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46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8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37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49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45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slides/slide118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148.xml" ContentType="application/vnd.openxmlformats-officedocument.presentationml.slide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44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55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13" r:id="rId2"/>
  </p:sldMasterIdLst>
  <p:notesMasterIdLst>
    <p:notesMasterId r:id="rId152"/>
  </p:notesMasterIdLst>
  <p:handoutMasterIdLst>
    <p:handoutMasterId r:id="rId153"/>
  </p:handoutMasterIdLst>
  <p:sldIdLst>
    <p:sldId id="257" r:id="rId3"/>
    <p:sldId id="265" r:id="rId4"/>
    <p:sldId id="258" r:id="rId5"/>
    <p:sldId id="260" r:id="rId6"/>
    <p:sldId id="476" r:id="rId7"/>
    <p:sldId id="477" r:id="rId8"/>
    <p:sldId id="261" r:id="rId9"/>
    <p:sldId id="262" r:id="rId10"/>
    <p:sldId id="263" r:id="rId11"/>
    <p:sldId id="264" r:id="rId12"/>
    <p:sldId id="271" r:id="rId13"/>
    <p:sldId id="270" r:id="rId14"/>
    <p:sldId id="337" r:id="rId15"/>
    <p:sldId id="272" r:id="rId16"/>
    <p:sldId id="266" r:id="rId17"/>
    <p:sldId id="267" r:id="rId18"/>
    <p:sldId id="269" r:id="rId19"/>
    <p:sldId id="273" r:id="rId20"/>
    <p:sldId id="353" r:id="rId21"/>
    <p:sldId id="418" r:id="rId22"/>
    <p:sldId id="419" r:id="rId23"/>
    <p:sldId id="462" r:id="rId24"/>
    <p:sldId id="420" r:id="rId25"/>
    <p:sldId id="530" r:id="rId26"/>
    <p:sldId id="421" r:id="rId27"/>
    <p:sldId id="422" r:id="rId28"/>
    <p:sldId id="361" r:id="rId29"/>
    <p:sldId id="362" r:id="rId30"/>
    <p:sldId id="357" r:id="rId31"/>
    <p:sldId id="358" r:id="rId32"/>
    <p:sldId id="359" r:id="rId33"/>
    <p:sldId id="360" r:id="rId34"/>
    <p:sldId id="355" r:id="rId35"/>
    <p:sldId id="465" r:id="rId36"/>
    <p:sldId id="424" r:id="rId37"/>
    <p:sldId id="425" r:id="rId38"/>
    <p:sldId id="274" r:id="rId39"/>
    <p:sldId id="509" r:id="rId40"/>
    <p:sldId id="426" r:id="rId41"/>
    <p:sldId id="430" r:id="rId42"/>
    <p:sldId id="427" r:id="rId43"/>
    <p:sldId id="428" r:id="rId44"/>
    <p:sldId id="429" r:id="rId45"/>
    <p:sldId id="423" r:id="rId46"/>
    <p:sldId id="474" r:id="rId47"/>
    <p:sldId id="505" r:id="rId48"/>
    <p:sldId id="506" r:id="rId49"/>
    <p:sldId id="507" r:id="rId50"/>
    <p:sldId id="508" r:id="rId51"/>
    <p:sldId id="500" r:id="rId52"/>
    <p:sldId id="275" r:id="rId53"/>
    <p:sldId id="431" r:id="rId54"/>
    <p:sldId id="278" r:id="rId55"/>
    <p:sldId id="279" r:id="rId56"/>
    <p:sldId id="280" r:id="rId57"/>
    <p:sldId id="281" r:id="rId58"/>
    <p:sldId id="484" r:id="rId59"/>
    <p:sldId id="485" r:id="rId60"/>
    <p:sldId id="486" r:id="rId61"/>
    <p:sldId id="487" r:id="rId62"/>
    <p:sldId id="488" r:id="rId63"/>
    <p:sldId id="489" r:id="rId64"/>
    <p:sldId id="490" r:id="rId65"/>
    <p:sldId id="491" r:id="rId66"/>
    <p:sldId id="483" r:id="rId67"/>
    <p:sldId id="378" r:id="rId68"/>
    <p:sldId id="379" r:id="rId69"/>
    <p:sldId id="380" r:id="rId70"/>
    <p:sldId id="384" r:id="rId71"/>
    <p:sldId id="385" r:id="rId72"/>
    <p:sldId id="364" r:id="rId73"/>
    <p:sldId id="365" r:id="rId74"/>
    <p:sldId id="432" r:id="rId75"/>
    <p:sldId id="478" r:id="rId76"/>
    <p:sldId id="366" r:id="rId77"/>
    <p:sldId id="440" r:id="rId78"/>
    <p:sldId id="368" r:id="rId79"/>
    <p:sldId id="369" r:id="rId80"/>
    <p:sldId id="370" r:id="rId81"/>
    <p:sldId id="372" r:id="rId82"/>
    <p:sldId id="371" r:id="rId83"/>
    <p:sldId id="475" r:id="rId84"/>
    <p:sldId id="375" r:id="rId85"/>
    <p:sldId id="377" r:id="rId86"/>
    <p:sldId id="501" r:id="rId87"/>
    <p:sldId id="480" r:id="rId88"/>
    <p:sldId id="386" r:id="rId89"/>
    <p:sldId id="387" r:id="rId90"/>
    <p:sldId id="434" r:id="rId91"/>
    <p:sldId id="389" r:id="rId92"/>
    <p:sldId id="390" r:id="rId93"/>
    <p:sldId id="391" r:id="rId94"/>
    <p:sldId id="293" r:id="rId95"/>
    <p:sldId id="294" r:id="rId96"/>
    <p:sldId id="435" r:id="rId97"/>
    <p:sldId id="296" r:id="rId98"/>
    <p:sldId id="510" r:id="rId99"/>
    <p:sldId id="511" r:id="rId100"/>
    <p:sldId id="297" r:id="rId101"/>
    <p:sldId id="298" r:id="rId102"/>
    <p:sldId id="502" r:id="rId103"/>
    <p:sldId id="499" r:id="rId104"/>
    <p:sldId id="492" r:id="rId105"/>
    <p:sldId id="493" r:id="rId106"/>
    <p:sldId id="494" r:id="rId107"/>
    <p:sldId id="495" r:id="rId108"/>
    <p:sldId id="496" r:id="rId109"/>
    <p:sldId id="497" r:id="rId110"/>
    <p:sldId id="498" r:id="rId111"/>
    <p:sldId id="504" r:id="rId112"/>
    <p:sldId id="503" r:id="rId113"/>
    <p:sldId id="452" r:id="rId114"/>
    <p:sldId id="453" r:id="rId115"/>
    <p:sldId id="454" r:id="rId116"/>
    <p:sldId id="455" r:id="rId117"/>
    <p:sldId id="456" r:id="rId118"/>
    <p:sldId id="457" r:id="rId119"/>
    <p:sldId id="392" r:id="rId120"/>
    <p:sldId id="393" r:id="rId121"/>
    <p:sldId id="472" r:id="rId122"/>
    <p:sldId id="399" r:id="rId123"/>
    <p:sldId id="400" r:id="rId124"/>
    <p:sldId id="395" r:id="rId125"/>
    <p:sldId id="398" r:id="rId126"/>
    <p:sldId id="466" r:id="rId127"/>
    <p:sldId id="479" r:id="rId128"/>
    <p:sldId id="469" r:id="rId129"/>
    <p:sldId id="470" r:id="rId130"/>
    <p:sldId id="471" r:id="rId131"/>
    <p:sldId id="409" r:id="rId132"/>
    <p:sldId id="410" r:id="rId133"/>
    <p:sldId id="325" r:id="rId134"/>
    <p:sldId id="521" r:id="rId135"/>
    <p:sldId id="522" r:id="rId136"/>
    <p:sldId id="523" r:id="rId137"/>
    <p:sldId id="524" r:id="rId138"/>
    <p:sldId id="525" r:id="rId139"/>
    <p:sldId id="526" r:id="rId140"/>
    <p:sldId id="527" r:id="rId141"/>
    <p:sldId id="528" r:id="rId142"/>
    <p:sldId id="529" r:id="rId143"/>
    <p:sldId id="326" r:id="rId144"/>
    <p:sldId id="520" r:id="rId145"/>
    <p:sldId id="328" r:id="rId146"/>
    <p:sldId id="329" r:id="rId147"/>
    <p:sldId id="336" r:id="rId148"/>
    <p:sldId id="331" r:id="rId149"/>
    <p:sldId id="332" r:id="rId150"/>
    <p:sldId id="333" r:id="rId151"/>
  </p:sldIdLst>
  <p:sldSz cx="9144000" cy="6858000" type="screen4x3"/>
  <p:notesSz cx="6896100" cy="91821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defRPr kern="1200">
        <a:solidFill>
          <a:schemeClr val="tx1"/>
        </a:solidFill>
        <a:latin typeface="Tahoma" pitchFamily="34" charset="0"/>
        <a:ea typeface="Arial Unicode MS" pitchFamily="34" charset="-128"/>
        <a:cs typeface="Arial Unicode MS" pitchFamily="34" charset="-128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defRPr kern="1200">
        <a:solidFill>
          <a:schemeClr val="tx1"/>
        </a:solidFill>
        <a:latin typeface="Tahoma" pitchFamily="34" charset="0"/>
        <a:ea typeface="Arial Unicode MS" pitchFamily="34" charset="-128"/>
        <a:cs typeface="Arial Unicode MS" pitchFamily="34" charset="-128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defRPr kern="1200">
        <a:solidFill>
          <a:schemeClr val="tx1"/>
        </a:solidFill>
        <a:latin typeface="Tahoma" pitchFamily="34" charset="0"/>
        <a:ea typeface="Arial Unicode MS" pitchFamily="34" charset="-128"/>
        <a:cs typeface="Arial Unicode MS" pitchFamily="34" charset="-128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defRPr kern="1200">
        <a:solidFill>
          <a:schemeClr val="tx1"/>
        </a:solidFill>
        <a:latin typeface="Tahoma" pitchFamily="34" charset="0"/>
        <a:ea typeface="Arial Unicode MS" pitchFamily="34" charset="-128"/>
        <a:cs typeface="Arial Unicode MS" pitchFamily="34" charset="-128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defRPr kern="1200">
        <a:solidFill>
          <a:schemeClr val="tx1"/>
        </a:solidFill>
        <a:latin typeface="Tahoma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EAEAEA"/>
    <a:srgbClr val="66CCFF"/>
    <a:srgbClr val="0066CC"/>
    <a:srgbClr val="FF5050"/>
    <a:srgbClr val="FF7C80"/>
    <a:srgbClr val="FFFF99"/>
    <a:srgbClr val="FF9900"/>
    <a:srgbClr val="FFFFCC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6232" autoAdjust="0"/>
    <p:restoredTop sz="94632" autoAdjust="0"/>
  </p:normalViewPr>
  <p:slideViewPr>
    <p:cSldViewPr snapToGrid="0" snapToObjects="1">
      <p:cViewPr varScale="1">
        <p:scale>
          <a:sx n="88" d="100"/>
          <a:sy n="88" d="100"/>
        </p:scale>
        <p:origin x="-1638" y="-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6864"/>
    </p:cViewPr>
  </p:sorterViewPr>
  <p:notesViewPr>
    <p:cSldViewPr snapToGrid="0" snapToObjects="1">
      <p:cViewPr varScale="1">
        <p:scale>
          <a:sx n="81" d="100"/>
          <a:sy n="81" d="100"/>
        </p:scale>
        <p:origin x="-2304" y="-96"/>
      </p:cViewPr>
      <p:guideLst>
        <p:guide orient="horz" pos="2892"/>
        <p:guide pos="217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54" Type="http://schemas.openxmlformats.org/officeDocument/2006/relationships/presProps" Target="pres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viewProps" Target="viewProp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5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51" Type="http://schemas.openxmlformats.org/officeDocument/2006/relationships/slide" Target="slides/slide149.xml"/><Relationship Id="rId156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defTabSz="91916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8425" y="0"/>
            <a:ext cx="29876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3313"/>
            <a:ext cx="298767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defTabSz="91916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8425" y="8723313"/>
            <a:ext cx="298767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D0C191F0-7265-4FC6-B8D3-F88E44CD5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defTabSz="9191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8425" y="0"/>
            <a:ext cx="29876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algn="r" defTabSz="9191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8975"/>
            <a:ext cx="4591050" cy="3443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360863"/>
            <a:ext cx="5057775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3313"/>
            <a:ext cx="298767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defTabSz="9191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8425" y="8723313"/>
            <a:ext cx="298767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algn="r" defTabSz="9191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ACA8CBC4-257C-4E7D-B9E1-4DC597EC1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BBE42-7098-478C-AB27-BFE8BD4916CD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D51F2-8335-4667-9DD8-25E3A0C8A00A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10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2EBEC-A06C-4E01-A9A0-43E8F221B543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100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07961-2B26-4967-A267-DFC02B1817BE}" type="slidenum">
              <a:rPr lang="en-US"/>
              <a:pPr/>
              <a:t>101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88975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9480" y="4361498"/>
            <a:ext cx="5057140" cy="413194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73779-3CF2-4CE2-AC84-A9A39765354A}" type="slidenum">
              <a:rPr lang="en-US"/>
              <a:pPr/>
              <a:t>102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88975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9480" y="4361498"/>
            <a:ext cx="5057140" cy="413194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E45FD-AF17-4B12-B9E2-B503E759C590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103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7C495-2998-46E5-B3D7-B89263F1EC62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104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5DC82-0216-422F-AF96-4EC5B7432708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105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A9BCB5-C9B1-4E26-9521-E0BAB14F96D7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106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27F26-20C0-4E2B-9AA6-3CA9B61612BA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107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A8414-AD8F-4F87-A285-4631AB4641FD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108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A65DBB-61DE-40F4-BF7F-A9A36DECCE8C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109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D5D36-254D-486B-B9F3-75C056550A4E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11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73779-3CF2-4CE2-AC84-A9A39765354A}" type="slidenum">
              <a:rPr lang="en-US"/>
              <a:pPr/>
              <a:t>110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88975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9480" y="4361498"/>
            <a:ext cx="5057140" cy="413194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6E6385-43F7-45BB-B5D1-06879A3D1F7E}" type="slidenum">
              <a:rPr lang="en-US"/>
              <a:pPr/>
              <a:t>111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CADD1F-8F73-44C6-9574-F50508DEF4FA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112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B22F5-065F-4B04-923A-83775FFF0A32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113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87B46-C92F-4529-AB76-257673C5A887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114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766D2B-10BD-42CF-AC95-363CF1A1DC9C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115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DB0B5E-3006-4487-8E0B-2514A79F41ED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116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2F634-AAE5-454C-9739-02FB8554784B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117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69A91B-5282-4354-9BF9-226E0971E65E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118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7DE1E-F241-4EC8-BC55-DBA50130ED08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119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927DBF-3EEA-4E6E-A19E-D396EB4F2D5C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12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A4545-1A8A-4FD2-81C1-4974D7521A16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120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E629E-0713-46B4-88F3-BE06BECD7772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121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7C8B4-2B8E-4F97-B3F6-BA17D212071C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122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D683CB-F209-423C-A344-9D202E14FE4F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123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C62CF-6E94-4363-995E-83243E323981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124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4C7F69-4237-45A9-BF5F-3C91FA11566A}" type="slidenum">
              <a:rPr lang="en-CA" smtClean="0"/>
              <a:pPr>
                <a:defRPr/>
              </a:pPr>
              <a:t>125</a:t>
            </a:fld>
            <a:endParaRPr lang="en-CA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6E6385-43F7-45BB-B5D1-06879A3D1F7E}" type="slidenum">
              <a:rPr lang="en-US"/>
              <a:pPr/>
              <a:t>126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EF4EEB-4C7E-4363-949E-CF1FD8AC9DB4}" type="slidenum">
              <a:rPr lang="en-CA" smtClean="0"/>
              <a:pPr>
                <a:defRPr/>
              </a:pPr>
              <a:t>127</a:t>
            </a:fld>
            <a:endParaRPr lang="en-CA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BF199-7368-435C-8269-D806C938EC8F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128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C27C4-37F3-45D7-8D7B-B476BDBDD947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129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A008F-8E9C-40E2-BB37-FDE8891D34F9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13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B8D4C-6B4E-4378-BFBE-D1D37DFF4F0B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130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7DC4B7-A6D5-4F6E-B21C-61C163F6D490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131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0D5F8-57B1-4C96-B0BB-958A3E4CE914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132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F78B7D-E95E-47EE-82E9-247B4CA126AD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133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0426E-E853-4525-9CE5-BEB153C6044F}" type="slidenum">
              <a:rPr lang="en-US"/>
              <a:pPr/>
              <a:t>134</a:t>
            </a:fld>
            <a:endParaRPr lang="en-US"/>
          </a:p>
        </p:txBody>
      </p:sp>
      <p:sp>
        <p:nvSpPr>
          <p:cNvPr id="164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5857" indent="-225857"/>
            <a:endParaRPr lang="en-US" sz="800" dirty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4E4D0-6F42-49E3-948E-C967CD502E21}" type="slidenum">
              <a:rPr lang="en-US"/>
              <a:pPr/>
              <a:t>135</a:t>
            </a:fld>
            <a:endParaRPr lang="en-US"/>
          </a:p>
        </p:txBody>
      </p:sp>
      <p:sp>
        <p:nvSpPr>
          <p:cNvPr id="183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5857" indent="-225857"/>
            <a:endParaRPr lang="en-US" sz="800" dirty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8DAAF-B487-440F-8411-74CCFB77E4EE}" type="slidenum">
              <a:rPr lang="en-US"/>
              <a:pPr/>
              <a:t>136</a:t>
            </a:fld>
            <a:endParaRPr lang="en-US"/>
          </a:p>
        </p:txBody>
      </p:sp>
      <p:sp>
        <p:nvSpPr>
          <p:cNvPr id="182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8DAAF-B487-440F-8411-74CCFB77E4EE}" type="slidenum">
              <a:rPr lang="en-US"/>
              <a:pPr/>
              <a:t>137</a:t>
            </a:fld>
            <a:endParaRPr lang="en-US"/>
          </a:p>
        </p:txBody>
      </p:sp>
      <p:sp>
        <p:nvSpPr>
          <p:cNvPr id="182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EFAB9-1726-4C97-A067-A1328DB7BBA0}" type="slidenum">
              <a:rPr lang="en-US"/>
              <a:pPr/>
              <a:t>138</a:t>
            </a:fld>
            <a:endParaRPr lang="en-US"/>
          </a:p>
        </p:txBody>
      </p:sp>
      <p:sp>
        <p:nvSpPr>
          <p:cNvPr id="183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EFAB9-1726-4C97-A067-A1328DB7BBA0}" type="slidenum">
              <a:rPr lang="en-US"/>
              <a:pPr/>
              <a:t>139</a:t>
            </a:fld>
            <a:endParaRPr lang="en-US"/>
          </a:p>
        </p:txBody>
      </p:sp>
      <p:sp>
        <p:nvSpPr>
          <p:cNvPr id="183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A91D-9B20-4C8F-BD59-CE7867156473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14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EFAB9-1726-4C97-A067-A1328DB7BBA0}" type="slidenum">
              <a:rPr lang="en-US"/>
              <a:pPr/>
              <a:t>140</a:t>
            </a:fld>
            <a:endParaRPr lang="en-US"/>
          </a:p>
        </p:txBody>
      </p:sp>
      <p:sp>
        <p:nvSpPr>
          <p:cNvPr id="183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0D5F8-57B1-4C96-B0BB-958A3E4CE914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141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4159C-54A9-4B17-828D-788A1B2A59DB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142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06757A-8BD6-4414-A017-EDD59C571EDE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143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D7CD4F-DD65-49C7-973B-BE357C473BE1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144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71D783-0BA0-4C41-848E-32413D5226DC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145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B16EB-A0F9-4EDB-BA14-74EF3433D33D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146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F5967A-AD6C-40C3-A845-CD188F3F1551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147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C1107-D379-4C9E-A5E7-45A00BE7159E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148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E9D8F-CD97-4D56-9A96-BD9325669AB5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149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313AE-8803-49F4-9A36-9E59F41967E7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15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611DA-1B7E-4E9D-B721-41E6676798F5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16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6A92C7-6ECB-420A-9D40-D3B41DDA4B30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17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171C84-A595-4858-8EEC-42A5AB431604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18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E09AC-B2CC-4C64-8DA2-2D89A51E84A9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19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4213"/>
            <a:ext cx="4572000" cy="34290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1813"/>
            <a:ext cx="5076825" cy="41894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7D1361-538B-4699-98AA-A77046EBCF20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2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ED7450-44BE-46BE-B1A2-8A5E4B9CFA8E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20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7388"/>
            <a:ext cx="4591050" cy="3444875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4360863"/>
            <a:ext cx="5516562" cy="413385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B48C4-DCE1-4030-B09F-FAC854F3084B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21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7388"/>
            <a:ext cx="4591050" cy="3444875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4360863"/>
            <a:ext cx="5516562" cy="413385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43FD46-0F98-4E01-BE0C-C59258808FF8}" type="slidenum">
              <a:rPr lang="en-CA" smtClean="0"/>
              <a:pPr>
                <a:defRPr/>
              </a:pPr>
              <a:t>22</a:t>
            </a:fld>
            <a:endParaRPr lang="en-C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949A42-23AF-44A6-AC36-15FCBAAFE7C2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23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A8CBC4-257C-4E7D-B9E1-4DC597EC1CB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96970-CBA0-489A-A7AD-0AE76009FA57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25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29957-7472-42E4-9945-599BAA21DE0B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26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7388"/>
            <a:ext cx="4591050" cy="3444875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4360863"/>
            <a:ext cx="5516562" cy="413385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Arvind, what is a variant specific component. Also I think there might be a need for a hyphen there. Also what is the purpose of the bullet “individual component impl”?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Arvind: Andy, it is to say that different variants can have different implementations. For example, One can have a GPS implementation while another can have a INS systems.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Timers can run at 40 Hz &amp; others can run at 20 Hz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OK - andy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63128-C829-4841-875A-498BBDCDAB46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27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4213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1813"/>
            <a:ext cx="5076825" cy="4189412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en-US" sz="20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0F492-145D-403A-8CC3-E3421A2239CC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28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4213"/>
            <a:ext cx="4572000" cy="34290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1813"/>
            <a:ext cx="5076825" cy="41894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D9361-932A-4E93-8382-D8E992F52E72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29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B629E-EF6F-496F-AAD1-874C0631E97C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3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503564-EABC-43B1-8A64-B223454CE44C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30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04A4D-4829-42FD-8AF8-FA8C3BD0D3C1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31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FB0399-3EE5-406D-8B01-A29B0C781CBD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32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88975"/>
            <a:ext cx="4591050" cy="3443288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360863"/>
            <a:ext cx="5054600" cy="4132262"/>
          </a:xfrm>
          <a:noFill/>
          <a:ln/>
        </p:spPr>
        <p:txBody>
          <a:bodyPr lIns="90325" tIns="45162" rIns="90325" bIns="4516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CE01C9-D595-40D1-847E-09DDB7D4E076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33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4213"/>
            <a:ext cx="4572000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1813"/>
            <a:ext cx="5076825" cy="4189412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en-US" sz="20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94DC17-9076-4827-86BD-C63AD3CE6753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34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A0800-A296-4F09-ACD8-25372379F9D6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35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7DF9D-71DB-404C-8771-274E35498E44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36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19FDA0-B29A-419F-9FEA-AFA7C235C565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37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19FDA0-B29A-419F-9FEA-AFA7C235C565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38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373FF-8FE7-47FB-BA1D-E4D643B9354A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39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96EAA-71D6-4876-B55A-B4DCE081157B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4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CD077-C985-4803-8877-20A37DA0D966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40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15D2C-0334-4365-927B-2A1F4265825C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41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F1759-4FEF-400E-A728-30E4878115D6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42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70ACF-DB15-438D-AB60-9B13D5266152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43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B5B7C9-5F94-4307-B5AF-EFDCCFB9ADC0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44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B5B7C9-5F94-4307-B5AF-EFDCCFB9ADC0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45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0D288C-0C9D-414B-A742-39E06A8ACA58}" type="slidenum">
              <a:rPr lang="en-CA" smtClean="0"/>
              <a:pPr>
                <a:defRPr/>
              </a:pPr>
              <a:t>46</a:t>
            </a:fld>
            <a:endParaRPr lang="en-CA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1473A-D2BA-4DB3-99A5-D4076C1A21F5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47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544445-59CE-4016-8704-6F42E5C3A7F3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48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C32635-84BE-4E5F-BEC0-035ACC02D060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49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96EAA-71D6-4876-B55A-B4DCE081157B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5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EE700-FD3F-4C9E-BD9F-A4A9A4325B64}" type="slidenum">
              <a:rPr lang="en-US"/>
              <a:pPr/>
              <a:t>50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88975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9480" y="4361498"/>
            <a:ext cx="5057140" cy="413194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8220F-6FCF-47E2-A8CF-AAF1A1A9F4EB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51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7CB7C-D455-40CA-B050-9A449B59EB5C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52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36787-0A12-4A0E-A8A3-5F98EC916CE1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53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88CBA-9444-4E28-B20D-8E79EE599EA4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54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FCA54-914D-4ACB-9D98-FDE2798EF22B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55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57FD1F-8ECF-46B1-9ED4-94081035EC19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56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218555-F87C-4696-973E-88C93CE52890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57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B7AA0D-A790-4C2D-B88D-3260F905119D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58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6D0A08-9757-4792-94AB-81A895CD055E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59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96EAA-71D6-4876-B55A-B4DCE081157B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6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6C630-317E-49A3-BADA-B565EFC359C3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60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14908-F6A4-414F-8C5D-B0DC66EE6752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61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7BE5F2-36BE-4E6B-954F-EB7F92D52658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62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AD3A53-9D0D-42A8-8AE3-76341EE30DAA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63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EE700-FD3F-4C9E-BD9F-A4A9A4325B64}" type="slidenum">
              <a:rPr lang="en-US"/>
              <a:pPr/>
              <a:t>64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88975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9480" y="4361498"/>
            <a:ext cx="5057140" cy="413194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D59DD-8B5A-4241-B297-3D18F1BECEBD}" type="slidenum">
              <a:rPr lang="en-US"/>
              <a:pPr/>
              <a:t>65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88975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9480" y="4361498"/>
            <a:ext cx="5057140" cy="413194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F86C9-58DC-40CC-8287-110C6255FCD5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66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40B1A-4A73-458B-B041-3E22BA564BEB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67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7878C2-38E3-47A8-813E-DF5143FE4042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68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4ECE9-FFAB-4CE8-87D5-77815FEB0641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69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AEA00D-A6E3-40A6-B920-5C348291F46A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7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8D6ADC-A7C5-4370-B54B-CC480A48FD76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70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16237-E5ED-4D2F-B6E3-3B78213A11E1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71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774165-6B16-4762-A11F-F214BD0C1A0C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72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46067E-874F-4EA8-ADC9-2C0DAA57FB78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73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46067E-874F-4EA8-ADC9-2C0DAA57FB78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74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1513D-1120-4FA3-A65A-8E2A046064E9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75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C1FCD-F861-448D-B059-29BB7E829318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76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1973EE-F8F0-479E-9EF3-3654D50EE79E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77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99F06-51A9-4FB8-B110-B395DEF552C3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78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43DFC-08E7-4719-9577-FEF56198351F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79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9A74FE-EE70-43AB-86CD-D501B4E2C30E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8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C322B-5DD6-486B-9E2B-9C598609202C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80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BB0CA-4484-4A36-9072-FBD6DDCAC93F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81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C322B-5DD6-486B-9E2B-9C598609202C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82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FE6C67-7617-4FCB-82EB-A8CB2B2607B7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83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500A2-AD9A-43C4-9606-21AE4EFF511E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84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D59DD-8B5A-4241-B297-3D18F1BECEBD}" type="slidenum">
              <a:rPr lang="en-US"/>
              <a:pPr/>
              <a:t>85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88975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9480" y="4361498"/>
            <a:ext cx="5057140" cy="413194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07961-2B26-4967-A267-DFC02B1817BE}" type="slidenum">
              <a:rPr lang="en-US"/>
              <a:pPr/>
              <a:t>86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88975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9480" y="4361498"/>
            <a:ext cx="5057140" cy="413194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755077-B569-4BAA-866C-99792A54E412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87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545B8-D0EF-4F9C-8967-A4134911FCC4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88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11E5E3-A2A1-4B97-A18F-FD4CFC7C990B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89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36E621-08F1-4DEC-8185-AB357B667342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9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D9188-7A99-42C6-A914-964491141CEC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90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D3338-CFC9-47F5-95D3-CA4E9D4DBE75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91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904DC-0DE3-4CC7-BDC5-BBF3D2C72E5A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92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342DD6-48A9-4E0B-917F-6FEA7010E658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93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5B286-98B1-4F11-99F2-5FCDA9904FF8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94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B7CF0C-F74E-45D3-886D-C7A362817762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95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26F12B-0608-4883-9227-2E9859505266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96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A0EF8-F778-4170-ADD5-DB85F6E72A81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97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2EBEC-A06C-4E01-A9A0-43E8F221B543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98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A0EF8-F778-4170-ADD5-DB85F6E72A81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99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6061075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endParaRPr lang="zh-CN" altLang="en-US" sz="2400">
              <a:latin typeface="Times New Roman" pitchFamily="18" charset="0"/>
              <a:ea typeface="宋体" pitchFamily="1" charset="-122"/>
              <a:cs typeface="+mn-cs"/>
            </a:endParaRPr>
          </a:p>
        </p:txBody>
      </p:sp>
      <p:sp>
        <p:nvSpPr>
          <p:cNvPr id="137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 altLang="zh-CN"/>
          </a:p>
        </p:txBody>
      </p:sp>
      <p:sp>
        <p:nvSpPr>
          <p:cNvPr id="137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 smtClean="0"/>
              <a:t>Click to edit Master subtitle style</a:t>
            </a:r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533400"/>
            <a:ext cx="22098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533400"/>
            <a:ext cx="64770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990600"/>
            <a:ext cx="4343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343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343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990600"/>
            <a:ext cx="4343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990600"/>
            <a:ext cx="4343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343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4343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4343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52400" y="3657600"/>
            <a:ext cx="4343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343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343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343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4343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" y="533400"/>
            <a:ext cx="88392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4343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343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2400" y="3657600"/>
            <a:ext cx="4343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57600"/>
            <a:ext cx="4343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990600"/>
            <a:ext cx="8839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3657600"/>
            <a:ext cx="8839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533400"/>
            <a:ext cx="88392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69863" indent="-169863">
              <a:defRPr/>
            </a:lvl1pPr>
            <a:lvl2pPr marL="457200" indent="-287338">
              <a:defRPr/>
            </a:lvl2pPr>
            <a:lvl3pPr marL="341313" indent="-171450">
              <a:defRPr/>
            </a:lvl3pPr>
            <a:lvl4pPr marL="627063" indent="-223838">
              <a:defRPr/>
            </a:lvl4pPr>
            <a:lvl5pPr marL="860425" indent="-233363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8839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657600"/>
            <a:ext cx="8839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-38100"/>
            <a:ext cx="7924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69950" y="1524000"/>
            <a:ext cx="7400925" cy="198278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694488"/>
            <a:ext cx="260350" cy="122237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7224F041-08EB-4F8B-9ED6-5BB75510C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kumimoji="1" lang="zh-CN" altLang="en-US" sz="2400">
                <a:latin typeface="Times New Roman" pitchFamily="18" charset="0"/>
                <a:ea typeface="宋体" pitchFamily="1" charset="-122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kumimoji="1" lang="zh-CN" altLang="en-US" sz="2400">
                <a:latin typeface="Times New Roman" pitchFamily="18" charset="0"/>
                <a:ea typeface="宋体" pitchFamily="1" charset="-122"/>
                <a:cs typeface="+mn-cs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pic>
        <p:nvPicPr>
          <p:cNvPr id="10" name="Picture 13" descr="BBN_2c_second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5289550"/>
            <a:ext cx="3886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d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214938"/>
            <a:ext cx="3657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728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CN" smtClean="0"/>
              <a:t>Click to edit Master subtitle style</a:t>
            </a:r>
            <a:endParaRPr lang="en-US" altLang="zh-CN"/>
          </a:p>
        </p:txBody>
      </p:sp>
      <p:sp>
        <p:nvSpPr>
          <p:cNvPr id="137729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 altLang="zh-CN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DCC0F98-AEBD-4F95-A7B2-159FA160810A}" type="datetime1">
              <a:rPr lang="en-US" altLang="zh-CN"/>
              <a:pPr>
                <a:defRPr/>
              </a:pPr>
              <a:t>4/2/2012</a:t>
            </a:fld>
            <a:endParaRPr lang="en-US" altLang="zh-CN"/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ea typeface="宋体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z="2600"/>
            </a:lvl1pPr>
          </a:lstStyle>
          <a:p>
            <a:pPr>
              <a:defRPr/>
            </a:pPr>
            <a:fld id="{2B3CD275-63F2-4571-ABE6-2CE26FD694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CB097-ED09-420F-AADD-EBB2F42ED938}" type="datetime1">
              <a:rPr lang="en-US" altLang="zh-CN"/>
              <a:pPr>
                <a:defRPr/>
              </a:pPr>
              <a:t>4/2/2012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2E753-8563-4A94-A4CE-051A689E71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F84F2-76E2-4EDE-BF91-CB21F3F23273}" type="datetime1">
              <a:rPr lang="en-US" altLang="zh-CN"/>
              <a:pPr>
                <a:defRPr/>
              </a:pPr>
              <a:t>4/2/2012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EE059-201B-425A-9B3C-53D4635137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770313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066800"/>
            <a:ext cx="3770312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EB7BA-76B7-4A76-B631-E57EFE346C20}" type="datetime1">
              <a:rPr lang="en-US" altLang="zh-CN"/>
              <a:pPr>
                <a:defRPr/>
              </a:pPr>
              <a:t>4/2/2012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1D88C-5047-4BD3-92BE-D50FA85658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23024-4230-4F8A-AC37-3DEFC19B043B}" type="datetime1">
              <a:rPr lang="en-US" altLang="zh-CN"/>
              <a:pPr>
                <a:defRPr/>
              </a:pPr>
              <a:t>4/2/2012</a:t>
            </a:fld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7B402-1170-4458-B780-D7B3F8329E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EE7EF-47F9-431F-AF32-1E3EE10C9081}" type="datetime1">
              <a:rPr lang="en-US" altLang="zh-CN"/>
              <a:pPr>
                <a:defRPr/>
              </a:pPr>
              <a:t>4/2/2012</a:t>
            </a:fld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FB30B-2B51-4AFC-AFEA-F85481A379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A7079-8E44-4381-9957-D6C36704D413}" type="datetime1">
              <a:rPr lang="en-US" altLang="zh-CN"/>
              <a:pPr>
                <a:defRPr/>
              </a:pPr>
              <a:t>4/2/2012</a:t>
            </a:fld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55BBD-9230-4160-99B6-EB339C34234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D5E56-A852-4355-99AC-877D1DE0D0BD}" type="datetime1">
              <a:rPr lang="en-US" altLang="zh-CN"/>
              <a:pPr>
                <a:defRPr/>
              </a:pPr>
              <a:t>4/2/2012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FA340-54C2-4643-B975-A1ED9CD8B3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F065B-00C9-4162-85CE-39EA7A6FC49D}" type="datetime1">
              <a:rPr lang="en-US" altLang="zh-CN"/>
              <a:pPr>
                <a:defRPr/>
              </a:pPr>
              <a:t>4/2/2012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293B5-7DAE-47F7-ADA2-14E7855073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498AB-F2C0-43ED-A0D2-04302413DFE3}" type="datetime1">
              <a:rPr lang="en-US" altLang="zh-CN"/>
              <a:pPr>
                <a:defRPr/>
              </a:pPr>
              <a:t>4/2/2012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C825D-80CA-4DFC-B5D5-0BDB392165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1981200" cy="5934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52400"/>
            <a:ext cx="5791200" cy="5934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713D7-8319-41F5-9EAC-DE79CE35FEC3}" type="datetime1">
              <a:rPr lang="en-US" altLang="zh-CN"/>
              <a:pPr>
                <a:defRPr/>
              </a:pPr>
              <a:t>4/2/2012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A8329-8A87-4D45-8707-2444464EF4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oc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810000" y="0"/>
            <a:ext cx="152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533400"/>
            <a:ext cx="883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906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373190" name="Text Box 6"/>
          <p:cNvSpPr txBox="1">
            <a:spLocks noChangeArrowheads="1"/>
          </p:cNvSpPr>
          <p:nvPr/>
        </p:nvSpPr>
        <p:spPr bwMode="auto">
          <a:xfrm>
            <a:off x="152400" y="57150"/>
            <a:ext cx="54102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accent2"/>
                </a:solidFill>
              </a:rPr>
              <a:t>Pattern &amp; Framework Tutorial</a:t>
            </a:r>
          </a:p>
        </p:txBody>
      </p:sp>
      <p:sp>
        <p:nvSpPr>
          <p:cNvPr id="1373191" name="Line 7"/>
          <p:cNvSpPr>
            <a:spLocks noChangeShapeType="1"/>
          </p:cNvSpPr>
          <p:nvPr/>
        </p:nvSpPr>
        <p:spPr bwMode="auto">
          <a:xfrm>
            <a:off x="152400" y="457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373192" name="Line 8"/>
          <p:cNvSpPr>
            <a:spLocks noChangeShapeType="1"/>
          </p:cNvSpPr>
          <p:nvPr/>
        </p:nvSpPr>
        <p:spPr bwMode="auto">
          <a:xfrm>
            <a:off x="152400" y="6365223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5128" name="Picture 10" descr="isis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418195" y="6392770"/>
            <a:ext cx="6810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1" descr="vsb5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0320" y="6391183"/>
            <a:ext cx="476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3196" name="Rectangle 12"/>
          <p:cNvSpPr>
            <a:spLocks noChangeArrowheads="1"/>
          </p:cNvSpPr>
          <p:nvPr/>
        </p:nvSpPr>
        <p:spPr bwMode="auto">
          <a:xfrm>
            <a:off x="6705600" y="57150"/>
            <a:ext cx="22971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>
                <a:solidFill>
                  <a:schemeClr val="accent2"/>
                </a:solidFill>
                <a:ea typeface="宋体" pitchFamily="1" charset="-122"/>
                <a:cs typeface="+mn-cs"/>
              </a:rPr>
              <a:t>Douglas C. Schmidt</a:t>
            </a:r>
          </a:p>
        </p:txBody>
      </p:sp>
      <p:sp>
        <p:nvSpPr>
          <p:cNvPr id="1373201" name="Rectangle 17"/>
          <p:cNvSpPr>
            <a:spLocks noChangeArrowheads="1"/>
          </p:cNvSpPr>
          <p:nvPr/>
        </p:nvSpPr>
        <p:spPr bwMode="auto">
          <a:xfrm>
            <a:off x="4349750" y="6430963"/>
            <a:ext cx="463550" cy="3667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B94337BD-2C91-44FC-B100-2A7003AD1CD6}" type="slidenum">
              <a:rPr lang="en-US" altLang="zh-CN" b="1">
                <a:ea typeface="宋体" pitchFamily="1" charset="-122"/>
                <a:cs typeface="+mn-cs"/>
              </a:rPr>
              <a:pPr>
                <a:defRPr/>
              </a:pPr>
              <a:t>‹#›</a:t>
            </a:fld>
            <a:endParaRPr lang="en-US" altLang="zh-CN" b="1" dirty="0">
              <a:ea typeface="宋体" pitchFamily="1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28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Tahoma" pitchFamily="34" charset="0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Tahoma" pitchFamily="34" charset="0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Tahoma" pitchFamily="34" charset="0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Tahoma" pitchFamily="34" charset="0"/>
          <a:ea typeface="Arial Unicode MS" pitchFamily="34" charset="-128"/>
          <a:cs typeface="Arial Unicode MS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376259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376260" name="Freeform 4"/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/>
              <a:ahLst/>
              <a:cxnLst>
                <a:cxn ang="0">
                  <a:pos x="1728" y="0"/>
                </a:cxn>
                <a:cxn ang="0">
                  <a:pos x="1728" y="480"/>
                </a:cxn>
                <a:cxn ang="0">
                  <a:pos x="380" y="482"/>
                </a:cxn>
                <a:cxn ang="0">
                  <a:pos x="354" y="480"/>
                </a:cxn>
                <a:cxn ang="0">
                  <a:pos x="308" y="489"/>
                </a:cxn>
                <a:cxn ang="0">
                  <a:pos x="246" y="531"/>
                </a:cxn>
                <a:cxn ang="0">
                  <a:pos x="206" y="597"/>
                </a:cxn>
                <a:cxn ang="0">
                  <a:pos x="192" y="666"/>
                </a:cxn>
                <a:cxn ang="0">
                  <a:pos x="192" y="735"/>
                </a:cxn>
                <a:cxn ang="0">
                  <a:pos x="0" y="735"/>
                </a:cxn>
                <a:cxn ang="0">
                  <a:pos x="0" y="480"/>
                </a:cxn>
                <a:cxn ang="0">
                  <a:pos x="0" y="0"/>
                </a:cxn>
                <a:cxn ang="0">
                  <a:pos x="1728" y="0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533400" y="762000"/>
            <a:ext cx="8001000" cy="319088"/>
            <a:chOff x="144" y="1248"/>
            <a:chExt cx="4656" cy="201"/>
          </a:xfrm>
        </p:grpSpPr>
        <p:sp>
          <p:nvSpPr>
            <p:cNvPr id="1376262" name="AutoShape 6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376263" name="AutoShape 7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6148" name="AutoShape 8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7924800" cy="4572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614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769302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37626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ea typeface="宋体" pitchFamily="1" charset="-122"/>
                <a:cs typeface="+mn-cs"/>
              </a:defRPr>
            </a:lvl1pPr>
          </a:lstStyle>
          <a:p>
            <a:pPr>
              <a:defRPr/>
            </a:pPr>
            <a:fld id="{D4C9308B-A6B4-4DF4-A2B3-87721F6E7B1E}" type="datetime1">
              <a:rPr lang="en-US" altLang="zh-CN"/>
              <a:pPr>
                <a:defRPr/>
              </a:pPr>
              <a:t>4/2/2012</a:t>
            </a:fld>
            <a:endParaRPr lang="en-US" altLang="zh-CN"/>
          </a:p>
        </p:txBody>
      </p:sp>
      <p:sp>
        <p:nvSpPr>
          <p:cNvPr id="13762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463" y="6242050"/>
            <a:ext cx="7000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 i="0">
                <a:solidFill>
                  <a:schemeClr val="bg1"/>
                </a:solidFill>
                <a:ea typeface="宋体" pitchFamily="1" charset="-122"/>
                <a:cs typeface="+mn-cs"/>
              </a:defRPr>
            </a:lvl1pPr>
          </a:lstStyle>
          <a:p>
            <a:pPr>
              <a:defRPr/>
            </a:pPr>
            <a:fld id="{307F5EE2-70F4-479A-B2B9-F843977694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6152" name="Picture 13" descr="do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67125" y="6164263"/>
            <a:ext cx="21336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hyperlink" Target="http://www.cs.wustl.edu/~schmidt/bio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hyperlink" Target="mailto:d.schmidt@vanderbilt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.vanderbilt.edu/~schmidt/html/classExpression__Tree__Context.html" TargetMode="Externa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re.vanderbilt.edu/~schmidt/html/classExpression__Tree.html" TargetMode="External"/><Relationship Id="rId4" Type="http://schemas.openxmlformats.org/officeDocument/2006/relationships/hyperlink" Target="http://www.dre.vanderbilt.edu/~schmidt/html/classExpression__Tree__State.html" TargetMode="Externa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.vanderbilt.edu/~schmidt/expr-tree/classExpression__Tree__State.html" TargetMode="Externa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re.vanderbilt.edu/~schmidt/expr-tree/classExpression__Tree__Context.html" TargetMode="Externa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.vanderbilt.edu/~schmidt/html/classReactor.html" TargetMode="Externa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re.vanderbilt.edu/~schmidt/html/classEvent__Handler.html" TargetMode="Externa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.vanderbilt.edu/~schmidt/html/classExpression__Tree__Event__Handler.html" TargetMode="Externa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re.vanderbilt.edu/~schmidt/html/classExpression__Tree__Command.html" TargetMode="Externa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.vanderbilt.edu/~schmidt/html/classExpression__Tree__Iterator__Impl.html" TargetMode="Externa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re.vanderbilt.edu/~schmidt/html/classComponent__Node.html" TargetMode="External"/><Relationship Id="rId4" Type="http://schemas.openxmlformats.org/officeDocument/2006/relationships/hyperlink" Target="http://www.dre.vanderbilt.edu/~schmidt/html/classExpression__Tree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jpe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jpeg"/><Relationship Id="rId5" Type="http://schemas.openxmlformats.org/officeDocument/2006/relationships/image" Target="../media/image92.jpe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azon.com/exec/obidos/tg/detail/-/0201607344/" TargetMode="External"/><Relationship Id="rId3" Type="http://schemas.openxmlformats.org/officeDocument/2006/relationships/hyperlink" Target="http://www.amazon.com/gp/product/images/0201433044/ref=dp_image_0?ie=UTF8&amp;n=283155&amp;s=books" TargetMode="External"/><Relationship Id="rId7" Type="http://schemas.openxmlformats.org/officeDocument/2006/relationships/image" Target="../media/image102.jpe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4.png"/><Relationship Id="rId11" Type="http://schemas.openxmlformats.org/officeDocument/2006/relationships/image" Target="../media/image105.jpeg"/><Relationship Id="rId5" Type="http://schemas.openxmlformats.org/officeDocument/2006/relationships/image" Target="../media/image101.jpeg"/><Relationship Id="rId10" Type="http://schemas.openxmlformats.org/officeDocument/2006/relationships/image" Target="../media/image104.jpeg"/><Relationship Id="rId4" Type="http://schemas.openxmlformats.org/officeDocument/2006/relationships/image" Target="../media/image100.jpeg"/><Relationship Id="rId9" Type="http://schemas.openxmlformats.org/officeDocument/2006/relationships/image" Target="../media/image103.jpeg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95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119.png"/><Relationship Id="rId3" Type="http://schemas.openxmlformats.org/officeDocument/2006/relationships/image" Target="../media/image113.jpeg"/><Relationship Id="rId7" Type="http://schemas.openxmlformats.org/officeDocument/2006/relationships/image" Target="../media/image93.png"/><Relationship Id="rId12" Type="http://schemas.openxmlformats.org/officeDocument/2006/relationships/image" Target="../media/image118.jpe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jpeg"/><Relationship Id="rId11" Type="http://schemas.openxmlformats.org/officeDocument/2006/relationships/image" Target="../media/image117.png"/><Relationship Id="rId5" Type="http://schemas.openxmlformats.org/officeDocument/2006/relationships/image" Target="../media/image91.png"/><Relationship Id="rId10" Type="http://schemas.openxmlformats.org/officeDocument/2006/relationships/image" Target="../media/image116.png"/><Relationship Id="rId4" Type="http://schemas.openxmlformats.org/officeDocument/2006/relationships/image" Target="../media/image114.jpeg"/><Relationship Id="rId9" Type="http://schemas.openxmlformats.org/officeDocument/2006/relationships/image" Target="../media/image95.png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hyperlink" Target="http://hillside.net/conferencesnavigation.htm" TargetMode="External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hyperlink" Target="http://hillside.net/patterns/mailing.htm" TargetMode="External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hyperlink" Target="http://www.takeourword.com/images/persistence-of-memory.jpg" TargetMode="External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ustl.edu/~schmidt/expr-tree/classComponent__Node.html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wustl.edu/~schmidt/expr-tree/classVisitor.html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.vanderbilt.edu/~schmidt/html/classInterpreter.html" TargetMode="External"/><Relationship Id="rId7" Type="http://schemas.openxmlformats.org/officeDocument/2006/relationships/hyperlink" Target="http://www.dre.vanderbilt.edu/~schmidt/html/classComponent__Node.html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re.vanderbilt.edu/~schmidt/html/classSymbol.html" TargetMode="External"/><Relationship Id="rId5" Type="http://schemas.openxmlformats.org/officeDocument/2006/relationships/hyperlink" Target="http://www.dre.vanderbilt.edu/~schmidt/html/classInterpreter__Context.html" TargetMode="External"/><Relationship Id="rId4" Type="http://schemas.openxmlformats.org/officeDocument/2006/relationships/hyperlink" Target="http://www.dre.vanderbilt.edu/~schmidt/html/classExpression__Tree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.vanderbilt.edu/~schmidt/html/classExpression__Tree.html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re.vanderbilt.edu/~schmidt/html/classExpression__Tree__Iterator.html" TargetMode="External"/><Relationship Id="rId4" Type="http://schemas.openxmlformats.org/officeDocument/2006/relationships/hyperlink" Target="http://www.dre.vanderbilt.edu/~schmidt/html/classComponent__Node.html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ustl.edu/~schmidt/expr-tree/classExpression__Tree__Iterator.html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wustl.edu/~schmidt/expr-tree/classExpression__Tree__Iterator__Impl.html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temp\WOOD\html\classExpression__Tree__Iterator__Impl.html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s.wustl.edu/~schmidt/expr-tree/classExpression__Tree__Iterator.html" TargetMode="External"/><Relationship Id="rId4" Type="http://schemas.openxmlformats.org/officeDocument/2006/relationships/hyperlink" Target="file:///C:\temp\WOOD\html\classExpression__Tree.html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wustl.edu/~schmidt/expr-tree/classComposite__Multiply__Node.html" TargetMode="External"/><Relationship Id="rId3" Type="http://schemas.openxmlformats.org/officeDocument/2006/relationships/hyperlink" Target="http://www.cs.wustl.edu/~schmidt/expr-tree/classLeaf__Node.html" TargetMode="External"/><Relationship Id="rId7" Type="http://schemas.openxmlformats.org/officeDocument/2006/relationships/hyperlink" Target="http://www.cs.wustl.edu/~schmidt/expr-tree/classComposite__Divide__Node.html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wustl.edu/~schmidt/expr-tree/classComposite__Subtract__Node.html" TargetMode="External"/><Relationship Id="rId5" Type="http://schemas.openxmlformats.org/officeDocument/2006/relationships/hyperlink" Target="http://www.cs.wustl.edu/~schmidt/expr-tree/classComposite__Add__Node.html" TargetMode="External"/><Relationship Id="rId4" Type="http://schemas.openxmlformats.org/officeDocument/2006/relationships/hyperlink" Target="http://www.cs.wustl.edu/~schmidt/expr-tree/classComposite__Negate__Node.html" TargetMode="External"/><Relationship Id="rId9" Type="http://schemas.openxmlformats.org/officeDocument/2006/relationships/image" Target="../media/image63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.vanderbilt.edu/~schmidt/html/classExpression__Tree__Command.html" TargetMode="Externa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.vanderbilt.edu/~schmidt/html/classExpression__Tree__Command__Factory.html" TargetMode="Externa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re.vanderbilt.edu/~schmidt/html/classExpression__Tree__Command.html" TargetMode="Externa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078" descr="d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1638" y="5937250"/>
            <a:ext cx="32639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074"/>
          <p:cNvSpPr txBox="1">
            <a:spLocks noChangeArrowheads="1"/>
          </p:cNvSpPr>
          <p:nvPr/>
        </p:nvSpPr>
        <p:spPr bwMode="auto">
          <a:xfrm>
            <a:off x="396875" y="287338"/>
            <a:ext cx="8478838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39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ea typeface="+mj-ea"/>
                <a:cs typeface="Arial" pitchFamily="34" charset="0"/>
              </a:rPr>
              <a:t>Object-Oriented Patterns &amp; Frameworks</a:t>
            </a:r>
            <a:endParaRPr lang="en-US" sz="3600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10244" name="Text Box 3075"/>
          <p:cNvSpPr txBox="1">
            <a:spLocks noChangeArrowheads="1"/>
          </p:cNvSpPr>
          <p:nvPr/>
        </p:nvSpPr>
        <p:spPr bwMode="auto">
          <a:xfrm>
            <a:off x="887413" y="2185035"/>
            <a:ext cx="7372350" cy="12926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336699"/>
                </a:solidFill>
                <a:latin typeface="Impact" pitchFamily="34" charset="0"/>
              </a:rPr>
              <a:t>Dr. Douglas C. Schmidt</a:t>
            </a:r>
          </a:p>
          <a:p>
            <a:pPr algn="ctr"/>
            <a:r>
              <a:rPr lang="en-US" sz="2400" dirty="0">
                <a:solidFill>
                  <a:srgbClr val="336699"/>
                </a:solidFill>
                <a:latin typeface="Impact" pitchFamily="34" charset="0"/>
              </a:rPr>
              <a:t>    </a:t>
            </a:r>
            <a:r>
              <a:rPr lang="en-US" sz="2400" dirty="0">
                <a:solidFill>
                  <a:srgbClr val="336699"/>
                </a:solidFill>
                <a:latin typeface="Impact" pitchFamily="34" charset="0"/>
                <a:hlinkClick r:id="rId4"/>
              </a:rPr>
              <a:t>d.schmidt@vanderbilt.edu</a:t>
            </a:r>
            <a:endParaRPr lang="en-US" sz="2400" dirty="0">
              <a:solidFill>
                <a:srgbClr val="336699"/>
              </a:solidFill>
              <a:latin typeface="Impact" pitchFamily="34" charset="0"/>
            </a:endParaRPr>
          </a:p>
          <a:p>
            <a:pPr algn="ctr"/>
            <a:r>
              <a:rPr lang="en-US" sz="2400" dirty="0">
                <a:solidFill>
                  <a:srgbClr val="336699"/>
                </a:solidFill>
                <a:latin typeface="Impact" pitchFamily="34" charset="0"/>
              </a:rPr>
              <a:t>www.dre.vanderbilt.edu</a:t>
            </a:r>
            <a:r>
              <a:rPr lang="en-US" sz="2400">
                <a:solidFill>
                  <a:srgbClr val="336699"/>
                </a:solidFill>
                <a:latin typeface="Impact" pitchFamily="34" charset="0"/>
              </a:rPr>
              <a:t>/~</a:t>
            </a:r>
            <a:r>
              <a:rPr lang="en-US" sz="2400" smtClean="0">
                <a:solidFill>
                  <a:srgbClr val="336699"/>
                </a:solidFill>
                <a:latin typeface="Impact" pitchFamily="34" charset="0"/>
              </a:rPr>
              <a:t>schmidt</a:t>
            </a:r>
            <a:r>
              <a:rPr lang="en-US" dirty="0">
                <a:solidFill>
                  <a:srgbClr val="336699"/>
                </a:solidFill>
                <a:latin typeface="Impact" pitchFamily="34" charset="0"/>
              </a:rPr>
              <a:t>	</a:t>
            </a:r>
          </a:p>
        </p:txBody>
      </p:sp>
      <p:sp>
        <p:nvSpPr>
          <p:cNvPr id="10245" name="Rectangle 3086"/>
          <p:cNvSpPr>
            <a:spLocks noChangeArrowheads="1"/>
          </p:cNvSpPr>
          <p:nvPr/>
        </p:nvSpPr>
        <p:spPr bwMode="auto">
          <a:xfrm>
            <a:off x="3013075" y="4227513"/>
            <a:ext cx="3122613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336699"/>
                </a:solidFill>
                <a:latin typeface="Impact" pitchFamily="34" charset="0"/>
              </a:rPr>
              <a:t>Professor of EECS Vanderbilt University Nashville, Tennessee</a:t>
            </a:r>
          </a:p>
        </p:txBody>
      </p:sp>
      <p:pic>
        <p:nvPicPr>
          <p:cNvPr id="10246" name="Picture 3090" descr="vsb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513" y="4076700"/>
            <a:ext cx="981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091" descr="is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875" y="5089525"/>
            <a:ext cx="179387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3093" descr="doug-new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38988" y="4130675"/>
            <a:ext cx="1331912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Example: Observer</a:t>
            </a:r>
          </a:p>
        </p:txBody>
      </p:sp>
      <p:pic>
        <p:nvPicPr>
          <p:cNvPr id="46089" name="Picture 9" descr="obs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9263" y="1943100"/>
            <a:ext cx="27971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 descr="obs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943100"/>
            <a:ext cx="36480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141538" y="1600200"/>
            <a:ext cx="6030912" cy="3983038"/>
            <a:chOff x="1349" y="1224"/>
            <a:chExt cx="3799" cy="2509"/>
          </a:xfrm>
        </p:grpSpPr>
        <p:pic>
          <p:nvPicPr>
            <p:cNvPr id="17414" name="Picture 11" descr="obs-2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49" y="2368"/>
              <a:ext cx="1700" cy="1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10" descr="obs-2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67" y="1224"/>
              <a:ext cx="569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12" descr="obs-2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84" y="3405"/>
              <a:ext cx="1664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228725"/>
            <a:ext cx="6484620" cy="5018088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2000" b="1" dirty="0" smtClean="0"/>
              <a:t>Consequences</a:t>
            </a:r>
          </a:p>
          <a:p>
            <a:pPr marL="228600" lvl="1" indent="-228600" eaLnBrk="1" hangingPunct="1">
              <a:buFont typeface="Tahoma" pitchFamily="34" charset="0"/>
              <a:buChar char="+"/>
            </a:pPr>
            <a:r>
              <a:rPr lang="en-US" sz="2000" dirty="0" smtClean="0"/>
              <a:t>flexibility: removes type (i.e., subclass)       dependencies from clients</a:t>
            </a:r>
          </a:p>
          <a:p>
            <a:pPr marL="228600" lvl="1" indent="-228600" eaLnBrk="1" hangingPunct="1">
              <a:buFont typeface="Tahoma" pitchFamily="34" charset="0"/>
              <a:buChar char="+"/>
            </a:pPr>
            <a:r>
              <a:rPr lang="en-US" sz="2000" dirty="0" smtClean="0"/>
              <a:t>abstraction &amp; semantic checking</a:t>
            </a:r>
            <a:r>
              <a:rPr lang="en-US" sz="2000" smtClean="0"/>
              <a:t>: hides                </a:t>
            </a:r>
            <a:r>
              <a:rPr lang="en-US" sz="2000" dirty="0" smtClean="0"/>
              <a:t>product’s composition</a:t>
            </a:r>
          </a:p>
          <a:p>
            <a:pPr marL="228600" lvl="1" indent="-228600" eaLnBrk="1" hangingPunct="1">
              <a:buFont typeface="Tahoma" pitchFamily="34" charset="0"/>
              <a:buChar char="–"/>
            </a:pPr>
            <a:r>
              <a:rPr lang="en-US" sz="2000" dirty="0" smtClean="0"/>
              <a:t>hard to extend factory interface to create new products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0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000" b="1" dirty="0" smtClean="0"/>
              <a:t>Implementation</a:t>
            </a:r>
          </a:p>
          <a:p>
            <a:pPr marL="228600" lvl="1" indent="-228600" eaLnBrk="1" hangingPunct="1">
              <a:buFont typeface="Arial" pitchFamily="34" charset="0"/>
              <a:buChar char="•"/>
            </a:pPr>
            <a:r>
              <a:rPr lang="en-US" sz="2000" dirty="0" smtClean="0"/>
              <a:t>parameterization as a way of controlling interface size</a:t>
            </a:r>
          </a:p>
          <a:p>
            <a:pPr marL="228600" lvl="1" indent="-228600" eaLnBrk="1" hangingPunct="1">
              <a:buFont typeface="Arial" pitchFamily="34" charset="0"/>
              <a:buChar char="•"/>
            </a:pPr>
            <a:r>
              <a:rPr lang="en-US" sz="2000" dirty="0" smtClean="0"/>
              <a:t>configuration with Prototypes, i.e., determines who creates the factories</a:t>
            </a:r>
          </a:p>
          <a:p>
            <a:pPr marL="228600" lvl="1" indent="-228600" eaLnBrk="1" hangingPunct="1">
              <a:buFont typeface="Arial" pitchFamily="34" charset="0"/>
              <a:buChar char="•"/>
            </a:pPr>
            <a:r>
              <a:rPr lang="en-US" sz="2000" dirty="0" smtClean="0"/>
              <a:t>abstract factories are essentially groups of factory methods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195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Abstract Factory             object creational</a:t>
            </a:r>
          </a:p>
        </p:txBody>
      </p:sp>
      <p:sp>
        <p:nvSpPr>
          <p:cNvPr id="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286500" y="1228725"/>
            <a:ext cx="2857500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Known Uses</a:t>
            </a:r>
          </a:p>
          <a:p>
            <a:pPr marL="2286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InterViews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Kits</a:t>
            </a:r>
          </a:p>
          <a:p>
            <a:pPr marL="2286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ET++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WindowSystem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AWT Toolkit</a:t>
            </a:r>
          </a:p>
          <a:p>
            <a:pPr marL="2286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ACE ORB (TAO)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7"/>
          <p:cNvGrpSpPr>
            <a:grpSpLocks/>
          </p:cNvGrpSpPr>
          <p:nvPr/>
        </p:nvGrpSpPr>
        <p:grpSpPr bwMode="auto">
          <a:xfrm>
            <a:off x="506413" y="3331232"/>
            <a:ext cx="8332788" cy="2743200"/>
            <a:chOff x="319" y="2208"/>
            <a:chExt cx="5249" cy="1728"/>
          </a:xfrm>
          <a:solidFill>
            <a:srgbClr val="66CCFF"/>
          </a:solidFill>
        </p:grpSpPr>
        <p:sp>
          <p:nvSpPr>
            <p:cNvPr id="7310" name="Rectangle 142"/>
            <p:cNvSpPr>
              <a:spLocks noChangeArrowheads="1"/>
            </p:cNvSpPr>
            <p:nvPr/>
          </p:nvSpPr>
          <p:spPr bwMode="auto">
            <a:xfrm>
              <a:off x="576" y="2208"/>
              <a:ext cx="4992" cy="17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" name="Text Box 144"/>
            <p:cNvSpPr txBox="1">
              <a:spLocks noChangeArrowheads="1"/>
            </p:cNvSpPr>
            <p:nvPr/>
          </p:nvSpPr>
          <p:spPr bwMode="auto">
            <a:xfrm rot="16200000">
              <a:off x="44" y="2963"/>
              <a:ext cx="765" cy="2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Command</a:t>
              </a:r>
            </a:p>
          </p:txBody>
        </p:sp>
      </p:grpSp>
      <p:grpSp>
        <p:nvGrpSpPr>
          <p:cNvPr id="3" name="Group 146"/>
          <p:cNvGrpSpPr>
            <a:grpSpLocks/>
          </p:cNvGrpSpPr>
          <p:nvPr/>
        </p:nvGrpSpPr>
        <p:grpSpPr bwMode="auto">
          <a:xfrm>
            <a:off x="2362200" y="1197632"/>
            <a:ext cx="5867400" cy="2819400"/>
            <a:chOff x="1488" y="864"/>
            <a:chExt cx="3696" cy="1776"/>
          </a:xfrm>
          <a:solidFill>
            <a:srgbClr val="C00000"/>
          </a:solidFill>
        </p:grpSpPr>
        <p:sp>
          <p:nvSpPr>
            <p:cNvPr id="7311" name="Rectangle 143"/>
            <p:cNvSpPr>
              <a:spLocks noChangeArrowheads="1"/>
            </p:cNvSpPr>
            <p:nvPr/>
          </p:nvSpPr>
          <p:spPr bwMode="auto">
            <a:xfrm>
              <a:off x="1488" y="1152"/>
              <a:ext cx="2784" cy="1488"/>
            </a:xfrm>
            <a:prstGeom prst="rect">
              <a:avLst/>
            </a:prstGeom>
            <a:solidFill>
              <a:srgbClr val="FF7C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3" name="Text Box 145"/>
            <p:cNvSpPr txBox="1">
              <a:spLocks noChangeArrowheads="1"/>
            </p:cNvSpPr>
            <p:nvPr/>
          </p:nvSpPr>
          <p:spPr bwMode="auto">
            <a:xfrm>
              <a:off x="4080" y="864"/>
              <a:ext cx="1104" cy="2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C00000"/>
                  </a:solidFill>
                </a:rPr>
                <a:t>AbstractFactory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800600" y="1883432"/>
            <a:ext cx="1828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Expression_Tree_Command_</a:t>
            </a:r>
          </a:p>
          <a:p>
            <a:pPr algn="ctr"/>
            <a:r>
              <a:rPr lang="en-US" sz="1000"/>
              <a:t>Factory_Impl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667000" y="1883432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Expression_Tree_</a:t>
            </a:r>
          </a:p>
          <a:p>
            <a:pPr algn="ctr"/>
            <a:r>
              <a:rPr lang="en-US" sz="1000"/>
              <a:t>Command_Factory</a:t>
            </a:r>
          </a:p>
        </p:txBody>
      </p:sp>
      <p:cxnSp>
        <p:nvCxnSpPr>
          <p:cNvPr id="7172" name="AutoShape 4"/>
          <p:cNvCxnSpPr>
            <a:cxnSpLocks noChangeShapeType="1"/>
            <a:stCxn id="7171" idx="3"/>
            <a:endCxn id="7170" idx="1"/>
          </p:cNvCxnSpPr>
          <p:nvPr/>
        </p:nvCxnSpPr>
        <p:spPr bwMode="auto">
          <a:xfrm>
            <a:off x="4114800" y="2073932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</p:spPr>
      </p:cxn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09600" y="1883432"/>
            <a:ext cx="11430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Expression_Tree_</a:t>
            </a:r>
          </a:p>
          <a:p>
            <a:pPr algn="ctr"/>
            <a:r>
              <a:rPr lang="en-US" sz="1000"/>
              <a:t>Event_Handler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819400" y="3483632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Expression_Tree_</a:t>
            </a:r>
          </a:p>
          <a:p>
            <a:pPr algn="ctr"/>
            <a:r>
              <a:rPr lang="en-US" sz="1000"/>
              <a:t>Command</a:t>
            </a:r>
          </a:p>
        </p:txBody>
      </p:sp>
      <p:cxnSp>
        <p:nvCxnSpPr>
          <p:cNvPr id="7176" name="AutoShape 8"/>
          <p:cNvCxnSpPr>
            <a:cxnSpLocks noChangeShapeType="1"/>
            <a:stCxn id="7171" idx="2"/>
            <a:endCxn id="7174" idx="0"/>
          </p:cNvCxnSpPr>
          <p:nvPr/>
        </p:nvCxnSpPr>
        <p:spPr bwMode="auto">
          <a:xfrm rot="5400000">
            <a:off x="2781300" y="2874032"/>
            <a:ext cx="1219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</p:spPr>
      </p:cxn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438400" y="2721632"/>
            <a:ext cx="98777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&lt;&lt; create &gt;&gt;</a:t>
            </a:r>
          </a:p>
        </p:txBody>
      </p:sp>
      <p:cxnSp>
        <p:nvCxnSpPr>
          <p:cNvPr id="7183" name="AutoShape 15"/>
          <p:cNvCxnSpPr>
            <a:cxnSpLocks noChangeShapeType="1"/>
            <a:stCxn id="7173" idx="3"/>
            <a:endCxn id="7171" idx="1"/>
          </p:cNvCxnSpPr>
          <p:nvPr/>
        </p:nvCxnSpPr>
        <p:spPr bwMode="auto">
          <a:xfrm>
            <a:off x="1752600" y="2073932"/>
            <a:ext cx="914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</p:spPr>
      </p:cxn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4800600" y="2645432"/>
            <a:ext cx="1828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 dirty="0" err="1"/>
              <a:t>Concrete_Expression_Tree</a:t>
            </a:r>
            <a:r>
              <a:rPr lang="en-US" sz="1000" dirty="0"/>
              <a:t>_</a:t>
            </a:r>
          </a:p>
          <a:p>
            <a:pPr algn="ctr"/>
            <a:r>
              <a:rPr lang="en-US" sz="1000" dirty="0" err="1"/>
              <a:t>Command_Factory_Impl</a:t>
            </a:r>
            <a:endParaRPr lang="en-US" sz="1000" dirty="0"/>
          </a:p>
        </p:txBody>
      </p:sp>
      <p:cxnSp>
        <p:nvCxnSpPr>
          <p:cNvPr id="7185" name="AutoShape 17"/>
          <p:cNvCxnSpPr>
            <a:cxnSpLocks noChangeShapeType="1"/>
            <a:stCxn id="7184" idx="0"/>
            <a:endCxn id="7170" idx="2"/>
          </p:cNvCxnSpPr>
          <p:nvPr/>
        </p:nvCxnSpPr>
        <p:spPr bwMode="auto">
          <a:xfrm rot="16200000">
            <a:off x="5524500" y="2454932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5105400" y="3483632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Expression_Tree_</a:t>
            </a:r>
          </a:p>
          <a:p>
            <a:pPr algn="ctr"/>
            <a:r>
              <a:rPr lang="en-US" sz="1000"/>
              <a:t>Command_Impl</a:t>
            </a:r>
          </a:p>
        </p:txBody>
      </p:sp>
      <p:cxnSp>
        <p:nvCxnSpPr>
          <p:cNvPr id="7187" name="AutoShape 19"/>
          <p:cNvCxnSpPr>
            <a:cxnSpLocks noChangeShapeType="1"/>
            <a:stCxn id="7174" idx="3"/>
            <a:endCxn id="7186" idx="1"/>
          </p:cNvCxnSpPr>
          <p:nvPr/>
        </p:nvCxnSpPr>
        <p:spPr bwMode="auto">
          <a:xfrm>
            <a:off x="3962400" y="3674132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</p:spPr>
      </p:cxn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3962400" y="5388632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Format_Command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5334000" y="5388632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Expr_Command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3200400" y="4702832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Print_Command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6705600" y="5388632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Eval_Command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4648200" y="4702832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Set_Command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6019800" y="4702832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Quit_Command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1600200" y="4702832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 dirty="0" err="1"/>
              <a:t>Macro_Command</a:t>
            </a:r>
            <a:endParaRPr lang="en-US" sz="1000" dirty="0"/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2514600" y="3483632"/>
            <a:ext cx="25519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*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7391400" y="4702832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Null_Command</a:t>
            </a:r>
          </a:p>
        </p:txBody>
      </p:sp>
      <p:cxnSp>
        <p:nvCxnSpPr>
          <p:cNvPr id="7197" name="AutoShape 29"/>
          <p:cNvCxnSpPr>
            <a:cxnSpLocks noChangeShapeType="1"/>
            <a:stCxn id="7188" idx="0"/>
            <a:endCxn id="7186" idx="2"/>
          </p:cNvCxnSpPr>
          <p:nvPr/>
        </p:nvCxnSpPr>
        <p:spPr bwMode="auto">
          <a:xfrm rot="16200000">
            <a:off x="4343400" y="4055132"/>
            <a:ext cx="1524000" cy="1143000"/>
          </a:xfrm>
          <a:prstGeom prst="bentConnector3">
            <a:avLst>
              <a:gd name="adj1" fmla="val 7260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198" name="AutoShape 30"/>
          <p:cNvCxnSpPr>
            <a:cxnSpLocks noChangeShapeType="1"/>
            <a:stCxn id="7189" idx="0"/>
            <a:endCxn id="7186" idx="2"/>
          </p:cNvCxnSpPr>
          <p:nvPr/>
        </p:nvCxnSpPr>
        <p:spPr bwMode="auto">
          <a:xfrm rot="5400000" flipH="1">
            <a:off x="5029200" y="4512332"/>
            <a:ext cx="1524000" cy="228600"/>
          </a:xfrm>
          <a:prstGeom prst="bentConnector3">
            <a:avLst>
              <a:gd name="adj1" fmla="val 7260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199" name="AutoShape 31"/>
          <p:cNvCxnSpPr>
            <a:cxnSpLocks noChangeShapeType="1"/>
            <a:stCxn id="7194" idx="0"/>
            <a:endCxn id="7186" idx="2"/>
          </p:cNvCxnSpPr>
          <p:nvPr/>
        </p:nvCxnSpPr>
        <p:spPr bwMode="auto">
          <a:xfrm rot="16200000">
            <a:off x="3505200" y="2531132"/>
            <a:ext cx="838200" cy="3505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200" name="AutoShape 32"/>
          <p:cNvCxnSpPr>
            <a:cxnSpLocks noChangeShapeType="1"/>
            <a:stCxn id="7196" idx="0"/>
            <a:endCxn id="7186" idx="2"/>
          </p:cNvCxnSpPr>
          <p:nvPr/>
        </p:nvCxnSpPr>
        <p:spPr bwMode="auto">
          <a:xfrm rot="5400000" flipH="1">
            <a:off x="6400800" y="3140732"/>
            <a:ext cx="838200" cy="2286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201" name="AutoShape 33"/>
          <p:cNvCxnSpPr>
            <a:cxnSpLocks noChangeShapeType="1"/>
            <a:stCxn id="7193" idx="0"/>
            <a:endCxn id="7186" idx="2"/>
          </p:cNvCxnSpPr>
          <p:nvPr/>
        </p:nvCxnSpPr>
        <p:spPr bwMode="auto">
          <a:xfrm rot="5400000" flipH="1">
            <a:off x="5715000" y="3826532"/>
            <a:ext cx="838200" cy="914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202" name="AutoShape 34"/>
          <p:cNvCxnSpPr>
            <a:cxnSpLocks noChangeShapeType="1"/>
            <a:stCxn id="7192" idx="0"/>
            <a:endCxn id="7186" idx="2"/>
          </p:cNvCxnSpPr>
          <p:nvPr/>
        </p:nvCxnSpPr>
        <p:spPr bwMode="auto">
          <a:xfrm rot="16200000">
            <a:off x="5029200" y="4055132"/>
            <a:ext cx="838200" cy="457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203" name="AutoShape 35"/>
          <p:cNvCxnSpPr>
            <a:cxnSpLocks noChangeShapeType="1"/>
            <a:stCxn id="7191" idx="0"/>
            <a:endCxn id="7186" idx="2"/>
          </p:cNvCxnSpPr>
          <p:nvPr/>
        </p:nvCxnSpPr>
        <p:spPr bwMode="auto">
          <a:xfrm rot="5400000" flipH="1">
            <a:off x="5715000" y="3826532"/>
            <a:ext cx="1524000" cy="1600200"/>
          </a:xfrm>
          <a:prstGeom prst="bentConnector3">
            <a:avLst>
              <a:gd name="adj1" fmla="val 7260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204" name="AutoShape 36"/>
          <p:cNvCxnSpPr>
            <a:cxnSpLocks noChangeShapeType="1"/>
            <a:stCxn id="7190" idx="0"/>
            <a:endCxn id="7186" idx="2"/>
          </p:cNvCxnSpPr>
          <p:nvPr/>
        </p:nvCxnSpPr>
        <p:spPr bwMode="auto">
          <a:xfrm rot="16200000">
            <a:off x="4305300" y="3331232"/>
            <a:ext cx="838200" cy="1905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305" name="Rectangle 137"/>
          <p:cNvSpPr>
            <a:spLocks noChangeArrowheads="1"/>
          </p:cNvSpPr>
          <p:nvPr/>
        </p:nvSpPr>
        <p:spPr bwMode="auto">
          <a:xfrm>
            <a:off x="7315200" y="2645432"/>
            <a:ext cx="11430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Expression_Tree_</a:t>
            </a:r>
          </a:p>
          <a:p>
            <a:pPr algn="ctr"/>
            <a:r>
              <a:rPr lang="en-US" sz="1000"/>
              <a:t>Context</a:t>
            </a:r>
          </a:p>
        </p:txBody>
      </p:sp>
      <p:cxnSp>
        <p:nvCxnSpPr>
          <p:cNvPr id="7306" name="AutoShape 138"/>
          <p:cNvCxnSpPr>
            <a:cxnSpLocks noChangeShapeType="1"/>
            <a:stCxn id="7184" idx="3"/>
            <a:endCxn id="7305" idx="1"/>
          </p:cNvCxnSpPr>
          <p:nvPr/>
        </p:nvCxnSpPr>
        <p:spPr bwMode="auto">
          <a:xfrm>
            <a:off x="6629400" y="2835932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</p:spPr>
      </p:cxnSp>
      <p:cxnSp>
        <p:nvCxnSpPr>
          <p:cNvPr id="7307" name="AutoShape 139"/>
          <p:cNvCxnSpPr>
            <a:cxnSpLocks noChangeShapeType="1"/>
            <a:stCxn id="7194" idx="1"/>
            <a:endCxn id="7174" idx="1"/>
          </p:cNvCxnSpPr>
          <p:nvPr/>
        </p:nvCxnSpPr>
        <p:spPr bwMode="auto">
          <a:xfrm rot="10800000" flipH="1">
            <a:off x="1600200" y="3674132"/>
            <a:ext cx="1219200" cy="1219200"/>
          </a:xfrm>
          <a:prstGeom prst="bentConnector3">
            <a:avLst>
              <a:gd name="adj1" fmla="val -18750"/>
            </a:avLst>
          </a:prstGeom>
          <a:noFill/>
          <a:ln w="9525">
            <a:solidFill>
              <a:schemeClr val="tx1"/>
            </a:solidFill>
            <a:miter lim="800000"/>
            <a:headEnd type="diamond" w="med" len="med"/>
            <a:tailEnd type="triangle" w="med" len="med"/>
          </a:ln>
        </p:spPr>
      </p:cxnSp>
      <p:sp>
        <p:nvSpPr>
          <p:cNvPr id="7308" name="Text Box 140"/>
          <p:cNvSpPr txBox="1">
            <a:spLocks noChangeArrowheads="1"/>
          </p:cNvSpPr>
          <p:nvPr/>
        </p:nvSpPr>
        <p:spPr bwMode="auto">
          <a:xfrm>
            <a:off x="1371600" y="4626632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</a:t>
            </a:r>
          </a:p>
        </p:txBody>
      </p:sp>
      <p:sp>
        <p:nvSpPr>
          <p:cNvPr id="7309" name="Rectangle 14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Summary of Command &amp; Factory Patterns</a:t>
            </a:r>
            <a:endParaRPr lang="en-US" sz="3200" dirty="0"/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325318" y="6419850"/>
            <a:ext cx="8575427" cy="36933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Patterns enable new commands extensibly by adding new factory methods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4"/>
          <p:cNvGrpSpPr>
            <a:grpSpLocks/>
          </p:cNvGrpSpPr>
          <p:nvPr/>
        </p:nvGrpSpPr>
        <p:grpSpPr bwMode="auto">
          <a:xfrm>
            <a:off x="685800" y="1981200"/>
            <a:ext cx="6705600" cy="3741738"/>
            <a:chOff x="480" y="1248"/>
            <a:chExt cx="4224" cy="2357"/>
          </a:xfrm>
          <a:solidFill>
            <a:srgbClr val="66CCFF"/>
          </a:solidFill>
        </p:grpSpPr>
        <p:sp>
          <p:nvSpPr>
            <p:cNvPr id="9358" name="Rectangle 142"/>
            <p:cNvSpPr>
              <a:spLocks noChangeArrowheads="1"/>
            </p:cNvSpPr>
            <p:nvPr/>
          </p:nvSpPr>
          <p:spPr bwMode="auto">
            <a:xfrm>
              <a:off x="480" y="1248"/>
              <a:ext cx="4224" cy="19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9" name="Text Box 143"/>
            <p:cNvSpPr txBox="1">
              <a:spLocks noChangeArrowheads="1"/>
            </p:cNvSpPr>
            <p:nvPr/>
          </p:nvSpPr>
          <p:spPr bwMode="auto">
            <a:xfrm>
              <a:off x="614" y="3390"/>
              <a:ext cx="448" cy="2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State</a:t>
              </a:r>
            </a:p>
          </p:txBody>
        </p:sp>
      </p:grp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838200" y="213360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 dirty="0" err="1"/>
              <a:t>Expression_Tree</a:t>
            </a:r>
            <a:r>
              <a:rPr lang="en-US" sz="1000" dirty="0"/>
              <a:t>_</a:t>
            </a:r>
          </a:p>
          <a:p>
            <a:pPr algn="ctr"/>
            <a:r>
              <a:rPr lang="en-US" sz="1000" dirty="0"/>
              <a:t>Context</a:t>
            </a:r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3886200" y="213360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Expression_Tree_</a:t>
            </a:r>
          </a:p>
          <a:p>
            <a:pPr algn="ctr"/>
            <a:r>
              <a:rPr lang="en-US" sz="1000"/>
              <a:t>State</a:t>
            </a:r>
          </a:p>
        </p:txBody>
      </p:sp>
      <p:cxnSp>
        <p:nvCxnSpPr>
          <p:cNvPr id="9257" name="AutoShape 41"/>
          <p:cNvCxnSpPr>
            <a:cxnSpLocks noChangeShapeType="1"/>
            <a:stCxn id="9223" idx="3"/>
            <a:endCxn id="9256" idx="1"/>
          </p:cNvCxnSpPr>
          <p:nvPr/>
        </p:nvCxnSpPr>
        <p:spPr bwMode="auto">
          <a:xfrm>
            <a:off x="1981200" y="2324100"/>
            <a:ext cx="1905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</p:spPr>
      </p:cxnSp>
      <p:sp>
        <p:nvSpPr>
          <p:cNvPr id="9258" name="Rectangle 42"/>
          <p:cNvSpPr>
            <a:spLocks noChangeArrowheads="1"/>
          </p:cNvSpPr>
          <p:nvPr/>
        </p:nvSpPr>
        <p:spPr bwMode="auto">
          <a:xfrm>
            <a:off x="3886200" y="281940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Uninitialized_</a:t>
            </a:r>
          </a:p>
          <a:p>
            <a:pPr algn="ctr"/>
            <a:r>
              <a:rPr lang="en-US" sz="1000"/>
              <a:t>State</a:t>
            </a:r>
          </a:p>
        </p:txBody>
      </p:sp>
      <p:sp>
        <p:nvSpPr>
          <p:cNvPr id="9259" name="Rectangle 43"/>
          <p:cNvSpPr>
            <a:spLocks noChangeArrowheads="1"/>
          </p:cNvSpPr>
          <p:nvPr/>
        </p:nvSpPr>
        <p:spPr bwMode="auto">
          <a:xfrm>
            <a:off x="1803400" y="365760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Pre_Order_</a:t>
            </a:r>
          </a:p>
          <a:p>
            <a:pPr algn="ctr"/>
            <a:r>
              <a:rPr lang="en-US" sz="1000"/>
              <a:t>Uninitialized_State</a:t>
            </a:r>
          </a:p>
        </p:txBody>
      </p:sp>
      <p:sp>
        <p:nvSpPr>
          <p:cNvPr id="9260" name="Rectangle 44"/>
          <p:cNvSpPr>
            <a:spLocks noChangeArrowheads="1"/>
          </p:cNvSpPr>
          <p:nvPr/>
        </p:nvSpPr>
        <p:spPr bwMode="auto">
          <a:xfrm>
            <a:off x="1803400" y="434340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Pre_Order_</a:t>
            </a:r>
          </a:p>
          <a:p>
            <a:pPr algn="ctr"/>
            <a:r>
              <a:rPr lang="en-US" sz="1000"/>
              <a:t>Initialized_State</a:t>
            </a:r>
          </a:p>
        </p:txBody>
      </p:sp>
      <p:sp>
        <p:nvSpPr>
          <p:cNvPr id="9261" name="Rectangle 45"/>
          <p:cNvSpPr>
            <a:spLocks noChangeArrowheads="1"/>
          </p:cNvSpPr>
          <p:nvPr/>
        </p:nvSpPr>
        <p:spPr bwMode="auto">
          <a:xfrm>
            <a:off x="3175000" y="365760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Post_Order_</a:t>
            </a:r>
          </a:p>
          <a:p>
            <a:pPr algn="ctr"/>
            <a:r>
              <a:rPr lang="en-US" sz="1000"/>
              <a:t>Uninitialized_State</a:t>
            </a:r>
          </a:p>
        </p:txBody>
      </p:sp>
      <p:sp>
        <p:nvSpPr>
          <p:cNvPr id="9262" name="Rectangle 46"/>
          <p:cNvSpPr>
            <a:spLocks noChangeArrowheads="1"/>
          </p:cNvSpPr>
          <p:nvPr/>
        </p:nvSpPr>
        <p:spPr bwMode="auto">
          <a:xfrm>
            <a:off x="3175000" y="434340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Post_Order_</a:t>
            </a:r>
          </a:p>
          <a:p>
            <a:pPr algn="ctr"/>
            <a:r>
              <a:rPr lang="en-US" sz="1000"/>
              <a:t>Initialized_State</a:t>
            </a:r>
          </a:p>
        </p:txBody>
      </p:sp>
      <p:cxnSp>
        <p:nvCxnSpPr>
          <p:cNvPr id="9263" name="AutoShape 47"/>
          <p:cNvCxnSpPr>
            <a:cxnSpLocks noChangeShapeType="1"/>
            <a:stCxn id="9258" idx="0"/>
            <a:endCxn id="9256" idx="2"/>
          </p:cNvCxnSpPr>
          <p:nvPr/>
        </p:nvCxnSpPr>
        <p:spPr bwMode="auto">
          <a:xfrm rot="16200000">
            <a:off x="4305300" y="26670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64" name="AutoShape 48"/>
          <p:cNvCxnSpPr>
            <a:cxnSpLocks noChangeShapeType="1"/>
            <a:stCxn id="9259" idx="0"/>
            <a:endCxn id="9258" idx="2"/>
          </p:cNvCxnSpPr>
          <p:nvPr/>
        </p:nvCxnSpPr>
        <p:spPr bwMode="auto">
          <a:xfrm rot="16200000">
            <a:off x="3187700" y="2387600"/>
            <a:ext cx="457200" cy="2082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265" name="AutoShape 49"/>
          <p:cNvCxnSpPr>
            <a:cxnSpLocks noChangeShapeType="1"/>
            <a:stCxn id="9261" idx="0"/>
            <a:endCxn id="9258" idx="2"/>
          </p:cNvCxnSpPr>
          <p:nvPr/>
        </p:nvCxnSpPr>
        <p:spPr bwMode="auto">
          <a:xfrm rot="16200000">
            <a:off x="3873500" y="3073400"/>
            <a:ext cx="457200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266" name="AutoShape 50"/>
          <p:cNvCxnSpPr>
            <a:cxnSpLocks noChangeShapeType="1"/>
            <a:stCxn id="9260" idx="0"/>
            <a:endCxn id="9259" idx="2"/>
          </p:cNvCxnSpPr>
          <p:nvPr/>
        </p:nvCxnSpPr>
        <p:spPr bwMode="auto">
          <a:xfrm rot="16200000">
            <a:off x="2222500" y="41910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67" name="AutoShape 51"/>
          <p:cNvCxnSpPr>
            <a:cxnSpLocks noChangeShapeType="1"/>
            <a:stCxn id="9262" idx="0"/>
            <a:endCxn id="9261" idx="2"/>
          </p:cNvCxnSpPr>
          <p:nvPr/>
        </p:nvCxnSpPr>
        <p:spPr bwMode="auto">
          <a:xfrm rot="16200000">
            <a:off x="3594100" y="41910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268" name="Rectangle 52"/>
          <p:cNvSpPr>
            <a:spLocks noChangeArrowheads="1"/>
          </p:cNvSpPr>
          <p:nvPr/>
        </p:nvSpPr>
        <p:spPr bwMode="auto">
          <a:xfrm>
            <a:off x="4622800" y="365760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In_Order_</a:t>
            </a:r>
          </a:p>
          <a:p>
            <a:pPr algn="ctr"/>
            <a:r>
              <a:rPr lang="en-US" sz="1000"/>
              <a:t>Uninitialized_State</a:t>
            </a:r>
          </a:p>
        </p:txBody>
      </p:sp>
      <p:sp>
        <p:nvSpPr>
          <p:cNvPr id="9269" name="Rectangle 53"/>
          <p:cNvSpPr>
            <a:spLocks noChangeArrowheads="1"/>
          </p:cNvSpPr>
          <p:nvPr/>
        </p:nvSpPr>
        <p:spPr bwMode="auto">
          <a:xfrm>
            <a:off x="4622800" y="434340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In_Order_</a:t>
            </a:r>
          </a:p>
          <a:p>
            <a:pPr algn="ctr"/>
            <a:r>
              <a:rPr lang="en-US" sz="1000"/>
              <a:t>Initialized_State</a:t>
            </a:r>
          </a:p>
        </p:txBody>
      </p:sp>
      <p:cxnSp>
        <p:nvCxnSpPr>
          <p:cNvPr id="9270" name="AutoShape 54"/>
          <p:cNvCxnSpPr>
            <a:cxnSpLocks noChangeShapeType="1"/>
            <a:stCxn id="9269" idx="0"/>
            <a:endCxn id="9268" idx="2"/>
          </p:cNvCxnSpPr>
          <p:nvPr/>
        </p:nvCxnSpPr>
        <p:spPr bwMode="auto">
          <a:xfrm rot="16200000">
            <a:off x="5041900" y="41910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71" name="AutoShape 55"/>
          <p:cNvCxnSpPr>
            <a:cxnSpLocks noChangeShapeType="1"/>
            <a:stCxn id="9268" idx="0"/>
            <a:endCxn id="9258" idx="2"/>
          </p:cNvCxnSpPr>
          <p:nvPr/>
        </p:nvCxnSpPr>
        <p:spPr bwMode="auto">
          <a:xfrm rot="5400000" flipH="1">
            <a:off x="4597400" y="3060700"/>
            <a:ext cx="457200" cy="736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9272" name="Rectangle 56"/>
          <p:cNvSpPr>
            <a:spLocks noChangeArrowheads="1"/>
          </p:cNvSpPr>
          <p:nvPr/>
        </p:nvSpPr>
        <p:spPr bwMode="auto">
          <a:xfrm>
            <a:off x="5994400" y="365760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Level_Order_</a:t>
            </a:r>
          </a:p>
          <a:p>
            <a:pPr algn="ctr"/>
            <a:r>
              <a:rPr lang="en-US" sz="1000"/>
              <a:t>Uninitialized_State</a:t>
            </a:r>
          </a:p>
        </p:txBody>
      </p:sp>
      <p:sp>
        <p:nvSpPr>
          <p:cNvPr id="9273" name="Rectangle 57"/>
          <p:cNvSpPr>
            <a:spLocks noChangeArrowheads="1"/>
          </p:cNvSpPr>
          <p:nvPr/>
        </p:nvSpPr>
        <p:spPr bwMode="auto">
          <a:xfrm>
            <a:off x="5994400" y="434340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Level_Order_</a:t>
            </a:r>
          </a:p>
          <a:p>
            <a:pPr algn="ctr"/>
            <a:r>
              <a:rPr lang="en-US" sz="1000"/>
              <a:t>Initialized_State</a:t>
            </a:r>
          </a:p>
        </p:txBody>
      </p:sp>
      <p:cxnSp>
        <p:nvCxnSpPr>
          <p:cNvPr id="9274" name="AutoShape 58"/>
          <p:cNvCxnSpPr>
            <a:cxnSpLocks noChangeShapeType="1"/>
            <a:stCxn id="9273" idx="0"/>
            <a:endCxn id="9272" idx="2"/>
          </p:cNvCxnSpPr>
          <p:nvPr/>
        </p:nvCxnSpPr>
        <p:spPr bwMode="auto">
          <a:xfrm rot="16200000">
            <a:off x="6413500" y="41910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75" name="AutoShape 59"/>
          <p:cNvCxnSpPr>
            <a:cxnSpLocks noChangeShapeType="1"/>
            <a:stCxn id="9272" idx="0"/>
            <a:endCxn id="9258" idx="2"/>
          </p:cNvCxnSpPr>
          <p:nvPr/>
        </p:nvCxnSpPr>
        <p:spPr bwMode="auto">
          <a:xfrm rot="5400000" flipH="1">
            <a:off x="5283200" y="2374900"/>
            <a:ext cx="457200" cy="2108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9353" name="Rectangle 137"/>
          <p:cNvSpPr>
            <a:spLocks noChangeArrowheads="1"/>
          </p:cNvSpPr>
          <p:nvPr/>
        </p:nvSpPr>
        <p:spPr bwMode="auto">
          <a:xfrm>
            <a:off x="6248400" y="5410200"/>
            <a:ext cx="1143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Interpreter</a:t>
            </a:r>
          </a:p>
        </p:txBody>
      </p:sp>
      <p:cxnSp>
        <p:nvCxnSpPr>
          <p:cNvPr id="9355" name="AutoShape 139"/>
          <p:cNvCxnSpPr>
            <a:cxnSpLocks noChangeShapeType="1"/>
            <a:stCxn id="9269" idx="2"/>
            <a:endCxn id="9353" idx="1"/>
          </p:cNvCxnSpPr>
          <p:nvPr/>
        </p:nvCxnSpPr>
        <p:spPr bwMode="auto">
          <a:xfrm rot="16200000" flipH="1">
            <a:off x="5283200" y="4635500"/>
            <a:ext cx="876300" cy="1054100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arrow" w="med" len="med"/>
          </a:ln>
        </p:spPr>
      </p:cxnSp>
      <p:sp>
        <p:nvSpPr>
          <p:cNvPr id="9356" name="Text Box 140"/>
          <p:cNvSpPr txBox="1">
            <a:spLocks noChangeArrowheads="1"/>
          </p:cNvSpPr>
          <p:nvPr/>
        </p:nvSpPr>
        <p:spPr bwMode="auto">
          <a:xfrm>
            <a:off x="5257800" y="533400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&lt;&lt; use &gt;&gt;</a:t>
            </a:r>
          </a:p>
        </p:txBody>
      </p:sp>
      <p:sp>
        <p:nvSpPr>
          <p:cNvPr id="9357" name="Rectangle 14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Overview of State Pattern</a:t>
            </a:r>
            <a:endParaRPr lang="en-US" sz="3200" dirty="0"/>
          </a:p>
        </p:txBody>
      </p:sp>
      <p:sp>
        <p:nvSpPr>
          <p:cNvPr id="30" name="Rectangle 29"/>
          <p:cNvSpPr/>
          <p:nvPr/>
        </p:nvSpPr>
        <p:spPr>
          <a:xfrm>
            <a:off x="313592" y="1094830"/>
            <a:ext cx="4791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SzTx/>
              <a:buFontTx/>
              <a:buNone/>
            </a:pPr>
            <a:r>
              <a:rPr lang="en-US" dirty="0" smtClean="0"/>
              <a:t>Purpose: Ensure user commands are performed in the correct order</a:t>
            </a:r>
            <a:endParaRPr lang="en-US" dirty="0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1099039" y="6419850"/>
            <a:ext cx="7077806" cy="36933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Pattern organizes the correct processing of user commands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Ensuring Correct Protocol for Commands</a:t>
            </a:r>
          </a:p>
        </p:txBody>
      </p:sp>
      <p:sp>
        <p:nvSpPr>
          <p:cNvPr id="829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0" y="979488"/>
            <a:ext cx="3305175" cy="5181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smtClean="0"/>
              <a:t>Goals: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smtClean="0"/>
              <a:t>Ensure that users follow the correct protocol when entering commands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smtClean="0"/>
              <a:t>Constraints/forces: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smtClean="0"/>
              <a:t>Must consider context of previous commands to determine protocol conformance, e.g.,</a:t>
            </a:r>
          </a:p>
          <a:p>
            <a:pPr lvl="3" eaLnBrk="1" hangingPunct="1">
              <a:spcBef>
                <a:spcPts val="600"/>
              </a:spcBef>
            </a:pPr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format</a:t>
            </a:r>
            <a:r>
              <a:rPr lang="en-US" sz="1800" smtClean="0"/>
              <a:t> must be called first</a:t>
            </a:r>
          </a:p>
          <a:p>
            <a:pPr lvl="3" eaLnBrk="1" hangingPunct="1">
              <a:spcBef>
                <a:spcPts val="600"/>
              </a:spcBef>
            </a:pPr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1800" smtClean="0"/>
              <a:t> must be called before </a:t>
            </a:r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800" smtClean="0"/>
              <a:t> or </a:t>
            </a:r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eval</a:t>
            </a:r>
          </a:p>
          <a:p>
            <a:pPr lvl="3" eaLnBrk="1" hangingPunct="1">
              <a:spcBef>
                <a:spcPts val="600"/>
              </a:spcBef>
            </a:pPr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mtClean="0"/>
              <a:t> &amp; </a:t>
            </a:r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smtClean="0"/>
              <a:t> can be called in any order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3305175" y="979488"/>
            <a:ext cx="6029325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/>
              <a:t>% tree-traversal -v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/>
              <a:t>format [in-order]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/>
              <a:t>expr [expression]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/>
              <a:t>print [in-order|pre-order|post-order|level-order]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/>
              <a:t>eval [post-order]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/>
              <a:t>quit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/>
              <a:t>&gt; format in-order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/>
              <a:t>&gt; print in-order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/>
              <a:t>Error: Expression_Tree_State::print called              in invalid state</a:t>
            </a:r>
          </a:p>
        </p:txBody>
      </p:sp>
      <p:sp>
        <p:nvSpPr>
          <p:cNvPr id="82949" name="AutoShape 8"/>
          <p:cNvSpPr>
            <a:spLocks noChangeArrowheads="1"/>
          </p:cNvSpPr>
          <p:nvPr/>
        </p:nvSpPr>
        <p:spPr bwMode="auto">
          <a:xfrm>
            <a:off x="6667500" y="3162300"/>
            <a:ext cx="1928813" cy="360363"/>
          </a:xfrm>
          <a:prstGeom prst="wedgeRoundRectCallout">
            <a:avLst>
              <a:gd name="adj1" fmla="val -123023"/>
              <a:gd name="adj2" fmla="val 62593"/>
              <a:gd name="adj3" fmla="val 16667"/>
            </a:avLst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600"/>
              <a:t>Protocol violation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Oval 50"/>
          <p:cNvSpPr>
            <a:spLocks noChangeArrowheads="1"/>
          </p:cNvSpPr>
          <p:nvPr/>
        </p:nvSpPr>
        <p:spPr bwMode="auto">
          <a:xfrm>
            <a:off x="3521075" y="5259388"/>
            <a:ext cx="584200" cy="51911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i="1">
              <a:latin typeface="Arial" pitchFamily="34" charset="0"/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42950"/>
            <a:ext cx="9144000" cy="381000"/>
          </a:xfrm>
        </p:spPr>
        <p:txBody>
          <a:bodyPr/>
          <a:lstStyle/>
          <a:p>
            <a:pPr eaLnBrk="1" hangingPunct="1"/>
            <a:r>
              <a:rPr lang="en-US" sz="3200" smtClean="0"/>
              <a:t>Solution: Encapsulate Command History as States	</a:t>
            </a:r>
          </a:p>
        </p:txBody>
      </p:sp>
      <p:sp>
        <p:nvSpPr>
          <p:cNvPr id="44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06375" y="1036638"/>
            <a:ext cx="8632825" cy="1163637"/>
          </a:xfrm>
        </p:spPr>
        <p:txBody>
          <a:bodyPr/>
          <a:lstStyle/>
          <a:p>
            <a:pPr marL="228600" indent="-228600" eaLnBrk="1" hangingPunct="1">
              <a:defRPr/>
            </a:pPr>
            <a:r>
              <a:rPr lang="en-US" sz="2000" dirty="0" smtClean="0"/>
              <a:t>The handling of a user command depends on the history of prior commands</a:t>
            </a:r>
          </a:p>
          <a:p>
            <a:pPr marL="228600" indent="-228600" eaLnBrk="1" hangingPunct="1">
              <a:defRPr/>
            </a:pPr>
            <a:r>
              <a:rPr lang="en-US" sz="2000" dirty="0" smtClean="0"/>
              <a:t>This history can be represented as a state machine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b="1" dirty="0" smtClean="0"/>
          </a:p>
        </p:txBody>
      </p:sp>
      <p:sp>
        <p:nvSpPr>
          <p:cNvPr id="83973" name="Rounded Rectangle 7"/>
          <p:cNvSpPr>
            <a:spLocks noChangeArrowheads="1"/>
          </p:cNvSpPr>
          <p:nvPr/>
        </p:nvSpPr>
        <p:spPr bwMode="auto">
          <a:xfrm>
            <a:off x="569913" y="3413125"/>
            <a:ext cx="1603375" cy="7143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Arial" pitchFamily="34" charset="0"/>
              </a:rPr>
              <a:t>Uninitialized State</a:t>
            </a:r>
          </a:p>
        </p:txBody>
      </p:sp>
      <p:sp>
        <p:nvSpPr>
          <p:cNvPr id="83974" name="Rounded Rectangle 9"/>
          <p:cNvSpPr>
            <a:spLocks noChangeArrowheads="1"/>
          </p:cNvSpPr>
          <p:nvPr/>
        </p:nvSpPr>
        <p:spPr bwMode="auto">
          <a:xfrm>
            <a:off x="3121025" y="2767013"/>
            <a:ext cx="1603375" cy="1022350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solidFill>
                  <a:schemeClr val="bg1"/>
                </a:solidFill>
                <a:latin typeface="Arial" pitchFamily="34" charset="0"/>
              </a:rPr>
              <a:t>*_Order_ Uninitialized State</a:t>
            </a:r>
          </a:p>
        </p:txBody>
      </p:sp>
      <p:sp>
        <p:nvSpPr>
          <p:cNvPr id="83975" name="Rounded Rectangle 10"/>
          <p:cNvSpPr>
            <a:spLocks noChangeArrowheads="1"/>
          </p:cNvSpPr>
          <p:nvPr/>
        </p:nvSpPr>
        <p:spPr bwMode="auto">
          <a:xfrm>
            <a:off x="6157913" y="3413125"/>
            <a:ext cx="1603375" cy="1020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Arial" pitchFamily="34" charset="0"/>
              </a:rPr>
              <a:t>*_Order_ Initialized State</a:t>
            </a:r>
          </a:p>
        </p:txBody>
      </p:sp>
      <p:sp>
        <p:nvSpPr>
          <p:cNvPr id="83976" name="Oval 11"/>
          <p:cNvSpPr>
            <a:spLocks noChangeArrowheads="1"/>
          </p:cNvSpPr>
          <p:nvPr/>
        </p:nvSpPr>
        <p:spPr bwMode="auto">
          <a:xfrm>
            <a:off x="1371600" y="4943475"/>
            <a:ext cx="477838" cy="48577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i="1">
              <a:latin typeface="Arial" pitchFamily="34" charset="0"/>
            </a:endParaRPr>
          </a:p>
        </p:txBody>
      </p:sp>
      <p:cxnSp>
        <p:nvCxnSpPr>
          <p:cNvPr id="83977" name="Shape 15"/>
          <p:cNvCxnSpPr>
            <a:cxnSpLocks noChangeShapeType="1"/>
          </p:cNvCxnSpPr>
          <p:nvPr/>
        </p:nvCxnSpPr>
        <p:spPr bwMode="auto">
          <a:xfrm rot="16200000" flipV="1">
            <a:off x="592138" y="4251325"/>
            <a:ext cx="1073150" cy="825500"/>
          </a:xfrm>
          <a:prstGeom prst="curvedConnector3">
            <a:avLst>
              <a:gd name="adj1" fmla="val 50000"/>
            </a:avLst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3978" name="Curved Connector 19"/>
          <p:cNvCxnSpPr>
            <a:cxnSpLocks noChangeShapeType="1"/>
            <a:stCxn id="83973" idx="3"/>
            <a:endCxn id="83974" idx="1"/>
          </p:cNvCxnSpPr>
          <p:nvPr/>
        </p:nvCxnSpPr>
        <p:spPr bwMode="auto">
          <a:xfrm flipV="1">
            <a:off x="2173288" y="3278188"/>
            <a:ext cx="947737" cy="492125"/>
          </a:xfrm>
          <a:prstGeom prst="curvedConnector3">
            <a:avLst>
              <a:gd name="adj1" fmla="val 50000"/>
            </a:avLst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3979" name="Curved Connector 20"/>
          <p:cNvCxnSpPr>
            <a:cxnSpLocks noChangeShapeType="1"/>
            <a:endCxn id="83975" idx="0"/>
          </p:cNvCxnSpPr>
          <p:nvPr/>
        </p:nvCxnSpPr>
        <p:spPr bwMode="auto">
          <a:xfrm>
            <a:off x="4724400" y="2936875"/>
            <a:ext cx="2235200" cy="476250"/>
          </a:xfrm>
          <a:prstGeom prst="curvedConnector2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3980" name="Rectangle 23"/>
          <p:cNvSpPr>
            <a:spLocks noChangeArrowheads="1"/>
          </p:cNvSpPr>
          <p:nvPr/>
        </p:nvSpPr>
        <p:spPr bwMode="auto">
          <a:xfrm>
            <a:off x="1946275" y="2936875"/>
            <a:ext cx="103346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/>
              <a:t>format()</a:t>
            </a:r>
          </a:p>
        </p:txBody>
      </p:sp>
      <p:sp>
        <p:nvSpPr>
          <p:cNvPr id="83981" name="Rectangle 30"/>
          <p:cNvSpPr>
            <a:spLocks noChangeArrowheads="1"/>
          </p:cNvSpPr>
          <p:nvPr/>
        </p:nvSpPr>
        <p:spPr bwMode="auto">
          <a:xfrm>
            <a:off x="6000750" y="2597150"/>
            <a:ext cx="14414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/>
              <a:t>make_tree()</a:t>
            </a:r>
          </a:p>
        </p:txBody>
      </p:sp>
      <p:sp>
        <p:nvSpPr>
          <p:cNvPr id="83982" name="Rectangle 31"/>
          <p:cNvSpPr>
            <a:spLocks noChangeArrowheads="1"/>
          </p:cNvSpPr>
          <p:nvPr/>
        </p:nvSpPr>
        <p:spPr bwMode="auto">
          <a:xfrm>
            <a:off x="6000750" y="4999038"/>
            <a:ext cx="8318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/>
              <a:t>print()</a:t>
            </a:r>
          </a:p>
        </p:txBody>
      </p:sp>
      <p:sp>
        <p:nvSpPr>
          <p:cNvPr id="83983" name="Freeform 37"/>
          <p:cNvSpPr>
            <a:spLocks noChangeArrowheads="1"/>
          </p:cNvSpPr>
          <p:nvPr/>
        </p:nvSpPr>
        <p:spPr bwMode="auto">
          <a:xfrm>
            <a:off x="6832600" y="4010025"/>
            <a:ext cx="1401763" cy="1330325"/>
          </a:xfrm>
          <a:custGeom>
            <a:avLst/>
            <a:gdLst>
              <a:gd name="T0" fmla="*/ 950915 w 1401762"/>
              <a:gd name="T1" fmla="*/ 0 h 1329267"/>
              <a:gd name="T2" fmla="*/ 1341440 w 1401762"/>
              <a:gd name="T3" fmla="*/ 467840 h 1329267"/>
              <a:gd name="T4" fmla="*/ 1147765 w 1401762"/>
              <a:gd name="T5" fmla="*/ 883168 h 1329267"/>
              <a:gd name="T6" fmla="*/ 588962 w 1401762"/>
              <a:gd name="T7" fmla="*/ 1308043 h 1329267"/>
              <a:gd name="T8" fmla="*/ 93662 w 1401762"/>
              <a:gd name="T9" fmla="*/ 1029567 h 1329267"/>
              <a:gd name="T10" fmla="*/ 26987 w 1401762"/>
              <a:gd name="T11" fmla="*/ 401006 h 13292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1762"/>
              <a:gd name="T19" fmla="*/ 0 h 1329267"/>
              <a:gd name="T20" fmla="*/ 1401762 w 1401762"/>
              <a:gd name="T21" fmla="*/ 1329267 h 13292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1762" h="1329267">
                <a:moveTo>
                  <a:pt x="950912" y="0"/>
                </a:moveTo>
                <a:cubicBezTo>
                  <a:pt x="1176337" y="124619"/>
                  <a:pt x="1401762" y="249238"/>
                  <a:pt x="1341437" y="466725"/>
                </a:cubicBezTo>
                <a:cubicBezTo>
                  <a:pt x="1374245" y="613569"/>
                  <a:pt x="1273175" y="741363"/>
                  <a:pt x="1147762" y="881063"/>
                </a:cubicBezTo>
                <a:cubicBezTo>
                  <a:pt x="1022349" y="1020763"/>
                  <a:pt x="764645" y="1280583"/>
                  <a:pt x="588962" y="1304925"/>
                </a:cubicBezTo>
                <a:cubicBezTo>
                  <a:pt x="413279" y="1329267"/>
                  <a:pt x="187325" y="1177926"/>
                  <a:pt x="93662" y="1027113"/>
                </a:cubicBezTo>
                <a:cubicBezTo>
                  <a:pt x="0" y="876301"/>
                  <a:pt x="120650" y="547688"/>
                  <a:pt x="26987" y="400050"/>
                </a:cubicBezTo>
              </a:path>
            </a:pathLst>
          </a:cu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i="1">
              <a:latin typeface="Arial" pitchFamily="34" charset="0"/>
            </a:endParaRPr>
          </a:p>
        </p:txBody>
      </p:sp>
      <p:sp>
        <p:nvSpPr>
          <p:cNvPr id="83984" name="Rectangle 40"/>
          <p:cNvSpPr>
            <a:spLocks noChangeArrowheads="1"/>
          </p:cNvSpPr>
          <p:nvPr/>
        </p:nvSpPr>
        <p:spPr bwMode="auto">
          <a:xfrm>
            <a:off x="7854950" y="5030788"/>
            <a:ext cx="76993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/>
              <a:t>eval()</a:t>
            </a:r>
          </a:p>
        </p:txBody>
      </p:sp>
      <p:sp>
        <p:nvSpPr>
          <p:cNvPr id="83985" name="Rectangle 41"/>
          <p:cNvSpPr>
            <a:spLocks noChangeArrowheads="1"/>
          </p:cNvSpPr>
          <p:nvPr/>
        </p:nvSpPr>
        <p:spPr bwMode="auto">
          <a:xfrm>
            <a:off x="6645275" y="5492750"/>
            <a:ext cx="14414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/>
              <a:t>make_tree()</a:t>
            </a:r>
          </a:p>
        </p:txBody>
      </p:sp>
      <p:cxnSp>
        <p:nvCxnSpPr>
          <p:cNvPr id="83986" name="Curved Connector 20"/>
          <p:cNvCxnSpPr>
            <a:cxnSpLocks noChangeShapeType="1"/>
          </p:cNvCxnSpPr>
          <p:nvPr/>
        </p:nvCxnSpPr>
        <p:spPr bwMode="auto">
          <a:xfrm rot="10800000">
            <a:off x="4724400" y="3543300"/>
            <a:ext cx="1433513" cy="584200"/>
          </a:xfrm>
          <a:prstGeom prst="curvedConnector3">
            <a:avLst>
              <a:gd name="adj1" fmla="val 50000"/>
            </a:avLst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3987" name="Rectangle 46"/>
          <p:cNvSpPr>
            <a:spLocks noChangeArrowheads="1"/>
          </p:cNvSpPr>
          <p:nvPr/>
        </p:nvSpPr>
        <p:spPr bwMode="auto">
          <a:xfrm>
            <a:off x="4513263" y="3867150"/>
            <a:ext cx="10350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/>
              <a:t>format()</a:t>
            </a:r>
          </a:p>
        </p:txBody>
      </p:sp>
      <p:cxnSp>
        <p:nvCxnSpPr>
          <p:cNvPr id="83988" name="Curved Connector 20"/>
          <p:cNvCxnSpPr>
            <a:cxnSpLocks noChangeShapeType="1"/>
          </p:cNvCxnSpPr>
          <p:nvPr/>
        </p:nvCxnSpPr>
        <p:spPr bwMode="auto">
          <a:xfrm rot="10800000" flipV="1">
            <a:off x="4144963" y="4433888"/>
            <a:ext cx="2165350" cy="995362"/>
          </a:xfrm>
          <a:prstGeom prst="curvedConnector3">
            <a:avLst>
              <a:gd name="adj1" fmla="val 50000"/>
            </a:avLst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0" name="Donut 49"/>
          <p:cNvSpPr/>
          <p:nvPr/>
        </p:nvSpPr>
        <p:spPr bwMode="auto">
          <a:xfrm>
            <a:off x="3473450" y="5200650"/>
            <a:ext cx="671513" cy="633413"/>
          </a:xfrm>
          <a:prstGeom prst="donut">
            <a:avLst>
              <a:gd name="adj" fmla="val 99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i="1">
              <a:latin typeface="Arial" charset="0"/>
            </a:endParaRPr>
          </a:p>
        </p:txBody>
      </p:sp>
      <p:sp>
        <p:nvSpPr>
          <p:cNvPr id="83990" name="Rectangle 51"/>
          <p:cNvSpPr>
            <a:spLocks noChangeArrowheads="1"/>
          </p:cNvSpPr>
          <p:nvPr/>
        </p:nvSpPr>
        <p:spPr bwMode="auto">
          <a:xfrm>
            <a:off x="4559300" y="5437188"/>
            <a:ext cx="7477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/>
              <a:t>quit()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42950"/>
            <a:ext cx="9144000" cy="381000"/>
          </a:xfrm>
        </p:spPr>
        <p:txBody>
          <a:bodyPr/>
          <a:lstStyle/>
          <a:p>
            <a:pPr eaLnBrk="1" hangingPunct="1"/>
            <a:r>
              <a:rPr lang="en-US" sz="3200" smtClean="0"/>
              <a:t>Solution: Encapsulate Command History as States	</a:t>
            </a:r>
          </a:p>
        </p:txBody>
      </p:sp>
      <p:sp>
        <p:nvSpPr>
          <p:cNvPr id="84995" name="Rectangle 36"/>
          <p:cNvSpPr>
            <a:spLocks noChangeArrowheads="1"/>
          </p:cNvSpPr>
          <p:nvPr/>
        </p:nvSpPr>
        <p:spPr bwMode="auto">
          <a:xfrm>
            <a:off x="1830388" y="5114925"/>
            <a:ext cx="5438775" cy="6461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/>
              <a:t>Note use of Bridge pattern to encapsulate variability &amp; simplify memory management</a:t>
            </a:r>
          </a:p>
        </p:txBody>
      </p:sp>
      <p:pic>
        <p:nvPicPr>
          <p:cNvPr id="84996" name="Picture 4" descr="http://www.dre.vanderbilt.edu/~schmidt/html/classExpression__Tree__St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2400300"/>
            <a:ext cx="89916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4997" name="Straight Arrow Connector 8"/>
          <p:cNvCxnSpPr>
            <a:cxnSpLocks noChangeShapeType="1"/>
            <a:stCxn id="84998" idx="1"/>
          </p:cNvCxnSpPr>
          <p:nvPr/>
        </p:nvCxnSpPr>
        <p:spPr bwMode="auto">
          <a:xfrm rot="10800000" flipH="1" flipV="1">
            <a:off x="392113" y="2519363"/>
            <a:ext cx="3103562" cy="1905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392113" y="2381250"/>
            <a:ext cx="2201862" cy="276225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Expression_Tree_Context</a:t>
            </a:r>
          </a:p>
        </p:txBody>
      </p:sp>
      <p:sp>
        <p:nvSpPr>
          <p:cNvPr id="44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06375" y="1036638"/>
            <a:ext cx="8632825" cy="2819400"/>
          </a:xfrm>
        </p:spPr>
        <p:txBody>
          <a:bodyPr/>
          <a:lstStyle/>
          <a:p>
            <a:pPr marL="228600" indent="-228600" eaLnBrk="1" hangingPunct="1">
              <a:defRPr/>
            </a:pPr>
            <a:r>
              <a:rPr lang="en-US" sz="2000" dirty="0" smtClean="0"/>
              <a:t>The state machine can be encoded using various subclasses that enforce the correct protocol for user commands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854075"/>
          </a:xfrm>
        </p:spPr>
        <p:txBody>
          <a:bodyPr/>
          <a:lstStyle/>
          <a:p>
            <a:pPr eaLnBrk="1" hangingPunct="1"/>
            <a:r>
              <a:rPr lang="en-US" sz="3200" smtClean="0"/>
              <a:t>Expression_Tree_Context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215900" y="1052513"/>
            <a:ext cx="8589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/>
              <a:t>Interface for State pattern used to ensure that commands are invoked according to the correct protocol</a:t>
            </a:r>
          </a:p>
        </p:txBody>
      </p:sp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215900" y="1844675"/>
            <a:ext cx="13462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b="1"/>
              <a:t>Interface: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215900" y="4629150"/>
            <a:ext cx="8721725" cy="1708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b="1" dirty="0"/>
              <a:t>Commonality</a:t>
            </a:r>
            <a:r>
              <a:rPr lang="en-US" sz="2000" dirty="0"/>
              <a:t>: Provides a common interface for ensuring that expression tree commands are invoked according to the correct protocol</a:t>
            </a:r>
          </a:p>
          <a:p>
            <a:pPr marL="342900" indent="-342900">
              <a:spcBef>
                <a:spcPts val="6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b="1" dirty="0"/>
              <a:t>Variability</a:t>
            </a:r>
            <a:r>
              <a:rPr lang="en-US" sz="2000" dirty="0"/>
              <a:t>: The implementations—&amp; correct functioning—of the expression tree commands can vary depending on the requested operations &amp; the current state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5900" y="2032000"/>
          <a:ext cx="8937811" cy="2438400"/>
        </p:xfrm>
        <a:graphic>
          <a:graphicData uri="http://schemas.openxmlformats.org/drawingml/2006/table">
            <a:tbl>
              <a:tblPr/>
              <a:tblGrid>
                <a:gridCol w="3018790"/>
                <a:gridCol w="5919021"/>
              </a:tblGrid>
              <a:tr h="24765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3" action="ppaction://hlinkfile"/>
                        </a:rPr>
                        <a:t>format</a:t>
                      </a:r>
                      <a:r>
                        <a:rPr lang="en-US" sz="2000" dirty="0"/>
                        <a:t> (const std::string &amp;</a:t>
                      </a:r>
                      <a:r>
                        <a:rPr lang="en-US" sz="2000" dirty="0" err="1"/>
                        <a:t>new_format</a:t>
                      </a:r>
                      <a:r>
                        <a:rPr lang="en-US" sz="2000" dirty="0"/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hlinkClick r:id="rId3" action="ppaction://hlinkfile"/>
                        </a:rPr>
                        <a:t>make_tree</a:t>
                      </a:r>
                      <a:r>
                        <a:rPr lang="en-US" sz="2000" dirty="0"/>
                        <a:t> (const std::string &amp;expression)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3" action="ppaction://hlinkfile"/>
                        </a:rPr>
                        <a:t>print</a:t>
                      </a:r>
                      <a:r>
                        <a:rPr lang="en-US" sz="2000" dirty="0"/>
                        <a:t> (const std::string &amp;format)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hlinkClick r:id="rId3" action="ppaction://hlinkfile"/>
                        </a:rPr>
                        <a:t>evaluate</a:t>
                      </a:r>
                      <a:r>
                        <a:rPr lang="en-US" sz="2000"/>
                        <a:t> (const std::string &amp;format)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hlinkClick r:id="rId4" action="ppaction://hlinkfile"/>
                        </a:rPr>
                        <a:t>Expression_Tree_State</a:t>
                      </a:r>
                      <a:r>
                        <a:rPr lang="en-US" sz="2000"/>
                        <a:t> *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hlinkClick r:id="rId3" action="ppaction://hlinkfile"/>
                        </a:rPr>
                        <a:t>state</a:t>
                      </a:r>
                      <a:r>
                        <a:rPr lang="en-US" sz="2000"/>
                        <a:t> (void) const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3" action="ppaction://hlinkfile"/>
                        </a:rPr>
                        <a:t>state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>
                          <a:hlinkClick r:id="rId4" action="ppaction://hlinkfile"/>
                        </a:rPr>
                        <a:t>Expression_Tree_State</a:t>
                      </a:r>
                      <a:r>
                        <a:rPr lang="en-US" sz="2000" dirty="0"/>
                        <a:t> *</a:t>
                      </a:r>
                      <a:r>
                        <a:rPr lang="en-US" sz="2000" dirty="0" err="1"/>
                        <a:t>new_state</a:t>
                      </a:r>
                      <a:r>
                        <a:rPr lang="en-US" sz="2000" dirty="0"/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hlinkClick r:id="rId5" action="ppaction://hlinkfile"/>
                        </a:rPr>
                        <a:t>Expression_Tree</a:t>
                      </a:r>
                      <a:r>
                        <a:rPr lang="en-US" sz="2000"/>
                        <a:t> &amp;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3" action="ppaction://hlinkfile"/>
                        </a:rPr>
                        <a:t>tree</a:t>
                      </a:r>
                      <a:r>
                        <a:rPr lang="en-US" sz="2000" dirty="0"/>
                        <a:t> (void)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3" action="ppaction://hlinkfile"/>
                        </a:rPr>
                        <a:t>tree</a:t>
                      </a:r>
                      <a:r>
                        <a:rPr lang="en-US" sz="2000" dirty="0"/>
                        <a:t> (const </a:t>
                      </a:r>
                      <a:r>
                        <a:rPr lang="en-US" sz="2000" dirty="0" err="1">
                          <a:hlinkClick r:id="rId5" action="ppaction://hlinkfile"/>
                        </a:rPr>
                        <a:t>Expression_Tree</a:t>
                      </a:r>
                      <a:r>
                        <a:rPr lang="en-US" sz="2000" dirty="0"/>
                        <a:t> &amp;</a:t>
                      </a:r>
                      <a:r>
                        <a:rPr lang="en-US" sz="2000" dirty="0" err="1"/>
                        <a:t>new_tree</a:t>
                      </a:r>
                      <a:r>
                        <a:rPr lang="en-US" sz="2000" dirty="0"/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854075"/>
          </a:xfrm>
        </p:spPr>
        <p:txBody>
          <a:bodyPr/>
          <a:lstStyle/>
          <a:p>
            <a:pPr eaLnBrk="1" hangingPunct="1"/>
            <a:r>
              <a:rPr lang="en-US" sz="3200" smtClean="0"/>
              <a:t>Expression_Tree_State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215900" y="1052513"/>
            <a:ext cx="8589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/>
              <a:t>Implementation of the State pattern that is used to define the various states that affect how users operations are processed</a:t>
            </a:r>
          </a:p>
        </p:txBody>
      </p:sp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215900" y="1844675"/>
            <a:ext cx="13462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b="1"/>
              <a:t>Interface: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215900" y="4662488"/>
            <a:ext cx="8721725" cy="158884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b="1" dirty="0"/>
              <a:t>Commonality</a:t>
            </a:r>
            <a:r>
              <a:rPr lang="en-US" sz="2000" dirty="0"/>
              <a:t>: Provides a common interface for ensuring that expression tree commands are invoked according to the correct protocol</a:t>
            </a:r>
          </a:p>
          <a:p>
            <a:pPr marL="342900" indent="-342900">
              <a:spcBef>
                <a:spcPts val="6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b="1" dirty="0"/>
              <a:t>Variability</a:t>
            </a:r>
            <a:r>
              <a:rPr lang="en-US" sz="2000" dirty="0"/>
              <a:t>: The implementations—&amp; correct functioning—of the expression tree commands can vary depending on the requested operations &amp; the current state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5900" y="2171700"/>
          <a:ext cx="8589961" cy="2438400"/>
        </p:xfrm>
        <a:graphic>
          <a:graphicData uri="http://schemas.openxmlformats.org/drawingml/2006/table">
            <a:tbl>
              <a:tblPr/>
              <a:tblGrid>
                <a:gridCol w="1689037"/>
                <a:gridCol w="6900924"/>
              </a:tblGrid>
              <a:tr h="247558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virtual 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3" action="ppaction://hlinkfile"/>
                        </a:rPr>
                        <a:t>format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>
                          <a:hlinkClick r:id="rId4" action="ppaction://hlinkfile"/>
                        </a:rPr>
                        <a:t>Expression_Tree_Context</a:t>
                      </a:r>
                      <a:r>
                        <a:rPr lang="en-US" sz="2000" dirty="0"/>
                        <a:t> &amp;context, 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           const </a:t>
                      </a:r>
                      <a:r>
                        <a:rPr lang="en-US" sz="2000" dirty="0"/>
                        <a:t>std::string &amp;</a:t>
                      </a:r>
                      <a:r>
                        <a:rPr lang="en-US" sz="2000" dirty="0" err="1"/>
                        <a:t>new_format</a:t>
                      </a:r>
                      <a:r>
                        <a:rPr lang="en-US" sz="2000" dirty="0"/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360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virtual 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hlinkClick r:id="rId3" action="ppaction://hlinkfile"/>
                        </a:rPr>
                        <a:t>make_tree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>
                          <a:hlinkClick r:id="rId4" action="ppaction://hlinkfile"/>
                        </a:rPr>
                        <a:t>Expression_Tree_Context</a:t>
                      </a:r>
                      <a:r>
                        <a:rPr lang="en-US" sz="2000" dirty="0"/>
                        <a:t> &amp;context, 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                 const </a:t>
                      </a:r>
                      <a:r>
                        <a:rPr lang="en-US" sz="2000" dirty="0"/>
                        <a:t>std::string &amp;expression)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527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virtual 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3" action="ppaction://hlinkfile"/>
                        </a:rPr>
                        <a:t>print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>
                          <a:hlinkClick r:id="rId4" action="ppaction://hlinkfile"/>
                        </a:rPr>
                        <a:t>Expression_Tree_Context</a:t>
                      </a:r>
                      <a:r>
                        <a:rPr lang="en-US" sz="2000" dirty="0"/>
                        <a:t> &amp;context, 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         const </a:t>
                      </a:r>
                      <a:r>
                        <a:rPr lang="en-US" sz="2000" dirty="0"/>
                        <a:t>std::string &amp;format)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864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virtual 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3" action="ppaction://hlinkfile"/>
                        </a:rPr>
                        <a:t>evaluate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>
                          <a:hlinkClick r:id="rId4" action="ppaction://hlinkfile"/>
                        </a:rPr>
                        <a:t>Expression_Tree_Context</a:t>
                      </a:r>
                      <a:r>
                        <a:rPr lang="en-US" sz="2000" dirty="0"/>
                        <a:t> &amp;context, 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              const </a:t>
                      </a:r>
                      <a:r>
                        <a:rPr lang="en-US" sz="2000" dirty="0"/>
                        <a:t>std::string &amp;format)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195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State                            object behavioral</a:t>
            </a:r>
          </a:p>
        </p:txBody>
      </p:sp>
      <p:sp>
        <p:nvSpPr>
          <p:cNvPr id="36864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38150" y="1058863"/>
            <a:ext cx="8705850" cy="36861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/>
              <a:t>Intent</a:t>
            </a:r>
          </a:p>
          <a:p>
            <a:pPr marL="171450" lvl="1" indent="-1588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Allow an object to alter its behavior when its internal state changes—the object will appear to change its class</a:t>
            </a:r>
          </a:p>
          <a:p>
            <a:pPr marL="287338" lvl="1" eaLnBrk="1" hangingPunct="1">
              <a:buFont typeface="Wingdings" pitchFamily="2" charset="2"/>
              <a:buNone/>
              <a:defRPr/>
            </a:pPr>
            <a:r>
              <a:rPr lang="en-US" sz="2000" b="1" dirty="0" smtClean="0"/>
              <a:t>Applicability</a:t>
            </a:r>
          </a:p>
          <a:p>
            <a:pPr marL="228600" lvl="1" indent="-2286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/>
              <a:t>When an object must change its behavior at run-time depending on which state it is in </a:t>
            </a:r>
          </a:p>
          <a:p>
            <a:pPr marL="228600" lvl="1" indent="-2286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/>
              <a:t>When several operations have the same large multipart conditional structure that depends on the object's state </a:t>
            </a:r>
          </a:p>
        </p:txBody>
      </p:sp>
      <p:sp>
        <p:nvSpPr>
          <p:cNvPr id="88068" name="Rectangle 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92125" y="3940175"/>
            <a:ext cx="1463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b="1"/>
              <a:t>Structure</a:t>
            </a:r>
            <a:endParaRPr lang="en-US" sz="2400" b="1"/>
          </a:p>
        </p:txBody>
      </p:sp>
      <p:pic>
        <p:nvPicPr>
          <p:cNvPr id="88069" name="Picture 2" descr="http://ideathinking.com/blog-v2/wp-content/uploads/2007/03/sta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3138" y="4083050"/>
            <a:ext cx="5322887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228725"/>
            <a:ext cx="4829175" cy="4724400"/>
          </a:xfrm>
        </p:spPr>
        <p:txBody>
          <a:bodyPr/>
          <a:lstStyle/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000" b="1" dirty="0" smtClean="0"/>
              <a:t>Consequences</a:t>
            </a:r>
          </a:p>
          <a:p>
            <a:pPr marL="285750" lvl="1" indent="-228600" eaLnBrk="1" hangingPunct="1">
              <a:spcBef>
                <a:spcPts val="600"/>
              </a:spcBef>
              <a:spcAft>
                <a:spcPts val="600"/>
              </a:spcAft>
              <a:buFont typeface="Tahoma" pitchFamily="34" charset="0"/>
              <a:buChar char="+"/>
              <a:defRPr/>
            </a:pPr>
            <a:r>
              <a:rPr lang="en-US" sz="2000" dirty="0" smtClean="0"/>
              <a:t>It localizes state-specific behavior &amp; partitions behavior for different states </a:t>
            </a:r>
          </a:p>
          <a:p>
            <a:pPr marL="285750" lvl="1" indent="-228600" eaLnBrk="1" hangingPunct="1">
              <a:spcBef>
                <a:spcPts val="600"/>
              </a:spcBef>
              <a:spcAft>
                <a:spcPts val="600"/>
              </a:spcAft>
              <a:buFont typeface="Tahoma" pitchFamily="34" charset="0"/>
              <a:buChar char="+"/>
              <a:defRPr/>
            </a:pPr>
            <a:r>
              <a:rPr lang="en-US" sz="2000" dirty="0" smtClean="0"/>
              <a:t>It makes state transitions explicit </a:t>
            </a:r>
          </a:p>
          <a:p>
            <a:pPr marL="285750" lvl="1" indent="-228600" eaLnBrk="1" hangingPunct="1">
              <a:spcBef>
                <a:spcPts val="600"/>
              </a:spcBef>
              <a:spcAft>
                <a:spcPts val="600"/>
              </a:spcAft>
              <a:buFont typeface="Tahoma" pitchFamily="34" charset="0"/>
              <a:buChar char="+"/>
              <a:defRPr/>
            </a:pPr>
            <a:r>
              <a:rPr lang="en-US" sz="2000" dirty="0" smtClean="0"/>
              <a:t>State objects can be shared</a:t>
            </a:r>
          </a:p>
          <a:p>
            <a:pPr marL="285750" lvl="1" indent="-228600" eaLnBrk="1" hangingPunct="1">
              <a:spcBef>
                <a:spcPts val="600"/>
              </a:spcBef>
              <a:spcAft>
                <a:spcPts val="600"/>
              </a:spcAft>
              <a:buFont typeface="Tahoma" pitchFamily="34" charset="0"/>
              <a:buChar char="–"/>
              <a:defRPr/>
            </a:pPr>
            <a:r>
              <a:rPr lang="en-US" sz="2000" dirty="0" smtClean="0"/>
              <a:t>Can result in lots of subclasses that are hard to understand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000" b="1" dirty="0" smtClean="0"/>
              <a:t>Implementation</a:t>
            </a:r>
          </a:p>
          <a:p>
            <a:pPr marL="228600" lvl="1" indent="-228600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Who defines state transitions?</a:t>
            </a:r>
          </a:p>
          <a:p>
            <a:pPr marL="228600" lvl="1" indent="-228600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Consider using table-based alternatives</a:t>
            </a:r>
          </a:p>
          <a:p>
            <a:pPr marL="228600" lvl="1" indent="-228600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Creating &amp; destroying state objects</a:t>
            </a:r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5133975" y="1228725"/>
            <a:ext cx="39433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000" b="1" kern="0" dirty="0">
                <a:latin typeface="+mn-lt"/>
                <a:ea typeface="+mn-ea"/>
                <a:cs typeface="+mn-cs"/>
              </a:rPr>
              <a:t>Known Uses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/>
            </a:pPr>
            <a:r>
              <a:rPr lang="en-US" sz="2000" dirty="0"/>
              <a:t>The State pattern &amp; its application to TCP connection protocols are characterized in: Johnson, R.E</a:t>
            </a:r>
            <a:r>
              <a:rPr lang="en-US" sz="2000" dirty="0" smtClean="0"/>
              <a:t>. &amp; J</a:t>
            </a:r>
            <a:r>
              <a:rPr lang="en-US" sz="2000" dirty="0"/>
              <a:t>. Zweig. “Delegation in C++. Journal of Object-Oriented Programming,” 4(11):22-35, November 1991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/>
            </a:pPr>
            <a:r>
              <a:rPr lang="en-US" sz="2000" kern="0" dirty="0" err="1">
                <a:latin typeface="+mn-lt"/>
                <a:ea typeface="+mn-ea"/>
                <a:cs typeface="+mn-cs"/>
              </a:rPr>
              <a:t>Unidraw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&amp; </a:t>
            </a:r>
            <a:r>
              <a:rPr lang="en-US" sz="2000" kern="0" dirty="0" err="1">
                <a:latin typeface="+mn-lt"/>
                <a:ea typeface="+mn-ea"/>
                <a:cs typeface="+mn-cs"/>
              </a:rPr>
              <a:t>Hotdraw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drawing tools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195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State                            object behavioral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39725" y="1177175"/>
            <a:ext cx="85344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Intent</a:t>
            </a:r>
          </a:p>
          <a:p>
            <a:pPr marL="2286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define a one-to-many dependency between objects so that when one object changes state, all dependents are notified &amp; updated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Applicability</a:t>
            </a:r>
          </a:p>
          <a:p>
            <a:pPr lvl="1" indent="-228600">
              <a:lnSpc>
                <a:spcPct val="90000"/>
              </a:lnSpc>
              <a:defRPr/>
            </a:pPr>
            <a:r>
              <a:rPr lang="en-US" sz="2000" dirty="0" smtClean="0"/>
              <a:t>an abstraction has two aspects, one dependent on the other</a:t>
            </a:r>
          </a:p>
          <a:p>
            <a:pPr lvl="1" indent="-228600">
              <a:lnSpc>
                <a:spcPct val="90000"/>
              </a:lnSpc>
              <a:defRPr/>
            </a:pPr>
            <a:r>
              <a:rPr lang="en-US" sz="2000" dirty="0" smtClean="0"/>
              <a:t>a change to one object requires changing untold others</a:t>
            </a:r>
          </a:p>
          <a:p>
            <a:pPr lvl="1" indent="-228600">
              <a:lnSpc>
                <a:spcPct val="90000"/>
              </a:lnSpc>
              <a:defRPr/>
            </a:pPr>
            <a:r>
              <a:rPr lang="en-US" sz="2000" dirty="0" smtClean="0"/>
              <a:t>an object should notify unknown other objects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77825" y="3718860"/>
            <a:ext cx="3171825" cy="1238250"/>
            <a:chOff x="528" y="2496"/>
            <a:chExt cx="1772" cy="780"/>
          </a:xfrm>
        </p:grpSpPr>
        <p:sp>
          <p:nvSpPr>
            <p:cNvPr id="58373" name="Rectangle 5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28" y="2496"/>
              <a:ext cx="95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 sz="2000" b="1" dirty="0" smtClean="0">
                <a:latin typeface="+mn-lt"/>
                <a:ea typeface="+mn-ea"/>
                <a:cs typeface="+mn-cs"/>
              </a:endParaRPr>
            </a:p>
            <a:p>
              <a:pPr marL="342900" indent="-342900">
                <a:defRPr/>
              </a:pPr>
              <a:r>
                <a:rPr lang="en-US" sz="2000" b="1" dirty="0" smtClean="0">
                  <a:latin typeface="+mn-lt"/>
                  <a:ea typeface="+mn-ea"/>
                  <a:cs typeface="+mn-cs"/>
                </a:rPr>
                <a:t>Structure</a:t>
              </a:r>
              <a:endParaRPr lang="en-US" sz="2000" b="1" dirty="0"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5608" name="Picture 7" descr="obs-omt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8" y="2707"/>
              <a:ext cx="722" cy="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8377" name="Picture 9" descr="obs-omt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0300" y="4611035"/>
            <a:ext cx="6383338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10" descr="obs-omt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4500" y="4053823"/>
            <a:ext cx="3784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525463"/>
            <a:ext cx="8613775" cy="533400"/>
          </a:xfrm>
          <a:solidFill>
            <a:schemeClr val="bg1">
              <a:lumMod val="85000"/>
              <a:alpha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Observer                             object behavioral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4"/>
          <p:cNvGrpSpPr>
            <a:grpSpLocks/>
          </p:cNvGrpSpPr>
          <p:nvPr/>
        </p:nvGrpSpPr>
        <p:grpSpPr bwMode="auto">
          <a:xfrm>
            <a:off x="685800" y="1981200"/>
            <a:ext cx="6705600" cy="3741738"/>
            <a:chOff x="480" y="1248"/>
            <a:chExt cx="4224" cy="2357"/>
          </a:xfrm>
          <a:solidFill>
            <a:srgbClr val="66CCFF"/>
          </a:solidFill>
        </p:grpSpPr>
        <p:sp>
          <p:nvSpPr>
            <p:cNvPr id="9358" name="Rectangle 142"/>
            <p:cNvSpPr>
              <a:spLocks noChangeArrowheads="1"/>
            </p:cNvSpPr>
            <p:nvPr/>
          </p:nvSpPr>
          <p:spPr bwMode="auto">
            <a:xfrm>
              <a:off x="480" y="1248"/>
              <a:ext cx="4224" cy="19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9" name="Text Box 143"/>
            <p:cNvSpPr txBox="1">
              <a:spLocks noChangeArrowheads="1"/>
            </p:cNvSpPr>
            <p:nvPr/>
          </p:nvSpPr>
          <p:spPr bwMode="auto">
            <a:xfrm>
              <a:off x="614" y="3390"/>
              <a:ext cx="448" cy="2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State</a:t>
              </a:r>
            </a:p>
          </p:txBody>
        </p:sp>
      </p:grp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838200" y="213360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 dirty="0" err="1"/>
              <a:t>Expression_Tree</a:t>
            </a:r>
            <a:r>
              <a:rPr lang="en-US" sz="1000" dirty="0"/>
              <a:t>_</a:t>
            </a:r>
          </a:p>
          <a:p>
            <a:pPr algn="ctr"/>
            <a:r>
              <a:rPr lang="en-US" sz="1000" dirty="0"/>
              <a:t>Context</a:t>
            </a:r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3886200" y="213360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Expression_Tree_</a:t>
            </a:r>
          </a:p>
          <a:p>
            <a:pPr algn="ctr"/>
            <a:r>
              <a:rPr lang="en-US" sz="1000"/>
              <a:t>State</a:t>
            </a:r>
          </a:p>
        </p:txBody>
      </p:sp>
      <p:cxnSp>
        <p:nvCxnSpPr>
          <p:cNvPr id="9257" name="AutoShape 41"/>
          <p:cNvCxnSpPr>
            <a:cxnSpLocks noChangeShapeType="1"/>
            <a:stCxn id="9223" idx="3"/>
            <a:endCxn id="9256" idx="1"/>
          </p:cNvCxnSpPr>
          <p:nvPr/>
        </p:nvCxnSpPr>
        <p:spPr bwMode="auto">
          <a:xfrm>
            <a:off x="1981200" y="2324100"/>
            <a:ext cx="1905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</p:spPr>
      </p:cxnSp>
      <p:sp>
        <p:nvSpPr>
          <p:cNvPr id="9258" name="Rectangle 42"/>
          <p:cNvSpPr>
            <a:spLocks noChangeArrowheads="1"/>
          </p:cNvSpPr>
          <p:nvPr/>
        </p:nvSpPr>
        <p:spPr bwMode="auto">
          <a:xfrm>
            <a:off x="3886200" y="281940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Uninitialized_</a:t>
            </a:r>
          </a:p>
          <a:p>
            <a:pPr algn="ctr"/>
            <a:r>
              <a:rPr lang="en-US" sz="1000"/>
              <a:t>State</a:t>
            </a:r>
          </a:p>
        </p:txBody>
      </p:sp>
      <p:sp>
        <p:nvSpPr>
          <p:cNvPr id="9259" name="Rectangle 43"/>
          <p:cNvSpPr>
            <a:spLocks noChangeArrowheads="1"/>
          </p:cNvSpPr>
          <p:nvPr/>
        </p:nvSpPr>
        <p:spPr bwMode="auto">
          <a:xfrm>
            <a:off x="1803400" y="365760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Pre_Order_</a:t>
            </a:r>
          </a:p>
          <a:p>
            <a:pPr algn="ctr"/>
            <a:r>
              <a:rPr lang="en-US" sz="1000"/>
              <a:t>Uninitialized_State</a:t>
            </a:r>
          </a:p>
        </p:txBody>
      </p:sp>
      <p:sp>
        <p:nvSpPr>
          <p:cNvPr id="9260" name="Rectangle 44"/>
          <p:cNvSpPr>
            <a:spLocks noChangeArrowheads="1"/>
          </p:cNvSpPr>
          <p:nvPr/>
        </p:nvSpPr>
        <p:spPr bwMode="auto">
          <a:xfrm>
            <a:off x="1803400" y="434340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Pre_Order_</a:t>
            </a:r>
          </a:p>
          <a:p>
            <a:pPr algn="ctr"/>
            <a:r>
              <a:rPr lang="en-US" sz="1000"/>
              <a:t>Initialized_State</a:t>
            </a:r>
          </a:p>
        </p:txBody>
      </p:sp>
      <p:sp>
        <p:nvSpPr>
          <p:cNvPr id="9261" name="Rectangle 45"/>
          <p:cNvSpPr>
            <a:spLocks noChangeArrowheads="1"/>
          </p:cNvSpPr>
          <p:nvPr/>
        </p:nvSpPr>
        <p:spPr bwMode="auto">
          <a:xfrm>
            <a:off x="3175000" y="365760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Post_Order_</a:t>
            </a:r>
          </a:p>
          <a:p>
            <a:pPr algn="ctr"/>
            <a:r>
              <a:rPr lang="en-US" sz="1000"/>
              <a:t>Uninitialized_State</a:t>
            </a:r>
          </a:p>
        </p:txBody>
      </p:sp>
      <p:sp>
        <p:nvSpPr>
          <p:cNvPr id="9262" name="Rectangle 46"/>
          <p:cNvSpPr>
            <a:spLocks noChangeArrowheads="1"/>
          </p:cNvSpPr>
          <p:nvPr/>
        </p:nvSpPr>
        <p:spPr bwMode="auto">
          <a:xfrm>
            <a:off x="3175000" y="434340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Post_Order_</a:t>
            </a:r>
          </a:p>
          <a:p>
            <a:pPr algn="ctr"/>
            <a:r>
              <a:rPr lang="en-US" sz="1000"/>
              <a:t>Initialized_State</a:t>
            </a:r>
          </a:p>
        </p:txBody>
      </p:sp>
      <p:cxnSp>
        <p:nvCxnSpPr>
          <p:cNvPr id="9263" name="AutoShape 47"/>
          <p:cNvCxnSpPr>
            <a:cxnSpLocks noChangeShapeType="1"/>
            <a:stCxn id="9258" idx="0"/>
            <a:endCxn id="9256" idx="2"/>
          </p:cNvCxnSpPr>
          <p:nvPr/>
        </p:nvCxnSpPr>
        <p:spPr bwMode="auto">
          <a:xfrm rot="16200000">
            <a:off x="4305300" y="26670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64" name="AutoShape 48"/>
          <p:cNvCxnSpPr>
            <a:cxnSpLocks noChangeShapeType="1"/>
            <a:stCxn id="9259" idx="0"/>
            <a:endCxn id="9258" idx="2"/>
          </p:cNvCxnSpPr>
          <p:nvPr/>
        </p:nvCxnSpPr>
        <p:spPr bwMode="auto">
          <a:xfrm rot="16200000">
            <a:off x="3187700" y="2387600"/>
            <a:ext cx="457200" cy="2082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265" name="AutoShape 49"/>
          <p:cNvCxnSpPr>
            <a:cxnSpLocks noChangeShapeType="1"/>
            <a:stCxn id="9261" idx="0"/>
            <a:endCxn id="9258" idx="2"/>
          </p:cNvCxnSpPr>
          <p:nvPr/>
        </p:nvCxnSpPr>
        <p:spPr bwMode="auto">
          <a:xfrm rot="16200000">
            <a:off x="3873500" y="3073400"/>
            <a:ext cx="457200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266" name="AutoShape 50"/>
          <p:cNvCxnSpPr>
            <a:cxnSpLocks noChangeShapeType="1"/>
            <a:stCxn id="9260" idx="0"/>
            <a:endCxn id="9259" idx="2"/>
          </p:cNvCxnSpPr>
          <p:nvPr/>
        </p:nvCxnSpPr>
        <p:spPr bwMode="auto">
          <a:xfrm rot="16200000">
            <a:off x="2222500" y="41910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67" name="AutoShape 51"/>
          <p:cNvCxnSpPr>
            <a:cxnSpLocks noChangeShapeType="1"/>
            <a:stCxn id="9262" idx="0"/>
            <a:endCxn id="9261" idx="2"/>
          </p:cNvCxnSpPr>
          <p:nvPr/>
        </p:nvCxnSpPr>
        <p:spPr bwMode="auto">
          <a:xfrm rot="16200000">
            <a:off x="3594100" y="41910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268" name="Rectangle 52"/>
          <p:cNvSpPr>
            <a:spLocks noChangeArrowheads="1"/>
          </p:cNvSpPr>
          <p:nvPr/>
        </p:nvSpPr>
        <p:spPr bwMode="auto">
          <a:xfrm>
            <a:off x="4622800" y="365760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In_Order_</a:t>
            </a:r>
          </a:p>
          <a:p>
            <a:pPr algn="ctr"/>
            <a:r>
              <a:rPr lang="en-US" sz="1000"/>
              <a:t>Uninitialized_State</a:t>
            </a:r>
          </a:p>
        </p:txBody>
      </p:sp>
      <p:sp>
        <p:nvSpPr>
          <p:cNvPr id="9269" name="Rectangle 53"/>
          <p:cNvSpPr>
            <a:spLocks noChangeArrowheads="1"/>
          </p:cNvSpPr>
          <p:nvPr/>
        </p:nvSpPr>
        <p:spPr bwMode="auto">
          <a:xfrm>
            <a:off x="4622800" y="434340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In_Order_</a:t>
            </a:r>
          </a:p>
          <a:p>
            <a:pPr algn="ctr"/>
            <a:r>
              <a:rPr lang="en-US" sz="1000"/>
              <a:t>Initialized_State</a:t>
            </a:r>
          </a:p>
        </p:txBody>
      </p:sp>
      <p:cxnSp>
        <p:nvCxnSpPr>
          <p:cNvPr id="9270" name="AutoShape 54"/>
          <p:cNvCxnSpPr>
            <a:cxnSpLocks noChangeShapeType="1"/>
            <a:stCxn id="9269" idx="0"/>
            <a:endCxn id="9268" idx="2"/>
          </p:cNvCxnSpPr>
          <p:nvPr/>
        </p:nvCxnSpPr>
        <p:spPr bwMode="auto">
          <a:xfrm rot="16200000">
            <a:off x="5041900" y="41910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71" name="AutoShape 55"/>
          <p:cNvCxnSpPr>
            <a:cxnSpLocks noChangeShapeType="1"/>
            <a:stCxn id="9268" idx="0"/>
            <a:endCxn id="9258" idx="2"/>
          </p:cNvCxnSpPr>
          <p:nvPr/>
        </p:nvCxnSpPr>
        <p:spPr bwMode="auto">
          <a:xfrm rot="5400000" flipH="1">
            <a:off x="4597400" y="3060700"/>
            <a:ext cx="457200" cy="736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9272" name="Rectangle 56"/>
          <p:cNvSpPr>
            <a:spLocks noChangeArrowheads="1"/>
          </p:cNvSpPr>
          <p:nvPr/>
        </p:nvSpPr>
        <p:spPr bwMode="auto">
          <a:xfrm>
            <a:off x="5994400" y="365760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Level_Order_</a:t>
            </a:r>
          </a:p>
          <a:p>
            <a:pPr algn="ctr"/>
            <a:r>
              <a:rPr lang="en-US" sz="1000"/>
              <a:t>Uninitialized_State</a:t>
            </a:r>
          </a:p>
        </p:txBody>
      </p:sp>
      <p:sp>
        <p:nvSpPr>
          <p:cNvPr id="9273" name="Rectangle 57"/>
          <p:cNvSpPr>
            <a:spLocks noChangeArrowheads="1"/>
          </p:cNvSpPr>
          <p:nvPr/>
        </p:nvSpPr>
        <p:spPr bwMode="auto">
          <a:xfrm>
            <a:off x="5994400" y="434340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Level_Order_</a:t>
            </a:r>
          </a:p>
          <a:p>
            <a:pPr algn="ctr"/>
            <a:r>
              <a:rPr lang="en-US" sz="1000"/>
              <a:t>Initialized_State</a:t>
            </a:r>
          </a:p>
        </p:txBody>
      </p:sp>
      <p:cxnSp>
        <p:nvCxnSpPr>
          <p:cNvPr id="9274" name="AutoShape 58"/>
          <p:cNvCxnSpPr>
            <a:cxnSpLocks noChangeShapeType="1"/>
            <a:stCxn id="9273" idx="0"/>
            <a:endCxn id="9272" idx="2"/>
          </p:cNvCxnSpPr>
          <p:nvPr/>
        </p:nvCxnSpPr>
        <p:spPr bwMode="auto">
          <a:xfrm rot="16200000">
            <a:off x="6413500" y="41910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75" name="AutoShape 59"/>
          <p:cNvCxnSpPr>
            <a:cxnSpLocks noChangeShapeType="1"/>
            <a:stCxn id="9272" idx="0"/>
            <a:endCxn id="9258" idx="2"/>
          </p:cNvCxnSpPr>
          <p:nvPr/>
        </p:nvCxnSpPr>
        <p:spPr bwMode="auto">
          <a:xfrm rot="5400000" flipH="1">
            <a:off x="5283200" y="2374900"/>
            <a:ext cx="457200" cy="2108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9353" name="Rectangle 137"/>
          <p:cNvSpPr>
            <a:spLocks noChangeArrowheads="1"/>
          </p:cNvSpPr>
          <p:nvPr/>
        </p:nvSpPr>
        <p:spPr bwMode="auto">
          <a:xfrm>
            <a:off x="6248400" y="5410200"/>
            <a:ext cx="1143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Interpreter</a:t>
            </a:r>
          </a:p>
        </p:txBody>
      </p:sp>
      <p:cxnSp>
        <p:nvCxnSpPr>
          <p:cNvPr id="9355" name="AutoShape 139"/>
          <p:cNvCxnSpPr>
            <a:cxnSpLocks noChangeShapeType="1"/>
            <a:stCxn id="9269" idx="2"/>
            <a:endCxn id="9353" idx="1"/>
          </p:cNvCxnSpPr>
          <p:nvPr/>
        </p:nvCxnSpPr>
        <p:spPr bwMode="auto">
          <a:xfrm rot="16200000" flipH="1">
            <a:off x="5283200" y="4635500"/>
            <a:ext cx="876300" cy="1054100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arrow" w="med" len="med"/>
          </a:ln>
        </p:spPr>
      </p:cxnSp>
      <p:sp>
        <p:nvSpPr>
          <p:cNvPr id="9356" name="Text Box 140"/>
          <p:cNvSpPr txBox="1">
            <a:spLocks noChangeArrowheads="1"/>
          </p:cNvSpPr>
          <p:nvPr/>
        </p:nvSpPr>
        <p:spPr bwMode="auto">
          <a:xfrm>
            <a:off x="5257800" y="533400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&lt;&lt; use &gt;&gt;</a:t>
            </a:r>
          </a:p>
        </p:txBody>
      </p:sp>
      <p:sp>
        <p:nvSpPr>
          <p:cNvPr id="9357" name="Rectangle 14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Summary of State Pattern</a:t>
            </a:r>
            <a:endParaRPr lang="en-US" sz="3200" dirty="0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213944" y="6419850"/>
            <a:ext cx="8727831" cy="36933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Pattern makes the correct ordering of user commands explicit in the design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/>
          <p:nvPr/>
        </p:nvGrpSpPr>
        <p:grpSpPr>
          <a:xfrm>
            <a:off x="2660178" y="3070410"/>
            <a:ext cx="3429000" cy="2214882"/>
            <a:chOff x="2660178" y="3070410"/>
            <a:chExt cx="3429000" cy="2214882"/>
          </a:xfrm>
        </p:grpSpPr>
        <p:sp>
          <p:nvSpPr>
            <p:cNvPr id="37" name="Rectangle 146"/>
            <p:cNvSpPr>
              <a:spLocks noChangeArrowheads="1"/>
            </p:cNvSpPr>
            <p:nvPr/>
          </p:nvSpPr>
          <p:spPr bwMode="auto">
            <a:xfrm flipV="1">
              <a:off x="3411066" y="3070410"/>
              <a:ext cx="1866900" cy="1246909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9"/>
            <p:cNvGrpSpPr/>
            <p:nvPr/>
          </p:nvGrpSpPr>
          <p:grpSpPr>
            <a:xfrm>
              <a:off x="2660178" y="3891292"/>
              <a:ext cx="3429000" cy="1394000"/>
              <a:chOff x="2660178" y="3891292"/>
              <a:chExt cx="3429000" cy="1394000"/>
            </a:xfrm>
          </p:grpSpPr>
          <p:sp>
            <p:nvSpPr>
              <p:cNvPr id="36" name="Rectangle 145"/>
              <p:cNvSpPr>
                <a:spLocks noChangeArrowheads="1"/>
              </p:cNvSpPr>
              <p:nvPr/>
            </p:nvSpPr>
            <p:spPr bwMode="auto">
              <a:xfrm flipV="1">
                <a:off x="2660178" y="3891292"/>
                <a:ext cx="3429000" cy="1007918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Text Box 28"/>
              <p:cNvSpPr txBox="1">
                <a:spLocks noChangeArrowheads="1"/>
              </p:cNvSpPr>
              <p:nvPr/>
            </p:nvSpPr>
            <p:spPr bwMode="auto">
              <a:xfrm>
                <a:off x="2935678" y="4943660"/>
                <a:ext cx="3092257" cy="3416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FF9900"/>
                    </a:solidFill>
                  </a:rPr>
                  <a:t>Strategy &amp; Template Method</a:t>
                </a:r>
                <a:endParaRPr lang="en-US" dirty="0">
                  <a:solidFill>
                    <a:srgbClr val="FF9900"/>
                  </a:solidFill>
                </a:endParaRPr>
              </a:p>
            </p:txBody>
          </p:sp>
        </p:grpSp>
      </p:grpSp>
      <p:grpSp>
        <p:nvGrpSpPr>
          <p:cNvPr id="4" name="Group 38"/>
          <p:cNvGrpSpPr/>
          <p:nvPr/>
        </p:nvGrpSpPr>
        <p:grpSpPr>
          <a:xfrm>
            <a:off x="1810865" y="1814697"/>
            <a:ext cx="4114800" cy="2932114"/>
            <a:chOff x="1810865" y="1814697"/>
            <a:chExt cx="4114800" cy="2932114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1810865" y="2232210"/>
              <a:ext cx="4114800" cy="2514601"/>
              <a:chOff x="1248" y="1440"/>
              <a:chExt cx="2592" cy="1584"/>
            </a:xfrm>
            <a:solidFill>
              <a:srgbClr val="66CCFF"/>
            </a:solidFill>
          </p:grpSpPr>
          <p:sp>
            <p:nvSpPr>
              <p:cNvPr id="11287" name="Rectangle 23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008" cy="12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Rectangle 22"/>
              <p:cNvSpPr>
                <a:spLocks noChangeArrowheads="1"/>
              </p:cNvSpPr>
              <p:nvPr/>
            </p:nvSpPr>
            <p:spPr bwMode="auto">
              <a:xfrm>
                <a:off x="1872" y="2592"/>
                <a:ext cx="1968" cy="4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5" name="Rectangle 21"/>
              <p:cNvSpPr>
                <a:spLocks noChangeArrowheads="1"/>
              </p:cNvSpPr>
              <p:nvPr/>
            </p:nvSpPr>
            <p:spPr bwMode="auto">
              <a:xfrm>
                <a:off x="1248" y="1440"/>
                <a:ext cx="2112" cy="4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3769840" y="1814697"/>
              <a:ext cx="957263" cy="341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Reactor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1963265" y="1814698"/>
            <a:ext cx="5726113" cy="1179513"/>
            <a:chOff x="1344" y="1177"/>
            <a:chExt cx="3607" cy="743"/>
          </a:xfrm>
          <a:solidFill>
            <a:srgbClr val="C00000"/>
          </a:solidFill>
        </p:grpSpPr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1344" y="1392"/>
              <a:ext cx="912" cy="528"/>
            </a:xfrm>
            <a:prstGeom prst="rect">
              <a:avLst/>
            </a:prstGeom>
            <a:solidFill>
              <a:srgbClr val="FF7C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3408" y="1392"/>
              <a:ext cx="912" cy="528"/>
            </a:xfrm>
            <a:prstGeom prst="rect">
              <a:avLst/>
            </a:prstGeom>
            <a:solidFill>
              <a:srgbClr val="FF7C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Text Box 27"/>
            <p:cNvSpPr txBox="1">
              <a:spLocks noChangeArrowheads="1"/>
            </p:cNvSpPr>
            <p:nvPr/>
          </p:nvSpPr>
          <p:spPr bwMode="auto">
            <a:xfrm>
              <a:off x="3943" y="1177"/>
              <a:ext cx="1008" cy="2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C00000"/>
                  </a:solidFill>
                </a:rPr>
                <a:t>Singleton</a:t>
              </a:r>
            </a:p>
          </p:txBody>
        </p:sp>
      </p:grp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Overview of Application Structure Patterns</a:t>
            </a:r>
            <a:endParaRPr lang="en-US" sz="3200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506065" y="3222810"/>
            <a:ext cx="14478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Expression_Tree_</a:t>
            </a:r>
          </a:p>
          <a:p>
            <a:pPr algn="ctr"/>
            <a:r>
              <a:rPr lang="en-US" sz="1000">
                <a:solidFill>
                  <a:srgbClr val="000000"/>
                </a:solidFill>
              </a:rPr>
              <a:t>Command_Factory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792065" y="322281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Expression_Tree_</a:t>
            </a:r>
          </a:p>
          <a:p>
            <a:pPr algn="ctr"/>
            <a:r>
              <a:rPr lang="en-US" sz="1000"/>
              <a:t>Event_Handler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658465" y="5006790"/>
            <a:ext cx="11430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Expression_Tree_</a:t>
            </a:r>
          </a:p>
          <a:p>
            <a:pPr algn="ctr"/>
            <a:r>
              <a:rPr lang="en-US" sz="1000"/>
              <a:t>Command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773265" y="3222810"/>
            <a:ext cx="11430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Expression_Tree_</a:t>
            </a:r>
          </a:p>
          <a:p>
            <a:pPr algn="ctr"/>
            <a:r>
              <a:rPr lang="en-US" sz="1000"/>
              <a:t>Context</a:t>
            </a:r>
          </a:p>
        </p:txBody>
      </p:sp>
      <p:cxnSp>
        <p:nvCxnSpPr>
          <p:cNvPr id="11272" name="AutoShape 8"/>
          <p:cNvCxnSpPr>
            <a:cxnSpLocks noChangeShapeType="1"/>
            <a:stCxn id="11268" idx="2"/>
            <a:endCxn id="11270" idx="0"/>
          </p:cNvCxnSpPr>
          <p:nvPr/>
        </p:nvCxnSpPr>
        <p:spPr bwMode="auto">
          <a:xfrm rot="5400000">
            <a:off x="1528475" y="4305300"/>
            <a:ext cx="140298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</p:spPr>
      </p:cxnSp>
      <p:cxnSp>
        <p:nvCxnSpPr>
          <p:cNvPr id="11273" name="AutoShape 9"/>
          <p:cNvCxnSpPr>
            <a:cxnSpLocks noChangeShapeType="1"/>
            <a:stCxn id="11269" idx="3"/>
            <a:endCxn id="11271" idx="1"/>
          </p:cNvCxnSpPr>
          <p:nvPr/>
        </p:nvCxnSpPr>
        <p:spPr bwMode="auto">
          <a:xfrm>
            <a:off x="4935065" y="341331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</p:spPr>
      </p:cxn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2953865" y="4213410"/>
            <a:ext cx="1295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Verbose_Expression_</a:t>
            </a:r>
          </a:p>
          <a:p>
            <a:pPr algn="ctr"/>
            <a:r>
              <a:rPr lang="en-US" sz="1000"/>
              <a:t>Tree_Event_Handler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401665" y="4213410"/>
            <a:ext cx="1295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Macro_Expression_</a:t>
            </a:r>
          </a:p>
          <a:p>
            <a:pPr algn="ctr"/>
            <a:r>
              <a:rPr lang="en-US" sz="1000"/>
              <a:t>Tree_Event_Handler</a:t>
            </a:r>
          </a:p>
        </p:txBody>
      </p:sp>
      <p:cxnSp>
        <p:nvCxnSpPr>
          <p:cNvPr id="11276" name="AutoShape 12"/>
          <p:cNvCxnSpPr>
            <a:cxnSpLocks noChangeShapeType="1"/>
            <a:stCxn id="11274" idx="0"/>
            <a:endCxn id="11269" idx="2"/>
          </p:cNvCxnSpPr>
          <p:nvPr/>
        </p:nvCxnSpPr>
        <p:spPr bwMode="auto">
          <a:xfrm rot="16200000">
            <a:off x="3677765" y="3527610"/>
            <a:ext cx="609600" cy="762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1277" name="AutoShape 13"/>
          <p:cNvCxnSpPr>
            <a:cxnSpLocks noChangeShapeType="1"/>
            <a:stCxn id="11275" idx="0"/>
            <a:endCxn id="11269" idx="2"/>
          </p:cNvCxnSpPr>
          <p:nvPr/>
        </p:nvCxnSpPr>
        <p:spPr bwMode="auto">
          <a:xfrm rot="5400000" flipH="1">
            <a:off x="4401665" y="3565710"/>
            <a:ext cx="6096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277465" y="4137210"/>
            <a:ext cx="904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&lt;&lt; create &gt;&gt;</a:t>
            </a:r>
          </a:p>
        </p:txBody>
      </p:sp>
      <p:cxnSp>
        <p:nvCxnSpPr>
          <p:cNvPr id="11279" name="AutoShape 15"/>
          <p:cNvCxnSpPr>
            <a:cxnSpLocks noChangeShapeType="1"/>
            <a:stCxn id="11269" idx="1"/>
            <a:endCxn id="11268" idx="3"/>
          </p:cNvCxnSpPr>
          <p:nvPr/>
        </p:nvCxnSpPr>
        <p:spPr bwMode="auto">
          <a:xfrm rot="10800000">
            <a:off x="2953865" y="341331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3792065" y="238461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 dirty="0" err="1"/>
              <a:t>Event_Handler</a:t>
            </a:r>
            <a:endParaRPr lang="en-US" sz="1000" dirty="0"/>
          </a:p>
        </p:txBody>
      </p:sp>
      <p:cxnSp>
        <p:nvCxnSpPr>
          <p:cNvPr id="11281" name="AutoShape 17"/>
          <p:cNvCxnSpPr>
            <a:cxnSpLocks noChangeShapeType="1"/>
            <a:stCxn id="11269" idx="0"/>
            <a:endCxn id="11280" idx="2"/>
          </p:cNvCxnSpPr>
          <p:nvPr/>
        </p:nvCxnSpPr>
        <p:spPr bwMode="auto">
          <a:xfrm rot="16200000">
            <a:off x="4134965" y="2994210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5392265" y="238461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Options</a:t>
            </a: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2115665" y="238461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Reactor</a:t>
            </a:r>
          </a:p>
        </p:txBody>
      </p:sp>
      <p:cxnSp>
        <p:nvCxnSpPr>
          <p:cNvPr id="11284" name="AutoShape 20"/>
          <p:cNvCxnSpPr>
            <a:cxnSpLocks noChangeShapeType="1"/>
            <a:stCxn id="11283" idx="3"/>
            <a:endCxn id="11280" idx="1"/>
          </p:cNvCxnSpPr>
          <p:nvPr/>
        </p:nvCxnSpPr>
        <p:spPr bwMode="auto">
          <a:xfrm>
            <a:off x="3258665" y="257511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</p:spPr>
      </p:cxn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844057" y="6419850"/>
            <a:ext cx="7332788" cy="36933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Patterns simplify processing of user options &amp; operation modes</a:t>
            </a:r>
            <a:endParaRPr lang="en-US" sz="2000" dirty="0"/>
          </a:p>
        </p:txBody>
      </p:sp>
      <p:sp>
        <p:nvSpPr>
          <p:cNvPr id="38" name="Rectangle 37"/>
          <p:cNvSpPr/>
          <p:nvPr/>
        </p:nvSpPr>
        <p:spPr>
          <a:xfrm>
            <a:off x="313592" y="1094830"/>
            <a:ext cx="4791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SzTx/>
              <a:buFontTx/>
              <a:buNone/>
            </a:pPr>
            <a:r>
              <a:rPr lang="en-US" dirty="0" smtClean="0"/>
              <a:t>Purpose: Provide the overall structure of the event-driven application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Driving the Application Event Flow</a:t>
            </a:r>
          </a:p>
        </p:txBody>
      </p:sp>
      <p:sp>
        <p:nvSpPr>
          <p:cNvPr id="808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60350" y="1000125"/>
            <a:ext cx="5572125" cy="4406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/>
              <a:t>Goals: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Decouple expression tree application from the context in which it runs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Support inversion of control</a:t>
            </a:r>
          </a:p>
        </p:txBody>
      </p:sp>
      <p:sp>
        <p:nvSpPr>
          <p:cNvPr id="33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5702300" y="1000125"/>
            <a:ext cx="3325813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>
              <a:buClrTx/>
              <a:buSzTx/>
              <a:defRPr/>
            </a:pPr>
            <a:r>
              <a:rPr lang="en-US" sz="2000" b="1" kern="0" dirty="0">
                <a:latin typeface="+mn-lt"/>
                <a:ea typeface="+mn-ea"/>
                <a:cs typeface="+mn-cs"/>
              </a:rPr>
              <a:t>Constraints/forces:</a:t>
            </a:r>
          </a:p>
          <a:p>
            <a:pPr lvl="1" indent="-287338">
              <a:buClrTx/>
              <a:buSzTx/>
              <a:buFontTx/>
              <a:buChar char="–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D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on’t </a:t>
            </a:r>
            <a:r>
              <a:rPr lang="en-US" sz="2000" kern="0" dirty="0">
                <a:latin typeface="+mn-lt"/>
                <a:ea typeface="+mn-ea"/>
                <a:cs typeface="+mn-cs"/>
              </a:rPr>
              <a:t>recode existing clients</a:t>
            </a:r>
          </a:p>
          <a:p>
            <a:pPr lvl="1" indent="-287338">
              <a:buClrTx/>
              <a:buSzTx/>
              <a:buFontTx/>
              <a:buChar char="–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Add new event handles without recompiling</a:t>
            </a:r>
          </a:p>
        </p:txBody>
      </p:sp>
      <p:grpSp>
        <p:nvGrpSpPr>
          <p:cNvPr id="100357" name="Group 82"/>
          <p:cNvGrpSpPr>
            <a:grpSpLocks/>
          </p:cNvGrpSpPr>
          <p:nvPr/>
        </p:nvGrpSpPr>
        <p:grpSpPr bwMode="auto">
          <a:xfrm>
            <a:off x="1260475" y="2909888"/>
            <a:ext cx="5905500" cy="3159125"/>
            <a:chOff x="1038080" y="3181350"/>
            <a:chExt cx="5410346" cy="2835276"/>
          </a:xfrm>
        </p:grpSpPr>
        <p:sp>
          <p:nvSpPr>
            <p:cNvPr id="100358" name="Rectangle 42"/>
            <p:cNvSpPr>
              <a:spLocks noChangeArrowheads="1"/>
            </p:cNvSpPr>
            <p:nvPr/>
          </p:nvSpPr>
          <p:spPr bwMode="auto">
            <a:xfrm>
              <a:off x="1171575" y="3337808"/>
              <a:ext cx="1113726" cy="21206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59" name="Text Box 43"/>
            <p:cNvSpPr txBox="1">
              <a:spLocks noChangeArrowheads="1"/>
            </p:cNvSpPr>
            <p:nvPr/>
          </p:nvSpPr>
          <p:spPr bwMode="auto">
            <a:xfrm>
              <a:off x="1038080" y="4646186"/>
              <a:ext cx="1071771" cy="41433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200" b="1"/>
                <a:t>STL algorithms</a:t>
              </a:r>
            </a:p>
          </p:txBody>
        </p:sp>
        <p:sp>
          <p:nvSpPr>
            <p:cNvPr id="100360" name="Rectangle 47"/>
            <p:cNvSpPr>
              <a:spLocks noChangeArrowheads="1"/>
            </p:cNvSpPr>
            <p:nvPr/>
          </p:nvSpPr>
          <p:spPr bwMode="auto">
            <a:xfrm>
              <a:off x="2109851" y="4471073"/>
              <a:ext cx="471045" cy="11840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1" name="Rectangle 50"/>
            <p:cNvSpPr>
              <a:spLocks noChangeArrowheads="1"/>
            </p:cNvSpPr>
            <p:nvPr/>
          </p:nvSpPr>
          <p:spPr bwMode="auto">
            <a:xfrm>
              <a:off x="2603781" y="3333580"/>
              <a:ext cx="2584074" cy="239338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0362" name="Rectangle 51"/>
            <p:cNvSpPr>
              <a:spLocks noChangeArrowheads="1"/>
            </p:cNvSpPr>
            <p:nvPr/>
          </p:nvSpPr>
          <p:spPr bwMode="auto">
            <a:xfrm>
              <a:off x="2760161" y="3530209"/>
              <a:ext cx="1119448" cy="4482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chemeClr val="bg1"/>
                  </a:solidFill>
                </a:rPr>
                <a:t>Reactor </a:t>
              </a:r>
            </a:p>
          </p:txBody>
        </p:sp>
        <p:grpSp>
          <p:nvGrpSpPr>
            <p:cNvPr id="100363" name="Group 52"/>
            <p:cNvGrpSpPr>
              <a:grpSpLocks/>
            </p:cNvGrpSpPr>
            <p:nvPr/>
          </p:nvGrpSpPr>
          <p:grpSpPr bwMode="auto">
            <a:xfrm>
              <a:off x="4989521" y="4124328"/>
              <a:ext cx="1458905" cy="1112122"/>
              <a:chOff x="1679" y="2960"/>
              <a:chExt cx="765" cy="526"/>
            </a:xfrm>
          </p:grpSpPr>
          <p:sp>
            <p:nvSpPr>
              <p:cNvPr id="100390" name="Freeform 53"/>
              <p:cNvSpPr>
                <a:spLocks/>
              </p:cNvSpPr>
              <p:nvPr/>
            </p:nvSpPr>
            <p:spPr bwMode="auto">
              <a:xfrm>
                <a:off x="1679" y="2960"/>
                <a:ext cx="765" cy="526"/>
              </a:xfrm>
              <a:custGeom>
                <a:avLst/>
                <a:gdLst>
                  <a:gd name="T0" fmla="*/ 49 w 976"/>
                  <a:gd name="T1" fmla="*/ 324 h 691"/>
                  <a:gd name="T2" fmla="*/ 85 w 976"/>
                  <a:gd name="T3" fmla="*/ 330 h 691"/>
                  <a:gd name="T4" fmla="*/ 121 w 976"/>
                  <a:gd name="T5" fmla="*/ 330 h 691"/>
                  <a:gd name="T6" fmla="*/ 156 w 976"/>
                  <a:gd name="T7" fmla="*/ 317 h 691"/>
                  <a:gd name="T8" fmla="*/ 192 w 976"/>
                  <a:gd name="T9" fmla="*/ 308 h 691"/>
                  <a:gd name="T10" fmla="*/ 223 w 976"/>
                  <a:gd name="T11" fmla="*/ 320 h 691"/>
                  <a:gd name="T12" fmla="*/ 217 w 976"/>
                  <a:gd name="T13" fmla="*/ 356 h 691"/>
                  <a:gd name="T14" fmla="*/ 225 w 976"/>
                  <a:gd name="T15" fmla="*/ 387 h 691"/>
                  <a:gd name="T16" fmla="*/ 263 w 976"/>
                  <a:gd name="T17" fmla="*/ 399 h 691"/>
                  <a:gd name="T18" fmla="*/ 312 w 976"/>
                  <a:gd name="T19" fmla="*/ 397 h 691"/>
                  <a:gd name="T20" fmla="*/ 351 w 976"/>
                  <a:gd name="T21" fmla="*/ 382 h 691"/>
                  <a:gd name="T22" fmla="*/ 367 w 976"/>
                  <a:gd name="T23" fmla="*/ 348 h 691"/>
                  <a:gd name="T24" fmla="*/ 379 w 976"/>
                  <a:gd name="T25" fmla="*/ 317 h 691"/>
                  <a:gd name="T26" fmla="*/ 412 w 976"/>
                  <a:gd name="T27" fmla="*/ 300 h 691"/>
                  <a:gd name="T28" fmla="*/ 459 w 976"/>
                  <a:gd name="T29" fmla="*/ 297 h 691"/>
                  <a:gd name="T30" fmla="*/ 503 w 976"/>
                  <a:gd name="T31" fmla="*/ 300 h 691"/>
                  <a:gd name="T32" fmla="*/ 523 w 976"/>
                  <a:gd name="T33" fmla="*/ 24 h 691"/>
                  <a:gd name="T34" fmla="*/ 484 w 976"/>
                  <a:gd name="T35" fmla="*/ 7 h 691"/>
                  <a:gd name="T36" fmla="*/ 433 w 976"/>
                  <a:gd name="T37" fmla="*/ 1 h 691"/>
                  <a:gd name="T38" fmla="*/ 374 w 976"/>
                  <a:gd name="T39" fmla="*/ 2 h 691"/>
                  <a:gd name="T40" fmla="*/ 328 w 976"/>
                  <a:gd name="T41" fmla="*/ 8 h 691"/>
                  <a:gd name="T42" fmla="*/ 307 w 976"/>
                  <a:gd name="T43" fmla="*/ 24 h 691"/>
                  <a:gd name="T44" fmla="*/ 317 w 976"/>
                  <a:gd name="T45" fmla="*/ 44 h 691"/>
                  <a:gd name="T46" fmla="*/ 300 w 976"/>
                  <a:gd name="T47" fmla="*/ 69 h 691"/>
                  <a:gd name="T48" fmla="*/ 269 w 976"/>
                  <a:gd name="T49" fmla="*/ 84 h 691"/>
                  <a:gd name="T50" fmla="*/ 235 w 976"/>
                  <a:gd name="T51" fmla="*/ 91 h 691"/>
                  <a:gd name="T52" fmla="*/ 201 w 976"/>
                  <a:gd name="T53" fmla="*/ 86 h 691"/>
                  <a:gd name="T54" fmla="*/ 179 w 976"/>
                  <a:gd name="T55" fmla="*/ 72 h 691"/>
                  <a:gd name="T56" fmla="*/ 186 w 976"/>
                  <a:gd name="T57" fmla="*/ 48 h 691"/>
                  <a:gd name="T58" fmla="*/ 201 w 976"/>
                  <a:gd name="T59" fmla="*/ 25 h 691"/>
                  <a:gd name="T60" fmla="*/ 190 w 976"/>
                  <a:gd name="T61" fmla="*/ 5 h 691"/>
                  <a:gd name="T62" fmla="*/ 143 w 976"/>
                  <a:gd name="T63" fmla="*/ 0 h 691"/>
                  <a:gd name="T64" fmla="*/ 77 w 976"/>
                  <a:gd name="T65" fmla="*/ 8 h 691"/>
                  <a:gd name="T66" fmla="*/ 29 w 976"/>
                  <a:gd name="T67" fmla="*/ 18 h 691"/>
                  <a:gd name="T68" fmla="*/ 35 w 976"/>
                  <a:gd name="T69" fmla="*/ 47 h 691"/>
                  <a:gd name="T70" fmla="*/ 27 w 976"/>
                  <a:gd name="T71" fmla="*/ 75 h 691"/>
                  <a:gd name="T72" fmla="*/ 11 w 976"/>
                  <a:gd name="T73" fmla="*/ 110 h 691"/>
                  <a:gd name="T74" fmla="*/ 1 w 976"/>
                  <a:gd name="T75" fmla="*/ 144 h 691"/>
                  <a:gd name="T76" fmla="*/ 8 w 976"/>
                  <a:gd name="T77" fmla="*/ 174 h 691"/>
                  <a:gd name="T78" fmla="*/ 41 w 976"/>
                  <a:gd name="T79" fmla="*/ 178 h 691"/>
                  <a:gd name="T80" fmla="*/ 69 w 976"/>
                  <a:gd name="T81" fmla="*/ 153 h 691"/>
                  <a:gd name="T82" fmla="*/ 84 w 976"/>
                  <a:gd name="T83" fmla="*/ 125 h 691"/>
                  <a:gd name="T84" fmla="*/ 115 w 976"/>
                  <a:gd name="T85" fmla="*/ 119 h 691"/>
                  <a:gd name="T86" fmla="*/ 147 w 976"/>
                  <a:gd name="T87" fmla="*/ 132 h 691"/>
                  <a:gd name="T88" fmla="*/ 156 w 976"/>
                  <a:gd name="T89" fmla="*/ 163 h 691"/>
                  <a:gd name="T90" fmla="*/ 138 w 976"/>
                  <a:gd name="T91" fmla="*/ 196 h 691"/>
                  <a:gd name="T92" fmla="*/ 109 w 976"/>
                  <a:gd name="T93" fmla="*/ 220 h 691"/>
                  <a:gd name="T94" fmla="*/ 75 w 976"/>
                  <a:gd name="T95" fmla="*/ 228 h 691"/>
                  <a:gd name="T96" fmla="*/ 44 w 976"/>
                  <a:gd name="T97" fmla="*/ 244 h 691"/>
                  <a:gd name="T98" fmla="*/ 24 w 976"/>
                  <a:gd name="T99" fmla="*/ 273 h 691"/>
                  <a:gd name="T100" fmla="*/ 20 w 976"/>
                  <a:gd name="T101" fmla="*/ 305 h 69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76"/>
                  <a:gd name="T154" fmla="*/ 0 h 691"/>
                  <a:gd name="T155" fmla="*/ 976 w 976"/>
                  <a:gd name="T156" fmla="*/ 691 h 69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76" h="691">
                    <a:moveTo>
                      <a:pt x="39" y="562"/>
                    </a:moveTo>
                    <a:lnTo>
                      <a:pt x="51" y="559"/>
                    </a:lnTo>
                    <a:lnTo>
                      <a:pt x="68" y="556"/>
                    </a:lnTo>
                    <a:lnTo>
                      <a:pt x="81" y="558"/>
                    </a:lnTo>
                    <a:lnTo>
                      <a:pt x="95" y="560"/>
                    </a:lnTo>
                    <a:lnTo>
                      <a:pt x="109" y="563"/>
                    </a:lnTo>
                    <a:lnTo>
                      <a:pt x="123" y="567"/>
                    </a:lnTo>
                    <a:lnTo>
                      <a:pt x="139" y="570"/>
                    </a:lnTo>
                    <a:lnTo>
                      <a:pt x="152" y="572"/>
                    </a:lnTo>
                    <a:lnTo>
                      <a:pt x="168" y="573"/>
                    </a:lnTo>
                    <a:lnTo>
                      <a:pt x="184" y="572"/>
                    </a:lnTo>
                    <a:lnTo>
                      <a:pt x="197" y="569"/>
                    </a:lnTo>
                    <a:lnTo>
                      <a:pt x="212" y="565"/>
                    </a:lnTo>
                    <a:lnTo>
                      <a:pt x="227" y="559"/>
                    </a:lnTo>
                    <a:lnTo>
                      <a:pt x="240" y="553"/>
                    </a:lnTo>
                    <a:lnTo>
                      <a:pt x="254" y="547"/>
                    </a:lnTo>
                    <a:lnTo>
                      <a:pt x="268" y="541"/>
                    </a:lnTo>
                    <a:lnTo>
                      <a:pt x="284" y="536"/>
                    </a:lnTo>
                    <a:lnTo>
                      <a:pt x="297" y="533"/>
                    </a:lnTo>
                    <a:lnTo>
                      <a:pt x="313" y="532"/>
                    </a:lnTo>
                    <a:lnTo>
                      <a:pt x="327" y="534"/>
                    </a:lnTo>
                    <a:lnTo>
                      <a:pt x="341" y="538"/>
                    </a:lnTo>
                    <a:lnTo>
                      <a:pt x="354" y="546"/>
                    </a:lnTo>
                    <a:lnTo>
                      <a:pt x="362" y="553"/>
                    </a:lnTo>
                    <a:lnTo>
                      <a:pt x="366" y="567"/>
                    </a:lnTo>
                    <a:lnTo>
                      <a:pt x="364" y="581"/>
                    </a:lnTo>
                    <a:lnTo>
                      <a:pt x="360" y="597"/>
                    </a:lnTo>
                    <a:lnTo>
                      <a:pt x="354" y="615"/>
                    </a:lnTo>
                    <a:lnTo>
                      <a:pt x="349" y="629"/>
                    </a:lnTo>
                    <a:lnTo>
                      <a:pt x="350" y="643"/>
                    </a:lnTo>
                    <a:lnTo>
                      <a:pt x="356" y="658"/>
                    </a:lnTo>
                    <a:lnTo>
                      <a:pt x="366" y="669"/>
                    </a:lnTo>
                    <a:lnTo>
                      <a:pt x="376" y="676"/>
                    </a:lnTo>
                    <a:lnTo>
                      <a:pt x="391" y="680"/>
                    </a:lnTo>
                    <a:lnTo>
                      <a:pt x="406" y="684"/>
                    </a:lnTo>
                    <a:lnTo>
                      <a:pt x="428" y="688"/>
                    </a:lnTo>
                    <a:lnTo>
                      <a:pt x="446" y="690"/>
                    </a:lnTo>
                    <a:lnTo>
                      <a:pt x="469" y="691"/>
                    </a:lnTo>
                    <a:lnTo>
                      <a:pt x="489" y="689"/>
                    </a:lnTo>
                    <a:lnTo>
                      <a:pt x="508" y="685"/>
                    </a:lnTo>
                    <a:lnTo>
                      <a:pt x="527" y="680"/>
                    </a:lnTo>
                    <a:lnTo>
                      <a:pt x="545" y="674"/>
                    </a:lnTo>
                    <a:lnTo>
                      <a:pt x="558" y="667"/>
                    </a:lnTo>
                    <a:lnTo>
                      <a:pt x="571" y="659"/>
                    </a:lnTo>
                    <a:lnTo>
                      <a:pt x="582" y="650"/>
                    </a:lnTo>
                    <a:lnTo>
                      <a:pt x="591" y="638"/>
                    </a:lnTo>
                    <a:lnTo>
                      <a:pt x="596" y="624"/>
                    </a:lnTo>
                    <a:lnTo>
                      <a:pt x="597" y="601"/>
                    </a:lnTo>
                    <a:lnTo>
                      <a:pt x="597" y="584"/>
                    </a:lnTo>
                    <a:lnTo>
                      <a:pt x="600" y="569"/>
                    </a:lnTo>
                    <a:lnTo>
                      <a:pt x="606" y="557"/>
                    </a:lnTo>
                    <a:lnTo>
                      <a:pt x="616" y="547"/>
                    </a:lnTo>
                    <a:lnTo>
                      <a:pt x="626" y="538"/>
                    </a:lnTo>
                    <a:lnTo>
                      <a:pt x="639" y="530"/>
                    </a:lnTo>
                    <a:lnTo>
                      <a:pt x="652" y="524"/>
                    </a:lnTo>
                    <a:lnTo>
                      <a:pt x="671" y="518"/>
                    </a:lnTo>
                    <a:lnTo>
                      <a:pt x="688" y="516"/>
                    </a:lnTo>
                    <a:lnTo>
                      <a:pt x="707" y="514"/>
                    </a:lnTo>
                    <a:lnTo>
                      <a:pt x="726" y="513"/>
                    </a:lnTo>
                    <a:lnTo>
                      <a:pt x="747" y="512"/>
                    </a:lnTo>
                    <a:lnTo>
                      <a:pt x="769" y="513"/>
                    </a:lnTo>
                    <a:lnTo>
                      <a:pt x="787" y="514"/>
                    </a:lnTo>
                    <a:lnTo>
                      <a:pt x="802" y="516"/>
                    </a:lnTo>
                    <a:lnTo>
                      <a:pt x="819" y="518"/>
                    </a:lnTo>
                    <a:lnTo>
                      <a:pt x="834" y="520"/>
                    </a:lnTo>
                    <a:lnTo>
                      <a:pt x="851" y="521"/>
                    </a:lnTo>
                    <a:lnTo>
                      <a:pt x="976" y="525"/>
                    </a:lnTo>
                    <a:lnTo>
                      <a:pt x="851" y="41"/>
                    </a:lnTo>
                    <a:lnTo>
                      <a:pt x="833" y="31"/>
                    </a:lnTo>
                    <a:lnTo>
                      <a:pt x="821" y="24"/>
                    </a:lnTo>
                    <a:lnTo>
                      <a:pt x="806" y="18"/>
                    </a:lnTo>
                    <a:lnTo>
                      <a:pt x="789" y="12"/>
                    </a:lnTo>
                    <a:lnTo>
                      <a:pt x="771" y="8"/>
                    </a:lnTo>
                    <a:lnTo>
                      <a:pt x="751" y="5"/>
                    </a:lnTo>
                    <a:lnTo>
                      <a:pt x="727" y="2"/>
                    </a:lnTo>
                    <a:lnTo>
                      <a:pt x="706" y="1"/>
                    </a:lnTo>
                    <a:lnTo>
                      <a:pt x="684" y="0"/>
                    </a:lnTo>
                    <a:lnTo>
                      <a:pt x="660" y="0"/>
                    </a:lnTo>
                    <a:lnTo>
                      <a:pt x="631" y="0"/>
                    </a:lnTo>
                    <a:lnTo>
                      <a:pt x="608" y="2"/>
                    </a:lnTo>
                    <a:lnTo>
                      <a:pt x="586" y="4"/>
                    </a:lnTo>
                    <a:lnTo>
                      <a:pt x="566" y="6"/>
                    </a:lnTo>
                    <a:lnTo>
                      <a:pt x="548" y="10"/>
                    </a:lnTo>
                    <a:lnTo>
                      <a:pt x="533" y="14"/>
                    </a:lnTo>
                    <a:lnTo>
                      <a:pt x="521" y="19"/>
                    </a:lnTo>
                    <a:lnTo>
                      <a:pt x="511" y="25"/>
                    </a:lnTo>
                    <a:lnTo>
                      <a:pt x="504" y="31"/>
                    </a:lnTo>
                    <a:lnTo>
                      <a:pt x="500" y="41"/>
                    </a:lnTo>
                    <a:lnTo>
                      <a:pt x="500" y="50"/>
                    </a:lnTo>
                    <a:lnTo>
                      <a:pt x="505" y="59"/>
                    </a:lnTo>
                    <a:lnTo>
                      <a:pt x="511" y="67"/>
                    </a:lnTo>
                    <a:lnTo>
                      <a:pt x="515" y="76"/>
                    </a:lnTo>
                    <a:lnTo>
                      <a:pt x="515" y="88"/>
                    </a:lnTo>
                    <a:lnTo>
                      <a:pt x="509" y="98"/>
                    </a:lnTo>
                    <a:lnTo>
                      <a:pt x="501" y="108"/>
                    </a:lnTo>
                    <a:lnTo>
                      <a:pt x="488" y="119"/>
                    </a:lnTo>
                    <a:lnTo>
                      <a:pt x="476" y="128"/>
                    </a:lnTo>
                    <a:lnTo>
                      <a:pt x="464" y="134"/>
                    </a:lnTo>
                    <a:lnTo>
                      <a:pt x="451" y="139"/>
                    </a:lnTo>
                    <a:lnTo>
                      <a:pt x="438" y="145"/>
                    </a:lnTo>
                    <a:lnTo>
                      <a:pt x="424" y="149"/>
                    </a:lnTo>
                    <a:lnTo>
                      <a:pt x="409" y="152"/>
                    </a:lnTo>
                    <a:lnTo>
                      <a:pt x="395" y="154"/>
                    </a:lnTo>
                    <a:lnTo>
                      <a:pt x="383" y="157"/>
                    </a:lnTo>
                    <a:lnTo>
                      <a:pt x="366" y="157"/>
                    </a:lnTo>
                    <a:lnTo>
                      <a:pt x="352" y="154"/>
                    </a:lnTo>
                    <a:lnTo>
                      <a:pt x="338" y="152"/>
                    </a:lnTo>
                    <a:lnTo>
                      <a:pt x="326" y="148"/>
                    </a:lnTo>
                    <a:lnTo>
                      <a:pt x="313" y="143"/>
                    </a:lnTo>
                    <a:lnTo>
                      <a:pt x="302" y="137"/>
                    </a:lnTo>
                    <a:lnTo>
                      <a:pt x="294" y="130"/>
                    </a:lnTo>
                    <a:lnTo>
                      <a:pt x="291" y="123"/>
                    </a:lnTo>
                    <a:lnTo>
                      <a:pt x="290" y="116"/>
                    </a:lnTo>
                    <a:lnTo>
                      <a:pt x="291" y="105"/>
                    </a:lnTo>
                    <a:lnTo>
                      <a:pt x="294" y="95"/>
                    </a:lnTo>
                    <a:lnTo>
                      <a:pt x="302" y="83"/>
                    </a:lnTo>
                    <a:lnTo>
                      <a:pt x="311" y="71"/>
                    </a:lnTo>
                    <a:lnTo>
                      <a:pt x="318" y="62"/>
                    </a:lnTo>
                    <a:lnTo>
                      <a:pt x="323" y="55"/>
                    </a:lnTo>
                    <a:lnTo>
                      <a:pt x="327" y="44"/>
                    </a:lnTo>
                    <a:lnTo>
                      <a:pt x="330" y="33"/>
                    </a:lnTo>
                    <a:lnTo>
                      <a:pt x="327" y="23"/>
                    </a:lnTo>
                    <a:lnTo>
                      <a:pt x="321" y="15"/>
                    </a:lnTo>
                    <a:lnTo>
                      <a:pt x="310" y="8"/>
                    </a:lnTo>
                    <a:lnTo>
                      <a:pt x="297" y="5"/>
                    </a:lnTo>
                    <a:lnTo>
                      <a:pt x="285" y="2"/>
                    </a:lnTo>
                    <a:lnTo>
                      <a:pt x="268" y="0"/>
                    </a:lnTo>
                    <a:lnTo>
                      <a:pt x="233" y="0"/>
                    </a:lnTo>
                    <a:lnTo>
                      <a:pt x="207" y="2"/>
                    </a:lnTo>
                    <a:lnTo>
                      <a:pt x="184" y="5"/>
                    </a:lnTo>
                    <a:lnTo>
                      <a:pt x="153" y="9"/>
                    </a:lnTo>
                    <a:lnTo>
                      <a:pt x="125" y="14"/>
                    </a:lnTo>
                    <a:lnTo>
                      <a:pt x="94" y="19"/>
                    </a:lnTo>
                    <a:lnTo>
                      <a:pt x="74" y="23"/>
                    </a:lnTo>
                    <a:lnTo>
                      <a:pt x="56" y="27"/>
                    </a:lnTo>
                    <a:lnTo>
                      <a:pt x="47" y="31"/>
                    </a:lnTo>
                    <a:lnTo>
                      <a:pt x="50" y="41"/>
                    </a:lnTo>
                    <a:lnTo>
                      <a:pt x="54" y="56"/>
                    </a:lnTo>
                    <a:lnTo>
                      <a:pt x="56" y="70"/>
                    </a:lnTo>
                    <a:lnTo>
                      <a:pt x="57" y="82"/>
                    </a:lnTo>
                    <a:lnTo>
                      <a:pt x="55" y="95"/>
                    </a:lnTo>
                    <a:lnTo>
                      <a:pt x="52" y="106"/>
                    </a:lnTo>
                    <a:lnTo>
                      <a:pt x="48" y="119"/>
                    </a:lnTo>
                    <a:lnTo>
                      <a:pt x="44" y="129"/>
                    </a:lnTo>
                    <a:lnTo>
                      <a:pt x="39" y="144"/>
                    </a:lnTo>
                    <a:lnTo>
                      <a:pt x="33" y="160"/>
                    </a:lnTo>
                    <a:lnTo>
                      <a:pt x="27" y="175"/>
                    </a:lnTo>
                    <a:lnTo>
                      <a:pt x="18" y="190"/>
                    </a:lnTo>
                    <a:lnTo>
                      <a:pt x="13" y="205"/>
                    </a:lnTo>
                    <a:lnTo>
                      <a:pt x="9" y="217"/>
                    </a:lnTo>
                    <a:lnTo>
                      <a:pt x="5" y="230"/>
                    </a:lnTo>
                    <a:lnTo>
                      <a:pt x="1" y="248"/>
                    </a:lnTo>
                    <a:lnTo>
                      <a:pt x="0" y="263"/>
                    </a:lnTo>
                    <a:lnTo>
                      <a:pt x="2" y="276"/>
                    </a:lnTo>
                    <a:lnTo>
                      <a:pt x="6" y="290"/>
                    </a:lnTo>
                    <a:lnTo>
                      <a:pt x="13" y="299"/>
                    </a:lnTo>
                    <a:lnTo>
                      <a:pt x="22" y="307"/>
                    </a:lnTo>
                    <a:lnTo>
                      <a:pt x="35" y="311"/>
                    </a:lnTo>
                    <a:lnTo>
                      <a:pt x="48" y="311"/>
                    </a:lnTo>
                    <a:lnTo>
                      <a:pt x="66" y="308"/>
                    </a:lnTo>
                    <a:lnTo>
                      <a:pt x="81" y="301"/>
                    </a:lnTo>
                    <a:lnTo>
                      <a:pt x="94" y="293"/>
                    </a:lnTo>
                    <a:lnTo>
                      <a:pt x="105" y="280"/>
                    </a:lnTo>
                    <a:lnTo>
                      <a:pt x="112" y="264"/>
                    </a:lnTo>
                    <a:lnTo>
                      <a:pt x="114" y="249"/>
                    </a:lnTo>
                    <a:lnTo>
                      <a:pt x="119" y="236"/>
                    </a:lnTo>
                    <a:lnTo>
                      <a:pt x="127" y="225"/>
                    </a:lnTo>
                    <a:lnTo>
                      <a:pt x="137" y="216"/>
                    </a:lnTo>
                    <a:lnTo>
                      <a:pt x="150" y="209"/>
                    </a:lnTo>
                    <a:lnTo>
                      <a:pt x="163" y="206"/>
                    </a:lnTo>
                    <a:lnTo>
                      <a:pt x="174" y="205"/>
                    </a:lnTo>
                    <a:lnTo>
                      <a:pt x="188" y="205"/>
                    </a:lnTo>
                    <a:lnTo>
                      <a:pt x="203" y="207"/>
                    </a:lnTo>
                    <a:lnTo>
                      <a:pt x="215" y="211"/>
                    </a:lnTo>
                    <a:lnTo>
                      <a:pt x="227" y="217"/>
                    </a:lnTo>
                    <a:lnTo>
                      <a:pt x="238" y="227"/>
                    </a:lnTo>
                    <a:lnTo>
                      <a:pt x="246" y="238"/>
                    </a:lnTo>
                    <a:lnTo>
                      <a:pt x="253" y="253"/>
                    </a:lnTo>
                    <a:lnTo>
                      <a:pt x="255" y="267"/>
                    </a:lnTo>
                    <a:lnTo>
                      <a:pt x="254" y="281"/>
                    </a:lnTo>
                    <a:lnTo>
                      <a:pt x="250" y="296"/>
                    </a:lnTo>
                    <a:lnTo>
                      <a:pt x="244" y="311"/>
                    </a:lnTo>
                    <a:lnTo>
                      <a:pt x="236" y="325"/>
                    </a:lnTo>
                    <a:lnTo>
                      <a:pt x="225" y="339"/>
                    </a:lnTo>
                    <a:lnTo>
                      <a:pt x="214" y="350"/>
                    </a:lnTo>
                    <a:lnTo>
                      <a:pt x="201" y="363"/>
                    </a:lnTo>
                    <a:lnTo>
                      <a:pt x="190" y="372"/>
                    </a:lnTo>
                    <a:lnTo>
                      <a:pt x="177" y="380"/>
                    </a:lnTo>
                    <a:lnTo>
                      <a:pt x="166" y="384"/>
                    </a:lnTo>
                    <a:lnTo>
                      <a:pt x="150" y="388"/>
                    </a:lnTo>
                    <a:lnTo>
                      <a:pt x="137" y="390"/>
                    </a:lnTo>
                    <a:lnTo>
                      <a:pt x="123" y="393"/>
                    </a:lnTo>
                    <a:lnTo>
                      <a:pt x="111" y="397"/>
                    </a:lnTo>
                    <a:lnTo>
                      <a:pt x="95" y="405"/>
                    </a:lnTo>
                    <a:lnTo>
                      <a:pt x="82" y="413"/>
                    </a:lnTo>
                    <a:lnTo>
                      <a:pt x="72" y="422"/>
                    </a:lnTo>
                    <a:lnTo>
                      <a:pt x="60" y="433"/>
                    </a:lnTo>
                    <a:lnTo>
                      <a:pt x="52" y="444"/>
                    </a:lnTo>
                    <a:lnTo>
                      <a:pt x="43" y="458"/>
                    </a:lnTo>
                    <a:lnTo>
                      <a:pt x="38" y="470"/>
                    </a:lnTo>
                    <a:lnTo>
                      <a:pt x="33" y="485"/>
                    </a:lnTo>
                    <a:lnTo>
                      <a:pt x="31" y="499"/>
                    </a:lnTo>
                    <a:lnTo>
                      <a:pt x="31" y="511"/>
                    </a:lnTo>
                    <a:lnTo>
                      <a:pt x="33" y="527"/>
                    </a:lnTo>
                    <a:lnTo>
                      <a:pt x="36" y="545"/>
                    </a:lnTo>
                    <a:lnTo>
                      <a:pt x="39" y="562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0391" name="Group 54"/>
              <p:cNvGrpSpPr>
                <a:grpSpLocks/>
              </p:cNvGrpSpPr>
              <p:nvPr/>
            </p:nvGrpSpPr>
            <p:grpSpPr bwMode="auto">
              <a:xfrm>
                <a:off x="2108" y="3058"/>
                <a:ext cx="262" cy="236"/>
                <a:chOff x="5189" y="2684"/>
                <a:chExt cx="262" cy="236"/>
              </a:xfrm>
            </p:grpSpPr>
            <p:grpSp>
              <p:nvGrpSpPr>
                <p:cNvPr id="100393" name="Group 55"/>
                <p:cNvGrpSpPr>
                  <a:grpSpLocks/>
                </p:cNvGrpSpPr>
                <p:nvPr/>
              </p:nvGrpSpPr>
              <p:grpSpPr bwMode="auto">
                <a:xfrm>
                  <a:off x="5189" y="2684"/>
                  <a:ext cx="262" cy="236"/>
                  <a:chOff x="5189" y="2684"/>
                  <a:chExt cx="262" cy="236"/>
                </a:xfrm>
              </p:grpSpPr>
              <p:sp>
                <p:nvSpPr>
                  <p:cNvPr id="100395" name="AutoShape 56"/>
                  <p:cNvSpPr>
                    <a:spLocks noChangeArrowheads="1"/>
                  </p:cNvSpPr>
                  <p:nvPr/>
                </p:nvSpPr>
                <p:spPr bwMode="auto">
                  <a:xfrm>
                    <a:off x="5189" y="2684"/>
                    <a:ext cx="262" cy="23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133 w 21600"/>
                      <a:gd name="T25" fmla="*/ 3203 h 21600"/>
                      <a:gd name="T26" fmla="*/ 18467 w 21600"/>
                      <a:gd name="T27" fmla="*/ 18397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400" y="10800"/>
                        </a:moveTo>
                        <a:cubicBezTo>
                          <a:pt x="5400" y="13782"/>
                          <a:pt x="7818" y="16200"/>
                          <a:pt x="10800" y="16200"/>
                        </a:cubicBezTo>
                        <a:cubicBezTo>
                          <a:pt x="13782" y="16200"/>
                          <a:pt x="16200" y="13782"/>
                          <a:pt x="16200" y="10800"/>
                        </a:cubicBezTo>
                        <a:cubicBezTo>
                          <a:pt x="16200" y="7818"/>
                          <a:pt x="13782" y="5400"/>
                          <a:pt x="10800" y="5400"/>
                        </a:cubicBezTo>
                        <a:cubicBezTo>
                          <a:pt x="7818" y="5400"/>
                          <a:pt x="5400" y="7818"/>
                          <a:pt x="5400" y="1080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396" name="AutoShape 57"/>
                  <p:cNvSpPr>
                    <a:spLocks noChangeArrowheads="1"/>
                  </p:cNvSpPr>
                  <p:nvPr/>
                </p:nvSpPr>
                <p:spPr bwMode="auto">
                  <a:xfrm>
                    <a:off x="5189" y="2684"/>
                    <a:ext cx="262" cy="23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3133 w 21600"/>
                      <a:gd name="T19" fmla="*/ 3203 h 21600"/>
                      <a:gd name="T20" fmla="*/ 18467 w 21600"/>
                      <a:gd name="T21" fmla="*/ 18397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600" h="21600">
                        <a:moveTo>
                          <a:pt x="16200" y="10800"/>
                        </a:moveTo>
                        <a:cubicBezTo>
                          <a:pt x="16200" y="7817"/>
                          <a:pt x="13782" y="5400"/>
                          <a:pt x="10800" y="5400"/>
                        </a:cubicBezTo>
                        <a:cubicBezTo>
                          <a:pt x="7817" y="5400"/>
                          <a:pt x="5400" y="7817"/>
                          <a:pt x="5400" y="10800"/>
                        </a:cubicBezTo>
                        <a:lnTo>
                          <a:pt x="0" y="10800"/>
                        </a:ln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599" y="4835"/>
                          <a:pt x="21600" y="10799"/>
                        </a:cubicBezTo>
                        <a:lnTo>
                          <a:pt x="21600" y="10800"/>
                        </a:lnTo>
                        <a:lnTo>
                          <a:pt x="24300" y="10800"/>
                        </a:lnTo>
                        <a:lnTo>
                          <a:pt x="18900" y="16200"/>
                        </a:lnTo>
                        <a:lnTo>
                          <a:pt x="13500" y="10800"/>
                        </a:lnTo>
                        <a:lnTo>
                          <a:pt x="16200" y="108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0394" name="Rectangle 58"/>
                <p:cNvSpPr>
                  <a:spLocks noChangeArrowheads="1"/>
                </p:cNvSpPr>
                <p:nvPr/>
              </p:nvSpPr>
              <p:spPr bwMode="auto">
                <a:xfrm>
                  <a:off x="5193" y="2791"/>
                  <a:ext cx="59" cy="27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0392" name="Rectangle 59"/>
              <p:cNvSpPr>
                <a:spLocks noChangeArrowheads="1"/>
              </p:cNvSpPr>
              <p:nvPr/>
            </p:nvSpPr>
            <p:spPr bwMode="auto">
              <a:xfrm>
                <a:off x="1865" y="3143"/>
                <a:ext cx="305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 b="1" dirty="0"/>
                  <a:t>GUI</a:t>
                </a:r>
              </a:p>
            </p:txBody>
          </p:sp>
        </p:grpSp>
        <p:sp>
          <p:nvSpPr>
            <p:cNvPr id="100364" name="Line 61"/>
            <p:cNvSpPr>
              <a:spLocks noChangeShapeType="1"/>
            </p:cNvSpPr>
            <p:nvPr/>
          </p:nvSpPr>
          <p:spPr bwMode="auto">
            <a:xfrm>
              <a:off x="2609503" y="4655017"/>
              <a:ext cx="133685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00365" name="Group 64"/>
            <p:cNvGrpSpPr>
              <a:grpSpLocks/>
            </p:cNvGrpSpPr>
            <p:nvPr/>
          </p:nvGrpSpPr>
          <p:grpSpPr bwMode="auto">
            <a:xfrm>
              <a:off x="3641225" y="4993305"/>
              <a:ext cx="1846040" cy="1023321"/>
              <a:chOff x="636" y="3378"/>
              <a:chExt cx="968" cy="484"/>
            </a:xfrm>
          </p:grpSpPr>
          <p:sp>
            <p:nvSpPr>
              <p:cNvPr id="100383" name="Freeform 65"/>
              <p:cNvSpPr>
                <a:spLocks/>
              </p:cNvSpPr>
              <p:nvPr/>
            </p:nvSpPr>
            <p:spPr bwMode="auto">
              <a:xfrm>
                <a:off x="636" y="3378"/>
                <a:ext cx="792" cy="484"/>
              </a:xfrm>
              <a:custGeom>
                <a:avLst/>
                <a:gdLst>
                  <a:gd name="T0" fmla="*/ 553 w 1009"/>
                  <a:gd name="T1" fmla="*/ 72 h 635"/>
                  <a:gd name="T2" fmla="*/ 509 w 1009"/>
                  <a:gd name="T3" fmla="*/ 79 h 635"/>
                  <a:gd name="T4" fmla="*/ 460 w 1009"/>
                  <a:gd name="T5" fmla="*/ 96 h 635"/>
                  <a:gd name="T6" fmla="*/ 403 w 1009"/>
                  <a:gd name="T7" fmla="*/ 115 h 635"/>
                  <a:gd name="T8" fmla="*/ 354 w 1009"/>
                  <a:gd name="T9" fmla="*/ 123 h 635"/>
                  <a:gd name="T10" fmla="*/ 320 w 1009"/>
                  <a:gd name="T11" fmla="*/ 113 h 635"/>
                  <a:gd name="T12" fmla="*/ 311 w 1009"/>
                  <a:gd name="T13" fmla="*/ 94 h 635"/>
                  <a:gd name="T14" fmla="*/ 326 w 1009"/>
                  <a:gd name="T15" fmla="*/ 69 h 635"/>
                  <a:gd name="T16" fmla="*/ 360 w 1009"/>
                  <a:gd name="T17" fmla="*/ 50 h 635"/>
                  <a:gd name="T18" fmla="*/ 400 w 1009"/>
                  <a:gd name="T19" fmla="*/ 38 h 635"/>
                  <a:gd name="T20" fmla="*/ 417 w 1009"/>
                  <a:gd name="T21" fmla="*/ 16 h 635"/>
                  <a:gd name="T22" fmla="*/ 394 w 1009"/>
                  <a:gd name="T23" fmla="*/ 1 h 635"/>
                  <a:gd name="T24" fmla="*/ 345 w 1009"/>
                  <a:gd name="T25" fmla="*/ 2 h 635"/>
                  <a:gd name="T26" fmla="*/ 297 w 1009"/>
                  <a:gd name="T27" fmla="*/ 18 h 635"/>
                  <a:gd name="T28" fmla="*/ 243 w 1009"/>
                  <a:gd name="T29" fmla="*/ 45 h 635"/>
                  <a:gd name="T30" fmla="*/ 191 w 1009"/>
                  <a:gd name="T31" fmla="*/ 68 h 635"/>
                  <a:gd name="T32" fmla="*/ 134 w 1009"/>
                  <a:gd name="T33" fmla="*/ 77 h 635"/>
                  <a:gd name="T34" fmla="*/ 86 w 1009"/>
                  <a:gd name="T35" fmla="*/ 79 h 635"/>
                  <a:gd name="T36" fmla="*/ 100 w 1009"/>
                  <a:gd name="T37" fmla="*/ 128 h 635"/>
                  <a:gd name="T38" fmla="*/ 113 w 1009"/>
                  <a:gd name="T39" fmla="*/ 169 h 635"/>
                  <a:gd name="T40" fmla="*/ 102 w 1009"/>
                  <a:gd name="T41" fmla="*/ 194 h 635"/>
                  <a:gd name="T42" fmla="*/ 78 w 1009"/>
                  <a:gd name="T43" fmla="*/ 200 h 635"/>
                  <a:gd name="T44" fmla="*/ 53 w 1009"/>
                  <a:gd name="T45" fmla="*/ 191 h 635"/>
                  <a:gd name="T46" fmla="*/ 24 w 1009"/>
                  <a:gd name="T47" fmla="*/ 183 h 635"/>
                  <a:gd name="T48" fmla="*/ 4 w 1009"/>
                  <a:gd name="T49" fmla="*/ 200 h 635"/>
                  <a:gd name="T50" fmla="*/ 2 w 1009"/>
                  <a:gd name="T51" fmla="*/ 230 h 635"/>
                  <a:gd name="T52" fmla="*/ 18 w 1009"/>
                  <a:gd name="T53" fmla="*/ 263 h 635"/>
                  <a:gd name="T54" fmla="*/ 52 w 1009"/>
                  <a:gd name="T55" fmla="*/ 278 h 635"/>
                  <a:gd name="T56" fmla="*/ 94 w 1009"/>
                  <a:gd name="T57" fmla="*/ 278 h 635"/>
                  <a:gd name="T58" fmla="*/ 111 w 1009"/>
                  <a:gd name="T59" fmla="*/ 294 h 635"/>
                  <a:gd name="T60" fmla="*/ 96 w 1009"/>
                  <a:gd name="T61" fmla="*/ 330 h 635"/>
                  <a:gd name="T62" fmla="*/ 73 w 1009"/>
                  <a:gd name="T63" fmla="*/ 362 h 635"/>
                  <a:gd name="T64" fmla="*/ 577 w 1009"/>
                  <a:gd name="T65" fmla="*/ 354 h 635"/>
                  <a:gd name="T66" fmla="*/ 591 w 1009"/>
                  <a:gd name="T67" fmla="*/ 329 h 635"/>
                  <a:gd name="T68" fmla="*/ 613 w 1009"/>
                  <a:gd name="T69" fmla="*/ 308 h 635"/>
                  <a:gd name="T70" fmla="*/ 621 w 1009"/>
                  <a:gd name="T71" fmla="*/ 279 h 635"/>
                  <a:gd name="T72" fmla="*/ 606 w 1009"/>
                  <a:gd name="T73" fmla="*/ 259 h 635"/>
                  <a:gd name="T74" fmla="*/ 573 w 1009"/>
                  <a:gd name="T75" fmla="*/ 255 h 635"/>
                  <a:gd name="T76" fmla="*/ 535 w 1009"/>
                  <a:gd name="T77" fmla="*/ 263 h 635"/>
                  <a:gd name="T78" fmla="*/ 495 w 1009"/>
                  <a:gd name="T79" fmla="*/ 264 h 635"/>
                  <a:gd name="T80" fmla="*/ 469 w 1009"/>
                  <a:gd name="T81" fmla="*/ 246 h 635"/>
                  <a:gd name="T82" fmla="*/ 474 w 1009"/>
                  <a:gd name="T83" fmla="*/ 217 h 635"/>
                  <a:gd name="T84" fmla="*/ 500 w 1009"/>
                  <a:gd name="T85" fmla="*/ 198 h 635"/>
                  <a:gd name="T86" fmla="*/ 535 w 1009"/>
                  <a:gd name="T87" fmla="*/ 191 h 635"/>
                  <a:gd name="T88" fmla="*/ 571 w 1009"/>
                  <a:gd name="T89" fmla="*/ 181 h 635"/>
                  <a:gd name="T90" fmla="*/ 586 w 1009"/>
                  <a:gd name="T91" fmla="*/ 155 h 635"/>
                  <a:gd name="T92" fmla="*/ 585 w 1009"/>
                  <a:gd name="T93" fmla="*/ 117 h 635"/>
                  <a:gd name="T94" fmla="*/ 577 w 1009"/>
                  <a:gd name="T95" fmla="*/ 78 h 6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009"/>
                  <a:gd name="T145" fmla="*/ 0 h 635"/>
                  <a:gd name="T146" fmla="*/ 1009 w 1009"/>
                  <a:gd name="T147" fmla="*/ 635 h 6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009" h="635">
                    <a:moveTo>
                      <a:pt x="937" y="134"/>
                    </a:moveTo>
                    <a:lnTo>
                      <a:pt x="929" y="130"/>
                    </a:lnTo>
                    <a:lnTo>
                      <a:pt x="913" y="126"/>
                    </a:lnTo>
                    <a:lnTo>
                      <a:pt x="897" y="124"/>
                    </a:lnTo>
                    <a:lnTo>
                      <a:pt x="881" y="126"/>
                    </a:lnTo>
                    <a:lnTo>
                      <a:pt x="861" y="129"/>
                    </a:lnTo>
                    <a:lnTo>
                      <a:pt x="845" y="131"/>
                    </a:lnTo>
                    <a:lnTo>
                      <a:pt x="826" y="136"/>
                    </a:lnTo>
                    <a:lnTo>
                      <a:pt x="808" y="141"/>
                    </a:lnTo>
                    <a:lnTo>
                      <a:pt x="786" y="149"/>
                    </a:lnTo>
                    <a:lnTo>
                      <a:pt x="765" y="156"/>
                    </a:lnTo>
                    <a:lnTo>
                      <a:pt x="746" y="165"/>
                    </a:lnTo>
                    <a:lnTo>
                      <a:pt x="726" y="173"/>
                    </a:lnTo>
                    <a:lnTo>
                      <a:pt x="702" y="182"/>
                    </a:lnTo>
                    <a:lnTo>
                      <a:pt x="680" y="190"/>
                    </a:lnTo>
                    <a:lnTo>
                      <a:pt x="654" y="198"/>
                    </a:lnTo>
                    <a:lnTo>
                      <a:pt x="629" y="205"/>
                    </a:lnTo>
                    <a:lnTo>
                      <a:pt x="612" y="209"/>
                    </a:lnTo>
                    <a:lnTo>
                      <a:pt x="595" y="211"/>
                    </a:lnTo>
                    <a:lnTo>
                      <a:pt x="575" y="211"/>
                    </a:lnTo>
                    <a:lnTo>
                      <a:pt x="555" y="208"/>
                    </a:lnTo>
                    <a:lnTo>
                      <a:pt x="541" y="205"/>
                    </a:lnTo>
                    <a:lnTo>
                      <a:pt x="530" y="200"/>
                    </a:lnTo>
                    <a:lnTo>
                      <a:pt x="520" y="194"/>
                    </a:lnTo>
                    <a:lnTo>
                      <a:pt x="513" y="188"/>
                    </a:lnTo>
                    <a:lnTo>
                      <a:pt x="509" y="179"/>
                    </a:lnTo>
                    <a:lnTo>
                      <a:pt x="504" y="170"/>
                    </a:lnTo>
                    <a:lnTo>
                      <a:pt x="504" y="161"/>
                    </a:lnTo>
                    <a:lnTo>
                      <a:pt x="508" y="150"/>
                    </a:lnTo>
                    <a:lnTo>
                      <a:pt x="513" y="138"/>
                    </a:lnTo>
                    <a:lnTo>
                      <a:pt x="520" y="129"/>
                    </a:lnTo>
                    <a:lnTo>
                      <a:pt x="529" y="118"/>
                    </a:lnTo>
                    <a:lnTo>
                      <a:pt x="538" y="112"/>
                    </a:lnTo>
                    <a:lnTo>
                      <a:pt x="551" y="102"/>
                    </a:lnTo>
                    <a:lnTo>
                      <a:pt x="568" y="93"/>
                    </a:lnTo>
                    <a:lnTo>
                      <a:pt x="585" y="87"/>
                    </a:lnTo>
                    <a:lnTo>
                      <a:pt x="603" y="83"/>
                    </a:lnTo>
                    <a:lnTo>
                      <a:pt x="618" y="78"/>
                    </a:lnTo>
                    <a:lnTo>
                      <a:pt x="636" y="72"/>
                    </a:lnTo>
                    <a:lnTo>
                      <a:pt x="650" y="65"/>
                    </a:lnTo>
                    <a:lnTo>
                      <a:pt x="663" y="57"/>
                    </a:lnTo>
                    <a:lnTo>
                      <a:pt x="674" y="49"/>
                    </a:lnTo>
                    <a:lnTo>
                      <a:pt x="678" y="39"/>
                    </a:lnTo>
                    <a:lnTo>
                      <a:pt x="676" y="28"/>
                    </a:lnTo>
                    <a:lnTo>
                      <a:pt x="669" y="17"/>
                    </a:lnTo>
                    <a:lnTo>
                      <a:pt x="661" y="10"/>
                    </a:lnTo>
                    <a:lnTo>
                      <a:pt x="651" y="5"/>
                    </a:lnTo>
                    <a:lnTo>
                      <a:pt x="639" y="1"/>
                    </a:lnTo>
                    <a:lnTo>
                      <a:pt x="622" y="0"/>
                    </a:lnTo>
                    <a:lnTo>
                      <a:pt x="606" y="0"/>
                    </a:lnTo>
                    <a:lnTo>
                      <a:pt x="582" y="1"/>
                    </a:lnTo>
                    <a:lnTo>
                      <a:pt x="559" y="3"/>
                    </a:lnTo>
                    <a:lnTo>
                      <a:pt x="543" y="7"/>
                    </a:lnTo>
                    <a:lnTo>
                      <a:pt x="521" y="13"/>
                    </a:lnTo>
                    <a:lnTo>
                      <a:pt x="497" y="21"/>
                    </a:lnTo>
                    <a:lnTo>
                      <a:pt x="481" y="30"/>
                    </a:lnTo>
                    <a:lnTo>
                      <a:pt x="461" y="40"/>
                    </a:lnTo>
                    <a:lnTo>
                      <a:pt x="443" y="49"/>
                    </a:lnTo>
                    <a:lnTo>
                      <a:pt x="423" y="61"/>
                    </a:lnTo>
                    <a:lnTo>
                      <a:pt x="395" y="78"/>
                    </a:lnTo>
                    <a:lnTo>
                      <a:pt x="375" y="90"/>
                    </a:lnTo>
                    <a:lnTo>
                      <a:pt x="358" y="100"/>
                    </a:lnTo>
                    <a:lnTo>
                      <a:pt x="333" y="110"/>
                    </a:lnTo>
                    <a:lnTo>
                      <a:pt x="310" y="117"/>
                    </a:lnTo>
                    <a:lnTo>
                      <a:pt x="287" y="123"/>
                    </a:lnTo>
                    <a:lnTo>
                      <a:pt x="262" y="127"/>
                    </a:lnTo>
                    <a:lnTo>
                      <a:pt x="238" y="131"/>
                    </a:lnTo>
                    <a:lnTo>
                      <a:pt x="218" y="133"/>
                    </a:lnTo>
                    <a:lnTo>
                      <a:pt x="197" y="135"/>
                    </a:lnTo>
                    <a:lnTo>
                      <a:pt x="176" y="135"/>
                    </a:lnTo>
                    <a:lnTo>
                      <a:pt x="156" y="136"/>
                    </a:lnTo>
                    <a:lnTo>
                      <a:pt x="139" y="135"/>
                    </a:lnTo>
                    <a:lnTo>
                      <a:pt x="141" y="152"/>
                    </a:lnTo>
                    <a:lnTo>
                      <a:pt x="146" y="173"/>
                    </a:lnTo>
                    <a:lnTo>
                      <a:pt x="152" y="195"/>
                    </a:lnTo>
                    <a:lnTo>
                      <a:pt x="162" y="220"/>
                    </a:lnTo>
                    <a:lnTo>
                      <a:pt x="169" y="241"/>
                    </a:lnTo>
                    <a:lnTo>
                      <a:pt x="178" y="258"/>
                    </a:lnTo>
                    <a:lnTo>
                      <a:pt x="183" y="275"/>
                    </a:lnTo>
                    <a:lnTo>
                      <a:pt x="184" y="291"/>
                    </a:lnTo>
                    <a:lnTo>
                      <a:pt x="183" y="305"/>
                    </a:lnTo>
                    <a:lnTo>
                      <a:pt x="178" y="317"/>
                    </a:lnTo>
                    <a:lnTo>
                      <a:pt x="172" y="326"/>
                    </a:lnTo>
                    <a:lnTo>
                      <a:pt x="166" y="334"/>
                    </a:lnTo>
                    <a:lnTo>
                      <a:pt x="157" y="340"/>
                    </a:lnTo>
                    <a:lnTo>
                      <a:pt x="148" y="343"/>
                    </a:lnTo>
                    <a:lnTo>
                      <a:pt x="140" y="345"/>
                    </a:lnTo>
                    <a:lnTo>
                      <a:pt x="128" y="344"/>
                    </a:lnTo>
                    <a:lnTo>
                      <a:pt x="119" y="341"/>
                    </a:lnTo>
                    <a:lnTo>
                      <a:pt x="107" y="338"/>
                    </a:lnTo>
                    <a:lnTo>
                      <a:pt x="99" y="334"/>
                    </a:lnTo>
                    <a:lnTo>
                      <a:pt x="87" y="328"/>
                    </a:lnTo>
                    <a:lnTo>
                      <a:pt x="78" y="323"/>
                    </a:lnTo>
                    <a:lnTo>
                      <a:pt x="68" y="319"/>
                    </a:lnTo>
                    <a:lnTo>
                      <a:pt x="58" y="315"/>
                    </a:lnTo>
                    <a:lnTo>
                      <a:pt x="39" y="315"/>
                    </a:lnTo>
                    <a:lnTo>
                      <a:pt x="28" y="319"/>
                    </a:lnTo>
                    <a:lnTo>
                      <a:pt x="19" y="325"/>
                    </a:lnTo>
                    <a:lnTo>
                      <a:pt x="13" y="334"/>
                    </a:lnTo>
                    <a:lnTo>
                      <a:pt x="7" y="345"/>
                    </a:lnTo>
                    <a:lnTo>
                      <a:pt x="3" y="357"/>
                    </a:lnTo>
                    <a:lnTo>
                      <a:pt x="0" y="369"/>
                    </a:lnTo>
                    <a:lnTo>
                      <a:pt x="0" y="383"/>
                    </a:lnTo>
                    <a:lnTo>
                      <a:pt x="2" y="396"/>
                    </a:lnTo>
                    <a:lnTo>
                      <a:pt x="5" y="410"/>
                    </a:lnTo>
                    <a:lnTo>
                      <a:pt x="12" y="423"/>
                    </a:lnTo>
                    <a:lnTo>
                      <a:pt x="19" y="438"/>
                    </a:lnTo>
                    <a:lnTo>
                      <a:pt x="29" y="452"/>
                    </a:lnTo>
                    <a:lnTo>
                      <a:pt x="41" y="460"/>
                    </a:lnTo>
                    <a:lnTo>
                      <a:pt x="55" y="469"/>
                    </a:lnTo>
                    <a:lnTo>
                      <a:pt x="68" y="476"/>
                    </a:lnTo>
                    <a:lnTo>
                      <a:pt x="84" y="479"/>
                    </a:lnTo>
                    <a:lnTo>
                      <a:pt x="97" y="482"/>
                    </a:lnTo>
                    <a:lnTo>
                      <a:pt x="118" y="482"/>
                    </a:lnTo>
                    <a:lnTo>
                      <a:pt x="134" y="480"/>
                    </a:lnTo>
                    <a:lnTo>
                      <a:pt x="153" y="479"/>
                    </a:lnTo>
                    <a:lnTo>
                      <a:pt x="168" y="479"/>
                    </a:lnTo>
                    <a:lnTo>
                      <a:pt x="177" y="485"/>
                    </a:lnTo>
                    <a:lnTo>
                      <a:pt x="180" y="495"/>
                    </a:lnTo>
                    <a:lnTo>
                      <a:pt x="180" y="506"/>
                    </a:lnTo>
                    <a:lnTo>
                      <a:pt x="175" y="522"/>
                    </a:lnTo>
                    <a:lnTo>
                      <a:pt x="170" y="537"/>
                    </a:lnTo>
                    <a:lnTo>
                      <a:pt x="164" y="550"/>
                    </a:lnTo>
                    <a:lnTo>
                      <a:pt x="156" y="568"/>
                    </a:lnTo>
                    <a:lnTo>
                      <a:pt x="146" y="583"/>
                    </a:lnTo>
                    <a:lnTo>
                      <a:pt x="137" y="598"/>
                    </a:lnTo>
                    <a:lnTo>
                      <a:pt x="126" y="612"/>
                    </a:lnTo>
                    <a:lnTo>
                      <a:pt x="118" y="623"/>
                    </a:lnTo>
                    <a:lnTo>
                      <a:pt x="100" y="635"/>
                    </a:lnTo>
                    <a:lnTo>
                      <a:pt x="932" y="634"/>
                    </a:lnTo>
                    <a:lnTo>
                      <a:pt x="933" y="621"/>
                    </a:lnTo>
                    <a:lnTo>
                      <a:pt x="936" y="609"/>
                    </a:lnTo>
                    <a:lnTo>
                      <a:pt x="941" y="598"/>
                    </a:lnTo>
                    <a:lnTo>
                      <a:pt x="945" y="588"/>
                    </a:lnTo>
                    <a:lnTo>
                      <a:pt x="951" y="578"/>
                    </a:lnTo>
                    <a:lnTo>
                      <a:pt x="959" y="567"/>
                    </a:lnTo>
                    <a:lnTo>
                      <a:pt x="968" y="557"/>
                    </a:lnTo>
                    <a:lnTo>
                      <a:pt x="976" y="548"/>
                    </a:lnTo>
                    <a:lnTo>
                      <a:pt x="987" y="538"/>
                    </a:lnTo>
                    <a:lnTo>
                      <a:pt x="995" y="530"/>
                    </a:lnTo>
                    <a:lnTo>
                      <a:pt x="1001" y="520"/>
                    </a:lnTo>
                    <a:lnTo>
                      <a:pt x="1006" y="509"/>
                    </a:lnTo>
                    <a:lnTo>
                      <a:pt x="1009" y="494"/>
                    </a:lnTo>
                    <a:lnTo>
                      <a:pt x="1008" y="480"/>
                    </a:lnTo>
                    <a:lnTo>
                      <a:pt x="1005" y="470"/>
                    </a:lnTo>
                    <a:lnTo>
                      <a:pt x="1000" y="461"/>
                    </a:lnTo>
                    <a:lnTo>
                      <a:pt x="993" y="453"/>
                    </a:lnTo>
                    <a:lnTo>
                      <a:pt x="984" y="446"/>
                    </a:lnTo>
                    <a:lnTo>
                      <a:pt x="973" y="442"/>
                    </a:lnTo>
                    <a:lnTo>
                      <a:pt x="960" y="439"/>
                    </a:lnTo>
                    <a:lnTo>
                      <a:pt x="946" y="438"/>
                    </a:lnTo>
                    <a:lnTo>
                      <a:pt x="930" y="439"/>
                    </a:lnTo>
                    <a:lnTo>
                      <a:pt x="916" y="441"/>
                    </a:lnTo>
                    <a:lnTo>
                      <a:pt x="902" y="444"/>
                    </a:lnTo>
                    <a:lnTo>
                      <a:pt x="883" y="449"/>
                    </a:lnTo>
                    <a:lnTo>
                      <a:pt x="868" y="453"/>
                    </a:lnTo>
                    <a:lnTo>
                      <a:pt x="851" y="456"/>
                    </a:lnTo>
                    <a:lnTo>
                      <a:pt x="832" y="458"/>
                    </a:lnTo>
                    <a:lnTo>
                      <a:pt x="816" y="458"/>
                    </a:lnTo>
                    <a:lnTo>
                      <a:pt x="803" y="455"/>
                    </a:lnTo>
                    <a:lnTo>
                      <a:pt x="789" y="451"/>
                    </a:lnTo>
                    <a:lnTo>
                      <a:pt x="777" y="445"/>
                    </a:lnTo>
                    <a:lnTo>
                      <a:pt x="767" y="437"/>
                    </a:lnTo>
                    <a:lnTo>
                      <a:pt x="760" y="424"/>
                    </a:lnTo>
                    <a:lnTo>
                      <a:pt x="757" y="411"/>
                    </a:lnTo>
                    <a:lnTo>
                      <a:pt x="759" y="398"/>
                    </a:lnTo>
                    <a:lnTo>
                      <a:pt x="764" y="384"/>
                    </a:lnTo>
                    <a:lnTo>
                      <a:pt x="769" y="374"/>
                    </a:lnTo>
                    <a:lnTo>
                      <a:pt x="778" y="364"/>
                    </a:lnTo>
                    <a:lnTo>
                      <a:pt x="789" y="355"/>
                    </a:lnTo>
                    <a:lnTo>
                      <a:pt x="799" y="348"/>
                    </a:lnTo>
                    <a:lnTo>
                      <a:pt x="811" y="341"/>
                    </a:lnTo>
                    <a:lnTo>
                      <a:pt x="824" y="337"/>
                    </a:lnTo>
                    <a:lnTo>
                      <a:pt x="837" y="334"/>
                    </a:lnTo>
                    <a:lnTo>
                      <a:pt x="851" y="332"/>
                    </a:lnTo>
                    <a:lnTo>
                      <a:pt x="869" y="329"/>
                    </a:lnTo>
                    <a:lnTo>
                      <a:pt x="887" y="327"/>
                    </a:lnTo>
                    <a:lnTo>
                      <a:pt x="903" y="324"/>
                    </a:lnTo>
                    <a:lnTo>
                      <a:pt x="918" y="318"/>
                    </a:lnTo>
                    <a:lnTo>
                      <a:pt x="928" y="311"/>
                    </a:lnTo>
                    <a:lnTo>
                      <a:pt x="937" y="301"/>
                    </a:lnTo>
                    <a:lnTo>
                      <a:pt x="945" y="291"/>
                    </a:lnTo>
                    <a:lnTo>
                      <a:pt x="949" y="281"/>
                    </a:lnTo>
                    <a:lnTo>
                      <a:pt x="952" y="267"/>
                    </a:lnTo>
                    <a:lnTo>
                      <a:pt x="953" y="250"/>
                    </a:lnTo>
                    <a:lnTo>
                      <a:pt x="951" y="237"/>
                    </a:lnTo>
                    <a:lnTo>
                      <a:pt x="950" y="220"/>
                    </a:lnTo>
                    <a:lnTo>
                      <a:pt x="949" y="201"/>
                    </a:lnTo>
                    <a:lnTo>
                      <a:pt x="948" y="177"/>
                    </a:lnTo>
                    <a:lnTo>
                      <a:pt x="948" y="155"/>
                    </a:lnTo>
                    <a:lnTo>
                      <a:pt x="949" y="141"/>
                    </a:lnTo>
                    <a:lnTo>
                      <a:pt x="937" y="134"/>
                    </a:lnTo>
                    <a:close/>
                  </a:path>
                </a:pathLst>
              </a:custGeom>
              <a:solidFill>
                <a:srgbClr val="339966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0384" name="Group 66"/>
              <p:cNvGrpSpPr>
                <a:grpSpLocks/>
              </p:cNvGrpSpPr>
              <p:nvPr/>
            </p:nvGrpSpPr>
            <p:grpSpPr bwMode="auto">
              <a:xfrm>
                <a:off x="1342" y="3580"/>
                <a:ext cx="262" cy="236"/>
                <a:chOff x="5189" y="2684"/>
                <a:chExt cx="262" cy="236"/>
              </a:xfrm>
            </p:grpSpPr>
            <p:grpSp>
              <p:nvGrpSpPr>
                <p:cNvPr id="100386" name="Group 67"/>
                <p:cNvGrpSpPr>
                  <a:grpSpLocks/>
                </p:cNvGrpSpPr>
                <p:nvPr/>
              </p:nvGrpSpPr>
              <p:grpSpPr bwMode="auto">
                <a:xfrm>
                  <a:off x="5189" y="2684"/>
                  <a:ext cx="262" cy="236"/>
                  <a:chOff x="5189" y="2684"/>
                  <a:chExt cx="262" cy="236"/>
                </a:xfrm>
              </p:grpSpPr>
              <p:sp>
                <p:nvSpPr>
                  <p:cNvPr id="100388" name="AutoShape 68"/>
                  <p:cNvSpPr>
                    <a:spLocks noChangeArrowheads="1"/>
                  </p:cNvSpPr>
                  <p:nvPr/>
                </p:nvSpPr>
                <p:spPr bwMode="auto">
                  <a:xfrm>
                    <a:off x="5189" y="2684"/>
                    <a:ext cx="262" cy="23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133 w 21600"/>
                      <a:gd name="T25" fmla="*/ 3203 h 21600"/>
                      <a:gd name="T26" fmla="*/ 18467 w 21600"/>
                      <a:gd name="T27" fmla="*/ 18397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400" y="10800"/>
                        </a:moveTo>
                        <a:cubicBezTo>
                          <a:pt x="5400" y="13782"/>
                          <a:pt x="7818" y="16200"/>
                          <a:pt x="10800" y="16200"/>
                        </a:cubicBezTo>
                        <a:cubicBezTo>
                          <a:pt x="13782" y="16200"/>
                          <a:pt x="16200" y="13782"/>
                          <a:pt x="16200" y="10800"/>
                        </a:cubicBezTo>
                        <a:cubicBezTo>
                          <a:pt x="16200" y="7818"/>
                          <a:pt x="13782" y="5400"/>
                          <a:pt x="10800" y="5400"/>
                        </a:cubicBezTo>
                        <a:cubicBezTo>
                          <a:pt x="7818" y="5400"/>
                          <a:pt x="5400" y="7818"/>
                          <a:pt x="5400" y="1080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389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5189" y="2684"/>
                    <a:ext cx="262" cy="23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3133 w 21600"/>
                      <a:gd name="T19" fmla="*/ 3203 h 21600"/>
                      <a:gd name="T20" fmla="*/ 18467 w 21600"/>
                      <a:gd name="T21" fmla="*/ 18397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600" h="21600">
                        <a:moveTo>
                          <a:pt x="16200" y="10800"/>
                        </a:moveTo>
                        <a:cubicBezTo>
                          <a:pt x="16200" y="7817"/>
                          <a:pt x="13782" y="5400"/>
                          <a:pt x="10800" y="5400"/>
                        </a:cubicBezTo>
                        <a:cubicBezTo>
                          <a:pt x="7817" y="5400"/>
                          <a:pt x="5400" y="7817"/>
                          <a:pt x="5400" y="10800"/>
                        </a:cubicBezTo>
                        <a:lnTo>
                          <a:pt x="0" y="10800"/>
                        </a:ln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599" y="4835"/>
                          <a:pt x="21600" y="10799"/>
                        </a:cubicBezTo>
                        <a:lnTo>
                          <a:pt x="21600" y="10800"/>
                        </a:lnTo>
                        <a:lnTo>
                          <a:pt x="24300" y="10800"/>
                        </a:lnTo>
                        <a:lnTo>
                          <a:pt x="18900" y="16200"/>
                        </a:lnTo>
                        <a:lnTo>
                          <a:pt x="13500" y="10800"/>
                        </a:lnTo>
                        <a:lnTo>
                          <a:pt x="16200" y="108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0387" name="Rectangle 70"/>
                <p:cNvSpPr>
                  <a:spLocks noChangeArrowheads="1"/>
                </p:cNvSpPr>
                <p:nvPr/>
              </p:nvSpPr>
              <p:spPr bwMode="auto">
                <a:xfrm>
                  <a:off x="5193" y="2791"/>
                  <a:ext cx="59" cy="27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0" name="Rectangle 71"/>
              <p:cNvSpPr>
                <a:spLocks noChangeArrowheads="1"/>
              </p:cNvSpPr>
              <p:nvPr/>
            </p:nvSpPr>
            <p:spPr bwMode="auto">
              <a:xfrm>
                <a:off x="780" y="3620"/>
                <a:ext cx="456" cy="1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sz="1050" b="1" dirty="0">
                    <a:solidFill>
                      <a:schemeClr val="bg1"/>
                    </a:solidFill>
                  </a:rPr>
                  <a:t>DATABASE 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0366" name="Group 72"/>
            <p:cNvGrpSpPr>
              <a:grpSpLocks/>
            </p:cNvGrpSpPr>
            <p:nvPr/>
          </p:nvGrpSpPr>
          <p:grpSpPr bwMode="auto">
            <a:xfrm>
              <a:off x="3448612" y="3181350"/>
              <a:ext cx="1907066" cy="866863"/>
              <a:chOff x="752" y="2514"/>
              <a:chExt cx="1000" cy="410"/>
            </a:xfrm>
          </p:grpSpPr>
          <p:sp>
            <p:nvSpPr>
              <p:cNvPr id="100376" name="Freeform 73"/>
              <p:cNvSpPr>
                <a:spLocks/>
              </p:cNvSpPr>
              <p:nvPr/>
            </p:nvSpPr>
            <p:spPr bwMode="auto">
              <a:xfrm>
                <a:off x="752" y="2514"/>
                <a:ext cx="953" cy="410"/>
              </a:xfrm>
              <a:custGeom>
                <a:avLst/>
                <a:gdLst>
                  <a:gd name="T0" fmla="*/ 132 w 1221"/>
                  <a:gd name="T1" fmla="*/ 0 h 540"/>
                  <a:gd name="T2" fmla="*/ 126 w 1221"/>
                  <a:gd name="T3" fmla="*/ 20 h 540"/>
                  <a:gd name="T4" fmla="*/ 137 w 1221"/>
                  <a:gd name="T5" fmla="*/ 39 h 540"/>
                  <a:gd name="T6" fmla="*/ 148 w 1221"/>
                  <a:gd name="T7" fmla="*/ 57 h 540"/>
                  <a:gd name="T8" fmla="*/ 155 w 1221"/>
                  <a:gd name="T9" fmla="*/ 77 h 540"/>
                  <a:gd name="T10" fmla="*/ 154 w 1221"/>
                  <a:gd name="T11" fmla="*/ 93 h 540"/>
                  <a:gd name="T12" fmla="*/ 146 w 1221"/>
                  <a:gd name="T13" fmla="*/ 109 h 540"/>
                  <a:gd name="T14" fmla="*/ 126 w 1221"/>
                  <a:gd name="T15" fmla="*/ 118 h 540"/>
                  <a:gd name="T16" fmla="*/ 102 w 1221"/>
                  <a:gd name="T17" fmla="*/ 112 h 540"/>
                  <a:gd name="T18" fmla="*/ 80 w 1221"/>
                  <a:gd name="T19" fmla="*/ 99 h 540"/>
                  <a:gd name="T20" fmla="*/ 62 w 1221"/>
                  <a:gd name="T21" fmla="*/ 90 h 540"/>
                  <a:gd name="T22" fmla="*/ 41 w 1221"/>
                  <a:gd name="T23" fmla="*/ 88 h 540"/>
                  <a:gd name="T24" fmla="*/ 21 w 1221"/>
                  <a:gd name="T25" fmla="*/ 98 h 540"/>
                  <a:gd name="T26" fmla="*/ 5 w 1221"/>
                  <a:gd name="T27" fmla="*/ 119 h 540"/>
                  <a:gd name="T28" fmla="*/ 1 w 1221"/>
                  <a:gd name="T29" fmla="*/ 143 h 540"/>
                  <a:gd name="T30" fmla="*/ 7 w 1221"/>
                  <a:gd name="T31" fmla="*/ 167 h 540"/>
                  <a:gd name="T32" fmla="*/ 23 w 1221"/>
                  <a:gd name="T33" fmla="*/ 186 h 540"/>
                  <a:gd name="T34" fmla="*/ 50 w 1221"/>
                  <a:gd name="T35" fmla="*/ 200 h 540"/>
                  <a:gd name="T36" fmla="*/ 88 w 1221"/>
                  <a:gd name="T37" fmla="*/ 203 h 540"/>
                  <a:gd name="T38" fmla="*/ 119 w 1221"/>
                  <a:gd name="T39" fmla="*/ 203 h 540"/>
                  <a:gd name="T40" fmla="*/ 137 w 1221"/>
                  <a:gd name="T41" fmla="*/ 222 h 540"/>
                  <a:gd name="T42" fmla="*/ 134 w 1221"/>
                  <a:gd name="T43" fmla="*/ 243 h 540"/>
                  <a:gd name="T44" fmla="*/ 121 w 1221"/>
                  <a:gd name="T45" fmla="*/ 270 h 540"/>
                  <a:gd name="T46" fmla="*/ 116 w 1221"/>
                  <a:gd name="T47" fmla="*/ 291 h 540"/>
                  <a:gd name="T48" fmla="*/ 151 w 1221"/>
                  <a:gd name="T49" fmla="*/ 295 h 540"/>
                  <a:gd name="T50" fmla="*/ 191 w 1221"/>
                  <a:gd name="T51" fmla="*/ 299 h 540"/>
                  <a:gd name="T52" fmla="*/ 248 w 1221"/>
                  <a:gd name="T53" fmla="*/ 299 h 540"/>
                  <a:gd name="T54" fmla="*/ 281 w 1221"/>
                  <a:gd name="T55" fmla="*/ 294 h 540"/>
                  <a:gd name="T56" fmla="*/ 299 w 1221"/>
                  <a:gd name="T57" fmla="*/ 282 h 540"/>
                  <a:gd name="T58" fmla="*/ 299 w 1221"/>
                  <a:gd name="T59" fmla="*/ 262 h 540"/>
                  <a:gd name="T60" fmla="*/ 293 w 1221"/>
                  <a:gd name="T61" fmla="*/ 238 h 540"/>
                  <a:gd name="T62" fmla="*/ 310 w 1221"/>
                  <a:gd name="T63" fmla="*/ 222 h 540"/>
                  <a:gd name="T64" fmla="*/ 341 w 1221"/>
                  <a:gd name="T65" fmla="*/ 213 h 540"/>
                  <a:gd name="T66" fmla="*/ 376 w 1221"/>
                  <a:gd name="T67" fmla="*/ 210 h 540"/>
                  <a:gd name="T68" fmla="*/ 407 w 1221"/>
                  <a:gd name="T69" fmla="*/ 216 h 540"/>
                  <a:gd name="T70" fmla="*/ 432 w 1221"/>
                  <a:gd name="T71" fmla="*/ 231 h 540"/>
                  <a:gd name="T72" fmla="*/ 434 w 1221"/>
                  <a:gd name="T73" fmla="*/ 251 h 540"/>
                  <a:gd name="T74" fmla="*/ 421 w 1221"/>
                  <a:gd name="T75" fmla="*/ 273 h 540"/>
                  <a:gd name="T76" fmla="*/ 421 w 1221"/>
                  <a:gd name="T77" fmla="*/ 296 h 540"/>
                  <a:gd name="T78" fmla="*/ 442 w 1221"/>
                  <a:gd name="T79" fmla="*/ 307 h 540"/>
                  <a:gd name="T80" fmla="*/ 475 w 1221"/>
                  <a:gd name="T81" fmla="*/ 311 h 540"/>
                  <a:gd name="T82" fmla="*/ 519 w 1221"/>
                  <a:gd name="T83" fmla="*/ 308 h 540"/>
                  <a:gd name="T84" fmla="*/ 567 w 1221"/>
                  <a:gd name="T85" fmla="*/ 301 h 540"/>
                  <a:gd name="T86" fmla="*/ 635 w 1221"/>
                  <a:gd name="T87" fmla="*/ 289 h 540"/>
                  <a:gd name="T88" fmla="*/ 623 w 1221"/>
                  <a:gd name="T89" fmla="*/ 267 h 540"/>
                  <a:gd name="T90" fmla="*/ 615 w 1221"/>
                  <a:gd name="T91" fmla="*/ 239 h 540"/>
                  <a:gd name="T92" fmla="*/ 623 w 1221"/>
                  <a:gd name="T93" fmla="*/ 209 h 540"/>
                  <a:gd name="T94" fmla="*/ 644 w 1221"/>
                  <a:gd name="T95" fmla="*/ 181 h 540"/>
                  <a:gd name="T96" fmla="*/ 674 w 1221"/>
                  <a:gd name="T97" fmla="*/ 166 h 540"/>
                  <a:gd name="T98" fmla="*/ 706 w 1221"/>
                  <a:gd name="T99" fmla="*/ 152 h 540"/>
                  <a:gd name="T100" fmla="*/ 728 w 1221"/>
                  <a:gd name="T101" fmla="*/ 137 h 540"/>
                  <a:gd name="T102" fmla="*/ 742 w 1221"/>
                  <a:gd name="T103" fmla="*/ 115 h 540"/>
                  <a:gd name="T104" fmla="*/ 737 w 1221"/>
                  <a:gd name="T105" fmla="*/ 87 h 540"/>
                  <a:gd name="T106" fmla="*/ 713 w 1221"/>
                  <a:gd name="T107" fmla="*/ 71 h 540"/>
                  <a:gd name="T108" fmla="*/ 687 w 1221"/>
                  <a:gd name="T109" fmla="*/ 80 h 540"/>
                  <a:gd name="T110" fmla="*/ 667 w 1221"/>
                  <a:gd name="T111" fmla="*/ 100 h 540"/>
                  <a:gd name="T112" fmla="*/ 641 w 1221"/>
                  <a:gd name="T113" fmla="*/ 106 h 540"/>
                  <a:gd name="T114" fmla="*/ 618 w 1221"/>
                  <a:gd name="T115" fmla="*/ 93 h 540"/>
                  <a:gd name="T116" fmla="*/ 608 w 1221"/>
                  <a:gd name="T117" fmla="*/ 71 h 540"/>
                  <a:gd name="T118" fmla="*/ 610 w 1221"/>
                  <a:gd name="T119" fmla="*/ 44 h 540"/>
                  <a:gd name="T120" fmla="*/ 619 w 1221"/>
                  <a:gd name="T121" fmla="*/ 15 h 5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21"/>
                  <a:gd name="T184" fmla="*/ 0 h 540"/>
                  <a:gd name="T185" fmla="*/ 1221 w 1221"/>
                  <a:gd name="T186" fmla="*/ 540 h 5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21" h="540">
                    <a:moveTo>
                      <a:pt x="1023" y="15"/>
                    </a:moveTo>
                    <a:lnTo>
                      <a:pt x="1033" y="0"/>
                    </a:lnTo>
                    <a:lnTo>
                      <a:pt x="217" y="0"/>
                    </a:lnTo>
                    <a:lnTo>
                      <a:pt x="211" y="8"/>
                    </a:lnTo>
                    <a:lnTo>
                      <a:pt x="208" y="21"/>
                    </a:lnTo>
                    <a:lnTo>
                      <a:pt x="208" y="34"/>
                    </a:lnTo>
                    <a:lnTo>
                      <a:pt x="211" y="45"/>
                    </a:lnTo>
                    <a:lnTo>
                      <a:pt x="218" y="58"/>
                    </a:lnTo>
                    <a:lnTo>
                      <a:pt x="225" y="69"/>
                    </a:lnTo>
                    <a:lnTo>
                      <a:pt x="231" y="78"/>
                    </a:lnTo>
                    <a:lnTo>
                      <a:pt x="239" y="88"/>
                    </a:lnTo>
                    <a:lnTo>
                      <a:pt x="244" y="99"/>
                    </a:lnTo>
                    <a:lnTo>
                      <a:pt x="250" y="111"/>
                    </a:lnTo>
                    <a:lnTo>
                      <a:pt x="253" y="122"/>
                    </a:lnTo>
                    <a:lnTo>
                      <a:pt x="255" y="134"/>
                    </a:lnTo>
                    <a:lnTo>
                      <a:pt x="255" y="144"/>
                    </a:lnTo>
                    <a:lnTo>
                      <a:pt x="254" y="155"/>
                    </a:lnTo>
                    <a:lnTo>
                      <a:pt x="252" y="162"/>
                    </a:lnTo>
                    <a:lnTo>
                      <a:pt x="249" y="174"/>
                    </a:lnTo>
                    <a:lnTo>
                      <a:pt x="245" y="183"/>
                    </a:lnTo>
                    <a:lnTo>
                      <a:pt x="239" y="190"/>
                    </a:lnTo>
                    <a:lnTo>
                      <a:pt x="231" y="197"/>
                    </a:lnTo>
                    <a:lnTo>
                      <a:pt x="222" y="202"/>
                    </a:lnTo>
                    <a:lnTo>
                      <a:pt x="207" y="205"/>
                    </a:lnTo>
                    <a:lnTo>
                      <a:pt x="194" y="204"/>
                    </a:lnTo>
                    <a:lnTo>
                      <a:pt x="182" y="200"/>
                    </a:lnTo>
                    <a:lnTo>
                      <a:pt x="168" y="194"/>
                    </a:lnTo>
                    <a:lnTo>
                      <a:pt x="152" y="187"/>
                    </a:lnTo>
                    <a:lnTo>
                      <a:pt x="142" y="180"/>
                    </a:lnTo>
                    <a:lnTo>
                      <a:pt x="131" y="172"/>
                    </a:lnTo>
                    <a:lnTo>
                      <a:pt x="121" y="166"/>
                    </a:lnTo>
                    <a:lnTo>
                      <a:pt x="111" y="160"/>
                    </a:lnTo>
                    <a:lnTo>
                      <a:pt x="101" y="155"/>
                    </a:lnTo>
                    <a:lnTo>
                      <a:pt x="90" y="152"/>
                    </a:lnTo>
                    <a:lnTo>
                      <a:pt x="77" y="151"/>
                    </a:lnTo>
                    <a:lnTo>
                      <a:pt x="66" y="153"/>
                    </a:lnTo>
                    <a:lnTo>
                      <a:pt x="54" y="157"/>
                    </a:lnTo>
                    <a:lnTo>
                      <a:pt x="45" y="163"/>
                    </a:lnTo>
                    <a:lnTo>
                      <a:pt x="34" y="170"/>
                    </a:lnTo>
                    <a:lnTo>
                      <a:pt x="24" y="181"/>
                    </a:lnTo>
                    <a:lnTo>
                      <a:pt x="16" y="192"/>
                    </a:lnTo>
                    <a:lnTo>
                      <a:pt x="8" y="207"/>
                    </a:lnTo>
                    <a:lnTo>
                      <a:pt x="4" y="221"/>
                    </a:lnTo>
                    <a:lnTo>
                      <a:pt x="0" y="234"/>
                    </a:lnTo>
                    <a:lnTo>
                      <a:pt x="1" y="249"/>
                    </a:lnTo>
                    <a:lnTo>
                      <a:pt x="3" y="263"/>
                    </a:lnTo>
                    <a:lnTo>
                      <a:pt x="7" y="278"/>
                    </a:lnTo>
                    <a:lnTo>
                      <a:pt x="12" y="290"/>
                    </a:lnTo>
                    <a:lnTo>
                      <a:pt x="19" y="304"/>
                    </a:lnTo>
                    <a:lnTo>
                      <a:pt x="27" y="314"/>
                    </a:lnTo>
                    <a:lnTo>
                      <a:pt x="37" y="323"/>
                    </a:lnTo>
                    <a:lnTo>
                      <a:pt x="49" y="332"/>
                    </a:lnTo>
                    <a:lnTo>
                      <a:pt x="65" y="341"/>
                    </a:lnTo>
                    <a:lnTo>
                      <a:pt x="82" y="347"/>
                    </a:lnTo>
                    <a:lnTo>
                      <a:pt x="100" y="351"/>
                    </a:lnTo>
                    <a:lnTo>
                      <a:pt x="121" y="353"/>
                    </a:lnTo>
                    <a:lnTo>
                      <a:pt x="145" y="352"/>
                    </a:lnTo>
                    <a:lnTo>
                      <a:pt x="163" y="351"/>
                    </a:lnTo>
                    <a:lnTo>
                      <a:pt x="180" y="350"/>
                    </a:lnTo>
                    <a:lnTo>
                      <a:pt x="196" y="353"/>
                    </a:lnTo>
                    <a:lnTo>
                      <a:pt x="208" y="359"/>
                    </a:lnTo>
                    <a:lnTo>
                      <a:pt x="218" y="370"/>
                    </a:lnTo>
                    <a:lnTo>
                      <a:pt x="224" y="384"/>
                    </a:lnTo>
                    <a:lnTo>
                      <a:pt x="225" y="397"/>
                    </a:lnTo>
                    <a:lnTo>
                      <a:pt x="224" y="408"/>
                    </a:lnTo>
                    <a:lnTo>
                      <a:pt x="220" y="422"/>
                    </a:lnTo>
                    <a:lnTo>
                      <a:pt x="213" y="438"/>
                    </a:lnTo>
                    <a:lnTo>
                      <a:pt x="207" y="451"/>
                    </a:lnTo>
                    <a:lnTo>
                      <a:pt x="199" y="467"/>
                    </a:lnTo>
                    <a:lnTo>
                      <a:pt x="190" y="482"/>
                    </a:lnTo>
                    <a:lnTo>
                      <a:pt x="179" y="503"/>
                    </a:lnTo>
                    <a:lnTo>
                      <a:pt x="191" y="505"/>
                    </a:lnTo>
                    <a:lnTo>
                      <a:pt x="209" y="507"/>
                    </a:lnTo>
                    <a:lnTo>
                      <a:pt x="227" y="509"/>
                    </a:lnTo>
                    <a:lnTo>
                      <a:pt x="248" y="512"/>
                    </a:lnTo>
                    <a:lnTo>
                      <a:pt x="268" y="514"/>
                    </a:lnTo>
                    <a:lnTo>
                      <a:pt x="291" y="517"/>
                    </a:lnTo>
                    <a:lnTo>
                      <a:pt x="314" y="519"/>
                    </a:lnTo>
                    <a:lnTo>
                      <a:pt x="340" y="520"/>
                    </a:lnTo>
                    <a:lnTo>
                      <a:pt x="390" y="520"/>
                    </a:lnTo>
                    <a:lnTo>
                      <a:pt x="408" y="519"/>
                    </a:lnTo>
                    <a:lnTo>
                      <a:pt x="425" y="518"/>
                    </a:lnTo>
                    <a:lnTo>
                      <a:pt x="445" y="515"/>
                    </a:lnTo>
                    <a:lnTo>
                      <a:pt x="461" y="510"/>
                    </a:lnTo>
                    <a:lnTo>
                      <a:pt x="474" y="504"/>
                    </a:lnTo>
                    <a:lnTo>
                      <a:pt x="484" y="496"/>
                    </a:lnTo>
                    <a:lnTo>
                      <a:pt x="491" y="489"/>
                    </a:lnTo>
                    <a:lnTo>
                      <a:pt x="494" y="481"/>
                    </a:lnTo>
                    <a:lnTo>
                      <a:pt x="494" y="469"/>
                    </a:lnTo>
                    <a:lnTo>
                      <a:pt x="491" y="454"/>
                    </a:lnTo>
                    <a:lnTo>
                      <a:pt x="486" y="440"/>
                    </a:lnTo>
                    <a:lnTo>
                      <a:pt x="481" y="427"/>
                    </a:lnTo>
                    <a:lnTo>
                      <a:pt x="481" y="414"/>
                    </a:lnTo>
                    <a:lnTo>
                      <a:pt x="487" y="403"/>
                    </a:lnTo>
                    <a:lnTo>
                      <a:pt x="496" y="393"/>
                    </a:lnTo>
                    <a:lnTo>
                      <a:pt x="509" y="385"/>
                    </a:lnTo>
                    <a:lnTo>
                      <a:pt x="525" y="379"/>
                    </a:lnTo>
                    <a:lnTo>
                      <a:pt x="542" y="373"/>
                    </a:lnTo>
                    <a:lnTo>
                      <a:pt x="560" y="370"/>
                    </a:lnTo>
                    <a:lnTo>
                      <a:pt x="581" y="367"/>
                    </a:lnTo>
                    <a:lnTo>
                      <a:pt x="599" y="365"/>
                    </a:lnTo>
                    <a:lnTo>
                      <a:pt x="618" y="365"/>
                    </a:lnTo>
                    <a:lnTo>
                      <a:pt x="635" y="366"/>
                    </a:lnTo>
                    <a:lnTo>
                      <a:pt x="652" y="370"/>
                    </a:lnTo>
                    <a:lnTo>
                      <a:pt x="669" y="375"/>
                    </a:lnTo>
                    <a:lnTo>
                      <a:pt x="684" y="383"/>
                    </a:lnTo>
                    <a:lnTo>
                      <a:pt x="696" y="391"/>
                    </a:lnTo>
                    <a:lnTo>
                      <a:pt x="708" y="401"/>
                    </a:lnTo>
                    <a:lnTo>
                      <a:pt x="713" y="411"/>
                    </a:lnTo>
                    <a:lnTo>
                      <a:pt x="715" y="422"/>
                    </a:lnTo>
                    <a:lnTo>
                      <a:pt x="712" y="434"/>
                    </a:lnTo>
                    <a:lnTo>
                      <a:pt x="706" y="444"/>
                    </a:lnTo>
                    <a:lnTo>
                      <a:pt x="697" y="461"/>
                    </a:lnTo>
                    <a:lnTo>
                      <a:pt x="691" y="474"/>
                    </a:lnTo>
                    <a:lnTo>
                      <a:pt x="686" y="488"/>
                    </a:lnTo>
                    <a:lnTo>
                      <a:pt x="686" y="500"/>
                    </a:lnTo>
                    <a:lnTo>
                      <a:pt x="691" y="513"/>
                    </a:lnTo>
                    <a:lnTo>
                      <a:pt x="701" y="522"/>
                    </a:lnTo>
                    <a:lnTo>
                      <a:pt x="711" y="527"/>
                    </a:lnTo>
                    <a:lnTo>
                      <a:pt x="725" y="532"/>
                    </a:lnTo>
                    <a:lnTo>
                      <a:pt x="742" y="536"/>
                    </a:lnTo>
                    <a:lnTo>
                      <a:pt x="759" y="538"/>
                    </a:lnTo>
                    <a:lnTo>
                      <a:pt x="780" y="540"/>
                    </a:lnTo>
                    <a:lnTo>
                      <a:pt x="804" y="540"/>
                    </a:lnTo>
                    <a:lnTo>
                      <a:pt x="823" y="537"/>
                    </a:lnTo>
                    <a:lnTo>
                      <a:pt x="852" y="535"/>
                    </a:lnTo>
                    <a:lnTo>
                      <a:pt x="881" y="531"/>
                    </a:lnTo>
                    <a:lnTo>
                      <a:pt x="906" y="527"/>
                    </a:lnTo>
                    <a:lnTo>
                      <a:pt x="930" y="523"/>
                    </a:lnTo>
                    <a:lnTo>
                      <a:pt x="959" y="517"/>
                    </a:lnTo>
                    <a:lnTo>
                      <a:pt x="993" y="510"/>
                    </a:lnTo>
                    <a:lnTo>
                      <a:pt x="1041" y="500"/>
                    </a:lnTo>
                    <a:lnTo>
                      <a:pt x="1035" y="489"/>
                    </a:lnTo>
                    <a:lnTo>
                      <a:pt x="1029" y="477"/>
                    </a:lnTo>
                    <a:lnTo>
                      <a:pt x="1023" y="464"/>
                    </a:lnTo>
                    <a:lnTo>
                      <a:pt x="1017" y="450"/>
                    </a:lnTo>
                    <a:lnTo>
                      <a:pt x="1013" y="434"/>
                    </a:lnTo>
                    <a:lnTo>
                      <a:pt x="1010" y="415"/>
                    </a:lnTo>
                    <a:lnTo>
                      <a:pt x="1011" y="398"/>
                    </a:lnTo>
                    <a:lnTo>
                      <a:pt x="1014" y="381"/>
                    </a:lnTo>
                    <a:lnTo>
                      <a:pt x="1022" y="362"/>
                    </a:lnTo>
                    <a:lnTo>
                      <a:pt x="1032" y="344"/>
                    </a:lnTo>
                    <a:lnTo>
                      <a:pt x="1043" y="327"/>
                    </a:lnTo>
                    <a:lnTo>
                      <a:pt x="1057" y="314"/>
                    </a:lnTo>
                    <a:lnTo>
                      <a:pt x="1073" y="304"/>
                    </a:lnTo>
                    <a:lnTo>
                      <a:pt x="1089" y="295"/>
                    </a:lnTo>
                    <a:lnTo>
                      <a:pt x="1106" y="287"/>
                    </a:lnTo>
                    <a:lnTo>
                      <a:pt x="1122" y="281"/>
                    </a:lnTo>
                    <a:lnTo>
                      <a:pt x="1139" y="274"/>
                    </a:lnTo>
                    <a:lnTo>
                      <a:pt x="1159" y="264"/>
                    </a:lnTo>
                    <a:lnTo>
                      <a:pt x="1172" y="258"/>
                    </a:lnTo>
                    <a:lnTo>
                      <a:pt x="1185" y="248"/>
                    </a:lnTo>
                    <a:lnTo>
                      <a:pt x="1196" y="238"/>
                    </a:lnTo>
                    <a:lnTo>
                      <a:pt x="1206" y="227"/>
                    </a:lnTo>
                    <a:lnTo>
                      <a:pt x="1213" y="213"/>
                    </a:lnTo>
                    <a:lnTo>
                      <a:pt x="1219" y="199"/>
                    </a:lnTo>
                    <a:lnTo>
                      <a:pt x="1221" y="183"/>
                    </a:lnTo>
                    <a:lnTo>
                      <a:pt x="1218" y="167"/>
                    </a:lnTo>
                    <a:lnTo>
                      <a:pt x="1210" y="151"/>
                    </a:lnTo>
                    <a:lnTo>
                      <a:pt x="1200" y="139"/>
                    </a:lnTo>
                    <a:lnTo>
                      <a:pt x="1187" y="129"/>
                    </a:lnTo>
                    <a:lnTo>
                      <a:pt x="1171" y="124"/>
                    </a:lnTo>
                    <a:lnTo>
                      <a:pt x="1157" y="124"/>
                    </a:lnTo>
                    <a:lnTo>
                      <a:pt x="1143" y="129"/>
                    </a:lnTo>
                    <a:lnTo>
                      <a:pt x="1128" y="139"/>
                    </a:lnTo>
                    <a:lnTo>
                      <a:pt x="1118" y="150"/>
                    </a:lnTo>
                    <a:lnTo>
                      <a:pt x="1107" y="162"/>
                    </a:lnTo>
                    <a:lnTo>
                      <a:pt x="1096" y="174"/>
                    </a:lnTo>
                    <a:lnTo>
                      <a:pt x="1085" y="181"/>
                    </a:lnTo>
                    <a:lnTo>
                      <a:pt x="1071" y="184"/>
                    </a:lnTo>
                    <a:lnTo>
                      <a:pt x="1052" y="184"/>
                    </a:lnTo>
                    <a:lnTo>
                      <a:pt x="1037" y="181"/>
                    </a:lnTo>
                    <a:lnTo>
                      <a:pt x="1026" y="171"/>
                    </a:lnTo>
                    <a:lnTo>
                      <a:pt x="1015" y="162"/>
                    </a:lnTo>
                    <a:lnTo>
                      <a:pt x="1007" y="151"/>
                    </a:lnTo>
                    <a:lnTo>
                      <a:pt x="1001" y="137"/>
                    </a:lnTo>
                    <a:lnTo>
                      <a:pt x="998" y="123"/>
                    </a:lnTo>
                    <a:lnTo>
                      <a:pt x="997" y="108"/>
                    </a:lnTo>
                    <a:lnTo>
                      <a:pt x="998" y="92"/>
                    </a:lnTo>
                    <a:lnTo>
                      <a:pt x="1001" y="76"/>
                    </a:lnTo>
                    <a:lnTo>
                      <a:pt x="1006" y="56"/>
                    </a:lnTo>
                    <a:lnTo>
                      <a:pt x="1012" y="38"/>
                    </a:lnTo>
                    <a:lnTo>
                      <a:pt x="1016" y="27"/>
                    </a:lnTo>
                    <a:lnTo>
                      <a:pt x="1023" y="15"/>
                    </a:lnTo>
                    <a:close/>
                  </a:path>
                </a:pathLst>
              </a:custGeom>
              <a:solidFill>
                <a:srgbClr val="336699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0377" name="Group 74"/>
              <p:cNvGrpSpPr>
                <a:grpSpLocks/>
              </p:cNvGrpSpPr>
              <p:nvPr/>
            </p:nvGrpSpPr>
            <p:grpSpPr bwMode="auto">
              <a:xfrm>
                <a:off x="1490" y="2537"/>
                <a:ext cx="262" cy="236"/>
                <a:chOff x="5189" y="2684"/>
                <a:chExt cx="262" cy="236"/>
              </a:xfrm>
            </p:grpSpPr>
            <p:grpSp>
              <p:nvGrpSpPr>
                <p:cNvPr id="100379" name="Group 75"/>
                <p:cNvGrpSpPr>
                  <a:grpSpLocks/>
                </p:cNvGrpSpPr>
                <p:nvPr/>
              </p:nvGrpSpPr>
              <p:grpSpPr bwMode="auto">
                <a:xfrm>
                  <a:off x="5189" y="2684"/>
                  <a:ext cx="262" cy="236"/>
                  <a:chOff x="5189" y="2684"/>
                  <a:chExt cx="262" cy="236"/>
                </a:xfrm>
              </p:grpSpPr>
              <p:sp>
                <p:nvSpPr>
                  <p:cNvPr id="100381" name="AutoShape 76"/>
                  <p:cNvSpPr>
                    <a:spLocks noChangeArrowheads="1"/>
                  </p:cNvSpPr>
                  <p:nvPr/>
                </p:nvSpPr>
                <p:spPr bwMode="auto">
                  <a:xfrm>
                    <a:off x="5189" y="2684"/>
                    <a:ext cx="262" cy="23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133 w 21600"/>
                      <a:gd name="T25" fmla="*/ 3203 h 21600"/>
                      <a:gd name="T26" fmla="*/ 18467 w 21600"/>
                      <a:gd name="T27" fmla="*/ 18397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400" y="10800"/>
                        </a:moveTo>
                        <a:cubicBezTo>
                          <a:pt x="5400" y="13782"/>
                          <a:pt x="7818" y="16200"/>
                          <a:pt x="10800" y="16200"/>
                        </a:cubicBezTo>
                        <a:cubicBezTo>
                          <a:pt x="13782" y="16200"/>
                          <a:pt x="16200" y="13782"/>
                          <a:pt x="16200" y="10800"/>
                        </a:cubicBezTo>
                        <a:cubicBezTo>
                          <a:pt x="16200" y="7818"/>
                          <a:pt x="13782" y="5400"/>
                          <a:pt x="10800" y="5400"/>
                        </a:cubicBezTo>
                        <a:cubicBezTo>
                          <a:pt x="7818" y="5400"/>
                          <a:pt x="5400" y="7818"/>
                          <a:pt x="5400" y="1080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382" name="AutoShape 77"/>
                  <p:cNvSpPr>
                    <a:spLocks noChangeArrowheads="1"/>
                  </p:cNvSpPr>
                  <p:nvPr/>
                </p:nvSpPr>
                <p:spPr bwMode="auto">
                  <a:xfrm>
                    <a:off x="5189" y="2684"/>
                    <a:ext cx="262" cy="23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3133 w 21600"/>
                      <a:gd name="T19" fmla="*/ 3203 h 21600"/>
                      <a:gd name="T20" fmla="*/ 18467 w 21600"/>
                      <a:gd name="T21" fmla="*/ 18397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600" h="21600">
                        <a:moveTo>
                          <a:pt x="16200" y="10800"/>
                        </a:moveTo>
                        <a:cubicBezTo>
                          <a:pt x="16200" y="7817"/>
                          <a:pt x="13782" y="5400"/>
                          <a:pt x="10800" y="5400"/>
                        </a:cubicBezTo>
                        <a:cubicBezTo>
                          <a:pt x="7817" y="5400"/>
                          <a:pt x="5400" y="7817"/>
                          <a:pt x="5400" y="10800"/>
                        </a:cubicBezTo>
                        <a:lnTo>
                          <a:pt x="0" y="10800"/>
                        </a:ln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599" y="4835"/>
                          <a:pt x="21600" y="10799"/>
                        </a:cubicBezTo>
                        <a:lnTo>
                          <a:pt x="21600" y="10800"/>
                        </a:lnTo>
                        <a:lnTo>
                          <a:pt x="24300" y="10800"/>
                        </a:lnTo>
                        <a:lnTo>
                          <a:pt x="18900" y="16200"/>
                        </a:lnTo>
                        <a:lnTo>
                          <a:pt x="13500" y="10800"/>
                        </a:lnTo>
                        <a:lnTo>
                          <a:pt x="16200" y="108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0380" name="Rectangle 78"/>
                <p:cNvSpPr>
                  <a:spLocks noChangeArrowheads="1"/>
                </p:cNvSpPr>
                <p:nvPr/>
              </p:nvSpPr>
              <p:spPr bwMode="auto">
                <a:xfrm>
                  <a:off x="5193" y="2791"/>
                  <a:ext cx="59" cy="27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3" name="Rectangle 79"/>
              <p:cNvSpPr>
                <a:spLocks noChangeArrowheads="1"/>
              </p:cNvSpPr>
              <p:nvPr/>
            </p:nvSpPr>
            <p:spPr bwMode="auto">
              <a:xfrm>
                <a:off x="928" y="2650"/>
                <a:ext cx="557" cy="1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sz="1050" b="1" dirty="0">
                    <a:solidFill>
                      <a:schemeClr val="bg1"/>
                    </a:solidFill>
                  </a:rPr>
                  <a:t>NETWORKING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0367" name="Group 80"/>
            <p:cNvGrpSpPr>
              <a:grpSpLocks/>
            </p:cNvGrpSpPr>
            <p:nvPr/>
          </p:nvGrpSpPr>
          <p:grpSpPr bwMode="auto">
            <a:xfrm>
              <a:off x="2590432" y="3874840"/>
              <a:ext cx="2048191" cy="1376409"/>
              <a:chOff x="764" y="2863"/>
              <a:chExt cx="1074" cy="651"/>
            </a:xfrm>
          </p:grpSpPr>
          <p:sp>
            <p:nvSpPr>
              <p:cNvPr id="59" name="Freeform 81"/>
              <p:cNvSpPr>
                <a:spLocks/>
              </p:cNvSpPr>
              <p:nvPr/>
            </p:nvSpPr>
            <p:spPr bwMode="auto">
              <a:xfrm>
                <a:off x="764" y="2863"/>
                <a:ext cx="1017" cy="651"/>
              </a:xfrm>
              <a:custGeom>
                <a:avLst/>
                <a:gdLst>
                  <a:gd name="T0" fmla="*/ 963 w 1165"/>
                  <a:gd name="T1" fmla="*/ 202 h 735"/>
                  <a:gd name="T2" fmla="*/ 931 w 1165"/>
                  <a:gd name="T3" fmla="*/ 288 h 735"/>
                  <a:gd name="T4" fmla="*/ 908 w 1165"/>
                  <a:gd name="T5" fmla="*/ 366 h 735"/>
                  <a:gd name="T6" fmla="*/ 952 w 1165"/>
                  <a:gd name="T7" fmla="*/ 417 h 735"/>
                  <a:gd name="T8" fmla="*/ 1017 w 1165"/>
                  <a:gd name="T9" fmla="*/ 383 h 735"/>
                  <a:gd name="T10" fmla="*/ 1054 w 1165"/>
                  <a:gd name="T11" fmla="*/ 318 h 735"/>
                  <a:gd name="T12" fmla="*/ 1121 w 1165"/>
                  <a:gd name="T13" fmla="*/ 316 h 735"/>
                  <a:gd name="T14" fmla="*/ 1164 w 1165"/>
                  <a:gd name="T15" fmla="*/ 364 h 735"/>
                  <a:gd name="T16" fmla="*/ 1151 w 1165"/>
                  <a:gd name="T17" fmla="*/ 422 h 735"/>
                  <a:gd name="T18" fmla="*/ 1089 w 1165"/>
                  <a:gd name="T19" fmla="*/ 484 h 735"/>
                  <a:gd name="T20" fmla="*/ 1019 w 1165"/>
                  <a:gd name="T21" fmla="*/ 503 h 735"/>
                  <a:gd name="T22" fmla="*/ 964 w 1165"/>
                  <a:gd name="T23" fmla="*/ 544 h 735"/>
                  <a:gd name="T24" fmla="*/ 940 w 1165"/>
                  <a:gd name="T25" fmla="*/ 618 h 735"/>
                  <a:gd name="T26" fmla="*/ 929 w 1165"/>
                  <a:gd name="T27" fmla="*/ 656 h 735"/>
                  <a:gd name="T28" fmla="*/ 860 w 1165"/>
                  <a:gd name="T29" fmla="*/ 652 h 735"/>
                  <a:gd name="T30" fmla="*/ 764 w 1165"/>
                  <a:gd name="T31" fmla="*/ 680 h 735"/>
                  <a:gd name="T32" fmla="*/ 669 w 1165"/>
                  <a:gd name="T33" fmla="*/ 717 h 735"/>
                  <a:gd name="T34" fmla="*/ 562 w 1165"/>
                  <a:gd name="T35" fmla="*/ 733 h 735"/>
                  <a:gd name="T36" fmla="*/ 503 w 1165"/>
                  <a:gd name="T37" fmla="*/ 693 h 735"/>
                  <a:gd name="T38" fmla="*/ 535 w 1165"/>
                  <a:gd name="T39" fmla="*/ 636 h 735"/>
                  <a:gd name="T40" fmla="*/ 617 w 1165"/>
                  <a:gd name="T41" fmla="*/ 602 h 735"/>
                  <a:gd name="T42" fmla="*/ 677 w 1165"/>
                  <a:gd name="T43" fmla="*/ 563 h 735"/>
                  <a:gd name="T44" fmla="*/ 637 w 1165"/>
                  <a:gd name="T45" fmla="*/ 526 h 735"/>
                  <a:gd name="T46" fmla="*/ 546 w 1165"/>
                  <a:gd name="T47" fmla="*/ 530 h 735"/>
                  <a:gd name="T48" fmla="*/ 461 w 1165"/>
                  <a:gd name="T49" fmla="*/ 562 h 735"/>
                  <a:gd name="T50" fmla="*/ 365 w 1165"/>
                  <a:gd name="T51" fmla="*/ 618 h 735"/>
                  <a:gd name="T52" fmla="*/ 252 w 1165"/>
                  <a:gd name="T53" fmla="*/ 652 h 735"/>
                  <a:gd name="T54" fmla="*/ 140 w 1165"/>
                  <a:gd name="T55" fmla="*/ 659 h 735"/>
                  <a:gd name="T56" fmla="*/ 195 w 1165"/>
                  <a:gd name="T57" fmla="*/ 593 h 735"/>
                  <a:gd name="T58" fmla="*/ 237 w 1165"/>
                  <a:gd name="T59" fmla="*/ 522 h 735"/>
                  <a:gd name="T60" fmla="*/ 218 w 1165"/>
                  <a:gd name="T61" fmla="*/ 461 h 735"/>
                  <a:gd name="T62" fmla="*/ 165 w 1165"/>
                  <a:gd name="T63" fmla="*/ 463 h 735"/>
                  <a:gd name="T64" fmla="*/ 121 w 1165"/>
                  <a:gd name="T65" fmla="*/ 517 h 735"/>
                  <a:gd name="T66" fmla="*/ 55 w 1165"/>
                  <a:gd name="T67" fmla="*/ 537 h 735"/>
                  <a:gd name="T68" fmla="*/ 4 w 1165"/>
                  <a:gd name="T69" fmla="*/ 490 h 735"/>
                  <a:gd name="T70" fmla="*/ 16 w 1165"/>
                  <a:gd name="T71" fmla="*/ 426 h 735"/>
                  <a:gd name="T72" fmla="*/ 86 w 1165"/>
                  <a:gd name="T73" fmla="*/ 382 h 735"/>
                  <a:gd name="T74" fmla="*/ 131 w 1165"/>
                  <a:gd name="T75" fmla="*/ 313 h 735"/>
                  <a:gd name="T76" fmla="*/ 103 w 1165"/>
                  <a:gd name="T77" fmla="*/ 224 h 735"/>
                  <a:gd name="T78" fmla="*/ 93 w 1165"/>
                  <a:gd name="T79" fmla="*/ 137 h 735"/>
                  <a:gd name="T80" fmla="*/ 182 w 1165"/>
                  <a:gd name="T81" fmla="*/ 149 h 735"/>
                  <a:gd name="T82" fmla="*/ 322 w 1165"/>
                  <a:gd name="T83" fmla="*/ 154 h 735"/>
                  <a:gd name="T84" fmla="*/ 398 w 1165"/>
                  <a:gd name="T85" fmla="*/ 131 h 735"/>
                  <a:gd name="T86" fmla="*/ 400 w 1165"/>
                  <a:gd name="T87" fmla="*/ 75 h 735"/>
                  <a:gd name="T88" fmla="*/ 423 w 1165"/>
                  <a:gd name="T89" fmla="*/ 20 h 735"/>
                  <a:gd name="T90" fmla="*/ 513 w 1165"/>
                  <a:gd name="T91" fmla="*/ 0 h 735"/>
                  <a:gd name="T92" fmla="*/ 598 w 1165"/>
                  <a:gd name="T93" fmla="*/ 18 h 735"/>
                  <a:gd name="T94" fmla="*/ 626 w 1165"/>
                  <a:gd name="T95" fmla="*/ 69 h 735"/>
                  <a:gd name="T96" fmla="*/ 600 w 1165"/>
                  <a:gd name="T97" fmla="*/ 135 h 735"/>
                  <a:gd name="T98" fmla="*/ 656 w 1165"/>
                  <a:gd name="T99" fmla="*/ 171 h 735"/>
                  <a:gd name="T100" fmla="*/ 766 w 1165"/>
                  <a:gd name="T101" fmla="*/ 170 h 735"/>
                  <a:gd name="T102" fmla="*/ 907 w 1165"/>
                  <a:gd name="T103" fmla="*/ 145 h 73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65"/>
                  <a:gd name="T157" fmla="*/ 0 h 735"/>
                  <a:gd name="T158" fmla="*/ 1165 w 1165"/>
                  <a:gd name="T159" fmla="*/ 735 h 73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65" h="735">
                    <a:moveTo>
                      <a:pt x="958" y="146"/>
                    </a:moveTo>
                    <a:lnTo>
                      <a:pt x="962" y="164"/>
                    </a:lnTo>
                    <a:lnTo>
                      <a:pt x="965" y="178"/>
                    </a:lnTo>
                    <a:lnTo>
                      <a:pt x="966" y="190"/>
                    </a:lnTo>
                    <a:lnTo>
                      <a:pt x="963" y="202"/>
                    </a:lnTo>
                    <a:lnTo>
                      <a:pt x="958" y="219"/>
                    </a:lnTo>
                    <a:lnTo>
                      <a:pt x="952" y="237"/>
                    </a:lnTo>
                    <a:lnTo>
                      <a:pt x="946" y="253"/>
                    </a:lnTo>
                    <a:lnTo>
                      <a:pt x="940" y="269"/>
                    </a:lnTo>
                    <a:lnTo>
                      <a:pt x="931" y="288"/>
                    </a:lnTo>
                    <a:lnTo>
                      <a:pt x="924" y="304"/>
                    </a:lnTo>
                    <a:lnTo>
                      <a:pt x="919" y="317"/>
                    </a:lnTo>
                    <a:lnTo>
                      <a:pt x="914" y="335"/>
                    </a:lnTo>
                    <a:lnTo>
                      <a:pt x="909" y="351"/>
                    </a:lnTo>
                    <a:lnTo>
                      <a:pt x="908" y="366"/>
                    </a:lnTo>
                    <a:lnTo>
                      <a:pt x="911" y="382"/>
                    </a:lnTo>
                    <a:lnTo>
                      <a:pt x="916" y="397"/>
                    </a:lnTo>
                    <a:lnTo>
                      <a:pt x="926" y="409"/>
                    </a:lnTo>
                    <a:lnTo>
                      <a:pt x="937" y="416"/>
                    </a:lnTo>
                    <a:lnTo>
                      <a:pt x="952" y="417"/>
                    </a:lnTo>
                    <a:lnTo>
                      <a:pt x="969" y="416"/>
                    </a:lnTo>
                    <a:lnTo>
                      <a:pt x="982" y="411"/>
                    </a:lnTo>
                    <a:lnTo>
                      <a:pt x="996" y="405"/>
                    </a:lnTo>
                    <a:lnTo>
                      <a:pt x="1007" y="396"/>
                    </a:lnTo>
                    <a:lnTo>
                      <a:pt x="1017" y="383"/>
                    </a:lnTo>
                    <a:lnTo>
                      <a:pt x="1022" y="369"/>
                    </a:lnTo>
                    <a:lnTo>
                      <a:pt x="1024" y="354"/>
                    </a:lnTo>
                    <a:lnTo>
                      <a:pt x="1031" y="339"/>
                    </a:lnTo>
                    <a:lnTo>
                      <a:pt x="1040" y="327"/>
                    </a:lnTo>
                    <a:lnTo>
                      <a:pt x="1054" y="318"/>
                    </a:lnTo>
                    <a:lnTo>
                      <a:pt x="1067" y="313"/>
                    </a:lnTo>
                    <a:lnTo>
                      <a:pt x="1081" y="311"/>
                    </a:lnTo>
                    <a:lnTo>
                      <a:pt x="1092" y="310"/>
                    </a:lnTo>
                    <a:lnTo>
                      <a:pt x="1107" y="312"/>
                    </a:lnTo>
                    <a:lnTo>
                      <a:pt x="1121" y="316"/>
                    </a:lnTo>
                    <a:lnTo>
                      <a:pt x="1135" y="321"/>
                    </a:lnTo>
                    <a:lnTo>
                      <a:pt x="1144" y="331"/>
                    </a:lnTo>
                    <a:lnTo>
                      <a:pt x="1152" y="341"/>
                    </a:lnTo>
                    <a:lnTo>
                      <a:pt x="1160" y="351"/>
                    </a:lnTo>
                    <a:lnTo>
                      <a:pt x="1164" y="364"/>
                    </a:lnTo>
                    <a:lnTo>
                      <a:pt x="1165" y="376"/>
                    </a:lnTo>
                    <a:lnTo>
                      <a:pt x="1163" y="390"/>
                    </a:lnTo>
                    <a:lnTo>
                      <a:pt x="1159" y="401"/>
                    </a:lnTo>
                    <a:lnTo>
                      <a:pt x="1156" y="410"/>
                    </a:lnTo>
                    <a:lnTo>
                      <a:pt x="1151" y="422"/>
                    </a:lnTo>
                    <a:lnTo>
                      <a:pt x="1140" y="438"/>
                    </a:lnTo>
                    <a:lnTo>
                      <a:pt x="1129" y="450"/>
                    </a:lnTo>
                    <a:lnTo>
                      <a:pt x="1117" y="462"/>
                    </a:lnTo>
                    <a:lnTo>
                      <a:pt x="1104" y="474"/>
                    </a:lnTo>
                    <a:lnTo>
                      <a:pt x="1089" y="484"/>
                    </a:lnTo>
                    <a:lnTo>
                      <a:pt x="1077" y="489"/>
                    </a:lnTo>
                    <a:lnTo>
                      <a:pt x="1064" y="492"/>
                    </a:lnTo>
                    <a:lnTo>
                      <a:pt x="1046" y="495"/>
                    </a:lnTo>
                    <a:lnTo>
                      <a:pt x="1034" y="498"/>
                    </a:lnTo>
                    <a:lnTo>
                      <a:pt x="1019" y="503"/>
                    </a:lnTo>
                    <a:lnTo>
                      <a:pt x="1005" y="510"/>
                    </a:lnTo>
                    <a:lnTo>
                      <a:pt x="993" y="517"/>
                    </a:lnTo>
                    <a:lnTo>
                      <a:pt x="984" y="526"/>
                    </a:lnTo>
                    <a:lnTo>
                      <a:pt x="973" y="534"/>
                    </a:lnTo>
                    <a:lnTo>
                      <a:pt x="964" y="544"/>
                    </a:lnTo>
                    <a:lnTo>
                      <a:pt x="955" y="558"/>
                    </a:lnTo>
                    <a:lnTo>
                      <a:pt x="948" y="572"/>
                    </a:lnTo>
                    <a:lnTo>
                      <a:pt x="943" y="587"/>
                    </a:lnTo>
                    <a:lnTo>
                      <a:pt x="940" y="604"/>
                    </a:lnTo>
                    <a:lnTo>
                      <a:pt x="940" y="618"/>
                    </a:lnTo>
                    <a:lnTo>
                      <a:pt x="943" y="635"/>
                    </a:lnTo>
                    <a:lnTo>
                      <a:pt x="946" y="649"/>
                    </a:lnTo>
                    <a:lnTo>
                      <a:pt x="948" y="664"/>
                    </a:lnTo>
                    <a:lnTo>
                      <a:pt x="941" y="661"/>
                    </a:lnTo>
                    <a:lnTo>
                      <a:pt x="929" y="656"/>
                    </a:lnTo>
                    <a:lnTo>
                      <a:pt x="918" y="652"/>
                    </a:lnTo>
                    <a:lnTo>
                      <a:pt x="906" y="650"/>
                    </a:lnTo>
                    <a:lnTo>
                      <a:pt x="892" y="648"/>
                    </a:lnTo>
                    <a:lnTo>
                      <a:pt x="877" y="649"/>
                    </a:lnTo>
                    <a:lnTo>
                      <a:pt x="860" y="652"/>
                    </a:lnTo>
                    <a:lnTo>
                      <a:pt x="844" y="655"/>
                    </a:lnTo>
                    <a:lnTo>
                      <a:pt x="824" y="660"/>
                    </a:lnTo>
                    <a:lnTo>
                      <a:pt x="803" y="666"/>
                    </a:lnTo>
                    <a:lnTo>
                      <a:pt x="784" y="673"/>
                    </a:lnTo>
                    <a:lnTo>
                      <a:pt x="764" y="680"/>
                    </a:lnTo>
                    <a:lnTo>
                      <a:pt x="748" y="687"/>
                    </a:lnTo>
                    <a:lnTo>
                      <a:pt x="730" y="695"/>
                    </a:lnTo>
                    <a:lnTo>
                      <a:pt x="711" y="702"/>
                    </a:lnTo>
                    <a:lnTo>
                      <a:pt x="692" y="708"/>
                    </a:lnTo>
                    <a:lnTo>
                      <a:pt x="669" y="717"/>
                    </a:lnTo>
                    <a:lnTo>
                      <a:pt x="645" y="725"/>
                    </a:lnTo>
                    <a:lnTo>
                      <a:pt x="628" y="730"/>
                    </a:lnTo>
                    <a:lnTo>
                      <a:pt x="605" y="733"/>
                    </a:lnTo>
                    <a:lnTo>
                      <a:pt x="586" y="735"/>
                    </a:lnTo>
                    <a:lnTo>
                      <a:pt x="562" y="733"/>
                    </a:lnTo>
                    <a:lnTo>
                      <a:pt x="545" y="730"/>
                    </a:lnTo>
                    <a:lnTo>
                      <a:pt x="528" y="725"/>
                    </a:lnTo>
                    <a:lnTo>
                      <a:pt x="517" y="718"/>
                    </a:lnTo>
                    <a:lnTo>
                      <a:pt x="509" y="707"/>
                    </a:lnTo>
                    <a:lnTo>
                      <a:pt x="503" y="693"/>
                    </a:lnTo>
                    <a:lnTo>
                      <a:pt x="503" y="681"/>
                    </a:lnTo>
                    <a:lnTo>
                      <a:pt x="508" y="669"/>
                    </a:lnTo>
                    <a:lnTo>
                      <a:pt x="514" y="658"/>
                    </a:lnTo>
                    <a:lnTo>
                      <a:pt x="523" y="647"/>
                    </a:lnTo>
                    <a:lnTo>
                      <a:pt x="535" y="636"/>
                    </a:lnTo>
                    <a:lnTo>
                      <a:pt x="551" y="624"/>
                    </a:lnTo>
                    <a:lnTo>
                      <a:pt x="567" y="617"/>
                    </a:lnTo>
                    <a:lnTo>
                      <a:pt x="587" y="611"/>
                    </a:lnTo>
                    <a:lnTo>
                      <a:pt x="602" y="607"/>
                    </a:lnTo>
                    <a:lnTo>
                      <a:pt x="617" y="602"/>
                    </a:lnTo>
                    <a:lnTo>
                      <a:pt x="635" y="596"/>
                    </a:lnTo>
                    <a:lnTo>
                      <a:pt x="651" y="587"/>
                    </a:lnTo>
                    <a:lnTo>
                      <a:pt x="665" y="580"/>
                    </a:lnTo>
                    <a:lnTo>
                      <a:pt x="674" y="572"/>
                    </a:lnTo>
                    <a:lnTo>
                      <a:pt x="677" y="563"/>
                    </a:lnTo>
                    <a:lnTo>
                      <a:pt x="675" y="553"/>
                    </a:lnTo>
                    <a:lnTo>
                      <a:pt x="668" y="542"/>
                    </a:lnTo>
                    <a:lnTo>
                      <a:pt x="656" y="534"/>
                    </a:lnTo>
                    <a:lnTo>
                      <a:pt x="647" y="529"/>
                    </a:lnTo>
                    <a:lnTo>
                      <a:pt x="637" y="526"/>
                    </a:lnTo>
                    <a:lnTo>
                      <a:pt x="620" y="524"/>
                    </a:lnTo>
                    <a:lnTo>
                      <a:pt x="601" y="524"/>
                    </a:lnTo>
                    <a:lnTo>
                      <a:pt x="581" y="525"/>
                    </a:lnTo>
                    <a:lnTo>
                      <a:pt x="563" y="527"/>
                    </a:lnTo>
                    <a:lnTo>
                      <a:pt x="546" y="530"/>
                    </a:lnTo>
                    <a:lnTo>
                      <a:pt x="530" y="534"/>
                    </a:lnTo>
                    <a:lnTo>
                      <a:pt x="514" y="539"/>
                    </a:lnTo>
                    <a:lnTo>
                      <a:pt x="494" y="546"/>
                    </a:lnTo>
                    <a:lnTo>
                      <a:pt x="477" y="555"/>
                    </a:lnTo>
                    <a:lnTo>
                      <a:pt x="461" y="562"/>
                    </a:lnTo>
                    <a:lnTo>
                      <a:pt x="441" y="573"/>
                    </a:lnTo>
                    <a:lnTo>
                      <a:pt x="421" y="585"/>
                    </a:lnTo>
                    <a:lnTo>
                      <a:pt x="403" y="596"/>
                    </a:lnTo>
                    <a:lnTo>
                      <a:pt x="385" y="607"/>
                    </a:lnTo>
                    <a:lnTo>
                      <a:pt x="365" y="618"/>
                    </a:lnTo>
                    <a:lnTo>
                      <a:pt x="345" y="627"/>
                    </a:lnTo>
                    <a:lnTo>
                      <a:pt x="324" y="636"/>
                    </a:lnTo>
                    <a:lnTo>
                      <a:pt x="301" y="643"/>
                    </a:lnTo>
                    <a:lnTo>
                      <a:pt x="279" y="648"/>
                    </a:lnTo>
                    <a:lnTo>
                      <a:pt x="252" y="652"/>
                    </a:lnTo>
                    <a:lnTo>
                      <a:pt x="230" y="655"/>
                    </a:lnTo>
                    <a:lnTo>
                      <a:pt x="200" y="658"/>
                    </a:lnTo>
                    <a:lnTo>
                      <a:pt x="177" y="660"/>
                    </a:lnTo>
                    <a:lnTo>
                      <a:pt x="155" y="659"/>
                    </a:lnTo>
                    <a:lnTo>
                      <a:pt x="140" y="659"/>
                    </a:lnTo>
                    <a:lnTo>
                      <a:pt x="145" y="648"/>
                    </a:lnTo>
                    <a:lnTo>
                      <a:pt x="155" y="635"/>
                    </a:lnTo>
                    <a:lnTo>
                      <a:pt x="167" y="622"/>
                    </a:lnTo>
                    <a:lnTo>
                      <a:pt x="179" y="609"/>
                    </a:lnTo>
                    <a:lnTo>
                      <a:pt x="195" y="593"/>
                    </a:lnTo>
                    <a:lnTo>
                      <a:pt x="207" y="581"/>
                    </a:lnTo>
                    <a:lnTo>
                      <a:pt x="217" y="569"/>
                    </a:lnTo>
                    <a:lnTo>
                      <a:pt x="226" y="554"/>
                    </a:lnTo>
                    <a:lnTo>
                      <a:pt x="233" y="538"/>
                    </a:lnTo>
                    <a:lnTo>
                      <a:pt x="237" y="522"/>
                    </a:lnTo>
                    <a:lnTo>
                      <a:pt x="240" y="507"/>
                    </a:lnTo>
                    <a:lnTo>
                      <a:pt x="238" y="489"/>
                    </a:lnTo>
                    <a:lnTo>
                      <a:pt x="234" y="478"/>
                    </a:lnTo>
                    <a:lnTo>
                      <a:pt x="225" y="468"/>
                    </a:lnTo>
                    <a:lnTo>
                      <a:pt x="218" y="461"/>
                    </a:lnTo>
                    <a:lnTo>
                      <a:pt x="209" y="456"/>
                    </a:lnTo>
                    <a:lnTo>
                      <a:pt x="199" y="454"/>
                    </a:lnTo>
                    <a:lnTo>
                      <a:pt x="187" y="453"/>
                    </a:lnTo>
                    <a:lnTo>
                      <a:pt x="176" y="456"/>
                    </a:lnTo>
                    <a:lnTo>
                      <a:pt x="165" y="463"/>
                    </a:lnTo>
                    <a:lnTo>
                      <a:pt x="156" y="473"/>
                    </a:lnTo>
                    <a:lnTo>
                      <a:pt x="146" y="484"/>
                    </a:lnTo>
                    <a:lnTo>
                      <a:pt x="138" y="496"/>
                    </a:lnTo>
                    <a:lnTo>
                      <a:pt x="130" y="507"/>
                    </a:lnTo>
                    <a:lnTo>
                      <a:pt x="121" y="517"/>
                    </a:lnTo>
                    <a:lnTo>
                      <a:pt x="110" y="527"/>
                    </a:lnTo>
                    <a:lnTo>
                      <a:pt x="97" y="534"/>
                    </a:lnTo>
                    <a:lnTo>
                      <a:pt x="84" y="537"/>
                    </a:lnTo>
                    <a:lnTo>
                      <a:pt x="69" y="539"/>
                    </a:lnTo>
                    <a:lnTo>
                      <a:pt x="55" y="537"/>
                    </a:lnTo>
                    <a:lnTo>
                      <a:pt x="41" y="533"/>
                    </a:lnTo>
                    <a:lnTo>
                      <a:pt x="27" y="525"/>
                    </a:lnTo>
                    <a:lnTo>
                      <a:pt x="17" y="517"/>
                    </a:lnTo>
                    <a:lnTo>
                      <a:pt x="9" y="504"/>
                    </a:lnTo>
                    <a:lnTo>
                      <a:pt x="4" y="490"/>
                    </a:lnTo>
                    <a:lnTo>
                      <a:pt x="1" y="477"/>
                    </a:lnTo>
                    <a:lnTo>
                      <a:pt x="0" y="462"/>
                    </a:lnTo>
                    <a:lnTo>
                      <a:pt x="2" y="450"/>
                    </a:lnTo>
                    <a:lnTo>
                      <a:pt x="7" y="439"/>
                    </a:lnTo>
                    <a:lnTo>
                      <a:pt x="16" y="426"/>
                    </a:lnTo>
                    <a:lnTo>
                      <a:pt x="28" y="414"/>
                    </a:lnTo>
                    <a:lnTo>
                      <a:pt x="43" y="405"/>
                    </a:lnTo>
                    <a:lnTo>
                      <a:pt x="55" y="399"/>
                    </a:lnTo>
                    <a:lnTo>
                      <a:pt x="71" y="391"/>
                    </a:lnTo>
                    <a:lnTo>
                      <a:pt x="86" y="382"/>
                    </a:lnTo>
                    <a:lnTo>
                      <a:pt x="100" y="372"/>
                    </a:lnTo>
                    <a:lnTo>
                      <a:pt x="113" y="360"/>
                    </a:lnTo>
                    <a:lnTo>
                      <a:pt x="124" y="347"/>
                    </a:lnTo>
                    <a:lnTo>
                      <a:pt x="129" y="329"/>
                    </a:lnTo>
                    <a:lnTo>
                      <a:pt x="131" y="313"/>
                    </a:lnTo>
                    <a:lnTo>
                      <a:pt x="130" y="297"/>
                    </a:lnTo>
                    <a:lnTo>
                      <a:pt x="127" y="280"/>
                    </a:lnTo>
                    <a:lnTo>
                      <a:pt x="121" y="263"/>
                    </a:lnTo>
                    <a:lnTo>
                      <a:pt x="111" y="242"/>
                    </a:lnTo>
                    <a:lnTo>
                      <a:pt x="103" y="224"/>
                    </a:lnTo>
                    <a:lnTo>
                      <a:pt x="94" y="204"/>
                    </a:lnTo>
                    <a:lnTo>
                      <a:pt x="90" y="183"/>
                    </a:lnTo>
                    <a:lnTo>
                      <a:pt x="90" y="167"/>
                    </a:lnTo>
                    <a:lnTo>
                      <a:pt x="92" y="150"/>
                    </a:lnTo>
                    <a:lnTo>
                      <a:pt x="93" y="137"/>
                    </a:lnTo>
                    <a:lnTo>
                      <a:pt x="105" y="140"/>
                    </a:lnTo>
                    <a:lnTo>
                      <a:pt x="123" y="142"/>
                    </a:lnTo>
                    <a:lnTo>
                      <a:pt x="141" y="144"/>
                    </a:lnTo>
                    <a:lnTo>
                      <a:pt x="162" y="147"/>
                    </a:lnTo>
                    <a:lnTo>
                      <a:pt x="182" y="149"/>
                    </a:lnTo>
                    <a:lnTo>
                      <a:pt x="205" y="152"/>
                    </a:lnTo>
                    <a:lnTo>
                      <a:pt x="228" y="154"/>
                    </a:lnTo>
                    <a:lnTo>
                      <a:pt x="254" y="155"/>
                    </a:lnTo>
                    <a:lnTo>
                      <a:pt x="304" y="155"/>
                    </a:lnTo>
                    <a:lnTo>
                      <a:pt x="322" y="154"/>
                    </a:lnTo>
                    <a:lnTo>
                      <a:pt x="339" y="153"/>
                    </a:lnTo>
                    <a:lnTo>
                      <a:pt x="359" y="150"/>
                    </a:lnTo>
                    <a:lnTo>
                      <a:pt x="375" y="145"/>
                    </a:lnTo>
                    <a:lnTo>
                      <a:pt x="387" y="139"/>
                    </a:lnTo>
                    <a:lnTo>
                      <a:pt x="398" y="131"/>
                    </a:lnTo>
                    <a:lnTo>
                      <a:pt x="405" y="124"/>
                    </a:lnTo>
                    <a:lnTo>
                      <a:pt x="408" y="116"/>
                    </a:lnTo>
                    <a:lnTo>
                      <a:pt x="408" y="104"/>
                    </a:lnTo>
                    <a:lnTo>
                      <a:pt x="405" y="89"/>
                    </a:lnTo>
                    <a:lnTo>
                      <a:pt x="400" y="75"/>
                    </a:lnTo>
                    <a:lnTo>
                      <a:pt x="395" y="62"/>
                    </a:lnTo>
                    <a:lnTo>
                      <a:pt x="395" y="49"/>
                    </a:lnTo>
                    <a:lnTo>
                      <a:pt x="401" y="38"/>
                    </a:lnTo>
                    <a:lnTo>
                      <a:pt x="410" y="28"/>
                    </a:lnTo>
                    <a:lnTo>
                      <a:pt x="423" y="20"/>
                    </a:lnTo>
                    <a:lnTo>
                      <a:pt x="439" y="13"/>
                    </a:lnTo>
                    <a:lnTo>
                      <a:pt x="456" y="8"/>
                    </a:lnTo>
                    <a:lnTo>
                      <a:pt x="474" y="5"/>
                    </a:lnTo>
                    <a:lnTo>
                      <a:pt x="495" y="2"/>
                    </a:lnTo>
                    <a:lnTo>
                      <a:pt x="513" y="0"/>
                    </a:lnTo>
                    <a:lnTo>
                      <a:pt x="532" y="0"/>
                    </a:lnTo>
                    <a:lnTo>
                      <a:pt x="549" y="1"/>
                    </a:lnTo>
                    <a:lnTo>
                      <a:pt x="566" y="5"/>
                    </a:lnTo>
                    <a:lnTo>
                      <a:pt x="582" y="10"/>
                    </a:lnTo>
                    <a:lnTo>
                      <a:pt x="598" y="18"/>
                    </a:lnTo>
                    <a:lnTo>
                      <a:pt x="610" y="26"/>
                    </a:lnTo>
                    <a:lnTo>
                      <a:pt x="621" y="36"/>
                    </a:lnTo>
                    <a:lnTo>
                      <a:pt x="627" y="46"/>
                    </a:lnTo>
                    <a:lnTo>
                      <a:pt x="629" y="57"/>
                    </a:lnTo>
                    <a:lnTo>
                      <a:pt x="626" y="69"/>
                    </a:lnTo>
                    <a:lnTo>
                      <a:pt x="620" y="79"/>
                    </a:lnTo>
                    <a:lnTo>
                      <a:pt x="611" y="95"/>
                    </a:lnTo>
                    <a:lnTo>
                      <a:pt x="605" y="109"/>
                    </a:lnTo>
                    <a:lnTo>
                      <a:pt x="600" y="123"/>
                    </a:lnTo>
                    <a:lnTo>
                      <a:pt x="600" y="135"/>
                    </a:lnTo>
                    <a:lnTo>
                      <a:pt x="605" y="148"/>
                    </a:lnTo>
                    <a:lnTo>
                      <a:pt x="615" y="157"/>
                    </a:lnTo>
                    <a:lnTo>
                      <a:pt x="625" y="162"/>
                    </a:lnTo>
                    <a:lnTo>
                      <a:pt x="639" y="167"/>
                    </a:lnTo>
                    <a:lnTo>
                      <a:pt x="656" y="171"/>
                    </a:lnTo>
                    <a:lnTo>
                      <a:pt x="673" y="173"/>
                    </a:lnTo>
                    <a:lnTo>
                      <a:pt x="694" y="175"/>
                    </a:lnTo>
                    <a:lnTo>
                      <a:pt x="718" y="175"/>
                    </a:lnTo>
                    <a:lnTo>
                      <a:pt x="737" y="172"/>
                    </a:lnTo>
                    <a:lnTo>
                      <a:pt x="766" y="170"/>
                    </a:lnTo>
                    <a:lnTo>
                      <a:pt x="795" y="166"/>
                    </a:lnTo>
                    <a:lnTo>
                      <a:pt x="820" y="162"/>
                    </a:lnTo>
                    <a:lnTo>
                      <a:pt x="844" y="158"/>
                    </a:lnTo>
                    <a:lnTo>
                      <a:pt x="873" y="152"/>
                    </a:lnTo>
                    <a:lnTo>
                      <a:pt x="907" y="145"/>
                    </a:lnTo>
                    <a:lnTo>
                      <a:pt x="955" y="135"/>
                    </a:lnTo>
                    <a:lnTo>
                      <a:pt x="958" y="14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u="sng" dirty="0"/>
              </a:p>
            </p:txBody>
          </p:sp>
          <p:sp>
            <p:nvSpPr>
              <p:cNvPr id="60" name="Rectangle 82"/>
              <p:cNvSpPr>
                <a:spLocks noChangeArrowheads="1"/>
              </p:cNvSpPr>
              <p:nvPr/>
            </p:nvSpPr>
            <p:spPr bwMode="auto">
              <a:xfrm>
                <a:off x="969" y="3053"/>
                <a:ext cx="869" cy="24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sz="1050" b="1" dirty="0"/>
                  <a:t>EXPRESSION</a:t>
                </a:r>
              </a:p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sz="1050" b="1" dirty="0"/>
                  <a:t> TREE</a:t>
                </a:r>
              </a:p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sz="1050" b="1" dirty="0"/>
                  <a:t>FUNCTIONALITY</a:t>
                </a:r>
              </a:p>
            </p:txBody>
          </p:sp>
        </p:grpSp>
        <p:sp>
          <p:nvSpPr>
            <p:cNvPr id="100368" name="Line 83"/>
            <p:cNvSpPr>
              <a:spLocks noChangeShapeType="1"/>
            </p:cNvSpPr>
            <p:nvPr/>
          </p:nvSpPr>
          <p:spPr bwMode="auto">
            <a:xfrm flipH="1">
              <a:off x="4179018" y="3997470"/>
              <a:ext cx="587376" cy="289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0369" name="Line 84"/>
            <p:cNvSpPr>
              <a:spLocks noChangeShapeType="1"/>
            </p:cNvSpPr>
            <p:nvPr/>
          </p:nvSpPr>
          <p:spPr bwMode="auto">
            <a:xfrm flipH="1">
              <a:off x="4499405" y="4490102"/>
              <a:ext cx="4748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0370" name="Line 85"/>
            <p:cNvSpPr>
              <a:spLocks noChangeShapeType="1"/>
            </p:cNvSpPr>
            <p:nvPr/>
          </p:nvSpPr>
          <p:spPr bwMode="auto">
            <a:xfrm flipH="1" flipV="1">
              <a:off x="4470799" y="4775532"/>
              <a:ext cx="486302" cy="429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0371" name="Rectangle 86"/>
            <p:cNvSpPr>
              <a:spLocks noChangeArrowheads="1"/>
            </p:cNvSpPr>
            <p:nvPr/>
          </p:nvSpPr>
          <p:spPr bwMode="auto">
            <a:xfrm>
              <a:off x="4504988" y="4572559"/>
              <a:ext cx="487868" cy="3038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800" b="1" dirty="0" smtClean="0"/>
                <a:t>CALL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800" b="1" dirty="0" smtClean="0"/>
                <a:t>BACKS</a:t>
              </a:r>
              <a:endParaRPr lang="en-US" sz="800" b="1" dirty="0"/>
            </a:p>
          </p:txBody>
        </p:sp>
        <p:sp>
          <p:nvSpPr>
            <p:cNvPr id="100372" name="Line 83"/>
            <p:cNvSpPr>
              <a:spLocks noChangeShapeType="1"/>
            </p:cNvSpPr>
            <p:nvPr/>
          </p:nvSpPr>
          <p:spPr bwMode="auto">
            <a:xfrm flipH="1" flipV="1">
              <a:off x="2109851" y="4877020"/>
              <a:ext cx="789526" cy="116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0373" name="Text Box 48"/>
            <p:cNvSpPr txBox="1">
              <a:spLocks noChangeArrowheads="1"/>
            </p:cNvSpPr>
            <p:nvPr/>
          </p:nvSpPr>
          <p:spPr bwMode="auto">
            <a:xfrm>
              <a:off x="2139548" y="5057908"/>
              <a:ext cx="772362" cy="207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900" b="1" dirty="0"/>
                <a:t>INVOKES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8077200" cy="781050"/>
          </a:xfrm>
        </p:spPr>
        <p:txBody>
          <a:bodyPr/>
          <a:lstStyle/>
          <a:p>
            <a:pPr eaLnBrk="1" hangingPunct="1"/>
            <a:r>
              <a:rPr lang="en-US" sz="3200" smtClean="0"/>
              <a:t>Solution: Separate Event Handling from Event Infrastructure</a:t>
            </a:r>
          </a:p>
        </p:txBody>
      </p:sp>
      <p:pic>
        <p:nvPicPr>
          <p:cNvPr id="101379" name="Picture 2" descr="http://www.dre.vanderbilt.edu/~schmidt/html/classEvent__Handl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8050" y="4151313"/>
            <a:ext cx="68675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0" name="Rectangle 6"/>
          <p:cNvSpPr>
            <a:spLocks noChangeArrowheads="1"/>
          </p:cNvSpPr>
          <p:nvPr/>
        </p:nvSpPr>
        <p:spPr bwMode="auto">
          <a:xfrm>
            <a:off x="120650" y="4179888"/>
            <a:ext cx="1638300" cy="1476375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Reactor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register_handler()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remove_handler()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run_event_loop()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end_event_loop()</a:t>
            </a:r>
          </a:p>
        </p:txBody>
      </p:sp>
      <p:cxnSp>
        <p:nvCxnSpPr>
          <p:cNvPr id="101381" name="Straight Connector 12"/>
          <p:cNvCxnSpPr>
            <a:cxnSpLocks noChangeShapeType="1"/>
          </p:cNvCxnSpPr>
          <p:nvPr/>
        </p:nvCxnSpPr>
        <p:spPr bwMode="auto">
          <a:xfrm>
            <a:off x="95250" y="4489450"/>
            <a:ext cx="16637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1382" name="Flowchart: Decision 14"/>
          <p:cNvSpPr>
            <a:spLocks noChangeArrowheads="1"/>
          </p:cNvSpPr>
          <p:nvPr/>
        </p:nvSpPr>
        <p:spPr bwMode="auto">
          <a:xfrm>
            <a:off x="1758950" y="4179888"/>
            <a:ext cx="400050" cy="180975"/>
          </a:xfrm>
          <a:prstGeom prst="flowChartDecision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i="1">
              <a:latin typeface="Arial" pitchFamily="34" charset="0"/>
            </a:endParaRPr>
          </a:p>
        </p:txBody>
      </p:sp>
      <p:cxnSp>
        <p:nvCxnSpPr>
          <p:cNvPr id="101383" name="Straight Arrow Connector 16"/>
          <p:cNvCxnSpPr>
            <a:cxnSpLocks noChangeShapeType="1"/>
            <a:stCxn id="101382" idx="3"/>
          </p:cNvCxnSpPr>
          <p:nvPr/>
        </p:nvCxnSpPr>
        <p:spPr bwMode="auto">
          <a:xfrm>
            <a:off x="2159000" y="4270375"/>
            <a:ext cx="1638300" cy="1588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1384" name="Oval 19"/>
          <p:cNvSpPr>
            <a:spLocks noChangeAspect="1"/>
          </p:cNvSpPr>
          <p:nvPr/>
        </p:nvSpPr>
        <p:spPr bwMode="auto">
          <a:xfrm>
            <a:off x="3797300" y="4214813"/>
            <a:ext cx="114300" cy="1143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i="1">
              <a:latin typeface="Arial" pitchFamily="34" charset="0"/>
            </a:endParaRPr>
          </a:p>
        </p:txBody>
      </p:sp>
      <p:sp>
        <p:nvSpPr>
          <p:cNvPr id="2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96888" y="1673225"/>
            <a:ext cx="8270875" cy="4114800"/>
          </a:xfrm>
        </p:spPr>
        <p:txBody>
          <a:bodyPr/>
          <a:lstStyle/>
          <a:p>
            <a:pPr marL="228600" indent="-228600" eaLnBrk="1" hangingPunct="1">
              <a:spcBef>
                <a:spcPts val="600"/>
              </a:spcBef>
            </a:pPr>
            <a:r>
              <a:rPr lang="en-US" sz="2000" smtClean="0"/>
              <a:t>Create a reactor to detect input on various sources of events &amp; then demux &amp; dispatch the events to the appropriate event handlers</a:t>
            </a:r>
          </a:p>
          <a:p>
            <a:pPr marL="228600" indent="-228600" eaLnBrk="1" hangingPunct="1">
              <a:spcBef>
                <a:spcPts val="600"/>
              </a:spcBef>
            </a:pPr>
            <a:r>
              <a:rPr lang="en-US" sz="2000" smtClean="0"/>
              <a:t>Create concrete event handlers that perform the various operational modes of the expression tree application</a:t>
            </a:r>
          </a:p>
          <a:p>
            <a:pPr marL="228600" indent="-228600" eaLnBrk="1" hangingPunct="1">
              <a:spcBef>
                <a:spcPts val="600"/>
              </a:spcBef>
            </a:pPr>
            <a:r>
              <a:rPr lang="en-US" sz="2000" smtClean="0"/>
              <a:t>Register the concrete event handlers with the reactor</a:t>
            </a:r>
          </a:p>
          <a:p>
            <a:pPr marL="228600" indent="-228600" eaLnBrk="1" hangingPunct="1">
              <a:spcBef>
                <a:spcPts val="600"/>
              </a:spcBef>
            </a:pPr>
            <a:r>
              <a:rPr lang="en-US" sz="2000" smtClean="0"/>
              <a:t>Run the reactor’s event loop to drive the application event flow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854075"/>
          </a:xfrm>
        </p:spPr>
        <p:txBody>
          <a:bodyPr/>
          <a:lstStyle/>
          <a:p>
            <a:pPr eaLnBrk="1" hangingPunct="1"/>
            <a:r>
              <a:rPr lang="en-US" sz="3200" smtClean="0"/>
              <a:t>Reactor &amp; Event Handler</a:t>
            </a:r>
          </a:p>
        </p:txBody>
      </p:sp>
      <p:sp>
        <p:nvSpPr>
          <p:cNvPr id="102403" name="Rectangle 5"/>
          <p:cNvSpPr>
            <a:spLocks noChangeArrowheads="1"/>
          </p:cNvSpPr>
          <p:nvPr/>
        </p:nvSpPr>
        <p:spPr bwMode="auto">
          <a:xfrm>
            <a:off x="115888" y="995363"/>
            <a:ext cx="8789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An object-oriented event </a:t>
            </a:r>
            <a:r>
              <a:rPr lang="en-US" sz="2000" dirty="0" err="1"/>
              <a:t>demultiplexor</a:t>
            </a:r>
            <a:r>
              <a:rPr lang="en-US" sz="2000" dirty="0"/>
              <a:t> &amp; dispatcher of event handler callback methods in response to </a:t>
            </a:r>
            <a:r>
              <a:rPr lang="en-US" sz="2000" dirty="0" smtClean="0"/>
              <a:t>various types of events</a:t>
            </a:r>
            <a:endParaRPr lang="en-US" sz="2000" dirty="0"/>
          </a:p>
        </p:txBody>
      </p:sp>
      <p:sp>
        <p:nvSpPr>
          <p:cNvPr id="102404" name="Rectangle 6"/>
          <p:cNvSpPr>
            <a:spLocks noChangeArrowheads="1"/>
          </p:cNvSpPr>
          <p:nvPr/>
        </p:nvSpPr>
        <p:spPr bwMode="auto">
          <a:xfrm>
            <a:off x="115888" y="1698625"/>
            <a:ext cx="13462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Interface: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115888" y="4636770"/>
            <a:ext cx="8410575" cy="1708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Commonality</a:t>
            </a:r>
            <a:r>
              <a:rPr lang="en-US" sz="2000" dirty="0"/>
              <a:t>: Provides a common interface for managing &amp; </a:t>
            </a:r>
            <a:r>
              <a:rPr lang="en-US" sz="2000" dirty="0" smtClean="0"/>
              <a:t>processing </a:t>
            </a:r>
            <a:r>
              <a:rPr lang="en-US" sz="2000" dirty="0"/>
              <a:t>events via </a:t>
            </a:r>
            <a:r>
              <a:rPr lang="en-US" sz="2000" dirty="0" smtClean="0"/>
              <a:t>callbacks to abstract event handlers</a:t>
            </a: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Variability</a:t>
            </a:r>
            <a:r>
              <a:rPr lang="en-US" sz="2000" dirty="0"/>
              <a:t>: Concrete implementations of the Reactor &amp; </a:t>
            </a:r>
            <a:r>
              <a:rPr lang="en-US" sz="2000" dirty="0" err="1"/>
              <a:t>Event_Handlers</a:t>
            </a:r>
            <a:r>
              <a:rPr lang="en-US" sz="2000" dirty="0"/>
              <a:t> can be tailored to a wide range of OS </a:t>
            </a:r>
            <a:r>
              <a:rPr lang="en-US" sz="2000" dirty="0" err="1"/>
              <a:t>demuxing</a:t>
            </a:r>
            <a:r>
              <a:rPr lang="en-US" sz="2000" dirty="0"/>
              <a:t> mechanisms &amp; application-specific </a:t>
            </a:r>
            <a:r>
              <a:rPr lang="en-US" sz="2000" dirty="0" smtClean="0"/>
              <a:t>concrete event </a:t>
            </a:r>
            <a:r>
              <a:rPr lang="en-US" sz="2000" dirty="0"/>
              <a:t>handling behaviors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2726373"/>
          <a:ext cx="9144000" cy="1828800"/>
        </p:xfrm>
        <a:graphic>
          <a:graphicData uri="http://schemas.openxmlformats.org/drawingml/2006/table">
            <a:tbl>
              <a:tblPr/>
              <a:tblGrid>
                <a:gridCol w="1817370"/>
                <a:gridCol w="7326630"/>
              </a:tblGrid>
              <a:tr h="193524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3" action="ppaction://hlinkfile"/>
                        </a:rPr>
                        <a:t>~Reactor</a:t>
                      </a:r>
                      <a:r>
                        <a:rPr lang="en-US" sz="2000" dirty="0"/>
                        <a:t> (void)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hlinkClick r:id="rId3" action="ppaction://hlinkfile"/>
                        </a:rPr>
                        <a:t>run_event_loop</a:t>
                      </a:r>
                      <a:r>
                        <a:rPr lang="en-US" sz="2000"/>
                        <a:t> (void)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hlinkClick r:id="rId3" action="ppaction://hlinkfile"/>
                        </a:rPr>
                        <a:t>end_event_loop</a:t>
                      </a:r>
                      <a:r>
                        <a:rPr lang="en-US" sz="2000" dirty="0"/>
                        <a:t> (void)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624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hlinkClick r:id="rId3" action="ppaction://hlinkfile"/>
                        </a:rPr>
                        <a:t>register_input_handler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>
                          <a:hlinkClick r:id="rId4" action="ppaction://hlinkfile"/>
                        </a:rPr>
                        <a:t>Event_Handler</a:t>
                      </a:r>
                      <a:r>
                        <a:rPr lang="en-US" sz="2000" dirty="0"/>
                        <a:t> *</a:t>
                      </a:r>
                      <a:r>
                        <a:rPr lang="en-US" sz="2000" dirty="0" err="1"/>
                        <a:t>event_handler</a:t>
                      </a:r>
                      <a:r>
                        <a:rPr lang="en-US" sz="2000" dirty="0"/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hlinkClick r:id="rId3" action="ppaction://hlinkfile"/>
                        </a:rPr>
                        <a:t>remove_input_handler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>
                          <a:hlinkClick r:id="rId4" action="ppaction://hlinkfile"/>
                        </a:rPr>
                        <a:t>Event_Handler</a:t>
                      </a:r>
                      <a:r>
                        <a:rPr lang="en-US" sz="2000" dirty="0"/>
                        <a:t> *</a:t>
                      </a:r>
                      <a:r>
                        <a:rPr lang="en-US" sz="2000" dirty="0" err="1"/>
                        <a:t>event_handler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static Reactor *</a:t>
                      </a:r>
                      <a:endParaRPr lang="en-US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instance </a:t>
                      </a:r>
                      <a:r>
                        <a:rPr lang="en-US" sz="2000" dirty="0" smtClean="0"/>
                        <a:t>(void)</a:t>
                      </a:r>
                      <a:endParaRPr lang="en-US" sz="20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497581" y="1982788"/>
          <a:ext cx="5646420" cy="914400"/>
        </p:xfrm>
        <a:graphic>
          <a:graphicData uri="http://schemas.openxmlformats.org/drawingml/2006/table">
            <a:tbl>
              <a:tblPr/>
              <a:tblGrid>
                <a:gridCol w="2584926"/>
                <a:gridCol w="3061494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 virtual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void</a:t>
                      </a:r>
                      <a:endParaRPr lang="en-US" sz="2000" dirty="0"/>
                    </a:p>
                  </a:txBody>
                  <a:tcPr marL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action="ppaction://hlinkfile"/>
                        </a:rPr>
                        <a:t>~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action="ppaction://hlinkfile"/>
                        </a:rPr>
                        <a:t>Event_Handler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action="ppaction://hlinkfile"/>
                        </a:rPr>
                        <a:t> </a:t>
                      </a:r>
                      <a:r>
                        <a:rPr lang="en-US" sz="2000" dirty="0" smtClean="0"/>
                        <a:t>(void) =0</a:t>
                      </a:r>
                      <a:endParaRPr lang="en-US" sz="20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virtual 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hlinkClick r:id="rId4" action="ppaction://hlinkfile"/>
                        </a:rPr>
                        <a:t>delete_this</a:t>
                      </a:r>
                      <a:r>
                        <a:rPr lang="en-US" sz="2000" dirty="0"/>
                        <a:t> (void)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virtual 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hlinkClick r:id="rId4" action="ppaction://hlinkfile"/>
                        </a:rPr>
                        <a:t>handle_input</a:t>
                      </a:r>
                      <a:r>
                        <a:rPr lang="en-US" sz="2000" dirty="0"/>
                        <a:t> (void)=</a:t>
                      </a:r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flipV="1">
            <a:off x="3577591" y="2539088"/>
            <a:ext cx="1085688" cy="18728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3623390" y="2197456"/>
            <a:ext cx="6399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uses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Reactor Interactions</a:t>
            </a: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6648450" y="2332038"/>
            <a:ext cx="19050" cy="15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8248650" y="2332038"/>
            <a:ext cx="19050" cy="15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7448550" y="2103438"/>
            <a:ext cx="19050" cy="15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6705600" y="1187450"/>
            <a:ext cx="1588" cy="190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3617913" y="1951038"/>
            <a:ext cx="19050" cy="15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3617913" y="2027238"/>
            <a:ext cx="19050" cy="15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3617913" y="2217738"/>
            <a:ext cx="19050" cy="15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3617913" y="2293938"/>
            <a:ext cx="19050" cy="15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4989513" y="1720850"/>
            <a:ext cx="1587" cy="190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6705600" y="1720850"/>
            <a:ext cx="1588" cy="190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7" name="Rectangle 13"/>
          <p:cNvSpPr>
            <a:spLocks noChangeArrowheads="1"/>
          </p:cNvSpPr>
          <p:nvPr/>
        </p:nvSpPr>
        <p:spPr bwMode="auto">
          <a:xfrm>
            <a:off x="4989513" y="2867025"/>
            <a:ext cx="1587" cy="190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8" name="Rectangle 16"/>
          <p:cNvSpPr>
            <a:spLocks noChangeArrowheads="1"/>
          </p:cNvSpPr>
          <p:nvPr/>
        </p:nvSpPr>
        <p:spPr bwMode="auto">
          <a:xfrm>
            <a:off x="7083425" y="3733800"/>
            <a:ext cx="1588" cy="190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9" name="Rectangle 18"/>
          <p:cNvSpPr>
            <a:spLocks noChangeArrowheads="1"/>
          </p:cNvSpPr>
          <p:nvPr/>
        </p:nvSpPr>
        <p:spPr bwMode="auto">
          <a:xfrm>
            <a:off x="8204200" y="4583113"/>
            <a:ext cx="17463" cy="15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0" name="Rectangle 20"/>
          <p:cNvSpPr>
            <a:spLocks noChangeArrowheads="1"/>
          </p:cNvSpPr>
          <p:nvPr/>
        </p:nvSpPr>
        <p:spPr bwMode="auto">
          <a:xfrm>
            <a:off x="6551613" y="4441825"/>
            <a:ext cx="17462" cy="15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1" name="Rectangle 22"/>
          <p:cNvSpPr>
            <a:spLocks noChangeArrowheads="1"/>
          </p:cNvSpPr>
          <p:nvPr/>
        </p:nvSpPr>
        <p:spPr bwMode="auto">
          <a:xfrm>
            <a:off x="4899025" y="4422775"/>
            <a:ext cx="17463" cy="15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2" name="Rectangle 24"/>
          <p:cNvSpPr>
            <a:spLocks noChangeArrowheads="1"/>
          </p:cNvSpPr>
          <p:nvPr/>
        </p:nvSpPr>
        <p:spPr bwMode="auto">
          <a:xfrm>
            <a:off x="3192463" y="4422775"/>
            <a:ext cx="17462" cy="15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3" name="Rectangle 30"/>
          <p:cNvSpPr>
            <a:spLocks noChangeArrowheads="1"/>
          </p:cNvSpPr>
          <p:nvPr/>
        </p:nvSpPr>
        <p:spPr bwMode="auto">
          <a:xfrm>
            <a:off x="5892800" y="2811463"/>
            <a:ext cx="1588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4" name="Rectangle 34"/>
          <p:cNvSpPr>
            <a:spLocks noChangeArrowheads="1"/>
          </p:cNvSpPr>
          <p:nvPr/>
        </p:nvSpPr>
        <p:spPr bwMode="auto">
          <a:xfrm>
            <a:off x="7083425" y="3184525"/>
            <a:ext cx="1588" cy="1746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5" name="Rectangle 44"/>
          <p:cNvSpPr>
            <a:spLocks noChangeArrowheads="1"/>
          </p:cNvSpPr>
          <p:nvPr/>
        </p:nvSpPr>
        <p:spPr bwMode="auto">
          <a:xfrm>
            <a:off x="6248400" y="2811463"/>
            <a:ext cx="1588" cy="1746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6" name="Rectangle 45"/>
          <p:cNvSpPr>
            <a:spLocks noChangeArrowheads="1"/>
          </p:cNvSpPr>
          <p:nvPr/>
        </p:nvSpPr>
        <p:spPr bwMode="auto">
          <a:xfrm>
            <a:off x="6515100" y="2811463"/>
            <a:ext cx="1588" cy="1746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7" name="Rectangle 51"/>
          <p:cNvSpPr>
            <a:spLocks noChangeArrowheads="1"/>
          </p:cNvSpPr>
          <p:nvPr/>
        </p:nvSpPr>
        <p:spPr bwMode="auto">
          <a:xfrm>
            <a:off x="5502275" y="1931988"/>
            <a:ext cx="19050" cy="15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8" name="Freeform 52"/>
          <p:cNvSpPr>
            <a:spLocks/>
          </p:cNvSpPr>
          <p:nvPr/>
        </p:nvSpPr>
        <p:spPr bwMode="auto">
          <a:xfrm>
            <a:off x="3940175" y="3822700"/>
            <a:ext cx="266700" cy="53975"/>
          </a:xfrm>
          <a:custGeom>
            <a:avLst/>
            <a:gdLst>
              <a:gd name="T0" fmla="*/ 0 w 168"/>
              <a:gd name="T1" fmla="*/ 0 h 34"/>
              <a:gd name="T2" fmla="*/ 266700 w 168"/>
              <a:gd name="T3" fmla="*/ 36512 h 34"/>
              <a:gd name="T4" fmla="*/ 266700 w 168"/>
              <a:gd name="T5" fmla="*/ 36512 h 34"/>
              <a:gd name="T6" fmla="*/ 266700 w 168"/>
              <a:gd name="T7" fmla="*/ 53975 h 34"/>
              <a:gd name="T8" fmla="*/ 266700 w 168"/>
              <a:gd name="T9" fmla="*/ 53975 h 34"/>
              <a:gd name="T10" fmla="*/ 0 w 168"/>
              <a:gd name="T11" fmla="*/ 19050 h 34"/>
              <a:gd name="T12" fmla="*/ 0 w 168"/>
              <a:gd name="T13" fmla="*/ 0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8"/>
              <a:gd name="T22" fmla="*/ 0 h 34"/>
              <a:gd name="T23" fmla="*/ 168 w 16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8" h="34">
                <a:moveTo>
                  <a:pt x="0" y="0"/>
                </a:moveTo>
                <a:lnTo>
                  <a:pt x="168" y="23"/>
                </a:lnTo>
                <a:lnTo>
                  <a:pt x="168" y="34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9" name="Freeform 53"/>
          <p:cNvSpPr>
            <a:spLocks/>
          </p:cNvSpPr>
          <p:nvPr/>
        </p:nvSpPr>
        <p:spPr bwMode="auto">
          <a:xfrm>
            <a:off x="4206875" y="3859213"/>
            <a:ext cx="87313" cy="52387"/>
          </a:xfrm>
          <a:custGeom>
            <a:avLst/>
            <a:gdLst>
              <a:gd name="T0" fmla="*/ 0 w 55"/>
              <a:gd name="T1" fmla="*/ 0 h 33"/>
              <a:gd name="T2" fmla="*/ 69850 w 55"/>
              <a:gd name="T3" fmla="*/ 34925 h 33"/>
              <a:gd name="T4" fmla="*/ 87313 w 55"/>
              <a:gd name="T5" fmla="*/ 34925 h 33"/>
              <a:gd name="T6" fmla="*/ 69850 w 55"/>
              <a:gd name="T7" fmla="*/ 52387 h 33"/>
              <a:gd name="T8" fmla="*/ 69850 w 55"/>
              <a:gd name="T9" fmla="*/ 52387 h 33"/>
              <a:gd name="T10" fmla="*/ 0 w 55"/>
              <a:gd name="T11" fmla="*/ 17462 h 33"/>
              <a:gd name="T12" fmla="*/ 0 w 55"/>
              <a:gd name="T13" fmla="*/ 0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"/>
              <a:gd name="T22" fmla="*/ 0 h 33"/>
              <a:gd name="T23" fmla="*/ 55 w 55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" h="33">
                <a:moveTo>
                  <a:pt x="0" y="0"/>
                </a:moveTo>
                <a:lnTo>
                  <a:pt x="44" y="22"/>
                </a:lnTo>
                <a:lnTo>
                  <a:pt x="55" y="22"/>
                </a:lnTo>
                <a:lnTo>
                  <a:pt x="44" y="33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0" name="Freeform 54"/>
          <p:cNvSpPr>
            <a:spLocks/>
          </p:cNvSpPr>
          <p:nvPr/>
        </p:nvSpPr>
        <p:spPr bwMode="auto">
          <a:xfrm>
            <a:off x="4313238" y="3929063"/>
            <a:ext cx="17462" cy="19050"/>
          </a:xfrm>
          <a:custGeom>
            <a:avLst/>
            <a:gdLst>
              <a:gd name="T0" fmla="*/ 17462 w 11"/>
              <a:gd name="T1" fmla="*/ 0 h 12"/>
              <a:gd name="T2" fmla="*/ 17462 w 11"/>
              <a:gd name="T3" fmla="*/ 0 h 12"/>
              <a:gd name="T4" fmla="*/ 0 w 11"/>
              <a:gd name="T5" fmla="*/ 19050 h 12"/>
              <a:gd name="T6" fmla="*/ 0 w 11"/>
              <a:gd name="T7" fmla="*/ 19050 h 12"/>
              <a:gd name="T8" fmla="*/ 17462 w 11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2"/>
              <a:gd name="T17" fmla="*/ 11 w 11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2">
                <a:moveTo>
                  <a:pt x="11" y="0"/>
                </a:moveTo>
                <a:lnTo>
                  <a:pt x="11" y="0"/>
                </a:lnTo>
                <a:lnTo>
                  <a:pt x="0" y="12"/>
                </a:lnTo>
                <a:lnTo>
                  <a:pt x="11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1" name="Freeform 55"/>
          <p:cNvSpPr>
            <a:spLocks/>
          </p:cNvSpPr>
          <p:nvPr/>
        </p:nvSpPr>
        <p:spPr bwMode="auto">
          <a:xfrm>
            <a:off x="4276725" y="3894138"/>
            <a:ext cx="53975" cy="53975"/>
          </a:xfrm>
          <a:custGeom>
            <a:avLst/>
            <a:gdLst>
              <a:gd name="T0" fmla="*/ 17462 w 34"/>
              <a:gd name="T1" fmla="*/ 0 h 34"/>
              <a:gd name="T2" fmla="*/ 0 w 34"/>
              <a:gd name="T3" fmla="*/ 17462 h 34"/>
              <a:gd name="T4" fmla="*/ 36512 w 34"/>
              <a:gd name="T5" fmla="*/ 53975 h 34"/>
              <a:gd name="T6" fmla="*/ 53975 w 34"/>
              <a:gd name="T7" fmla="*/ 34925 h 34"/>
              <a:gd name="T8" fmla="*/ 17462 w 34"/>
              <a:gd name="T9" fmla="*/ 0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4"/>
              <a:gd name="T17" fmla="*/ 34 w 34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4">
                <a:moveTo>
                  <a:pt x="11" y="0"/>
                </a:moveTo>
                <a:lnTo>
                  <a:pt x="0" y="11"/>
                </a:lnTo>
                <a:lnTo>
                  <a:pt x="23" y="34"/>
                </a:lnTo>
                <a:lnTo>
                  <a:pt x="34" y="22"/>
                </a:lnTo>
                <a:lnTo>
                  <a:pt x="11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2" name="Freeform 56"/>
          <p:cNvSpPr>
            <a:spLocks/>
          </p:cNvSpPr>
          <p:nvPr/>
        </p:nvSpPr>
        <p:spPr bwMode="auto">
          <a:xfrm>
            <a:off x="4010025" y="3911600"/>
            <a:ext cx="160338" cy="106363"/>
          </a:xfrm>
          <a:custGeom>
            <a:avLst/>
            <a:gdLst>
              <a:gd name="T0" fmla="*/ 160338 w 101"/>
              <a:gd name="T1" fmla="*/ 53975 h 67"/>
              <a:gd name="T2" fmla="*/ 160338 w 101"/>
              <a:gd name="T3" fmla="*/ 106363 h 67"/>
              <a:gd name="T4" fmla="*/ 160338 w 101"/>
              <a:gd name="T5" fmla="*/ 106363 h 67"/>
              <a:gd name="T6" fmla="*/ 160338 w 101"/>
              <a:gd name="T7" fmla="*/ 106363 h 67"/>
              <a:gd name="T8" fmla="*/ 0 w 101"/>
              <a:gd name="T9" fmla="*/ 71438 h 67"/>
              <a:gd name="T10" fmla="*/ 0 w 101"/>
              <a:gd name="T11" fmla="*/ 53975 h 67"/>
              <a:gd name="T12" fmla="*/ 0 w 101"/>
              <a:gd name="T13" fmla="*/ 53975 h 67"/>
              <a:gd name="T14" fmla="*/ 160338 w 101"/>
              <a:gd name="T15" fmla="*/ 0 h 67"/>
              <a:gd name="T16" fmla="*/ 160338 w 101"/>
              <a:gd name="T17" fmla="*/ 0 h 67"/>
              <a:gd name="T18" fmla="*/ 160338 w 101"/>
              <a:gd name="T19" fmla="*/ 17463 h 67"/>
              <a:gd name="T20" fmla="*/ 160338 w 101"/>
              <a:gd name="T21" fmla="*/ 17463 h 67"/>
              <a:gd name="T22" fmla="*/ 0 w 101"/>
              <a:gd name="T23" fmla="*/ 71438 h 67"/>
              <a:gd name="T24" fmla="*/ 0 w 101"/>
              <a:gd name="T25" fmla="*/ 53975 h 67"/>
              <a:gd name="T26" fmla="*/ 0 w 101"/>
              <a:gd name="T27" fmla="*/ 53975 h 67"/>
              <a:gd name="T28" fmla="*/ 160338 w 101"/>
              <a:gd name="T29" fmla="*/ 88900 h 67"/>
              <a:gd name="T30" fmla="*/ 160338 w 101"/>
              <a:gd name="T31" fmla="*/ 106363 h 67"/>
              <a:gd name="T32" fmla="*/ 142875 w 101"/>
              <a:gd name="T33" fmla="*/ 106363 h 67"/>
              <a:gd name="T34" fmla="*/ 142875 w 101"/>
              <a:gd name="T35" fmla="*/ 53975 h 67"/>
              <a:gd name="T36" fmla="*/ 160338 w 101"/>
              <a:gd name="T37" fmla="*/ 53975 h 6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1"/>
              <a:gd name="T58" fmla="*/ 0 h 67"/>
              <a:gd name="T59" fmla="*/ 101 w 101"/>
              <a:gd name="T60" fmla="*/ 67 h 6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1" h="67">
                <a:moveTo>
                  <a:pt x="101" y="34"/>
                </a:moveTo>
                <a:lnTo>
                  <a:pt x="101" y="67"/>
                </a:lnTo>
                <a:lnTo>
                  <a:pt x="0" y="45"/>
                </a:lnTo>
                <a:lnTo>
                  <a:pt x="0" y="34"/>
                </a:lnTo>
                <a:lnTo>
                  <a:pt x="101" y="0"/>
                </a:lnTo>
                <a:lnTo>
                  <a:pt x="101" y="11"/>
                </a:lnTo>
                <a:lnTo>
                  <a:pt x="0" y="45"/>
                </a:lnTo>
                <a:lnTo>
                  <a:pt x="0" y="34"/>
                </a:lnTo>
                <a:lnTo>
                  <a:pt x="101" y="56"/>
                </a:lnTo>
                <a:lnTo>
                  <a:pt x="101" y="67"/>
                </a:lnTo>
                <a:lnTo>
                  <a:pt x="90" y="67"/>
                </a:lnTo>
                <a:lnTo>
                  <a:pt x="90" y="34"/>
                </a:lnTo>
                <a:lnTo>
                  <a:pt x="101" y="3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3" name="Freeform 57"/>
          <p:cNvSpPr>
            <a:spLocks/>
          </p:cNvSpPr>
          <p:nvPr/>
        </p:nvSpPr>
        <p:spPr bwMode="auto">
          <a:xfrm>
            <a:off x="4152900" y="3929063"/>
            <a:ext cx="17463" cy="36512"/>
          </a:xfrm>
          <a:custGeom>
            <a:avLst/>
            <a:gdLst>
              <a:gd name="T0" fmla="*/ 17463 w 11"/>
              <a:gd name="T1" fmla="*/ 0 h 23"/>
              <a:gd name="T2" fmla="*/ 17463 w 11"/>
              <a:gd name="T3" fmla="*/ 36512 h 23"/>
              <a:gd name="T4" fmla="*/ 0 w 11"/>
              <a:gd name="T5" fmla="*/ 36512 h 23"/>
              <a:gd name="T6" fmla="*/ 0 w 11"/>
              <a:gd name="T7" fmla="*/ 36512 h 23"/>
              <a:gd name="T8" fmla="*/ 0 w 11"/>
              <a:gd name="T9" fmla="*/ 36512 h 23"/>
              <a:gd name="T10" fmla="*/ 0 w 11"/>
              <a:gd name="T11" fmla="*/ 0 h 23"/>
              <a:gd name="T12" fmla="*/ 17463 w 11"/>
              <a:gd name="T13" fmla="*/ 0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23"/>
              <a:gd name="T23" fmla="*/ 11 w 11"/>
              <a:gd name="T24" fmla="*/ 23 h 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23">
                <a:moveTo>
                  <a:pt x="11" y="0"/>
                </a:moveTo>
                <a:lnTo>
                  <a:pt x="11" y="23"/>
                </a:lnTo>
                <a:lnTo>
                  <a:pt x="0" y="23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4" name="Freeform 58"/>
          <p:cNvSpPr>
            <a:spLocks/>
          </p:cNvSpPr>
          <p:nvPr/>
        </p:nvSpPr>
        <p:spPr bwMode="auto">
          <a:xfrm>
            <a:off x="4010025" y="3929063"/>
            <a:ext cx="160338" cy="88900"/>
          </a:xfrm>
          <a:custGeom>
            <a:avLst/>
            <a:gdLst>
              <a:gd name="T0" fmla="*/ 160338 w 101"/>
              <a:gd name="T1" fmla="*/ 36513 h 56"/>
              <a:gd name="T2" fmla="*/ 160338 w 101"/>
              <a:gd name="T3" fmla="*/ 88900 h 56"/>
              <a:gd name="T4" fmla="*/ 0 w 101"/>
              <a:gd name="T5" fmla="*/ 53975 h 56"/>
              <a:gd name="T6" fmla="*/ 160338 w 101"/>
              <a:gd name="T7" fmla="*/ 0 h 56"/>
              <a:gd name="T8" fmla="*/ 160338 w 101"/>
              <a:gd name="T9" fmla="*/ 36513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"/>
              <a:gd name="T16" fmla="*/ 0 h 56"/>
              <a:gd name="T17" fmla="*/ 101 w 101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" h="56">
                <a:moveTo>
                  <a:pt x="101" y="23"/>
                </a:moveTo>
                <a:lnTo>
                  <a:pt x="101" y="56"/>
                </a:lnTo>
                <a:lnTo>
                  <a:pt x="0" y="34"/>
                </a:lnTo>
                <a:lnTo>
                  <a:pt x="101" y="0"/>
                </a:lnTo>
                <a:lnTo>
                  <a:pt x="101" y="23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5" name="Freeform 59"/>
          <p:cNvSpPr>
            <a:spLocks/>
          </p:cNvSpPr>
          <p:nvPr/>
        </p:nvSpPr>
        <p:spPr bwMode="auto">
          <a:xfrm>
            <a:off x="4276725" y="3929063"/>
            <a:ext cx="36513" cy="36512"/>
          </a:xfrm>
          <a:custGeom>
            <a:avLst/>
            <a:gdLst>
              <a:gd name="T0" fmla="*/ 36513 w 23"/>
              <a:gd name="T1" fmla="*/ 19050 h 23"/>
              <a:gd name="T2" fmla="*/ 36513 w 23"/>
              <a:gd name="T3" fmla="*/ 0 h 23"/>
              <a:gd name="T4" fmla="*/ 0 w 23"/>
              <a:gd name="T5" fmla="*/ 19050 h 23"/>
              <a:gd name="T6" fmla="*/ 0 w 23"/>
              <a:gd name="T7" fmla="*/ 19050 h 23"/>
              <a:gd name="T8" fmla="*/ 0 w 23"/>
              <a:gd name="T9" fmla="*/ 36512 h 23"/>
              <a:gd name="T10" fmla="*/ 0 w 23"/>
              <a:gd name="T11" fmla="*/ 36512 h 23"/>
              <a:gd name="T12" fmla="*/ 36513 w 23"/>
              <a:gd name="T13" fmla="*/ 19050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23"/>
              <a:gd name="T23" fmla="*/ 23 w 23"/>
              <a:gd name="T24" fmla="*/ 23 h 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23">
                <a:moveTo>
                  <a:pt x="23" y="12"/>
                </a:moveTo>
                <a:lnTo>
                  <a:pt x="23" y="0"/>
                </a:lnTo>
                <a:lnTo>
                  <a:pt x="0" y="12"/>
                </a:lnTo>
                <a:lnTo>
                  <a:pt x="0" y="23"/>
                </a:lnTo>
                <a:lnTo>
                  <a:pt x="23" y="12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6" name="Freeform 61"/>
          <p:cNvSpPr>
            <a:spLocks/>
          </p:cNvSpPr>
          <p:nvPr/>
        </p:nvSpPr>
        <p:spPr bwMode="auto">
          <a:xfrm>
            <a:off x="4187825" y="3948113"/>
            <a:ext cx="88900" cy="34925"/>
          </a:xfrm>
          <a:custGeom>
            <a:avLst/>
            <a:gdLst>
              <a:gd name="T0" fmla="*/ 88900 w 56"/>
              <a:gd name="T1" fmla="*/ 17463 h 22"/>
              <a:gd name="T2" fmla="*/ 88900 w 56"/>
              <a:gd name="T3" fmla="*/ 0 h 22"/>
              <a:gd name="T4" fmla="*/ 0 w 56"/>
              <a:gd name="T5" fmla="*/ 17463 h 22"/>
              <a:gd name="T6" fmla="*/ 0 w 56"/>
              <a:gd name="T7" fmla="*/ 34925 h 22"/>
              <a:gd name="T8" fmla="*/ 88900 w 56"/>
              <a:gd name="T9" fmla="*/ 17463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22"/>
              <a:gd name="T17" fmla="*/ 56 w 56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22">
                <a:moveTo>
                  <a:pt x="56" y="11"/>
                </a:moveTo>
                <a:lnTo>
                  <a:pt x="56" y="0"/>
                </a:lnTo>
                <a:lnTo>
                  <a:pt x="0" y="11"/>
                </a:lnTo>
                <a:lnTo>
                  <a:pt x="0" y="22"/>
                </a:lnTo>
                <a:lnTo>
                  <a:pt x="56" y="11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7" name="Rectangle 62"/>
          <p:cNvSpPr>
            <a:spLocks noChangeArrowheads="1"/>
          </p:cNvSpPr>
          <p:nvPr/>
        </p:nvSpPr>
        <p:spPr bwMode="auto">
          <a:xfrm>
            <a:off x="3957638" y="3716338"/>
            <a:ext cx="195262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8" name="Freeform 63"/>
          <p:cNvSpPr>
            <a:spLocks/>
          </p:cNvSpPr>
          <p:nvPr/>
        </p:nvSpPr>
        <p:spPr bwMode="auto">
          <a:xfrm>
            <a:off x="3903663" y="3716338"/>
            <a:ext cx="231775" cy="71437"/>
          </a:xfrm>
          <a:custGeom>
            <a:avLst/>
            <a:gdLst>
              <a:gd name="T0" fmla="*/ 231775 w 146"/>
              <a:gd name="T1" fmla="*/ 71437 h 45"/>
              <a:gd name="T2" fmla="*/ 231775 w 146"/>
              <a:gd name="T3" fmla="*/ 53975 h 45"/>
              <a:gd name="T4" fmla="*/ 53975 w 146"/>
              <a:gd name="T5" fmla="*/ 0 h 45"/>
              <a:gd name="T6" fmla="*/ 53975 w 146"/>
              <a:gd name="T7" fmla="*/ 0 h 45"/>
              <a:gd name="T8" fmla="*/ 0 w 146"/>
              <a:gd name="T9" fmla="*/ 17462 h 45"/>
              <a:gd name="T10" fmla="*/ 53975 w 146"/>
              <a:gd name="T11" fmla="*/ 17462 h 45"/>
              <a:gd name="T12" fmla="*/ 231775 w 146"/>
              <a:gd name="T13" fmla="*/ 71437 h 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6"/>
              <a:gd name="T22" fmla="*/ 0 h 45"/>
              <a:gd name="T23" fmla="*/ 146 w 146"/>
              <a:gd name="T24" fmla="*/ 45 h 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6" h="45">
                <a:moveTo>
                  <a:pt x="146" y="45"/>
                </a:moveTo>
                <a:lnTo>
                  <a:pt x="146" y="34"/>
                </a:lnTo>
                <a:lnTo>
                  <a:pt x="34" y="0"/>
                </a:lnTo>
                <a:lnTo>
                  <a:pt x="0" y="11"/>
                </a:lnTo>
                <a:lnTo>
                  <a:pt x="34" y="11"/>
                </a:lnTo>
                <a:lnTo>
                  <a:pt x="146" y="45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9" name="Freeform 64"/>
          <p:cNvSpPr>
            <a:spLocks/>
          </p:cNvSpPr>
          <p:nvPr/>
        </p:nvSpPr>
        <p:spPr bwMode="auto">
          <a:xfrm>
            <a:off x="3957638" y="3663950"/>
            <a:ext cx="177800" cy="69850"/>
          </a:xfrm>
          <a:custGeom>
            <a:avLst/>
            <a:gdLst>
              <a:gd name="T0" fmla="*/ 0 w 112"/>
              <a:gd name="T1" fmla="*/ 52388 h 44"/>
              <a:gd name="T2" fmla="*/ 0 w 112"/>
              <a:gd name="T3" fmla="*/ 69850 h 44"/>
              <a:gd name="T4" fmla="*/ 177800 w 112"/>
              <a:gd name="T5" fmla="*/ 17463 h 44"/>
              <a:gd name="T6" fmla="*/ 177800 w 112"/>
              <a:gd name="T7" fmla="*/ 0 h 44"/>
              <a:gd name="T8" fmla="*/ 0 w 112"/>
              <a:gd name="T9" fmla="*/ 52388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44"/>
              <a:gd name="T17" fmla="*/ 112 w 112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44">
                <a:moveTo>
                  <a:pt x="0" y="33"/>
                </a:moveTo>
                <a:lnTo>
                  <a:pt x="0" y="44"/>
                </a:lnTo>
                <a:lnTo>
                  <a:pt x="112" y="11"/>
                </a:lnTo>
                <a:lnTo>
                  <a:pt x="112" y="0"/>
                </a:lnTo>
                <a:lnTo>
                  <a:pt x="0" y="33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0" name="Rectangle 65"/>
          <p:cNvSpPr>
            <a:spLocks noChangeArrowheads="1"/>
          </p:cNvSpPr>
          <p:nvPr/>
        </p:nvSpPr>
        <p:spPr bwMode="auto">
          <a:xfrm>
            <a:off x="5200650" y="3733800"/>
            <a:ext cx="71438" cy="190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1" name="Line 66"/>
          <p:cNvSpPr>
            <a:spLocks noChangeShapeType="1"/>
          </p:cNvSpPr>
          <p:nvPr/>
        </p:nvSpPr>
        <p:spPr bwMode="auto">
          <a:xfrm flipH="1">
            <a:off x="4916488" y="3733800"/>
            <a:ext cx="1603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2" name="Line 67"/>
          <p:cNvSpPr>
            <a:spLocks noChangeShapeType="1"/>
          </p:cNvSpPr>
          <p:nvPr/>
        </p:nvSpPr>
        <p:spPr bwMode="auto">
          <a:xfrm flipH="1">
            <a:off x="4632325" y="3733800"/>
            <a:ext cx="1603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3" name="Line 68"/>
          <p:cNvSpPr>
            <a:spLocks noChangeShapeType="1"/>
          </p:cNvSpPr>
          <p:nvPr/>
        </p:nvSpPr>
        <p:spPr bwMode="auto">
          <a:xfrm flipH="1">
            <a:off x="4348163" y="3733800"/>
            <a:ext cx="142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4" name="Rectangle 69"/>
          <p:cNvSpPr>
            <a:spLocks noChangeArrowheads="1"/>
          </p:cNvSpPr>
          <p:nvPr/>
        </p:nvSpPr>
        <p:spPr bwMode="auto">
          <a:xfrm>
            <a:off x="4152900" y="3733800"/>
            <a:ext cx="53975" cy="190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5" name="Rectangle 70"/>
          <p:cNvSpPr>
            <a:spLocks noChangeArrowheads="1"/>
          </p:cNvSpPr>
          <p:nvPr/>
        </p:nvSpPr>
        <p:spPr bwMode="auto">
          <a:xfrm>
            <a:off x="1379538" y="1338263"/>
            <a:ext cx="1387475" cy="3556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6" name="Rectangle 71"/>
          <p:cNvSpPr>
            <a:spLocks noChangeArrowheads="1"/>
          </p:cNvSpPr>
          <p:nvPr/>
        </p:nvSpPr>
        <p:spPr bwMode="auto">
          <a:xfrm>
            <a:off x="1433513" y="1303338"/>
            <a:ext cx="12033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: Main Program</a:t>
            </a:r>
            <a:endParaRPr lang="en-US" b="1"/>
          </a:p>
        </p:txBody>
      </p:sp>
      <p:sp>
        <p:nvSpPr>
          <p:cNvPr id="103467" name="Rectangle 72"/>
          <p:cNvSpPr>
            <a:spLocks noChangeArrowheads="1"/>
          </p:cNvSpPr>
          <p:nvPr/>
        </p:nvSpPr>
        <p:spPr bwMode="auto">
          <a:xfrm>
            <a:off x="1433513" y="1462088"/>
            <a:ext cx="1279525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8" name="Rectangle 73"/>
          <p:cNvSpPr>
            <a:spLocks noChangeArrowheads="1"/>
          </p:cNvSpPr>
          <p:nvPr/>
        </p:nvSpPr>
        <p:spPr bwMode="auto">
          <a:xfrm>
            <a:off x="1379538" y="1249363"/>
            <a:ext cx="1404937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9" name="Rectangle 74"/>
          <p:cNvSpPr>
            <a:spLocks noChangeArrowheads="1"/>
          </p:cNvSpPr>
          <p:nvPr/>
        </p:nvSpPr>
        <p:spPr bwMode="auto">
          <a:xfrm>
            <a:off x="2767013" y="1249363"/>
            <a:ext cx="17462" cy="5508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70" name="Rectangle 75"/>
          <p:cNvSpPr>
            <a:spLocks noChangeArrowheads="1"/>
          </p:cNvSpPr>
          <p:nvPr/>
        </p:nvSpPr>
        <p:spPr bwMode="auto">
          <a:xfrm>
            <a:off x="1379538" y="1781175"/>
            <a:ext cx="1387475" cy="190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71" name="Rectangle 76"/>
          <p:cNvSpPr>
            <a:spLocks noChangeArrowheads="1"/>
          </p:cNvSpPr>
          <p:nvPr/>
        </p:nvSpPr>
        <p:spPr bwMode="auto">
          <a:xfrm>
            <a:off x="1379538" y="1249363"/>
            <a:ext cx="19050" cy="5318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72" name="Rectangle 77"/>
          <p:cNvSpPr>
            <a:spLocks noChangeArrowheads="1"/>
          </p:cNvSpPr>
          <p:nvPr/>
        </p:nvSpPr>
        <p:spPr bwMode="auto">
          <a:xfrm>
            <a:off x="3086100" y="1338263"/>
            <a:ext cx="1385888" cy="3556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73" name="Rectangle 78"/>
          <p:cNvSpPr>
            <a:spLocks noChangeArrowheads="1"/>
          </p:cNvSpPr>
          <p:nvPr/>
        </p:nvSpPr>
        <p:spPr bwMode="auto">
          <a:xfrm>
            <a:off x="3095625" y="1303338"/>
            <a:ext cx="139700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: Exression_Tree</a:t>
            </a:r>
            <a:endParaRPr lang="en-US" b="1"/>
          </a:p>
        </p:txBody>
      </p:sp>
      <p:sp>
        <p:nvSpPr>
          <p:cNvPr id="103474" name="Rectangle 79"/>
          <p:cNvSpPr>
            <a:spLocks noChangeArrowheads="1"/>
          </p:cNvSpPr>
          <p:nvPr/>
        </p:nvSpPr>
        <p:spPr bwMode="auto">
          <a:xfrm>
            <a:off x="3352800" y="1462088"/>
            <a:ext cx="854075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75" name="Rectangle 80"/>
          <p:cNvSpPr>
            <a:spLocks noChangeArrowheads="1"/>
          </p:cNvSpPr>
          <p:nvPr/>
        </p:nvSpPr>
        <p:spPr bwMode="auto">
          <a:xfrm>
            <a:off x="3175000" y="1498600"/>
            <a:ext cx="1112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Event Handler</a:t>
            </a:r>
            <a:endParaRPr lang="en-US" b="1"/>
          </a:p>
        </p:txBody>
      </p:sp>
      <p:sp>
        <p:nvSpPr>
          <p:cNvPr id="103476" name="Rectangle 81"/>
          <p:cNvSpPr>
            <a:spLocks noChangeArrowheads="1"/>
          </p:cNvSpPr>
          <p:nvPr/>
        </p:nvSpPr>
        <p:spPr bwMode="auto">
          <a:xfrm>
            <a:off x="3175000" y="1657350"/>
            <a:ext cx="1208088" cy="1746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77" name="Rectangle 82"/>
          <p:cNvSpPr>
            <a:spLocks noChangeArrowheads="1"/>
          </p:cNvSpPr>
          <p:nvPr/>
        </p:nvSpPr>
        <p:spPr bwMode="auto">
          <a:xfrm>
            <a:off x="3086100" y="1249363"/>
            <a:ext cx="1404938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78" name="Rectangle 83"/>
          <p:cNvSpPr>
            <a:spLocks noChangeArrowheads="1"/>
          </p:cNvSpPr>
          <p:nvPr/>
        </p:nvSpPr>
        <p:spPr bwMode="auto">
          <a:xfrm>
            <a:off x="4471988" y="1249363"/>
            <a:ext cx="19050" cy="5508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79" name="Rectangle 84"/>
          <p:cNvSpPr>
            <a:spLocks noChangeArrowheads="1"/>
          </p:cNvSpPr>
          <p:nvPr/>
        </p:nvSpPr>
        <p:spPr bwMode="auto">
          <a:xfrm>
            <a:off x="3086100" y="1781175"/>
            <a:ext cx="1385888" cy="190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80" name="Rectangle 85"/>
          <p:cNvSpPr>
            <a:spLocks noChangeArrowheads="1"/>
          </p:cNvSpPr>
          <p:nvPr/>
        </p:nvSpPr>
        <p:spPr bwMode="auto">
          <a:xfrm>
            <a:off x="3086100" y="1249363"/>
            <a:ext cx="17463" cy="5318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81" name="Rectangle 86"/>
          <p:cNvSpPr>
            <a:spLocks noChangeArrowheads="1"/>
          </p:cNvSpPr>
          <p:nvPr/>
        </p:nvSpPr>
        <p:spPr bwMode="auto">
          <a:xfrm>
            <a:off x="4792663" y="1338263"/>
            <a:ext cx="1279525" cy="3556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82" name="Rectangle 87"/>
          <p:cNvSpPr>
            <a:spLocks noChangeArrowheads="1"/>
          </p:cNvSpPr>
          <p:nvPr/>
        </p:nvSpPr>
        <p:spPr bwMode="auto">
          <a:xfrm>
            <a:off x="5059363" y="1303338"/>
            <a:ext cx="7175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: Reactor</a:t>
            </a:r>
            <a:endParaRPr lang="en-US" b="1"/>
          </a:p>
        </p:txBody>
      </p:sp>
      <p:sp>
        <p:nvSpPr>
          <p:cNvPr id="103483" name="Rectangle 88"/>
          <p:cNvSpPr>
            <a:spLocks noChangeArrowheads="1"/>
          </p:cNvSpPr>
          <p:nvPr/>
        </p:nvSpPr>
        <p:spPr bwMode="auto">
          <a:xfrm>
            <a:off x="5059363" y="1462088"/>
            <a:ext cx="746125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84" name="Rectangle 89"/>
          <p:cNvSpPr>
            <a:spLocks noChangeArrowheads="1"/>
          </p:cNvSpPr>
          <p:nvPr/>
        </p:nvSpPr>
        <p:spPr bwMode="auto">
          <a:xfrm>
            <a:off x="4792663" y="1249363"/>
            <a:ext cx="1296987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85" name="Rectangle 90"/>
          <p:cNvSpPr>
            <a:spLocks noChangeArrowheads="1"/>
          </p:cNvSpPr>
          <p:nvPr/>
        </p:nvSpPr>
        <p:spPr bwMode="auto">
          <a:xfrm>
            <a:off x="6072188" y="1249363"/>
            <a:ext cx="17462" cy="5508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86" name="Rectangle 91"/>
          <p:cNvSpPr>
            <a:spLocks noChangeArrowheads="1"/>
          </p:cNvSpPr>
          <p:nvPr/>
        </p:nvSpPr>
        <p:spPr bwMode="auto">
          <a:xfrm>
            <a:off x="4792663" y="1781175"/>
            <a:ext cx="1279525" cy="190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87" name="Rectangle 92"/>
          <p:cNvSpPr>
            <a:spLocks noChangeArrowheads="1"/>
          </p:cNvSpPr>
          <p:nvPr/>
        </p:nvSpPr>
        <p:spPr bwMode="auto">
          <a:xfrm>
            <a:off x="4792663" y="1249363"/>
            <a:ext cx="17462" cy="5318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88" name="Rectangle 93"/>
          <p:cNvSpPr>
            <a:spLocks noChangeArrowheads="1"/>
          </p:cNvSpPr>
          <p:nvPr/>
        </p:nvSpPr>
        <p:spPr bwMode="auto">
          <a:xfrm>
            <a:off x="6392863" y="1338263"/>
            <a:ext cx="1385887" cy="55086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89" name="Rectangle 94"/>
          <p:cNvSpPr>
            <a:spLocks noChangeArrowheads="1"/>
          </p:cNvSpPr>
          <p:nvPr/>
        </p:nvSpPr>
        <p:spPr bwMode="auto">
          <a:xfrm>
            <a:off x="6499225" y="1303338"/>
            <a:ext cx="12065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: Synchronous </a:t>
            </a:r>
            <a:endParaRPr lang="en-US" b="1"/>
          </a:p>
        </p:txBody>
      </p:sp>
      <p:sp>
        <p:nvSpPr>
          <p:cNvPr id="103490" name="Rectangle 95"/>
          <p:cNvSpPr>
            <a:spLocks noChangeArrowheads="1"/>
          </p:cNvSpPr>
          <p:nvPr/>
        </p:nvSpPr>
        <p:spPr bwMode="auto">
          <a:xfrm>
            <a:off x="6499225" y="1462088"/>
            <a:ext cx="1243013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91" name="Rectangle 96"/>
          <p:cNvSpPr>
            <a:spLocks noChangeArrowheads="1"/>
          </p:cNvSpPr>
          <p:nvPr/>
        </p:nvSpPr>
        <p:spPr bwMode="auto">
          <a:xfrm>
            <a:off x="6835775" y="1498600"/>
            <a:ext cx="4508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Event</a:t>
            </a:r>
            <a:endParaRPr lang="en-US" b="1"/>
          </a:p>
        </p:txBody>
      </p:sp>
      <p:sp>
        <p:nvSpPr>
          <p:cNvPr id="103492" name="Rectangle 97"/>
          <p:cNvSpPr>
            <a:spLocks noChangeArrowheads="1"/>
          </p:cNvSpPr>
          <p:nvPr/>
        </p:nvSpPr>
        <p:spPr bwMode="auto">
          <a:xfrm>
            <a:off x="6835775" y="1657350"/>
            <a:ext cx="498475" cy="1746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93" name="Rectangle 98"/>
          <p:cNvSpPr>
            <a:spLocks noChangeArrowheads="1"/>
          </p:cNvSpPr>
          <p:nvPr/>
        </p:nvSpPr>
        <p:spPr bwMode="auto">
          <a:xfrm>
            <a:off x="6499225" y="1693863"/>
            <a:ext cx="10937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Demultiplexer</a:t>
            </a:r>
            <a:endParaRPr lang="en-US" b="1"/>
          </a:p>
        </p:txBody>
      </p:sp>
      <p:sp>
        <p:nvSpPr>
          <p:cNvPr id="103494" name="Rectangle 99"/>
          <p:cNvSpPr>
            <a:spLocks noChangeArrowheads="1"/>
          </p:cNvSpPr>
          <p:nvPr/>
        </p:nvSpPr>
        <p:spPr bwMode="auto">
          <a:xfrm>
            <a:off x="6499225" y="1852613"/>
            <a:ext cx="1173163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95" name="Rectangle 100"/>
          <p:cNvSpPr>
            <a:spLocks noChangeArrowheads="1"/>
          </p:cNvSpPr>
          <p:nvPr/>
        </p:nvSpPr>
        <p:spPr bwMode="auto">
          <a:xfrm>
            <a:off x="6392863" y="1249363"/>
            <a:ext cx="1403350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96" name="Rectangle 101"/>
          <p:cNvSpPr>
            <a:spLocks noChangeArrowheads="1"/>
          </p:cNvSpPr>
          <p:nvPr/>
        </p:nvSpPr>
        <p:spPr bwMode="auto">
          <a:xfrm>
            <a:off x="7778750" y="1249363"/>
            <a:ext cx="17463" cy="7096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97" name="Rectangle 102"/>
          <p:cNvSpPr>
            <a:spLocks noChangeArrowheads="1"/>
          </p:cNvSpPr>
          <p:nvPr/>
        </p:nvSpPr>
        <p:spPr bwMode="auto">
          <a:xfrm>
            <a:off x="6392863" y="1941513"/>
            <a:ext cx="1385887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98" name="Rectangle 103"/>
          <p:cNvSpPr>
            <a:spLocks noChangeArrowheads="1"/>
          </p:cNvSpPr>
          <p:nvPr/>
        </p:nvSpPr>
        <p:spPr bwMode="auto">
          <a:xfrm>
            <a:off x="6392863" y="1249363"/>
            <a:ext cx="17462" cy="6921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99" name="Rectangle 104"/>
          <p:cNvSpPr>
            <a:spLocks noChangeArrowheads="1"/>
          </p:cNvSpPr>
          <p:nvPr/>
        </p:nvSpPr>
        <p:spPr bwMode="auto">
          <a:xfrm>
            <a:off x="7085013" y="1941513"/>
            <a:ext cx="17462" cy="21828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00" name="Rectangle 105"/>
          <p:cNvSpPr>
            <a:spLocks noChangeArrowheads="1"/>
          </p:cNvSpPr>
          <p:nvPr/>
        </p:nvSpPr>
        <p:spPr bwMode="auto">
          <a:xfrm>
            <a:off x="5432425" y="1800225"/>
            <a:ext cx="17463" cy="2324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01" name="Rectangle 106"/>
          <p:cNvSpPr>
            <a:spLocks noChangeArrowheads="1"/>
          </p:cNvSpPr>
          <p:nvPr/>
        </p:nvSpPr>
        <p:spPr bwMode="auto">
          <a:xfrm>
            <a:off x="3779838" y="1781175"/>
            <a:ext cx="17462" cy="23431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02" name="Rectangle 107"/>
          <p:cNvSpPr>
            <a:spLocks noChangeArrowheads="1"/>
          </p:cNvSpPr>
          <p:nvPr/>
        </p:nvSpPr>
        <p:spPr bwMode="auto">
          <a:xfrm>
            <a:off x="2073275" y="1781175"/>
            <a:ext cx="17463" cy="23431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03" name="Rectangle 108"/>
          <p:cNvSpPr>
            <a:spLocks noChangeArrowheads="1"/>
          </p:cNvSpPr>
          <p:nvPr/>
        </p:nvSpPr>
        <p:spPr bwMode="auto">
          <a:xfrm>
            <a:off x="3992563" y="2243138"/>
            <a:ext cx="11017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register_handler()</a:t>
            </a:r>
            <a:endParaRPr lang="en-US" b="1"/>
          </a:p>
        </p:txBody>
      </p:sp>
      <p:sp>
        <p:nvSpPr>
          <p:cNvPr id="103504" name="Freeform 109"/>
          <p:cNvSpPr>
            <a:spLocks/>
          </p:cNvSpPr>
          <p:nvPr/>
        </p:nvSpPr>
        <p:spPr bwMode="auto">
          <a:xfrm>
            <a:off x="5076825" y="2403475"/>
            <a:ext cx="212725" cy="106363"/>
          </a:xfrm>
          <a:custGeom>
            <a:avLst/>
            <a:gdLst>
              <a:gd name="T0" fmla="*/ 0 w 134"/>
              <a:gd name="T1" fmla="*/ 34925 h 67"/>
              <a:gd name="T2" fmla="*/ 0 w 134"/>
              <a:gd name="T3" fmla="*/ 0 h 67"/>
              <a:gd name="T4" fmla="*/ 0 w 134"/>
              <a:gd name="T5" fmla="*/ 0 h 67"/>
              <a:gd name="T6" fmla="*/ 0 w 134"/>
              <a:gd name="T7" fmla="*/ 0 h 67"/>
              <a:gd name="T8" fmla="*/ 160337 w 134"/>
              <a:gd name="T9" fmla="*/ 34925 h 67"/>
              <a:gd name="T10" fmla="*/ 212725 w 134"/>
              <a:gd name="T11" fmla="*/ 34925 h 67"/>
              <a:gd name="T12" fmla="*/ 160337 w 134"/>
              <a:gd name="T13" fmla="*/ 52388 h 67"/>
              <a:gd name="T14" fmla="*/ 0 w 134"/>
              <a:gd name="T15" fmla="*/ 106363 h 67"/>
              <a:gd name="T16" fmla="*/ 0 w 134"/>
              <a:gd name="T17" fmla="*/ 106363 h 67"/>
              <a:gd name="T18" fmla="*/ 0 w 134"/>
              <a:gd name="T19" fmla="*/ 88900 h 67"/>
              <a:gd name="T20" fmla="*/ 0 w 134"/>
              <a:gd name="T21" fmla="*/ 88900 h 67"/>
              <a:gd name="T22" fmla="*/ 160337 w 134"/>
              <a:gd name="T23" fmla="*/ 34925 h 67"/>
              <a:gd name="T24" fmla="*/ 160337 w 134"/>
              <a:gd name="T25" fmla="*/ 52388 h 67"/>
              <a:gd name="T26" fmla="*/ 160337 w 134"/>
              <a:gd name="T27" fmla="*/ 52388 h 67"/>
              <a:gd name="T28" fmla="*/ 0 w 134"/>
              <a:gd name="T29" fmla="*/ 17463 h 67"/>
              <a:gd name="T30" fmla="*/ 0 w 134"/>
              <a:gd name="T31" fmla="*/ 0 h 67"/>
              <a:gd name="T32" fmla="*/ 17462 w 134"/>
              <a:gd name="T33" fmla="*/ 0 h 67"/>
              <a:gd name="T34" fmla="*/ 17462 w 134"/>
              <a:gd name="T35" fmla="*/ 34925 h 67"/>
              <a:gd name="T36" fmla="*/ 0 w 134"/>
              <a:gd name="T37" fmla="*/ 34925 h 6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4"/>
              <a:gd name="T58" fmla="*/ 0 h 67"/>
              <a:gd name="T59" fmla="*/ 134 w 134"/>
              <a:gd name="T60" fmla="*/ 67 h 6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4" h="67">
                <a:moveTo>
                  <a:pt x="0" y="22"/>
                </a:moveTo>
                <a:lnTo>
                  <a:pt x="0" y="0"/>
                </a:lnTo>
                <a:lnTo>
                  <a:pt x="101" y="22"/>
                </a:lnTo>
                <a:lnTo>
                  <a:pt x="134" y="22"/>
                </a:lnTo>
                <a:lnTo>
                  <a:pt x="101" y="33"/>
                </a:lnTo>
                <a:lnTo>
                  <a:pt x="0" y="67"/>
                </a:lnTo>
                <a:lnTo>
                  <a:pt x="0" y="56"/>
                </a:lnTo>
                <a:lnTo>
                  <a:pt x="101" y="22"/>
                </a:lnTo>
                <a:lnTo>
                  <a:pt x="101" y="33"/>
                </a:lnTo>
                <a:lnTo>
                  <a:pt x="0" y="11"/>
                </a:lnTo>
                <a:lnTo>
                  <a:pt x="0" y="0"/>
                </a:lnTo>
                <a:lnTo>
                  <a:pt x="11" y="0"/>
                </a:lnTo>
                <a:lnTo>
                  <a:pt x="11" y="22"/>
                </a:lnTo>
                <a:lnTo>
                  <a:pt x="0" y="22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05" name="Freeform 110"/>
          <p:cNvSpPr>
            <a:spLocks/>
          </p:cNvSpPr>
          <p:nvPr/>
        </p:nvSpPr>
        <p:spPr bwMode="auto">
          <a:xfrm>
            <a:off x="5076825" y="2438400"/>
            <a:ext cx="17463" cy="53975"/>
          </a:xfrm>
          <a:custGeom>
            <a:avLst/>
            <a:gdLst>
              <a:gd name="T0" fmla="*/ 0 w 11"/>
              <a:gd name="T1" fmla="*/ 53975 h 34"/>
              <a:gd name="T2" fmla="*/ 0 w 11"/>
              <a:gd name="T3" fmla="*/ 0 h 34"/>
              <a:gd name="T4" fmla="*/ 17463 w 11"/>
              <a:gd name="T5" fmla="*/ 0 h 34"/>
              <a:gd name="T6" fmla="*/ 17463 w 11"/>
              <a:gd name="T7" fmla="*/ 0 h 34"/>
              <a:gd name="T8" fmla="*/ 17463 w 11"/>
              <a:gd name="T9" fmla="*/ 0 h 34"/>
              <a:gd name="T10" fmla="*/ 17463 w 11"/>
              <a:gd name="T11" fmla="*/ 53975 h 34"/>
              <a:gd name="T12" fmla="*/ 0 w 11"/>
              <a:gd name="T13" fmla="*/ 53975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34"/>
              <a:gd name="T23" fmla="*/ 11 w 11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34">
                <a:moveTo>
                  <a:pt x="0" y="34"/>
                </a:moveTo>
                <a:lnTo>
                  <a:pt x="0" y="0"/>
                </a:lnTo>
                <a:lnTo>
                  <a:pt x="11" y="0"/>
                </a:lnTo>
                <a:lnTo>
                  <a:pt x="11" y="34"/>
                </a:lnTo>
                <a:lnTo>
                  <a:pt x="0" y="3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06" name="Freeform 111"/>
          <p:cNvSpPr>
            <a:spLocks/>
          </p:cNvSpPr>
          <p:nvPr/>
        </p:nvSpPr>
        <p:spPr bwMode="auto">
          <a:xfrm>
            <a:off x="5076825" y="2403475"/>
            <a:ext cx="160338" cy="88900"/>
          </a:xfrm>
          <a:custGeom>
            <a:avLst/>
            <a:gdLst>
              <a:gd name="T0" fmla="*/ 0 w 101"/>
              <a:gd name="T1" fmla="*/ 34925 h 56"/>
              <a:gd name="T2" fmla="*/ 0 w 101"/>
              <a:gd name="T3" fmla="*/ 0 h 56"/>
              <a:gd name="T4" fmla="*/ 160338 w 101"/>
              <a:gd name="T5" fmla="*/ 34925 h 56"/>
              <a:gd name="T6" fmla="*/ 0 w 101"/>
              <a:gd name="T7" fmla="*/ 88900 h 56"/>
              <a:gd name="T8" fmla="*/ 0 w 101"/>
              <a:gd name="T9" fmla="*/ 34925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"/>
              <a:gd name="T16" fmla="*/ 0 h 56"/>
              <a:gd name="T17" fmla="*/ 101 w 101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" h="56">
                <a:moveTo>
                  <a:pt x="0" y="22"/>
                </a:moveTo>
                <a:lnTo>
                  <a:pt x="0" y="0"/>
                </a:lnTo>
                <a:lnTo>
                  <a:pt x="101" y="22"/>
                </a:lnTo>
                <a:lnTo>
                  <a:pt x="0" y="56"/>
                </a:lnTo>
                <a:lnTo>
                  <a:pt x="0" y="22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07" name="Rectangle 112"/>
          <p:cNvSpPr>
            <a:spLocks noChangeArrowheads="1"/>
          </p:cNvSpPr>
          <p:nvPr/>
        </p:nvSpPr>
        <p:spPr bwMode="auto">
          <a:xfrm>
            <a:off x="2233613" y="2438400"/>
            <a:ext cx="2843212" cy="1746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08" name="Rectangle 113"/>
          <p:cNvSpPr>
            <a:spLocks noChangeArrowheads="1"/>
          </p:cNvSpPr>
          <p:nvPr/>
        </p:nvSpPr>
        <p:spPr bwMode="auto">
          <a:xfrm>
            <a:off x="4117975" y="2474913"/>
            <a:ext cx="7842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get_handle()</a:t>
            </a:r>
            <a:endParaRPr lang="en-US" b="1"/>
          </a:p>
        </p:txBody>
      </p:sp>
      <p:sp>
        <p:nvSpPr>
          <p:cNvPr id="103509" name="Freeform 114"/>
          <p:cNvSpPr>
            <a:spLocks/>
          </p:cNvSpPr>
          <p:nvPr/>
        </p:nvSpPr>
        <p:spPr bwMode="auto">
          <a:xfrm>
            <a:off x="3975100" y="2651125"/>
            <a:ext cx="160338" cy="106363"/>
          </a:xfrm>
          <a:custGeom>
            <a:avLst/>
            <a:gdLst>
              <a:gd name="T0" fmla="*/ 160338 w 101"/>
              <a:gd name="T1" fmla="*/ 53975 h 67"/>
              <a:gd name="T2" fmla="*/ 160338 w 101"/>
              <a:gd name="T3" fmla="*/ 106363 h 67"/>
              <a:gd name="T4" fmla="*/ 160338 w 101"/>
              <a:gd name="T5" fmla="*/ 106363 h 67"/>
              <a:gd name="T6" fmla="*/ 160338 w 101"/>
              <a:gd name="T7" fmla="*/ 106363 h 67"/>
              <a:gd name="T8" fmla="*/ 0 w 101"/>
              <a:gd name="T9" fmla="*/ 53975 h 67"/>
              <a:gd name="T10" fmla="*/ 0 w 101"/>
              <a:gd name="T11" fmla="*/ 36513 h 67"/>
              <a:gd name="T12" fmla="*/ 0 w 101"/>
              <a:gd name="T13" fmla="*/ 36513 h 67"/>
              <a:gd name="T14" fmla="*/ 160338 w 101"/>
              <a:gd name="T15" fmla="*/ 0 h 67"/>
              <a:gd name="T16" fmla="*/ 160338 w 101"/>
              <a:gd name="T17" fmla="*/ 0 h 67"/>
              <a:gd name="T18" fmla="*/ 160338 w 101"/>
              <a:gd name="T19" fmla="*/ 19050 h 67"/>
              <a:gd name="T20" fmla="*/ 160338 w 101"/>
              <a:gd name="T21" fmla="*/ 19050 h 67"/>
              <a:gd name="T22" fmla="*/ 0 w 101"/>
              <a:gd name="T23" fmla="*/ 53975 h 67"/>
              <a:gd name="T24" fmla="*/ 0 w 101"/>
              <a:gd name="T25" fmla="*/ 36513 h 67"/>
              <a:gd name="T26" fmla="*/ 0 w 101"/>
              <a:gd name="T27" fmla="*/ 36513 h 67"/>
              <a:gd name="T28" fmla="*/ 160338 w 101"/>
              <a:gd name="T29" fmla="*/ 88900 h 67"/>
              <a:gd name="T30" fmla="*/ 160338 w 101"/>
              <a:gd name="T31" fmla="*/ 106363 h 67"/>
              <a:gd name="T32" fmla="*/ 142875 w 101"/>
              <a:gd name="T33" fmla="*/ 106363 h 67"/>
              <a:gd name="T34" fmla="*/ 142875 w 101"/>
              <a:gd name="T35" fmla="*/ 53975 h 67"/>
              <a:gd name="T36" fmla="*/ 160338 w 101"/>
              <a:gd name="T37" fmla="*/ 53975 h 6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1"/>
              <a:gd name="T58" fmla="*/ 0 h 67"/>
              <a:gd name="T59" fmla="*/ 101 w 101"/>
              <a:gd name="T60" fmla="*/ 67 h 6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1" h="67">
                <a:moveTo>
                  <a:pt x="101" y="34"/>
                </a:moveTo>
                <a:lnTo>
                  <a:pt x="101" y="67"/>
                </a:lnTo>
                <a:lnTo>
                  <a:pt x="0" y="34"/>
                </a:lnTo>
                <a:lnTo>
                  <a:pt x="0" y="23"/>
                </a:lnTo>
                <a:lnTo>
                  <a:pt x="101" y="0"/>
                </a:lnTo>
                <a:lnTo>
                  <a:pt x="101" y="12"/>
                </a:lnTo>
                <a:lnTo>
                  <a:pt x="0" y="34"/>
                </a:lnTo>
                <a:lnTo>
                  <a:pt x="0" y="23"/>
                </a:lnTo>
                <a:lnTo>
                  <a:pt x="101" y="56"/>
                </a:lnTo>
                <a:lnTo>
                  <a:pt x="101" y="67"/>
                </a:lnTo>
                <a:lnTo>
                  <a:pt x="90" y="67"/>
                </a:lnTo>
                <a:lnTo>
                  <a:pt x="90" y="34"/>
                </a:lnTo>
                <a:lnTo>
                  <a:pt x="101" y="3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10" name="Freeform 115"/>
          <p:cNvSpPr>
            <a:spLocks/>
          </p:cNvSpPr>
          <p:nvPr/>
        </p:nvSpPr>
        <p:spPr bwMode="auto">
          <a:xfrm>
            <a:off x="4117975" y="2670175"/>
            <a:ext cx="17463" cy="34925"/>
          </a:xfrm>
          <a:custGeom>
            <a:avLst/>
            <a:gdLst>
              <a:gd name="T0" fmla="*/ 17463 w 11"/>
              <a:gd name="T1" fmla="*/ 0 h 22"/>
              <a:gd name="T2" fmla="*/ 17463 w 11"/>
              <a:gd name="T3" fmla="*/ 34925 h 22"/>
              <a:gd name="T4" fmla="*/ 0 w 11"/>
              <a:gd name="T5" fmla="*/ 34925 h 22"/>
              <a:gd name="T6" fmla="*/ 0 w 11"/>
              <a:gd name="T7" fmla="*/ 34925 h 22"/>
              <a:gd name="T8" fmla="*/ 0 w 11"/>
              <a:gd name="T9" fmla="*/ 34925 h 22"/>
              <a:gd name="T10" fmla="*/ 0 w 11"/>
              <a:gd name="T11" fmla="*/ 0 h 22"/>
              <a:gd name="T12" fmla="*/ 17463 w 11"/>
              <a:gd name="T13" fmla="*/ 0 h 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22"/>
              <a:gd name="T23" fmla="*/ 11 w 11"/>
              <a:gd name="T24" fmla="*/ 22 h 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22">
                <a:moveTo>
                  <a:pt x="11" y="0"/>
                </a:moveTo>
                <a:lnTo>
                  <a:pt x="11" y="22"/>
                </a:lnTo>
                <a:lnTo>
                  <a:pt x="0" y="22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11" name="Freeform 116"/>
          <p:cNvSpPr>
            <a:spLocks/>
          </p:cNvSpPr>
          <p:nvPr/>
        </p:nvSpPr>
        <p:spPr bwMode="auto">
          <a:xfrm>
            <a:off x="3975100" y="2670175"/>
            <a:ext cx="160338" cy="87313"/>
          </a:xfrm>
          <a:custGeom>
            <a:avLst/>
            <a:gdLst>
              <a:gd name="T0" fmla="*/ 160338 w 101"/>
              <a:gd name="T1" fmla="*/ 34925 h 55"/>
              <a:gd name="T2" fmla="*/ 160338 w 101"/>
              <a:gd name="T3" fmla="*/ 87313 h 55"/>
              <a:gd name="T4" fmla="*/ 0 w 101"/>
              <a:gd name="T5" fmla="*/ 34925 h 55"/>
              <a:gd name="T6" fmla="*/ 160338 w 101"/>
              <a:gd name="T7" fmla="*/ 0 h 55"/>
              <a:gd name="T8" fmla="*/ 160338 w 101"/>
              <a:gd name="T9" fmla="*/ 34925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"/>
              <a:gd name="T16" fmla="*/ 0 h 55"/>
              <a:gd name="T17" fmla="*/ 101 w 101"/>
              <a:gd name="T18" fmla="*/ 55 h 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" h="55">
                <a:moveTo>
                  <a:pt x="101" y="22"/>
                </a:moveTo>
                <a:lnTo>
                  <a:pt x="101" y="55"/>
                </a:lnTo>
                <a:lnTo>
                  <a:pt x="0" y="22"/>
                </a:lnTo>
                <a:lnTo>
                  <a:pt x="101" y="0"/>
                </a:lnTo>
                <a:lnTo>
                  <a:pt x="101" y="22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12" name="Rectangle 117"/>
          <p:cNvSpPr>
            <a:spLocks noChangeArrowheads="1"/>
          </p:cNvSpPr>
          <p:nvPr/>
        </p:nvSpPr>
        <p:spPr bwMode="auto">
          <a:xfrm>
            <a:off x="4152900" y="2705100"/>
            <a:ext cx="1119188" cy="1746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13" name="Rectangle 118"/>
          <p:cNvSpPr>
            <a:spLocks noChangeArrowheads="1"/>
          </p:cNvSpPr>
          <p:nvPr/>
        </p:nvSpPr>
        <p:spPr bwMode="auto">
          <a:xfrm>
            <a:off x="5076825" y="2811463"/>
            <a:ext cx="195263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14" name="Freeform 119"/>
          <p:cNvSpPr>
            <a:spLocks/>
          </p:cNvSpPr>
          <p:nvPr/>
        </p:nvSpPr>
        <p:spPr bwMode="auto">
          <a:xfrm>
            <a:off x="5076825" y="2757488"/>
            <a:ext cx="266700" cy="71437"/>
          </a:xfrm>
          <a:custGeom>
            <a:avLst/>
            <a:gdLst>
              <a:gd name="T0" fmla="*/ 0 w 168"/>
              <a:gd name="T1" fmla="*/ 0 h 45"/>
              <a:gd name="T2" fmla="*/ 0 w 168"/>
              <a:gd name="T3" fmla="*/ 19050 h 45"/>
              <a:gd name="T4" fmla="*/ 195262 w 168"/>
              <a:gd name="T5" fmla="*/ 71437 h 45"/>
              <a:gd name="T6" fmla="*/ 195262 w 168"/>
              <a:gd name="T7" fmla="*/ 71437 h 45"/>
              <a:gd name="T8" fmla="*/ 266700 w 168"/>
              <a:gd name="T9" fmla="*/ 53975 h 45"/>
              <a:gd name="T10" fmla="*/ 195262 w 168"/>
              <a:gd name="T11" fmla="*/ 53975 h 45"/>
              <a:gd name="T12" fmla="*/ 0 w 168"/>
              <a:gd name="T13" fmla="*/ 0 h 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8"/>
              <a:gd name="T22" fmla="*/ 0 h 45"/>
              <a:gd name="T23" fmla="*/ 168 w 168"/>
              <a:gd name="T24" fmla="*/ 45 h 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8" h="45">
                <a:moveTo>
                  <a:pt x="0" y="0"/>
                </a:moveTo>
                <a:lnTo>
                  <a:pt x="0" y="12"/>
                </a:lnTo>
                <a:lnTo>
                  <a:pt x="123" y="45"/>
                </a:lnTo>
                <a:lnTo>
                  <a:pt x="168" y="34"/>
                </a:lnTo>
                <a:lnTo>
                  <a:pt x="123" y="34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15" name="Freeform 120"/>
          <p:cNvSpPr>
            <a:spLocks/>
          </p:cNvSpPr>
          <p:nvPr/>
        </p:nvSpPr>
        <p:spPr bwMode="auto">
          <a:xfrm>
            <a:off x="5076825" y="2811463"/>
            <a:ext cx="195263" cy="71437"/>
          </a:xfrm>
          <a:custGeom>
            <a:avLst/>
            <a:gdLst>
              <a:gd name="T0" fmla="*/ 195263 w 123"/>
              <a:gd name="T1" fmla="*/ 17462 h 45"/>
              <a:gd name="T2" fmla="*/ 195263 w 123"/>
              <a:gd name="T3" fmla="*/ 0 h 45"/>
              <a:gd name="T4" fmla="*/ 0 w 123"/>
              <a:gd name="T5" fmla="*/ 53975 h 45"/>
              <a:gd name="T6" fmla="*/ 0 w 123"/>
              <a:gd name="T7" fmla="*/ 71437 h 45"/>
              <a:gd name="T8" fmla="*/ 195263 w 123"/>
              <a:gd name="T9" fmla="*/ 17462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3"/>
              <a:gd name="T16" fmla="*/ 0 h 45"/>
              <a:gd name="T17" fmla="*/ 123 w 12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3" h="45">
                <a:moveTo>
                  <a:pt x="123" y="11"/>
                </a:moveTo>
                <a:lnTo>
                  <a:pt x="123" y="0"/>
                </a:lnTo>
                <a:lnTo>
                  <a:pt x="0" y="34"/>
                </a:lnTo>
                <a:lnTo>
                  <a:pt x="0" y="45"/>
                </a:lnTo>
                <a:lnTo>
                  <a:pt x="123" y="11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16" name="Rectangle 121"/>
          <p:cNvSpPr>
            <a:spLocks noChangeArrowheads="1"/>
          </p:cNvSpPr>
          <p:nvPr/>
        </p:nvSpPr>
        <p:spPr bwMode="auto">
          <a:xfrm>
            <a:off x="3940175" y="2811463"/>
            <a:ext cx="69850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17" name="Line 122"/>
          <p:cNvSpPr>
            <a:spLocks noChangeShapeType="1"/>
          </p:cNvSpPr>
          <p:nvPr/>
        </p:nvSpPr>
        <p:spPr bwMode="auto">
          <a:xfrm>
            <a:off x="4117975" y="2811463"/>
            <a:ext cx="1063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18" name="Line 123"/>
          <p:cNvSpPr>
            <a:spLocks noChangeShapeType="1"/>
          </p:cNvSpPr>
          <p:nvPr/>
        </p:nvSpPr>
        <p:spPr bwMode="auto">
          <a:xfrm>
            <a:off x="4330700" y="2811463"/>
            <a:ext cx="1238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19" name="Line 124"/>
          <p:cNvSpPr>
            <a:spLocks noChangeShapeType="1"/>
          </p:cNvSpPr>
          <p:nvPr/>
        </p:nvSpPr>
        <p:spPr bwMode="auto">
          <a:xfrm>
            <a:off x="4560888" y="2811463"/>
            <a:ext cx="1254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20" name="Line 125"/>
          <p:cNvSpPr>
            <a:spLocks noChangeShapeType="1"/>
          </p:cNvSpPr>
          <p:nvPr/>
        </p:nvSpPr>
        <p:spPr bwMode="auto">
          <a:xfrm>
            <a:off x="4792663" y="2811463"/>
            <a:ext cx="1063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21" name="Rectangle 126"/>
          <p:cNvSpPr>
            <a:spLocks noChangeArrowheads="1"/>
          </p:cNvSpPr>
          <p:nvPr/>
        </p:nvSpPr>
        <p:spPr bwMode="auto">
          <a:xfrm>
            <a:off x="5005388" y="2811463"/>
            <a:ext cx="71437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22" name="Rectangle 127"/>
          <p:cNvSpPr>
            <a:spLocks noChangeArrowheads="1"/>
          </p:cNvSpPr>
          <p:nvPr/>
        </p:nvSpPr>
        <p:spPr bwMode="auto">
          <a:xfrm>
            <a:off x="2251075" y="3167063"/>
            <a:ext cx="195263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23" name="Freeform 128"/>
          <p:cNvSpPr>
            <a:spLocks/>
          </p:cNvSpPr>
          <p:nvPr/>
        </p:nvSpPr>
        <p:spPr bwMode="auto">
          <a:xfrm>
            <a:off x="2197100" y="3167063"/>
            <a:ext cx="231775" cy="69850"/>
          </a:xfrm>
          <a:custGeom>
            <a:avLst/>
            <a:gdLst>
              <a:gd name="T0" fmla="*/ 231775 w 146"/>
              <a:gd name="T1" fmla="*/ 69850 h 44"/>
              <a:gd name="T2" fmla="*/ 231775 w 146"/>
              <a:gd name="T3" fmla="*/ 52388 h 44"/>
              <a:gd name="T4" fmla="*/ 53975 w 146"/>
              <a:gd name="T5" fmla="*/ 0 h 44"/>
              <a:gd name="T6" fmla="*/ 53975 w 146"/>
              <a:gd name="T7" fmla="*/ 0 h 44"/>
              <a:gd name="T8" fmla="*/ 0 w 146"/>
              <a:gd name="T9" fmla="*/ 17463 h 44"/>
              <a:gd name="T10" fmla="*/ 53975 w 146"/>
              <a:gd name="T11" fmla="*/ 17463 h 44"/>
              <a:gd name="T12" fmla="*/ 231775 w 146"/>
              <a:gd name="T13" fmla="*/ 69850 h 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6"/>
              <a:gd name="T22" fmla="*/ 0 h 44"/>
              <a:gd name="T23" fmla="*/ 146 w 146"/>
              <a:gd name="T24" fmla="*/ 44 h 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6" h="44">
                <a:moveTo>
                  <a:pt x="146" y="44"/>
                </a:moveTo>
                <a:lnTo>
                  <a:pt x="146" y="33"/>
                </a:lnTo>
                <a:lnTo>
                  <a:pt x="34" y="0"/>
                </a:lnTo>
                <a:lnTo>
                  <a:pt x="0" y="11"/>
                </a:lnTo>
                <a:lnTo>
                  <a:pt x="34" y="11"/>
                </a:lnTo>
                <a:lnTo>
                  <a:pt x="146" y="4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24" name="Freeform 129"/>
          <p:cNvSpPr>
            <a:spLocks/>
          </p:cNvSpPr>
          <p:nvPr/>
        </p:nvSpPr>
        <p:spPr bwMode="auto">
          <a:xfrm>
            <a:off x="2251075" y="3113088"/>
            <a:ext cx="177800" cy="71437"/>
          </a:xfrm>
          <a:custGeom>
            <a:avLst/>
            <a:gdLst>
              <a:gd name="T0" fmla="*/ 0 w 112"/>
              <a:gd name="T1" fmla="*/ 53975 h 45"/>
              <a:gd name="T2" fmla="*/ 0 w 112"/>
              <a:gd name="T3" fmla="*/ 71437 h 45"/>
              <a:gd name="T4" fmla="*/ 177800 w 112"/>
              <a:gd name="T5" fmla="*/ 17462 h 45"/>
              <a:gd name="T6" fmla="*/ 177800 w 112"/>
              <a:gd name="T7" fmla="*/ 0 h 45"/>
              <a:gd name="T8" fmla="*/ 0 w 112"/>
              <a:gd name="T9" fmla="*/ 53975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45"/>
              <a:gd name="T17" fmla="*/ 112 w 112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45">
                <a:moveTo>
                  <a:pt x="0" y="34"/>
                </a:moveTo>
                <a:lnTo>
                  <a:pt x="0" y="45"/>
                </a:lnTo>
                <a:lnTo>
                  <a:pt x="112" y="11"/>
                </a:lnTo>
                <a:lnTo>
                  <a:pt x="112" y="0"/>
                </a:lnTo>
                <a:lnTo>
                  <a:pt x="0" y="3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25" name="Rectangle 130"/>
          <p:cNvSpPr>
            <a:spLocks noChangeArrowheads="1"/>
          </p:cNvSpPr>
          <p:nvPr/>
        </p:nvSpPr>
        <p:spPr bwMode="auto">
          <a:xfrm>
            <a:off x="5200650" y="3184525"/>
            <a:ext cx="71438" cy="1746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26" name="Line 131"/>
          <p:cNvSpPr>
            <a:spLocks noChangeShapeType="1"/>
          </p:cNvSpPr>
          <p:nvPr/>
        </p:nvSpPr>
        <p:spPr bwMode="auto">
          <a:xfrm flipH="1">
            <a:off x="4953000" y="3184525"/>
            <a:ext cx="141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27" name="Line 132"/>
          <p:cNvSpPr>
            <a:spLocks noChangeShapeType="1"/>
          </p:cNvSpPr>
          <p:nvPr/>
        </p:nvSpPr>
        <p:spPr bwMode="auto">
          <a:xfrm flipH="1">
            <a:off x="4686300" y="3184525"/>
            <a:ext cx="141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28" name="Line 133"/>
          <p:cNvSpPr>
            <a:spLocks noChangeShapeType="1"/>
          </p:cNvSpPr>
          <p:nvPr/>
        </p:nvSpPr>
        <p:spPr bwMode="auto">
          <a:xfrm flipH="1">
            <a:off x="4437063" y="3184525"/>
            <a:ext cx="1238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29" name="Line 134"/>
          <p:cNvSpPr>
            <a:spLocks noChangeShapeType="1"/>
          </p:cNvSpPr>
          <p:nvPr/>
        </p:nvSpPr>
        <p:spPr bwMode="auto">
          <a:xfrm flipH="1">
            <a:off x="4170363" y="3184525"/>
            <a:ext cx="142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30" name="Line 135"/>
          <p:cNvSpPr>
            <a:spLocks noChangeShapeType="1"/>
          </p:cNvSpPr>
          <p:nvPr/>
        </p:nvSpPr>
        <p:spPr bwMode="auto">
          <a:xfrm flipH="1">
            <a:off x="3921125" y="3184525"/>
            <a:ext cx="1254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31" name="Line 136"/>
          <p:cNvSpPr>
            <a:spLocks noChangeShapeType="1"/>
          </p:cNvSpPr>
          <p:nvPr/>
        </p:nvSpPr>
        <p:spPr bwMode="auto">
          <a:xfrm flipH="1">
            <a:off x="3654425" y="3184525"/>
            <a:ext cx="142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32" name="Line 137"/>
          <p:cNvSpPr>
            <a:spLocks noChangeShapeType="1"/>
          </p:cNvSpPr>
          <p:nvPr/>
        </p:nvSpPr>
        <p:spPr bwMode="auto">
          <a:xfrm flipH="1">
            <a:off x="3406775" y="3184525"/>
            <a:ext cx="1238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33" name="Line 138"/>
          <p:cNvSpPr>
            <a:spLocks noChangeShapeType="1"/>
          </p:cNvSpPr>
          <p:nvPr/>
        </p:nvSpPr>
        <p:spPr bwMode="auto">
          <a:xfrm flipH="1">
            <a:off x="3140075" y="3184525"/>
            <a:ext cx="141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34" name="Line 139"/>
          <p:cNvSpPr>
            <a:spLocks noChangeShapeType="1"/>
          </p:cNvSpPr>
          <p:nvPr/>
        </p:nvSpPr>
        <p:spPr bwMode="auto">
          <a:xfrm flipH="1">
            <a:off x="2890838" y="3184525"/>
            <a:ext cx="1238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35" name="Line 140"/>
          <p:cNvSpPr>
            <a:spLocks noChangeShapeType="1"/>
          </p:cNvSpPr>
          <p:nvPr/>
        </p:nvSpPr>
        <p:spPr bwMode="auto">
          <a:xfrm flipH="1">
            <a:off x="2624138" y="3184525"/>
            <a:ext cx="142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36" name="Rectangle 141"/>
          <p:cNvSpPr>
            <a:spLocks noChangeArrowheads="1"/>
          </p:cNvSpPr>
          <p:nvPr/>
        </p:nvSpPr>
        <p:spPr bwMode="auto">
          <a:xfrm>
            <a:off x="2446338" y="3184525"/>
            <a:ext cx="53975" cy="1746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37" name="Rectangle 142"/>
          <p:cNvSpPr>
            <a:spLocks noChangeArrowheads="1"/>
          </p:cNvSpPr>
          <p:nvPr/>
        </p:nvSpPr>
        <p:spPr bwMode="auto">
          <a:xfrm>
            <a:off x="4081463" y="3273425"/>
            <a:ext cx="10017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handle_events()</a:t>
            </a:r>
            <a:endParaRPr lang="en-US" b="1"/>
          </a:p>
        </p:txBody>
      </p:sp>
      <p:sp>
        <p:nvSpPr>
          <p:cNvPr id="103538" name="Rectangle 143"/>
          <p:cNvSpPr>
            <a:spLocks noChangeArrowheads="1"/>
          </p:cNvSpPr>
          <p:nvPr/>
        </p:nvSpPr>
        <p:spPr bwMode="auto">
          <a:xfrm>
            <a:off x="6551613" y="3325813"/>
            <a:ext cx="4572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select()</a:t>
            </a:r>
            <a:endParaRPr lang="en-US" b="1"/>
          </a:p>
        </p:txBody>
      </p:sp>
      <p:sp>
        <p:nvSpPr>
          <p:cNvPr id="103539" name="Rectangle 144"/>
          <p:cNvSpPr>
            <a:spLocks noChangeArrowheads="1"/>
          </p:cNvSpPr>
          <p:nvPr/>
        </p:nvSpPr>
        <p:spPr bwMode="auto">
          <a:xfrm>
            <a:off x="6924675" y="3503613"/>
            <a:ext cx="320675" cy="212725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40" name="Rectangle 145"/>
          <p:cNvSpPr>
            <a:spLocks noChangeArrowheads="1"/>
          </p:cNvSpPr>
          <p:nvPr/>
        </p:nvSpPr>
        <p:spPr bwMode="auto">
          <a:xfrm>
            <a:off x="6924675" y="3503613"/>
            <a:ext cx="338138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41" name="Rectangle 146"/>
          <p:cNvSpPr>
            <a:spLocks noChangeArrowheads="1"/>
          </p:cNvSpPr>
          <p:nvPr/>
        </p:nvSpPr>
        <p:spPr bwMode="auto">
          <a:xfrm>
            <a:off x="7245350" y="3503613"/>
            <a:ext cx="17463" cy="2301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42" name="Rectangle 147"/>
          <p:cNvSpPr>
            <a:spLocks noChangeArrowheads="1"/>
          </p:cNvSpPr>
          <p:nvPr/>
        </p:nvSpPr>
        <p:spPr bwMode="auto">
          <a:xfrm>
            <a:off x="6924675" y="3716338"/>
            <a:ext cx="320675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43" name="Rectangle 148"/>
          <p:cNvSpPr>
            <a:spLocks noChangeArrowheads="1"/>
          </p:cNvSpPr>
          <p:nvPr/>
        </p:nvSpPr>
        <p:spPr bwMode="auto">
          <a:xfrm>
            <a:off x="6924675" y="3503613"/>
            <a:ext cx="19050" cy="21272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44" name="Freeform 149"/>
          <p:cNvSpPr>
            <a:spLocks/>
          </p:cNvSpPr>
          <p:nvPr/>
        </p:nvSpPr>
        <p:spPr bwMode="auto">
          <a:xfrm>
            <a:off x="6729413" y="3521075"/>
            <a:ext cx="214312" cy="106363"/>
          </a:xfrm>
          <a:custGeom>
            <a:avLst/>
            <a:gdLst>
              <a:gd name="T0" fmla="*/ 0 w 135"/>
              <a:gd name="T1" fmla="*/ 36513 h 67"/>
              <a:gd name="T2" fmla="*/ 0 w 135"/>
              <a:gd name="T3" fmla="*/ 0 h 67"/>
              <a:gd name="T4" fmla="*/ 0 w 135"/>
              <a:gd name="T5" fmla="*/ 0 h 67"/>
              <a:gd name="T6" fmla="*/ 0 w 135"/>
              <a:gd name="T7" fmla="*/ 0 h 67"/>
              <a:gd name="T8" fmla="*/ 160337 w 135"/>
              <a:gd name="T9" fmla="*/ 36513 h 67"/>
              <a:gd name="T10" fmla="*/ 214312 w 135"/>
              <a:gd name="T11" fmla="*/ 36513 h 67"/>
              <a:gd name="T12" fmla="*/ 160337 w 135"/>
              <a:gd name="T13" fmla="*/ 53975 h 67"/>
              <a:gd name="T14" fmla="*/ 0 w 135"/>
              <a:gd name="T15" fmla="*/ 106363 h 67"/>
              <a:gd name="T16" fmla="*/ 0 w 135"/>
              <a:gd name="T17" fmla="*/ 106363 h 67"/>
              <a:gd name="T18" fmla="*/ 0 w 135"/>
              <a:gd name="T19" fmla="*/ 88900 h 67"/>
              <a:gd name="T20" fmla="*/ 0 w 135"/>
              <a:gd name="T21" fmla="*/ 88900 h 67"/>
              <a:gd name="T22" fmla="*/ 160337 w 135"/>
              <a:gd name="T23" fmla="*/ 36513 h 67"/>
              <a:gd name="T24" fmla="*/ 160337 w 135"/>
              <a:gd name="T25" fmla="*/ 53975 h 67"/>
              <a:gd name="T26" fmla="*/ 160337 w 135"/>
              <a:gd name="T27" fmla="*/ 53975 h 67"/>
              <a:gd name="T28" fmla="*/ 0 w 135"/>
              <a:gd name="T29" fmla="*/ 17463 h 67"/>
              <a:gd name="T30" fmla="*/ 0 w 135"/>
              <a:gd name="T31" fmla="*/ 0 h 67"/>
              <a:gd name="T32" fmla="*/ 19050 w 135"/>
              <a:gd name="T33" fmla="*/ 0 h 67"/>
              <a:gd name="T34" fmla="*/ 19050 w 135"/>
              <a:gd name="T35" fmla="*/ 36513 h 67"/>
              <a:gd name="T36" fmla="*/ 0 w 135"/>
              <a:gd name="T37" fmla="*/ 36513 h 6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5"/>
              <a:gd name="T58" fmla="*/ 0 h 67"/>
              <a:gd name="T59" fmla="*/ 135 w 135"/>
              <a:gd name="T60" fmla="*/ 67 h 6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5" h="67">
                <a:moveTo>
                  <a:pt x="0" y="23"/>
                </a:moveTo>
                <a:lnTo>
                  <a:pt x="0" y="0"/>
                </a:lnTo>
                <a:lnTo>
                  <a:pt x="101" y="23"/>
                </a:lnTo>
                <a:lnTo>
                  <a:pt x="135" y="23"/>
                </a:lnTo>
                <a:lnTo>
                  <a:pt x="101" y="34"/>
                </a:lnTo>
                <a:lnTo>
                  <a:pt x="0" y="67"/>
                </a:lnTo>
                <a:lnTo>
                  <a:pt x="0" y="56"/>
                </a:lnTo>
                <a:lnTo>
                  <a:pt x="101" y="23"/>
                </a:lnTo>
                <a:lnTo>
                  <a:pt x="101" y="34"/>
                </a:lnTo>
                <a:lnTo>
                  <a:pt x="0" y="11"/>
                </a:lnTo>
                <a:lnTo>
                  <a:pt x="0" y="0"/>
                </a:lnTo>
                <a:lnTo>
                  <a:pt x="12" y="0"/>
                </a:lnTo>
                <a:lnTo>
                  <a:pt x="12" y="23"/>
                </a:lnTo>
                <a:lnTo>
                  <a:pt x="0" y="23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45" name="Freeform 150"/>
          <p:cNvSpPr>
            <a:spLocks/>
          </p:cNvSpPr>
          <p:nvPr/>
        </p:nvSpPr>
        <p:spPr bwMode="auto">
          <a:xfrm>
            <a:off x="6729413" y="3557588"/>
            <a:ext cx="19050" cy="52387"/>
          </a:xfrm>
          <a:custGeom>
            <a:avLst/>
            <a:gdLst>
              <a:gd name="T0" fmla="*/ 0 w 12"/>
              <a:gd name="T1" fmla="*/ 52387 h 33"/>
              <a:gd name="T2" fmla="*/ 0 w 12"/>
              <a:gd name="T3" fmla="*/ 0 h 33"/>
              <a:gd name="T4" fmla="*/ 19050 w 12"/>
              <a:gd name="T5" fmla="*/ 0 h 33"/>
              <a:gd name="T6" fmla="*/ 19050 w 12"/>
              <a:gd name="T7" fmla="*/ 0 h 33"/>
              <a:gd name="T8" fmla="*/ 19050 w 12"/>
              <a:gd name="T9" fmla="*/ 0 h 33"/>
              <a:gd name="T10" fmla="*/ 19050 w 12"/>
              <a:gd name="T11" fmla="*/ 52387 h 33"/>
              <a:gd name="T12" fmla="*/ 0 w 12"/>
              <a:gd name="T13" fmla="*/ 5238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33"/>
              <a:gd name="T23" fmla="*/ 12 w 12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33">
                <a:moveTo>
                  <a:pt x="0" y="33"/>
                </a:moveTo>
                <a:lnTo>
                  <a:pt x="0" y="0"/>
                </a:lnTo>
                <a:lnTo>
                  <a:pt x="12" y="0"/>
                </a:lnTo>
                <a:lnTo>
                  <a:pt x="12" y="33"/>
                </a:lnTo>
                <a:lnTo>
                  <a:pt x="0" y="33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46" name="Freeform 151"/>
          <p:cNvSpPr>
            <a:spLocks/>
          </p:cNvSpPr>
          <p:nvPr/>
        </p:nvSpPr>
        <p:spPr bwMode="auto">
          <a:xfrm>
            <a:off x="6729413" y="3521075"/>
            <a:ext cx="160337" cy="88900"/>
          </a:xfrm>
          <a:custGeom>
            <a:avLst/>
            <a:gdLst>
              <a:gd name="T0" fmla="*/ 0 w 101"/>
              <a:gd name="T1" fmla="*/ 36513 h 56"/>
              <a:gd name="T2" fmla="*/ 0 w 101"/>
              <a:gd name="T3" fmla="*/ 0 h 56"/>
              <a:gd name="T4" fmla="*/ 160337 w 101"/>
              <a:gd name="T5" fmla="*/ 36513 h 56"/>
              <a:gd name="T6" fmla="*/ 0 w 101"/>
              <a:gd name="T7" fmla="*/ 88900 h 56"/>
              <a:gd name="T8" fmla="*/ 0 w 101"/>
              <a:gd name="T9" fmla="*/ 36513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"/>
              <a:gd name="T16" fmla="*/ 0 h 56"/>
              <a:gd name="T17" fmla="*/ 101 w 101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" h="56">
                <a:moveTo>
                  <a:pt x="0" y="23"/>
                </a:moveTo>
                <a:lnTo>
                  <a:pt x="0" y="0"/>
                </a:lnTo>
                <a:lnTo>
                  <a:pt x="101" y="23"/>
                </a:lnTo>
                <a:lnTo>
                  <a:pt x="0" y="56"/>
                </a:lnTo>
                <a:lnTo>
                  <a:pt x="0" y="23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47" name="Rectangle 153"/>
          <p:cNvSpPr>
            <a:spLocks noChangeArrowheads="1"/>
          </p:cNvSpPr>
          <p:nvPr/>
        </p:nvSpPr>
        <p:spPr bwMode="auto">
          <a:xfrm>
            <a:off x="5592763" y="3557588"/>
            <a:ext cx="1136650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48" name="Rectangle 154"/>
          <p:cNvSpPr>
            <a:spLocks noChangeArrowheads="1"/>
          </p:cNvSpPr>
          <p:nvPr/>
        </p:nvSpPr>
        <p:spPr bwMode="auto">
          <a:xfrm>
            <a:off x="5610225" y="3646488"/>
            <a:ext cx="195263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49" name="Freeform 155"/>
          <p:cNvSpPr>
            <a:spLocks/>
          </p:cNvSpPr>
          <p:nvPr/>
        </p:nvSpPr>
        <p:spPr bwMode="auto">
          <a:xfrm>
            <a:off x="5556250" y="3646488"/>
            <a:ext cx="231775" cy="69850"/>
          </a:xfrm>
          <a:custGeom>
            <a:avLst/>
            <a:gdLst>
              <a:gd name="T0" fmla="*/ 231775 w 146"/>
              <a:gd name="T1" fmla="*/ 69850 h 44"/>
              <a:gd name="T2" fmla="*/ 231775 w 146"/>
              <a:gd name="T3" fmla="*/ 52388 h 44"/>
              <a:gd name="T4" fmla="*/ 53975 w 146"/>
              <a:gd name="T5" fmla="*/ 0 h 44"/>
              <a:gd name="T6" fmla="*/ 53975 w 146"/>
              <a:gd name="T7" fmla="*/ 0 h 44"/>
              <a:gd name="T8" fmla="*/ 0 w 146"/>
              <a:gd name="T9" fmla="*/ 17463 h 44"/>
              <a:gd name="T10" fmla="*/ 53975 w 146"/>
              <a:gd name="T11" fmla="*/ 17463 h 44"/>
              <a:gd name="T12" fmla="*/ 231775 w 146"/>
              <a:gd name="T13" fmla="*/ 69850 h 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6"/>
              <a:gd name="T22" fmla="*/ 0 h 44"/>
              <a:gd name="T23" fmla="*/ 146 w 146"/>
              <a:gd name="T24" fmla="*/ 44 h 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6" h="44">
                <a:moveTo>
                  <a:pt x="146" y="44"/>
                </a:moveTo>
                <a:lnTo>
                  <a:pt x="146" y="33"/>
                </a:lnTo>
                <a:lnTo>
                  <a:pt x="34" y="0"/>
                </a:lnTo>
                <a:lnTo>
                  <a:pt x="0" y="11"/>
                </a:lnTo>
                <a:lnTo>
                  <a:pt x="34" y="11"/>
                </a:lnTo>
                <a:lnTo>
                  <a:pt x="146" y="4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50" name="Freeform 156"/>
          <p:cNvSpPr>
            <a:spLocks/>
          </p:cNvSpPr>
          <p:nvPr/>
        </p:nvSpPr>
        <p:spPr bwMode="auto">
          <a:xfrm>
            <a:off x="5610225" y="3592513"/>
            <a:ext cx="177800" cy="71437"/>
          </a:xfrm>
          <a:custGeom>
            <a:avLst/>
            <a:gdLst>
              <a:gd name="T0" fmla="*/ 0 w 112"/>
              <a:gd name="T1" fmla="*/ 53975 h 45"/>
              <a:gd name="T2" fmla="*/ 0 w 112"/>
              <a:gd name="T3" fmla="*/ 71437 h 45"/>
              <a:gd name="T4" fmla="*/ 177800 w 112"/>
              <a:gd name="T5" fmla="*/ 17462 h 45"/>
              <a:gd name="T6" fmla="*/ 177800 w 112"/>
              <a:gd name="T7" fmla="*/ 0 h 45"/>
              <a:gd name="T8" fmla="*/ 0 w 112"/>
              <a:gd name="T9" fmla="*/ 53975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45"/>
              <a:gd name="T17" fmla="*/ 112 w 112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45">
                <a:moveTo>
                  <a:pt x="0" y="34"/>
                </a:moveTo>
                <a:lnTo>
                  <a:pt x="0" y="45"/>
                </a:lnTo>
                <a:lnTo>
                  <a:pt x="112" y="11"/>
                </a:lnTo>
                <a:lnTo>
                  <a:pt x="112" y="0"/>
                </a:lnTo>
                <a:lnTo>
                  <a:pt x="0" y="3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51" name="Rectangle 157"/>
          <p:cNvSpPr>
            <a:spLocks noChangeArrowheads="1"/>
          </p:cNvSpPr>
          <p:nvPr/>
        </p:nvSpPr>
        <p:spPr bwMode="auto">
          <a:xfrm>
            <a:off x="6854825" y="3663950"/>
            <a:ext cx="69850" cy="1746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52" name="Line 158"/>
          <p:cNvSpPr>
            <a:spLocks noChangeShapeType="1"/>
          </p:cNvSpPr>
          <p:nvPr/>
        </p:nvSpPr>
        <p:spPr bwMode="auto">
          <a:xfrm flipH="1">
            <a:off x="6570663" y="3663950"/>
            <a:ext cx="158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53" name="Line 159"/>
          <p:cNvSpPr>
            <a:spLocks noChangeShapeType="1"/>
          </p:cNvSpPr>
          <p:nvPr/>
        </p:nvSpPr>
        <p:spPr bwMode="auto">
          <a:xfrm flipH="1">
            <a:off x="6284913" y="3663950"/>
            <a:ext cx="1603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54" name="Line 160"/>
          <p:cNvSpPr>
            <a:spLocks noChangeShapeType="1"/>
          </p:cNvSpPr>
          <p:nvPr/>
        </p:nvSpPr>
        <p:spPr bwMode="auto">
          <a:xfrm flipH="1">
            <a:off x="6000750" y="3663950"/>
            <a:ext cx="142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55" name="Rectangle 161"/>
          <p:cNvSpPr>
            <a:spLocks noChangeArrowheads="1"/>
          </p:cNvSpPr>
          <p:nvPr/>
        </p:nvSpPr>
        <p:spPr bwMode="auto">
          <a:xfrm>
            <a:off x="5805488" y="3663950"/>
            <a:ext cx="53975" cy="1746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56" name="Rectangle 162"/>
          <p:cNvSpPr>
            <a:spLocks noChangeArrowheads="1"/>
          </p:cNvSpPr>
          <p:nvPr/>
        </p:nvSpPr>
        <p:spPr bwMode="auto">
          <a:xfrm>
            <a:off x="4010025" y="3538538"/>
            <a:ext cx="9318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handle_event()</a:t>
            </a:r>
            <a:endParaRPr lang="en-US" b="1"/>
          </a:p>
        </p:txBody>
      </p:sp>
      <p:sp>
        <p:nvSpPr>
          <p:cNvPr id="103557" name="Rectangle 163"/>
          <p:cNvSpPr>
            <a:spLocks noChangeArrowheads="1"/>
          </p:cNvSpPr>
          <p:nvPr/>
        </p:nvSpPr>
        <p:spPr bwMode="auto">
          <a:xfrm>
            <a:off x="4206875" y="2811463"/>
            <a:ext cx="746125" cy="319087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58" name="Rectangle 164"/>
          <p:cNvSpPr>
            <a:spLocks noChangeArrowheads="1"/>
          </p:cNvSpPr>
          <p:nvPr/>
        </p:nvSpPr>
        <p:spPr bwMode="auto">
          <a:xfrm>
            <a:off x="4206875" y="2811463"/>
            <a:ext cx="763588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59" name="Rectangle 165"/>
          <p:cNvSpPr>
            <a:spLocks noChangeArrowheads="1"/>
          </p:cNvSpPr>
          <p:nvPr/>
        </p:nvSpPr>
        <p:spPr bwMode="auto">
          <a:xfrm>
            <a:off x="4953000" y="2811463"/>
            <a:ext cx="17463" cy="3365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60" name="Rectangle 166"/>
          <p:cNvSpPr>
            <a:spLocks noChangeArrowheads="1"/>
          </p:cNvSpPr>
          <p:nvPr/>
        </p:nvSpPr>
        <p:spPr bwMode="auto">
          <a:xfrm>
            <a:off x="4206875" y="3130550"/>
            <a:ext cx="746125" cy="1746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61" name="Rectangle 167"/>
          <p:cNvSpPr>
            <a:spLocks noChangeArrowheads="1"/>
          </p:cNvSpPr>
          <p:nvPr/>
        </p:nvSpPr>
        <p:spPr bwMode="auto">
          <a:xfrm>
            <a:off x="4206875" y="2811463"/>
            <a:ext cx="17463" cy="3190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62" name="Rectangle 168"/>
          <p:cNvSpPr>
            <a:spLocks noChangeArrowheads="1"/>
          </p:cNvSpPr>
          <p:nvPr/>
        </p:nvSpPr>
        <p:spPr bwMode="auto">
          <a:xfrm>
            <a:off x="4330700" y="2900363"/>
            <a:ext cx="4667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Handle</a:t>
            </a:r>
            <a:endParaRPr lang="en-US" b="1"/>
          </a:p>
        </p:txBody>
      </p:sp>
      <p:sp>
        <p:nvSpPr>
          <p:cNvPr id="103563" name="Rectangle 169"/>
          <p:cNvSpPr>
            <a:spLocks noChangeArrowheads="1"/>
          </p:cNvSpPr>
          <p:nvPr/>
        </p:nvSpPr>
        <p:spPr bwMode="auto">
          <a:xfrm>
            <a:off x="5699125" y="3236913"/>
            <a:ext cx="746125" cy="320675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64" name="Rectangle 170"/>
          <p:cNvSpPr>
            <a:spLocks noChangeArrowheads="1"/>
          </p:cNvSpPr>
          <p:nvPr/>
        </p:nvSpPr>
        <p:spPr bwMode="auto">
          <a:xfrm>
            <a:off x="5699125" y="3236913"/>
            <a:ext cx="763588" cy="190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65" name="Rectangle 171"/>
          <p:cNvSpPr>
            <a:spLocks noChangeArrowheads="1"/>
          </p:cNvSpPr>
          <p:nvPr/>
        </p:nvSpPr>
        <p:spPr bwMode="auto">
          <a:xfrm>
            <a:off x="6445250" y="3236913"/>
            <a:ext cx="17463" cy="33813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66" name="Rectangle 172"/>
          <p:cNvSpPr>
            <a:spLocks noChangeArrowheads="1"/>
          </p:cNvSpPr>
          <p:nvPr/>
        </p:nvSpPr>
        <p:spPr bwMode="auto">
          <a:xfrm>
            <a:off x="5699125" y="3557588"/>
            <a:ext cx="746125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67" name="Rectangle 173"/>
          <p:cNvSpPr>
            <a:spLocks noChangeArrowheads="1"/>
          </p:cNvSpPr>
          <p:nvPr/>
        </p:nvSpPr>
        <p:spPr bwMode="auto">
          <a:xfrm>
            <a:off x="5699125" y="3236913"/>
            <a:ext cx="17463" cy="3206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68" name="Rectangle 174"/>
          <p:cNvSpPr>
            <a:spLocks noChangeArrowheads="1"/>
          </p:cNvSpPr>
          <p:nvPr/>
        </p:nvSpPr>
        <p:spPr bwMode="auto">
          <a:xfrm>
            <a:off x="5770563" y="3325813"/>
            <a:ext cx="5445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Handles</a:t>
            </a:r>
            <a:endParaRPr lang="en-US" b="1"/>
          </a:p>
        </p:txBody>
      </p:sp>
      <p:sp>
        <p:nvSpPr>
          <p:cNvPr id="103569" name="Rectangle 175"/>
          <p:cNvSpPr>
            <a:spLocks noChangeArrowheads="1"/>
          </p:cNvSpPr>
          <p:nvPr/>
        </p:nvSpPr>
        <p:spPr bwMode="auto">
          <a:xfrm>
            <a:off x="5911850" y="3663950"/>
            <a:ext cx="747713" cy="319088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70" name="Rectangle 176"/>
          <p:cNvSpPr>
            <a:spLocks noChangeArrowheads="1"/>
          </p:cNvSpPr>
          <p:nvPr/>
        </p:nvSpPr>
        <p:spPr bwMode="auto">
          <a:xfrm>
            <a:off x="5911850" y="3663950"/>
            <a:ext cx="765175" cy="1746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71" name="Rectangle 177"/>
          <p:cNvSpPr>
            <a:spLocks noChangeArrowheads="1"/>
          </p:cNvSpPr>
          <p:nvPr/>
        </p:nvSpPr>
        <p:spPr bwMode="auto">
          <a:xfrm>
            <a:off x="6659563" y="3663950"/>
            <a:ext cx="17462" cy="3365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72" name="Rectangle 178"/>
          <p:cNvSpPr>
            <a:spLocks noChangeArrowheads="1"/>
          </p:cNvSpPr>
          <p:nvPr/>
        </p:nvSpPr>
        <p:spPr bwMode="auto">
          <a:xfrm>
            <a:off x="5911850" y="3983038"/>
            <a:ext cx="747713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73" name="Rectangle 179"/>
          <p:cNvSpPr>
            <a:spLocks noChangeArrowheads="1"/>
          </p:cNvSpPr>
          <p:nvPr/>
        </p:nvSpPr>
        <p:spPr bwMode="auto">
          <a:xfrm>
            <a:off x="5911850" y="3663950"/>
            <a:ext cx="19050" cy="3190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74" name="Rectangle 180"/>
          <p:cNvSpPr>
            <a:spLocks noChangeArrowheads="1"/>
          </p:cNvSpPr>
          <p:nvPr/>
        </p:nvSpPr>
        <p:spPr bwMode="auto">
          <a:xfrm>
            <a:off x="5983288" y="3752850"/>
            <a:ext cx="5445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Handles</a:t>
            </a:r>
            <a:endParaRPr lang="en-US" b="1"/>
          </a:p>
        </p:txBody>
      </p:sp>
      <p:sp>
        <p:nvSpPr>
          <p:cNvPr id="103575" name="Rectangle 181"/>
          <p:cNvSpPr>
            <a:spLocks noChangeArrowheads="1"/>
          </p:cNvSpPr>
          <p:nvPr/>
        </p:nvSpPr>
        <p:spPr bwMode="auto">
          <a:xfrm>
            <a:off x="2339975" y="2119313"/>
            <a:ext cx="852488" cy="319087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76" name="Rectangle 182"/>
          <p:cNvSpPr>
            <a:spLocks noChangeArrowheads="1"/>
          </p:cNvSpPr>
          <p:nvPr/>
        </p:nvSpPr>
        <p:spPr bwMode="auto">
          <a:xfrm>
            <a:off x="2339975" y="2119313"/>
            <a:ext cx="871538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77" name="Rectangle 183"/>
          <p:cNvSpPr>
            <a:spLocks noChangeArrowheads="1"/>
          </p:cNvSpPr>
          <p:nvPr/>
        </p:nvSpPr>
        <p:spPr bwMode="auto">
          <a:xfrm>
            <a:off x="3192463" y="2119313"/>
            <a:ext cx="19050" cy="3365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78" name="Rectangle 184"/>
          <p:cNvSpPr>
            <a:spLocks noChangeArrowheads="1"/>
          </p:cNvSpPr>
          <p:nvPr/>
        </p:nvSpPr>
        <p:spPr bwMode="auto">
          <a:xfrm>
            <a:off x="2339975" y="2438400"/>
            <a:ext cx="852488" cy="1746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79" name="Rectangle 185"/>
          <p:cNvSpPr>
            <a:spLocks noChangeArrowheads="1"/>
          </p:cNvSpPr>
          <p:nvPr/>
        </p:nvSpPr>
        <p:spPr bwMode="auto">
          <a:xfrm>
            <a:off x="2339975" y="2119313"/>
            <a:ext cx="17463" cy="3190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80" name="Rectangle 186"/>
          <p:cNvSpPr>
            <a:spLocks noChangeArrowheads="1"/>
          </p:cNvSpPr>
          <p:nvPr/>
        </p:nvSpPr>
        <p:spPr bwMode="auto">
          <a:xfrm>
            <a:off x="2393950" y="2119313"/>
            <a:ext cx="6905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i="1">
                <a:solidFill>
                  <a:srgbClr val="000000"/>
                </a:solidFill>
              </a:rPr>
              <a:t>Con. Event</a:t>
            </a:r>
            <a:endParaRPr lang="en-US" b="1"/>
          </a:p>
        </p:txBody>
      </p:sp>
      <p:sp>
        <p:nvSpPr>
          <p:cNvPr id="103581" name="Rectangle 187"/>
          <p:cNvSpPr>
            <a:spLocks noChangeArrowheads="1"/>
          </p:cNvSpPr>
          <p:nvPr/>
        </p:nvSpPr>
        <p:spPr bwMode="auto">
          <a:xfrm>
            <a:off x="2482850" y="2260600"/>
            <a:ext cx="4905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i="1">
                <a:solidFill>
                  <a:srgbClr val="000000"/>
                </a:solidFill>
              </a:rPr>
              <a:t>Handler</a:t>
            </a:r>
            <a:endParaRPr lang="en-US" b="1"/>
          </a:p>
        </p:txBody>
      </p:sp>
      <p:sp>
        <p:nvSpPr>
          <p:cNvPr id="103582" name="Rectangle 188"/>
          <p:cNvSpPr>
            <a:spLocks noChangeArrowheads="1"/>
          </p:cNvSpPr>
          <p:nvPr/>
        </p:nvSpPr>
        <p:spPr bwMode="auto">
          <a:xfrm>
            <a:off x="3192463" y="2119313"/>
            <a:ext cx="747712" cy="319087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83" name="Rectangle 189"/>
          <p:cNvSpPr>
            <a:spLocks noChangeArrowheads="1"/>
          </p:cNvSpPr>
          <p:nvPr/>
        </p:nvSpPr>
        <p:spPr bwMode="auto">
          <a:xfrm>
            <a:off x="3192463" y="2119313"/>
            <a:ext cx="765175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84" name="Rectangle 190"/>
          <p:cNvSpPr>
            <a:spLocks noChangeArrowheads="1"/>
          </p:cNvSpPr>
          <p:nvPr/>
        </p:nvSpPr>
        <p:spPr bwMode="auto">
          <a:xfrm>
            <a:off x="3940175" y="2119313"/>
            <a:ext cx="17463" cy="3365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85" name="Rectangle 191"/>
          <p:cNvSpPr>
            <a:spLocks noChangeArrowheads="1"/>
          </p:cNvSpPr>
          <p:nvPr/>
        </p:nvSpPr>
        <p:spPr bwMode="auto">
          <a:xfrm>
            <a:off x="3192463" y="2438400"/>
            <a:ext cx="747712" cy="1746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86" name="Rectangle 192"/>
          <p:cNvSpPr>
            <a:spLocks noChangeArrowheads="1"/>
          </p:cNvSpPr>
          <p:nvPr/>
        </p:nvSpPr>
        <p:spPr bwMode="auto">
          <a:xfrm>
            <a:off x="3192463" y="2119313"/>
            <a:ext cx="19050" cy="3190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87" name="Rectangle 193"/>
          <p:cNvSpPr>
            <a:spLocks noChangeArrowheads="1"/>
          </p:cNvSpPr>
          <p:nvPr/>
        </p:nvSpPr>
        <p:spPr bwMode="auto">
          <a:xfrm>
            <a:off x="3317875" y="2208213"/>
            <a:ext cx="458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Events</a:t>
            </a:r>
            <a:endParaRPr lang="en-US" b="1"/>
          </a:p>
        </p:txBody>
      </p:sp>
      <p:sp>
        <p:nvSpPr>
          <p:cNvPr id="103588" name="Rectangle 194"/>
          <p:cNvSpPr>
            <a:spLocks noChangeArrowheads="1"/>
          </p:cNvSpPr>
          <p:nvPr/>
        </p:nvSpPr>
        <p:spPr bwMode="auto">
          <a:xfrm>
            <a:off x="4383088" y="3822700"/>
            <a:ext cx="534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service()</a:t>
            </a:r>
            <a:endParaRPr lang="en-US" b="1"/>
          </a:p>
        </p:txBody>
      </p:sp>
      <p:sp>
        <p:nvSpPr>
          <p:cNvPr id="103589" name="Freeform 195"/>
          <p:cNvSpPr>
            <a:spLocks/>
          </p:cNvSpPr>
          <p:nvPr/>
        </p:nvSpPr>
        <p:spPr bwMode="auto">
          <a:xfrm>
            <a:off x="5076825" y="3468688"/>
            <a:ext cx="212725" cy="106362"/>
          </a:xfrm>
          <a:custGeom>
            <a:avLst/>
            <a:gdLst>
              <a:gd name="T0" fmla="*/ 0 w 134"/>
              <a:gd name="T1" fmla="*/ 34925 h 67"/>
              <a:gd name="T2" fmla="*/ 0 w 134"/>
              <a:gd name="T3" fmla="*/ 0 h 67"/>
              <a:gd name="T4" fmla="*/ 0 w 134"/>
              <a:gd name="T5" fmla="*/ 0 h 67"/>
              <a:gd name="T6" fmla="*/ 0 w 134"/>
              <a:gd name="T7" fmla="*/ 0 h 67"/>
              <a:gd name="T8" fmla="*/ 160337 w 134"/>
              <a:gd name="T9" fmla="*/ 34925 h 67"/>
              <a:gd name="T10" fmla="*/ 212725 w 134"/>
              <a:gd name="T11" fmla="*/ 34925 h 67"/>
              <a:gd name="T12" fmla="*/ 160337 w 134"/>
              <a:gd name="T13" fmla="*/ 52387 h 67"/>
              <a:gd name="T14" fmla="*/ 0 w 134"/>
              <a:gd name="T15" fmla="*/ 106362 h 67"/>
              <a:gd name="T16" fmla="*/ 0 w 134"/>
              <a:gd name="T17" fmla="*/ 106362 h 67"/>
              <a:gd name="T18" fmla="*/ 0 w 134"/>
              <a:gd name="T19" fmla="*/ 88900 h 67"/>
              <a:gd name="T20" fmla="*/ 0 w 134"/>
              <a:gd name="T21" fmla="*/ 88900 h 67"/>
              <a:gd name="T22" fmla="*/ 160337 w 134"/>
              <a:gd name="T23" fmla="*/ 34925 h 67"/>
              <a:gd name="T24" fmla="*/ 160337 w 134"/>
              <a:gd name="T25" fmla="*/ 52387 h 67"/>
              <a:gd name="T26" fmla="*/ 160337 w 134"/>
              <a:gd name="T27" fmla="*/ 52387 h 67"/>
              <a:gd name="T28" fmla="*/ 0 w 134"/>
              <a:gd name="T29" fmla="*/ 17462 h 67"/>
              <a:gd name="T30" fmla="*/ 0 w 134"/>
              <a:gd name="T31" fmla="*/ 0 h 67"/>
              <a:gd name="T32" fmla="*/ 17462 w 134"/>
              <a:gd name="T33" fmla="*/ 0 h 67"/>
              <a:gd name="T34" fmla="*/ 17462 w 134"/>
              <a:gd name="T35" fmla="*/ 34925 h 67"/>
              <a:gd name="T36" fmla="*/ 0 w 134"/>
              <a:gd name="T37" fmla="*/ 34925 h 6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4"/>
              <a:gd name="T58" fmla="*/ 0 h 67"/>
              <a:gd name="T59" fmla="*/ 134 w 134"/>
              <a:gd name="T60" fmla="*/ 67 h 6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4" h="67">
                <a:moveTo>
                  <a:pt x="0" y="22"/>
                </a:moveTo>
                <a:lnTo>
                  <a:pt x="0" y="0"/>
                </a:lnTo>
                <a:lnTo>
                  <a:pt x="101" y="22"/>
                </a:lnTo>
                <a:lnTo>
                  <a:pt x="134" y="22"/>
                </a:lnTo>
                <a:lnTo>
                  <a:pt x="101" y="33"/>
                </a:lnTo>
                <a:lnTo>
                  <a:pt x="0" y="67"/>
                </a:lnTo>
                <a:lnTo>
                  <a:pt x="0" y="56"/>
                </a:lnTo>
                <a:lnTo>
                  <a:pt x="101" y="22"/>
                </a:lnTo>
                <a:lnTo>
                  <a:pt x="101" y="33"/>
                </a:lnTo>
                <a:lnTo>
                  <a:pt x="0" y="11"/>
                </a:lnTo>
                <a:lnTo>
                  <a:pt x="0" y="0"/>
                </a:lnTo>
                <a:lnTo>
                  <a:pt x="11" y="0"/>
                </a:lnTo>
                <a:lnTo>
                  <a:pt x="11" y="22"/>
                </a:lnTo>
                <a:lnTo>
                  <a:pt x="0" y="22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90" name="Freeform 196"/>
          <p:cNvSpPr>
            <a:spLocks/>
          </p:cNvSpPr>
          <p:nvPr/>
        </p:nvSpPr>
        <p:spPr bwMode="auto">
          <a:xfrm>
            <a:off x="5076825" y="3503613"/>
            <a:ext cx="17463" cy="53975"/>
          </a:xfrm>
          <a:custGeom>
            <a:avLst/>
            <a:gdLst>
              <a:gd name="T0" fmla="*/ 0 w 11"/>
              <a:gd name="T1" fmla="*/ 53975 h 34"/>
              <a:gd name="T2" fmla="*/ 0 w 11"/>
              <a:gd name="T3" fmla="*/ 0 h 34"/>
              <a:gd name="T4" fmla="*/ 17463 w 11"/>
              <a:gd name="T5" fmla="*/ 0 h 34"/>
              <a:gd name="T6" fmla="*/ 17463 w 11"/>
              <a:gd name="T7" fmla="*/ 0 h 34"/>
              <a:gd name="T8" fmla="*/ 17463 w 11"/>
              <a:gd name="T9" fmla="*/ 0 h 34"/>
              <a:gd name="T10" fmla="*/ 17463 w 11"/>
              <a:gd name="T11" fmla="*/ 53975 h 34"/>
              <a:gd name="T12" fmla="*/ 0 w 11"/>
              <a:gd name="T13" fmla="*/ 53975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34"/>
              <a:gd name="T23" fmla="*/ 11 w 11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34">
                <a:moveTo>
                  <a:pt x="0" y="34"/>
                </a:moveTo>
                <a:lnTo>
                  <a:pt x="0" y="0"/>
                </a:lnTo>
                <a:lnTo>
                  <a:pt x="11" y="0"/>
                </a:lnTo>
                <a:lnTo>
                  <a:pt x="11" y="34"/>
                </a:lnTo>
                <a:lnTo>
                  <a:pt x="0" y="3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91" name="Freeform 197"/>
          <p:cNvSpPr>
            <a:spLocks/>
          </p:cNvSpPr>
          <p:nvPr/>
        </p:nvSpPr>
        <p:spPr bwMode="auto">
          <a:xfrm>
            <a:off x="5076825" y="3468688"/>
            <a:ext cx="160338" cy="88900"/>
          </a:xfrm>
          <a:custGeom>
            <a:avLst/>
            <a:gdLst>
              <a:gd name="T0" fmla="*/ 0 w 101"/>
              <a:gd name="T1" fmla="*/ 34925 h 56"/>
              <a:gd name="T2" fmla="*/ 0 w 101"/>
              <a:gd name="T3" fmla="*/ 0 h 56"/>
              <a:gd name="T4" fmla="*/ 160338 w 101"/>
              <a:gd name="T5" fmla="*/ 34925 h 56"/>
              <a:gd name="T6" fmla="*/ 0 w 101"/>
              <a:gd name="T7" fmla="*/ 88900 h 56"/>
              <a:gd name="T8" fmla="*/ 0 w 101"/>
              <a:gd name="T9" fmla="*/ 34925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"/>
              <a:gd name="T16" fmla="*/ 0 h 56"/>
              <a:gd name="T17" fmla="*/ 101 w 101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" h="56">
                <a:moveTo>
                  <a:pt x="0" y="22"/>
                </a:moveTo>
                <a:lnTo>
                  <a:pt x="0" y="0"/>
                </a:lnTo>
                <a:lnTo>
                  <a:pt x="101" y="22"/>
                </a:lnTo>
                <a:lnTo>
                  <a:pt x="0" y="56"/>
                </a:lnTo>
                <a:lnTo>
                  <a:pt x="0" y="22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92" name="Rectangle 198"/>
          <p:cNvSpPr>
            <a:spLocks noChangeArrowheads="1"/>
          </p:cNvSpPr>
          <p:nvPr/>
        </p:nvSpPr>
        <p:spPr bwMode="auto">
          <a:xfrm>
            <a:off x="2233613" y="3503613"/>
            <a:ext cx="2825750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93" name="Rectangle 199"/>
          <p:cNvSpPr>
            <a:spLocks noChangeArrowheads="1"/>
          </p:cNvSpPr>
          <p:nvPr/>
        </p:nvSpPr>
        <p:spPr bwMode="auto">
          <a:xfrm>
            <a:off x="5272088" y="3397250"/>
            <a:ext cx="320675" cy="42545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94" name="Rectangle 200"/>
          <p:cNvSpPr>
            <a:spLocks noChangeArrowheads="1"/>
          </p:cNvSpPr>
          <p:nvPr/>
        </p:nvSpPr>
        <p:spPr bwMode="auto">
          <a:xfrm>
            <a:off x="5272088" y="3397250"/>
            <a:ext cx="338137" cy="1746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95" name="Rectangle 201"/>
          <p:cNvSpPr>
            <a:spLocks noChangeArrowheads="1"/>
          </p:cNvSpPr>
          <p:nvPr/>
        </p:nvSpPr>
        <p:spPr bwMode="auto">
          <a:xfrm>
            <a:off x="5592763" y="3397250"/>
            <a:ext cx="17462" cy="4445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96" name="Rectangle 202"/>
          <p:cNvSpPr>
            <a:spLocks noChangeArrowheads="1"/>
          </p:cNvSpPr>
          <p:nvPr/>
        </p:nvSpPr>
        <p:spPr bwMode="auto">
          <a:xfrm>
            <a:off x="5272088" y="3822700"/>
            <a:ext cx="320675" cy="190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97" name="Rectangle 203"/>
          <p:cNvSpPr>
            <a:spLocks noChangeArrowheads="1"/>
          </p:cNvSpPr>
          <p:nvPr/>
        </p:nvSpPr>
        <p:spPr bwMode="auto">
          <a:xfrm>
            <a:off x="5272088" y="3397250"/>
            <a:ext cx="17462" cy="4254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98" name="Freeform 204"/>
          <p:cNvSpPr>
            <a:spLocks/>
          </p:cNvSpPr>
          <p:nvPr/>
        </p:nvSpPr>
        <p:spPr bwMode="auto">
          <a:xfrm>
            <a:off x="5272088" y="3770313"/>
            <a:ext cx="320675" cy="158750"/>
          </a:xfrm>
          <a:custGeom>
            <a:avLst/>
            <a:gdLst>
              <a:gd name="T0" fmla="*/ 0 w 202"/>
              <a:gd name="T1" fmla="*/ 0 h 100"/>
              <a:gd name="T2" fmla="*/ 0 w 202"/>
              <a:gd name="T3" fmla="*/ 158750 h 100"/>
              <a:gd name="T4" fmla="*/ 71438 w 202"/>
              <a:gd name="T5" fmla="*/ 88900 h 100"/>
              <a:gd name="T6" fmla="*/ 71438 w 202"/>
              <a:gd name="T7" fmla="*/ 158750 h 100"/>
              <a:gd name="T8" fmla="*/ 160338 w 202"/>
              <a:gd name="T9" fmla="*/ 88900 h 100"/>
              <a:gd name="T10" fmla="*/ 160338 w 202"/>
              <a:gd name="T11" fmla="*/ 158750 h 100"/>
              <a:gd name="T12" fmla="*/ 231775 w 202"/>
              <a:gd name="T13" fmla="*/ 88900 h 100"/>
              <a:gd name="T14" fmla="*/ 231775 w 202"/>
              <a:gd name="T15" fmla="*/ 158750 h 100"/>
              <a:gd name="T16" fmla="*/ 320675 w 202"/>
              <a:gd name="T17" fmla="*/ 88900 h 100"/>
              <a:gd name="T18" fmla="*/ 320675 w 202"/>
              <a:gd name="T19" fmla="*/ 0 h 100"/>
              <a:gd name="T20" fmla="*/ 0 w 202"/>
              <a:gd name="T21" fmla="*/ 0 h 1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"/>
              <a:gd name="T34" fmla="*/ 0 h 100"/>
              <a:gd name="T35" fmla="*/ 202 w 202"/>
              <a:gd name="T36" fmla="*/ 100 h 1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" h="100">
                <a:moveTo>
                  <a:pt x="0" y="0"/>
                </a:moveTo>
                <a:lnTo>
                  <a:pt x="0" y="100"/>
                </a:lnTo>
                <a:lnTo>
                  <a:pt x="45" y="56"/>
                </a:lnTo>
                <a:lnTo>
                  <a:pt x="45" y="100"/>
                </a:lnTo>
                <a:lnTo>
                  <a:pt x="101" y="56"/>
                </a:lnTo>
                <a:lnTo>
                  <a:pt x="101" y="100"/>
                </a:lnTo>
                <a:lnTo>
                  <a:pt x="146" y="56"/>
                </a:lnTo>
                <a:lnTo>
                  <a:pt x="146" y="100"/>
                </a:lnTo>
                <a:lnTo>
                  <a:pt x="202" y="56"/>
                </a:lnTo>
                <a:lnTo>
                  <a:pt x="202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99" name="Freeform 205"/>
          <p:cNvSpPr>
            <a:spLocks/>
          </p:cNvSpPr>
          <p:nvPr/>
        </p:nvSpPr>
        <p:spPr bwMode="auto">
          <a:xfrm>
            <a:off x="5272088" y="3770313"/>
            <a:ext cx="249237" cy="195262"/>
          </a:xfrm>
          <a:custGeom>
            <a:avLst/>
            <a:gdLst>
              <a:gd name="T0" fmla="*/ 17462 w 157"/>
              <a:gd name="T1" fmla="*/ 0 h 123"/>
              <a:gd name="T2" fmla="*/ 17462 w 157"/>
              <a:gd name="T3" fmla="*/ 158750 h 123"/>
              <a:gd name="T4" fmla="*/ 17462 w 157"/>
              <a:gd name="T5" fmla="*/ 177800 h 123"/>
              <a:gd name="T6" fmla="*/ 0 w 157"/>
              <a:gd name="T7" fmla="*/ 158750 h 123"/>
              <a:gd name="T8" fmla="*/ 71437 w 157"/>
              <a:gd name="T9" fmla="*/ 88900 h 123"/>
              <a:gd name="T10" fmla="*/ 88900 w 157"/>
              <a:gd name="T11" fmla="*/ 71437 h 123"/>
              <a:gd name="T12" fmla="*/ 88900 w 157"/>
              <a:gd name="T13" fmla="*/ 88900 h 123"/>
              <a:gd name="T14" fmla="*/ 88900 w 157"/>
              <a:gd name="T15" fmla="*/ 158750 h 123"/>
              <a:gd name="T16" fmla="*/ 88900 w 157"/>
              <a:gd name="T17" fmla="*/ 177800 h 123"/>
              <a:gd name="T18" fmla="*/ 71437 w 157"/>
              <a:gd name="T19" fmla="*/ 158750 h 123"/>
              <a:gd name="T20" fmla="*/ 160337 w 157"/>
              <a:gd name="T21" fmla="*/ 88900 h 123"/>
              <a:gd name="T22" fmla="*/ 177800 w 157"/>
              <a:gd name="T23" fmla="*/ 71437 h 123"/>
              <a:gd name="T24" fmla="*/ 177800 w 157"/>
              <a:gd name="T25" fmla="*/ 88900 h 123"/>
              <a:gd name="T26" fmla="*/ 177800 w 157"/>
              <a:gd name="T27" fmla="*/ 158750 h 123"/>
              <a:gd name="T28" fmla="*/ 177800 w 157"/>
              <a:gd name="T29" fmla="*/ 177800 h 123"/>
              <a:gd name="T30" fmla="*/ 160337 w 157"/>
              <a:gd name="T31" fmla="*/ 158750 h 123"/>
              <a:gd name="T32" fmla="*/ 231775 w 157"/>
              <a:gd name="T33" fmla="*/ 88900 h 123"/>
              <a:gd name="T34" fmla="*/ 249237 w 157"/>
              <a:gd name="T35" fmla="*/ 71437 h 123"/>
              <a:gd name="T36" fmla="*/ 249237 w 157"/>
              <a:gd name="T37" fmla="*/ 88900 h 123"/>
              <a:gd name="T38" fmla="*/ 249237 w 157"/>
              <a:gd name="T39" fmla="*/ 158750 h 123"/>
              <a:gd name="T40" fmla="*/ 249237 w 157"/>
              <a:gd name="T41" fmla="*/ 177800 h 123"/>
              <a:gd name="T42" fmla="*/ 231775 w 157"/>
              <a:gd name="T43" fmla="*/ 195262 h 123"/>
              <a:gd name="T44" fmla="*/ 231775 w 157"/>
              <a:gd name="T45" fmla="*/ 158750 h 123"/>
              <a:gd name="T46" fmla="*/ 231775 w 157"/>
              <a:gd name="T47" fmla="*/ 88900 h 123"/>
              <a:gd name="T48" fmla="*/ 249237 w 157"/>
              <a:gd name="T49" fmla="*/ 88900 h 123"/>
              <a:gd name="T50" fmla="*/ 249237 w 157"/>
              <a:gd name="T51" fmla="*/ 106362 h 123"/>
              <a:gd name="T52" fmla="*/ 177800 w 157"/>
              <a:gd name="T53" fmla="*/ 177800 h 123"/>
              <a:gd name="T54" fmla="*/ 160337 w 157"/>
              <a:gd name="T55" fmla="*/ 195262 h 123"/>
              <a:gd name="T56" fmla="*/ 160337 w 157"/>
              <a:gd name="T57" fmla="*/ 158750 h 123"/>
              <a:gd name="T58" fmla="*/ 160337 w 157"/>
              <a:gd name="T59" fmla="*/ 88900 h 123"/>
              <a:gd name="T60" fmla="*/ 177800 w 157"/>
              <a:gd name="T61" fmla="*/ 88900 h 123"/>
              <a:gd name="T62" fmla="*/ 177800 w 157"/>
              <a:gd name="T63" fmla="*/ 106362 h 123"/>
              <a:gd name="T64" fmla="*/ 88900 w 157"/>
              <a:gd name="T65" fmla="*/ 177800 h 123"/>
              <a:gd name="T66" fmla="*/ 71437 w 157"/>
              <a:gd name="T67" fmla="*/ 195262 h 123"/>
              <a:gd name="T68" fmla="*/ 71437 w 157"/>
              <a:gd name="T69" fmla="*/ 158750 h 123"/>
              <a:gd name="T70" fmla="*/ 71437 w 157"/>
              <a:gd name="T71" fmla="*/ 88900 h 123"/>
              <a:gd name="T72" fmla="*/ 88900 w 157"/>
              <a:gd name="T73" fmla="*/ 88900 h 123"/>
              <a:gd name="T74" fmla="*/ 88900 w 157"/>
              <a:gd name="T75" fmla="*/ 106362 h 123"/>
              <a:gd name="T76" fmla="*/ 17462 w 157"/>
              <a:gd name="T77" fmla="*/ 177800 h 123"/>
              <a:gd name="T78" fmla="*/ 0 w 157"/>
              <a:gd name="T79" fmla="*/ 195262 h 123"/>
              <a:gd name="T80" fmla="*/ 0 w 157"/>
              <a:gd name="T81" fmla="*/ 158750 h 123"/>
              <a:gd name="T82" fmla="*/ 0 w 157"/>
              <a:gd name="T83" fmla="*/ 0 h 123"/>
              <a:gd name="T84" fmla="*/ 17462 w 157"/>
              <a:gd name="T85" fmla="*/ 0 h 1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7"/>
              <a:gd name="T130" fmla="*/ 0 h 123"/>
              <a:gd name="T131" fmla="*/ 157 w 157"/>
              <a:gd name="T132" fmla="*/ 123 h 12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7" h="123">
                <a:moveTo>
                  <a:pt x="11" y="0"/>
                </a:moveTo>
                <a:lnTo>
                  <a:pt x="11" y="100"/>
                </a:lnTo>
                <a:lnTo>
                  <a:pt x="11" y="112"/>
                </a:lnTo>
                <a:lnTo>
                  <a:pt x="0" y="100"/>
                </a:lnTo>
                <a:lnTo>
                  <a:pt x="45" y="56"/>
                </a:lnTo>
                <a:lnTo>
                  <a:pt x="56" y="45"/>
                </a:lnTo>
                <a:lnTo>
                  <a:pt x="56" y="56"/>
                </a:lnTo>
                <a:lnTo>
                  <a:pt x="56" y="100"/>
                </a:lnTo>
                <a:lnTo>
                  <a:pt x="56" y="112"/>
                </a:lnTo>
                <a:lnTo>
                  <a:pt x="45" y="100"/>
                </a:lnTo>
                <a:lnTo>
                  <a:pt x="101" y="56"/>
                </a:lnTo>
                <a:lnTo>
                  <a:pt x="112" y="45"/>
                </a:lnTo>
                <a:lnTo>
                  <a:pt x="112" y="56"/>
                </a:lnTo>
                <a:lnTo>
                  <a:pt x="112" y="100"/>
                </a:lnTo>
                <a:lnTo>
                  <a:pt x="112" y="112"/>
                </a:lnTo>
                <a:lnTo>
                  <a:pt x="101" y="100"/>
                </a:lnTo>
                <a:lnTo>
                  <a:pt x="146" y="56"/>
                </a:lnTo>
                <a:lnTo>
                  <a:pt x="157" y="45"/>
                </a:lnTo>
                <a:lnTo>
                  <a:pt x="157" y="56"/>
                </a:lnTo>
                <a:lnTo>
                  <a:pt x="157" y="100"/>
                </a:lnTo>
                <a:lnTo>
                  <a:pt x="157" y="112"/>
                </a:lnTo>
                <a:lnTo>
                  <a:pt x="146" y="123"/>
                </a:lnTo>
                <a:lnTo>
                  <a:pt x="146" y="100"/>
                </a:lnTo>
                <a:lnTo>
                  <a:pt x="146" y="56"/>
                </a:lnTo>
                <a:lnTo>
                  <a:pt x="157" y="56"/>
                </a:lnTo>
                <a:lnTo>
                  <a:pt x="157" y="67"/>
                </a:lnTo>
                <a:lnTo>
                  <a:pt x="112" y="112"/>
                </a:lnTo>
                <a:lnTo>
                  <a:pt x="101" y="123"/>
                </a:lnTo>
                <a:lnTo>
                  <a:pt x="101" y="100"/>
                </a:lnTo>
                <a:lnTo>
                  <a:pt x="101" y="56"/>
                </a:lnTo>
                <a:lnTo>
                  <a:pt x="112" y="56"/>
                </a:lnTo>
                <a:lnTo>
                  <a:pt x="112" y="67"/>
                </a:lnTo>
                <a:lnTo>
                  <a:pt x="56" y="112"/>
                </a:lnTo>
                <a:lnTo>
                  <a:pt x="45" y="123"/>
                </a:lnTo>
                <a:lnTo>
                  <a:pt x="45" y="100"/>
                </a:lnTo>
                <a:lnTo>
                  <a:pt x="45" y="56"/>
                </a:lnTo>
                <a:lnTo>
                  <a:pt x="56" y="56"/>
                </a:lnTo>
                <a:lnTo>
                  <a:pt x="56" y="67"/>
                </a:lnTo>
                <a:lnTo>
                  <a:pt x="11" y="112"/>
                </a:lnTo>
                <a:lnTo>
                  <a:pt x="0" y="123"/>
                </a:lnTo>
                <a:lnTo>
                  <a:pt x="0" y="10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00" name="Freeform 206"/>
          <p:cNvSpPr>
            <a:spLocks/>
          </p:cNvSpPr>
          <p:nvPr/>
        </p:nvSpPr>
        <p:spPr bwMode="auto">
          <a:xfrm>
            <a:off x="5503863" y="3859213"/>
            <a:ext cx="106362" cy="88900"/>
          </a:xfrm>
          <a:custGeom>
            <a:avLst/>
            <a:gdLst>
              <a:gd name="T0" fmla="*/ 0 w 67"/>
              <a:gd name="T1" fmla="*/ 69850 h 56"/>
              <a:gd name="T2" fmla="*/ 88900 w 67"/>
              <a:gd name="T3" fmla="*/ 0 h 56"/>
              <a:gd name="T4" fmla="*/ 106362 w 67"/>
              <a:gd name="T5" fmla="*/ 0 h 56"/>
              <a:gd name="T6" fmla="*/ 106362 w 67"/>
              <a:gd name="T7" fmla="*/ 17463 h 56"/>
              <a:gd name="T8" fmla="*/ 106362 w 67"/>
              <a:gd name="T9" fmla="*/ 17463 h 56"/>
              <a:gd name="T10" fmla="*/ 17462 w 67"/>
              <a:gd name="T11" fmla="*/ 88900 h 56"/>
              <a:gd name="T12" fmla="*/ 0 w 67"/>
              <a:gd name="T13" fmla="*/ 69850 h 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"/>
              <a:gd name="T22" fmla="*/ 0 h 56"/>
              <a:gd name="T23" fmla="*/ 67 w 67"/>
              <a:gd name="T24" fmla="*/ 56 h 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" h="56">
                <a:moveTo>
                  <a:pt x="0" y="44"/>
                </a:moveTo>
                <a:lnTo>
                  <a:pt x="56" y="0"/>
                </a:lnTo>
                <a:lnTo>
                  <a:pt x="67" y="0"/>
                </a:lnTo>
                <a:lnTo>
                  <a:pt x="67" y="11"/>
                </a:lnTo>
                <a:lnTo>
                  <a:pt x="11" y="56"/>
                </a:lnTo>
                <a:lnTo>
                  <a:pt x="0" y="4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01" name="Rectangle 207"/>
          <p:cNvSpPr>
            <a:spLocks noChangeArrowheads="1"/>
          </p:cNvSpPr>
          <p:nvPr/>
        </p:nvSpPr>
        <p:spPr bwMode="auto">
          <a:xfrm>
            <a:off x="5592763" y="3770313"/>
            <a:ext cx="17462" cy="889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02" name="Rectangle 208"/>
          <p:cNvSpPr>
            <a:spLocks noChangeArrowheads="1"/>
          </p:cNvSpPr>
          <p:nvPr/>
        </p:nvSpPr>
        <p:spPr bwMode="auto">
          <a:xfrm>
            <a:off x="5272088" y="2332038"/>
            <a:ext cx="320675" cy="95885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03" name="Rectangle 209"/>
          <p:cNvSpPr>
            <a:spLocks noChangeArrowheads="1"/>
          </p:cNvSpPr>
          <p:nvPr/>
        </p:nvSpPr>
        <p:spPr bwMode="auto">
          <a:xfrm>
            <a:off x="5272088" y="2332038"/>
            <a:ext cx="338137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04" name="Rectangle 210"/>
          <p:cNvSpPr>
            <a:spLocks noChangeArrowheads="1"/>
          </p:cNvSpPr>
          <p:nvPr/>
        </p:nvSpPr>
        <p:spPr bwMode="auto">
          <a:xfrm>
            <a:off x="5592763" y="2332038"/>
            <a:ext cx="17462" cy="9763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05" name="Rectangle 211"/>
          <p:cNvSpPr>
            <a:spLocks noChangeArrowheads="1"/>
          </p:cNvSpPr>
          <p:nvPr/>
        </p:nvSpPr>
        <p:spPr bwMode="auto">
          <a:xfrm>
            <a:off x="5272088" y="3290888"/>
            <a:ext cx="320675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06" name="Rectangle 212"/>
          <p:cNvSpPr>
            <a:spLocks noChangeArrowheads="1"/>
          </p:cNvSpPr>
          <p:nvPr/>
        </p:nvSpPr>
        <p:spPr bwMode="auto">
          <a:xfrm>
            <a:off x="5272088" y="2332038"/>
            <a:ext cx="17462" cy="9588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07" name="Rectangle 213"/>
          <p:cNvSpPr>
            <a:spLocks noChangeArrowheads="1"/>
          </p:cNvSpPr>
          <p:nvPr/>
        </p:nvSpPr>
        <p:spPr bwMode="auto">
          <a:xfrm>
            <a:off x="1912938" y="2065338"/>
            <a:ext cx="320675" cy="1544637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08" name="Rectangle 214"/>
          <p:cNvSpPr>
            <a:spLocks noChangeArrowheads="1"/>
          </p:cNvSpPr>
          <p:nvPr/>
        </p:nvSpPr>
        <p:spPr bwMode="auto">
          <a:xfrm>
            <a:off x="1912938" y="2065338"/>
            <a:ext cx="338137" cy="190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09" name="Rectangle 215"/>
          <p:cNvSpPr>
            <a:spLocks noChangeArrowheads="1"/>
          </p:cNvSpPr>
          <p:nvPr/>
        </p:nvSpPr>
        <p:spPr bwMode="auto">
          <a:xfrm>
            <a:off x="2233613" y="2065338"/>
            <a:ext cx="17462" cy="1562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10" name="Rectangle 216"/>
          <p:cNvSpPr>
            <a:spLocks noChangeArrowheads="1"/>
          </p:cNvSpPr>
          <p:nvPr/>
        </p:nvSpPr>
        <p:spPr bwMode="auto">
          <a:xfrm>
            <a:off x="1912938" y="3609975"/>
            <a:ext cx="320675" cy="1746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11" name="Rectangle 217"/>
          <p:cNvSpPr>
            <a:spLocks noChangeArrowheads="1"/>
          </p:cNvSpPr>
          <p:nvPr/>
        </p:nvSpPr>
        <p:spPr bwMode="auto">
          <a:xfrm>
            <a:off x="1912938" y="2065338"/>
            <a:ext cx="17462" cy="154463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12" name="Freeform 218"/>
          <p:cNvSpPr>
            <a:spLocks/>
          </p:cNvSpPr>
          <p:nvPr/>
        </p:nvSpPr>
        <p:spPr bwMode="auto">
          <a:xfrm>
            <a:off x="1912938" y="3538538"/>
            <a:ext cx="320675" cy="160337"/>
          </a:xfrm>
          <a:custGeom>
            <a:avLst/>
            <a:gdLst>
              <a:gd name="T0" fmla="*/ 0 w 202"/>
              <a:gd name="T1" fmla="*/ 0 h 101"/>
              <a:gd name="T2" fmla="*/ 0 w 202"/>
              <a:gd name="T3" fmla="*/ 160337 h 101"/>
              <a:gd name="T4" fmla="*/ 88900 w 202"/>
              <a:gd name="T5" fmla="*/ 88900 h 101"/>
              <a:gd name="T6" fmla="*/ 88900 w 202"/>
              <a:gd name="T7" fmla="*/ 160337 h 101"/>
              <a:gd name="T8" fmla="*/ 160338 w 202"/>
              <a:gd name="T9" fmla="*/ 88900 h 101"/>
              <a:gd name="T10" fmla="*/ 160338 w 202"/>
              <a:gd name="T11" fmla="*/ 160337 h 101"/>
              <a:gd name="T12" fmla="*/ 249238 w 202"/>
              <a:gd name="T13" fmla="*/ 88900 h 101"/>
              <a:gd name="T14" fmla="*/ 249238 w 202"/>
              <a:gd name="T15" fmla="*/ 160337 h 101"/>
              <a:gd name="T16" fmla="*/ 320675 w 202"/>
              <a:gd name="T17" fmla="*/ 88900 h 101"/>
              <a:gd name="T18" fmla="*/ 320675 w 202"/>
              <a:gd name="T19" fmla="*/ 0 h 101"/>
              <a:gd name="T20" fmla="*/ 0 w 202"/>
              <a:gd name="T21" fmla="*/ 0 h 1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"/>
              <a:gd name="T34" fmla="*/ 0 h 101"/>
              <a:gd name="T35" fmla="*/ 202 w 202"/>
              <a:gd name="T36" fmla="*/ 101 h 1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" h="101">
                <a:moveTo>
                  <a:pt x="0" y="0"/>
                </a:moveTo>
                <a:lnTo>
                  <a:pt x="0" y="101"/>
                </a:lnTo>
                <a:lnTo>
                  <a:pt x="56" y="56"/>
                </a:lnTo>
                <a:lnTo>
                  <a:pt x="56" y="101"/>
                </a:lnTo>
                <a:lnTo>
                  <a:pt x="101" y="56"/>
                </a:lnTo>
                <a:lnTo>
                  <a:pt x="101" y="101"/>
                </a:lnTo>
                <a:lnTo>
                  <a:pt x="157" y="56"/>
                </a:lnTo>
                <a:lnTo>
                  <a:pt x="157" y="101"/>
                </a:lnTo>
                <a:lnTo>
                  <a:pt x="202" y="56"/>
                </a:lnTo>
                <a:lnTo>
                  <a:pt x="202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13" name="Freeform 219"/>
          <p:cNvSpPr>
            <a:spLocks/>
          </p:cNvSpPr>
          <p:nvPr/>
        </p:nvSpPr>
        <p:spPr bwMode="auto">
          <a:xfrm>
            <a:off x="1912938" y="3538538"/>
            <a:ext cx="266700" cy="195262"/>
          </a:xfrm>
          <a:custGeom>
            <a:avLst/>
            <a:gdLst>
              <a:gd name="T0" fmla="*/ 17462 w 168"/>
              <a:gd name="T1" fmla="*/ 0 h 123"/>
              <a:gd name="T2" fmla="*/ 17462 w 168"/>
              <a:gd name="T3" fmla="*/ 160337 h 123"/>
              <a:gd name="T4" fmla="*/ 17462 w 168"/>
              <a:gd name="T5" fmla="*/ 177800 h 123"/>
              <a:gd name="T6" fmla="*/ 0 w 168"/>
              <a:gd name="T7" fmla="*/ 160337 h 123"/>
              <a:gd name="T8" fmla="*/ 88900 w 168"/>
              <a:gd name="T9" fmla="*/ 88900 h 123"/>
              <a:gd name="T10" fmla="*/ 106363 w 168"/>
              <a:gd name="T11" fmla="*/ 71437 h 123"/>
              <a:gd name="T12" fmla="*/ 106363 w 168"/>
              <a:gd name="T13" fmla="*/ 88900 h 123"/>
              <a:gd name="T14" fmla="*/ 106363 w 168"/>
              <a:gd name="T15" fmla="*/ 160337 h 123"/>
              <a:gd name="T16" fmla="*/ 106363 w 168"/>
              <a:gd name="T17" fmla="*/ 177800 h 123"/>
              <a:gd name="T18" fmla="*/ 88900 w 168"/>
              <a:gd name="T19" fmla="*/ 160337 h 123"/>
              <a:gd name="T20" fmla="*/ 160337 w 168"/>
              <a:gd name="T21" fmla="*/ 88900 h 123"/>
              <a:gd name="T22" fmla="*/ 177800 w 168"/>
              <a:gd name="T23" fmla="*/ 71437 h 123"/>
              <a:gd name="T24" fmla="*/ 177800 w 168"/>
              <a:gd name="T25" fmla="*/ 88900 h 123"/>
              <a:gd name="T26" fmla="*/ 177800 w 168"/>
              <a:gd name="T27" fmla="*/ 160337 h 123"/>
              <a:gd name="T28" fmla="*/ 177800 w 168"/>
              <a:gd name="T29" fmla="*/ 177800 h 123"/>
              <a:gd name="T30" fmla="*/ 160337 w 168"/>
              <a:gd name="T31" fmla="*/ 160337 h 123"/>
              <a:gd name="T32" fmla="*/ 249238 w 168"/>
              <a:gd name="T33" fmla="*/ 88900 h 123"/>
              <a:gd name="T34" fmla="*/ 266700 w 168"/>
              <a:gd name="T35" fmla="*/ 71437 h 123"/>
              <a:gd name="T36" fmla="*/ 266700 w 168"/>
              <a:gd name="T37" fmla="*/ 88900 h 123"/>
              <a:gd name="T38" fmla="*/ 266700 w 168"/>
              <a:gd name="T39" fmla="*/ 160337 h 123"/>
              <a:gd name="T40" fmla="*/ 266700 w 168"/>
              <a:gd name="T41" fmla="*/ 177800 h 123"/>
              <a:gd name="T42" fmla="*/ 249238 w 168"/>
              <a:gd name="T43" fmla="*/ 195262 h 123"/>
              <a:gd name="T44" fmla="*/ 249238 w 168"/>
              <a:gd name="T45" fmla="*/ 160337 h 123"/>
              <a:gd name="T46" fmla="*/ 249238 w 168"/>
              <a:gd name="T47" fmla="*/ 88900 h 123"/>
              <a:gd name="T48" fmla="*/ 266700 w 168"/>
              <a:gd name="T49" fmla="*/ 88900 h 123"/>
              <a:gd name="T50" fmla="*/ 266700 w 168"/>
              <a:gd name="T51" fmla="*/ 107950 h 123"/>
              <a:gd name="T52" fmla="*/ 177800 w 168"/>
              <a:gd name="T53" fmla="*/ 177800 h 123"/>
              <a:gd name="T54" fmla="*/ 160337 w 168"/>
              <a:gd name="T55" fmla="*/ 195262 h 123"/>
              <a:gd name="T56" fmla="*/ 160337 w 168"/>
              <a:gd name="T57" fmla="*/ 160337 h 123"/>
              <a:gd name="T58" fmla="*/ 160337 w 168"/>
              <a:gd name="T59" fmla="*/ 88900 h 123"/>
              <a:gd name="T60" fmla="*/ 177800 w 168"/>
              <a:gd name="T61" fmla="*/ 88900 h 123"/>
              <a:gd name="T62" fmla="*/ 177800 w 168"/>
              <a:gd name="T63" fmla="*/ 107950 h 123"/>
              <a:gd name="T64" fmla="*/ 106363 w 168"/>
              <a:gd name="T65" fmla="*/ 177800 h 123"/>
              <a:gd name="T66" fmla="*/ 88900 w 168"/>
              <a:gd name="T67" fmla="*/ 195262 h 123"/>
              <a:gd name="T68" fmla="*/ 88900 w 168"/>
              <a:gd name="T69" fmla="*/ 160337 h 123"/>
              <a:gd name="T70" fmla="*/ 88900 w 168"/>
              <a:gd name="T71" fmla="*/ 88900 h 123"/>
              <a:gd name="T72" fmla="*/ 106363 w 168"/>
              <a:gd name="T73" fmla="*/ 88900 h 123"/>
              <a:gd name="T74" fmla="*/ 106363 w 168"/>
              <a:gd name="T75" fmla="*/ 107950 h 123"/>
              <a:gd name="T76" fmla="*/ 17462 w 168"/>
              <a:gd name="T77" fmla="*/ 177800 h 123"/>
              <a:gd name="T78" fmla="*/ 0 w 168"/>
              <a:gd name="T79" fmla="*/ 195262 h 123"/>
              <a:gd name="T80" fmla="*/ 0 w 168"/>
              <a:gd name="T81" fmla="*/ 160337 h 123"/>
              <a:gd name="T82" fmla="*/ 0 w 168"/>
              <a:gd name="T83" fmla="*/ 0 h 123"/>
              <a:gd name="T84" fmla="*/ 17462 w 168"/>
              <a:gd name="T85" fmla="*/ 0 h 1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68"/>
              <a:gd name="T130" fmla="*/ 0 h 123"/>
              <a:gd name="T131" fmla="*/ 168 w 168"/>
              <a:gd name="T132" fmla="*/ 123 h 12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68" h="123">
                <a:moveTo>
                  <a:pt x="11" y="0"/>
                </a:moveTo>
                <a:lnTo>
                  <a:pt x="11" y="101"/>
                </a:lnTo>
                <a:lnTo>
                  <a:pt x="11" y="112"/>
                </a:lnTo>
                <a:lnTo>
                  <a:pt x="0" y="101"/>
                </a:lnTo>
                <a:lnTo>
                  <a:pt x="56" y="56"/>
                </a:lnTo>
                <a:lnTo>
                  <a:pt x="67" y="45"/>
                </a:lnTo>
                <a:lnTo>
                  <a:pt x="67" y="56"/>
                </a:lnTo>
                <a:lnTo>
                  <a:pt x="67" y="101"/>
                </a:lnTo>
                <a:lnTo>
                  <a:pt x="67" y="112"/>
                </a:lnTo>
                <a:lnTo>
                  <a:pt x="56" y="101"/>
                </a:lnTo>
                <a:lnTo>
                  <a:pt x="101" y="56"/>
                </a:lnTo>
                <a:lnTo>
                  <a:pt x="112" y="45"/>
                </a:lnTo>
                <a:lnTo>
                  <a:pt x="112" y="56"/>
                </a:lnTo>
                <a:lnTo>
                  <a:pt x="112" y="101"/>
                </a:lnTo>
                <a:lnTo>
                  <a:pt x="112" y="112"/>
                </a:lnTo>
                <a:lnTo>
                  <a:pt x="101" y="101"/>
                </a:lnTo>
                <a:lnTo>
                  <a:pt x="157" y="56"/>
                </a:lnTo>
                <a:lnTo>
                  <a:pt x="168" y="45"/>
                </a:lnTo>
                <a:lnTo>
                  <a:pt x="168" y="56"/>
                </a:lnTo>
                <a:lnTo>
                  <a:pt x="168" y="101"/>
                </a:lnTo>
                <a:lnTo>
                  <a:pt x="168" y="112"/>
                </a:lnTo>
                <a:lnTo>
                  <a:pt x="157" y="123"/>
                </a:lnTo>
                <a:lnTo>
                  <a:pt x="157" y="101"/>
                </a:lnTo>
                <a:lnTo>
                  <a:pt x="157" y="56"/>
                </a:lnTo>
                <a:lnTo>
                  <a:pt x="168" y="56"/>
                </a:lnTo>
                <a:lnTo>
                  <a:pt x="168" y="68"/>
                </a:lnTo>
                <a:lnTo>
                  <a:pt x="112" y="112"/>
                </a:lnTo>
                <a:lnTo>
                  <a:pt x="101" y="123"/>
                </a:lnTo>
                <a:lnTo>
                  <a:pt x="101" y="101"/>
                </a:lnTo>
                <a:lnTo>
                  <a:pt x="101" y="56"/>
                </a:lnTo>
                <a:lnTo>
                  <a:pt x="112" y="56"/>
                </a:lnTo>
                <a:lnTo>
                  <a:pt x="112" y="68"/>
                </a:lnTo>
                <a:lnTo>
                  <a:pt x="67" y="112"/>
                </a:lnTo>
                <a:lnTo>
                  <a:pt x="56" y="123"/>
                </a:lnTo>
                <a:lnTo>
                  <a:pt x="56" y="101"/>
                </a:lnTo>
                <a:lnTo>
                  <a:pt x="56" y="56"/>
                </a:lnTo>
                <a:lnTo>
                  <a:pt x="67" y="56"/>
                </a:lnTo>
                <a:lnTo>
                  <a:pt x="67" y="68"/>
                </a:lnTo>
                <a:lnTo>
                  <a:pt x="11" y="112"/>
                </a:lnTo>
                <a:lnTo>
                  <a:pt x="0" y="123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14" name="Freeform 220"/>
          <p:cNvSpPr>
            <a:spLocks/>
          </p:cNvSpPr>
          <p:nvPr/>
        </p:nvSpPr>
        <p:spPr bwMode="auto">
          <a:xfrm>
            <a:off x="2162175" y="3627438"/>
            <a:ext cx="88900" cy="88900"/>
          </a:xfrm>
          <a:custGeom>
            <a:avLst/>
            <a:gdLst>
              <a:gd name="T0" fmla="*/ 0 w 56"/>
              <a:gd name="T1" fmla="*/ 71438 h 56"/>
              <a:gd name="T2" fmla="*/ 71438 w 56"/>
              <a:gd name="T3" fmla="*/ 0 h 56"/>
              <a:gd name="T4" fmla="*/ 88900 w 56"/>
              <a:gd name="T5" fmla="*/ 0 h 56"/>
              <a:gd name="T6" fmla="*/ 88900 w 56"/>
              <a:gd name="T7" fmla="*/ 19050 h 56"/>
              <a:gd name="T8" fmla="*/ 88900 w 56"/>
              <a:gd name="T9" fmla="*/ 19050 h 56"/>
              <a:gd name="T10" fmla="*/ 17463 w 56"/>
              <a:gd name="T11" fmla="*/ 88900 h 56"/>
              <a:gd name="T12" fmla="*/ 0 w 56"/>
              <a:gd name="T13" fmla="*/ 71438 h 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"/>
              <a:gd name="T22" fmla="*/ 0 h 56"/>
              <a:gd name="T23" fmla="*/ 56 w 56"/>
              <a:gd name="T24" fmla="*/ 56 h 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" h="56">
                <a:moveTo>
                  <a:pt x="0" y="45"/>
                </a:moveTo>
                <a:lnTo>
                  <a:pt x="45" y="0"/>
                </a:lnTo>
                <a:lnTo>
                  <a:pt x="56" y="0"/>
                </a:lnTo>
                <a:lnTo>
                  <a:pt x="56" y="12"/>
                </a:lnTo>
                <a:lnTo>
                  <a:pt x="11" y="56"/>
                </a:lnTo>
                <a:lnTo>
                  <a:pt x="0" y="45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15" name="Rectangle 221"/>
          <p:cNvSpPr>
            <a:spLocks noChangeArrowheads="1"/>
          </p:cNvSpPr>
          <p:nvPr/>
        </p:nvSpPr>
        <p:spPr bwMode="auto">
          <a:xfrm>
            <a:off x="2233613" y="3538538"/>
            <a:ext cx="17462" cy="889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16" name="Rectangle 222"/>
          <p:cNvSpPr>
            <a:spLocks noChangeArrowheads="1"/>
          </p:cNvSpPr>
          <p:nvPr/>
        </p:nvSpPr>
        <p:spPr bwMode="auto">
          <a:xfrm>
            <a:off x="4259263" y="2811463"/>
            <a:ext cx="1587" cy="1746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17" name="Rectangle 223"/>
          <p:cNvSpPr>
            <a:spLocks noChangeArrowheads="1"/>
          </p:cNvSpPr>
          <p:nvPr/>
        </p:nvSpPr>
        <p:spPr bwMode="auto">
          <a:xfrm>
            <a:off x="4259263" y="2811463"/>
            <a:ext cx="106362" cy="1746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18" name="Rectangle 224"/>
          <p:cNvSpPr>
            <a:spLocks noChangeArrowheads="1"/>
          </p:cNvSpPr>
          <p:nvPr/>
        </p:nvSpPr>
        <p:spPr bwMode="auto">
          <a:xfrm>
            <a:off x="4525963" y="2811463"/>
            <a:ext cx="106362" cy="1746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19" name="Rectangle 226"/>
          <p:cNvSpPr>
            <a:spLocks noChangeArrowheads="1"/>
          </p:cNvSpPr>
          <p:nvPr/>
        </p:nvSpPr>
        <p:spPr bwMode="auto">
          <a:xfrm>
            <a:off x="4792663" y="2811463"/>
            <a:ext cx="106362" cy="1746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20" name="Rectangle 228"/>
          <p:cNvSpPr>
            <a:spLocks noChangeArrowheads="1"/>
          </p:cNvSpPr>
          <p:nvPr/>
        </p:nvSpPr>
        <p:spPr bwMode="auto">
          <a:xfrm>
            <a:off x="5859463" y="3663950"/>
            <a:ext cx="106362" cy="17463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21" name="Rectangle 229"/>
          <p:cNvSpPr>
            <a:spLocks noChangeArrowheads="1"/>
          </p:cNvSpPr>
          <p:nvPr/>
        </p:nvSpPr>
        <p:spPr bwMode="auto">
          <a:xfrm>
            <a:off x="6126163" y="3663950"/>
            <a:ext cx="106362" cy="17463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22" name="Rectangle 231"/>
          <p:cNvSpPr>
            <a:spLocks noChangeArrowheads="1"/>
          </p:cNvSpPr>
          <p:nvPr/>
        </p:nvSpPr>
        <p:spPr bwMode="auto">
          <a:xfrm>
            <a:off x="6392863" y="3663950"/>
            <a:ext cx="106362" cy="17463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23" name="Rectangle 232"/>
          <p:cNvSpPr>
            <a:spLocks noChangeArrowheads="1"/>
          </p:cNvSpPr>
          <p:nvPr/>
        </p:nvSpPr>
        <p:spPr bwMode="auto">
          <a:xfrm>
            <a:off x="3619500" y="2651125"/>
            <a:ext cx="320675" cy="214313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24" name="Rectangle 233"/>
          <p:cNvSpPr>
            <a:spLocks noChangeArrowheads="1"/>
          </p:cNvSpPr>
          <p:nvPr/>
        </p:nvSpPr>
        <p:spPr bwMode="auto">
          <a:xfrm>
            <a:off x="3619500" y="2651125"/>
            <a:ext cx="338138" cy="190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25" name="Rectangle 234"/>
          <p:cNvSpPr>
            <a:spLocks noChangeArrowheads="1"/>
          </p:cNvSpPr>
          <p:nvPr/>
        </p:nvSpPr>
        <p:spPr bwMode="auto">
          <a:xfrm>
            <a:off x="3940175" y="2651125"/>
            <a:ext cx="17463" cy="2317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26" name="Rectangle 235"/>
          <p:cNvSpPr>
            <a:spLocks noChangeArrowheads="1"/>
          </p:cNvSpPr>
          <p:nvPr/>
        </p:nvSpPr>
        <p:spPr bwMode="auto">
          <a:xfrm>
            <a:off x="3619500" y="2865438"/>
            <a:ext cx="320675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27" name="Rectangle 236"/>
          <p:cNvSpPr>
            <a:spLocks noChangeArrowheads="1"/>
          </p:cNvSpPr>
          <p:nvPr/>
        </p:nvSpPr>
        <p:spPr bwMode="auto">
          <a:xfrm>
            <a:off x="3619500" y="2651125"/>
            <a:ext cx="17463" cy="21431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28" name="Freeform 237"/>
          <p:cNvSpPr>
            <a:spLocks/>
          </p:cNvSpPr>
          <p:nvPr/>
        </p:nvSpPr>
        <p:spPr bwMode="auto">
          <a:xfrm>
            <a:off x="7280275" y="3538538"/>
            <a:ext cx="160338" cy="107950"/>
          </a:xfrm>
          <a:custGeom>
            <a:avLst/>
            <a:gdLst>
              <a:gd name="T0" fmla="*/ 160338 w 101"/>
              <a:gd name="T1" fmla="*/ 53975 h 68"/>
              <a:gd name="T2" fmla="*/ 160338 w 101"/>
              <a:gd name="T3" fmla="*/ 107950 h 68"/>
              <a:gd name="T4" fmla="*/ 160338 w 101"/>
              <a:gd name="T5" fmla="*/ 107950 h 68"/>
              <a:gd name="T6" fmla="*/ 160338 w 101"/>
              <a:gd name="T7" fmla="*/ 107950 h 68"/>
              <a:gd name="T8" fmla="*/ 0 w 101"/>
              <a:gd name="T9" fmla="*/ 53975 h 68"/>
              <a:gd name="T10" fmla="*/ 0 w 101"/>
              <a:gd name="T11" fmla="*/ 36512 h 68"/>
              <a:gd name="T12" fmla="*/ 0 w 101"/>
              <a:gd name="T13" fmla="*/ 36512 h 68"/>
              <a:gd name="T14" fmla="*/ 160338 w 101"/>
              <a:gd name="T15" fmla="*/ 0 h 68"/>
              <a:gd name="T16" fmla="*/ 160338 w 101"/>
              <a:gd name="T17" fmla="*/ 0 h 68"/>
              <a:gd name="T18" fmla="*/ 160338 w 101"/>
              <a:gd name="T19" fmla="*/ 19050 h 68"/>
              <a:gd name="T20" fmla="*/ 160338 w 101"/>
              <a:gd name="T21" fmla="*/ 19050 h 68"/>
              <a:gd name="T22" fmla="*/ 0 w 101"/>
              <a:gd name="T23" fmla="*/ 53975 h 68"/>
              <a:gd name="T24" fmla="*/ 0 w 101"/>
              <a:gd name="T25" fmla="*/ 36512 h 68"/>
              <a:gd name="T26" fmla="*/ 0 w 101"/>
              <a:gd name="T27" fmla="*/ 36512 h 68"/>
              <a:gd name="T28" fmla="*/ 160338 w 101"/>
              <a:gd name="T29" fmla="*/ 88900 h 68"/>
              <a:gd name="T30" fmla="*/ 160338 w 101"/>
              <a:gd name="T31" fmla="*/ 107950 h 68"/>
              <a:gd name="T32" fmla="*/ 142875 w 101"/>
              <a:gd name="T33" fmla="*/ 107950 h 68"/>
              <a:gd name="T34" fmla="*/ 142875 w 101"/>
              <a:gd name="T35" fmla="*/ 53975 h 68"/>
              <a:gd name="T36" fmla="*/ 160338 w 101"/>
              <a:gd name="T37" fmla="*/ 53975 h 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1"/>
              <a:gd name="T58" fmla="*/ 0 h 68"/>
              <a:gd name="T59" fmla="*/ 101 w 101"/>
              <a:gd name="T60" fmla="*/ 68 h 6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1" h="68">
                <a:moveTo>
                  <a:pt x="101" y="34"/>
                </a:moveTo>
                <a:lnTo>
                  <a:pt x="101" y="68"/>
                </a:lnTo>
                <a:lnTo>
                  <a:pt x="0" y="34"/>
                </a:lnTo>
                <a:lnTo>
                  <a:pt x="0" y="23"/>
                </a:lnTo>
                <a:lnTo>
                  <a:pt x="101" y="0"/>
                </a:lnTo>
                <a:lnTo>
                  <a:pt x="101" y="12"/>
                </a:lnTo>
                <a:lnTo>
                  <a:pt x="0" y="34"/>
                </a:lnTo>
                <a:lnTo>
                  <a:pt x="0" y="23"/>
                </a:lnTo>
                <a:lnTo>
                  <a:pt x="101" y="56"/>
                </a:lnTo>
                <a:lnTo>
                  <a:pt x="101" y="68"/>
                </a:lnTo>
                <a:lnTo>
                  <a:pt x="90" y="68"/>
                </a:lnTo>
                <a:lnTo>
                  <a:pt x="90" y="34"/>
                </a:lnTo>
                <a:lnTo>
                  <a:pt x="101" y="3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29" name="Freeform 238"/>
          <p:cNvSpPr>
            <a:spLocks/>
          </p:cNvSpPr>
          <p:nvPr/>
        </p:nvSpPr>
        <p:spPr bwMode="auto">
          <a:xfrm>
            <a:off x="7423150" y="3557588"/>
            <a:ext cx="17463" cy="34925"/>
          </a:xfrm>
          <a:custGeom>
            <a:avLst/>
            <a:gdLst>
              <a:gd name="T0" fmla="*/ 17463 w 11"/>
              <a:gd name="T1" fmla="*/ 0 h 22"/>
              <a:gd name="T2" fmla="*/ 17463 w 11"/>
              <a:gd name="T3" fmla="*/ 34925 h 22"/>
              <a:gd name="T4" fmla="*/ 0 w 11"/>
              <a:gd name="T5" fmla="*/ 34925 h 22"/>
              <a:gd name="T6" fmla="*/ 0 w 11"/>
              <a:gd name="T7" fmla="*/ 34925 h 22"/>
              <a:gd name="T8" fmla="*/ 0 w 11"/>
              <a:gd name="T9" fmla="*/ 34925 h 22"/>
              <a:gd name="T10" fmla="*/ 0 w 11"/>
              <a:gd name="T11" fmla="*/ 0 h 22"/>
              <a:gd name="T12" fmla="*/ 17463 w 11"/>
              <a:gd name="T13" fmla="*/ 0 h 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22"/>
              <a:gd name="T23" fmla="*/ 11 w 11"/>
              <a:gd name="T24" fmla="*/ 22 h 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22">
                <a:moveTo>
                  <a:pt x="11" y="0"/>
                </a:moveTo>
                <a:lnTo>
                  <a:pt x="11" y="22"/>
                </a:lnTo>
                <a:lnTo>
                  <a:pt x="0" y="22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30" name="Freeform 239"/>
          <p:cNvSpPr>
            <a:spLocks/>
          </p:cNvSpPr>
          <p:nvPr/>
        </p:nvSpPr>
        <p:spPr bwMode="auto">
          <a:xfrm>
            <a:off x="7280275" y="3557588"/>
            <a:ext cx="160338" cy="88900"/>
          </a:xfrm>
          <a:custGeom>
            <a:avLst/>
            <a:gdLst>
              <a:gd name="T0" fmla="*/ 160338 w 101"/>
              <a:gd name="T1" fmla="*/ 34925 h 56"/>
              <a:gd name="T2" fmla="*/ 160338 w 101"/>
              <a:gd name="T3" fmla="*/ 88900 h 56"/>
              <a:gd name="T4" fmla="*/ 0 w 101"/>
              <a:gd name="T5" fmla="*/ 34925 h 56"/>
              <a:gd name="T6" fmla="*/ 160338 w 101"/>
              <a:gd name="T7" fmla="*/ 0 h 56"/>
              <a:gd name="T8" fmla="*/ 160338 w 101"/>
              <a:gd name="T9" fmla="*/ 34925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"/>
              <a:gd name="T16" fmla="*/ 0 h 56"/>
              <a:gd name="T17" fmla="*/ 101 w 101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" h="56">
                <a:moveTo>
                  <a:pt x="101" y="22"/>
                </a:moveTo>
                <a:lnTo>
                  <a:pt x="101" y="56"/>
                </a:lnTo>
                <a:lnTo>
                  <a:pt x="0" y="22"/>
                </a:lnTo>
                <a:lnTo>
                  <a:pt x="101" y="0"/>
                </a:lnTo>
                <a:lnTo>
                  <a:pt x="101" y="22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31" name="Rectangle 240"/>
          <p:cNvSpPr>
            <a:spLocks noChangeArrowheads="1"/>
          </p:cNvSpPr>
          <p:nvPr/>
        </p:nvSpPr>
        <p:spPr bwMode="auto">
          <a:xfrm>
            <a:off x="7458075" y="3592513"/>
            <a:ext cx="481013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32" name="Rectangle 241"/>
          <p:cNvSpPr>
            <a:spLocks noChangeArrowheads="1"/>
          </p:cNvSpPr>
          <p:nvPr/>
        </p:nvSpPr>
        <p:spPr bwMode="auto">
          <a:xfrm>
            <a:off x="7566025" y="3379788"/>
            <a:ext cx="3413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i="1">
                <a:solidFill>
                  <a:srgbClr val="000000"/>
                </a:solidFill>
              </a:rPr>
              <a:t>event</a:t>
            </a:r>
            <a:endParaRPr lang="en-US" b="1"/>
          </a:p>
        </p:txBody>
      </p:sp>
      <p:sp>
        <p:nvSpPr>
          <p:cNvPr id="103633" name="Rectangle 242"/>
          <p:cNvSpPr>
            <a:spLocks noChangeArrowheads="1"/>
          </p:cNvSpPr>
          <p:nvPr/>
        </p:nvSpPr>
        <p:spPr bwMode="auto">
          <a:xfrm>
            <a:off x="3619500" y="3681413"/>
            <a:ext cx="320675" cy="24765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34" name="Rectangle 243"/>
          <p:cNvSpPr>
            <a:spLocks noChangeArrowheads="1"/>
          </p:cNvSpPr>
          <p:nvPr/>
        </p:nvSpPr>
        <p:spPr bwMode="auto">
          <a:xfrm>
            <a:off x="3619500" y="3681413"/>
            <a:ext cx="338138" cy="17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35" name="Rectangle 244"/>
          <p:cNvSpPr>
            <a:spLocks noChangeArrowheads="1"/>
          </p:cNvSpPr>
          <p:nvPr/>
        </p:nvSpPr>
        <p:spPr bwMode="auto">
          <a:xfrm>
            <a:off x="3940175" y="3681413"/>
            <a:ext cx="17463" cy="266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36" name="Rectangle 245"/>
          <p:cNvSpPr>
            <a:spLocks noChangeArrowheads="1"/>
          </p:cNvSpPr>
          <p:nvPr/>
        </p:nvSpPr>
        <p:spPr bwMode="auto">
          <a:xfrm>
            <a:off x="3619500" y="3929063"/>
            <a:ext cx="320675" cy="190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37" name="Rectangle 246"/>
          <p:cNvSpPr>
            <a:spLocks noChangeArrowheads="1"/>
          </p:cNvSpPr>
          <p:nvPr/>
        </p:nvSpPr>
        <p:spPr bwMode="auto">
          <a:xfrm>
            <a:off x="3619500" y="3681413"/>
            <a:ext cx="17463" cy="2476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38" name="Freeform 247"/>
          <p:cNvSpPr>
            <a:spLocks/>
          </p:cNvSpPr>
          <p:nvPr/>
        </p:nvSpPr>
        <p:spPr bwMode="auto">
          <a:xfrm>
            <a:off x="3619500" y="3929063"/>
            <a:ext cx="320675" cy="160337"/>
          </a:xfrm>
          <a:custGeom>
            <a:avLst/>
            <a:gdLst>
              <a:gd name="T0" fmla="*/ 0 w 202"/>
              <a:gd name="T1" fmla="*/ 0 h 101"/>
              <a:gd name="T2" fmla="*/ 0 w 202"/>
              <a:gd name="T3" fmla="*/ 160337 h 101"/>
              <a:gd name="T4" fmla="*/ 88900 w 202"/>
              <a:gd name="T5" fmla="*/ 71437 h 101"/>
              <a:gd name="T6" fmla="*/ 88900 w 202"/>
              <a:gd name="T7" fmla="*/ 160337 h 101"/>
              <a:gd name="T8" fmla="*/ 160338 w 202"/>
              <a:gd name="T9" fmla="*/ 71437 h 101"/>
              <a:gd name="T10" fmla="*/ 160338 w 202"/>
              <a:gd name="T11" fmla="*/ 160337 h 101"/>
              <a:gd name="T12" fmla="*/ 249238 w 202"/>
              <a:gd name="T13" fmla="*/ 71437 h 101"/>
              <a:gd name="T14" fmla="*/ 249238 w 202"/>
              <a:gd name="T15" fmla="*/ 160337 h 101"/>
              <a:gd name="T16" fmla="*/ 320675 w 202"/>
              <a:gd name="T17" fmla="*/ 71437 h 101"/>
              <a:gd name="T18" fmla="*/ 320675 w 202"/>
              <a:gd name="T19" fmla="*/ 0 h 101"/>
              <a:gd name="T20" fmla="*/ 0 w 202"/>
              <a:gd name="T21" fmla="*/ 0 h 1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"/>
              <a:gd name="T34" fmla="*/ 0 h 101"/>
              <a:gd name="T35" fmla="*/ 202 w 202"/>
              <a:gd name="T36" fmla="*/ 101 h 1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" h="101">
                <a:moveTo>
                  <a:pt x="0" y="0"/>
                </a:moveTo>
                <a:lnTo>
                  <a:pt x="0" y="101"/>
                </a:lnTo>
                <a:lnTo>
                  <a:pt x="56" y="45"/>
                </a:lnTo>
                <a:lnTo>
                  <a:pt x="56" y="101"/>
                </a:lnTo>
                <a:lnTo>
                  <a:pt x="101" y="45"/>
                </a:lnTo>
                <a:lnTo>
                  <a:pt x="101" y="101"/>
                </a:lnTo>
                <a:lnTo>
                  <a:pt x="157" y="45"/>
                </a:lnTo>
                <a:lnTo>
                  <a:pt x="157" y="101"/>
                </a:lnTo>
                <a:lnTo>
                  <a:pt x="202" y="45"/>
                </a:lnTo>
                <a:lnTo>
                  <a:pt x="202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39" name="Freeform 248"/>
          <p:cNvSpPr>
            <a:spLocks/>
          </p:cNvSpPr>
          <p:nvPr/>
        </p:nvSpPr>
        <p:spPr bwMode="auto">
          <a:xfrm>
            <a:off x="3619500" y="3929063"/>
            <a:ext cx="266700" cy="195262"/>
          </a:xfrm>
          <a:custGeom>
            <a:avLst/>
            <a:gdLst>
              <a:gd name="T0" fmla="*/ 17462 w 168"/>
              <a:gd name="T1" fmla="*/ 0 h 123"/>
              <a:gd name="T2" fmla="*/ 17462 w 168"/>
              <a:gd name="T3" fmla="*/ 160337 h 123"/>
              <a:gd name="T4" fmla="*/ 17462 w 168"/>
              <a:gd name="T5" fmla="*/ 177800 h 123"/>
              <a:gd name="T6" fmla="*/ 0 w 168"/>
              <a:gd name="T7" fmla="*/ 160337 h 123"/>
              <a:gd name="T8" fmla="*/ 88900 w 168"/>
              <a:gd name="T9" fmla="*/ 71437 h 123"/>
              <a:gd name="T10" fmla="*/ 106363 w 168"/>
              <a:gd name="T11" fmla="*/ 53975 h 123"/>
              <a:gd name="T12" fmla="*/ 106363 w 168"/>
              <a:gd name="T13" fmla="*/ 71437 h 123"/>
              <a:gd name="T14" fmla="*/ 106363 w 168"/>
              <a:gd name="T15" fmla="*/ 160337 h 123"/>
              <a:gd name="T16" fmla="*/ 106363 w 168"/>
              <a:gd name="T17" fmla="*/ 177800 h 123"/>
              <a:gd name="T18" fmla="*/ 88900 w 168"/>
              <a:gd name="T19" fmla="*/ 160337 h 123"/>
              <a:gd name="T20" fmla="*/ 160337 w 168"/>
              <a:gd name="T21" fmla="*/ 71437 h 123"/>
              <a:gd name="T22" fmla="*/ 177800 w 168"/>
              <a:gd name="T23" fmla="*/ 53975 h 123"/>
              <a:gd name="T24" fmla="*/ 177800 w 168"/>
              <a:gd name="T25" fmla="*/ 71437 h 123"/>
              <a:gd name="T26" fmla="*/ 177800 w 168"/>
              <a:gd name="T27" fmla="*/ 160337 h 123"/>
              <a:gd name="T28" fmla="*/ 177800 w 168"/>
              <a:gd name="T29" fmla="*/ 177800 h 123"/>
              <a:gd name="T30" fmla="*/ 160337 w 168"/>
              <a:gd name="T31" fmla="*/ 160337 h 123"/>
              <a:gd name="T32" fmla="*/ 249238 w 168"/>
              <a:gd name="T33" fmla="*/ 71437 h 123"/>
              <a:gd name="T34" fmla="*/ 266700 w 168"/>
              <a:gd name="T35" fmla="*/ 53975 h 123"/>
              <a:gd name="T36" fmla="*/ 266700 w 168"/>
              <a:gd name="T37" fmla="*/ 71437 h 123"/>
              <a:gd name="T38" fmla="*/ 266700 w 168"/>
              <a:gd name="T39" fmla="*/ 160337 h 123"/>
              <a:gd name="T40" fmla="*/ 266700 w 168"/>
              <a:gd name="T41" fmla="*/ 177800 h 123"/>
              <a:gd name="T42" fmla="*/ 249238 w 168"/>
              <a:gd name="T43" fmla="*/ 195262 h 123"/>
              <a:gd name="T44" fmla="*/ 249238 w 168"/>
              <a:gd name="T45" fmla="*/ 160337 h 123"/>
              <a:gd name="T46" fmla="*/ 249238 w 168"/>
              <a:gd name="T47" fmla="*/ 71437 h 123"/>
              <a:gd name="T48" fmla="*/ 266700 w 168"/>
              <a:gd name="T49" fmla="*/ 71437 h 123"/>
              <a:gd name="T50" fmla="*/ 266700 w 168"/>
              <a:gd name="T51" fmla="*/ 88900 h 123"/>
              <a:gd name="T52" fmla="*/ 177800 w 168"/>
              <a:gd name="T53" fmla="*/ 177800 h 123"/>
              <a:gd name="T54" fmla="*/ 160337 w 168"/>
              <a:gd name="T55" fmla="*/ 195262 h 123"/>
              <a:gd name="T56" fmla="*/ 160337 w 168"/>
              <a:gd name="T57" fmla="*/ 160337 h 123"/>
              <a:gd name="T58" fmla="*/ 160337 w 168"/>
              <a:gd name="T59" fmla="*/ 71437 h 123"/>
              <a:gd name="T60" fmla="*/ 177800 w 168"/>
              <a:gd name="T61" fmla="*/ 71437 h 123"/>
              <a:gd name="T62" fmla="*/ 177800 w 168"/>
              <a:gd name="T63" fmla="*/ 88900 h 123"/>
              <a:gd name="T64" fmla="*/ 106363 w 168"/>
              <a:gd name="T65" fmla="*/ 177800 h 123"/>
              <a:gd name="T66" fmla="*/ 88900 w 168"/>
              <a:gd name="T67" fmla="*/ 195262 h 123"/>
              <a:gd name="T68" fmla="*/ 88900 w 168"/>
              <a:gd name="T69" fmla="*/ 160337 h 123"/>
              <a:gd name="T70" fmla="*/ 88900 w 168"/>
              <a:gd name="T71" fmla="*/ 71437 h 123"/>
              <a:gd name="T72" fmla="*/ 106363 w 168"/>
              <a:gd name="T73" fmla="*/ 71437 h 123"/>
              <a:gd name="T74" fmla="*/ 106363 w 168"/>
              <a:gd name="T75" fmla="*/ 88900 h 123"/>
              <a:gd name="T76" fmla="*/ 17462 w 168"/>
              <a:gd name="T77" fmla="*/ 177800 h 123"/>
              <a:gd name="T78" fmla="*/ 0 w 168"/>
              <a:gd name="T79" fmla="*/ 195262 h 123"/>
              <a:gd name="T80" fmla="*/ 0 w 168"/>
              <a:gd name="T81" fmla="*/ 160337 h 123"/>
              <a:gd name="T82" fmla="*/ 0 w 168"/>
              <a:gd name="T83" fmla="*/ 0 h 123"/>
              <a:gd name="T84" fmla="*/ 17462 w 168"/>
              <a:gd name="T85" fmla="*/ 0 h 1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68"/>
              <a:gd name="T130" fmla="*/ 0 h 123"/>
              <a:gd name="T131" fmla="*/ 168 w 168"/>
              <a:gd name="T132" fmla="*/ 123 h 12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68" h="123">
                <a:moveTo>
                  <a:pt x="11" y="0"/>
                </a:moveTo>
                <a:lnTo>
                  <a:pt x="11" y="101"/>
                </a:lnTo>
                <a:lnTo>
                  <a:pt x="11" y="112"/>
                </a:lnTo>
                <a:lnTo>
                  <a:pt x="0" y="101"/>
                </a:lnTo>
                <a:lnTo>
                  <a:pt x="56" y="45"/>
                </a:lnTo>
                <a:lnTo>
                  <a:pt x="67" y="34"/>
                </a:lnTo>
                <a:lnTo>
                  <a:pt x="67" y="45"/>
                </a:lnTo>
                <a:lnTo>
                  <a:pt x="67" y="101"/>
                </a:lnTo>
                <a:lnTo>
                  <a:pt x="67" y="112"/>
                </a:lnTo>
                <a:lnTo>
                  <a:pt x="56" y="101"/>
                </a:lnTo>
                <a:lnTo>
                  <a:pt x="101" y="45"/>
                </a:lnTo>
                <a:lnTo>
                  <a:pt x="112" y="34"/>
                </a:lnTo>
                <a:lnTo>
                  <a:pt x="112" y="45"/>
                </a:lnTo>
                <a:lnTo>
                  <a:pt x="112" y="101"/>
                </a:lnTo>
                <a:lnTo>
                  <a:pt x="112" y="112"/>
                </a:lnTo>
                <a:lnTo>
                  <a:pt x="101" y="101"/>
                </a:lnTo>
                <a:lnTo>
                  <a:pt x="157" y="45"/>
                </a:lnTo>
                <a:lnTo>
                  <a:pt x="168" y="34"/>
                </a:lnTo>
                <a:lnTo>
                  <a:pt x="168" y="45"/>
                </a:lnTo>
                <a:lnTo>
                  <a:pt x="168" y="101"/>
                </a:lnTo>
                <a:lnTo>
                  <a:pt x="168" y="112"/>
                </a:lnTo>
                <a:lnTo>
                  <a:pt x="157" y="123"/>
                </a:lnTo>
                <a:lnTo>
                  <a:pt x="157" y="101"/>
                </a:lnTo>
                <a:lnTo>
                  <a:pt x="157" y="45"/>
                </a:lnTo>
                <a:lnTo>
                  <a:pt x="168" y="45"/>
                </a:lnTo>
                <a:lnTo>
                  <a:pt x="168" y="56"/>
                </a:lnTo>
                <a:lnTo>
                  <a:pt x="112" y="112"/>
                </a:lnTo>
                <a:lnTo>
                  <a:pt x="101" y="123"/>
                </a:lnTo>
                <a:lnTo>
                  <a:pt x="101" y="101"/>
                </a:lnTo>
                <a:lnTo>
                  <a:pt x="101" y="45"/>
                </a:lnTo>
                <a:lnTo>
                  <a:pt x="112" y="45"/>
                </a:lnTo>
                <a:lnTo>
                  <a:pt x="112" y="56"/>
                </a:lnTo>
                <a:lnTo>
                  <a:pt x="67" y="112"/>
                </a:lnTo>
                <a:lnTo>
                  <a:pt x="56" y="123"/>
                </a:lnTo>
                <a:lnTo>
                  <a:pt x="56" y="101"/>
                </a:lnTo>
                <a:lnTo>
                  <a:pt x="56" y="45"/>
                </a:lnTo>
                <a:lnTo>
                  <a:pt x="67" y="45"/>
                </a:lnTo>
                <a:lnTo>
                  <a:pt x="67" y="56"/>
                </a:lnTo>
                <a:lnTo>
                  <a:pt x="11" y="112"/>
                </a:lnTo>
                <a:lnTo>
                  <a:pt x="0" y="123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40" name="Freeform 249"/>
          <p:cNvSpPr>
            <a:spLocks/>
          </p:cNvSpPr>
          <p:nvPr/>
        </p:nvSpPr>
        <p:spPr bwMode="auto">
          <a:xfrm>
            <a:off x="3868738" y="4000500"/>
            <a:ext cx="88900" cy="106363"/>
          </a:xfrm>
          <a:custGeom>
            <a:avLst/>
            <a:gdLst>
              <a:gd name="T0" fmla="*/ 0 w 56"/>
              <a:gd name="T1" fmla="*/ 88900 h 67"/>
              <a:gd name="T2" fmla="*/ 71438 w 56"/>
              <a:gd name="T3" fmla="*/ 0 h 67"/>
              <a:gd name="T4" fmla="*/ 88900 w 56"/>
              <a:gd name="T5" fmla="*/ 0 h 67"/>
              <a:gd name="T6" fmla="*/ 88900 w 56"/>
              <a:gd name="T7" fmla="*/ 17463 h 67"/>
              <a:gd name="T8" fmla="*/ 88900 w 56"/>
              <a:gd name="T9" fmla="*/ 17463 h 67"/>
              <a:gd name="T10" fmla="*/ 17463 w 56"/>
              <a:gd name="T11" fmla="*/ 106363 h 67"/>
              <a:gd name="T12" fmla="*/ 0 w 56"/>
              <a:gd name="T13" fmla="*/ 88900 h 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"/>
              <a:gd name="T22" fmla="*/ 0 h 67"/>
              <a:gd name="T23" fmla="*/ 56 w 56"/>
              <a:gd name="T24" fmla="*/ 67 h 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" h="67">
                <a:moveTo>
                  <a:pt x="0" y="56"/>
                </a:moveTo>
                <a:lnTo>
                  <a:pt x="45" y="0"/>
                </a:lnTo>
                <a:lnTo>
                  <a:pt x="56" y="0"/>
                </a:lnTo>
                <a:lnTo>
                  <a:pt x="56" y="11"/>
                </a:lnTo>
                <a:lnTo>
                  <a:pt x="11" y="67"/>
                </a:lnTo>
                <a:lnTo>
                  <a:pt x="0" y="56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41" name="Rectangle 250"/>
          <p:cNvSpPr>
            <a:spLocks noChangeArrowheads="1"/>
          </p:cNvSpPr>
          <p:nvPr/>
        </p:nvSpPr>
        <p:spPr bwMode="auto">
          <a:xfrm>
            <a:off x="3940175" y="3929063"/>
            <a:ext cx="17463" cy="7143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42" name="Rectangle 251"/>
          <p:cNvSpPr>
            <a:spLocks noChangeArrowheads="1"/>
          </p:cNvSpPr>
          <p:nvPr/>
        </p:nvSpPr>
        <p:spPr bwMode="auto">
          <a:xfrm>
            <a:off x="3673475" y="3911600"/>
            <a:ext cx="319088" cy="106363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43" name="Rectangle 252"/>
          <p:cNvSpPr>
            <a:spLocks noChangeArrowheads="1"/>
          </p:cNvSpPr>
          <p:nvPr/>
        </p:nvSpPr>
        <p:spPr bwMode="auto">
          <a:xfrm>
            <a:off x="3673475" y="3911600"/>
            <a:ext cx="336550" cy="1746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44" name="Rectangle 253"/>
          <p:cNvSpPr>
            <a:spLocks noChangeArrowheads="1"/>
          </p:cNvSpPr>
          <p:nvPr/>
        </p:nvSpPr>
        <p:spPr bwMode="auto">
          <a:xfrm>
            <a:off x="3992563" y="3911600"/>
            <a:ext cx="17462" cy="12541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45" name="Rectangle 254"/>
          <p:cNvSpPr>
            <a:spLocks noChangeArrowheads="1"/>
          </p:cNvSpPr>
          <p:nvPr/>
        </p:nvSpPr>
        <p:spPr bwMode="auto">
          <a:xfrm>
            <a:off x="3673475" y="4017963"/>
            <a:ext cx="319088" cy="190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46" name="Rectangle 255"/>
          <p:cNvSpPr>
            <a:spLocks noChangeArrowheads="1"/>
          </p:cNvSpPr>
          <p:nvPr/>
        </p:nvSpPr>
        <p:spPr bwMode="auto">
          <a:xfrm>
            <a:off x="3673475" y="3911600"/>
            <a:ext cx="17463" cy="10636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47" name="Freeform 256"/>
          <p:cNvSpPr>
            <a:spLocks/>
          </p:cNvSpPr>
          <p:nvPr/>
        </p:nvSpPr>
        <p:spPr bwMode="auto">
          <a:xfrm>
            <a:off x="3673475" y="3948113"/>
            <a:ext cx="319088" cy="176212"/>
          </a:xfrm>
          <a:custGeom>
            <a:avLst/>
            <a:gdLst>
              <a:gd name="T0" fmla="*/ 0 w 201"/>
              <a:gd name="T1" fmla="*/ 0 h 111"/>
              <a:gd name="T2" fmla="*/ 0 w 201"/>
              <a:gd name="T3" fmla="*/ 176212 h 111"/>
              <a:gd name="T4" fmla="*/ 69850 w 201"/>
              <a:gd name="T5" fmla="*/ 88900 h 111"/>
              <a:gd name="T6" fmla="*/ 69850 w 201"/>
              <a:gd name="T7" fmla="*/ 176212 h 111"/>
              <a:gd name="T8" fmla="*/ 158750 w 201"/>
              <a:gd name="T9" fmla="*/ 88900 h 111"/>
              <a:gd name="T10" fmla="*/ 158750 w 201"/>
              <a:gd name="T11" fmla="*/ 176212 h 111"/>
              <a:gd name="T12" fmla="*/ 230188 w 201"/>
              <a:gd name="T13" fmla="*/ 88900 h 111"/>
              <a:gd name="T14" fmla="*/ 230188 w 201"/>
              <a:gd name="T15" fmla="*/ 176212 h 111"/>
              <a:gd name="T16" fmla="*/ 319088 w 201"/>
              <a:gd name="T17" fmla="*/ 88900 h 111"/>
              <a:gd name="T18" fmla="*/ 319088 w 201"/>
              <a:gd name="T19" fmla="*/ 0 h 111"/>
              <a:gd name="T20" fmla="*/ 0 w 201"/>
              <a:gd name="T21" fmla="*/ 0 h 1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1"/>
              <a:gd name="T34" fmla="*/ 0 h 111"/>
              <a:gd name="T35" fmla="*/ 201 w 201"/>
              <a:gd name="T36" fmla="*/ 111 h 1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1" h="111">
                <a:moveTo>
                  <a:pt x="0" y="0"/>
                </a:moveTo>
                <a:lnTo>
                  <a:pt x="0" y="111"/>
                </a:lnTo>
                <a:lnTo>
                  <a:pt x="44" y="56"/>
                </a:lnTo>
                <a:lnTo>
                  <a:pt x="44" y="111"/>
                </a:lnTo>
                <a:lnTo>
                  <a:pt x="100" y="56"/>
                </a:lnTo>
                <a:lnTo>
                  <a:pt x="100" y="111"/>
                </a:lnTo>
                <a:lnTo>
                  <a:pt x="145" y="56"/>
                </a:lnTo>
                <a:lnTo>
                  <a:pt x="145" y="111"/>
                </a:lnTo>
                <a:lnTo>
                  <a:pt x="201" y="56"/>
                </a:lnTo>
                <a:lnTo>
                  <a:pt x="201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48" name="Freeform 257"/>
          <p:cNvSpPr>
            <a:spLocks/>
          </p:cNvSpPr>
          <p:nvPr/>
        </p:nvSpPr>
        <p:spPr bwMode="auto">
          <a:xfrm>
            <a:off x="3673475" y="3948113"/>
            <a:ext cx="247650" cy="212725"/>
          </a:xfrm>
          <a:custGeom>
            <a:avLst/>
            <a:gdLst>
              <a:gd name="T0" fmla="*/ 17462 w 156"/>
              <a:gd name="T1" fmla="*/ 0 h 134"/>
              <a:gd name="T2" fmla="*/ 17462 w 156"/>
              <a:gd name="T3" fmla="*/ 176212 h 134"/>
              <a:gd name="T4" fmla="*/ 17462 w 156"/>
              <a:gd name="T5" fmla="*/ 195262 h 134"/>
              <a:gd name="T6" fmla="*/ 0 w 156"/>
              <a:gd name="T7" fmla="*/ 176212 h 134"/>
              <a:gd name="T8" fmla="*/ 69850 w 156"/>
              <a:gd name="T9" fmla="*/ 88900 h 134"/>
              <a:gd name="T10" fmla="*/ 88900 w 156"/>
              <a:gd name="T11" fmla="*/ 69850 h 134"/>
              <a:gd name="T12" fmla="*/ 88900 w 156"/>
              <a:gd name="T13" fmla="*/ 88900 h 134"/>
              <a:gd name="T14" fmla="*/ 88900 w 156"/>
              <a:gd name="T15" fmla="*/ 176212 h 134"/>
              <a:gd name="T16" fmla="*/ 88900 w 156"/>
              <a:gd name="T17" fmla="*/ 195262 h 134"/>
              <a:gd name="T18" fmla="*/ 69850 w 156"/>
              <a:gd name="T19" fmla="*/ 176212 h 134"/>
              <a:gd name="T20" fmla="*/ 158750 w 156"/>
              <a:gd name="T21" fmla="*/ 88900 h 134"/>
              <a:gd name="T22" fmla="*/ 177800 w 156"/>
              <a:gd name="T23" fmla="*/ 69850 h 134"/>
              <a:gd name="T24" fmla="*/ 177800 w 156"/>
              <a:gd name="T25" fmla="*/ 88900 h 134"/>
              <a:gd name="T26" fmla="*/ 177800 w 156"/>
              <a:gd name="T27" fmla="*/ 176212 h 134"/>
              <a:gd name="T28" fmla="*/ 177800 w 156"/>
              <a:gd name="T29" fmla="*/ 195262 h 134"/>
              <a:gd name="T30" fmla="*/ 158750 w 156"/>
              <a:gd name="T31" fmla="*/ 176212 h 134"/>
              <a:gd name="T32" fmla="*/ 230188 w 156"/>
              <a:gd name="T33" fmla="*/ 88900 h 134"/>
              <a:gd name="T34" fmla="*/ 247650 w 156"/>
              <a:gd name="T35" fmla="*/ 69850 h 134"/>
              <a:gd name="T36" fmla="*/ 247650 w 156"/>
              <a:gd name="T37" fmla="*/ 88900 h 134"/>
              <a:gd name="T38" fmla="*/ 247650 w 156"/>
              <a:gd name="T39" fmla="*/ 176212 h 134"/>
              <a:gd name="T40" fmla="*/ 247650 w 156"/>
              <a:gd name="T41" fmla="*/ 195262 h 134"/>
              <a:gd name="T42" fmla="*/ 230188 w 156"/>
              <a:gd name="T43" fmla="*/ 212725 h 134"/>
              <a:gd name="T44" fmla="*/ 230188 w 156"/>
              <a:gd name="T45" fmla="*/ 176212 h 134"/>
              <a:gd name="T46" fmla="*/ 230188 w 156"/>
              <a:gd name="T47" fmla="*/ 88900 h 134"/>
              <a:gd name="T48" fmla="*/ 247650 w 156"/>
              <a:gd name="T49" fmla="*/ 88900 h 134"/>
              <a:gd name="T50" fmla="*/ 247650 w 156"/>
              <a:gd name="T51" fmla="*/ 106363 h 134"/>
              <a:gd name="T52" fmla="*/ 177800 w 156"/>
              <a:gd name="T53" fmla="*/ 195262 h 134"/>
              <a:gd name="T54" fmla="*/ 158750 w 156"/>
              <a:gd name="T55" fmla="*/ 212725 h 134"/>
              <a:gd name="T56" fmla="*/ 158750 w 156"/>
              <a:gd name="T57" fmla="*/ 176212 h 134"/>
              <a:gd name="T58" fmla="*/ 158750 w 156"/>
              <a:gd name="T59" fmla="*/ 88900 h 134"/>
              <a:gd name="T60" fmla="*/ 177800 w 156"/>
              <a:gd name="T61" fmla="*/ 88900 h 134"/>
              <a:gd name="T62" fmla="*/ 177800 w 156"/>
              <a:gd name="T63" fmla="*/ 106363 h 134"/>
              <a:gd name="T64" fmla="*/ 88900 w 156"/>
              <a:gd name="T65" fmla="*/ 195262 h 134"/>
              <a:gd name="T66" fmla="*/ 69850 w 156"/>
              <a:gd name="T67" fmla="*/ 212725 h 134"/>
              <a:gd name="T68" fmla="*/ 69850 w 156"/>
              <a:gd name="T69" fmla="*/ 176212 h 134"/>
              <a:gd name="T70" fmla="*/ 69850 w 156"/>
              <a:gd name="T71" fmla="*/ 88900 h 134"/>
              <a:gd name="T72" fmla="*/ 88900 w 156"/>
              <a:gd name="T73" fmla="*/ 88900 h 134"/>
              <a:gd name="T74" fmla="*/ 88900 w 156"/>
              <a:gd name="T75" fmla="*/ 106363 h 134"/>
              <a:gd name="T76" fmla="*/ 17462 w 156"/>
              <a:gd name="T77" fmla="*/ 195262 h 134"/>
              <a:gd name="T78" fmla="*/ 0 w 156"/>
              <a:gd name="T79" fmla="*/ 212725 h 134"/>
              <a:gd name="T80" fmla="*/ 0 w 156"/>
              <a:gd name="T81" fmla="*/ 176212 h 134"/>
              <a:gd name="T82" fmla="*/ 0 w 156"/>
              <a:gd name="T83" fmla="*/ 0 h 134"/>
              <a:gd name="T84" fmla="*/ 17462 w 156"/>
              <a:gd name="T85" fmla="*/ 0 h 13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6"/>
              <a:gd name="T130" fmla="*/ 0 h 134"/>
              <a:gd name="T131" fmla="*/ 156 w 156"/>
              <a:gd name="T132" fmla="*/ 134 h 13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6" h="134">
                <a:moveTo>
                  <a:pt x="11" y="0"/>
                </a:moveTo>
                <a:lnTo>
                  <a:pt x="11" y="111"/>
                </a:lnTo>
                <a:lnTo>
                  <a:pt x="11" y="123"/>
                </a:lnTo>
                <a:lnTo>
                  <a:pt x="0" y="111"/>
                </a:lnTo>
                <a:lnTo>
                  <a:pt x="44" y="56"/>
                </a:lnTo>
                <a:lnTo>
                  <a:pt x="56" y="44"/>
                </a:lnTo>
                <a:lnTo>
                  <a:pt x="56" y="56"/>
                </a:lnTo>
                <a:lnTo>
                  <a:pt x="56" y="111"/>
                </a:lnTo>
                <a:lnTo>
                  <a:pt x="56" y="123"/>
                </a:lnTo>
                <a:lnTo>
                  <a:pt x="44" y="111"/>
                </a:lnTo>
                <a:lnTo>
                  <a:pt x="100" y="56"/>
                </a:lnTo>
                <a:lnTo>
                  <a:pt x="112" y="44"/>
                </a:lnTo>
                <a:lnTo>
                  <a:pt x="112" y="56"/>
                </a:lnTo>
                <a:lnTo>
                  <a:pt x="112" y="111"/>
                </a:lnTo>
                <a:lnTo>
                  <a:pt x="112" y="123"/>
                </a:lnTo>
                <a:lnTo>
                  <a:pt x="100" y="111"/>
                </a:lnTo>
                <a:lnTo>
                  <a:pt x="145" y="56"/>
                </a:lnTo>
                <a:lnTo>
                  <a:pt x="156" y="44"/>
                </a:lnTo>
                <a:lnTo>
                  <a:pt x="156" y="56"/>
                </a:lnTo>
                <a:lnTo>
                  <a:pt x="156" y="111"/>
                </a:lnTo>
                <a:lnTo>
                  <a:pt x="156" y="123"/>
                </a:lnTo>
                <a:lnTo>
                  <a:pt x="145" y="134"/>
                </a:lnTo>
                <a:lnTo>
                  <a:pt x="145" y="111"/>
                </a:lnTo>
                <a:lnTo>
                  <a:pt x="145" y="56"/>
                </a:lnTo>
                <a:lnTo>
                  <a:pt x="156" y="56"/>
                </a:lnTo>
                <a:lnTo>
                  <a:pt x="156" y="67"/>
                </a:lnTo>
                <a:lnTo>
                  <a:pt x="112" y="123"/>
                </a:lnTo>
                <a:lnTo>
                  <a:pt x="100" y="134"/>
                </a:lnTo>
                <a:lnTo>
                  <a:pt x="100" y="111"/>
                </a:lnTo>
                <a:lnTo>
                  <a:pt x="100" y="56"/>
                </a:lnTo>
                <a:lnTo>
                  <a:pt x="112" y="56"/>
                </a:lnTo>
                <a:lnTo>
                  <a:pt x="112" y="67"/>
                </a:lnTo>
                <a:lnTo>
                  <a:pt x="56" y="123"/>
                </a:lnTo>
                <a:lnTo>
                  <a:pt x="44" y="134"/>
                </a:lnTo>
                <a:lnTo>
                  <a:pt x="44" y="111"/>
                </a:lnTo>
                <a:lnTo>
                  <a:pt x="44" y="56"/>
                </a:lnTo>
                <a:lnTo>
                  <a:pt x="56" y="56"/>
                </a:lnTo>
                <a:lnTo>
                  <a:pt x="56" y="67"/>
                </a:lnTo>
                <a:lnTo>
                  <a:pt x="11" y="123"/>
                </a:lnTo>
                <a:lnTo>
                  <a:pt x="0" y="134"/>
                </a:lnTo>
                <a:lnTo>
                  <a:pt x="0" y="111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49" name="Freeform 258"/>
          <p:cNvSpPr>
            <a:spLocks/>
          </p:cNvSpPr>
          <p:nvPr/>
        </p:nvSpPr>
        <p:spPr bwMode="auto">
          <a:xfrm>
            <a:off x="3903663" y="4037013"/>
            <a:ext cx="106362" cy="106362"/>
          </a:xfrm>
          <a:custGeom>
            <a:avLst/>
            <a:gdLst>
              <a:gd name="T0" fmla="*/ 0 w 67"/>
              <a:gd name="T1" fmla="*/ 87312 h 67"/>
              <a:gd name="T2" fmla="*/ 88900 w 67"/>
              <a:gd name="T3" fmla="*/ 0 h 67"/>
              <a:gd name="T4" fmla="*/ 106362 w 67"/>
              <a:gd name="T5" fmla="*/ 0 h 67"/>
              <a:gd name="T6" fmla="*/ 106362 w 67"/>
              <a:gd name="T7" fmla="*/ 17462 h 67"/>
              <a:gd name="T8" fmla="*/ 106362 w 67"/>
              <a:gd name="T9" fmla="*/ 17462 h 67"/>
              <a:gd name="T10" fmla="*/ 17462 w 67"/>
              <a:gd name="T11" fmla="*/ 106362 h 67"/>
              <a:gd name="T12" fmla="*/ 0 w 67"/>
              <a:gd name="T13" fmla="*/ 87312 h 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"/>
              <a:gd name="T22" fmla="*/ 0 h 67"/>
              <a:gd name="T23" fmla="*/ 67 w 67"/>
              <a:gd name="T24" fmla="*/ 67 h 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" h="67">
                <a:moveTo>
                  <a:pt x="0" y="55"/>
                </a:moveTo>
                <a:lnTo>
                  <a:pt x="56" y="0"/>
                </a:lnTo>
                <a:lnTo>
                  <a:pt x="67" y="0"/>
                </a:lnTo>
                <a:lnTo>
                  <a:pt x="67" y="11"/>
                </a:lnTo>
                <a:lnTo>
                  <a:pt x="11" y="67"/>
                </a:lnTo>
                <a:lnTo>
                  <a:pt x="0" y="55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50" name="Rectangle 259"/>
          <p:cNvSpPr>
            <a:spLocks noChangeArrowheads="1"/>
          </p:cNvSpPr>
          <p:nvPr/>
        </p:nvSpPr>
        <p:spPr bwMode="auto">
          <a:xfrm>
            <a:off x="3992563" y="3948113"/>
            <a:ext cx="17462" cy="889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51" name="Text Box 261"/>
          <p:cNvSpPr txBox="1">
            <a:spLocks noChangeArrowheads="1"/>
          </p:cNvSpPr>
          <p:nvPr/>
        </p:nvSpPr>
        <p:spPr bwMode="auto">
          <a:xfrm>
            <a:off x="625793" y="2208213"/>
            <a:ext cx="1619250" cy="17266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140000"/>
              </a:spcBef>
              <a:buClrTx/>
              <a:buSzPct val="100000"/>
              <a:buFontTx/>
              <a:buAutoNum type="arabicPeriod"/>
            </a:pPr>
            <a:r>
              <a:rPr lang="en-US" i="1" dirty="0"/>
              <a:t>Initialize   phase</a:t>
            </a:r>
          </a:p>
          <a:p>
            <a:pPr marL="228600" indent="-228600">
              <a:spcBef>
                <a:spcPct val="140000"/>
              </a:spcBef>
              <a:buClrTx/>
              <a:buSzPct val="100000"/>
              <a:buFontTx/>
              <a:buAutoNum type="arabicPeriod"/>
            </a:pPr>
            <a:r>
              <a:rPr lang="en-US" i="1" dirty="0"/>
              <a:t>Event handling phase</a:t>
            </a:r>
          </a:p>
        </p:txBody>
      </p:sp>
      <p:sp>
        <p:nvSpPr>
          <p:cNvPr id="103652" name="Rectangle 262"/>
          <p:cNvSpPr>
            <a:spLocks noChangeArrowheads="1"/>
          </p:cNvSpPr>
          <p:nvPr/>
        </p:nvSpPr>
        <p:spPr bwMode="auto">
          <a:xfrm>
            <a:off x="7639050" y="2009775"/>
            <a:ext cx="19050" cy="15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53" name="Text Box 260"/>
          <p:cNvSpPr txBox="1">
            <a:spLocks noChangeArrowheads="1"/>
          </p:cNvSpPr>
          <p:nvPr/>
        </p:nvSpPr>
        <p:spPr bwMode="auto">
          <a:xfrm>
            <a:off x="1719263" y="4422775"/>
            <a:ext cx="6146800" cy="172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1125" indent="-111125">
              <a:spcBef>
                <a:spcPct val="40000"/>
              </a:spcBef>
            </a:pPr>
            <a:r>
              <a:rPr lang="en-US" sz="2000" b="1"/>
              <a:t>Observations</a:t>
            </a:r>
          </a:p>
          <a:p>
            <a:pPr marL="228600" lvl="1" indent="-228600">
              <a:spcBef>
                <a:spcPct val="40000"/>
              </a:spcBef>
              <a:buClrTx/>
              <a:buSzPct val="100000"/>
              <a:buFontTx/>
              <a:buChar char="•"/>
            </a:pPr>
            <a:r>
              <a:rPr lang="en-US" sz="2000"/>
              <a:t>Note inversion of control</a:t>
            </a:r>
          </a:p>
          <a:p>
            <a:pPr marL="228600" lvl="1" indent="-228600">
              <a:spcBef>
                <a:spcPct val="40000"/>
              </a:spcBef>
              <a:buClrTx/>
              <a:buSzPct val="100000"/>
              <a:buFontTx/>
              <a:buChar char="•"/>
            </a:pPr>
            <a:r>
              <a:rPr lang="en-US" sz="2000"/>
              <a:t>Also note how long-running event handlers can degrade the QoS since callbacks steal the reactor’s thread!</a:t>
            </a:r>
          </a:p>
        </p:txBody>
      </p:sp>
      <p:sp>
        <p:nvSpPr>
          <p:cNvPr id="230" name="Rectangle 229"/>
          <p:cNvSpPr/>
          <p:nvPr/>
        </p:nvSpPr>
        <p:spPr>
          <a:xfrm>
            <a:off x="820103" y="6439853"/>
            <a:ext cx="7466647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 See main.cpp for example of using Reactor to drive event loop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195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Reactor                        object behavioral</a:t>
            </a:r>
          </a:p>
        </p:txBody>
      </p:sp>
      <p:sp>
        <p:nvSpPr>
          <p:cNvPr id="849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19100" y="1112520"/>
            <a:ext cx="8543925" cy="16764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b="1" dirty="0" smtClean="0"/>
              <a:t>Intent</a:t>
            </a:r>
          </a:p>
          <a:p>
            <a:pPr marL="228600" lvl="1" indent="-5715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allows event-driven applications to </a:t>
            </a:r>
            <a:r>
              <a:rPr lang="en-US" sz="2000" dirty="0" err="1" smtClean="0"/>
              <a:t>demultiplex</a:t>
            </a:r>
            <a:r>
              <a:rPr lang="en-US" sz="2000" dirty="0" smtClean="0"/>
              <a:t> &amp; dispatch service requests that are delivered to an application from one or more clients </a:t>
            </a:r>
          </a:p>
          <a:p>
            <a:pPr marL="287338" lvl="1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b="1" dirty="0" smtClean="0"/>
              <a:t>Applicability</a:t>
            </a:r>
          </a:p>
          <a:p>
            <a:pPr lvl="1" indent="-228600">
              <a:spcBef>
                <a:spcPts val="600"/>
              </a:spcBef>
              <a:defRPr/>
            </a:pPr>
            <a:r>
              <a:rPr lang="en-US" sz="2000" dirty="0" smtClean="0"/>
              <a:t>Need to decouple event handling from event detecting/</a:t>
            </a:r>
            <a:r>
              <a:rPr lang="en-US" sz="2000" dirty="0" err="1" smtClean="0"/>
              <a:t>demuxing</a:t>
            </a:r>
            <a:r>
              <a:rPr lang="en-US" sz="2000" dirty="0" smtClean="0"/>
              <a:t>/dispatching</a:t>
            </a:r>
          </a:p>
          <a:p>
            <a:pPr lvl="1" indent="-228600">
              <a:spcBef>
                <a:spcPts val="600"/>
              </a:spcBef>
              <a:defRPr/>
            </a:pPr>
            <a:r>
              <a:rPr lang="en-US" sz="2000" dirty="0" smtClean="0"/>
              <a:t>When multiple sources of events must be handled in a single thread</a:t>
            </a:r>
          </a:p>
        </p:txBody>
      </p:sp>
      <p:sp>
        <p:nvSpPr>
          <p:cNvPr id="104452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69900" y="3759200"/>
            <a:ext cx="163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/>
              <a:t>Structure</a:t>
            </a:r>
            <a:endParaRPr lang="en-US" sz="2800" b="1"/>
          </a:p>
        </p:txBody>
      </p:sp>
      <p:grpSp>
        <p:nvGrpSpPr>
          <p:cNvPr id="104453" name="Group 52"/>
          <p:cNvGrpSpPr>
            <a:grpSpLocks/>
          </p:cNvGrpSpPr>
          <p:nvPr/>
        </p:nvGrpSpPr>
        <p:grpSpPr bwMode="auto">
          <a:xfrm>
            <a:off x="2571750" y="3794125"/>
            <a:ext cx="5856288" cy="2708275"/>
            <a:chOff x="2127" y="559"/>
            <a:chExt cx="3684" cy="1625"/>
          </a:xfrm>
        </p:grpSpPr>
        <p:sp>
          <p:nvSpPr>
            <p:cNvPr id="104509" name="Rectangle 108"/>
            <p:cNvSpPr>
              <a:spLocks noChangeArrowheads="1"/>
            </p:cNvSpPr>
            <p:nvPr/>
          </p:nvSpPr>
          <p:spPr bwMode="auto">
            <a:xfrm>
              <a:off x="2287" y="1862"/>
              <a:ext cx="1024" cy="186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07" name="Rectangle 106"/>
            <p:cNvSpPr>
              <a:spLocks noChangeArrowheads="1"/>
            </p:cNvSpPr>
            <p:nvPr/>
          </p:nvSpPr>
          <p:spPr bwMode="auto">
            <a:xfrm>
              <a:off x="2287" y="1572"/>
              <a:ext cx="1024" cy="290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03" name="Rectangle 102"/>
            <p:cNvSpPr>
              <a:spLocks noChangeArrowheads="1"/>
            </p:cNvSpPr>
            <p:nvPr/>
          </p:nvSpPr>
          <p:spPr bwMode="auto">
            <a:xfrm>
              <a:off x="4714" y="1458"/>
              <a:ext cx="1024" cy="2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05" name="Rectangle 104"/>
            <p:cNvSpPr>
              <a:spLocks noChangeArrowheads="1"/>
            </p:cNvSpPr>
            <p:nvPr/>
          </p:nvSpPr>
          <p:spPr bwMode="auto">
            <a:xfrm>
              <a:off x="4714" y="1748"/>
              <a:ext cx="1024" cy="3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99" name="Rectangle 98"/>
            <p:cNvSpPr>
              <a:spLocks noChangeArrowheads="1"/>
            </p:cNvSpPr>
            <p:nvPr/>
          </p:nvSpPr>
          <p:spPr bwMode="auto">
            <a:xfrm>
              <a:off x="3638" y="1464"/>
              <a:ext cx="1024" cy="2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01" name="Rectangle 100"/>
            <p:cNvSpPr>
              <a:spLocks noChangeArrowheads="1"/>
            </p:cNvSpPr>
            <p:nvPr/>
          </p:nvSpPr>
          <p:spPr bwMode="auto">
            <a:xfrm>
              <a:off x="3638" y="1754"/>
              <a:ext cx="1024" cy="3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97" name="Rectangle 96"/>
            <p:cNvSpPr>
              <a:spLocks noChangeArrowheads="1"/>
            </p:cNvSpPr>
            <p:nvPr/>
          </p:nvSpPr>
          <p:spPr bwMode="auto">
            <a:xfrm>
              <a:off x="4509" y="778"/>
              <a:ext cx="1024" cy="327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95" name="Rectangle 94"/>
            <p:cNvSpPr>
              <a:spLocks noChangeArrowheads="1"/>
            </p:cNvSpPr>
            <p:nvPr/>
          </p:nvSpPr>
          <p:spPr bwMode="auto">
            <a:xfrm>
              <a:off x="4509" y="603"/>
              <a:ext cx="1024" cy="175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54" name="Rectangle 53"/>
            <p:cNvSpPr>
              <a:spLocks noChangeArrowheads="1"/>
            </p:cNvSpPr>
            <p:nvPr/>
          </p:nvSpPr>
          <p:spPr bwMode="auto">
            <a:xfrm>
              <a:off x="3027" y="716"/>
              <a:ext cx="1" cy="1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55" name="Rectangle 54"/>
            <p:cNvSpPr>
              <a:spLocks noChangeArrowheads="1"/>
            </p:cNvSpPr>
            <p:nvPr/>
          </p:nvSpPr>
          <p:spPr bwMode="auto">
            <a:xfrm>
              <a:off x="3027" y="1052"/>
              <a:ext cx="1" cy="1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56" name="Rectangle 55"/>
            <p:cNvSpPr>
              <a:spLocks noChangeArrowheads="1"/>
            </p:cNvSpPr>
            <p:nvPr/>
          </p:nvSpPr>
          <p:spPr bwMode="auto">
            <a:xfrm>
              <a:off x="4251" y="1317"/>
              <a:ext cx="12" cy="14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57" name="Rectangle 56"/>
            <p:cNvSpPr>
              <a:spLocks noChangeArrowheads="1"/>
            </p:cNvSpPr>
            <p:nvPr/>
          </p:nvSpPr>
          <p:spPr bwMode="auto">
            <a:xfrm>
              <a:off x="4251" y="1317"/>
              <a:ext cx="1020" cy="1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58" name="Rectangle 57"/>
            <p:cNvSpPr>
              <a:spLocks noChangeArrowheads="1"/>
            </p:cNvSpPr>
            <p:nvPr/>
          </p:nvSpPr>
          <p:spPr bwMode="auto">
            <a:xfrm>
              <a:off x="5259" y="1317"/>
              <a:ext cx="12" cy="14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59" name="Freeform 58"/>
            <p:cNvSpPr>
              <a:spLocks/>
            </p:cNvSpPr>
            <p:nvPr/>
          </p:nvSpPr>
          <p:spPr bwMode="auto">
            <a:xfrm>
              <a:off x="4899" y="1124"/>
              <a:ext cx="168" cy="133"/>
            </a:xfrm>
            <a:custGeom>
              <a:avLst/>
              <a:gdLst>
                <a:gd name="T0" fmla="*/ 0 w 168"/>
                <a:gd name="T1" fmla="*/ 121 h 133"/>
                <a:gd name="T2" fmla="*/ 144 w 168"/>
                <a:gd name="T3" fmla="*/ 121 h 133"/>
                <a:gd name="T4" fmla="*/ 156 w 168"/>
                <a:gd name="T5" fmla="*/ 121 h 133"/>
                <a:gd name="T6" fmla="*/ 144 w 168"/>
                <a:gd name="T7" fmla="*/ 133 h 133"/>
                <a:gd name="T8" fmla="*/ 72 w 168"/>
                <a:gd name="T9" fmla="*/ 25 h 133"/>
                <a:gd name="T10" fmla="*/ 72 w 168"/>
                <a:gd name="T11" fmla="*/ 13 h 133"/>
                <a:gd name="T12" fmla="*/ 84 w 168"/>
                <a:gd name="T13" fmla="*/ 0 h 133"/>
                <a:gd name="T14" fmla="*/ 84 w 168"/>
                <a:gd name="T15" fmla="*/ 13 h 133"/>
                <a:gd name="T16" fmla="*/ 156 w 168"/>
                <a:gd name="T17" fmla="*/ 121 h 133"/>
                <a:gd name="T18" fmla="*/ 168 w 168"/>
                <a:gd name="T19" fmla="*/ 133 h 133"/>
                <a:gd name="T20" fmla="*/ 144 w 168"/>
                <a:gd name="T21" fmla="*/ 133 h 133"/>
                <a:gd name="T22" fmla="*/ 0 w 168"/>
                <a:gd name="T23" fmla="*/ 133 h 133"/>
                <a:gd name="T24" fmla="*/ 0 w 168"/>
                <a:gd name="T25" fmla="*/ 121 h 1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"/>
                <a:gd name="T40" fmla="*/ 0 h 133"/>
                <a:gd name="T41" fmla="*/ 168 w 168"/>
                <a:gd name="T42" fmla="*/ 133 h 1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" h="133">
                  <a:moveTo>
                    <a:pt x="0" y="121"/>
                  </a:moveTo>
                  <a:lnTo>
                    <a:pt x="144" y="121"/>
                  </a:lnTo>
                  <a:lnTo>
                    <a:pt x="156" y="121"/>
                  </a:lnTo>
                  <a:lnTo>
                    <a:pt x="144" y="133"/>
                  </a:lnTo>
                  <a:lnTo>
                    <a:pt x="72" y="25"/>
                  </a:lnTo>
                  <a:lnTo>
                    <a:pt x="72" y="13"/>
                  </a:lnTo>
                  <a:lnTo>
                    <a:pt x="84" y="0"/>
                  </a:lnTo>
                  <a:lnTo>
                    <a:pt x="84" y="13"/>
                  </a:lnTo>
                  <a:lnTo>
                    <a:pt x="156" y="121"/>
                  </a:lnTo>
                  <a:lnTo>
                    <a:pt x="168" y="133"/>
                  </a:lnTo>
                  <a:lnTo>
                    <a:pt x="144" y="133"/>
                  </a:lnTo>
                  <a:lnTo>
                    <a:pt x="0" y="133"/>
                  </a:lnTo>
                  <a:lnTo>
                    <a:pt x="0" y="121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60" name="Freeform 59"/>
            <p:cNvSpPr>
              <a:spLocks/>
            </p:cNvSpPr>
            <p:nvPr/>
          </p:nvSpPr>
          <p:spPr bwMode="auto">
            <a:xfrm>
              <a:off x="4887" y="1137"/>
              <a:ext cx="96" cy="120"/>
            </a:xfrm>
            <a:custGeom>
              <a:avLst/>
              <a:gdLst>
                <a:gd name="T0" fmla="*/ 96 w 96"/>
                <a:gd name="T1" fmla="*/ 12 h 120"/>
                <a:gd name="T2" fmla="*/ 24 w 96"/>
                <a:gd name="T3" fmla="*/ 120 h 120"/>
                <a:gd name="T4" fmla="*/ 12 w 96"/>
                <a:gd name="T5" fmla="*/ 120 h 120"/>
                <a:gd name="T6" fmla="*/ 0 w 96"/>
                <a:gd name="T7" fmla="*/ 120 h 120"/>
                <a:gd name="T8" fmla="*/ 12 w 96"/>
                <a:gd name="T9" fmla="*/ 108 h 120"/>
                <a:gd name="T10" fmla="*/ 84 w 96"/>
                <a:gd name="T11" fmla="*/ 0 h 120"/>
                <a:gd name="T12" fmla="*/ 96 w 96"/>
                <a:gd name="T13" fmla="*/ 12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20"/>
                <a:gd name="T23" fmla="*/ 96 w 96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20">
                  <a:moveTo>
                    <a:pt x="96" y="12"/>
                  </a:moveTo>
                  <a:lnTo>
                    <a:pt x="24" y="120"/>
                  </a:lnTo>
                  <a:lnTo>
                    <a:pt x="12" y="120"/>
                  </a:lnTo>
                  <a:lnTo>
                    <a:pt x="0" y="120"/>
                  </a:lnTo>
                  <a:lnTo>
                    <a:pt x="12" y="108"/>
                  </a:lnTo>
                  <a:lnTo>
                    <a:pt x="84" y="0"/>
                  </a:lnTo>
                  <a:lnTo>
                    <a:pt x="96" y="12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61" name="Rectangle 60"/>
            <p:cNvSpPr>
              <a:spLocks noChangeArrowheads="1"/>
            </p:cNvSpPr>
            <p:nvPr/>
          </p:nvSpPr>
          <p:spPr bwMode="auto">
            <a:xfrm>
              <a:off x="4971" y="1245"/>
              <a:ext cx="12" cy="7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62" name="Rectangle 61"/>
            <p:cNvSpPr>
              <a:spLocks noChangeArrowheads="1"/>
            </p:cNvSpPr>
            <p:nvPr/>
          </p:nvSpPr>
          <p:spPr bwMode="auto">
            <a:xfrm>
              <a:off x="3170" y="740"/>
              <a:ext cx="1333" cy="1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63" name="Rectangle 62"/>
            <p:cNvSpPr>
              <a:spLocks noChangeArrowheads="1"/>
            </p:cNvSpPr>
            <p:nvPr/>
          </p:nvSpPr>
          <p:spPr bwMode="auto">
            <a:xfrm>
              <a:off x="3422" y="968"/>
              <a:ext cx="552" cy="1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64" name="Rectangle 63"/>
            <p:cNvSpPr>
              <a:spLocks noChangeArrowheads="1"/>
            </p:cNvSpPr>
            <p:nvPr/>
          </p:nvSpPr>
          <p:spPr bwMode="auto">
            <a:xfrm>
              <a:off x="3962" y="968"/>
              <a:ext cx="12" cy="229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65" name="Rectangle 64"/>
            <p:cNvSpPr>
              <a:spLocks noChangeArrowheads="1"/>
            </p:cNvSpPr>
            <p:nvPr/>
          </p:nvSpPr>
          <p:spPr bwMode="auto">
            <a:xfrm>
              <a:off x="3422" y="1185"/>
              <a:ext cx="540" cy="1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66" name="Rectangle 65"/>
            <p:cNvSpPr>
              <a:spLocks noChangeArrowheads="1"/>
            </p:cNvSpPr>
            <p:nvPr/>
          </p:nvSpPr>
          <p:spPr bwMode="auto">
            <a:xfrm>
              <a:off x="3422" y="968"/>
              <a:ext cx="12" cy="217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67" name="Rectangle 66"/>
            <p:cNvSpPr>
              <a:spLocks noChangeArrowheads="1"/>
            </p:cNvSpPr>
            <p:nvPr/>
          </p:nvSpPr>
          <p:spPr bwMode="auto">
            <a:xfrm>
              <a:off x="3494" y="1016"/>
              <a:ext cx="37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Handle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68" name="Rectangle 67"/>
            <p:cNvSpPr>
              <a:spLocks noChangeArrowheads="1"/>
            </p:cNvSpPr>
            <p:nvPr/>
          </p:nvSpPr>
          <p:spPr bwMode="auto">
            <a:xfrm>
              <a:off x="2756" y="1437"/>
              <a:ext cx="12" cy="121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69" name="Freeform 68"/>
            <p:cNvSpPr>
              <a:spLocks/>
            </p:cNvSpPr>
            <p:nvPr/>
          </p:nvSpPr>
          <p:spPr bwMode="auto">
            <a:xfrm>
              <a:off x="2756" y="1437"/>
              <a:ext cx="48" cy="157"/>
            </a:xfrm>
            <a:custGeom>
              <a:avLst/>
              <a:gdLst>
                <a:gd name="T0" fmla="*/ 48 w 48"/>
                <a:gd name="T1" fmla="*/ 0 h 157"/>
                <a:gd name="T2" fmla="*/ 36 w 48"/>
                <a:gd name="T3" fmla="*/ 0 h 157"/>
                <a:gd name="T4" fmla="*/ 0 w 48"/>
                <a:gd name="T5" fmla="*/ 121 h 157"/>
                <a:gd name="T6" fmla="*/ 0 w 48"/>
                <a:gd name="T7" fmla="*/ 121 h 157"/>
                <a:gd name="T8" fmla="*/ 12 w 48"/>
                <a:gd name="T9" fmla="*/ 157 h 157"/>
                <a:gd name="T10" fmla="*/ 12 w 48"/>
                <a:gd name="T11" fmla="*/ 121 h 157"/>
                <a:gd name="T12" fmla="*/ 48 w 4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57"/>
                <a:gd name="T23" fmla="*/ 48 w 48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57">
                  <a:moveTo>
                    <a:pt x="48" y="0"/>
                  </a:moveTo>
                  <a:lnTo>
                    <a:pt x="36" y="0"/>
                  </a:lnTo>
                  <a:lnTo>
                    <a:pt x="0" y="121"/>
                  </a:lnTo>
                  <a:lnTo>
                    <a:pt x="12" y="157"/>
                  </a:lnTo>
                  <a:lnTo>
                    <a:pt x="12" y="121"/>
                  </a:lnTo>
                  <a:lnTo>
                    <a:pt x="48" y="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70" name="Freeform 69"/>
            <p:cNvSpPr>
              <a:spLocks/>
            </p:cNvSpPr>
            <p:nvPr/>
          </p:nvSpPr>
          <p:spPr bwMode="auto">
            <a:xfrm>
              <a:off x="2720" y="1437"/>
              <a:ext cx="48" cy="121"/>
            </a:xfrm>
            <a:custGeom>
              <a:avLst/>
              <a:gdLst>
                <a:gd name="T0" fmla="*/ 36 w 48"/>
                <a:gd name="T1" fmla="*/ 121 h 121"/>
                <a:gd name="T2" fmla="*/ 48 w 48"/>
                <a:gd name="T3" fmla="*/ 121 h 121"/>
                <a:gd name="T4" fmla="*/ 12 w 48"/>
                <a:gd name="T5" fmla="*/ 0 h 121"/>
                <a:gd name="T6" fmla="*/ 0 w 48"/>
                <a:gd name="T7" fmla="*/ 0 h 121"/>
                <a:gd name="T8" fmla="*/ 36 w 48"/>
                <a:gd name="T9" fmla="*/ 121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21"/>
                <a:gd name="T17" fmla="*/ 48 w 48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21">
                  <a:moveTo>
                    <a:pt x="36" y="121"/>
                  </a:moveTo>
                  <a:lnTo>
                    <a:pt x="48" y="12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36" y="121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71" name="Rectangle 70"/>
            <p:cNvSpPr>
              <a:spLocks noChangeArrowheads="1"/>
            </p:cNvSpPr>
            <p:nvPr/>
          </p:nvSpPr>
          <p:spPr bwMode="auto">
            <a:xfrm>
              <a:off x="2756" y="1221"/>
              <a:ext cx="12" cy="48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72" name="Rectangle 71"/>
            <p:cNvSpPr>
              <a:spLocks noChangeArrowheads="1"/>
            </p:cNvSpPr>
            <p:nvPr/>
          </p:nvSpPr>
          <p:spPr bwMode="auto">
            <a:xfrm>
              <a:off x="2756" y="1389"/>
              <a:ext cx="12" cy="48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73" name="Rectangle 72"/>
            <p:cNvSpPr>
              <a:spLocks noChangeArrowheads="1"/>
            </p:cNvSpPr>
            <p:nvPr/>
          </p:nvSpPr>
          <p:spPr bwMode="auto">
            <a:xfrm>
              <a:off x="3170" y="1076"/>
              <a:ext cx="252" cy="1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74" name="Rectangle 73"/>
            <p:cNvSpPr>
              <a:spLocks noChangeArrowheads="1"/>
            </p:cNvSpPr>
            <p:nvPr/>
          </p:nvSpPr>
          <p:spPr bwMode="auto">
            <a:xfrm>
              <a:off x="3962" y="1076"/>
              <a:ext cx="541" cy="1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75" name="Rectangle 74"/>
            <p:cNvSpPr>
              <a:spLocks noChangeArrowheads="1"/>
            </p:cNvSpPr>
            <p:nvPr/>
          </p:nvSpPr>
          <p:spPr bwMode="auto">
            <a:xfrm>
              <a:off x="3998" y="956"/>
              <a:ext cx="225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owns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76" name="Rectangle 75"/>
            <p:cNvSpPr>
              <a:spLocks noChangeArrowheads="1"/>
            </p:cNvSpPr>
            <p:nvPr/>
          </p:nvSpPr>
          <p:spPr bwMode="auto">
            <a:xfrm>
              <a:off x="3962" y="776"/>
              <a:ext cx="46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dispatches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77" name="Rectangle 76"/>
            <p:cNvSpPr>
              <a:spLocks noChangeArrowheads="1"/>
            </p:cNvSpPr>
            <p:nvPr/>
          </p:nvSpPr>
          <p:spPr bwMode="auto">
            <a:xfrm>
              <a:off x="4395" y="619"/>
              <a:ext cx="66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*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78" name="Rectangle 77"/>
            <p:cNvSpPr>
              <a:spLocks noChangeArrowheads="1"/>
            </p:cNvSpPr>
            <p:nvPr/>
          </p:nvSpPr>
          <p:spPr bwMode="auto">
            <a:xfrm>
              <a:off x="3698" y="1209"/>
              <a:ext cx="306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notifies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79" name="Rectangle 78"/>
            <p:cNvSpPr>
              <a:spLocks noChangeArrowheads="1"/>
            </p:cNvSpPr>
            <p:nvPr/>
          </p:nvSpPr>
          <p:spPr bwMode="auto">
            <a:xfrm>
              <a:off x="3314" y="1798"/>
              <a:ext cx="192" cy="1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80" name="Rectangle 79"/>
            <p:cNvSpPr>
              <a:spLocks noChangeArrowheads="1"/>
            </p:cNvSpPr>
            <p:nvPr/>
          </p:nvSpPr>
          <p:spPr bwMode="auto">
            <a:xfrm>
              <a:off x="3494" y="1185"/>
              <a:ext cx="12" cy="613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81" name="Rectangle 80"/>
            <p:cNvSpPr>
              <a:spLocks noChangeArrowheads="1"/>
            </p:cNvSpPr>
            <p:nvPr/>
          </p:nvSpPr>
          <p:spPr bwMode="auto">
            <a:xfrm>
              <a:off x="3512" y="1173"/>
              <a:ext cx="66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*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82" name="Rectangle 81"/>
            <p:cNvSpPr>
              <a:spLocks noChangeArrowheads="1"/>
            </p:cNvSpPr>
            <p:nvPr/>
          </p:nvSpPr>
          <p:spPr bwMode="auto">
            <a:xfrm>
              <a:off x="3314" y="956"/>
              <a:ext cx="66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*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83" name="Freeform 82"/>
            <p:cNvSpPr>
              <a:spLocks/>
            </p:cNvSpPr>
            <p:nvPr/>
          </p:nvSpPr>
          <p:spPr bwMode="auto">
            <a:xfrm>
              <a:off x="3218" y="1137"/>
              <a:ext cx="108" cy="156"/>
            </a:xfrm>
            <a:custGeom>
              <a:avLst/>
              <a:gdLst>
                <a:gd name="T0" fmla="*/ 24 w 108"/>
                <a:gd name="T1" fmla="*/ 120 h 156"/>
                <a:gd name="T2" fmla="*/ 0 w 108"/>
                <a:gd name="T3" fmla="*/ 108 h 156"/>
                <a:gd name="T4" fmla="*/ 0 w 108"/>
                <a:gd name="T5" fmla="*/ 108 h 156"/>
                <a:gd name="T6" fmla="*/ 0 w 108"/>
                <a:gd name="T7" fmla="*/ 108 h 156"/>
                <a:gd name="T8" fmla="*/ 84 w 108"/>
                <a:gd name="T9" fmla="*/ 36 h 156"/>
                <a:gd name="T10" fmla="*/ 108 w 108"/>
                <a:gd name="T11" fmla="*/ 0 h 156"/>
                <a:gd name="T12" fmla="*/ 96 w 108"/>
                <a:gd name="T13" fmla="*/ 48 h 156"/>
                <a:gd name="T14" fmla="*/ 72 w 108"/>
                <a:gd name="T15" fmla="*/ 156 h 156"/>
                <a:gd name="T16" fmla="*/ 72 w 108"/>
                <a:gd name="T17" fmla="*/ 156 h 156"/>
                <a:gd name="T18" fmla="*/ 60 w 108"/>
                <a:gd name="T19" fmla="*/ 144 h 156"/>
                <a:gd name="T20" fmla="*/ 60 w 108"/>
                <a:gd name="T21" fmla="*/ 144 h 156"/>
                <a:gd name="T22" fmla="*/ 84 w 108"/>
                <a:gd name="T23" fmla="*/ 36 h 156"/>
                <a:gd name="T24" fmla="*/ 96 w 108"/>
                <a:gd name="T25" fmla="*/ 48 h 156"/>
                <a:gd name="T26" fmla="*/ 96 w 108"/>
                <a:gd name="T27" fmla="*/ 48 h 156"/>
                <a:gd name="T28" fmla="*/ 12 w 108"/>
                <a:gd name="T29" fmla="*/ 120 h 156"/>
                <a:gd name="T30" fmla="*/ 0 w 108"/>
                <a:gd name="T31" fmla="*/ 108 h 156"/>
                <a:gd name="T32" fmla="*/ 12 w 108"/>
                <a:gd name="T33" fmla="*/ 96 h 156"/>
                <a:gd name="T34" fmla="*/ 36 w 108"/>
                <a:gd name="T35" fmla="*/ 108 h 156"/>
                <a:gd name="T36" fmla="*/ 24 w 108"/>
                <a:gd name="T37" fmla="*/ 12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8"/>
                <a:gd name="T58" fmla="*/ 0 h 156"/>
                <a:gd name="T59" fmla="*/ 108 w 108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8" h="156">
                  <a:moveTo>
                    <a:pt x="24" y="120"/>
                  </a:moveTo>
                  <a:lnTo>
                    <a:pt x="0" y="108"/>
                  </a:lnTo>
                  <a:lnTo>
                    <a:pt x="84" y="36"/>
                  </a:lnTo>
                  <a:lnTo>
                    <a:pt x="108" y="0"/>
                  </a:lnTo>
                  <a:lnTo>
                    <a:pt x="96" y="48"/>
                  </a:lnTo>
                  <a:lnTo>
                    <a:pt x="72" y="156"/>
                  </a:lnTo>
                  <a:lnTo>
                    <a:pt x="60" y="144"/>
                  </a:lnTo>
                  <a:lnTo>
                    <a:pt x="84" y="36"/>
                  </a:lnTo>
                  <a:lnTo>
                    <a:pt x="96" y="48"/>
                  </a:lnTo>
                  <a:lnTo>
                    <a:pt x="12" y="120"/>
                  </a:lnTo>
                  <a:lnTo>
                    <a:pt x="0" y="108"/>
                  </a:lnTo>
                  <a:lnTo>
                    <a:pt x="12" y="96"/>
                  </a:lnTo>
                  <a:lnTo>
                    <a:pt x="36" y="108"/>
                  </a:lnTo>
                  <a:lnTo>
                    <a:pt x="24" y="120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84" name="Freeform 83"/>
            <p:cNvSpPr>
              <a:spLocks/>
            </p:cNvSpPr>
            <p:nvPr/>
          </p:nvSpPr>
          <p:spPr bwMode="auto">
            <a:xfrm>
              <a:off x="3242" y="1245"/>
              <a:ext cx="48" cy="36"/>
            </a:xfrm>
            <a:custGeom>
              <a:avLst/>
              <a:gdLst>
                <a:gd name="T0" fmla="*/ 36 w 48"/>
                <a:gd name="T1" fmla="*/ 36 h 36"/>
                <a:gd name="T2" fmla="*/ 0 w 48"/>
                <a:gd name="T3" fmla="*/ 12 h 36"/>
                <a:gd name="T4" fmla="*/ 12 w 48"/>
                <a:gd name="T5" fmla="*/ 0 h 36"/>
                <a:gd name="T6" fmla="*/ 12 w 48"/>
                <a:gd name="T7" fmla="*/ 0 h 36"/>
                <a:gd name="T8" fmla="*/ 12 w 48"/>
                <a:gd name="T9" fmla="*/ 0 h 36"/>
                <a:gd name="T10" fmla="*/ 48 w 48"/>
                <a:gd name="T11" fmla="*/ 24 h 36"/>
                <a:gd name="T12" fmla="*/ 36 w 48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36"/>
                <a:gd name="T23" fmla="*/ 48 w 48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36">
                  <a:moveTo>
                    <a:pt x="36" y="36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48" y="24"/>
                  </a:lnTo>
                  <a:lnTo>
                    <a:pt x="36" y="36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85" name="Freeform 84"/>
            <p:cNvSpPr>
              <a:spLocks/>
            </p:cNvSpPr>
            <p:nvPr/>
          </p:nvSpPr>
          <p:spPr bwMode="auto">
            <a:xfrm>
              <a:off x="3218" y="1173"/>
              <a:ext cx="84" cy="108"/>
            </a:xfrm>
            <a:custGeom>
              <a:avLst/>
              <a:gdLst>
                <a:gd name="T0" fmla="*/ 24 w 84"/>
                <a:gd name="T1" fmla="*/ 84 h 108"/>
                <a:gd name="T2" fmla="*/ 0 w 84"/>
                <a:gd name="T3" fmla="*/ 72 h 108"/>
                <a:gd name="T4" fmla="*/ 84 w 84"/>
                <a:gd name="T5" fmla="*/ 0 h 108"/>
                <a:gd name="T6" fmla="*/ 60 w 84"/>
                <a:gd name="T7" fmla="*/ 108 h 108"/>
                <a:gd name="T8" fmla="*/ 24 w 84"/>
                <a:gd name="T9" fmla="*/ 84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08"/>
                <a:gd name="T17" fmla="*/ 84 w 84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08">
                  <a:moveTo>
                    <a:pt x="24" y="84"/>
                  </a:moveTo>
                  <a:lnTo>
                    <a:pt x="0" y="72"/>
                  </a:lnTo>
                  <a:lnTo>
                    <a:pt x="84" y="0"/>
                  </a:lnTo>
                  <a:lnTo>
                    <a:pt x="60" y="108"/>
                  </a:lnTo>
                  <a:lnTo>
                    <a:pt x="24" y="84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86" name="Freeform 85"/>
            <p:cNvSpPr>
              <a:spLocks/>
            </p:cNvSpPr>
            <p:nvPr/>
          </p:nvSpPr>
          <p:spPr bwMode="auto">
            <a:xfrm>
              <a:off x="3206" y="1329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12 w 12"/>
                <a:gd name="T5" fmla="*/ 12 h 12"/>
                <a:gd name="T6" fmla="*/ 12 w 12"/>
                <a:gd name="T7" fmla="*/ 12 h 12"/>
                <a:gd name="T8" fmla="*/ 0 w 1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87" name="Freeform 86"/>
            <p:cNvSpPr>
              <a:spLocks/>
            </p:cNvSpPr>
            <p:nvPr/>
          </p:nvSpPr>
          <p:spPr bwMode="auto">
            <a:xfrm>
              <a:off x="3242" y="1269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12 w 12"/>
                <a:gd name="T5" fmla="*/ 12 h 12"/>
                <a:gd name="T6" fmla="*/ 12 w 12"/>
                <a:gd name="T7" fmla="*/ 12 h 12"/>
                <a:gd name="T8" fmla="*/ 0 w 1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88" name="Freeform 87"/>
            <p:cNvSpPr>
              <a:spLocks/>
            </p:cNvSpPr>
            <p:nvPr/>
          </p:nvSpPr>
          <p:spPr bwMode="auto">
            <a:xfrm>
              <a:off x="3206" y="1269"/>
              <a:ext cx="48" cy="72"/>
            </a:xfrm>
            <a:custGeom>
              <a:avLst/>
              <a:gdLst>
                <a:gd name="T0" fmla="*/ 0 w 48"/>
                <a:gd name="T1" fmla="*/ 60 h 72"/>
                <a:gd name="T2" fmla="*/ 12 w 48"/>
                <a:gd name="T3" fmla="*/ 72 h 72"/>
                <a:gd name="T4" fmla="*/ 48 w 48"/>
                <a:gd name="T5" fmla="*/ 12 h 72"/>
                <a:gd name="T6" fmla="*/ 36 w 48"/>
                <a:gd name="T7" fmla="*/ 0 h 72"/>
                <a:gd name="T8" fmla="*/ 0 w 48"/>
                <a:gd name="T9" fmla="*/ 6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72"/>
                <a:gd name="T17" fmla="*/ 48 w 48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72">
                  <a:moveTo>
                    <a:pt x="0" y="60"/>
                  </a:moveTo>
                  <a:lnTo>
                    <a:pt x="12" y="7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0" y="60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89" name="Rectangle 88"/>
            <p:cNvSpPr>
              <a:spLocks noChangeArrowheads="1"/>
            </p:cNvSpPr>
            <p:nvPr/>
          </p:nvSpPr>
          <p:spPr bwMode="auto">
            <a:xfrm>
              <a:off x="2882" y="1329"/>
              <a:ext cx="445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handle set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90" name="Rectangle 89"/>
            <p:cNvSpPr>
              <a:spLocks noChangeArrowheads="1"/>
            </p:cNvSpPr>
            <p:nvPr/>
          </p:nvSpPr>
          <p:spPr bwMode="auto">
            <a:xfrm>
              <a:off x="2139" y="559"/>
              <a:ext cx="962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tabLst>
                  <a:tab pos="611188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Reactor</a:t>
              </a:r>
              <a:endParaRPr lang="en-US" sz="1400" b="1">
                <a:latin typeface="Arial" pitchFamily="34" charset="0"/>
                <a:cs typeface="Arial" pitchFamily="34" charset="0"/>
              </a:endParaRPr>
            </a:p>
            <a:p>
              <a:pPr algn="ctr">
                <a:tabLst>
                  <a:tab pos="611188" algn="l"/>
                </a:tabLst>
              </a:pPr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91" name="Rectangle 90"/>
            <p:cNvSpPr>
              <a:spLocks noChangeArrowheads="1"/>
            </p:cNvSpPr>
            <p:nvPr/>
          </p:nvSpPr>
          <p:spPr bwMode="auto">
            <a:xfrm>
              <a:off x="2139" y="559"/>
              <a:ext cx="1024" cy="1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92" name="Rectangle 91"/>
            <p:cNvSpPr>
              <a:spLocks noChangeArrowheads="1"/>
            </p:cNvSpPr>
            <p:nvPr/>
          </p:nvSpPr>
          <p:spPr bwMode="auto">
            <a:xfrm>
              <a:off x="2127" y="734"/>
              <a:ext cx="1101" cy="4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tabLst>
                  <a:tab pos="611188" algn="l"/>
                </a:tabLst>
              </a:pPr>
              <a:r>
                <a:rPr lang="en-GB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handle_events()</a:t>
              </a:r>
              <a:endParaRPr lang="en-US" sz="140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5000"/>
                </a:lnSpc>
                <a:tabLst>
                  <a:tab pos="611188" algn="l"/>
                </a:tabLst>
              </a:pPr>
              <a:r>
                <a:rPr lang="en-GB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register_handler()</a:t>
              </a:r>
              <a:endParaRPr lang="en-US" sz="140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5000"/>
                </a:lnSpc>
                <a:tabLst>
                  <a:tab pos="611188" algn="l"/>
                </a:tabLst>
              </a:pPr>
              <a:r>
                <a:rPr lang="en-GB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remove_handler()</a:t>
              </a:r>
              <a:endParaRPr lang="en-US" sz="1400">
                <a:latin typeface="Arial" pitchFamily="34" charset="0"/>
                <a:cs typeface="Arial" pitchFamily="34" charset="0"/>
              </a:endParaRPr>
            </a:p>
            <a:p>
              <a:pPr>
                <a:tabLst>
                  <a:tab pos="611188" algn="l"/>
                </a:tabLst>
              </a:pPr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93" name="Rectangle 92"/>
            <p:cNvSpPr>
              <a:spLocks noChangeArrowheads="1"/>
            </p:cNvSpPr>
            <p:nvPr/>
          </p:nvSpPr>
          <p:spPr bwMode="auto">
            <a:xfrm>
              <a:off x="2139" y="734"/>
              <a:ext cx="1024" cy="44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94" name="Rectangle 93"/>
            <p:cNvSpPr>
              <a:spLocks noChangeArrowheads="1"/>
            </p:cNvSpPr>
            <p:nvPr/>
          </p:nvSpPr>
          <p:spPr bwMode="auto">
            <a:xfrm>
              <a:off x="4491" y="591"/>
              <a:ext cx="1089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tabLst>
                  <a:tab pos="611188" algn="l"/>
                </a:tabLst>
              </a:pPr>
              <a:r>
                <a:rPr lang="en-GB" sz="14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Event Handler</a:t>
              </a:r>
              <a:endParaRPr lang="en-US" sz="1400" b="1" i="1" dirty="0">
                <a:latin typeface="Arial" pitchFamily="34" charset="0"/>
                <a:cs typeface="Arial" pitchFamily="34" charset="0"/>
              </a:endParaRPr>
            </a:p>
            <a:p>
              <a:pPr algn="ctr">
                <a:tabLst>
                  <a:tab pos="611188" algn="l"/>
                </a:tabLst>
              </a:pPr>
              <a:endParaRPr lang="en-US" sz="14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96" name="Rectangle 95"/>
            <p:cNvSpPr>
              <a:spLocks noChangeArrowheads="1"/>
            </p:cNvSpPr>
            <p:nvPr/>
          </p:nvSpPr>
          <p:spPr bwMode="auto">
            <a:xfrm>
              <a:off x="4497" y="778"/>
              <a:ext cx="1101" cy="4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tabLst>
                  <a:tab pos="611188" algn="l"/>
                </a:tabLst>
              </a:pPr>
              <a:r>
                <a:rPr lang="en-GB" sz="1400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handle_event ()</a:t>
              </a:r>
              <a:endParaRPr lang="en-US" sz="1400" i="1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5000"/>
                </a:lnSpc>
                <a:tabLst>
                  <a:tab pos="611188" algn="l"/>
                </a:tabLst>
              </a:pPr>
              <a:r>
                <a:rPr lang="en-GB" sz="1400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get_handle()</a:t>
              </a:r>
              <a:endParaRPr lang="en-US" sz="1400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98" name="Rectangle 97"/>
            <p:cNvSpPr>
              <a:spLocks noChangeArrowheads="1"/>
            </p:cNvSpPr>
            <p:nvPr/>
          </p:nvSpPr>
          <p:spPr bwMode="auto">
            <a:xfrm>
              <a:off x="3620" y="1447"/>
              <a:ext cx="1089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tabLst>
                  <a:tab pos="611188" algn="l"/>
                </a:tabLst>
              </a:pPr>
              <a:r>
                <a:rPr lang="en-GB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Concrete Event Handler A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  <a:p>
              <a:pPr algn="ctr">
                <a:tabLst>
                  <a:tab pos="611188" algn="l"/>
                </a:tabLst>
              </a:pP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00" name="Rectangle 99"/>
            <p:cNvSpPr>
              <a:spLocks noChangeArrowheads="1"/>
            </p:cNvSpPr>
            <p:nvPr/>
          </p:nvSpPr>
          <p:spPr bwMode="auto">
            <a:xfrm>
              <a:off x="3634" y="1754"/>
              <a:ext cx="1101" cy="4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tabLst>
                  <a:tab pos="611188" algn="l"/>
                </a:tabLst>
              </a:pPr>
              <a:r>
                <a:rPr lang="en-GB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handle_event ()</a:t>
              </a:r>
              <a:endParaRPr lang="en-US" sz="140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5000"/>
                </a:lnSpc>
                <a:tabLst>
                  <a:tab pos="611188" algn="l"/>
                </a:tabLst>
              </a:pPr>
              <a:r>
                <a:rPr lang="en-GB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get_handle()</a:t>
              </a:r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02" name="Rectangle 101"/>
            <p:cNvSpPr>
              <a:spLocks noChangeArrowheads="1"/>
            </p:cNvSpPr>
            <p:nvPr/>
          </p:nvSpPr>
          <p:spPr bwMode="auto">
            <a:xfrm>
              <a:off x="4696" y="1453"/>
              <a:ext cx="1089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tabLst>
                  <a:tab pos="611188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Concrete Event Handler B</a:t>
              </a:r>
              <a:endParaRPr lang="en-US" sz="1400" b="1">
                <a:latin typeface="Arial" pitchFamily="34" charset="0"/>
                <a:cs typeface="Arial" pitchFamily="34" charset="0"/>
              </a:endParaRPr>
            </a:p>
            <a:p>
              <a:pPr algn="ctr">
                <a:tabLst>
                  <a:tab pos="611188" algn="l"/>
                </a:tabLst>
              </a:pPr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04" name="Rectangle 103"/>
            <p:cNvSpPr>
              <a:spLocks noChangeArrowheads="1"/>
            </p:cNvSpPr>
            <p:nvPr/>
          </p:nvSpPr>
          <p:spPr bwMode="auto">
            <a:xfrm>
              <a:off x="4710" y="1760"/>
              <a:ext cx="1101" cy="4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tabLst>
                  <a:tab pos="611188" algn="l"/>
                </a:tabLst>
              </a:pPr>
              <a:r>
                <a:rPr lang="en-GB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handle_event ()</a:t>
              </a:r>
              <a:endParaRPr lang="en-US" sz="140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95000"/>
                </a:lnSpc>
                <a:tabLst>
                  <a:tab pos="611188" algn="l"/>
                </a:tabLst>
              </a:pPr>
              <a:r>
                <a:rPr lang="en-GB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get_handle()</a:t>
              </a:r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06" name="Rectangle 105"/>
            <p:cNvSpPr>
              <a:spLocks noChangeArrowheads="1"/>
            </p:cNvSpPr>
            <p:nvPr/>
          </p:nvSpPr>
          <p:spPr bwMode="auto">
            <a:xfrm>
              <a:off x="2269" y="1555"/>
              <a:ext cx="1089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tabLst>
                  <a:tab pos="611188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Synchronous</a:t>
              </a:r>
            </a:p>
            <a:p>
              <a:pPr algn="ctr">
                <a:tabLst>
                  <a:tab pos="611188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Event Demuxer</a:t>
              </a:r>
              <a:endParaRPr lang="en-US" sz="1400" b="1">
                <a:latin typeface="Arial" pitchFamily="34" charset="0"/>
                <a:cs typeface="Arial" pitchFamily="34" charset="0"/>
              </a:endParaRPr>
            </a:p>
            <a:p>
              <a:pPr algn="ctr">
                <a:tabLst>
                  <a:tab pos="611188" algn="l"/>
                </a:tabLst>
              </a:pPr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08" name="Rectangle 107"/>
            <p:cNvSpPr>
              <a:spLocks noChangeArrowheads="1"/>
            </p:cNvSpPr>
            <p:nvPr/>
          </p:nvSpPr>
          <p:spPr bwMode="auto">
            <a:xfrm>
              <a:off x="2275" y="1862"/>
              <a:ext cx="839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tabLst>
                  <a:tab pos="611188" algn="l"/>
                </a:tabLst>
              </a:pPr>
              <a:r>
                <a:rPr lang="en-GB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select ()</a:t>
              </a:r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10" name="Rectangle 109"/>
            <p:cNvSpPr>
              <a:spLocks noChangeArrowheads="1"/>
            </p:cNvSpPr>
            <p:nvPr/>
          </p:nvSpPr>
          <p:spPr bwMode="auto">
            <a:xfrm>
              <a:off x="2254" y="1412"/>
              <a:ext cx="43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&lt;&lt;uses&gt;&gt;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228725"/>
            <a:ext cx="4587239" cy="5018088"/>
          </a:xfrm>
        </p:spPr>
        <p:txBody>
          <a:bodyPr/>
          <a:lstStyle/>
          <a:p>
            <a:pPr marL="533400" indent="-533400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dirty="0" smtClean="0"/>
              <a:t>Consequences</a:t>
            </a:r>
          </a:p>
          <a:p>
            <a:pPr marL="228600" lvl="1" indent="-228600" eaLnBrk="1" hangingPunct="1">
              <a:spcBef>
                <a:spcPts val="600"/>
              </a:spcBef>
              <a:buFont typeface="Tahoma" pitchFamily="34" charset="0"/>
              <a:buChar char="+"/>
            </a:pPr>
            <a:r>
              <a:rPr lang="en-US" sz="2000" dirty="0" smtClean="0"/>
              <a:t>Separation of concerns &amp; portability</a:t>
            </a:r>
          </a:p>
          <a:p>
            <a:pPr marL="228600" lvl="1" indent="-228600" eaLnBrk="1" hangingPunct="1">
              <a:spcBef>
                <a:spcPts val="600"/>
              </a:spcBef>
              <a:buFont typeface="Tahoma" pitchFamily="34" charset="0"/>
              <a:buChar char="+"/>
            </a:pPr>
            <a:r>
              <a:rPr lang="en-US" sz="2000" dirty="0" smtClean="0"/>
              <a:t>Simplify concurrency control</a:t>
            </a:r>
          </a:p>
          <a:p>
            <a:pPr marL="228600" lvl="1" indent="-228600" eaLnBrk="1" hangingPunct="1">
              <a:spcBef>
                <a:spcPts val="600"/>
              </a:spcBef>
              <a:buFont typeface="Tahoma" pitchFamily="34" charset="0"/>
              <a:buChar char="–"/>
            </a:pPr>
            <a:r>
              <a:rPr lang="en-US" sz="2000" dirty="0" smtClean="0"/>
              <a:t>Non-preemptive</a:t>
            </a:r>
          </a:p>
          <a:p>
            <a:pPr marL="533400" indent="-533400" eaLnBrk="1" hangingPunct="1">
              <a:spcBef>
                <a:spcPts val="600"/>
              </a:spcBef>
              <a:buFont typeface="Wingdings" pitchFamily="2" charset="2"/>
              <a:buNone/>
            </a:pPr>
            <a:endParaRPr lang="en-US" sz="2000" b="1" dirty="0" smtClean="0"/>
          </a:p>
          <a:p>
            <a:pPr marL="533400" indent="-533400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dirty="0" smtClean="0"/>
              <a:t>Implementation</a:t>
            </a:r>
          </a:p>
          <a:p>
            <a:pPr marL="228600" lvl="1" indent="-2286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Decouple event </a:t>
            </a:r>
            <a:r>
              <a:rPr lang="en-US" sz="2000" dirty="0" err="1" smtClean="0"/>
              <a:t>demuxing</a:t>
            </a:r>
            <a:r>
              <a:rPr lang="en-US" sz="2000" dirty="0" smtClean="0"/>
              <a:t> mechanisms from event dispatching</a:t>
            </a:r>
          </a:p>
          <a:p>
            <a:pPr marL="228600" lvl="1" indent="-2286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Handle many different types of events, e.g., input/output events, signals, timers, etc.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195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Reactor                        object behavioral</a:t>
            </a:r>
          </a:p>
        </p:txBody>
      </p:sp>
      <p:sp>
        <p:nvSpPr>
          <p:cNvPr id="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5177789" y="1228725"/>
            <a:ext cx="3680461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Known Uses</a:t>
            </a:r>
          </a:p>
          <a:p>
            <a:pPr marL="2286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InterViews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Kits</a:t>
            </a:r>
          </a:p>
          <a:p>
            <a:pPr marL="2286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ET++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WindowSystem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AWT Toolkit</a:t>
            </a:r>
          </a:p>
          <a:p>
            <a:pPr marL="2286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Windows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Xt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ACE &amp; The ACE ORB (TAO)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Supporting Multiple Operation Modes</a:t>
            </a:r>
          </a:p>
        </p:txBody>
      </p:sp>
      <p:sp>
        <p:nvSpPr>
          <p:cNvPr id="3727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04775" y="971550"/>
            <a:ext cx="3152775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/>
              <a:t>Goals:</a:t>
            </a:r>
          </a:p>
          <a:p>
            <a:pPr marL="227013" lvl="1" indent="-223838" eaLnBrk="1" hangingPunct="1">
              <a:defRPr/>
            </a:pPr>
            <a:r>
              <a:rPr lang="en-US" sz="2000" dirty="0" smtClean="0"/>
              <a:t>Minimize effort required to support multiple modes of operation </a:t>
            </a:r>
          </a:p>
          <a:p>
            <a:pPr marL="455613" lvl="3" eaLnBrk="1" hangingPunct="1">
              <a:defRPr/>
            </a:pPr>
            <a:r>
              <a:rPr lang="en-US" dirty="0" smtClean="0"/>
              <a:t>e.g., verbose &amp; succinct </a:t>
            </a:r>
          </a:p>
          <a:p>
            <a:pPr lvl="3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/>
              <a:t>Constraints/forces:</a:t>
            </a:r>
          </a:p>
          <a:p>
            <a:pPr marL="287338" lvl="1" eaLnBrk="1" hangingPunct="1">
              <a:defRPr/>
            </a:pPr>
            <a:r>
              <a:rPr lang="en-US" sz="2000" dirty="0" smtClean="0"/>
              <a:t>support multiple operational modes</a:t>
            </a:r>
          </a:p>
          <a:p>
            <a:pPr marL="287338" lvl="1" eaLnBrk="1" hangingPunct="1">
              <a:defRPr/>
            </a:pPr>
            <a:r>
              <a:rPr lang="en-US" sz="2000" dirty="0" smtClean="0"/>
              <a:t>don’t tightly couple the operational modes with the program structure to enable future enhancements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3305175" y="1190625"/>
            <a:ext cx="6029325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% tree-traversal -v</a:t>
            </a:r>
          </a:p>
          <a:p>
            <a:r>
              <a:rPr lang="en-US" sz="2000" dirty="0"/>
              <a:t>format [</a:t>
            </a:r>
            <a:r>
              <a:rPr lang="en-US" sz="2000" dirty="0" smtClean="0"/>
              <a:t>in-order]</a:t>
            </a:r>
            <a:endParaRPr lang="en-US" sz="2000" dirty="0"/>
          </a:p>
          <a:p>
            <a:r>
              <a:rPr lang="en-US" sz="2000" dirty="0" err="1"/>
              <a:t>expr</a:t>
            </a:r>
            <a:r>
              <a:rPr lang="en-US" sz="2000" dirty="0"/>
              <a:t> [expression]</a:t>
            </a:r>
          </a:p>
          <a:p>
            <a:r>
              <a:rPr lang="en-US" sz="2000" dirty="0"/>
              <a:t>print [in-</a:t>
            </a:r>
            <a:r>
              <a:rPr lang="en-US" sz="2000" dirty="0" err="1"/>
              <a:t>order|pre</a:t>
            </a:r>
            <a:r>
              <a:rPr lang="en-US" sz="2000" dirty="0"/>
              <a:t>-</a:t>
            </a:r>
            <a:r>
              <a:rPr lang="en-US" sz="2000" dirty="0" err="1"/>
              <a:t>order|post</a:t>
            </a:r>
            <a:r>
              <a:rPr lang="en-US" sz="2000" dirty="0"/>
              <a:t>-</a:t>
            </a:r>
            <a:r>
              <a:rPr lang="en-US" sz="2000" dirty="0" err="1"/>
              <a:t>order|level</a:t>
            </a:r>
            <a:r>
              <a:rPr lang="en-US" sz="2000" dirty="0"/>
              <a:t>-order]</a:t>
            </a:r>
          </a:p>
          <a:p>
            <a:r>
              <a:rPr lang="en-US" sz="2000" dirty="0" err="1"/>
              <a:t>eval</a:t>
            </a:r>
            <a:r>
              <a:rPr lang="en-US" sz="2000" dirty="0"/>
              <a:t> </a:t>
            </a:r>
            <a:r>
              <a:rPr lang="en-US" sz="2000" dirty="0" smtClean="0"/>
              <a:t>[post-order]</a:t>
            </a:r>
            <a:endParaRPr lang="en-US" sz="2000" dirty="0"/>
          </a:p>
          <a:p>
            <a:r>
              <a:rPr lang="en-US" sz="2000" dirty="0"/>
              <a:t>quit</a:t>
            </a:r>
          </a:p>
          <a:p>
            <a:r>
              <a:rPr lang="en-US" sz="2000" dirty="0"/>
              <a:t>&gt; format in-order</a:t>
            </a:r>
          </a:p>
          <a:p>
            <a:r>
              <a:rPr lang="en-US" sz="2000" dirty="0"/>
              <a:t>&gt; </a:t>
            </a:r>
            <a:r>
              <a:rPr lang="en-US" sz="2000" dirty="0" err="1"/>
              <a:t>expr</a:t>
            </a:r>
            <a:r>
              <a:rPr lang="en-US" sz="2000" dirty="0"/>
              <a:t> 1+4*3/2</a:t>
            </a:r>
          </a:p>
          <a:p>
            <a:r>
              <a:rPr lang="en-US" sz="2000" dirty="0"/>
              <a:t>&gt; </a:t>
            </a:r>
            <a:r>
              <a:rPr lang="en-US" sz="2000" dirty="0" err="1"/>
              <a:t>eval</a:t>
            </a:r>
            <a:r>
              <a:rPr lang="en-US" sz="2000" dirty="0"/>
              <a:t> post-order</a:t>
            </a:r>
          </a:p>
          <a:p>
            <a:r>
              <a:rPr lang="en-US" sz="2000" dirty="0"/>
              <a:t>7</a:t>
            </a:r>
          </a:p>
          <a:p>
            <a:r>
              <a:rPr lang="en-US" sz="2000" dirty="0"/>
              <a:t>&gt; quit</a:t>
            </a:r>
          </a:p>
          <a:p>
            <a:endParaRPr lang="en-US" sz="2000" dirty="0"/>
          </a:p>
          <a:p>
            <a:r>
              <a:rPr lang="en-US" sz="2000" dirty="0"/>
              <a:t>% tree-traversal</a:t>
            </a:r>
          </a:p>
          <a:p>
            <a:r>
              <a:rPr lang="en-US" sz="2000" dirty="0"/>
              <a:t>&gt; 1+4*3/2</a:t>
            </a:r>
          </a:p>
          <a:p>
            <a:r>
              <a:rPr lang="en-US" sz="2000" dirty="0"/>
              <a:t>7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919913" y="1133475"/>
            <a:ext cx="1566862" cy="360363"/>
          </a:xfrm>
          <a:prstGeom prst="wedgeRoundRectCallout">
            <a:avLst>
              <a:gd name="adj1" fmla="val -127278"/>
              <a:gd name="adj2" fmla="val 30838"/>
              <a:gd name="adj3" fmla="val 16667"/>
            </a:avLst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/>
              <a:t>Verbose mode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6672263" y="4829175"/>
            <a:ext cx="1566862" cy="360363"/>
          </a:xfrm>
          <a:prstGeom prst="wedgeRoundRectCallout">
            <a:avLst>
              <a:gd name="adj1" fmla="val -127278"/>
              <a:gd name="adj2" fmla="val 30838"/>
              <a:gd name="adj3" fmla="val 16667"/>
            </a:avLst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/>
              <a:t>Succinct mode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533400"/>
            <a:ext cx="8839200" cy="381000"/>
          </a:xfrm>
        </p:spPr>
        <p:txBody>
          <a:bodyPr/>
          <a:lstStyle/>
          <a:p>
            <a:pPr eaLnBrk="1" hangingPunct="1"/>
            <a:r>
              <a:rPr lang="en-US" sz="3200" smtClean="0"/>
              <a:t>Solution: Encapsulate Algorithm Variability	</a:t>
            </a:r>
          </a:p>
        </p:txBody>
      </p:sp>
      <p:sp>
        <p:nvSpPr>
          <p:cNvPr id="107524" name="Rectangle 9"/>
          <p:cNvSpPr>
            <a:spLocks noChangeArrowheads="1"/>
          </p:cNvSpPr>
          <p:nvPr/>
        </p:nvSpPr>
        <p:spPr bwMode="auto">
          <a:xfrm>
            <a:off x="785813" y="2182813"/>
            <a:ext cx="3001962" cy="1462087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sz="1400" dirty="0" err="1">
                <a:latin typeface="Arial" pitchFamily="34" charset="0"/>
              </a:rPr>
              <a:t>Expression_Tree_Event_Handler</a:t>
            </a:r>
            <a:endParaRPr lang="en-US" sz="1400" dirty="0">
              <a:latin typeface="Arial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 err="1">
                <a:latin typeface="Arial" pitchFamily="34" charset="0"/>
              </a:rPr>
              <a:t>handle_input</a:t>
            </a:r>
            <a:r>
              <a:rPr lang="en-US" sz="1400" dirty="0">
                <a:latin typeface="Arial" pitchFamily="34" charset="0"/>
              </a:rPr>
              <a:t>()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i="1" dirty="0" err="1">
                <a:latin typeface="Arial" pitchFamily="34" charset="0"/>
              </a:rPr>
              <a:t>prompt_user</a:t>
            </a:r>
            <a:r>
              <a:rPr lang="en-US" sz="1400" i="1" dirty="0">
                <a:latin typeface="Arial" pitchFamily="34" charset="0"/>
              </a:rPr>
              <a:t>()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i="1" dirty="0" err="1">
                <a:latin typeface="Arial" pitchFamily="34" charset="0"/>
              </a:rPr>
              <a:t>get_input</a:t>
            </a:r>
            <a:r>
              <a:rPr lang="en-US" sz="1400" i="1" dirty="0">
                <a:latin typeface="Arial" pitchFamily="34" charset="0"/>
              </a:rPr>
              <a:t>()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i="1" dirty="0" err="1">
                <a:latin typeface="Arial" pitchFamily="34" charset="0"/>
              </a:rPr>
              <a:t>make_command</a:t>
            </a:r>
            <a:r>
              <a:rPr lang="en-US" sz="1400" i="1" dirty="0">
                <a:latin typeface="Arial" pitchFamily="34" charset="0"/>
              </a:rPr>
              <a:t>()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i="1" dirty="0" err="1">
                <a:latin typeface="Arial" pitchFamily="34" charset="0"/>
              </a:rPr>
              <a:t>execute_command</a:t>
            </a:r>
            <a:r>
              <a:rPr lang="en-US" sz="1400" i="1" dirty="0">
                <a:latin typeface="Arial" pitchFamily="34" charset="0"/>
              </a:rPr>
              <a:t>()</a:t>
            </a:r>
          </a:p>
        </p:txBody>
      </p:sp>
      <p:sp>
        <p:nvSpPr>
          <p:cNvPr id="107525" name="Isosceles Triangle 12"/>
          <p:cNvSpPr>
            <a:spLocks noChangeArrowheads="1"/>
          </p:cNvSpPr>
          <p:nvPr/>
        </p:nvSpPr>
        <p:spPr bwMode="auto">
          <a:xfrm>
            <a:off x="2163763" y="3654425"/>
            <a:ext cx="244475" cy="1714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i="1">
              <a:latin typeface="Arial" pitchFamily="34" charset="0"/>
            </a:endParaRPr>
          </a:p>
        </p:txBody>
      </p:sp>
      <p:cxnSp>
        <p:nvCxnSpPr>
          <p:cNvPr id="107526" name="Straight Connector 14"/>
          <p:cNvCxnSpPr>
            <a:cxnSpLocks noChangeShapeType="1"/>
          </p:cNvCxnSpPr>
          <p:nvPr/>
        </p:nvCxnSpPr>
        <p:spPr bwMode="auto">
          <a:xfrm rot="5400000">
            <a:off x="712788" y="4302125"/>
            <a:ext cx="950912" cy="1588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7527" name="Straight Connector 15"/>
          <p:cNvCxnSpPr>
            <a:cxnSpLocks noChangeShapeType="1"/>
          </p:cNvCxnSpPr>
          <p:nvPr/>
        </p:nvCxnSpPr>
        <p:spPr bwMode="auto">
          <a:xfrm rot="16200000" flipH="1">
            <a:off x="2705894" y="4496594"/>
            <a:ext cx="1338262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7528" name="Straight Connector 21"/>
          <p:cNvCxnSpPr>
            <a:cxnSpLocks noChangeShapeType="1"/>
          </p:cNvCxnSpPr>
          <p:nvPr/>
        </p:nvCxnSpPr>
        <p:spPr bwMode="auto">
          <a:xfrm flipV="1">
            <a:off x="1187450" y="3825875"/>
            <a:ext cx="2187575" cy="317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7529" name="Straight Connector 29"/>
          <p:cNvCxnSpPr>
            <a:cxnSpLocks noChangeShapeType="1"/>
          </p:cNvCxnSpPr>
          <p:nvPr/>
        </p:nvCxnSpPr>
        <p:spPr bwMode="auto">
          <a:xfrm>
            <a:off x="785813" y="2493963"/>
            <a:ext cx="300196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7530" name="Rectangle 6"/>
          <p:cNvSpPr>
            <a:spLocks noChangeArrowheads="1"/>
          </p:cNvSpPr>
          <p:nvPr/>
        </p:nvSpPr>
        <p:spPr bwMode="auto">
          <a:xfrm>
            <a:off x="1395413" y="1698625"/>
            <a:ext cx="1782762" cy="307975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Event_Handler</a:t>
            </a:r>
          </a:p>
        </p:txBody>
      </p:sp>
      <p:sp>
        <p:nvSpPr>
          <p:cNvPr id="107531" name="Isosceles Triangle 12"/>
          <p:cNvSpPr>
            <a:spLocks noChangeArrowheads="1"/>
          </p:cNvSpPr>
          <p:nvPr/>
        </p:nvSpPr>
        <p:spPr bwMode="auto">
          <a:xfrm>
            <a:off x="2163763" y="2006600"/>
            <a:ext cx="244475" cy="1714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i="1"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36525" y="3939858"/>
            <a:ext cx="1963738" cy="1031875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sz="1400" dirty="0" err="1">
                <a:latin typeface="Arial" charset="0"/>
                <a:ea typeface="+mn-ea"/>
                <a:cs typeface="+mn-cs"/>
              </a:rPr>
              <a:t>Verbose_Expression_Tree_Event_Handler</a:t>
            </a:r>
            <a:endParaRPr lang="en-US" sz="1400" dirty="0">
              <a:latin typeface="Arial" charset="0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400" dirty="0" err="1">
                <a:latin typeface="Arial" pitchFamily="34" charset="0"/>
              </a:rPr>
              <a:t>prompt_user</a:t>
            </a:r>
            <a:r>
              <a:rPr lang="en-US" sz="1400" dirty="0">
                <a:latin typeface="Arial" pitchFamily="34" charset="0"/>
              </a:rPr>
              <a:t>()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400" dirty="0" err="1">
                <a:latin typeface="Arial" pitchFamily="34" charset="0"/>
              </a:rPr>
              <a:t>make_command</a:t>
            </a:r>
            <a:r>
              <a:rPr lang="en-US" sz="1400" dirty="0">
                <a:latin typeface="Arial" pitchFamily="34" charset="0"/>
              </a:rPr>
              <a:t>()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2544763" y="3922395"/>
            <a:ext cx="1712912" cy="1246188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sz="1400" dirty="0" err="1">
                <a:latin typeface="Arial" charset="0"/>
                <a:ea typeface="+mn-ea"/>
                <a:cs typeface="+mn-cs"/>
              </a:rPr>
              <a:t>Macro_Command_Expression_Tree_Event_Handler</a:t>
            </a:r>
            <a:endParaRPr lang="en-US" sz="1400" dirty="0">
              <a:latin typeface="Arial" charset="0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400" dirty="0" err="1">
                <a:latin typeface="Arial" pitchFamily="34" charset="0"/>
              </a:rPr>
              <a:t>prompt_user</a:t>
            </a:r>
            <a:r>
              <a:rPr lang="en-US" sz="1400" dirty="0">
                <a:latin typeface="Arial" pitchFamily="34" charset="0"/>
              </a:rPr>
              <a:t>()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400" dirty="0" err="1">
                <a:latin typeface="Arial" pitchFamily="34" charset="0"/>
              </a:rPr>
              <a:t>make_command</a:t>
            </a:r>
            <a:r>
              <a:rPr lang="en-US" sz="1400" dirty="0">
                <a:latin typeface="Arial" pitchFamily="34" charset="0"/>
              </a:rPr>
              <a:t>()</a:t>
            </a:r>
          </a:p>
        </p:txBody>
      </p:sp>
      <p:cxnSp>
        <p:nvCxnSpPr>
          <p:cNvPr id="107534" name="Straight Connector 26"/>
          <p:cNvCxnSpPr>
            <a:cxnSpLocks noChangeShapeType="1"/>
            <a:stCxn id="13" idx="1"/>
            <a:endCxn id="13" idx="3"/>
          </p:cNvCxnSpPr>
          <p:nvPr/>
        </p:nvCxnSpPr>
        <p:spPr bwMode="auto">
          <a:xfrm rot="10800000" flipH="1">
            <a:off x="136525" y="4455795"/>
            <a:ext cx="1963738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6" name="Group 25"/>
          <p:cNvGrpSpPr/>
          <p:nvPr/>
        </p:nvGrpSpPr>
        <p:grpSpPr>
          <a:xfrm>
            <a:off x="2090738" y="1425575"/>
            <a:ext cx="6677025" cy="2471738"/>
            <a:chOff x="2090738" y="1425575"/>
            <a:chExt cx="6677025" cy="2471738"/>
          </a:xfrm>
        </p:grpSpPr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3935413" y="1425575"/>
              <a:ext cx="4832350" cy="2471738"/>
            </a:xfrm>
            <a:prstGeom prst="snip1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0"/>
                </a:spcBef>
                <a:defRPr/>
              </a:pPr>
              <a:r>
                <a:rPr lang="en-US" sz="1100" b="1" dirty="0">
                  <a:latin typeface="Courier New" pitchFamily="49" charset="0"/>
                  <a:cs typeface="Courier New" pitchFamily="49" charset="0"/>
                </a:rPr>
                <a:t>void </a:t>
              </a:r>
              <a:r>
                <a:rPr lang="en-US" sz="1100" b="1" dirty="0" err="1">
                  <a:latin typeface="Courier New" pitchFamily="49" charset="0"/>
                  <a:cs typeface="Courier New" pitchFamily="49" charset="0"/>
                </a:rPr>
                <a:t>handle_input</a:t>
              </a:r>
              <a:r>
                <a:rPr lang="en-US" sz="1100" b="1" dirty="0">
                  <a:latin typeface="Courier New" pitchFamily="49" charset="0"/>
                  <a:cs typeface="Courier New" pitchFamily="49" charset="0"/>
                </a:rPr>
                <a:t> (void) { // template method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sz="1100" b="1" dirty="0">
                  <a:latin typeface="Courier New" pitchFamily="49" charset="0"/>
                  <a:cs typeface="Courier New" pitchFamily="49" charset="0"/>
                </a:rPr>
                <a:t>   </a:t>
              </a:r>
              <a:r>
                <a:rPr lang="en-US" sz="1100" b="1" dirty="0" err="1">
                  <a:latin typeface="Courier New" pitchFamily="49" charset="0"/>
                  <a:cs typeface="Courier New" pitchFamily="49" charset="0"/>
                </a:rPr>
                <a:t>prompt_user</a:t>
              </a:r>
              <a:r>
                <a:rPr lang="en-US" sz="1100" b="1" dirty="0">
                  <a:latin typeface="Courier New" pitchFamily="49" charset="0"/>
                  <a:cs typeface="Courier New" pitchFamily="49" charset="0"/>
                </a:rPr>
                <a:t> (); // hook method</a:t>
              </a:r>
            </a:p>
            <a:p>
              <a:pPr>
                <a:spcBef>
                  <a:spcPts val="0"/>
                </a:spcBef>
                <a:defRPr/>
              </a:pPr>
              <a:endParaRPr lang="en-US" sz="1100" b="1" dirty="0">
                <a:latin typeface="Courier New" pitchFamily="49" charset="0"/>
                <a:cs typeface="Courier New" pitchFamily="49" charset="0"/>
              </a:endParaRPr>
            </a:p>
            <a:p>
              <a:pPr>
                <a:spcBef>
                  <a:spcPts val="0"/>
                </a:spcBef>
                <a:defRPr/>
              </a:pPr>
              <a:r>
                <a:rPr lang="en-US" sz="1100" b="1" dirty="0">
                  <a:latin typeface="Courier New" pitchFamily="49" charset="0"/>
                  <a:cs typeface="Courier New" pitchFamily="49" charset="0"/>
                </a:rPr>
                <a:t>   std::string input;</a:t>
              </a:r>
            </a:p>
            <a:p>
              <a:pPr>
                <a:spcBef>
                  <a:spcPts val="0"/>
                </a:spcBef>
                <a:defRPr/>
              </a:pPr>
              <a:endParaRPr lang="en-US" sz="1100" b="1" dirty="0">
                <a:latin typeface="Courier New" pitchFamily="49" charset="0"/>
                <a:cs typeface="Courier New" pitchFamily="49" charset="0"/>
              </a:endParaRPr>
            </a:p>
            <a:p>
              <a:pPr>
                <a:spcBef>
                  <a:spcPts val="0"/>
                </a:spcBef>
                <a:defRPr/>
              </a:pPr>
              <a:r>
                <a:rPr lang="en-US" sz="1100" b="1" dirty="0">
                  <a:latin typeface="Courier New" pitchFamily="49" charset="0"/>
                  <a:cs typeface="Courier New" pitchFamily="49" charset="0"/>
                </a:rPr>
                <a:t>   if (</a:t>
              </a:r>
              <a:r>
                <a:rPr lang="en-US" sz="1100" b="1" dirty="0" err="1">
                  <a:latin typeface="Courier New" pitchFamily="49" charset="0"/>
                  <a:cs typeface="Courier New" pitchFamily="49" charset="0"/>
                </a:rPr>
                <a:t>get_input</a:t>
              </a:r>
              <a:r>
                <a:rPr lang="en-US" sz="1100" b="1" dirty="0">
                  <a:latin typeface="Courier New" pitchFamily="49" charset="0"/>
                  <a:cs typeface="Courier New" pitchFamily="49" charset="0"/>
                </a:rPr>
                <a:t> (input) == false) // hook method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sz="1100" b="1" dirty="0">
                  <a:latin typeface="Courier New" pitchFamily="49" charset="0"/>
                  <a:cs typeface="Courier New" pitchFamily="49" charset="0"/>
                </a:rPr>
                <a:t>     Reactor::instance ()-&gt;</a:t>
              </a:r>
              <a:r>
                <a:rPr lang="en-US" sz="1100" b="1" dirty="0" err="1">
                  <a:latin typeface="Courier New" pitchFamily="49" charset="0"/>
                  <a:cs typeface="Courier New" pitchFamily="49" charset="0"/>
                </a:rPr>
                <a:t>end_event_loop</a:t>
              </a:r>
              <a:r>
                <a:rPr lang="en-US" sz="1100" b="1" dirty="0">
                  <a:latin typeface="Courier New" pitchFamily="49" charset="0"/>
                  <a:cs typeface="Courier New" pitchFamily="49" charset="0"/>
                </a:rPr>
                <a:t> ();</a:t>
              </a:r>
            </a:p>
            <a:p>
              <a:pPr>
                <a:spcBef>
                  <a:spcPts val="0"/>
                </a:spcBef>
                <a:defRPr/>
              </a:pPr>
              <a:endParaRPr lang="en-US" sz="1100" b="1" dirty="0">
                <a:latin typeface="Courier New" pitchFamily="49" charset="0"/>
                <a:cs typeface="Courier New" pitchFamily="49" charset="0"/>
              </a:endParaRPr>
            </a:p>
            <a:p>
              <a:pPr>
                <a:spcBef>
                  <a:spcPts val="0"/>
                </a:spcBef>
                <a:defRPr/>
              </a:pPr>
              <a:r>
                <a:rPr lang="en-US" sz="1100" b="1" dirty="0">
                  <a:latin typeface="Courier New" pitchFamily="49" charset="0"/>
                  <a:cs typeface="Courier New" pitchFamily="49" charset="0"/>
                </a:rPr>
                <a:t>   </a:t>
              </a:r>
              <a:r>
                <a:rPr lang="en-US" sz="1100" b="1" dirty="0" err="1">
                  <a:latin typeface="Courier New" pitchFamily="49" charset="0"/>
                  <a:cs typeface="Courier New" pitchFamily="49" charset="0"/>
                </a:rPr>
                <a:t>Expression_Tree_Command</a:t>
              </a:r>
              <a:r>
                <a:rPr lang="en-US" sz="1100" b="1" dirty="0">
                  <a:latin typeface="Courier New" pitchFamily="49" charset="0"/>
                  <a:cs typeface="Courier New" pitchFamily="49" charset="0"/>
                </a:rPr>
                <a:t> command 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sz="1100" b="1" dirty="0">
                  <a:latin typeface="Courier New" pitchFamily="49" charset="0"/>
                  <a:cs typeface="Courier New" pitchFamily="49" charset="0"/>
                </a:rPr>
                <a:t>     = </a:t>
              </a:r>
              <a:r>
                <a:rPr lang="en-US" sz="1100" b="1" dirty="0" err="1">
                  <a:latin typeface="Courier New" pitchFamily="49" charset="0"/>
                  <a:cs typeface="Courier New" pitchFamily="49" charset="0"/>
                </a:rPr>
                <a:t>make_command</a:t>
              </a:r>
              <a:r>
                <a:rPr lang="en-US" sz="1100" b="1" dirty="0">
                  <a:latin typeface="Courier New" pitchFamily="49" charset="0"/>
                  <a:cs typeface="Courier New" pitchFamily="49" charset="0"/>
                </a:rPr>
                <a:t> (input); // hook method</a:t>
              </a:r>
            </a:p>
            <a:p>
              <a:pPr>
                <a:spcBef>
                  <a:spcPts val="0"/>
                </a:spcBef>
                <a:defRPr/>
              </a:pPr>
              <a:endParaRPr lang="en-US" sz="1100" b="1" dirty="0">
                <a:latin typeface="Courier New" pitchFamily="49" charset="0"/>
                <a:cs typeface="Courier New" pitchFamily="49" charset="0"/>
              </a:endParaRPr>
            </a:p>
            <a:p>
              <a:pPr>
                <a:spcBef>
                  <a:spcPts val="0"/>
                </a:spcBef>
                <a:defRPr/>
              </a:pPr>
              <a:r>
                <a:rPr lang="en-US" sz="1100" b="1" dirty="0">
                  <a:latin typeface="Courier New" pitchFamily="49" charset="0"/>
                  <a:cs typeface="Courier New" pitchFamily="49" charset="0"/>
                </a:rPr>
                <a:t>   if (!</a:t>
              </a:r>
              <a:r>
                <a:rPr lang="en-US" sz="1100" b="1" dirty="0" err="1">
                  <a:latin typeface="Courier New" pitchFamily="49" charset="0"/>
                  <a:cs typeface="Courier New" pitchFamily="49" charset="0"/>
                </a:rPr>
                <a:t>execute_command</a:t>
              </a:r>
              <a:r>
                <a:rPr lang="en-US" sz="1100" b="1" dirty="0">
                  <a:latin typeface="Courier New" pitchFamily="49" charset="0"/>
                  <a:cs typeface="Courier New" pitchFamily="49" charset="0"/>
                </a:rPr>
                <a:t> (command)) // hook method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sz="1100" b="1" dirty="0">
                  <a:latin typeface="Courier New" pitchFamily="49" charset="0"/>
                  <a:cs typeface="Courier New" pitchFamily="49" charset="0"/>
                </a:rPr>
                <a:t>     Reactor::instance ()-&gt;</a:t>
              </a:r>
              <a:r>
                <a:rPr lang="en-US" sz="1100" b="1" dirty="0" err="1">
                  <a:latin typeface="Courier New" pitchFamily="49" charset="0"/>
                  <a:cs typeface="Courier New" pitchFamily="49" charset="0"/>
                </a:rPr>
                <a:t>end_event_loop</a:t>
              </a:r>
              <a:r>
                <a:rPr lang="en-US" sz="1100" b="1" dirty="0">
                  <a:latin typeface="Courier New" pitchFamily="49" charset="0"/>
                  <a:cs typeface="Courier New" pitchFamily="49" charset="0"/>
                </a:rPr>
                <a:t> ();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sz="1100" b="1" dirty="0">
                  <a:latin typeface="Courier New" pitchFamily="49" charset="0"/>
                  <a:cs typeface="Courier New" pitchFamily="49" charset="0"/>
                </a:rPr>
                <a:t>}</a:t>
              </a:r>
            </a:p>
          </p:txBody>
        </p:sp>
        <p:sp>
          <p:nvSpPr>
            <p:cNvPr id="107536" name="Oval 39"/>
            <p:cNvSpPr>
              <a:spLocks noChangeAspect="1"/>
            </p:cNvSpPr>
            <p:nvPr/>
          </p:nvSpPr>
          <p:spPr bwMode="auto">
            <a:xfrm>
              <a:off x="2090738" y="2613343"/>
              <a:ext cx="112712" cy="8413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i="1">
                <a:latin typeface="Arial" pitchFamily="34" charset="0"/>
              </a:endParaRPr>
            </a:p>
          </p:txBody>
        </p:sp>
        <p:cxnSp>
          <p:nvCxnSpPr>
            <p:cNvPr id="107537" name="Straight Connector 41"/>
            <p:cNvCxnSpPr>
              <a:cxnSpLocks noChangeShapeType="1"/>
            </p:cNvCxnSpPr>
            <p:nvPr/>
          </p:nvCxnSpPr>
          <p:spPr bwMode="auto">
            <a:xfrm>
              <a:off x="2203450" y="2660650"/>
              <a:ext cx="1731963" cy="158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  <p:cxnSp>
        <p:nvCxnSpPr>
          <p:cNvPr id="107535" name="Straight Connector 27"/>
          <p:cNvCxnSpPr>
            <a:cxnSpLocks noChangeShapeType="1"/>
          </p:cNvCxnSpPr>
          <p:nvPr/>
        </p:nvCxnSpPr>
        <p:spPr bwMode="auto">
          <a:xfrm>
            <a:off x="2544763" y="4660583"/>
            <a:ext cx="171291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0" name="Group 29"/>
          <p:cNvGrpSpPr/>
          <p:nvPr/>
        </p:nvGrpSpPr>
        <p:grpSpPr>
          <a:xfrm>
            <a:off x="293687" y="4383088"/>
            <a:ext cx="8716963" cy="1903412"/>
            <a:chOff x="293687" y="4383088"/>
            <a:chExt cx="8716963" cy="1903412"/>
          </a:xfrm>
        </p:grpSpPr>
        <p:cxnSp>
          <p:nvCxnSpPr>
            <p:cNvPr id="107539" name="Straight Connector 43"/>
            <p:cNvCxnSpPr>
              <a:cxnSpLocks noChangeShapeType="1"/>
            </p:cNvCxnSpPr>
            <p:nvPr/>
          </p:nvCxnSpPr>
          <p:spPr bwMode="auto">
            <a:xfrm>
              <a:off x="4235450" y="5018405"/>
              <a:ext cx="1731963" cy="158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grpSp>
          <p:nvGrpSpPr>
            <p:cNvPr id="29" name="Group 28"/>
            <p:cNvGrpSpPr/>
            <p:nvPr/>
          </p:nvGrpSpPr>
          <p:grpSpPr>
            <a:xfrm>
              <a:off x="293687" y="4383088"/>
              <a:ext cx="8716963" cy="1903412"/>
              <a:chOff x="293687" y="4383088"/>
              <a:chExt cx="8716963" cy="1903412"/>
            </a:xfrm>
          </p:grpSpPr>
          <p:sp>
            <p:nvSpPr>
              <p:cNvPr id="107538" name="Oval 42"/>
              <p:cNvSpPr>
                <a:spLocks noChangeAspect="1"/>
              </p:cNvSpPr>
              <p:nvPr/>
            </p:nvSpPr>
            <p:spPr bwMode="auto">
              <a:xfrm>
                <a:off x="4122738" y="4969193"/>
                <a:ext cx="112712" cy="84137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i="1">
                  <a:latin typeface="Arial" pitchFamily="34" charset="0"/>
                </a:endParaRPr>
              </a:p>
            </p:txBody>
          </p:sp>
          <p:sp>
            <p:nvSpPr>
              <p:cNvPr id="9" name="AutoShape 8"/>
              <p:cNvSpPr>
                <a:spLocks noChangeArrowheads="1"/>
              </p:cNvSpPr>
              <p:nvPr/>
            </p:nvSpPr>
            <p:spPr bwMode="auto">
              <a:xfrm>
                <a:off x="4663440" y="4383088"/>
                <a:ext cx="4347210" cy="960437"/>
              </a:xfrm>
              <a:prstGeom prst="snip1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1100" b="1" dirty="0" err="1">
                    <a:latin typeface="Courier New" pitchFamily="49" charset="0"/>
                    <a:cs typeface="Courier New" pitchFamily="49" charset="0"/>
                  </a:rPr>
                  <a:t>Expression_Tree_Command</a:t>
                </a:r>
                <a:r>
                  <a:rPr lang="en-US" sz="1100" b="1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1100" b="1" dirty="0" err="1">
                    <a:latin typeface="Courier New" pitchFamily="49" charset="0"/>
                    <a:cs typeface="Courier New" pitchFamily="49" charset="0"/>
                  </a:rPr>
                  <a:t>make_command</a:t>
                </a:r>
                <a:r>
                  <a:rPr lang="en-US" sz="1100" b="1" dirty="0">
                    <a:latin typeface="Courier New" pitchFamily="49" charset="0"/>
                    <a:cs typeface="Courier New" pitchFamily="49" charset="0"/>
                  </a:rPr>
                  <a:t> </a:t>
                </a: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1100" b="1" dirty="0">
                    <a:latin typeface="Courier New" pitchFamily="49" charset="0"/>
                    <a:cs typeface="Courier New" pitchFamily="49" charset="0"/>
                  </a:rPr>
                  <a:t>             (const std::string &amp;input) {</a:t>
                </a: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1100" b="1" dirty="0">
                    <a:latin typeface="Courier New" pitchFamily="49" charset="0"/>
                    <a:cs typeface="Courier New" pitchFamily="49" charset="0"/>
                  </a:rPr>
                  <a:t>  return </a:t>
                </a: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1100" b="1" dirty="0">
                    <a:latin typeface="Courier New" pitchFamily="49" charset="0"/>
                    <a:cs typeface="Courier New" pitchFamily="49" charset="0"/>
                  </a:rPr>
                  <a:t>    </a:t>
                </a:r>
                <a:r>
                  <a:rPr lang="en-US" sz="1100" b="1" dirty="0" err="1">
                    <a:latin typeface="Courier New" pitchFamily="49" charset="0"/>
                    <a:cs typeface="Courier New" pitchFamily="49" charset="0"/>
                  </a:rPr>
                  <a:t>command_factory_.</a:t>
                </a:r>
                <a:r>
                  <a:rPr lang="en-US" sz="1100" b="1" dirty="0" err="1" smtClean="0">
                    <a:latin typeface="Courier New" pitchFamily="49" charset="0"/>
                    <a:cs typeface="Courier New" pitchFamily="49" charset="0"/>
                  </a:rPr>
                  <a:t>make_macro_command</a:t>
                </a:r>
                <a:r>
                  <a:rPr lang="en-US" sz="1100" b="1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1100" b="1" dirty="0">
                    <a:latin typeface="Courier New" pitchFamily="49" charset="0"/>
                    <a:cs typeface="Courier New" pitchFamily="49" charset="0"/>
                  </a:rPr>
                  <a:t>(input);</a:t>
                </a: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1100" b="1" dirty="0">
                    <a:latin typeface="Courier New" pitchFamily="49" charset="0"/>
                    <a:cs typeface="Courier New" pitchFamily="49" charset="0"/>
                  </a:rPr>
                  <a:t>}</a:t>
                </a:r>
              </a:p>
            </p:txBody>
          </p:sp>
          <p:sp>
            <p:nvSpPr>
              <p:cNvPr id="107541" name="Oval 44"/>
              <p:cNvSpPr>
                <a:spLocks noChangeAspect="1"/>
              </p:cNvSpPr>
              <p:nvPr/>
            </p:nvSpPr>
            <p:spPr bwMode="auto">
              <a:xfrm>
                <a:off x="1747838" y="4767580"/>
                <a:ext cx="111125" cy="8413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i="1">
                  <a:latin typeface="Arial" pitchFamily="34" charset="0"/>
                </a:endParaRPr>
              </a:p>
            </p:txBody>
          </p:sp>
          <p:cxnSp>
            <p:nvCxnSpPr>
              <p:cNvPr id="107542" name="Straight Connector 45"/>
              <p:cNvCxnSpPr>
                <a:cxnSpLocks noChangeShapeType="1"/>
              </p:cNvCxnSpPr>
              <p:nvPr/>
            </p:nvCxnSpPr>
            <p:spPr bwMode="auto">
              <a:xfrm rot="5400000">
                <a:off x="1432719" y="5250339"/>
                <a:ext cx="746125" cy="1587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10" name="AutoShape 8"/>
              <p:cNvSpPr>
                <a:spLocks noChangeArrowheads="1"/>
              </p:cNvSpPr>
              <p:nvPr/>
            </p:nvSpPr>
            <p:spPr bwMode="auto">
              <a:xfrm>
                <a:off x="293687" y="5356543"/>
                <a:ext cx="3941763" cy="929957"/>
              </a:xfrm>
              <a:prstGeom prst="snip1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1100" b="1" dirty="0" err="1">
                    <a:latin typeface="Courier New" pitchFamily="49" charset="0"/>
                    <a:cs typeface="Courier New" pitchFamily="49" charset="0"/>
                  </a:rPr>
                  <a:t>Expression_Tree_Command</a:t>
                </a:r>
                <a:r>
                  <a:rPr lang="en-US" sz="1100" b="1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1100" b="1" dirty="0" err="1" smtClean="0">
                    <a:latin typeface="Courier New" pitchFamily="49" charset="0"/>
                    <a:cs typeface="Courier New" pitchFamily="49" charset="0"/>
                  </a:rPr>
                  <a:t>make_command</a:t>
                </a:r>
                <a:r>
                  <a:rPr lang="en-US" sz="1100" b="1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:endParaRPr lang="en-US" sz="1100" b="1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1100" b="1" dirty="0">
                    <a:latin typeface="Courier New" pitchFamily="49" charset="0"/>
                    <a:cs typeface="Courier New" pitchFamily="49" charset="0"/>
                  </a:rPr>
                  <a:t>             (const std::string  &amp;input) {</a:t>
                </a: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1100" b="1" dirty="0">
                    <a:latin typeface="Courier New" pitchFamily="49" charset="0"/>
                    <a:cs typeface="Courier New" pitchFamily="49" charset="0"/>
                  </a:rPr>
                  <a:t>  return </a:t>
                </a:r>
                <a:endParaRPr lang="en-US" sz="1100" b="1" dirty="0" smtClean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1100" b="1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1100" b="1" dirty="0" smtClean="0">
                    <a:latin typeface="Courier New" pitchFamily="49" charset="0"/>
                    <a:cs typeface="Courier New" pitchFamily="49" charset="0"/>
                  </a:rPr>
                  <a:t>    </a:t>
                </a:r>
                <a:r>
                  <a:rPr lang="en-US" sz="1100" b="1" dirty="0" err="1" smtClean="0">
                    <a:latin typeface="Courier New" pitchFamily="49" charset="0"/>
                    <a:cs typeface="Courier New" pitchFamily="49" charset="0"/>
                  </a:rPr>
                  <a:t>command_factory</a:t>
                </a:r>
                <a:r>
                  <a:rPr lang="en-US" sz="1100" b="1" dirty="0" err="1">
                    <a:latin typeface="Courier New" pitchFamily="49" charset="0"/>
                    <a:cs typeface="Courier New" pitchFamily="49" charset="0"/>
                  </a:rPr>
                  <a:t>_.</a:t>
                </a:r>
                <a:r>
                  <a:rPr lang="en-US" sz="1100" b="1" dirty="0" err="1" smtClean="0">
                    <a:latin typeface="Courier New" pitchFamily="49" charset="0"/>
                    <a:cs typeface="Courier New" pitchFamily="49" charset="0"/>
                  </a:rPr>
                  <a:t>make_command</a:t>
                </a:r>
                <a:r>
                  <a:rPr lang="en-US" sz="1100" b="1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1100" b="1" dirty="0">
                    <a:latin typeface="Courier New" pitchFamily="49" charset="0"/>
                    <a:cs typeface="Courier New" pitchFamily="49" charset="0"/>
                  </a:rPr>
                  <a:t>(input);</a:t>
                </a: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1100" b="1" dirty="0">
                    <a:latin typeface="Courier New" pitchFamily="49" charset="0"/>
                    <a:cs typeface="Courier New" pitchFamily="49" charset="0"/>
                  </a:rPr>
                  <a:t>}</a:t>
                </a:r>
              </a:p>
            </p:txBody>
          </p:sp>
        </p:grpSp>
      </p:grpSp>
      <p:sp>
        <p:nvSpPr>
          <p:cNvPr id="107544" name="Rectangle 47"/>
          <p:cNvSpPr>
            <a:spLocks noChangeArrowheads="1"/>
          </p:cNvSpPr>
          <p:nvPr/>
        </p:nvSpPr>
        <p:spPr bwMode="auto">
          <a:xfrm>
            <a:off x="136525" y="993775"/>
            <a:ext cx="8756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1" indent="-228600"/>
            <a:r>
              <a:rPr lang="en-CA" sz="2000" dirty="0"/>
              <a:t>Implement algorithm once in base class &amp; let subclasses define variant parts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681038"/>
            <a:ext cx="8839200" cy="354012"/>
          </a:xfrm>
        </p:spPr>
        <p:txBody>
          <a:bodyPr/>
          <a:lstStyle/>
          <a:p>
            <a:pPr eaLnBrk="1" hangingPunct="1"/>
            <a:r>
              <a:rPr lang="en-US" sz="3200" smtClean="0"/>
              <a:t>Modified UML/OMT Notation</a:t>
            </a:r>
          </a:p>
        </p:txBody>
      </p:sp>
      <p:pic>
        <p:nvPicPr>
          <p:cNvPr id="53268" name="Picture 20" descr="omt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613" y="2773363"/>
            <a:ext cx="3757612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3" name="Picture 15" descr="omt-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5925" y="2438400"/>
            <a:ext cx="1244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4" name="Picture 16" descr="omt-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286000"/>
            <a:ext cx="19843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6" name="Picture 18" descr="omt-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0925" y="2554288"/>
            <a:ext cx="1922463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3" descr="omt-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4114800"/>
            <a:ext cx="43957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9" descr="omt-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98663" y="2101850"/>
            <a:ext cx="16446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9" name="Picture 21" descr="omt-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51238" y="1968500"/>
            <a:ext cx="44418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854075"/>
          </a:xfrm>
        </p:spPr>
        <p:txBody>
          <a:bodyPr/>
          <a:lstStyle/>
          <a:p>
            <a:pPr eaLnBrk="1" hangingPunct="1"/>
            <a:r>
              <a:rPr lang="en-US" sz="3200" smtClean="0"/>
              <a:t>Expression_Tree_Event_Handler</a:t>
            </a:r>
          </a:p>
        </p:txBody>
      </p:sp>
      <p:sp>
        <p:nvSpPr>
          <p:cNvPr id="108547" name="Rectangle 5"/>
          <p:cNvSpPr>
            <a:spLocks noChangeArrowheads="1"/>
          </p:cNvSpPr>
          <p:nvPr/>
        </p:nvSpPr>
        <p:spPr bwMode="auto">
          <a:xfrm>
            <a:off x="115888" y="1029653"/>
            <a:ext cx="8789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Provides an abstract interface for handling input events associated with the expression tree application</a:t>
            </a:r>
          </a:p>
        </p:txBody>
      </p:sp>
      <p:sp>
        <p:nvSpPr>
          <p:cNvPr id="108548" name="Rectangle 6"/>
          <p:cNvSpPr>
            <a:spLocks noChangeArrowheads="1"/>
          </p:cNvSpPr>
          <p:nvPr/>
        </p:nvSpPr>
        <p:spPr bwMode="auto">
          <a:xfrm>
            <a:off x="115888" y="1749425"/>
            <a:ext cx="13462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Interface: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15888" y="4853940"/>
            <a:ext cx="8789987" cy="14001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Commonality</a:t>
            </a:r>
            <a:r>
              <a:rPr lang="en-US" sz="2000" dirty="0"/>
              <a:t>: Provides a common interface for handling user input events &amp; commands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Variability</a:t>
            </a:r>
            <a:r>
              <a:rPr lang="en-US" sz="2000" dirty="0"/>
              <a:t>: Subclasses implement various operational modes, e.g., verbose vs. succinct mode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0" y="2090738"/>
          <a:ext cx="9144000" cy="2438400"/>
        </p:xfrm>
        <a:graphic>
          <a:graphicData uri="http://schemas.openxmlformats.org/drawingml/2006/table">
            <a:tbl>
              <a:tblPr/>
              <a:tblGrid>
                <a:gridCol w="4663440"/>
                <a:gridCol w="4480560"/>
              </a:tblGrid>
              <a:tr h="169333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virtual 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hlinkClick r:id="rId3" action="ppaction://hlinkfile"/>
                        </a:rPr>
                        <a:t>handle_input</a:t>
                      </a:r>
                      <a:r>
                        <a:rPr lang="en-US" sz="2000" dirty="0"/>
                        <a:t> (void)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62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static </a:t>
                      </a:r>
                      <a:r>
                        <a:rPr lang="en-US" sz="2000" dirty="0" err="1">
                          <a:hlinkClick r:id="rId3" action="ppaction://hlinkfile"/>
                        </a:rPr>
                        <a:t>Expression_Tree_Event_Handler</a:t>
                      </a:r>
                      <a:r>
                        <a:rPr lang="en-US" sz="2000" dirty="0"/>
                        <a:t> *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make_handler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bool</a:t>
                      </a:r>
                      <a:r>
                        <a:rPr lang="en-US" sz="2000" dirty="0"/>
                        <a:t> verbose)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virtual 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hlinkClick r:id="rId3" action="ppaction://hlinkfile"/>
                        </a:rPr>
                        <a:t>prompt_user</a:t>
                      </a:r>
                      <a:r>
                        <a:rPr lang="en-US" sz="2000"/>
                        <a:t> (void)=0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virtual </a:t>
                      </a:r>
                      <a:r>
                        <a:rPr lang="en-US" sz="2000" dirty="0" err="1"/>
                        <a:t>bool</a:t>
                      </a:r>
                      <a:r>
                        <a:rPr lang="en-US" sz="20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hlinkClick r:id="rId3" action="ppaction://hlinkfile"/>
                        </a:rPr>
                        <a:t>get_input</a:t>
                      </a:r>
                      <a:r>
                        <a:rPr lang="en-US" sz="2000"/>
                        <a:t> (std::string &amp;)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314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virtual </a:t>
                      </a:r>
                      <a:r>
                        <a:rPr lang="en-US" sz="2000" dirty="0" err="1">
                          <a:hlinkClick r:id="rId4" action="ppaction://hlinkfile"/>
                        </a:rPr>
                        <a:t>Expression_Tree_Command</a:t>
                      </a:r>
                      <a:r>
                        <a:rPr lang="en-US" sz="20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hlinkClick r:id="rId3" action="ppaction://hlinkfile"/>
                        </a:rPr>
                        <a:t>make_command</a:t>
                      </a:r>
                      <a:r>
                        <a:rPr lang="en-US" sz="2000" dirty="0"/>
                        <a:t> 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          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(</a:t>
                      </a:r>
                      <a:r>
                        <a:rPr lang="en-US" sz="2000" dirty="0"/>
                        <a:t>const std::string &amp;input)=0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271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virtual bool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hlinkClick r:id="rId3" action="ppaction://hlinkfile"/>
                        </a:rPr>
                        <a:t>execute_command</a:t>
                      </a:r>
                      <a:r>
                        <a:rPr lang="en-US" sz="2000" dirty="0"/>
                        <a:t> 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           (</a:t>
                      </a:r>
                      <a:r>
                        <a:rPr lang="en-US" sz="2000" dirty="0" err="1">
                          <a:hlinkClick r:id="rId4" action="ppaction://hlinkfile"/>
                        </a:rPr>
                        <a:t>Expression_Tree_Command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smtClean="0"/>
                        <a:t>&amp;)</a:t>
                      </a:r>
                      <a:endParaRPr lang="en-US" sz="20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691323" y="6431518"/>
            <a:ext cx="5795327" cy="36933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Note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make_handler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000" dirty="0" smtClean="0"/>
              <a:t> factory method variant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195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Template Method            class behavioral</a:t>
            </a:r>
          </a:p>
        </p:txBody>
      </p:sp>
      <p:sp>
        <p:nvSpPr>
          <p:cNvPr id="1054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76225" y="1123950"/>
            <a:ext cx="8867775" cy="4724400"/>
          </a:xfrm>
        </p:spPr>
        <p:txBody>
          <a:bodyPr/>
          <a:lstStyle/>
          <a:p>
            <a:pPr marL="0" indent="0" eaLnBrk="1" hangingPunct="1"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en-US" sz="2000" b="1" dirty="0" smtClean="0"/>
              <a:t>Intent</a:t>
            </a:r>
          </a:p>
          <a:p>
            <a:pPr marL="228600" lvl="1" indent="0" eaLnBrk="1" hangingPunct="1">
              <a:spcBef>
                <a:spcPct val="15000"/>
              </a:spcBef>
              <a:buFontTx/>
              <a:buNone/>
              <a:defRPr/>
            </a:pPr>
            <a:r>
              <a:rPr lang="en-US" sz="2000" dirty="0" smtClean="0"/>
              <a:t>Provide a skeleton of an algorithm in a method, deferring some steps to subclasses</a:t>
            </a:r>
          </a:p>
          <a:p>
            <a:pPr marL="1588" lvl="1" indent="-1588" eaLnBrk="1" hangingPunct="1">
              <a:spcBef>
                <a:spcPct val="15000"/>
              </a:spcBef>
              <a:buFontTx/>
              <a:buNone/>
              <a:defRPr/>
            </a:pPr>
            <a:r>
              <a:rPr lang="en-US" sz="2000" b="1" dirty="0" smtClean="0"/>
              <a:t>Applicability</a:t>
            </a:r>
          </a:p>
          <a:p>
            <a:pPr marL="228600" lvl="1" indent="-228600" eaLnBrk="1" hangingPunct="1">
              <a:lnSpc>
                <a:spcPct val="90000"/>
              </a:lnSpc>
              <a:defRPr/>
            </a:pPr>
            <a:r>
              <a:rPr lang="en-CA" sz="2000" dirty="0" smtClean="0"/>
              <a:t>Implement invariant aspects of an algorithm once &amp; let subclasses define variant parts</a:t>
            </a:r>
          </a:p>
          <a:p>
            <a:pPr marL="228600" lvl="1" indent="-228600" eaLnBrk="1" hangingPunct="1">
              <a:lnSpc>
                <a:spcPct val="90000"/>
              </a:lnSpc>
              <a:defRPr/>
            </a:pPr>
            <a:r>
              <a:rPr lang="en-CA" sz="2000" dirty="0" smtClean="0"/>
              <a:t>Localize common </a:t>
            </a:r>
            <a:r>
              <a:rPr lang="en-CA" sz="2000" dirty="0" err="1" smtClean="0"/>
              <a:t>behavior</a:t>
            </a:r>
            <a:r>
              <a:rPr lang="en-CA" sz="2000" dirty="0" smtClean="0"/>
              <a:t> in a class to increase code reuse</a:t>
            </a:r>
          </a:p>
          <a:p>
            <a:pPr marL="227013" lvl="1" indent="-223838" eaLnBrk="1" hangingPunct="1">
              <a:defRPr/>
            </a:pPr>
            <a:r>
              <a:rPr lang="en-CA" sz="2000" dirty="0" smtClean="0"/>
              <a:t>Control subclass extensions</a:t>
            </a:r>
          </a:p>
          <a:p>
            <a:pPr marL="227013" lvl="1" indent="-223838" eaLnBrk="1" hangingPunct="1">
              <a:buFontTx/>
              <a:buNone/>
              <a:defRPr/>
            </a:pPr>
            <a:r>
              <a:rPr lang="en-US" sz="2000" b="1" dirty="0" smtClean="0"/>
              <a:t>Structure</a:t>
            </a:r>
          </a:p>
          <a:p>
            <a:pPr marL="227013" lvl="1" indent="-223838" eaLnBrk="1" hangingPunct="1">
              <a:buFontTx/>
              <a:buNone/>
              <a:defRPr/>
            </a:pPr>
            <a:endParaRPr lang="en-US" sz="2000" b="1" dirty="0" smtClean="0"/>
          </a:p>
          <a:p>
            <a:pPr marL="401638" lvl="1" indent="-231775" eaLnBrk="1" hangingPunct="1">
              <a:spcBef>
                <a:spcPct val="15000"/>
              </a:spcBef>
              <a:buFontTx/>
              <a:buNone/>
              <a:defRPr/>
            </a:pPr>
            <a:endParaRPr lang="en-US" sz="2000" dirty="0" smtClean="0"/>
          </a:p>
        </p:txBody>
      </p:sp>
      <p:pic>
        <p:nvPicPr>
          <p:cNvPr id="109572" name="Picture 7" descr="http://static.flickr.com/43/75572976_277601c306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7150" y="3924300"/>
            <a:ext cx="4257675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9573" name="Straight Connector 7"/>
          <p:cNvCxnSpPr>
            <a:cxnSpLocks noChangeShapeType="1"/>
          </p:cNvCxnSpPr>
          <p:nvPr/>
        </p:nvCxnSpPr>
        <p:spPr bwMode="auto">
          <a:xfrm>
            <a:off x="45720" y="6370003"/>
            <a:ext cx="899160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195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Template Method            class behavioral</a:t>
            </a:r>
          </a:p>
        </p:txBody>
      </p:sp>
      <p:sp>
        <p:nvSpPr>
          <p:cNvPr id="1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42875" y="1133475"/>
            <a:ext cx="8696325" cy="5018088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2000" b="1" dirty="0" smtClean="0"/>
              <a:t>Consequences</a:t>
            </a:r>
          </a:p>
          <a:p>
            <a:pPr marL="228600" lvl="1" indent="-228600" eaLnBrk="1" hangingPunct="1">
              <a:lnSpc>
                <a:spcPct val="90000"/>
              </a:lnSpc>
              <a:buFontTx/>
              <a:buChar char="+"/>
            </a:pPr>
            <a:r>
              <a:rPr lang="en-CA" sz="2000" dirty="0" smtClean="0"/>
              <a:t>Leads to inversion of control (“Hollywood principle”: don't call us – we'll call you)</a:t>
            </a:r>
          </a:p>
          <a:p>
            <a:pPr marL="228600" lvl="1" indent="-228600" eaLnBrk="1" hangingPunct="1">
              <a:lnSpc>
                <a:spcPct val="90000"/>
              </a:lnSpc>
              <a:buFontTx/>
              <a:buChar char="+"/>
            </a:pPr>
            <a:r>
              <a:rPr lang="en-CA" sz="2000" dirty="0" smtClean="0"/>
              <a:t>Promotes code reuse</a:t>
            </a:r>
          </a:p>
          <a:p>
            <a:pPr marL="228600" lvl="1" indent="-228600" eaLnBrk="1" hangingPunct="1">
              <a:lnSpc>
                <a:spcPct val="90000"/>
              </a:lnSpc>
              <a:buFontTx/>
              <a:buChar char="+"/>
            </a:pPr>
            <a:r>
              <a:rPr lang="en-CA" sz="2000" dirty="0" smtClean="0"/>
              <a:t>Lets you enforce overriding rules</a:t>
            </a:r>
          </a:p>
          <a:p>
            <a:pPr marL="228600" lvl="1" indent="-228600" eaLnBrk="1" hangingPunct="1">
              <a:lnSpc>
                <a:spcPct val="90000"/>
              </a:lnSpc>
            </a:pPr>
            <a:r>
              <a:rPr lang="en-CA" sz="2000" dirty="0" smtClean="0"/>
              <a:t>Must subclass to specialize </a:t>
            </a:r>
            <a:r>
              <a:rPr lang="en-CA" sz="2000" dirty="0" err="1" smtClean="0"/>
              <a:t>behavior</a:t>
            </a:r>
            <a:r>
              <a:rPr lang="en-CA" sz="2000" dirty="0" smtClean="0"/>
              <a:t> (</a:t>
            </a:r>
            <a:r>
              <a:rPr lang="en-CA" sz="2000" i="1" dirty="0" smtClean="0"/>
              <a:t>cf</a:t>
            </a:r>
            <a:r>
              <a:rPr lang="en-CA" sz="2000" dirty="0" smtClean="0"/>
              <a:t>. Strategy pattern)</a:t>
            </a:r>
            <a:endParaRPr lang="en-US" sz="20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000" b="1" dirty="0" smtClean="0"/>
              <a:t>Implementation</a:t>
            </a:r>
          </a:p>
          <a:p>
            <a:pPr marL="228600" lvl="1" indent="-2286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CA" sz="2000" dirty="0" smtClean="0"/>
              <a:t>Virtual vs. non-virtual template method</a:t>
            </a:r>
          </a:p>
          <a:p>
            <a:pPr marL="228600" lvl="1" indent="-2286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CA" sz="2000" dirty="0" smtClean="0"/>
              <a:t>Few vs. lots of primitive operations (hook method)</a:t>
            </a:r>
          </a:p>
          <a:p>
            <a:pPr marL="228600" lvl="1" indent="-2286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CA" sz="2000" dirty="0" smtClean="0"/>
              <a:t>Naming conventions (do_*() prefix)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000" b="1" dirty="0" smtClean="0"/>
              <a:t>Known Uses</a:t>
            </a:r>
          </a:p>
          <a:p>
            <a:pPr marL="228600" lvl="1" indent="-228600" eaLnBrk="1" hangingPunct="1">
              <a:buFont typeface="Arial" pitchFamily="34" charset="0"/>
              <a:buChar char="•"/>
            </a:pPr>
            <a:r>
              <a:rPr lang="en-US" sz="2000" dirty="0" err="1" smtClean="0"/>
              <a:t>InterViews</a:t>
            </a:r>
            <a:r>
              <a:rPr lang="en-US" sz="2000" dirty="0" smtClean="0"/>
              <a:t> Kits</a:t>
            </a:r>
          </a:p>
          <a:p>
            <a:pPr marL="228600" lvl="1" indent="-228600" eaLnBrk="1" hangingPunct="1">
              <a:buFont typeface="Arial" pitchFamily="34" charset="0"/>
              <a:buChar char="•"/>
            </a:pPr>
            <a:r>
              <a:rPr lang="en-US" sz="2000" dirty="0" smtClean="0"/>
              <a:t>ET++ </a:t>
            </a:r>
            <a:r>
              <a:rPr lang="en-US" sz="2000" dirty="0" err="1" smtClean="0"/>
              <a:t>WindowSystem</a:t>
            </a:r>
            <a:endParaRPr lang="en-US" sz="2000" dirty="0" smtClean="0"/>
          </a:p>
          <a:p>
            <a:pPr marL="228600" lvl="1" indent="-228600" eaLnBrk="1" hangingPunct="1">
              <a:buFont typeface="Arial" pitchFamily="34" charset="0"/>
              <a:buChar char="•"/>
            </a:pPr>
            <a:r>
              <a:rPr lang="en-US" sz="2000" dirty="0" smtClean="0"/>
              <a:t>AWT Toolkit</a:t>
            </a:r>
          </a:p>
          <a:p>
            <a:pPr marL="228600" lvl="1" indent="-228600" eaLnBrk="1" hangingPunct="1">
              <a:buFont typeface="Arial" pitchFamily="34" charset="0"/>
              <a:buChar char="•"/>
            </a:pPr>
            <a:r>
              <a:rPr lang="en-US" sz="2000" dirty="0" smtClean="0"/>
              <a:t>ACE &amp; The ACE ORB (TAO)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195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Strategy                       object behavioral</a:t>
            </a:r>
          </a:p>
        </p:txBody>
      </p:sp>
      <p:sp>
        <p:nvSpPr>
          <p:cNvPr id="3788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60350" y="1266825"/>
            <a:ext cx="8778875" cy="2590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/>
              <a:t>Intent</a:t>
            </a:r>
          </a:p>
          <a:p>
            <a:pPr marL="233363" lvl="1" indent="0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define a family of algorithms, encapsulate each one, &amp; make them interchangeable to let clients &amp; algorithms vary independently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/>
              <a:t>Applicability</a:t>
            </a:r>
          </a:p>
          <a:p>
            <a:pPr lvl="1" indent="-223838" eaLnBrk="1" hangingPunct="1">
              <a:defRPr/>
            </a:pPr>
            <a:r>
              <a:rPr lang="en-US" sz="2000" dirty="0" smtClean="0"/>
              <a:t>when an object should be configurable with one of many algorithms,</a:t>
            </a:r>
          </a:p>
          <a:p>
            <a:pPr lvl="1" indent="-223838" eaLnBrk="1" hangingPunct="1">
              <a:defRPr/>
            </a:pPr>
            <a:r>
              <a:rPr lang="en-US" sz="2000" i="1" dirty="0" smtClean="0"/>
              <a:t>and</a:t>
            </a:r>
            <a:r>
              <a:rPr lang="en-US" sz="2000" dirty="0" smtClean="0"/>
              <a:t> all algorithms can be encapsulated,</a:t>
            </a:r>
          </a:p>
          <a:p>
            <a:pPr lvl="1" indent="-223838" eaLnBrk="1" hangingPunct="1">
              <a:defRPr/>
            </a:pPr>
            <a:r>
              <a:rPr lang="en-US" sz="2000" i="1" dirty="0" smtClean="0"/>
              <a:t>and</a:t>
            </a:r>
            <a:r>
              <a:rPr lang="en-US" sz="2000" dirty="0" smtClean="0"/>
              <a:t> one interface covers all encapsulations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0350" y="3895725"/>
            <a:ext cx="7772400" cy="2320925"/>
            <a:chOff x="480" y="2688"/>
            <a:chExt cx="4896" cy="1462"/>
          </a:xfrm>
        </p:grpSpPr>
        <p:sp>
          <p:nvSpPr>
            <p:cNvPr id="111621" name="Rectangle 5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480" y="2688"/>
              <a:ext cx="4896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/>
              <a:r>
                <a:rPr lang="en-US" sz="2000" b="1"/>
                <a:t>Structure</a:t>
              </a:r>
              <a:endParaRPr lang="en-US" sz="2800" b="1"/>
            </a:p>
          </p:txBody>
        </p:sp>
        <p:pic>
          <p:nvPicPr>
            <p:cNvPr id="111622" name="Picture 6" descr="strategy-om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6" y="3002"/>
              <a:ext cx="4176" cy="1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60350" y="1247775"/>
            <a:ext cx="4540250" cy="4724400"/>
          </a:xfrm>
        </p:spPr>
        <p:txBody>
          <a:bodyPr/>
          <a:lstStyle/>
          <a:p>
            <a:pPr marL="55563" indent="-55563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dirty="0" smtClean="0"/>
              <a:t>Consequences</a:t>
            </a:r>
          </a:p>
          <a:p>
            <a:pPr marL="231775" lvl="1" indent="-231775" eaLnBrk="1" hangingPunct="1">
              <a:spcBef>
                <a:spcPts val="600"/>
              </a:spcBef>
              <a:buFont typeface="Tahoma" pitchFamily="34" charset="0"/>
              <a:buChar char="+"/>
            </a:pPr>
            <a:r>
              <a:rPr lang="en-US" sz="2000" dirty="0" smtClean="0"/>
              <a:t>greater flexibility, reuse</a:t>
            </a:r>
          </a:p>
          <a:p>
            <a:pPr marL="231775" lvl="1" indent="-231775" eaLnBrk="1" hangingPunct="1">
              <a:spcBef>
                <a:spcPts val="600"/>
              </a:spcBef>
              <a:buFont typeface="Tahoma" pitchFamily="34" charset="0"/>
              <a:buChar char="+"/>
            </a:pPr>
            <a:r>
              <a:rPr lang="en-US" sz="2000" dirty="0" smtClean="0"/>
              <a:t>can change algorithms dynamically</a:t>
            </a:r>
          </a:p>
          <a:p>
            <a:pPr marL="231775" lvl="1" indent="-231775" eaLnBrk="1" hangingPunct="1">
              <a:spcBef>
                <a:spcPts val="600"/>
              </a:spcBef>
              <a:buFont typeface="Tahoma" pitchFamily="34" charset="0"/>
              <a:buChar char="–"/>
            </a:pPr>
            <a:r>
              <a:rPr lang="en-US" sz="2000" dirty="0" smtClean="0"/>
              <a:t>strategy creation &amp; communication overhead</a:t>
            </a:r>
          </a:p>
          <a:p>
            <a:pPr marL="231775" lvl="1" indent="-231775" eaLnBrk="1" hangingPunct="1">
              <a:spcBef>
                <a:spcPts val="600"/>
              </a:spcBef>
              <a:buFont typeface="Tahoma" pitchFamily="34" charset="0"/>
              <a:buChar char="–"/>
            </a:pPr>
            <a:r>
              <a:rPr lang="en-US" sz="2000" dirty="0" smtClean="0"/>
              <a:t>inflexible Strategy interface</a:t>
            </a:r>
          </a:p>
          <a:p>
            <a:pPr marL="231775" lvl="1" indent="-231775" eaLnBrk="1" hangingPunct="1">
              <a:spcBef>
                <a:spcPts val="600"/>
              </a:spcBef>
              <a:buFont typeface="Tahoma" pitchFamily="34" charset="0"/>
              <a:buChar char="–"/>
            </a:pPr>
            <a:r>
              <a:rPr lang="en-US" sz="2000" dirty="0" smtClean="0"/>
              <a:t>semantic incompatibility of multiple strategies used together</a:t>
            </a:r>
          </a:p>
          <a:p>
            <a:pPr marL="55563" indent="-55563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dirty="0" smtClean="0"/>
              <a:t>Implementation</a:t>
            </a:r>
          </a:p>
          <a:p>
            <a:pPr marL="231775" lvl="1" indent="-231775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exchanging information between a Strategy &amp; its context</a:t>
            </a:r>
          </a:p>
          <a:p>
            <a:pPr marL="231775" lvl="1" indent="-231775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static strategy selection via parameterized types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195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Strategy                       object behavioral</a:t>
            </a:r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5219700" y="1247775"/>
            <a:ext cx="34385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5563" indent="-55563">
              <a:lnSpc>
                <a:spcPct val="100000"/>
              </a:lnSpc>
              <a:spcBef>
                <a:spcPts val="600"/>
              </a:spcBef>
              <a:buClrTx/>
              <a:buSzTx/>
              <a:defRPr/>
            </a:pPr>
            <a:r>
              <a:rPr lang="en-US" sz="2000" b="1" kern="0" dirty="0">
                <a:latin typeface="+mn-lt"/>
                <a:ea typeface="+mn-ea"/>
                <a:cs typeface="+mn-cs"/>
              </a:rPr>
              <a:t>Known Uses</a:t>
            </a:r>
          </a:p>
          <a:p>
            <a:pPr marL="231775" lvl="1" indent="-231775">
              <a:lnSpc>
                <a:spcPct val="100000"/>
              </a:lnSpc>
              <a:spcBef>
                <a:spcPts val="6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000" kern="0" dirty="0" err="1">
                <a:latin typeface="+mn-lt"/>
                <a:ea typeface="+mn-ea"/>
                <a:cs typeface="+mn-cs"/>
              </a:rPr>
              <a:t>InterViews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text formatting</a:t>
            </a:r>
          </a:p>
          <a:p>
            <a:pPr marL="231775" lvl="1" indent="-231775">
              <a:lnSpc>
                <a:spcPct val="100000"/>
              </a:lnSpc>
              <a:spcBef>
                <a:spcPts val="6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RTL register allocation &amp; scheduling strategies</a:t>
            </a:r>
          </a:p>
          <a:p>
            <a:pPr marL="231775" lvl="1" indent="-231775">
              <a:lnSpc>
                <a:spcPct val="100000"/>
              </a:lnSpc>
              <a:spcBef>
                <a:spcPts val="6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ET++</a:t>
            </a:r>
            <a:r>
              <a:rPr lang="en-US" sz="2000" kern="0" dirty="0" err="1">
                <a:latin typeface="+mn-lt"/>
                <a:ea typeface="+mn-ea"/>
                <a:cs typeface="+mn-cs"/>
              </a:rPr>
              <a:t>SwapsManager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calculation engines</a:t>
            </a:r>
          </a:p>
          <a:p>
            <a:pPr marL="231775" lvl="1" indent="-231775">
              <a:lnSpc>
                <a:spcPct val="100000"/>
              </a:lnSpc>
              <a:spcBef>
                <a:spcPts val="6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The ACE ORB (TAO) Real-time CORBA middleware</a:t>
            </a:r>
          </a:p>
          <a:p>
            <a:pPr marL="55563" indent="-55563">
              <a:lnSpc>
                <a:spcPct val="100000"/>
              </a:lnSpc>
              <a:spcBef>
                <a:spcPts val="600"/>
              </a:spcBef>
              <a:buClrTx/>
              <a:buSzTx/>
              <a:defRPr/>
            </a:pPr>
            <a:r>
              <a:rPr lang="en-US" sz="2000" b="1" kern="0" dirty="0">
                <a:latin typeface="+mn-lt"/>
                <a:ea typeface="+mn-ea"/>
                <a:cs typeface="+mn-cs"/>
              </a:rPr>
              <a:t>See Also</a:t>
            </a:r>
          </a:p>
          <a:p>
            <a:pPr marL="231775" lvl="1" indent="-231775">
              <a:lnSpc>
                <a:spcPct val="100000"/>
              </a:lnSpc>
              <a:spcBef>
                <a:spcPts val="6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Bridge pattern (object structural)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200" smtClean="0"/>
              <a:t>Comparing Strategy with Template Method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3944938" cy="5181600"/>
          </a:xfrm>
        </p:spPr>
        <p:txBody>
          <a:bodyPr/>
          <a:lstStyle/>
          <a:p>
            <a:pPr eaLnBrk="1" hangingPunct="1">
              <a:spcBef>
                <a:spcPts val="300"/>
              </a:spcBef>
              <a:buFontTx/>
              <a:buNone/>
            </a:pPr>
            <a:r>
              <a:rPr lang="en-CA" sz="2000" b="1" smtClean="0"/>
              <a:t>Strategy</a:t>
            </a:r>
          </a:p>
          <a:p>
            <a:pPr lvl="1" eaLnBrk="1" hangingPunct="1">
              <a:spcBef>
                <a:spcPts val="300"/>
              </a:spcBef>
              <a:buFontTx/>
              <a:buChar char="+"/>
            </a:pPr>
            <a:r>
              <a:rPr lang="en-CA" sz="2000" smtClean="0"/>
              <a:t>Provides for clean separation between components through interfaces</a:t>
            </a:r>
          </a:p>
          <a:p>
            <a:pPr lvl="1" eaLnBrk="1" hangingPunct="1">
              <a:spcBef>
                <a:spcPts val="300"/>
              </a:spcBef>
              <a:buFontTx/>
              <a:buChar char="+"/>
            </a:pPr>
            <a:r>
              <a:rPr lang="en-CA" sz="2000" smtClean="0"/>
              <a:t>Allows for dynamic composition</a:t>
            </a:r>
          </a:p>
          <a:p>
            <a:pPr lvl="1" eaLnBrk="1" hangingPunct="1">
              <a:spcBef>
                <a:spcPts val="300"/>
              </a:spcBef>
              <a:buFontTx/>
              <a:buChar char="+"/>
            </a:pPr>
            <a:r>
              <a:rPr lang="en-CA" sz="2000" smtClean="0"/>
              <a:t>Allows for flexible mixing &amp; matching of features</a:t>
            </a:r>
          </a:p>
          <a:p>
            <a:pPr lvl="1" eaLnBrk="1" hangingPunct="1">
              <a:spcBef>
                <a:spcPts val="300"/>
              </a:spcBef>
            </a:pPr>
            <a:r>
              <a:rPr lang="en-CA" sz="2000" smtClean="0"/>
              <a:t>Has the overhead of forwarding</a:t>
            </a:r>
          </a:p>
          <a:p>
            <a:pPr lvl="1" eaLnBrk="1" hangingPunct="1">
              <a:spcBef>
                <a:spcPts val="300"/>
              </a:spcBef>
            </a:pPr>
            <a:r>
              <a:rPr lang="en-CA" sz="2000" smtClean="0"/>
              <a:t>Suffers from the identity crisis</a:t>
            </a:r>
          </a:p>
          <a:p>
            <a:pPr lvl="1" eaLnBrk="1" hangingPunct="1">
              <a:spcBef>
                <a:spcPts val="300"/>
              </a:spcBef>
            </a:pPr>
            <a:r>
              <a:rPr lang="en-CA" sz="2000" smtClean="0"/>
              <a:t>Leads to more fragmentation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97338" y="1066800"/>
            <a:ext cx="50466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/>
            </a:pPr>
            <a:r>
              <a:rPr lang="en-CA" sz="2000" b="1" kern="0" dirty="0">
                <a:latin typeface="+mn-lt"/>
                <a:ea typeface="+mn-ea"/>
                <a:cs typeface="+mn-cs"/>
              </a:rPr>
              <a:t>Template Method</a:t>
            </a:r>
          </a:p>
          <a:p>
            <a:pPr lvl="1" indent="-28733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Char char="+"/>
              <a:defRPr/>
            </a:pPr>
            <a:r>
              <a:rPr lang="en-CA" sz="2000" kern="0" dirty="0">
                <a:latin typeface="+mn-lt"/>
                <a:ea typeface="+mn-ea"/>
                <a:cs typeface="+mn-cs"/>
              </a:rPr>
              <a:t>No explicit forwarding necessary</a:t>
            </a:r>
          </a:p>
          <a:p>
            <a:pPr lvl="1" indent="-28733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Char char="–"/>
              <a:defRPr/>
            </a:pPr>
            <a:r>
              <a:rPr lang="en-CA" sz="2000" kern="0" dirty="0">
                <a:latin typeface="+mn-lt"/>
                <a:ea typeface="+mn-ea"/>
                <a:cs typeface="+mn-cs"/>
              </a:rPr>
              <a:t>Close coupling between subclass(</a:t>
            </a:r>
            <a:r>
              <a:rPr lang="en-CA" sz="2000" kern="0" dirty="0" err="1">
                <a:latin typeface="+mn-lt"/>
                <a:ea typeface="+mn-ea"/>
                <a:cs typeface="+mn-cs"/>
              </a:rPr>
              <a:t>es</a:t>
            </a:r>
            <a:r>
              <a:rPr lang="en-CA" sz="2000" kern="0" dirty="0">
                <a:latin typeface="+mn-lt"/>
                <a:ea typeface="+mn-ea"/>
                <a:cs typeface="+mn-cs"/>
              </a:rPr>
              <a:t>) &amp; base class</a:t>
            </a:r>
          </a:p>
          <a:p>
            <a:pPr lvl="1" indent="-28733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Char char="–"/>
              <a:defRPr/>
            </a:pPr>
            <a:r>
              <a:rPr lang="en-CA" sz="2000" kern="0" dirty="0">
                <a:latin typeface="+mn-lt"/>
                <a:ea typeface="+mn-ea"/>
                <a:cs typeface="+mn-cs"/>
              </a:rPr>
              <a:t>Inheritance hierarchies are static &amp; cannot be reconfigured at runtime</a:t>
            </a:r>
          </a:p>
          <a:p>
            <a:pPr lvl="1" indent="-28733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Char char="–"/>
              <a:defRPr/>
            </a:pPr>
            <a:r>
              <a:rPr lang="en-CA" sz="2000" kern="0" dirty="0">
                <a:latin typeface="+mn-lt"/>
                <a:ea typeface="+mn-ea"/>
                <a:cs typeface="+mn-cs"/>
              </a:rPr>
              <a:t>Adding features through </a:t>
            </a:r>
            <a:r>
              <a:rPr lang="en-CA" sz="2000" kern="0" dirty="0" err="1">
                <a:latin typeface="+mn-lt"/>
                <a:ea typeface="+mn-ea"/>
                <a:cs typeface="+mn-cs"/>
              </a:rPr>
              <a:t>subclassing</a:t>
            </a:r>
            <a:r>
              <a:rPr lang="en-CA" sz="2000" kern="0" dirty="0">
                <a:latin typeface="+mn-lt"/>
                <a:ea typeface="+mn-ea"/>
                <a:cs typeface="+mn-cs"/>
              </a:rPr>
              <a:t> may lead to a combinatorial explosion</a:t>
            </a:r>
          </a:p>
          <a:p>
            <a:pPr lvl="1" indent="-28733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Char char="–"/>
              <a:defRPr/>
            </a:pPr>
            <a:r>
              <a:rPr lang="en-CA" sz="2000" kern="0" dirty="0">
                <a:latin typeface="+mn-lt"/>
                <a:ea typeface="+mn-ea"/>
                <a:cs typeface="+mn-cs"/>
              </a:rPr>
              <a:t>Beware of overusing inheritance–</a:t>
            </a:r>
            <a:r>
              <a:rPr lang="en-CA" sz="2000" kern="0" dirty="0" err="1">
                <a:latin typeface="+mn-lt"/>
                <a:ea typeface="+mn-ea"/>
                <a:cs typeface="+mn-cs"/>
              </a:rPr>
              <a:t>inheritance</a:t>
            </a:r>
            <a:r>
              <a:rPr lang="en-CA" sz="2000" kern="0" dirty="0">
                <a:latin typeface="+mn-lt"/>
                <a:ea typeface="+mn-ea"/>
                <a:cs typeface="+mn-cs"/>
              </a:rPr>
              <a:t> is not always the best choice</a:t>
            </a:r>
          </a:p>
          <a:p>
            <a:pPr lvl="1" indent="-28733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Char char="–"/>
              <a:defRPr/>
            </a:pPr>
            <a:r>
              <a:rPr lang="en-CA" sz="2000" kern="0" dirty="0">
                <a:latin typeface="+mn-lt"/>
                <a:ea typeface="+mn-ea"/>
                <a:cs typeface="+mn-cs"/>
              </a:rPr>
              <a:t>Deep inheritance hierarchy (6 levels &amp; more) in your application is a red flag</a:t>
            </a:r>
          </a:p>
        </p:txBody>
      </p:sp>
      <p:sp>
        <p:nvSpPr>
          <p:cNvPr id="113669" name="Rectangle 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014413" y="5507038"/>
            <a:ext cx="7097712" cy="7048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SzTx/>
            </a:pPr>
            <a:r>
              <a:rPr lang="en-US" sz="2000"/>
              <a:t>Strategy is commonly used for blackbox frameworks </a:t>
            </a:r>
          </a:p>
          <a:p>
            <a:pPr algn="ctr">
              <a:buSzTx/>
            </a:pPr>
            <a:r>
              <a:rPr lang="en-US" sz="2000"/>
              <a:t>Template Method is commonly used for whitebox frameworks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660178" y="3070410"/>
            <a:ext cx="3457910" cy="2214882"/>
            <a:chOff x="2660178" y="3070410"/>
            <a:chExt cx="3457910" cy="2214882"/>
          </a:xfrm>
        </p:grpSpPr>
        <p:sp>
          <p:nvSpPr>
            <p:cNvPr id="37" name="Rectangle 146"/>
            <p:cNvSpPr>
              <a:spLocks noChangeArrowheads="1"/>
            </p:cNvSpPr>
            <p:nvPr/>
          </p:nvSpPr>
          <p:spPr bwMode="auto">
            <a:xfrm flipV="1">
              <a:off x="3411066" y="3070410"/>
              <a:ext cx="1866900" cy="1246909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660178" y="3891292"/>
              <a:ext cx="3457910" cy="1394000"/>
              <a:chOff x="2660178" y="3891292"/>
              <a:chExt cx="3457910" cy="1394000"/>
            </a:xfrm>
          </p:grpSpPr>
          <p:sp>
            <p:nvSpPr>
              <p:cNvPr id="36" name="Rectangle 145"/>
              <p:cNvSpPr>
                <a:spLocks noChangeArrowheads="1"/>
              </p:cNvSpPr>
              <p:nvPr/>
            </p:nvSpPr>
            <p:spPr bwMode="auto">
              <a:xfrm flipV="1">
                <a:off x="2660178" y="3891292"/>
                <a:ext cx="3429000" cy="1007918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Text Box 28"/>
              <p:cNvSpPr txBox="1">
                <a:spLocks noChangeArrowheads="1"/>
              </p:cNvSpPr>
              <p:nvPr/>
            </p:nvSpPr>
            <p:spPr bwMode="auto">
              <a:xfrm>
                <a:off x="3025831" y="4943660"/>
                <a:ext cx="3092257" cy="3416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FF9900"/>
                    </a:solidFill>
                  </a:rPr>
                  <a:t>Strategy &amp; Template Method</a:t>
                </a:r>
                <a:endParaRPr lang="en-US" dirty="0">
                  <a:solidFill>
                    <a:srgbClr val="FF9900"/>
                  </a:solidFill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1810865" y="1814697"/>
            <a:ext cx="4114800" cy="2932114"/>
            <a:chOff x="1810865" y="1814697"/>
            <a:chExt cx="4114800" cy="2932114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1810865" y="2232210"/>
              <a:ext cx="4114800" cy="2514601"/>
              <a:chOff x="1248" y="1440"/>
              <a:chExt cx="2592" cy="1584"/>
            </a:xfrm>
            <a:solidFill>
              <a:srgbClr val="66CCFF"/>
            </a:solidFill>
          </p:grpSpPr>
          <p:sp>
            <p:nvSpPr>
              <p:cNvPr id="11287" name="Rectangle 23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008" cy="12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Rectangle 22"/>
              <p:cNvSpPr>
                <a:spLocks noChangeArrowheads="1"/>
              </p:cNvSpPr>
              <p:nvPr/>
            </p:nvSpPr>
            <p:spPr bwMode="auto">
              <a:xfrm>
                <a:off x="1872" y="2592"/>
                <a:ext cx="1968" cy="4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5" name="Rectangle 21"/>
              <p:cNvSpPr>
                <a:spLocks noChangeArrowheads="1"/>
              </p:cNvSpPr>
              <p:nvPr/>
            </p:nvSpPr>
            <p:spPr bwMode="auto">
              <a:xfrm>
                <a:off x="1248" y="1440"/>
                <a:ext cx="2112" cy="4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3769840" y="1814697"/>
              <a:ext cx="957263" cy="341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Reactor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963265" y="1814698"/>
            <a:ext cx="5726113" cy="1179513"/>
            <a:chOff x="1344" y="1177"/>
            <a:chExt cx="3607" cy="743"/>
          </a:xfrm>
          <a:solidFill>
            <a:srgbClr val="C00000"/>
          </a:solidFill>
        </p:grpSpPr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1344" y="1392"/>
              <a:ext cx="912" cy="528"/>
            </a:xfrm>
            <a:prstGeom prst="rect">
              <a:avLst/>
            </a:prstGeom>
            <a:solidFill>
              <a:srgbClr val="FF7C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3408" y="1392"/>
              <a:ext cx="912" cy="528"/>
            </a:xfrm>
            <a:prstGeom prst="rect">
              <a:avLst/>
            </a:prstGeom>
            <a:solidFill>
              <a:srgbClr val="FF7C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Text Box 27"/>
            <p:cNvSpPr txBox="1">
              <a:spLocks noChangeArrowheads="1"/>
            </p:cNvSpPr>
            <p:nvPr/>
          </p:nvSpPr>
          <p:spPr bwMode="auto">
            <a:xfrm>
              <a:off x="3943" y="1177"/>
              <a:ext cx="1008" cy="2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C00000"/>
                  </a:solidFill>
                </a:rPr>
                <a:t>Singleton</a:t>
              </a:r>
            </a:p>
          </p:txBody>
        </p:sp>
      </p:grp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 of Application Structure Patterns</a:t>
            </a:r>
            <a:endParaRPr lang="en-US" sz="3200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506065" y="3222810"/>
            <a:ext cx="14478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Expression_Tree_</a:t>
            </a:r>
          </a:p>
          <a:p>
            <a:pPr algn="ctr"/>
            <a:r>
              <a:rPr lang="en-US" sz="1000">
                <a:solidFill>
                  <a:srgbClr val="000000"/>
                </a:solidFill>
              </a:rPr>
              <a:t>Command_Factory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792065" y="322281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Expression_Tree_</a:t>
            </a:r>
          </a:p>
          <a:p>
            <a:pPr algn="ctr"/>
            <a:r>
              <a:rPr lang="en-US" sz="1000"/>
              <a:t>Event_Handler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658465" y="5006790"/>
            <a:ext cx="11430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Expression_Tree_</a:t>
            </a:r>
          </a:p>
          <a:p>
            <a:pPr algn="ctr"/>
            <a:r>
              <a:rPr lang="en-US" sz="1000"/>
              <a:t>Command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773265" y="3222810"/>
            <a:ext cx="11430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Expression_Tree_</a:t>
            </a:r>
          </a:p>
          <a:p>
            <a:pPr algn="ctr"/>
            <a:r>
              <a:rPr lang="en-US" sz="1000"/>
              <a:t>Context</a:t>
            </a:r>
          </a:p>
        </p:txBody>
      </p:sp>
      <p:cxnSp>
        <p:nvCxnSpPr>
          <p:cNvPr id="11272" name="AutoShape 8"/>
          <p:cNvCxnSpPr>
            <a:cxnSpLocks noChangeShapeType="1"/>
            <a:stCxn id="11268" idx="2"/>
            <a:endCxn id="11270" idx="0"/>
          </p:cNvCxnSpPr>
          <p:nvPr/>
        </p:nvCxnSpPr>
        <p:spPr bwMode="auto">
          <a:xfrm rot="5400000">
            <a:off x="1528475" y="4305300"/>
            <a:ext cx="140298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</p:spPr>
      </p:cxnSp>
      <p:cxnSp>
        <p:nvCxnSpPr>
          <p:cNvPr id="11273" name="AutoShape 9"/>
          <p:cNvCxnSpPr>
            <a:cxnSpLocks noChangeShapeType="1"/>
            <a:stCxn id="11269" idx="3"/>
            <a:endCxn id="11271" idx="1"/>
          </p:cNvCxnSpPr>
          <p:nvPr/>
        </p:nvCxnSpPr>
        <p:spPr bwMode="auto">
          <a:xfrm>
            <a:off x="4935065" y="341331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</p:spPr>
      </p:cxn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2953865" y="4213410"/>
            <a:ext cx="1295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Verbose_Expression_</a:t>
            </a:r>
          </a:p>
          <a:p>
            <a:pPr algn="ctr"/>
            <a:r>
              <a:rPr lang="en-US" sz="1000"/>
              <a:t>Tree_Event_Handler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401665" y="4213410"/>
            <a:ext cx="1295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Macro_Expression_</a:t>
            </a:r>
          </a:p>
          <a:p>
            <a:pPr algn="ctr"/>
            <a:r>
              <a:rPr lang="en-US" sz="1000"/>
              <a:t>Tree_Event_Handler</a:t>
            </a:r>
          </a:p>
        </p:txBody>
      </p:sp>
      <p:cxnSp>
        <p:nvCxnSpPr>
          <p:cNvPr id="11276" name="AutoShape 12"/>
          <p:cNvCxnSpPr>
            <a:cxnSpLocks noChangeShapeType="1"/>
            <a:stCxn id="11274" idx="0"/>
            <a:endCxn id="11269" idx="2"/>
          </p:cNvCxnSpPr>
          <p:nvPr/>
        </p:nvCxnSpPr>
        <p:spPr bwMode="auto">
          <a:xfrm rot="16200000">
            <a:off x="3677765" y="3527610"/>
            <a:ext cx="609600" cy="762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1277" name="AutoShape 13"/>
          <p:cNvCxnSpPr>
            <a:cxnSpLocks noChangeShapeType="1"/>
            <a:stCxn id="11275" idx="0"/>
            <a:endCxn id="11269" idx="2"/>
          </p:cNvCxnSpPr>
          <p:nvPr/>
        </p:nvCxnSpPr>
        <p:spPr bwMode="auto">
          <a:xfrm rot="5400000" flipH="1">
            <a:off x="4401665" y="3565710"/>
            <a:ext cx="6096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277465" y="4137210"/>
            <a:ext cx="904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&lt;&lt; create &gt;&gt;</a:t>
            </a:r>
          </a:p>
        </p:txBody>
      </p:sp>
      <p:cxnSp>
        <p:nvCxnSpPr>
          <p:cNvPr id="11279" name="AutoShape 15"/>
          <p:cNvCxnSpPr>
            <a:cxnSpLocks noChangeShapeType="1"/>
            <a:stCxn id="11269" idx="1"/>
            <a:endCxn id="11268" idx="3"/>
          </p:cNvCxnSpPr>
          <p:nvPr/>
        </p:nvCxnSpPr>
        <p:spPr bwMode="auto">
          <a:xfrm rot="10800000">
            <a:off x="2953865" y="341331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3792065" y="238461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 dirty="0" err="1"/>
              <a:t>Event_Handler</a:t>
            </a:r>
            <a:endParaRPr lang="en-US" sz="1000" dirty="0"/>
          </a:p>
        </p:txBody>
      </p:sp>
      <p:cxnSp>
        <p:nvCxnSpPr>
          <p:cNvPr id="11281" name="AutoShape 17"/>
          <p:cNvCxnSpPr>
            <a:cxnSpLocks noChangeShapeType="1"/>
            <a:stCxn id="11269" idx="0"/>
            <a:endCxn id="11280" idx="2"/>
          </p:cNvCxnSpPr>
          <p:nvPr/>
        </p:nvCxnSpPr>
        <p:spPr bwMode="auto">
          <a:xfrm rot="16200000">
            <a:off x="4134965" y="2994210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5392265" y="238461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Options</a:t>
            </a: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2115665" y="238461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Reactor</a:t>
            </a:r>
          </a:p>
        </p:txBody>
      </p:sp>
      <p:cxnSp>
        <p:nvCxnSpPr>
          <p:cNvPr id="11284" name="AutoShape 20"/>
          <p:cNvCxnSpPr>
            <a:cxnSpLocks noChangeShapeType="1"/>
            <a:stCxn id="11283" idx="3"/>
            <a:endCxn id="11280" idx="1"/>
          </p:cNvCxnSpPr>
          <p:nvPr/>
        </p:nvCxnSpPr>
        <p:spPr bwMode="auto">
          <a:xfrm>
            <a:off x="3258665" y="257511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</p:spPr>
      </p:cxn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773722" y="6419850"/>
            <a:ext cx="7323996" cy="36933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Patterns make it easier to support various modes of operations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Implementing STL Iterator Semantics</a:t>
            </a:r>
            <a:endParaRPr lang="en-CA" sz="3200" smtClean="0"/>
          </a:p>
        </p:txBody>
      </p:sp>
      <p:sp>
        <p:nvSpPr>
          <p:cNvPr id="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04775" y="970915"/>
            <a:ext cx="8886825" cy="5181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b="1" dirty="0" smtClean="0"/>
              <a:t>Goals:</a:t>
            </a:r>
          </a:p>
          <a:p>
            <a:pPr marL="227013" lvl="1" indent="-223838" eaLnBrk="1" hangingPunct="1">
              <a:spcBef>
                <a:spcPts val="600"/>
              </a:spcBef>
              <a:defRPr/>
            </a:pPr>
            <a:r>
              <a:rPr lang="en-US" sz="2000" dirty="0" smtClean="0"/>
              <a:t>Ensure the proper semantics of post-increment operations for STL-based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Expression_Tree_Iterator</a:t>
            </a:r>
            <a:r>
              <a:rPr lang="en-US" sz="2000" dirty="0" smtClean="0"/>
              <a:t> objects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b="1" dirty="0" smtClean="0"/>
              <a:t>Constraints/forces:</a:t>
            </a:r>
          </a:p>
          <a:p>
            <a:pPr marL="287338" lvl="1" eaLnBrk="1" hangingPunct="1">
              <a:spcBef>
                <a:spcPts val="600"/>
              </a:spcBef>
              <a:defRPr/>
            </a:pPr>
            <a:r>
              <a:rPr lang="en-US" sz="2000" dirty="0" smtClean="0"/>
              <a:t>STL pre-increment operations are easy to implement since they simply increment the value &amp; return *this, e.g.,</a:t>
            </a:r>
          </a:p>
          <a:p>
            <a:pPr marL="287338" lvl="1" eaLnBrk="1" hangingPunct="1">
              <a:spcBef>
                <a:spcPts val="600"/>
              </a:spcBef>
              <a:buFontTx/>
              <a:buNone/>
              <a:defRPr/>
            </a:pPr>
            <a:r>
              <a:rPr lang="en-US" sz="2000" dirty="0" smtClean="0"/>
              <a:t>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&amp;operator++ (void) { ++...; return *this; }</a:t>
            </a:r>
          </a:p>
          <a:p>
            <a:pPr marL="287338" lvl="1" eaLnBrk="1" hangingPunct="1">
              <a:spcBef>
                <a:spcPts val="600"/>
              </a:spcBef>
              <a:defRPr/>
            </a:pPr>
            <a:r>
              <a:rPr lang="en-US" sz="2000" dirty="0" smtClean="0"/>
              <a:t>STL post-increment operations are more complicated, however, since must make/return a copy of the existing value of the </a:t>
            </a:r>
            <a:r>
              <a:rPr lang="en-US" sz="2000" dirty="0" err="1" smtClean="0"/>
              <a:t>iterator</a:t>
            </a:r>
            <a:r>
              <a:rPr lang="en-US" sz="2000" dirty="0" smtClean="0"/>
              <a:t> </a:t>
            </a:r>
            <a:r>
              <a:rPr lang="en-US" sz="2000" i="1" dirty="0" smtClean="0"/>
              <a:t>before</a:t>
            </a:r>
            <a:r>
              <a:rPr lang="en-US" sz="2000" dirty="0" smtClean="0"/>
              <a:t> incrementing its value, e.g.,</a:t>
            </a:r>
          </a:p>
          <a:p>
            <a:pPr marL="287338" lvl="1" eaLnBrk="1" hangingPunct="1">
              <a:spcBef>
                <a:spcPts val="600"/>
              </a:spcBef>
              <a:buFontTx/>
              <a:buNone/>
              <a:defRPr/>
            </a:pPr>
            <a:r>
              <a:rPr lang="en-US" sz="2000" dirty="0" smtClean="0"/>
              <a:t>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operator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++ 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 { </a:t>
            </a:r>
          </a:p>
          <a:p>
            <a:pPr marL="287338" lvl="1" eaLnBrk="1" hangingPunct="1">
              <a:spcBef>
                <a:spcPts val="600"/>
              </a:spcBef>
              <a:buFontTx/>
              <a:buNone/>
              <a:defRPr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temp = </a:t>
            </a:r>
            <a:r>
              <a:rPr lang="en-US" sz="2000" b="1" i="1" dirty="0" smtClean="0">
                <a:latin typeface="Courier New" pitchFamily="49" charset="0"/>
                <a:cs typeface="Courier New" pitchFamily="49" charset="0"/>
              </a:rPr>
              <a:t>copy_*this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++...; return temp; </a:t>
            </a:r>
          </a:p>
          <a:p>
            <a:pPr marL="287338" lvl="1" eaLnBrk="1" hangingPunct="1">
              <a:spcBef>
                <a:spcPts val="600"/>
              </a:spcBef>
              <a:buFontTx/>
              <a:buNone/>
              <a:defRPr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}</a:t>
            </a:r>
            <a:endParaRPr lang="en-US" sz="2000" dirty="0" smtClean="0"/>
          </a:p>
          <a:p>
            <a:pPr marL="287338" lvl="1" eaLnBrk="1" hangingPunct="1">
              <a:spcBef>
                <a:spcPts val="600"/>
              </a:spcBef>
              <a:defRPr/>
            </a:pPr>
            <a:r>
              <a:rPr lang="en-US" sz="2000" dirty="0" smtClean="0"/>
              <a:t>Since our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Expression_Tree_Iterator</a:t>
            </a:r>
            <a:r>
              <a:rPr lang="en-US" sz="2000" dirty="0" smtClean="0"/>
              <a:t> objects use the Bridge pattern it is tricky to implement the “</a:t>
            </a:r>
            <a:r>
              <a:rPr lang="en-US" sz="2000" b="1" i="1" dirty="0" smtClean="0">
                <a:latin typeface="Courier New" pitchFamily="49" charset="0"/>
                <a:cs typeface="Courier New" pitchFamily="49" charset="0"/>
              </a:rPr>
              <a:t>copy_*this</a:t>
            </a:r>
            <a:r>
              <a:rPr lang="en-US" sz="2000" dirty="0" smtClean="0"/>
              <a:t>” step above in a generic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2925"/>
            <a:ext cx="9144000" cy="819150"/>
          </a:xfrm>
        </p:spPr>
        <p:txBody>
          <a:bodyPr/>
          <a:lstStyle/>
          <a:p>
            <a:pPr eaLnBrk="1" hangingPunct="1"/>
            <a:r>
              <a:rPr lang="en-US" sz="3200" smtClean="0"/>
              <a:t>Solution: Clone a New Instance From a Prototypical Instance</a:t>
            </a:r>
          </a:p>
        </p:txBody>
      </p:sp>
      <p:sp>
        <p:nvSpPr>
          <p:cNvPr id="119811" name="Rectangle 6"/>
          <p:cNvSpPr>
            <a:spLocks noChangeArrowheads="1"/>
          </p:cNvSpPr>
          <p:nvPr/>
        </p:nvSpPr>
        <p:spPr bwMode="auto">
          <a:xfrm>
            <a:off x="136525" y="1817688"/>
            <a:ext cx="2201863" cy="631825"/>
          </a:xfrm>
          <a:prstGeom prst="rect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Expression_Tree_Iterator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    operator++ (int)</a:t>
            </a:r>
          </a:p>
        </p:txBody>
      </p:sp>
      <p:cxnSp>
        <p:nvCxnSpPr>
          <p:cNvPr id="119812" name="Straight Arrow Connector 8"/>
          <p:cNvCxnSpPr>
            <a:cxnSpLocks noChangeShapeType="1"/>
          </p:cNvCxnSpPr>
          <p:nvPr/>
        </p:nvCxnSpPr>
        <p:spPr bwMode="auto">
          <a:xfrm>
            <a:off x="2338388" y="2214563"/>
            <a:ext cx="1022350" cy="1587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9813" name="Rectangle 9"/>
          <p:cNvSpPr>
            <a:spLocks noChangeArrowheads="1"/>
          </p:cNvSpPr>
          <p:nvPr/>
        </p:nvSpPr>
        <p:spPr bwMode="auto">
          <a:xfrm>
            <a:off x="3360738" y="1746250"/>
            <a:ext cx="2679700" cy="630238"/>
          </a:xfrm>
          <a:prstGeom prst="rect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Expression_Tree_Iterator_Impl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clone()</a:t>
            </a:r>
          </a:p>
        </p:txBody>
      </p:sp>
      <p:sp>
        <p:nvSpPr>
          <p:cNvPr id="119814" name="Isosceles Triangle 8"/>
          <p:cNvSpPr>
            <a:spLocks noChangeArrowheads="1"/>
          </p:cNvSpPr>
          <p:nvPr/>
        </p:nvSpPr>
        <p:spPr bwMode="auto">
          <a:xfrm>
            <a:off x="4529138" y="2386013"/>
            <a:ext cx="244475" cy="1714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i="1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15975" y="3484563"/>
            <a:ext cx="3730625" cy="631825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400" dirty="0" err="1">
                <a:latin typeface="Arial" charset="0"/>
                <a:ea typeface="+mn-ea"/>
                <a:cs typeface="+mn-cs"/>
              </a:rPr>
              <a:t>Level_Order_Expression_Tree_Iterator_Impl</a:t>
            </a:r>
            <a:endParaRPr lang="en-US" sz="1400" dirty="0">
              <a:latin typeface="Arial" charset="0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defRPr/>
            </a:pPr>
            <a:r>
              <a:rPr lang="en-US" sz="1400" dirty="0">
                <a:latin typeface="Arial" pitchFamily="34" charset="0"/>
              </a:rPr>
              <a:t>clone()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927600" y="3467100"/>
            <a:ext cx="3730625" cy="631825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400" dirty="0" err="1">
                <a:latin typeface="Arial" charset="0"/>
                <a:ea typeface="+mn-ea"/>
                <a:cs typeface="+mn-cs"/>
              </a:rPr>
              <a:t>Pre_Order_Expression_Tree_Iterator_Impl</a:t>
            </a:r>
            <a:endParaRPr lang="en-US" sz="1400" dirty="0">
              <a:latin typeface="Arial" charset="0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defRPr/>
            </a:pPr>
            <a:r>
              <a:rPr lang="en-US" sz="1400" dirty="0">
                <a:latin typeface="Arial" pitchFamily="34" charset="0"/>
              </a:rPr>
              <a:t>clone()</a:t>
            </a:r>
          </a:p>
        </p:txBody>
      </p:sp>
      <p:cxnSp>
        <p:nvCxnSpPr>
          <p:cNvPr id="119817" name="Elbow Connector 22"/>
          <p:cNvCxnSpPr>
            <a:cxnSpLocks noChangeShapeType="1"/>
          </p:cNvCxnSpPr>
          <p:nvPr/>
        </p:nvCxnSpPr>
        <p:spPr bwMode="auto">
          <a:xfrm rot="5400000" flipH="1" flipV="1">
            <a:off x="4707731" y="357982"/>
            <a:ext cx="1587" cy="4876800"/>
          </a:xfrm>
          <a:prstGeom prst="bentConnector3">
            <a:avLst>
              <a:gd name="adj1" fmla="val 15452588"/>
            </a:avLst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9818" name="Rectangle 13"/>
          <p:cNvSpPr>
            <a:spLocks noChangeArrowheads="1"/>
          </p:cNvSpPr>
          <p:nvPr/>
        </p:nvSpPr>
        <p:spPr bwMode="auto">
          <a:xfrm>
            <a:off x="490538" y="2725738"/>
            <a:ext cx="3559175" cy="630237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In_Order_Expression_Tree_Iterator_Impl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clone()</a:t>
            </a:r>
          </a:p>
        </p:txBody>
      </p:sp>
      <p:sp>
        <p:nvSpPr>
          <p:cNvPr id="119819" name="Rectangle 14"/>
          <p:cNvSpPr>
            <a:spLocks noChangeArrowheads="1"/>
          </p:cNvSpPr>
          <p:nvPr/>
        </p:nvSpPr>
        <p:spPr bwMode="auto">
          <a:xfrm>
            <a:off x="5280025" y="2724150"/>
            <a:ext cx="3732213" cy="630238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Post_Order_Expression_Tree_Iterator_Impl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n-US" sz="1400">
                <a:latin typeface="Arial" pitchFamily="34" charset="0"/>
              </a:rPr>
              <a:t>clone()</a:t>
            </a:r>
          </a:p>
        </p:txBody>
      </p:sp>
      <p:cxnSp>
        <p:nvCxnSpPr>
          <p:cNvPr id="119820" name="Elbow Connector 31"/>
          <p:cNvCxnSpPr>
            <a:cxnSpLocks noChangeShapeType="1"/>
          </p:cNvCxnSpPr>
          <p:nvPr/>
        </p:nvCxnSpPr>
        <p:spPr bwMode="auto">
          <a:xfrm rot="5400000" flipH="1" flipV="1">
            <a:off x="3848100" y="2913063"/>
            <a:ext cx="917575" cy="190500"/>
          </a:xfrm>
          <a:prstGeom prst="bentConnector3">
            <a:avLst>
              <a:gd name="adj1" fmla="val 50000"/>
            </a:avLst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9821" name="Elbow Connector 33"/>
          <p:cNvCxnSpPr>
            <a:cxnSpLocks noChangeShapeType="1"/>
          </p:cNvCxnSpPr>
          <p:nvPr/>
        </p:nvCxnSpPr>
        <p:spPr bwMode="auto">
          <a:xfrm rot="16200000" flipH="1">
            <a:off x="4563269" y="2913856"/>
            <a:ext cx="917575" cy="188913"/>
          </a:xfrm>
          <a:prstGeom prst="bentConnector3">
            <a:avLst>
              <a:gd name="adj1" fmla="val 50000"/>
            </a:avLst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9822" name="Straight Connector 17"/>
          <p:cNvCxnSpPr>
            <a:cxnSpLocks noChangeShapeType="1"/>
            <a:stCxn id="119811" idx="1"/>
            <a:endCxn id="119811" idx="3"/>
          </p:cNvCxnSpPr>
          <p:nvPr/>
        </p:nvCxnSpPr>
        <p:spPr bwMode="auto">
          <a:xfrm rot="10800000" flipH="1">
            <a:off x="136525" y="2133600"/>
            <a:ext cx="2201863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9823" name="Straight Connector 18"/>
          <p:cNvCxnSpPr>
            <a:cxnSpLocks noChangeShapeType="1"/>
          </p:cNvCxnSpPr>
          <p:nvPr/>
        </p:nvCxnSpPr>
        <p:spPr bwMode="auto">
          <a:xfrm rot="10800000" flipH="1">
            <a:off x="3360738" y="2070100"/>
            <a:ext cx="26797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7" name="Snip Single Corner Rectangle 26"/>
          <p:cNvSpPr/>
          <p:nvPr/>
        </p:nvSpPr>
        <p:spPr>
          <a:xfrm>
            <a:off x="136525" y="4213225"/>
            <a:ext cx="7494588" cy="2008188"/>
          </a:xfrm>
          <a:prstGeom prst="snip1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iterator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Expression_Tree_Iterator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::operator++ 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temp 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impl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_-&gt;clone ());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++(*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impl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_);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temp;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19825" name="Rectangle 27"/>
          <p:cNvSpPr>
            <a:spLocks noChangeArrowheads="1"/>
          </p:cNvSpPr>
          <p:nvPr/>
        </p:nvSpPr>
        <p:spPr bwMode="auto">
          <a:xfrm>
            <a:off x="2330450" y="1908175"/>
            <a:ext cx="6492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ourier New" pitchFamily="49" charset="0"/>
                <a:cs typeface="Courier New" pitchFamily="49" charset="0"/>
              </a:rPr>
              <a:t>impl_</a:t>
            </a:r>
            <a:endParaRPr lang="en-US" sz="1200"/>
          </a:p>
        </p:txBody>
      </p:sp>
      <p:sp>
        <p:nvSpPr>
          <p:cNvPr id="119826" name="Oval 28"/>
          <p:cNvSpPr>
            <a:spLocks noChangeAspect="1"/>
          </p:cNvSpPr>
          <p:nvPr/>
        </p:nvSpPr>
        <p:spPr bwMode="auto">
          <a:xfrm>
            <a:off x="246063" y="2273300"/>
            <a:ext cx="111125" cy="85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i="1">
              <a:latin typeface="Arial" pitchFamily="34" charset="0"/>
            </a:endParaRPr>
          </a:p>
        </p:txBody>
      </p:sp>
      <p:cxnSp>
        <p:nvCxnSpPr>
          <p:cNvPr id="119827" name="Straight Connector 29"/>
          <p:cNvCxnSpPr>
            <a:cxnSpLocks noChangeShapeType="1"/>
          </p:cNvCxnSpPr>
          <p:nvPr/>
        </p:nvCxnSpPr>
        <p:spPr bwMode="auto">
          <a:xfrm rot="5400000">
            <a:off x="-627062" y="3281363"/>
            <a:ext cx="1863725" cy="3175"/>
          </a:xfrm>
          <a:prstGeom prst="line">
            <a:avLst/>
          </a:prstGeom>
          <a:noFill/>
          <a:ln w="1587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19828" name="Straight Connector 31"/>
          <p:cNvCxnSpPr>
            <a:cxnSpLocks noChangeShapeType="1"/>
          </p:cNvCxnSpPr>
          <p:nvPr/>
        </p:nvCxnSpPr>
        <p:spPr bwMode="auto">
          <a:xfrm rot="10800000" flipH="1">
            <a:off x="490538" y="3059113"/>
            <a:ext cx="3559175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9829" name="Straight Connector 41"/>
          <p:cNvCxnSpPr>
            <a:cxnSpLocks noChangeShapeType="1"/>
          </p:cNvCxnSpPr>
          <p:nvPr/>
        </p:nvCxnSpPr>
        <p:spPr bwMode="auto">
          <a:xfrm rot="10800000" flipH="1">
            <a:off x="815975" y="3836988"/>
            <a:ext cx="3730625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9830" name="Straight Connector 44"/>
          <p:cNvCxnSpPr>
            <a:cxnSpLocks noChangeShapeType="1"/>
          </p:cNvCxnSpPr>
          <p:nvPr/>
        </p:nvCxnSpPr>
        <p:spPr bwMode="auto">
          <a:xfrm rot="10800000" flipH="1">
            <a:off x="4927600" y="3800475"/>
            <a:ext cx="3730625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9831" name="Straight Connector 45"/>
          <p:cNvCxnSpPr>
            <a:cxnSpLocks noChangeShapeType="1"/>
          </p:cNvCxnSpPr>
          <p:nvPr/>
        </p:nvCxnSpPr>
        <p:spPr bwMode="auto">
          <a:xfrm rot="10800000" flipH="1">
            <a:off x="5281613" y="3060700"/>
            <a:ext cx="3730625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1874203" y="6086475"/>
            <a:ext cx="5438775" cy="6461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/>
              <a:t>Note use of Bridge pattern to encapsulate variability &amp; simplify memory 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2925"/>
            <a:ext cx="9144000" cy="469900"/>
          </a:xfrm>
        </p:spPr>
        <p:txBody>
          <a:bodyPr/>
          <a:lstStyle/>
          <a:p>
            <a:pPr eaLnBrk="1" hangingPunct="1"/>
            <a:r>
              <a:rPr lang="en-US" sz="3200" smtClean="0"/>
              <a:t>Expression_Tree_Iterator_Impl</a:t>
            </a:r>
          </a:p>
        </p:txBody>
      </p:sp>
      <p:sp>
        <p:nvSpPr>
          <p:cNvPr id="120835" name="Rectangle 23"/>
          <p:cNvSpPr>
            <a:spLocks noChangeArrowheads="1"/>
          </p:cNvSpPr>
          <p:nvPr/>
        </p:nvSpPr>
        <p:spPr bwMode="auto">
          <a:xfrm>
            <a:off x="169863" y="1107440"/>
            <a:ext cx="87328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Implementation of </a:t>
            </a:r>
            <a:r>
              <a:rPr lang="en-US" sz="2000" dirty="0" err="1"/>
              <a:t>Iterator</a:t>
            </a:r>
            <a:r>
              <a:rPr lang="en-US" sz="2000" dirty="0"/>
              <a:t> pattern used to define various iterations algorithms that can be performed to traverse an expression tree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68580" y="1937068"/>
          <a:ext cx="9144000" cy="27432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33599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hlinkClick r:id="rId3" action="ppaction://hlinkfile"/>
                        </a:rPr>
                        <a:t>Expression_Tree_Iterator_Impl</a:t>
                      </a:r>
                      <a:r>
                        <a:rPr lang="en-US" sz="2000" dirty="0"/>
                        <a:t> 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        (</a:t>
                      </a:r>
                      <a:r>
                        <a:rPr lang="en-US" sz="2000" dirty="0"/>
                        <a:t>const </a:t>
                      </a:r>
                      <a:r>
                        <a:rPr lang="en-US" sz="2000" dirty="0" err="1" smtClean="0">
                          <a:hlinkClick r:id="rId4" action="ppaction://hlinkfile"/>
                        </a:rPr>
                        <a:t>Expression_Tree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/>
                        <a:t>&amp;tree)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virtual </a:t>
                      </a:r>
                      <a:r>
                        <a:rPr lang="en-US" sz="2000" dirty="0" err="1">
                          <a:hlinkClick r:id="rId5" action="ppaction://hlinkfile"/>
                        </a:rPr>
                        <a:t>Component_Node</a:t>
                      </a:r>
                      <a:r>
                        <a:rPr lang="en-US" sz="2000" dirty="0"/>
                        <a:t> *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hlinkClick r:id="rId3" action="ppaction://hlinkfile"/>
                        </a:rPr>
                        <a:t>operator *</a:t>
                      </a:r>
                      <a:r>
                        <a:rPr lang="en-US" sz="2000"/>
                        <a:t> (void)=0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31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 void</a:t>
                      </a:r>
                      <a:r>
                        <a:rPr lang="en-US" sz="20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hlinkClick r:id="rId3" action="ppaction://hlinkfile"/>
                        </a:rPr>
                        <a:t>operator++</a:t>
                      </a:r>
                      <a:r>
                        <a:rPr lang="en-US" sz="2000"/>
                        <a:t> (void)=0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06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virtual </a:t>
                      </a:r>
                      <a:r>
                        <a:rPr lang="en-US" sz="2000" dirty="0" err="1"/>
                        <a:t>bool</a:t>
                      </a:r>
                      <a:r>
                        <a:rPr lang="en-US" sz="20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3" action="ppaction://hlinkfile"/>
                        </a:rPr>
                        <a:t>operator==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smtClean="0"/>
                        <a:t>(</a:t>
                      </a:r>
                      <a:r>
                        <a:rPr lang="en-US" sz="2000" dirty="0"/>
                        <a:t>const </a:t>
                      </a:r>
                      <a:r>
                        <a:rPr lang="en-US" sz="2000" dirty="0" err="1" smtClean="0">
                          <a:hlinkClick r:id="rId3" action="ppaction://hlinkfile"/>
                        </a:rPr>
                        <a:t>Expression_Tree</a:t>
                      </a:r>
                      <a:r>
                        <a:rPr lang="en-US" sz="2000" dirty="0" smtClean="0">
                          <a:hlinkClick r:id="rId3" action="ppaction://hlinkfile"/>
                        </a:rPr>
                        <a:t>_     </a:t>
                      </a:r>
                    </a:p>
                    <a:p>
                      <a:r>
                        <a:rPr lang="en-US" sz="2000" dirty="0" smtClean="0">
                          <a:hlinkClick r:id="rId3" action="ppaction://hlinkfile"/>
                        </a:rPr>
                        <a:t>                   </a:t>
                      </a:r>
                      <a:r>
                        <a:rPr lang="en-US" sz="2000" dirty="0" err="1" smtClean="0">
                          <a:hlinkClick r:id="rId3" action="ppaction://hlinkfile"/>
                        </a:rPr>
                        <a:t>Iterator_Impl</a:t>
                      </a:r>
                      <a:r>
                        <a:rPr lang="en-US" sz="2000" dirty="0" smtClean="0"/>
                        <a:t> &amp;) const=0</a:t>
                      </a:r>
                      <a:endParaRPr lang="en-US" sz="20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8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virtual </a:t>
                      </a:r>
                      <a:r>
                        <a:rPr lang="en-US" sz="2000" dirty="0" err="1"/>
                        <a:t>bool</a:t>
                      </a:r>
                      <a:r>
                        <a:rPr lang="en-US" sz="20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3" action="ppaction://hlinkfile"/>
                        </a:rPr>
                        <a:t>operator!=</a:t>
                      </a:r>
                      <a:r>
                        <a:rPr lang="en-US" sz="2000" dirty="0"/>
                        <a:t> 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(</a:t>
                      </a:r>
                      <a:r>
                        <a:rPr lang="en-US" sz="2000" dirty="0"/>
                        <a:t>const </a:t>
                      </a:r>
                      <a:r>
                        <a:rPr lang="en-US" sz="2000" dirty="0" err="1" smtClean="0">
                          <a:hlinkClick r:id="rId3" action="ppaction://hlinkfile"/>
                        </a:rPr>
                        <a:t>Expression_Tree</a:t>
                      </a:r>
                      <a:r>
                        <a:rPr lang="en-US" sz="2000" dirty="0" smtClean="0">
                          <a:hlinkClick r:id="rId3" action="ppaction://hlinkfile"/>
                        </a:rPr>
                        <a:t>_ </a:t>
                      </a:r>
                    </a:p>
                    <a:p>
                      <a:r>
                        <a:rPr lang="en-US" sz="2000" dirty="0" smtClean="0">
                          <a:hlinkClick r:id="rId3" action="ppaction://hlinkfile"/>
                        </a:rPr>
                        <a:t>                   </a:t>
                      </a:r>
                      <a:r>
                        <a:rPr lang="en-US" sz="2000" dirty="0" err="1" smtClean="0">
                          <a:hlinkClick r:id="rId3" action="ppaction://hlinkfile"/>
                        </a:rPr>
                        <a:t>Iterator_Impl</a:t>
                      </a:r>
                      <a:r>
                        <a:rPr lang="en-US" sz="2000" dirty="0" smtClean="0"/>
                        <a:t> &amp;) const=0</a:t>
                      </a:r>
                      <a:endParaRPr lang="en-US" sz="20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09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virtual </a:t>
                      </a:r>
                      <a:r>
                        <a:rPr lang="en-US" sz="2000" dirty="0" err="1">
                          <a:hlinkClick r:id="rId3" action="ppaction://hlinkfile"/>
                        </a:rPr>
                        <a:t>Expression_Tree_Iterator_Impl</a:t>
                      </a:r>
                      <a:r>
                        <a:rPr lang="en-US" sz="2000" dirty="0"/>
                        <a:t> *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3" action="ppaction://hlinkfile"/>
                        </a:rPr>
                        <a:t>clone</a:t>
                      </a:r>
                      <a:r>
                        <a:rPr lang="en-US" sz="2000" dirty="0"/>
                        <a:t> (void)=0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0851" name="Rectangle 25"/>
          <p:cNvSpPr>
            <a:spLocks noChangeArrowheads="1"/>
          </p:cNvSpPr>
          <p:nvPr/>
        </p:nvSpPr>
        <p:spPr bwMode="auto">
          <a:xfrm>
            <a:off x="169863" y="1822450"/>
            <a:ext cx="13462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Interface:</a:t>
            </a:r>
          </a:p>
        </p:txBody>
      </p:sp>
      <p:sp>
        <p:nvSpPr>
          <p:cNvPr id="120852" name="Rectangle 5"/>
          <p:cNvSpPr>
            <a:spLocks noChangeArrowheads="1"/>
          </p:cNvSpPr>
          <p:nvPr/>
        </p:nvSpPr>
        <p:spPr bwMode="auto">
          <a:xfrm>
            <a:off x="169863" y="4899025"/>
            <a:ext cx="84105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Commonality</a:t>
            </a:r>
            <a:r>
              <a:rPr lang="en-US" sz="2000" dirty="0"/>
              <a:t>: Provides a common interface for expression tree </a:t>
            </a:r>
            <a:r>
              <a:rPr lang="en-US" sz="2000" dirty="0" err="1"/>
              <a:t>iterator</a:t>
            </a:r>
            <a:r>
              <a:rPr lang="en-US" sz="2000" dirty="0"/>
              <a:t> implementations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Variability</a:t>
            </a:r>
            <a:r>
              <a:rPr lang="en-US" sz="2000" dirty="0"/>
              <a:t>: Each subclass implements the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clone()</a:t>
            </a:r>
            <a:r>
              <a:rPr lang="en-US" sz="2000" dirty="0"/>
              <a:t> method to return a deep copy of itself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457700" y="3737610"/>
            <a:ext cx="1645920" cy="1588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495800" y="4354830"/>
            <a:ext cx="164592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1337722" y="6436005"/>
            <a:ext cx="6412018" cy="36933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As a general rule it’s better to say ++</a:t>
            </a:r>
            <a:r>
              <a:rPr lang="en-US" sz="2000" dirty="0" err="1" smtClean="0"/>
              <a:t>iter</a:t>
            </a:r>
            <a:r>
              <a:rPr lang="en-US" sz="2000" dirty="0" smtClean="0"/>
              <a:t> than </a:t>
            </a:r>
            <a:r>
              <a:rPr lang="en-US" sz="2000" dirty="0" err="1" smtClean="0"/>
              <a:t>iter</a:t>
            </a:r>
            <a:r>
              <a:rPr lang="en-US" sz="2000" dirty="0" smtClean="0"/>
              <a:t>++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3986213"/>
            <a:ext cx="5815013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722313" y="1243013"/>
            <a:ext cx="8421687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ProxyPushConsumer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 public // …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virtual void push (const CORBA::Any &amp;event) {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for (std::vector&lt;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PushConsumer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&gt;::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consumers.begin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());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!=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consumers.end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();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(*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).push (event);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}</a:t>
            </a:r>
          </a:p>
        </p:txBody>
      </p:sp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5973763" y="4597400"/>
            <a:ext cx="2998787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CORBA Notification Service example using C++ Standard Template Library (STL) iterators (which is an example of the Iterator pattern from GoF)</a:t>
            </a:r>
          </a:p>
        </p:txBody>
      </p:sp>
      <p:sp>
        <p:nvSpPr>
          <p:cNvPr id="26629" name="Rectangle 13"/>
          <p:cNvSpPr>
            <a:spLocks noChangeArrowheads="1"/>
          </p:cNvSpPr>
          <p:nvPr/>
        </p:nvSpPr>
        <p:spPr bwMode="auto">
          <a:xfrm>
            <a:off x="722313" y="3008313"/>
            <a:ext cx="84216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class MyPushConsumer : public // ….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  virtual void push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   (const CORBA::Any &amp;event) { /* consume the event. */ }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525463"/>
            <a:ext cx="8613775" cy="533400"/>
          </a:xfrm>
          <a:solidFill>
            <a:schemeClr val="bg1">
              <a:lumMod val="85000"/>
              <a:alpha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Observer                             object behavioral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195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Prototype                      object creational</a:t>
            </a:r>
          </a:p>
        </p:txBody>
      </p:sp>
      <p:sp>
        <p:nvSpPr>
          <p:cNvPr id="411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69900" y="1393825"/>
            <a:ext cx="8140700" cy="198120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sz="2000" b="1" dirty="0" smtClean="0"/>
              <a:t>Intent</a:t>
            </a:r>
          </a:p>
          <a:p>
            <a:pPr marL="171450" lvl="1" indent="-1588" eaLnBrk="1" hangingPunct="1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Specify the kinds of objects to create using a prototypical instance &amp; create new objects by copying this prototype </a:t>
            </a:r>
          </a:p>
          <a:p>
            <a:pPr marL="1588" lvl="1" indent="-1588" eaLnBrk="1" hangingPunct="1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sz="2000" b="1" dirty="0" smtClean="0"/>
              <a:t>Applicability</a:t>
            </a:r>
          </a:p>
          <a:p>
            <a:pPr marL="228600" lvl="1" indent="-228600" eaLnBrk="1" hangingPunct="1">
              <a:defRPr/>
            </a:pPr>
            <a:r>
              <a:rPr lang="en-US" sz="2000" dirty="0" smtClean="0"/>
              <a:t>when a system should be independent of how its products are created, composed, &amp; represented </a:t>
            </a:r>
          </a:p>
          <a:p>
            <a:pPr marL="228600" lvl="1" indent="-228600" eaLnBrk="1" hangingPunct="1">
              <a:defRPr/>
            </a:pPr>
            <a:r>
              <a:rPr lang="en-US" sz="2000" dirty="0" smtClean="0"/>
              <a:t>when the classes to instantiate are specified at run-time; or  </a:t>
            </a:r>
          </a:p>
          <a:p>
            <a:pPr marL="171450" lvl="1" indent="-1588" eaLnBrk="1" hangingPunct="1">
              <a:spcBef>
                <a:spcPct val="30000"/>
              </a:spcBef>
              <a:buFontTx/>
              <a:buNone/>
              <a:defRPr/>
            </a:pPr>
            <a:endParaRPr lang="en-US" b="1" dirty="0"/>
          </a:p>
        </p:txBody>
      </p:sp>
      <p:sp>
        <p:nvSpPr>
          <p:cNvPr id="121860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65150" y="3962400"/>
            <a:ext cx="777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/>
              <a:t>Structure</a:t>
            </a:r>
            <a:endParaRPr lang="en-US" sz="2800" b="1"/>
          </a:p>
        </p:txBody>
      </p:sp>
      <p:pic>
        <p:nvPicPr>
          <p:cNvPr id="121861" name="Picture 11" descr="http://www.cs.jhu.edu/~scott/oose/lectures/PatternDiagrams/pattern-prototyp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188" y="4090988"/>
            <a:ext cx="4367212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23838" y="1212850"/>
            <a:ext cx="5262562" cy="4724400"/>
          </a:xfrm>
        </p:spPr>
        <p:txBody>
          <a:bodyPr/>
          <a:lstStyle/>
          <a:p>
            <a:pPr marL="533400" indent="-533400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dirty="0" smtClean="0"/>
              <a:t>Consequences</a:t>
            </a:r>
          </a:p>
          <a:p>
            <a:pPr marL="228600" lvl="1" indent="-228600" eaLnBrk="1" hangingPunct="1">
              <a:spcBef>
                <a:spcPts val="600"/>
              </a:spcBef>
              <a:buFont typeface="Tahoma" pitchFamily="34" charset="0"/>
              <a:buChar char="+"/>
            </a:pPr>
            <a:r>
              <a:rPr lang="en-US" sz="2000" dirty="0" smtClean="0"/>
              <a:t>can add &amp; remove classes at runtime by cloning them as needed</a:t>
            </a:r>
          </a:p>
          <a:p>
            <a:pPr marL="228600" lvl="1" indent="-228600" eaLnBrk="1" hangingPunct="1">
              <a:spcBef>
                <a:spcPts val="600"/>
              </a:spcBef>
              <a:buFont typeface="Tahoma" pitchFamily="34" charset="0"/>
              <a:buChar char="+"/>
            </a:pPr>
            <a:r>
              <a:rPr lang="en-US" sz="2000" dirty="0" smtClean="0"/>
              <a:t>reduced </a:t>
            </a:r>
            <a:r>
              <a:rPr lang="en-US" sz="2000" dirty="0" err="1" smtClean="0"/>
              <a:t>subclassing</a:t>
            </a:r>
            <a:r>
              <a:rPr lang="en-US" sz="2000" dirty="0" smtClean="0"/>
              <a:t> minimizes/eliminates need for lexical dependencies at run-time</a:t>
            </a:r>
          </a:p>
          <a:p>
            <a:pPr marL="228600" lvl="1" indent="-228600" eaLnBrk="1" hangingPunct="1">
              <a:spcBef>
                <a:spcPts val="600"/>
              </a:spcBef>
              <a:buFont typeface="Tahoma" pitchFamily="34" charset="0"/>
              <a:buChar char="–"/>
            </a:pPr>
            <a:r>
              <a:rPr lang="en-US" sz="2000" dirty="0" smtClean="0"/>
              <a:t>every class that used as a prototype must itself be instantiated </a:t>
            </a:r>
          </a:p>
          <a:p>
            <a:pPr marL="228600" lvl="1" indent="-228600" eaLnBrk="1" hangingPunct="1">
              <a:spcBef>
                <a:spcPts val="600"/>
              </a:spcBef>
              <a:buFont typeface="Tahoma" pitchFamily="34" charset="0"/>
              <a:buChar char="–"/>
            </a:pPr>
            <a:r>
              <a:rPr lang="en-US" sz="2000" dirty="0" smtClean="0"/>
              <a:t>classes that have circular references to other classes cannot really be cloned</a:t>
            </a:r>
          </a:p>
          <a:p>
            <a:pPr marL="228600" lvl="1" indent="-228600" eaLnBrk="1" hangingPunct="1">
              <a:spcBef>
                <a:spcPts val="600"/>
              </a:spcBef>
              <a:buFontTx/>
              <a:buNone/>
            </a:pPr>
            <a:r>
              <a:rPr lang="en-US" sz="2000" b="1" dirty="0" smtClean="0"/>
              <a:t>Implementation</a:t>
            </a:r>
          </a:p>
          <a:p>
            <a:pPr marL="228600" lvl="1" indent="-228600" eaLnBrk="1" hangingPunct="1">
              <a:spcBef>
                <a:spcPts val="600"/>
              </a:spcBef>
            </a:pPr>
            <a:r>
              <a:rPr lang="en-US" sz="2000" dirty="0" smtClean="0"/>
              <a:t>Use prototype manager</a:t>
            </a:r>
          </a:p>
          <a:p>
            <a:pPr marL="228600" lvl="1" indent="-228600" eaLnBrk="1" hangingPunct="1">
              <a:spcBef>
                <a:spcPts val="600"/>
              </a:spcBef>
            </a:pPr>
            <a:r>
              <a:rPr lang="en-US" sz="2000" dirty="0" smtClean="0"/>
              <a:t>Shallow vs. deep copies</a:t>
            </a:r>
          </a:p>
          <a:p>
            <a:pPr marL="228600" lvl="1" indent="-228600" eaLnBrk="1" hangingPunct="1">
              <a:spcBef>
                <a:spcPts val="600"/>
              </a:spcBef>
            </a:pPr>
            <a:r>
              <a:rPr lang="en-US" sz="2000" dirty="0" smtClean="0"/>
              <a:t>Initializing clone internal state within a uniform interface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195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Prototype                      object creational</a:t>
            </a:r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5368925" y="1212850"/>
            <a:ext cx="37750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100000"/>
              </a:lnSpc>
              <a:spcBef>
                <a:spcPts val="600"/>
              </a:spcBef>
              <a:buClrTx/>
              <a:buSzTx/>
              <a:defRPr/>
            </a:pPr>
            <a:r>
              <a:rPr lang="en-US" sz="2000" b="1" kern="0" dirty="0">
                <a:latin typeface="+mn-lt"/>
                <a:ea typeface="+mn-ea"/>
                <a:cs typeface="+mn-cs"/>
              </a:rPr>
              <a:t>Known Uses</a:t>
            </a:r>
          </a:p>
          <a:p>
            <a:pPr marL="228600" lvl="1" indent="-22860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Char char="–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The first widely known application of the Prototype pattern in an object-oriented language was in </a:t>
            </a:r>
            <a:r>
              <a:rPr lang="en-US" sz="2000" kern="0" dirty="0" err="1">
                <a:latin typeface="+mn-lt"/>
                <a:ea typeface="+mn-ea"/>
                <a:cs typeface="+mn-cs"/>
              </a:rPr>
              <a:t>ThingLab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</a:t>
            </a:r>
          </a:p>
          <a:p>
            <a:pPr marL="228600" lvl="1" indent="-22860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Char char="–"/>
              <a:defRPr/>
            </a:pPr>
            <a:r>
              <a:rPr lang="en-US" sz="2000" kern="0" dirty="0" err="1">
                <a:latin typeface="+mn-lt"/>
                <a:ea typeface="+mn-ea"/>
                <a:cs typeface="+mn-cs"/>
              </a:rPr>
              <a:t>Coplien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describes idioms related to the Prototype pattern for C++ &amp; gives many examples &amp; variations</a:t>
            </a:r>
          </a:p>
          <a:p>
            <a:pPr marL="228600" lvl="1" indent="-22860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Char char="–"/>
              <a:defRPr/>
            </a:pPr>
            <a:r>
              <a:rPr lang="en-US" sz="2000" kern="0" dirty="0" err="1">
                <a:latin typeface="+mn-lt"/>
                <a:ea typeface="+mn-ea"/>
                <a:cs typeface="+mn-cs"/>
              </a:rPr>
              <a:t>Etgdb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debugger for ET++ </a:t>
            </a:r>
          </a:p>
          <a:p>
            <a:pPr marL="228600" lvl="1" indent="-22860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Char char="–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The music editor example is based on the </a:t>
            </a:r>
            <a:r>
              <a:rPr lang="en-US" sz="2000" kern="0" dirty="0" err="1">
                <a:latin typeface="+mn-lt"/>
                <a:ea typeface="+mn-ea"/>
                <a:cs typeface="+mn-cs"/>
              </a:rPr>
              <a:t>Unidraw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drawing framework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Part III:  Wrap-Up</a:t>
            </a:r>
          </a:p>
        </p:txBody>
      </p:sp>
      <p:pic>
        <p:nvPicPr>
          <p:cNvPr id="37890" name="Picture 2" descr="http://babyboomertalkonline.com/wp-content/uploads/2011/07/Wrap-Up-baby-boomer-talk-on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65" y="1404257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Life Beyond </a:t>
            </a:r>
            <a:r>
              <a:rPr lang="en-US" sz="3200" dirty="0" err="1" smtClean="0"/>
              <a:t>GoF</a:t>
            </a:r>
            <a:r>
              <a:rPr lang="en-US" sz="3200" dirty="0" smtClean="0"/>
              <a:t> Patterns</a:t>
            </a:r>
          </a:p>
        </p:txBody>
      </p:sp>
      <p:pic>
        <p:nvPicPr>
          <p:cNvPr id="21508" name="Picture 19" descr="JamesChar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7910" y="1171574"/>
            <a:ext cx="1558220" cy="194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0584" name="Picture 8" descr="0470843195_5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5168" y="1451867"/>
            <a:ext cx="1579133" cy="19251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0587" name="Picture 11" descr="j2e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071" y="1111680"/>
            <a:ext cx="1508265" cy="19251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511" name="Picture 12" descr="0470858842_5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3339" y="1050880"/>
            <a:ext cx="1609763" cy="192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0589" name="Picture 13" descr="POSA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071" y="3671606"/>
            <a:ext cx="1558220" cy="19307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0590" name="Picture 14" descr="POSA2_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6081" y="3856490"/>
            <a:ext cx="1558220" cy="19251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671846" y="3856490"/>
            <a:ext cx="1514311" cy="1909609"/>
            <a:chOff x="1476" y="1596"/>
            <a:chExt cx="945" cy="12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0592" name="Rectangle 16"/>
            <p:cNvSpPr>
              <a:spLocks noChangeArrowheads="1"/>
            </p:cNvSpPr>
            <p:nvPr/>
          </p:nvSpPr>
          <p:spPr bwMode="auto">
            <a:xfrm>
              <a:off x="1476" y="1596"/>
              <a:ext cx="942" cy="121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pic>
          <p:nvPicPr>
            <p:cNvPr id="21518" name="Picture 17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84" y="1598"/>
              <a:ext cx="937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0594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64881" y="3652113"/>
            <a:ext cx="1558221" cy="190935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516" name="Rectangle 21"/>
          <p:cNvSpPr>
            <a:spLocks noChangeArrowheads="1"/>
          </p:cNvSpPr>
          <p:nvPr/>
        </p:nvSpPr>
        <p:spPr bwMode="auto">
          <a:xfrm>
            <a:off x="1492250" y="5927955"/>
            <a:ext cx="5910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 dirty="0"/>
              <a:t>www.cs.wustl.edu/~schmidt/PDF/ieee-patterns.pdf</a:t>
            </a:r>
          </a:p>
        </p:txBody>
      </p:sp>
      <p:pic>
        <p:nvPicPr>
          <p:cNvPr id="15" name="Picture 10" descr="POSA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17318" y="3652113"/>
            <a:ext cx="1532284" cy="191999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84666" y="1451867"/>
            <a:ext cx="1559428" cy="196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48" name="Rectangle 8"/>
          <p:cNvSpPr>
            <a:spLocks noChangeArrowheads="1"/>
          </p:cNvSpPr>
          <p:nvPr/>
        </p:nvSpPr>
        <p:spPr bwMode="auto">
          <a:xfrm>
            <a:off x="0" y="1002988"/>
            <a:ext cx="9144000" cy="3416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3038" indent="-173038">
              <a:spcBef>
                <a:spcPct val="30000"/>
              </a:spcBef>
              <a:buClrTx/>
              <a:buSzPct val="100000"/>
              <a:buFontTx/>
              <a:buChar char="•"/>
            </a:pPr>
            <a:r>
              <a:rPr lang="en-US" sz="2000" u="none" dirty="0"/>
              <a:t>Stand-alone patterns are point solutions to relatively bounded problems that arise within specific </a:t>
            </a:r>
            <a:r>
              <a:rPr lang="en-US" sz="2000" u="none" dirty="0" smtClean="0"/>
              <a:t>contexts</a:t>
            </a:r>
          </a:p>
          <a:p>
            <a:pPr marL="463550" lvl="1" indent="-238125">
              <a:spcBef>
                <a:spcPct val="30000"/>
              </a:spcBef>
              <a:buClrTx/>
              <a:buSzPct val="100000"/>
              <a:buFontTx/>
              <a:buChar char="•"/>
            </a:pPr>
            <a:r>
              <a:rPr lang="en-US" sz="2000" dirty="0" smtClean="0"/>
              <a:t>e.g., see the </a:t>
            </a:r>
            <a:r>
              <a:rPr lang="en-US" sz="2000" dirty="0" err="1" smtClean="0"/>
              <a:t>PLoPD</a:t>
            </a:r>
            <a:r>
              <a:rPr lang="en-US" sz="2000" dirty="0" smtClean="0"/>
              <a:t> books</a:t>
            </a:r>
            <a:endParaRPr lang="en-US" sz="2000" u="none" dirty="0" smtClean="0"/>
          </a:p>
          <a:p>
            <a:pPr marL="173038" indent="-173038">
              <a:spcBef>
                <a:spcPct val="30000"/>
              </a:spcBef>
              <a:buClrTx/>
              <a:buSzPct val="100000"/>
              <a:buFontTx/>
              <a:buChar char="•"/>
            </a:pPr>
            <a:endParaRPr lang="en-US" sz="2000" dirty="0" smtClean="0"/>
          </a:p>
          <a:p>
            <a:pPr marL="173038" indent="-173038">
              <a:spcBef>
                <a:spcPct val="30000"/>
              </a:spcBef>
              <a:buClrTx/>
              <a:buSzPct val="100000"/>
              <a:buFontTx/>
              <a:buChar char="•"/>
            </a:pPr>
            <a:endParaRPr lang="en-US" sz="2000" u="none" dirty="0"/>
          </a:p>
          <a:p>
            <a:pPr marL="173038" indent="-173038">
              <a:spcBef>
                <a:spcPct val="30000"/>
              </a:spcBef>
              <a:buClrTx/>
              <a:buSzPct val="100000"/>
              <a:buFontTx/>
              <a:buChar char="•"/>
            </a:pPr>
            <a:r>
              <a:rPr lang="en-US" sz="2000" u="none" dirty="0"/>
              <a:t>Any significant software design inevitably includes many patterns, however, which means that a stand-alone pattern unusual in practice</a:t>
            </a:r>
          </a:p>
          <a:p>
            <a:pPr marL="173038" indent="-173038">
              <a:spcBef>
                <a:spcPct val="30000"/>
              </a:spcBef>
              <a:buClrTx/>
              <a:buSzPct val="100000"/>
              <a:buFontTx/>
              <a:buChar char="•"/>
            </a:pPr>
            <a:r>
              <a:rPr lang="en-US" sz="2000" u="none" dirty="0" smtClean="0"/>
              <a:t>A common presentation </a:t>
            </a:r>
            <a:r>
              <a:rPr lang="en-US" sz="2000" u="none" dirty="0"/>
              <a:t>of multiple patterns is </a:t>
            </a:r>
            <a:r>
              <a:rPr lang="en-US" sz="2000" u="none" dirty="0" smtClean="0"/>
              <a:t>in the form </a:t>
            </a:r>
            <a:r>
              <a:rPr lang="en-US" sz="2000" u="none" dirty="0"/>
              <a:t>of a </a:t>
            </a:r>
            <a:r>
              <a:rPr lang="en-US" sz="2000" i="1" u="none" dirty="0"/>
              <a:t>pattern </a:t>
            </a:r>
            <a:r>
              <a:rPr lang="en-US" sz="2000" i="1" u="none" dirty="0" smtClean="0"/>
              <a:t>collection</a:t>
            </a:r>
          </a:p>
          <a:p>
            <a:pPr marL="630238" lvl="1" indent="-173038">
              <a:spcBef>
                <a:spcPct val="30000"/>
              </a:spcBef>
              <a:buClrTx/>
              <a:buSzPct val="100000"/>
              <a:buFontTx/>
              <a:buChar char="•"/>
            </a:pPr>
            <a:r>
              <a:rPr lang="en-US" sz="2000" dirty="0" smtClean="0"/>
              <a:t>e.</a:t>
            </a:r>
            <a:r>
              <a:rPr lang="en-US" sz="2000" u="none" dirty="0" smtClean="0"/>
              <a:t>g., the </a:t>
            </a:r>
            <a:r>
              <a:rPr lang="en-US" sz="2000" u="none" dirty="0" err="1" smtClean="0"/>
              <a:t>GoF</a:t>
            </a:r>
            <a:r>
              <a:rPr lang="en-US" sz="2000" u="none" dirty="0" smtClean="0"/>
              <a:t> &amp; POSA1 books</a:t>
            </a:r>
            <a:endParaRPr lang="en-US" sz="2000" u="none" dirty="0"/>
          </a:p>
        </p:txBody>
      </p:sp>
      <p:pic>
        <p:nvPicPr>
          <p:cNvPr id="2058" name="Picture 10" descr="Pattern Languages of Program Design 4  (Software Patterns Series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3930" y="1361917"/>
            <a:ext cx="1462170" cy="1339835"/>
          </a:xfrm>
          <a:prstGeom prst="rect">
            <a:avLst/>
          </a:prstGeom>
          <a:noFill/>
        </p:spPr>
      </p:pic>
      <p:sp>
        <p:nvSpPr>
          <p:cNvPr id="164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3141"/>
            <a:ext cx="9144000" cy="914400"/>
          </a:xfrm>
        </p:spPr>
        <p:txBody>
          <a:bodyPr/>
          <a:lstStyle/>
          <a:p>
            <a:r>
              <a:rPr lang="en-US" sz="3000" dirty="0"/>
              <a:t>Overview of </a:t>
            </a:r>
            <a:r>
              <a:rPr lang="en-US" sz="3000" dirty="0" smtClean="0"/>
              <a:t>Pattern </a:t>
            </a:r>
            <a:r>
              <a:rPr lang="en-US" sz="3000" dirty="0"/>
              <a:t>Collections</a:t>
            </a:r>
          </a:p>
        </p:txBody>
      </p:sp>
      <p:pic>
        <p:nvPicPr>
          <p:cNvPr id="7" name="Picture 2" descr="http://images.pearsoned-ema.com/jpeg/large/97802016336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1532" y="3899366"/>
            <a:ext cx="1916503" cy="2388258"/>
          </a:xfrm>
          <a:prstGeom prst="rect">
            <a:avLst/>
          </a:prstGeom>
          <a:noFill/>
        </p:spPr>
      </p:pic>
      <p:pic>
        <p:nvPicPr>
          <p:cNvPr id="8" name="Picture 13" descr="POSA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9714" y="3899366"/>
            <a:ext cx="1927487" cy="2388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research.ibm.com/designpatterns/images/plopd2-sma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9760" y="1361916"/>
            <a:ext cx="1071085" cy="1333501"/>
          </a:xfrm>
          <a:prstGeom prst="rect">
            <a:avLst/>
          </a:prstGeom>
          <a:noFill/>
        </p:spPr>
      </p:pic>
      <p:pic>
        <p:nvPicPr>
          <p:cNvPr id="2052" name="Picture 4" descr="PLoPD1 Book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1085" y="1361917"/>
            <a:ext cx="1066800" cy="1333501"/>
          </a:xfrm>
          <a:prstGeom prst="rect">
            <a:avLst/>
          </a:prstGeom>
          <a:noFill/>
        </p:spPr>
      </p:pic>
      <p:pic>
        <p:nvPicPr>
          <p:cNvPr id="2054" name="Picture 6" descr="http://www.informit.com/ShowCover.aspx?isbn=0201310112&amp;type=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12720" y="1337116"/>
            <a:ext cx="996994" cy="1364636"/>
          </a:xfrm>
          <a:prstGeom prst="rect">
            <a:avLst/>
          </a:prstGeom>
          <a:noFill/>
        </p:spPr>
      </p:pic>
      <p:pic>
        <p:nvPicPr>
          <p:cNvPr id="2056" name="Picture 8" descr="http://www.informit.com/ShowCover.aspx?isbn=0321321944&amp;type=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17298" y="1337117"/>
            <a:ext cx="1084340" cy="13646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246900"/>
            <a:ext cx="9144000" cy="914400"/>
          </a:xfrm>
        </p:spPr>
        <p:txBody>
          <a:bodyPr/>
          <a:lstStyle/>
          <a:p>
            <a:r>
              <a:rPr lang="en-US" sz="3400" dirty="0"/>
              <a:t>Overview of Pattern Relationships</a:t>
            </a:r>
          </a:p>
        </p:txBody>
      </p:sp>
      <p:sp>
        <p:nvSpPr>
          <p:cNvPr id="1833987" name="Rectangle 3"/>
          <p:cNvSpPr>
            <a:spLocks noChangeArrowheads="1"/>
          </p:cNvSpPr>
          <p:nvPr/>
        </p:nvSpPr>
        <p:spPr bwMode="auto">
          <a:xfrm>
            <a:off x="0" y="912813"/>
            <a:ext cx="9144000" cy="51706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3038" indent="-173038">
              <a:spcBef>
                <a:spcPct val="30000"/>
              </a:spcBef>
              <a:buClrTx/>
              <a:buSzPct val="100000"/>
              <a:buFontTx/>
              <a:buChar char="•"/>
            </a:pPr>
            <a:r>
              <a:rPr lang="en-US" sz="2000" dirty="0"/>
              <a:t>Patterns </a:t>
            </a:r>
            <a:r>
              <a:rPr lang="en-US" sz="2000" dirty="0" smtClean="0"/>
              <a:t>representing </a:t>
            </a:r>
            <a:r>
              <a:rPr lang="en-US" sz="2000" dirty="0"/>
              <a:t>the foci for discussion, point solutions, or localized design ideas can be used in isolation with some </a:t>
            </a:r>
            <a:r>
              <a:rPr lang="en-US" sz="2000" dirty="0" smtClean="0"/>
              <a:t>success</a:t>
            </a:r>
            <a:endParaRPr lang="en-US" sz="2000" dirty="0"/>
          </a:p>
          <a:p>
            <a:pPr marL="173038" indent="-173038">
              <a:spcBef>
                <a:spcPct val="30000"/>
              </a:spcBef>
              <a:buClrTx/>
              <a:buSzPct val="100000"/>
              <a:buFontTx/>
              <a:buChar char="•"/>
            </a:pPr>
            <a:r>
              <a:rPr lang="en-US" sz="2000" dirty="0"/>
              <a:t>Patterns are generally gregarious, however, in that they form relationships with other patterns</a:t>
            </a:r>
          </a:p>
          <a:p>
            <a:pPr marL="173038" indent="-173038">
              <a:spcBef>
                <a:spcPct val="30000"/>
              </a:spcBef>
              <a:buClrTx/>
              <a:buSzPct val="100000"/>
              <a:buFontTx/>
              <a:buChar char="•"/>
            </a:pPr>
            <a:r>
              <a:rPr lang="en-US" sz="2000" dirty="0"/>
              <a:t>Four of the most common types of pattern relationships include:</a:t>
            </a:r>
          </a:p>
          <a:p>
            <a:pPr marL="514350" lvl="1" indent="-341313">
              <a:spcBef>
                <a:spcPct val="30000"/>
              </a:spcBef>
              <a:buClrTx/>
              <a:buSzPct val="100000"/>
              <a:buFont typeface="+mj-lt"/>
              <a:buAutoNum type="arabicPeriod"/>
            </a:pPr>
            <a:r>
              <a:rPr lang="en-US" sz="2000" b="1" i="1" dirty="0" smtClean="0"/>
              <a:t>Patterns complements</a:t>
            </a:r>
            <a:r>
              <a:rPr lang="en-US" sz="2000" dirty="0" smtClean="0"/>
              <a:t>, where                                                                             one pattern provides the missing                                                                            ingredient needed by another or                                                                       where one pattern contrasts with                                                                           another by providing an alternative                                                                  solution to a related problem</a:t>
            </a:r>
          </a:p>
          <a:p>
            <a:pPr marL="514350" lvl="1" indent="-341313">
              <a:spcBef>
                <a:spcPct val="30000"/>
              </a:spcBef>
              <a:buClrTx/>
              <a:buSzPct val="100000"/>
              <a:buFont typeface="+mj-lt"/>
              <a:buAutoNum type="arabicPeriod"/>
            </a:pPr>
            <a:r>
              <a:rPr lang="en-US" sz="2000" b="1" i="1" dirty="0" smtClean="0"/>
              <a:t>Pattern compounds </a:t>
            </a:r>
            <a:r>
              <a:rPr lang="en-US" sz="2000" dirty="0" smtClean="0"/>
              <a:t>capture                                                                       recurring </a:t>
            </a:r>
            <a:r>
              <a:rPr lang="en-US" sz="2000" dirty="0" err="1" smtClean="0"/>
              <a:t>subcommunities</a:t>
            </a:r>
            <a:r>
              <a:rPr lang="en-US" sz="2000" dirty="0" smtClean="0"/>
              <a:t> of patterns                                                                           that are common &amp; identifiable                                                                enough that they can be treated                                                          as a single decision in response to                                                          a recurring problem</a:t>
            </a:r>
            <a:endParaRPr lang="en-US" sz="20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76750" y="2566740"/>
            <a:ext cx="4715638" cy="35086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4538" lvl="1" indent="-344488">
              <a:spcBef>
                <a:spcPct val="30000"/>
              </a:spcBef>
              <a:buClrTx/>
              <a:buSzPct val="100000"/>
              <a:buFont typeface="+mj-lt"/>
              <a:buAutoNum type="arabicPeriod" startAt="3"/>
            </a:pPr>
            <a:r>
              <a:rPr lang="en-US" sz="2000" b="1" i="1" dirty="0" smtClean="0"/>
              <a:t>Pattern sequences </a:t>
            </a:r>
            <a:r>
              <a:rPr lang="en-US" sz="2000" dirty="0" smtClean="0"/>
              <a:t>generalize the progression of patterns &amp; the way a design can be established by joining predecessor patterns to form part of the context of each successive pattern</a:t>
            </a:r>
          </a:p>
          <a:p>
            <a:pPr marL="744538" lvl="1" indent="-344488">
              <a:spcBef>
                <a:spcPct val="30000"/>
              </a:spcBef>
              <a:buClrTx/>
              <a:buSzPct val="100000"/>
              <a:buFont typeface="+mj-lt"/>
              <a:buAutoNum type="arabicPeriod" startAt="3"/>
            </a:pPr>
            <a:r>
              <a:rPr lang="en-US" sz="2000" b="1" i="1" dirty="0" smtClean="0"/>
              <a:t>Pattern </a:t>
            </a:r>
            <a:r>
              <a:rPr lang="en-US" sz="2000" b="1" i="1" dirty="0"/>
              <a:t>languages </a:t>
            </a:r>
            <a:r>
              <a:rPr lang="en-US" sz="2000" dirty="0"/>
              <a:t>define a </a:t>
            </a:r>
            <a:r>
              <a:rPr lang="en-US" sz="2000" dirty="0" smtClean="0"/>
              <a:t> vocabulary </a:t>
            </a:r>
            <a:r>
              <a:rPr lang="en-US" sz="2000" dirty="0"/>
              <a:t>for talking about software development problems &amp; provide a process for the orderly resolution of these </a:t>
            </a:r>
            <a:r>
              <a:rPr lang="en-US" sz="2000" dirty="0" smtClean="0"/>
              <a:t>           problems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868" y="4583874"/>
            <a:ext cx="6402507" cy="176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2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3250" y="270650"/>
            <a:ext cx="7924800" cy="914400"/>
          </a:xfrm>
        </p:spPr>
        <p:txBody>
          <a:bodyPr/>
          <a:lstStyle/>
          <a:p>
            <a:r>
              <a:rPr lang="en-US" sz="3400" dirty="0"/>
              <a:t>Overview of Pattern Complements</a:t>
            </a:r>
          </a:p>
        </p:txBody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" y="990600"/>
            <a:ext cx="9004300" cy="5734050"/>
          </a:xfrm>
          <a:noFill/>
          <a:ln/>
        </p:spPr>
        <p:txBody>
          <a:bodyPr lIns="91440" tIns="45720" rIns="91440" bIns="45720"/>
          <a:lstStyle/>
          <a:p>
            <a:pPr marL="173038" indent="-173038">
              <a:spcBef>
                <a:spcPct val="30000"/>
              </a:spcBef>
            </a:pPr>
            <a:r>
              <a:rPr lang="en-US" sz="2000" b="0" dirty="0" smtClean="0"/>
              <a:t>One </a:t>
            </a:r>
            <a:r>
              <a:rPr lang="en-US" sz="2000" b="0" dirty="0"/>
              <a:t>pattern provides </a:t>
            </a:r>
            <a:r>
              <a:rPr lang="en-US" sz="2000" b="0" dirty="0" smtClean="0"/>
              <a:t>missing </a:t>
            </a:r>
            <a:r>
              <a:rPr lang="en-US" sz="2000" b="0" dirty="0"/>
              <a:t>ingredient needed by </a:t>
            </a:r>
            <a:r>
              <a:rPr lang="en-US" sz="2000" b="0" dirty="0" smtClean="0"/>
              <a:t>another—or </a:t>
            </a:r>
            <a:r>
              <a:rPr lang="en-US" sz="2000" b="0" dirty="0"/>
              <a:t>where one pattern </a:t>
            </a:r>
            <a:r>
              <a:rPr lang="en-US" sz="2000" b="0" dirty="0" smtClean="0"/>
              <a:t>competes with </a:t>
            </a:r>
            <a:r>
              <a:rPr lang="en-US" sz="2000" b="0" dirty="0"/>
              <a:t>another by providing an alternative solution to a related </a:t>
            </a:r>
            <a:r>
              <a:rPr lang="en-US" sz="2000" dirty="0" smtClean="0"/>
              <a:t>problem—to </a:t>
            </a:r>
            <a:r>
              <a:rPr lang="en-US" sz="2000" b="0" dirty="0"/>
              <a:t>make </a:t>
            </a:r>
            <a:r>
              <a:rPr lang="en-US" sz="2000" b="0" dirty="0" smtClean="0"/>
              <a:t>resulting designs </a:t>
            </a:r>
            <a:r>
              <a:rPr lang="en-US" sz="2000" b="0" dirty="0"/>
              <a:t>more complete &amp; </a:t>
            </a:r>
            <a:r>
              <a:rPr lang="en-US" sz="2000" b="0" dirty="0" smtClean="0"/>
              <a:t>balanced, e.g.:</a:t>
            </a:r>
          </a:p>
          <a:p>
            <a:pPr marL="460375" lvl="1" indent="-173038">
              <a:spcBef>
                <a:spcPct val="30000"/>
              </a:spcBef>
              <a:buFontTx/>
              <a:buChar char="•"/>
            </a:pPr>
            <a:r>
              <a:rPr lang="en-US" sz="2000" b="0" i="1" dirty="0" smtClean="0"/>
              <a:t>Disposal </a:t>
            </a:r>
            <a:r>
              <a:rPr lang="en-US" sz="2000" b="0" i="1" dirty="0"/>
              <a:t>Method </a:t>
            </a:r>
            <a:r>
              <a:rPr lang="en-US" sz="2000" b="0" dirty="0"/>
              <a:t>complements </a:t>
            </a:r>
            <a:r>
              <a:rPr lang="en-US" sz="2000" b="0" i="1" dirty="0"/>
              <a:t>Factory Method </a:t>
            </a:r>
            <a:r>
              <a:rPr lang="en-US" sz="2000" b="0" dirty="0"/>
              <a:t>by addressing object destruction &amp; creation, respectively, in the same </a:t>
            </a:r>
            <a:r>
              <a:rPr lang="en-US" sz="2000" b="0" dirty="0" smtClean="0"/>
              <a:t>design </a:t>
            </a:r>
          </a:p>
          <a:p>
            <a:pPr marL="460375" lvl="1" indent="-173038">
              <a:spcBef>
                <a:spcPct val="30000"/>
              </a:spcBef>
              <a:buFontTx/>
              <a:buChar char="•"/>
            </a:pPr>
            <a:endParaRPr lang="en-US" sz="2000" dirty="0" smtClean="0"/>
          </a:p>
          <a:p>
            <a:pPr marL="460375" lvl="1" indent="-173038">
              <a:spcBef>
                <a:spcPct val="30000"/>
              </a:spcBef>
              <a:buNone/>
            </a:pPr>
            <a:endParaRPr lang="en-US" sz="2000" b="0" dirty="0" smtClean="0"/>
          </a:p>
          <a:p>
            <a:pPr marL="460375" lvl="1" indent="-173038">
              <a:spcBef>
                <a:spcPct val="30000"/>
              </a:spcBef>
              <a:buNone/>
            </a:pPr>
            <a:endParaRPr lang="en-US" sz="2000" b="0" dirty="0" smtClean="0"/>
          </a:p>
          <a:p>
            <a:pPr marL="460375" lvl="1" indent="-173038">
              <a:spcBef>
                <a:spcPct val="30000"/>
              </a:spcBef>
              <a:buFontTx/>
              <a:buChar char="•"/>
            </a:pPr>
            <a:r>
              <a:rPr lang="en-US" sz="2000" i="1" dirty="0" smtClean="0"/>
              <a:t>Batch Method </a:t>
            </a:r>
            <a:r>
              <a:rPr lang="en-US" sz="2000" dirty="0" smtClean="0"/>
              <a:t>competes with </a:t>
            </a:r>
            <a:r>
              <a:rPr lang="en-US" sz="2000" i="1" dirty="0" err="1" smtClean="0"/>
              <a:t>Iterator</a:t>
            </a:r>
            <a:r>
              <a:rPr lang="en-US" sz="2000" i="1" dirty="0" smtClean="0"/>
              <a:t> </a:t>
            </a:r>
            <a:r>
              <a:rPr lang="en-US" sz="2000" dirty="0" smtClean="0"/>
              <a:t>by</a:t>
            </a:r>
            <a:r>
              <a:rPr lang="en-US" sz="2000" i="1" dirty="0" smtClean="0"/>
              <a:t> </a:t>
            </a:r>
            <a:r>
              <a:rPr lang="en-US" sz="2000" dirty="0" smtClean="0"/>
              <a:t>accessing the elements of an aggregate in bulk, reducing roundtrip network costs</a:t>
            </a:r>
            <a:endParaRPr lang="en-US" sz="2000" b="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9230" y="2617252"/>
            <a:ext cx="5332021" cy="129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3250" y="270650"/>
            <a:ext cx="7924800" cy="914400"/>
          </a:xfrm>
        </p:spPr>
        <p:txBody>
          <a:bodyPr/>
          <a:lstStyle/>
          <a:p>
            <a:r>
              <a:rPr lang="en-US" sz="3400" dirty="0"/>
              <a:t>Overview of Pattern </a:t>
            </a:r>
            <a:r>
              <a:rPr lang="en-US" sz="3400" dirty="0" smtClean="0"/>
              <a:t>Compounds</a:t>
            </a:r>
            <a:endParaRPr lang="en-US" sz="3400" dirty="0"/>
          </a:p>
        </p:txBody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" y="1036780"/>
            <a:ext cx="8769350" cy="5734050"/>
          </a:xfrm>
          <a:noFill/>
          <a:ln/>
        </p:spPr>
        <p:txBody>
          <a:bodyPr lIns="91440" tIns="45720" rIns="91440" bIns="45720"/>
          <a:lstStyle/>
          <a:p>
            <a:pPr marL="230188" indent="-230188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Pattern compounds capture recurring </a:t>
            </a:r>
            <a:r>
              <a:rPr lang="en-US" sz="2000" dirty="0" err="1" smtClean="0"/>
              <a:t>subcommunities</a:t>
            </a:r>
            <a:r>
              <a:rPr lang="en-US" sz="2000" dirty="0" smtClean="0"/>
              <a:t> of patterns that are common &amp; identifiable enough that they can be treated as a single decision in response to a recurring problem</a:t>
            </a:r>
          </a:p>
          <a:p>
            <a:pPr marL="230188" indent="-230188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For example, </a:t>
            </a:r>
            <a:r>
              <a:rPr lang="en-US" sz="2000" i="1" dirty="0" smtClean="0"/>
              <a:t>Batch </a:t>
            </a:r>
            <a:r>
              <a:rPr lang="en-US" sz="2000" i="1" dirty="0" err="1" smtClean="0"/>
              <a:t>Iterator</a:t>
            </a:r>
            <a:r>
              <a:rPr lang="en-US" sz="2000" i="1" dirty="0" smtClean="0"/>
              <a:t> </a:t>
            </a:r>
            <a:r>
              <a:rPr lang="en-US" sz="2000" dirty="0" smtClean="0"/>
              <a:t>brings together two complementary patterns, </a:t>
            </a:r>
            <a:r>
              <a:rPr lang="en-US" sz="2000" i="1" dirty="0" err="1" smtClean="0"/>
              <a:t>Iterator</a:t>
            </a:r>
            <a:r>
              <a:rPr lang="en-US" sz="2000" dirty="0" smtClean="0"/>
              <a:t> &amp; </a:t>
            </a:r>
            <a:r>
              <a:rPr lang="en-US" sz="2000" i="1" dirty="0" smtClean="0"/>
              <a:t>Batch Method</a:t>
            </a:r>
            <a:r>
              <a:rPr lang="en-US" sz="2000" dirty="0" smtClean="0"/>
              <a:t>, to address the problem of remotely accessing the elements of aggregates with large numbers of elements </a:t>
            </a:r>
          </a:p>
          <a:p>
            <a:pPr marL="230188" indent="-230188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A </a:t>
            </a:r>
            <a:r>
              <a:rPr lang="en-US" sz="2000" i="1" dirty="0" smtClean="0"/>
              <a:t>Batch </a:t>
            </a:r>
            <a:r>
              <a:rPr lang="en-US" sz="2000" i="1" dirty="0" err="1" smtClean="0"/>
              <a:t>Iterator</a:t>
            </a:r>
            <a:r>
              <a:rPr lang="en-US" sz="2000" i="1" dirty="0" smtClean="0"/>
              <a:t> </a:t>
            </a:r>
            <a:r>
              <a:rPr lang="en-US" sz="2000" dirty="0" smtClean="0"/>
              <a:t>refines the position-based traversal of an </a:t>
            </a:r>
            <a:r>
              <a:rPr lang="en-US" sz="2000" i="1" dirty="0" err="1" smtClean="0"/>
              <a:t>Iterator</a:t>
            </a:r>
            <a:r>
              <a:rPr lang="en-US" sz="2000" dirty="0" smtClean="0"/>
              <a:t> with a </a:t>
            </a:r>
            <a:r>
              <a:rPr lang="en-US" sz="2000" i="1" dirty="0" smtClean="0"/>
              <a:t>Batch Method </a:t>
            </a:r>
            <a:r>
              <a:rPr lang="en-US" sz="2000" dirty="0" smtClean="0"/>
              <a:t>for bulk access of many, but not all, elements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0" y="3983904"/>
            <a:ext cx="82105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Overview of Pattern Sequences</a:t>
            </a:r>
          </a:p>
        </p:txBody>
      </p:sp>
      <p:sp>
        <p:nvSpPr>
          <p:cNvPr id="183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61900"/>
            <a:ext cx="8991600" cy="4238625"/>
          </a:xfrm>
          <a:noFill/>
          <a:ln/>
        </p:spPr>
        <p:txBody>
          <a:bodyPr lIns="91440" tIns="45720" rIns="91440" bIns="45720"/>
          <a:lstStyle/>
          <a:p>
            <a:pPr marL="173038" indent="-173038">
              <a:spcBef>
                <a:spcPct val="30000"/>
              </a:spcBef>
              <a:buClrTx/>
              <a:buSzTx/>
              <a:buFontTx/>
              <a:buChar char="•"/>
            </a:pPr>
            <a:r>
              <a:rPr lang="en-US" sz="2000" b="0" i="1" dirty="0"/>
              <a:t>Pattern sequences </a:t>
            </a:r>
            <a:r>
              <a:rPr lang="en-US" sz="2000" b="0" dirty="0"/>
              <a:t>generalize the progression of patterns &amp; the way a design can be established by joining </a:t>
            </a:r>
            <a:r>
              <a:rPr lang="en-US" sz="2000" b="0" dirty="0" smtClean="0"/>
              <a:t>predecessor </a:t>
            </a:r>
            <a:r>
              <a:rPr lang="en-US" sz="2000" b="0" dirty="0"/>
              <a:t>patterns to form </a:t>
            </a:r>
            <a:r>
              <a:rPr lang="en-US" sz="2000" b="0" dirty="0" smtClean="0"/>
              <a:t>the </a:t>
            </a:r>
            <a:r>
              <a:rPr lang="en-US" sz="2000" b="0" dirty="0"/>
              <a:t>context of each successive </a:t>
            </a:r>
            <a:r>
              <a:rPr lang="en-US" sz="2000" b="0" dirty="0" smtClean="0"/>
              <a:t>pattern</a:t>
            </a:r>
            <a:endParaRPr lang="en-US" sz="2000" b="0" dirty="0"/>
          </a:p>
          <a:p>
            <a:pPr marL="173038" indent="-173038">
              <a:spcBef>
                <a:spcPct val="30000"/>
              </a:spcBef>
              <a:buClrTx/>
              <a:buSzTx/>
              <a:buFontTx/>
              <a:buChar char="•"/>
            </a:pPr>
            <a:r>
              <a:rPr lang="en-US" sz="2000" b="0" dirty="0"/>
              <a:t>A pattern sequence captures </a:t>
            </a:r>
            <a:r>
              <a:rPr lang="en-US" sz="2000" b="0" dirty="0" smtClean="0"/>
              <a:t>                                                                                          the </a:t>
            </a:r>
            <a:r>
              <a:rPr lang="en-US" sz="2000" b="0" dirty="0"/>
              <a:t>unfolding of a design or </a:t>
            </a:r>
            <a:r>
              <a:rPr lang="en-US" sz="2000" b="0" dirty="0" smtClean="0"/>
              <a:t>                                                                                                              situation</a:t>
            </a:r>
            <a:r>
              <a:rPr lang="en-US" sz="2000" b="0" dirty="0"/>
              <a:t>, </a:t>
            </a:r>
            <a:r>
              <a:rPr lang="en-US" sz="2000" b="0" dirty="0" smtClean="0"/>
              <a:t>pattern-by-pattern </a:t>
            </a:r>
          </a:p>
          <a:p>
            <a:pPr marL="173038" indent="-173038">
              <a:spcBef>
                <a:spcPct val="30000"/>
              </a:spcBef>
            </a:pPr>
            <a:r>
              <a:rPr lang="en-US" sz="2000" dirty="0" smtClean="0"/>
              <a:t>e.g., POSA2 &amp; POSA4 present                                                                       pattern sequences for                                                                       communication middleware</a:t>
            </a:r>
            <a:endParaRPr lang="en-US" sz="2000" b="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3849" y="1662545"/>
            <a:ext cx="5524001" cy="466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4" descr="POSA2_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032070"/>
            <a:ext cx="1585659" cy="19590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897602" y="4335401"/>
            <a:ext cx="1510358" cy="1925272"/>
            <a:chOff x="1476" y="1596"/>
            <a:chExt cx="945" cy="12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1476" y="1596"/>
              <a:ext cx="942" cy="121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pic>
          <p:nvPicPr>
            <p:cNvPr id="13" name="Picture 1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84" y="1598"/>
              <a:ext cx="937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Overview of Pattern Sequences</a:t>
            </a:r>
          </a:p>
        </p:txBody>
      </p:sp>
      <p:sp>
        <p:nvSpPr>
          <p:cNvPr id="183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61900"/>
            <a:ext cx="8991600" cy="4238625"/>
          </a:xfrm>
          <a:noFill/>
          <a:ln/>
        </p:spPr>
        <p:txBody>
          <a:bodyPr lIns="91440" tIns="45720" rIns="91440" bIns="45720"/>
          <a:lstStyle/>
          <a:p>
            <a:pPr marL="173038" indent="-173038">
              <a:spcBef>
                <a:spcPct val="30000"/>
              </a:spcBef>
              <a:buClrTx/>
              <a:buSzTx/>
              <a:buFontTx/>
              <a:buChar char="•"/>
            </a:pPr>
            <a:r>
              <a:rPr lang="en-US" sz="2000" b="0" i="1" dirty="0"/>
              <a:t>Pattern sequences </a:t>
            </a:r>
            <a:r>
              <a:rPr lang="en-US" sz="2000" b="0" dirty="0"/>
              <a:t>generalize the progression of patterns &amp; the way a design can be established by joining </a:t>
            </a:r>
            <a:r>
              <a:rPr lang="en-US" sz="2000" b="0" dirty="0" smtClean="0"/>
              <a:t>predecessor </a:t>
            </a:r>
            <a:r>
              <a:rPr lang="en-US" sz="2000" b="0" dirty="0"/>
              <a:t>patterns to form </a:t>
            </a:r>
            <a:r>
              <a:rPr lang="en-US" sz="2000" b="0" dirty="0" smtClean="0"/>
              <a:t>the </a:t>
            </a:r>
            <a:r>
              <a:rPr lang="en-US" sz="2000" b="0" dirty="0"/>
              <a:t>context of each successive </a:t>
            </a:r>
            <a:r>
              <a:rPr lang="en-US" sz="2000" b="0" dirty="0" smtClean="0"/>
              <a:t>pattern</a:t>
            </a:r>
            <a:endParaRPr lang="en-US" sz="2000" b="0" dirty="0"/>
          </a:p>
          <a:p>
            <a:pPr marL="173038" indent="-173038">
              <a:spcBef>
                <a:spcPct val="30000"/>
              </a:spcBef>
              <a:buClrTx/>
              <a:buSzTx/>
              <a:buFontTx/>
              <a:buChar char="•"/>
            </a:pPr>
            <a:r>
              <a:rPr lang="en-US" sz="2000" b="0" dirty="0"/>
              <a:t>A pattern sequence captures </a:t>
            </a:r>
            <a:r>
              <a:rPr lang="en-US" sz="2000" b="0" dirty="0" smtClean="0"/>
              <a:t>                                                                                          the </a:t>
            </a:r>
            <a:r>
              <a:rPr lang="en-US" sz="2000" b="0" dirty="0"/>
              <a:t>unfolding of a design or </a:t>
            </a:r>
            <a:r>
              <a:rPr lang="en-US" sz="2000" b="0" dirty="0" smtClean="0"/>
              <a:t>                                                                                                              situation</a:t>
            </a:r>
            <a:r>
              <a:rPr lang="en-US" sz="2000" b="0" dirty="0"/>
              <a:t>, </a:t>
            </a:r>
            <a:r>
              <a:rPr lang="en-US" sz="2000" b="0" dirty="0" smtClean="0"/>
              <a:t>pattern-by-pattern </a:t>
            </a:r>
          </a:p>
          <a:p>
            <a:pPr marL="173038" indent="-173038">
              <a:spcBef>
                <a:spcPct val="30000"/>
              </a:spcBef>
            </a:pPr>
            <a:r>
              <a:rPr lang="en-US" sz="2000" dirty="0" smtClean="0"/>
              <a:t>e.g., POSA3 presents                                                                       pattern sequences for                                                                           resource management</a:t>
            </a:r>
            <a:endParaRPr lang="en-US" sz="2000" b="0" dirty="0"/>
          </a:p>
        </p:txBody>
      </p:sp>
      <p:pic>
        <p:nvPicPr>
          <p:cNvPr id="10" name="Picture 10" descr="POS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025" y="4112885"/>
            <a:ext cx="1648530" cy="206565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556001" y="1749778"/>
            <a:ext cx="5435600" cy="4504265"/>
            <a:chOff x="632" y="568"/>
            <a:chExt cx="4129" cy="3464"/>
          </a:xfrm>
        </p:grpSpPr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2152" y="2608"/>
              <a:ext cx="848" cy="4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050" b="1" dirty="0">
                  <a:latin typeface="Arial" charset="0"/>
                </a:rPr>
                <a:t>Resource </a:t>
              </a:r>
            </a:p>
            <a:p>
              <a:r>
                <a:rPr lang="en-US" sz="1050" b="1" dirty="0">
                  <a:latin typeface="Arial" charset="0"/>
                </a:rPr>
                <a:t>Lifecycle</a:t>
              </a:r>
            </a:p>
            <a:p>
              <a:r>
                <a:rPr lang="en-US" sz="1050" b="1" dirty="0">
                  <a:latin typeface="Arial" charset="0"/>
                </a:rPr>
                <a:t>Manager</a:t>
              </a:r>
            </a:p>
          </p:txBody>
        </p:sp>
        <p:sp>
          <p:nvSpPr>
            <p:cNvPr id="15" name="Oval 6"/>
            <p:cNvSpPr>
              <a:spLocks noChangeArrowheads="1"/>
            </p:cNvSpPr>
            <p:nvPr/>
          </p:nvSpPr>
          <p:spPr bwMode="auto">
            <a:xfrm>
              <a:off x="688" y="568"/>
              <a:ext cx="848" cy="4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050" b="1">
                  <a:latin typeface="Arial" charset="0"/>
                </a:rPr>
                <a:t>Caching</a:t>
              </a:r>
            </a:p>
          </p:txBody>
        </p:sp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2152" y="1128"/>
              <a:ext cx="848" cy="4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050" b="1">
                  <a:latin typeface="Arial" charset="0"/>
                </a:rPr>
                <a:t>Pooling</a:t>
              </a: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2152" y="1619"/>
              <a:ext cx="848" cy="4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050" b="1">
                  <a:latin typeface="Arial" charset="0"/>
                </a:rPr>
                <a:t>Leasing</a:t>
              </a:r>
            </a:p>
          </p:txBody>
        </p:sp>
        <p:sp>
          <p:nvSpPr>
            <p:cNvPr id="18" name="Oval 9"/>
            <p:cNvSpPr>
              <a:spLocks noChangeArrowheads="1"/>
            </p:cNvSpPr>
            <p:nvPr/>
          </p:nvSpPr>
          <p:spPr bwMode="auto">
            <a:xfrm>
              <a:off x="2152" y="2118"/>
              <a:ext cx="848" cy="4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050" b="1">
                  <a:latin typeface="Arial" charset="0"/>
                </a:rPr>
                <a:t>Evictor</a:t>
              </a:r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2152" y="3616"/>
              <a:ext cx="848" cy="4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050" b="1">
                  <a:latin typeface="Arial" charset="0"/>
                </a:rPr>
                <a:t>Partial</a:t>
              </a:r>
            </a:p>
            <a:p>
              <a:r>
                <a:rPr lang="en-US" sz="1050" b="1">
                  <a:latin typeface="Arial" charset="0"/>
                </a:rPr>
                <a:t>Acquisition</a:t>
              </a:r>
            </a:p>
          </p:txBody>
        </p:sp>
        <p:sp>
          <p:nvSpPr>
            <p:cNvPr id="20" name="Oval 11"/>
            <p:cNvSpPr>
              <a:spLocks noChangeArrowheads="1"/>
            </p:cNvSpPr>
            <p:nvPr/>
          </p:nvSpPr>
          <p:spPr bwMode="auto">
            <a:xfrm>
              <a:off x="2152" y="3116"/>
              <a:ext cx="848" cy="4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050" b="1">
                  <a:latin typeface="Arial" charset="0"/>
                </a:rPr>
                <a:t>Lazy</a:t>
              </a:r>
            </a:p>
            <a:p>
              <a:r>
                <a:rPr lang="en-US" sz="1050" b="1">
                  <a:latin typeface="Arial" charset="0"/>
                </a:rPr>
                <a:t>Acquisition</a:t>
              </a:r>
            </a:p>
          </p:txBody>
        </p:sp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688" y="2568"/>
              <a:ext cx="848" cy="4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050" b="1">
                  <a:latin typeface="Arial" charset="0"/>
                </a:rPr>
                <a:t>Coordinator</a:t>
              </a:r>
            </a:p>
          </p:txBody>
        </p:sp>
        <p:sp>
          <p:nvSpPr>
            <p:cNvPr id="22" name="Oval 13"/>
            <p:cNvSpPr>
              <a:spLocks noChangeArrowheads="1"/>
            </p:cNvSpPr>
            <p:nvPr/>
          </p:nvSpPr>
          <p:spPr bwMode="auto">
            <a:xfrm>
              <a:off x="3632" y="2824"/>
              <a:ext cx="848" cy="4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050" b="1">
                  <a:latin typeface="Arial" charset="0"/>
                </a:rPr>
                <a:t>Lookup</a:t>
              </a:r>
            </a:p>
          </p:txBody>
        </p:sp>
        <p:sp>
          <p:nvSpPr>
            <p:cNvPr id="23" name="Oval 14"/>
            <p:cNvSpPr>
              <a:spLocks noChangeArrowheads="1"/>
            </p:cNvSpPr>
            <p:nvPr/>
          </p:nvSpPr>
          <p:spPr bwMode="auto">
            <a:xfrm>
              <a:off x="3600" y="592"/>
              <a:ext cx="848" cy="4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050" b="1">
                  <a:latin typeface="Arial" charset="0"/>
                </a:rPr>
                <a:t>Eager</a:t>
              </a:r>
            </a:p>
            <a:p>
              <a:r>
                <a:rPr lang="en-US" sz="1050" b="1">
                  <a:latin typeface="Arial" charset="0"/>
                </a:rPr>
                <a:t>Acquisition</a:t>
              </a:r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2072" y="640"/>
              <a:ext cx="944" cy="2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050" b="1">
                  <a:latin typeface="Arial" charset="0"/>
                </a:rPr>
                <a:t>Performance</a:t>
              </a:r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640" y="1768"/>
              <a:ext cx="944" cy="2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050" b="1">
                  <a:latin typeface="Arial" charset="0"/>
                </a:rPr>
                <a:t>Scalability</a:t>
              </a:r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632" y="3464"/>
              <a:ext cx="944" cy="2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050" b="1">
                  <a:latin typeface="Arial" charset="0"/>
                </a:rPr>
                <a:t>Consistency</a:t>
              </a:r>
            </a:p>
          </p:txBody>
        </p:sp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3600" y="1800"/>
              <a:ext cx="944" cy="2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050" b="1">
                  <a:latin typeface="Arial" charset="0"/>
                </a:rPr>
                <a:t>Stability</a:t>
              </a:r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3600" y="3496"/>
              <a:ext cx="944" cy="2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050" b="1">
                  <a:latin typeface="Arial" charset="0"/>
                </a:rPr>
                <a:t>Flexibility</a:t>
              </a:r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3817" y="1128"/>
              <a:ext cx="944" cy="2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050" b="1">
                  <a:latin typeface="Arial" charset="0"/>
                </a:rPr>
                <a:t>Predictability</a:t>
              </a:r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 flipH="1">
              <a:off x="1536" y="76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b="1"/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>
              <a:off x="1088" y="984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b="1"/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>
              <a:off x="1088" y="204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b="1"/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>
              <a:off x="1088" y="298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b="1"/>
            </a:p>
          </p:txBody>
        </p:sp>
        <p:sp>
          <p:nvSpPr>
            <p:cNvPr id="34" name="Line 25"/>
            <p:cNvSpPr>
              <a:spLocks noChangeShapeType="1"/>
            </p:cNvSpPr>
            <p:nvPr/>
          </p:nvSpPr>
          <p:spPr bwMode="auto">
            <a:xfrm flipV="1">
              <a:off x="1584" y="1328"/>
              <a:ext cx="576" cy="5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b="1"/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 flipV="1">
              <a:off x="1584" y="1808"/>
              <a:ext cx="576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b="1"/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>
              <a:off x="1584" y="1888"/>
              <a:ext cx="57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b="1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1576" y="1888"/>
              <a:ext cx="576" cy="9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b="1"/>
            </a:p>
          </p:txBody>
        </p:sp>
        <p:sp>
          <p:nvSpPr>
            <p:cNvPr id="38" name="Line 29"/>
            <p:cNvSpPr>
              <a:spLocks noChangeShapeType="1"/>
            </p:cNvSpPr>
            <p:nvPr/>
          </p:nvSpPr>
          <p:spPr bwMode="auto">
            <a:xfrm>
              <a:off x="1592" y="1912"/>
              <a:ext cx="552" cy="1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b="1"/>
            </a:p>
          </p:txBody>
        </p:sp>
        <p:sp>
          <p:nvSpPr>
            <p:cNvPr id="39" name="Line 30"/>
            <p:cNvSpPr>
              <a:spLocks noChangeShapeType="1"/>
            </p:cNvSpPr>
            <p:nvPr/>
          </p:nvSpPr>
          <p:spPr bwMode="auto">
            <a:xfrm>
              <a:off x="1592" y="1912"/>
              <a:ext cx="568" cy="1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b="1"/>
            </a:p>
          </p:txBody>
        </p:sp>
        <p:sp>
          <p:nvSpPr>
            <p:cNvPr id="40" name="Line 31"/>
            <p:cNvSpPr>
              <a:spLocks noChangeShapeType="1"/>
            </p:cNvSpPr>
            <p:nvPr/>
          </p:nvSpPr>
          <p:spPr bwMode="auto">
            <a:xfrm flipH="1">
              <a:off x="3016" y="776"/>
              <a:ext cx="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b="1"/>
            </a:p>
          </p:txBody>
        </p:sp>
        <p:sp>
          <p:nvSpPr>
            <p:cNvPr id="41" name="Line 32"/>
            <p:cNvSpPr>
              <a:spLocks noChangeShapeType="1"/>
            </p:cNvSpPr>
            <p:nvPr/>
          </p:nvSpPr>
          <p:spPr bwMode="auto">
            <a:xfrm>
              <a:off x="4448" y="79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b="1"/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2992" y="1320"/>
              <a:ext cx="608" cy="6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b="1"/>
            </a:p>
          </p:txBody>
        </p:sp>
        <p:sp>
          <p:nvSpPr>
            <p:cNvPr id="43" name="Line 34"/>
            <p:cNvSpPr>
              <a:spLocks noChangeShapeType="1"/>
            </p:cNvSpPr>
            <p:nvPr/>
          </p:nvSpPr>
          <p:spPr bwMode="auto">
            <a:xfrm>
              <a:off x="2992" y="1816"/>
              <a:ext cx="616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b="1"/>
            </a:p>
          </p:txBody>
        </p:sp>
        <p:sp>
          <p:nvSpPr>
            <p:cNvPr id="44" name="Line 35"/>
            <p:cNvSpPr>
              <a:spLocks noChangeShapeType="1"/>
            </p:cNvSpPr>
            <p:nvPr/>
          </p:nvSpPr>
          <p:spPr bwMode="auto">
            <a:xfrm flipV="1">
              <a:off x="2992" y="1928"/>
              <a:ext cx="60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b="1"/>
            </a:p>
          </p:txBody>
        </p:sp>
        <p:sp>
          <p:nvSpPr>
            <p:cNvPr id="45" name="Line 36"/>
            <p:cNvSpPr>
              <a:spLocks noChangeShapeType="1"/>
            </p:cNvSpPr>
            <p:nvPr/>
          </p:nvSpPr>
          <p:spPr bwMode="auto">
            <a:xfrm flipV="1">
              <a:off x="2992" y="1928"/>
              <a:ext cx="608" cy="8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b="1"/>
            </a:p>
          </p:txBody>
        </p:sp>
        <p:sp>
          <p:nvSpPr>
            <p:cNvPr id="46" name="Line 37"/>
            <p:cNvSpPr>
              <a:spLocks noChangeShapeType="1"/>
            </p:cNvSpPr>
            <p:nvPr/>
          </p:nvSpPr>
          <p:spPr bwMode="auto">
            <a:xfrm flipV="1">
              <a:off x="2992" y="1944"/>
              <a:ext cx="608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b="1"/>
            </a:p>
          </p:txBody>
        </p:sp>
        <p:sp>
          <p:nvSpPr>
            <p:cNvPr id="47" name="Line 38"/>
            <p:cNvSpPr>
              <a:spLocks noChangeShapeType="1"/>
            </p:cNvSpPr>
            <p:nvPr/>
          </p:nvSpPr>
          <p:spPr bwMode="auto">
            <a:xfrm flipV="1">
              <a:off x="3703" y="912"/>
              <a:ext cx="44" cy="8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b="1"/>
            </a:p>
          </p:txBody>
        </p:sp>
        <p:sp>
          <p:nvSpPr>
            <p:cNvPr id="48" name="Line 40"/>
            <p:cNvSpPr>
              <a:spLocks noChangeShapeType="1"/>
            </p:cNvSpPr>
            <p:nvPr/>
          </p:nvSpPr>
          <p:spPr bwMode="auto">
            <a:xfrm>
              <a:off x="3008" y="3336"/>
              <a:ext cx="59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b="1"/>
            </a:p>
          </p:txBody>
        </p:sp>
        <p:sp>
          <p:nvSpPr>
            <p:cNvPr id="49" name="Line 41"/>
            <p:cNvSpPr>
              <a:spLocks noChangeShapeType="1"/>
            </p:cNvSpPr>
            <p:nvPr/>
          </p:nvSpPr>
          <p:spPr bwMode="auto">
            <a:xfrm flipV="1">
              <a:off x="2992" y="3640"/>
              <a:ext cx="60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b="1"/>
            </a:p>
          </p:txBody>
        </p:sp>
        <p:sp>
          <p:nvSpPr>
            <p:cNvPr id="50" name="Line 42"/>
            <p:cNvSpPr>
              <a:spLocks noChangeShapeType="1"/>
            </p:cNvSpPr>
            <p:nvPr/>
          </p:nvSpPr>
          <p:spPr bwMode="auto">
            <a:xfrm>
              <a:off x="4080" y="3240"/>
              <a:ext cx="0" cy="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b="1"/>
            </a:p>
          </p:txBody>
        </p:sp>
        <p:sp>
          <p:nvSpPr>
            <p:cNvPr id="51" name="Line 43"/>
            <p:cNvSpPr>
              <a:spLocks noChangeShapeType="1"/>
            </p:cNvSpPr>
            <p:nvPr/>
          </p:nvSpPr>
          <p:spPr bwMode="auto">
            <a:xfrm>
              <a:off x="2576" y="920"/>
              <a:ext cx="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42875" y="1058863"/>
            <a:ext cx="5859463" cy="4724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b="1" dirty="0" smtClean="0"/>
              <a:t>Consequences</a:t>
            </a:r>
          </a:p>
          <a:p>
            <a:pPr marL="228600" lvl="1" indent="-228600" eaLnBrk="1" hangingPunct="1">
              <a:buFont typeface="Tahoma" pitchFamily="34" charset="0"/>
              <a:buChar char="+"/>
              <a:defRPr/>
            </a:pPr>
            <a:r>
              <a:rPr lang="en-US" sz="2000" dirty="0" smtClean="0"/>
              <a:t>modularity: subject &amp; observers may vary independently</a:t>
            </a:r>
          </a:p>
          <a:p>
            <a:pPr marL="228600" lvl="1" indent="-228600" eaLnBrk="1" hangingPunct="1">
              <a:buFont typeface="Tahoma" pitchFamily="34" charset="0"/>
              <a:buChar char="+"/>
              <a:defRPr/>
            </a:pPr>
            <a:r>
              <a:rPr lang="en-US" sz="2000" dirty="0" smtClean="0"/>
              <a:t>extensibility: can define &amp; add any number      of observers</a:t>
            </a:r>
          </a:p>
          <a:p>
            <a:pPr marL="228600" lvl="1" indent="-228600" eaLnBrk="1" hangingPunct="1">
              <a:buFont typeface="Tahoma" pitchFamily="34" charset="0"/>
              <a:buChar char="+"/>
              <a:defRPr/>
            </a:pPr>
            <a:r>
              <a:rPr lang="en-US" sz="2000" dirty="0" smtClean="0"/>
              <a:t>customizability: different observers offer different views of subject</a:t>
            </a:r>
          </a:p>
          <a:p>
            <a:pPr marL="228600" lvl="1" indent="-228600" eaLnBrk="1" hangingPunct="1">
              <a:buFont typeface="Tahoma" pitchFamily="34" charset="0"/>
              <a:buChar char="–"/>
              <a:defRPr/>
            </a:pPr>
            <a:r>
              <a:rPr lang="en-US" sz="2000" dirty="0" smtClean="0"/>
              <a:t>unexpected updates: observers don’t know about each other</a:t>
            </a:r>
          </a:p>
          <a:p>
            <a:pPr marL="228600" lvl="1" indent="-228600" eaLnBrk="1" hangingPunct="1">
              <a:buFont typeface="Tahoma" pitchFamily="34" charset="0"/>
              <a:buChar char="–"/>
              <a:defRPr/>
            </a:pPr>
            <a:r>
              <a:rPr lang="en-US" sz="2000" dirty="0" smtClean="0"/>
              <a:t>update overhead: might need hints or filtering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b="1" dirty="0" smtClean="0"/>
              <a:t>Implementation</a:t>
            </a:r>
          </a:p>
          <a:p>
            <a:pPr marL="233363" lvl="1" indent="-233363" eaLnBrk="1" hangingPunct="1">
              <a:defRPr/>
            </a:pPr>
            <a:r>
              <a:rPr lang="en-US" sz="2000" dirty="0" smtClean="0"/>
              <a:t>subject-observer mapping</a:t>
            </a:r>
          </a:p>
          <a:p>
            <a:pPr marL="233363" lvl="1" indent="-233363" eaLnBrk="1" hangingPunct="1">
              <a:defRPr/>
            </a:pPr>
            <a:r>
              <a:rPr lang="en-US" sz="2000" dirty="0" smtClean="0"/>
              <a:t>dangling references</a:t>
            </a:r>
          </a:p>
          <a:p>
            <a:pPr marL="233363" lvl="1" indent="-233363" eaLnBrk="1" hangingPunct="1">
              <a:defRPr/>
            </a:pPr>
            <a:r>
              <a:rPr lang="en-US" sz="2000" dirty="0" smtClean="0"/>
              <a:t>update protocols: the push &amp; pull models</a:t>
            </a:r>
          </a:p>
          <a:p>
            <a:pPr marL="233363" lvl="1" indent="-233363" eaLnBrk="1" hangingPunct="1">
              <a:defRPr/>
            </a:pPr>
            <a:r>
              <a:rPr lang="en-US" sz="2000" dirty="0" smtClean="0"/>
              <a:t>registering modifications of interest explicitly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525463"/>
            <a:ext cx="8613775" cy="533400"/>
          </a:xfrm>
          <a:solidFill>
            <a:schemeClr val="bg1">
              <a:lumMod val="85000"/>
              <a:alpha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Observer                             object behavioral</a:t>
            </a:r>
          </a:p>
        </p:txBody>
      </p:sp>
      <p:sp>
        <p:nvSpPr>
          <p:cNvPr id="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5709920" y="1058863"/>
            <a:ext cx="343408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buClrTx/>
              <a:buSzTx/>
              <a:defRPr/>
            </a:pPr>
            <a:r>
              <a:rPr lang="en-US" sz="2000" b="1" kern="0" dirty="0">
                <a:latin typeface="+mn-lt"/>
                <a:ea typeface="+mn-ea"/>
                <a:cs typeface="+mn-cs"/>
              </a:rPr>
              <a:t>Known Uses</a:t>
            </a:r>
          </a:p>
          <a:p>
            <a:pPr marL="233363" lvl="1" indent="-233363">
              <a:lnSpc>
                <a:spcPct val="100000"/>
              </a:lnSpc>
              <a:buClrTx/>
              <a:buSzTx/>
              <a:buFontTx/>
              <a:buChar char="–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Smalltalk Model-View-Controller (MVC)</a:t>
            </a:r>
          </a:p>
          <a:p>
            <a:pPr marL="233363" lvl="1" indent="-233363">
              <a:lnSpc>
                <a:spcPct val="100000"/>
              </a:lnSpc>
              <a:buClrTx/>
              <a:buSzTx/>
              <a:buFontTx/>
              <a:buChar char="–"/>
              <a:defRPr/>
            </a:pPr>
            <a:r>
              <a:rPr lang="en-US" sz="2000" kern="0" dirty="0" err="1">
                <a:latin typeface="+mn-lt"/>
                <a:ea typeface="+mn-ea"/>
                <a:cs typeface="+mn-cs"/>
              </a:rPr>
              <a:t>InterViews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(Subjects &amp; Views, Observer/Observable)</a:t>
            </a:r>
          </a:p>
          <a:p>
            <a:pPr marL="233363" lvl="1" indent="-233363">
              <a:lnSpc>
                <a:spcPct val="100000"/>
              </a:lnSpc>
              <a:buClrTx/>
              <a:buSzTx/>
              <a:buFontTx/>
              <a:buChar char="–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Andrew (Data Objects &amp; Views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)</a:t>
            </a:r>
          </a:p>
          <a:p>
            <a:pPr marL="233363" lvl="1" indent="-233363">
              <a:lnSpc>
                <a:spcPct val="100000"/>
              </a:lnSpc>
              <a:buClrTx/>
              <a:buSzTx/>
              <a:buFontTx/>
              <a:buChar char="–"/>
              <a:defRPr/>
            </a:pPr>
            <a:r>
              <a:rPr lang="en-US" sz="2000" kern="0" dirty="0" smtClean="0">
                <a:latin typeface="+mn-lt"/>
                <a:ea typeface="+mn-ea"/>
                <a:cs typeface="+mn-cs"/>
              </a:rPr>
              <a:t>Smart phone event frameworks (e.g., </a:t>
            </a:r>
            <a:r>
              <a:rPr lang="en-US" sz="2000" kern="0" dirty="0" err="1" smtClean="0">
                <a:latin typeface="+mn-lt"/>
                <a:ea typeface="+mn-ea"/>
                <a:cs typeface="+mn-cs"/>
              </a:rPr>
              <a:t>Symbian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, Android, </a:t>
            </a:r>
            <a:r>
              <a:rPr lang="en-US" sz="2000" kern="0" dirty="0" err="1" smtClean="0">
                <a:latin typeface="+mn-lt"/>
                <a:ea typeface="+mn-ea"/>
                <a:cs typeface="+mn-cs"/>
              </a:rPr>
              <a:t>iPhone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)</a:t>
            </a:r>
            <a:endParaRPr lang="en-US" sz="2000" kern="0" dirty="0">
              <a:latin typeface="+mn-lt"/>
              <a:ea typeface="+mn-ea"/>
              <a:cs typeface="+mn-cs"/>
            </a:endParaRPr>
          </a:p>
          <a:p>
            <a:pPr marL="233363" lvl="1" indent="-233363">
              <a:lnSpc>
                <a:spcPct val="100000"/>
              </a:lnSpc>
              <a:buClrTx/>
              <a:buSzTx/>
              <a:buFontTx/>
              <a:buChar char="–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Pub/sub middleware (e.g., CORBA Notification Service, Java Message 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Service, DDS)</a:t>
            </a:r>
            <a:endParaRPr lang="en-US" sz="2000" kern="0" dirty="0">
              <a:latin typeface="+mn-lt"/>
              <a:ea typeface="+mn-ea"/>
              <a:cs typeface="+mn-cs"/>
            </a:endParaRPr>
          </a:p>
          <a:p>
            <a:pPr marL="233363" lvl="1" indent="-233363">
              <a:lnSpc>
                <a:spcPct val="100000"/>
              </a:lnSpc>
              <a:buClrTx/>
              <a:buSzTx/>
              <a:buFontTx/>
              <a:buChar char="–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Mailing lists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uiExpand="1" build="p" autoUpdateAnimBg="0"/>
      <p:bldP spid="4" grpId="0" build="p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Overview of Pattern </a:t>
            </a:r>
            <a:r>
              <a:rPr lang="en-US" sz="3400" dirty="0" smtClean="0"/>
              <a:t>Languages</a:t>
            </a:r>
            <a:endParaRPr lang="en-US" sz="34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978" y="1669086"/>
            <a:ext cx="5413022" cy="46461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0" y="1007014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 indent="-174625">
              <a:lnSpc>
                <a:spcPct val="100000"/>
              </a:lnSpc>
              <a:spcBef>
                <a:spcPts val="600"/>
              </a:spcBef>
              <a:buClrTx/>
              <a:buSzPct val="100000"/>
              <a:buFontTx/>
              <a:buChar char="•"/>
            </a:pPr>
            <a:r>
              <a:rPr lang="en-US" sz="2000" i="1" dirty="0" smtClean="0"/>
              <a:t>Pattern languages </a:t>
            </a:r>
            <a:r>
              <a:rPr lang="en-US" sz="2000" dirty="0" smtClean="0"/>
              <a:t>define a vocabulary for talking about software development problems &amp; provide a process for the orderly resolution of these problems</a:t>
            </a:r>
          </a:p>
          <a:p>
            <a:pPr marL="174625" lvl="1" indent="-174625">
              <a:lnSpc>
                <a:spcPct val="100000"/>
              </a:lnSpc>
              <a:spcBef>
                <a:spcPts val="600"/>
              </a:spcBef>
              <a:buClrTx/>
              <a:buSzPct val="100000"/>
              <a:buFontTx/>
              <a:buChar char="•"/>
            </a:pPr>
            <a:r>
              <a:rPr lang="en-US" sz="2000" dirty="0" smtClean="0"/>
              <a:t>For example, the POSA4 pattern                                                                 language for distributed                                                                                   computing includes 114 patterns                                                                grouped into 13 problem areas</a:t>
            </a:r>
          </a:p>
          <a:p>
            <a:pPr marL="173038" indent="-173038">
              <a:lnSpc>
                <a:spcPct val="100000"/>
              </a:lnSpc>
              <a:spcBef>
                <a:spcPts val="600"/>
              </a:spcBef>
              <a:buClrTx/>
              <a:buFontTx/>
              <a:buChar char="•"/>
            </a:pPr>
            <a:r>
              <a:rPr lang="en-US" sz="2000" dirty="0" smtClean="0"/>
              <a:t>Each problem area addresses a                                                                         specific technical topic related                                                                              to building distributed systems</a:t>
            </a:r>
          </a:p>
          <a:p>
            <a:pPr marL="173038" indent="-173038">
              <a:lnSpc>
                <a:spcPct val="100000"/>
              </a:lnSpc>
              <a:spcBef>
                <a:spcPts val="600"/>
              </a:spcBef>
              <a:buClrTx/>
              <a:buFontTx/>
              <a:buChar char="•"/>
            </a:pPr>
            <a:r>
              <a:rPr lang="en-US" sz="2000" dirty="0" smtClean="0"/>
              <a:t>POSA5 describes key concepts                                                                             of pattern languages</a:t>
            </a:r>
          </a:p>
          <a:p>
            <a:pPr marL="174625" lvl="1" indent="-174625">
              <a:lnSpc>
                <a:spcPct val="100000"/>
              </a:lnSpc>
              <a:spcBef>
                <a:spcPts val="600"/>
              </a:spcBef>
              <a:buClrTx/>
              <a:buSzPct val="100000"/>
              <a:buFontTx/>
              <a:buChar char="•"/>
            </a:pPr>
            <a:endParaRPr lang="en-US" sz="2000" dirty="0"/>
          </a:p>
        </p:txBody>
      </p:sp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6571" y="4822642"/>
            <a:ext cx="1558221" cy="190935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381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Observations on Applying Patterns &amp; Frameworks</a:t>
            </a:r>
          </a:p>
        </p:txBody>
      </p:sp>
      <p:sp>
        <p:nvSpPr>
          <p:cNvPr id="1136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22239" y="1022350"/>
            <a:ext cx="4781232" cy="4724400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Patterns &amp; frameworks support</a:t>
            </a:r>
          </a:p>
          <a:p>
            <a:pPr marL="227013" indent="-227013" eaLnBrk="1" hangingPunct="1">
              <a:spcBef>
                <a:spcPts val="600"/>
              </a:spcBef>
              <a:defRPr/>
            </a:pPr>
            <a:r>
              <a:rPr lang="en-US" sz="2000" dirty="0" smtClean="0"/>
              <a:t>design/implementation at a more abstract level</a:t>
            </a:r>
          </a:p>
          <a:p>
            <a:pPr marL="461963" lvl="1" indent="-227013" eaLnBrk="1" hangingPunct="1">
              <a:spcBef>
                <a:spcPts val="600"/>
              </a:spcBef>
              <a:buSzPct val="80000"/>
              <a:defRPr/>
            </a:pPr>
            <a:r>
              <a:rPr lang="en-US" sz="2000" dirty="0" smtClean="0"/>
              <a:t>treat many class/object interactions as a unit</a:t>
            </a:r>
          </a:p>
          <a:p>
            <a:pPr marL="461963" lvl="1" indent="-227013" eaLnBrk="1" hangingPunct="1">
              <a:spcBef>
                <a:spcPts val="600"/>
              </a:spcBef>
              <a:buSzPct val="80000"/>
              <a:defRPr/>
            </a:pPr>
            <a:r>
              <a:rPr lang="en-US" sz="2000" dirty="0" smtClean="0"/>
              <a:t>often beneficial </a:t>
            </a:r>
            <a:r>
              <a:rPr lang="en-US" sz="2000" i="1" dirty="0" smtClean="0"/>
              <a:t>after</a:t>
            </a:r>
            <a:r>
              <a:rPr lang="en-US" sz="2000" dirty="0" smtClean="0"/>
              <a:t> initial design</a:t>
            </a:r>
          </a:p>
          <a:p>
            <a:pPr marL="461963" lvl="1" indent="-227013" eaLnBrk="1" hangingPunct="1">
              <a:spcBef>
                <a:spcPts val="600"/>
              </a:spcBef>
              <a:buSzPct val="80000"/>
              <a:defRPr/>
            </a:pPr>
            <a:r>
              <a:rPr lang="en-US" sz="2000" dirty="0" smtClean="0"/>
              <a:t>targets for class </a:t>
            </a:r>
            <a:r>
              <a:rPr lang="en-US" sz="2000" dirty="0" err="1" smtClean="0"/>
              <a:t>refactorings</a:t>
            </a:r>
            <a:endParaRPr lang="en-US" sz="2000" dirty="0" smtClean="0"/>
          </a:p>
          <a:p>
            <a:pPr marL="227013" indent="-227013" eaLnBrk="1" hangingPunct="1">
              <a:spcBef>
                <a:spcPts val="600"/>
              </a:spcBef>
              <a:defRPr/>
            </a:pPr>
            <a:r>
              <a:rPr lang="en-US" sz="2000" dirty="0" smtClean="0"/>
              <a:t>Variation-oriented design/implementation</a:t>
            </a:r>
          </a:p>
          <a:p>
            <a:pPr marL="461963" lvl="1" indent="-227013" eaLnBrk="1" hangingPunct="1">
              <a:spcBef>
                <a:spcPts val="600"/>
              </a:spcBef>
              <a:buSzPct val="80000"/>
              <a:defRPr/>
            </a:pPr>
            <a:r>
              <a:rPr lang="en-US" sz="2000" dirty="0" smtClean="0"/>
              <a:t>consider what design aspects are variable</a:t>
            </a:r>
          </a:p>
          <a:p>
            <a:pPr marL="461963" lvl="1" indent="-227013" eaLnBrk="1" hangingPunct="1">
              <a:spcBef>
                <a:spcPts val="600"/>
              </a:spcBef>
              <a:buSzPct val="80000"/>
              <a:defRPr/>
            </a:pPr>
            <a:r>
              <a:rPr lang="en-US" sz="2000" dirty="0" smtClean="0"/>
              <a:t>identify applicable pattern(s)</a:t>
            </a:r>
          </a:p>
          <a:p>
            <a:pPr marL="461963" lvl="1" indent="-227013" eaLnBrk="1" hangingPunct="1">
              <a:spcBef>
                <a:spcPts val="600"/>
              </a:spcBef>
              <a:buSzPct val="80000"/>
              <a:defRPr/>
            </a:pPr>
            <a:r>
              <a:rPr lang="en-US" sz="2000" dirty="0" smtClean="0"/>
              <a:t>vary patterns to evaluate tradeoffs</a:t>
            </a:r>
          </a:p>
          <a:p>
            <a:pPr marL="461963" lvl="1" indent="-227013" eaLnBrk="1" hangingPunct="1">
              <a:spcBef>
                <a:spcPts val="600"/>
              </a:spcBef>
              <a:buSzPct val="80000"/>
              <a:defRPr/>
            </a:pPr>
            <a:r>
              <a:rPr lang="en-US" sz="2000" dirty="0" smtClean="0"/>
              <a:t>repeat</a:t>
            </a:r>
          </a:p>
        </p:txBody>
      </p:sp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4903471" y="1022350"/>
            <a:ext cx="393192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Patterns are applicable in all stages of the OO lifecycle</a:t>
            </a:r>
          </a:p>
          <a:p>
            <a:pPr marL="227013" marR="0" lvl="1" indent="-2270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analysis, design, &amp; reviews</a:t>
            </a:r>
          </a:p>
          <a:p>
            <a:pPr marL="227013" marR="0" lvl="1" indent="-2270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realization &amp; documentation</a:t>
            </a:r>
          </a:p>
          <a:p>
            <a:pPr marL="227013" marR="0" lvl="1" indent="-2270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reuse &amp; refactoring</a:t>
            </a:r>
          </a:p>
        </p:txBody>
      </p:sp>
      <p:sp>
        <p:nvSpPr>
          <p:cNvPr id="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5182411" y="3944194"/>
            <a:ext cx="3102608" cy="107115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69863" marR="0" lvl="0" indent="-169863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000" kern="0" dirty="0" smtClean="0">
                <a:latin typeface="+mn-lt"/>
                <a:ea typeface="+mn-ea"/>
                <a:cs typeface="+mn-cs"/>
              </a:rPr>
              <a:t>P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atterns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often equated with OO languages, but many also apply to C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143000" y="5173663"/>
            <a:ext cx="6858000" cy="407987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Pattern &amp; framework design even harder than OO design!</a:t>
            </a:r>
          </a:p>
        </p:txBody>
      </p:sp>
      <p:sp>
        <p:nvSpPr>
          <p:cNvPr id="114692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65138" y="1385888"/>
            <a:ext cx="777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SzTx/>
              <a:defRPr/>
            </a:pPr>
            <a:r>
              <a:rPr lang="en-US" sz="2000" dirty="0"/>
              <a:t>Don’t apply patterns &amp; frameworks blindly</a:t>
            </a:r>
          </a:p>
          <a:p>
            <a:pPr marL="288925" lvl="1" indent="-285750">
              <a:lnSpc>
                <a:spcPct val="100000"/>
              </a:lnSpc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r>
              <a:rPr lang="en-US" sz="2000" dirty="0"/>
              <a:t>Added indirection can yield increased complexity, cost</a:t>
            </a:r>
          </a:p>
          <a:p>
            <a:pPr marL="288925" lvl="1" indent="-285750">
              <a:lnSpc>
                <a:spcPct val="100000"/>
              </a:lnSpc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r>
              <a:rPr lang="en-US" sz="2000" dirty="0"/>
              <a:t>Understand patterns to learn how to better develop/use frameworks</a:t>
            </a:r>
          </a:p>
          <a:p>
            <a:pPr marL="342900" indent="-342900">
              <a:lnSpc>
                <a:spcPct val="100000"/>
              </a:lnSpc>
              <a:spcBef>
                <a:spcPct val="50000"/>
              </a:spcBef>
              <a:buSzTx/>
              <a:defRPr/>
            </a:pPr>
            <a:r>
              <a:rPr lang="en-US" sz="2000" dirty="0"/>
              <a:t>Resist branding everything a pattern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r>
              <a:rPr lang="en-US" sz="2000" dirty="0"/>
              <a:t>Articulate specific benefits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r>
              <a:rPr lang="en-US" sz="2000" dirty="0"/>
              <a:t>Demonstrate wide applicability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r>
              <a:rPr lang="en-US" sz="2000" dirty="0"/>
              <a:t>Find at least </a:t>
            </a:r>
            <a:r>
              <a:rPr lang="en-US" sz="2000" i="1" dirty="0"/>
              <a:t>three</a:t>
            </a:r>
            <a:r>
              <a:rPr lang="en-US" sz="2000" dirty="0"/>
              <a:t> existing examples from code other than your own!</a:t>
            </a:r>
          </a:p>
          <a:p>
            <a:pPr marL="342900" indent="-342900">
              <a:lnSpc>
                <a:spcPct val="100000"/>
              </a:lnSpc>
              <a:buSzTx/>
              <a:buFont typeface="Wingdings" pitchFamily="2" charset="2"/>
              <a:buBlip>
                <a:blip r:embed="rId3"/>
              </a:buBlip>
              <a:defRPr/>
            </a:pPr>
            <a:endParaRPr lang="en-US" sz="2000" dirty="0"/>
          </a:p>
        </p:txBody>
      </p:sp>
      <p:sp>
        <p:nvSpPr>
          <p:cNvPr id="1249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Caveats to Keep in Mind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Concluding Remarks</a:t>
            </a:r>
          </a:p>
        </p:txBody>
      </p:sp>
      <p:sp>
        <p:nvSpPr>
          <p:cNvPr id="115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449" y="1123784"/>
            <a:ext cx="4079150" cy="5181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n-US" sz="2000" dirty="0" smtClean="0"/>
              <a:t>Patterns &amp; frameworks promote</a:t>
            </a:r>
          </a:p>
          <a:p>
            <a:pPr marL="514350" lvl="1" indent="-227013" eaLnBrk="1" hangingPunct="1">
              <a:spcBef>
                <a:spcPts val="600"/>
              </a:spcBef>
              <a:defRPr/>
            </a:pPr>
            <a:r>
              <a:rPr lang="en-US" sz="2000" i="1" dirty="0" smtClean="0"/>
              <a:t>Integrated </a:t>
            </a:r>
            <a:r>
              <a:rPr lang="en-US" sz="2000" dirty="0" smtClean="0"/>
              <a:t>design &amp; implementation reuse</a:t>
            </a:r>
          </a:p>
          <a:p>
            <a:pPr marL="514350" lvl="1" indent="-227013" eaLnBrk="1" hangingPunct="1">
              <a:spcBef>
                <a:spcPts val="600"/>
              </a:spcBef>
              <a:defRPr/>
            </a:pPr>
            <a:r>
              <a:rPr lang="en-US" sz="2000" dirty="0" smtClean="0"/>
              <a:t>uniform design vocabulary</a:t>
            </a:r>
          </a:p>
          <a:p>
            <a:pPr marL="514350" lvl="1" indent="-227013" eaLnBrk="1" hangingPunct="1">
              <a:spcBef>
                <a:spcPts val="600"/>
              </a:spcBef>
              <a:defRPr/>
            </a:pPr>
            <a:r>
              <a:rPr lang="en-US" sz="2000" dirty="0" smtClean="0"/>
              <a:t>understanding, restructuring, &amp; team communication</a:t>
            </a:r>
          </a:p>
          <a:p>
            <a:pPr marL="514350" lvl="1" indent="-227013" eaLnBrk="1" hangingPunct="1">
              <a:spcBef>
                <a:spcPts val="600"/>
              </a:spcBef>
              <a:defRPr/>
            </a:pPr>
            <a:r>
              <a:rPr lang="en-US" sz="2000" dirty="0" smtClean="0"/>
              <a:t>a basis for automation</a:t>
            </a:r>
          </a:p>
          <a:p>
            <a:pPr marL="514350" lvl="1" indent="-227013" eaLnBrk="1" hangingPunct="1">
              <a:spcBef>
                <a:spcPts val="600"/>
              </a:spcBef>
              <a:defRPr/>
            </a:pPr>
            <a:r>
              <a:rPr lang="en-US" sz="2000" dirty="0" smtClean="0"/>
              <a:t>a “new” way to think about software design &amp; implementation</a:t>
            </a:r>
          </a:p>
        </p:txBody>
      </p:sp>
      <p:pic>
        <p:nvPicPr>
          <p:cNvPr id="6" name="Picture 2" descr="http://images.pearsoned-ema.com/jpeg/large/9780201633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2673" y="2510665"/>
            <a:ext cx="2187309" cy="27257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9" descr="JamesChar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2652" y="1658679"/>
            <a:ext cx="959512" cy="11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8" descr="0470843195_5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7599" y="3111515"/>
            <a:ext cx="972390" cy="11854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11" descr="j2e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0326" y="5534190"/>
            <a:ext cx="928751" cy="11854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2" descr="0470858842_5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4736" y="1672073"/>
            <a:ext cx="991251" cy="118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13" descr="POSA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2673" y="5534190"/>
            <a:ext cx="959513" cy="1188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4" descr="POSA2_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6382" y="4643654"/>
            <a:ext cx="959512" cy="11854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809101" y="5119629"/>
            <a:ext cx="786109" cy="1175889"/>
            <a:chOff x="1476" y="1596"/>
            <a:chExt cx="945" cy="12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76" y="1596"/>
              <a:ext cx="942" cy="121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pic>
          <p:nvPicPr>
            <p:cNvPr id="14" name="Picture 17"/>
            <p:cNvPicPr>
              <a:picLocks noChangeAspect="1" noChangeArrowheads="1" noCrop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84" y="1598"/>
              <a:ext cx="937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76474" y="3335741"/>
            <a:ext cx="959513" cy="117573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0" descr="POSA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95535" y="1075828"/>
            <a:ext cx="943542" cy="118228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12673" y="1049868"/>
            <a:ext cx="960256" cy="120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524933" y="4905793"/>
            <a:ext cx="2861735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en-US" sz="2000" dirty="0" smtClean="0"/>
              <a:t>There’s much more to patterns than just the </a:t>
            </a:r>
            <a:r>
              <a:rPr lang="en-US" sz="2000" dirty="0" err="1" smtClean="0"/>
              <a:t>GoF</a:t>
            </a:r>
            <a:r>
              <a:rPr lang="en-US" sz="2000" dirty="0" smtClean="0"/>
              <a:t>, however!!!!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Pattern References</a:t>
            </a:r>
          </a:p>
        </p:txBody>
      </p:sp>
      <p:sp>
        <p:nvSpPr>
          <p:cNvPr id="1269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60350" y="914400"/>
            <a:ext cx="8534400" cy="4648200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en-US" sz="2000" b="1" smtClean="0"/>
              <a:t>Books</a:t>
            </a:r>
          </a:p>
          <a:p>
            <a:pPr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en-US" sz="2000" i="1" smtClean="0"/>
              <a:t>Timeless Way of Building</a:t>
            </a:r>
            <a:r>
              <a:rPr lang="en-US" sz="2000" smtClean="0"/>
              <a:t>, Alexander, ISBN 0-19-502402-8</a:t>
            </a:r>
          </a:p>
          <a:p>
            <a:pPr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en-US" sz="2000" i="1" smtClean="0"/>
              <a:t>A Pattern Language</a:t>
            </a:r>
            <a:r>
              <a:rPr lang="en-US" sz="2000" smtClean="0"/>
              <a:t>, Alexander, 0-19-501-919-9</a:t>
            </a:r>
          </a:p>
          <a:p>
            <a:pPr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en-US" sz="2000" i="1" smtClean="0"/>
              <a:t>Design Patterns</a:t>
            </a:r>
            <a:r>
              <a:rPr lang="en-US" sz="2000" smtClean="0"/>
              <a:t>, Gamma, et al., 0-201-63361-2 CD version 0-201-63498-8</a:t>
            </a:r>
          </a:p>
          <a:p>
            <a:pPr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en-US" sz="2000" i="1" smtClean="0"/>
              <a:t>Pattern-Oriented Software Architecture</a:t>
            </a:r>
            <a:r>
              <a:rPr lang="en-US" sz="2000" smtClean="0"/>
              <a:t>, </a:t>
            </a:r>
            <a:r>
              <a:rPr lang="en-US" sz="2000" i="1" smtClean="0"/>
              <a:t>Vol. 1</a:t>
            </a:r>
            <a:r>
              <a:rPr lang="en-US" sz="2000" smtClean="0"/>
              <a:t>, Buschmann, et al., </a:t>
            </a:r>
            <a:br>
              <a:rPr lang="en-US" sz="2000" smtClean="0"/>
            </a:br>
            <a:r>
              <a:rPr lang="en-US" sz="2000" smtClean="0"/>
              <a:t>0-471-95869-7</a:t>
            </a:r>
          </a:p>
          <a:p>
            <a:pPr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en-US" sz="2000" i="1" smtClean="0"/>
              <a:t>Pattern-Oriented Software Architecture, Vol. 2</a:t>
            </a:r>
            <a:r>
              <a:rPr lang="en-US" sz="2000" smtClean="0"/>
              <a:t>, Schmidt, et al., </a:t>
            </a:r>
            <a:br>
              <a:rPr lang="en-US" sz="2000" smtClean="0"/>
            </a:br>
            <a:r>
              <a:rPr lang="en-US" sz="2000" smtClean="0"/>
              <a:t>0-471-60695-2</a:t>
            </a:r>
          </a:p>
          <a:p>
            <a:pPr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en-US" sz="2000" i="1" smtClean="0"/>
              <a:t>Pattern-Oriented Software Architecture, Vol. 3</a:t>
            </a:r>
            <a:r>
              <a:rPr lang="en-US" sz="2000" smtClean="0"/>
              <a:t>, Jain &amp; Kircher, </a:t>
            </a:r>
            <a:br>
              <a:rPr lang="en-US" sz="2000" smtClean="0"/>
            </a:br>
            <a:r>
              <a:rPr lang="en-US" sz="2000" smtClean="0"/>
              <a:t>0-470-84525-2</a:t>
            </a:r>
          </a:p>
          <a:p>
            <a:pPr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en-US" sz="2000" i="1" smtClean="0"/>
              <a:t>Pattern-Oriented Software Architecture, Vol. 4</a:t>
            </a:r>
            <a:r>
              <a:rPr lang="en-US" sz="2000" smtClean="0"/>
              <a:t>, Buschmann, et al., </a:t>
            </a:r>
            <a:br>
              <a:rPr lang="en-US" sz="2000" smtClean="0"/>
            </a:br>
            <a:r>
              <a:rPr lang="en-US" sz="2000" smtClean="0"/>
              <a:t>0-470-05902-8 </a:t>
            </a:r>
          </a:p>
          <a:p>
            <a:pPr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en-US" sz="2000" i="1" smtClean="0"/>
              <a:t>Pattern-Oriented Software Architecture, Vol. 5</a:t>
            </a:r>
            <a:r>
              <a:rPr lang="en-US" sz="2000" smtClean="0"/>
              <a:t>, Buschmann, et al., </a:t>
            </a:r>
            <a:br>
              <a:rPr lang="en-US" sz="2000" smtClean="0"/>
            </a:br>
            <a:r>
              <a:rPr lang="en-US" sz="2000" smtClean="0"/>
              <a:t>0-471-48648-5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Pattern References (cont’d)</a:t>
            </a:r>
          </a:p>
        </p:txBody>
      </p:sp>
      <p:sp>
        <p:nvSpPr>
          <p:cNvPr id="1280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60350" y="1149350"/>
            <a:ext cx="8305800" cy="4918075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sz="2000" b="1" smtClean="0"/>
              <a:t>More Books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sz="2000" i="1" smtClean="0"/>
              <a:t>Analysis Patterns</a:t>
            </a:r>
            <a:r>
              <a:rPr lang="en-US" sz="2000" smtClean="0"/>
              <a:t>, Fowler; 0-201-89542-0</a:t>
            </a:r>
            <a:r>
              <a:rPr lang="en-US" sz="2000" i="1" smtClean="0"/>
              <a:t> 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sz="2000" i="1" smtClean="0"/>
              <a:t>Concurrent Programming in Java, 2</a:t>
            </a:r>
            <a:r>
              <a:rPr lang="en-US" sz="2000" i="1" baseline="30000" smtClean="0"/>
              <a:t>nd</a:t>
            </a:r>
            <a:r>
              <a:rPr lang="en-US" sz="2000" i="1" smtClean="0"/>
              <a:t> ed.</a:t>
            </a:r>
            <a:r>
              <a:rPr lang="en-US" sz="2000" smtClean="0"/>
              <a:t>, Lea, 0-201-31009-0</a:t>
            </a:r>
            <a:r>
              <a:rPr lang="en-US" sz="2000" i="1" smtClean="0"/>
              <a:t> 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sz="2000" i="1" smtClean="0"/>
              <a:t>Pattern Languages of Program Design</a:t>
            </a:r>
            <a:br>
              <a:rPr lang="en-US" sz="2000" i="1" smtClean="0"/>
            </a:br>
            <a:r>
              <a:rPr lang="en-US" sz="2000" smtClean="0"/>
              <a:t>Vol. 1, Coplien, et al., eds., ISBN 0-201-60734-4</a:t>
            </a:r>
            <a:br>
              <a:rPr lang="en-US" sz="2000" smtClean="0"/>
            </a:br>
            <a:r>
              <a:rPr lang="en-US" sz="2000" smtClean="0"/>
              <a:t>Vol. 2, Vlissides, et al., eds., 0-201-89527-7</a:t>
            </a:r>
            <a:br>
              <a:rPr lang="en-US" sz="2000" smtClean="0"/>
            </a:br>
            <a:r>
              <a:rPr lang="en-US" sz="2000" smtClean="0"/>
              <a:t>Vol. 3, Martin, et al., eds., 0-201-31011-2</a:t>
            </a:r>
            <a:br>
              <a:rPr lang="en-US" sz="2000" smtClean="0"/>
            </a:br>
            <a:r>
              <a:rPr lang="en-US" sz="2000" smtClean="0"/>
              <a:t>Vol. 4, Harrison, et al., eds., 0-201-43304-4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sz="2000" smtClean="0"/>
              <a:t>	Vol. 5, Manolescu, et al., eds., 0-321-32194-4 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sz="2000" i="1" smtClean="0"/>
              <a:t>AntiPatterns</a:t>
            </a:r>
            <a:r>
              <a:rPr lang="en-US" sz="2000" smtClean="0"/>
              <a:t>, Brown, et al., 0-471-19713-0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sz="2000" i="1" smtClean="0"/>
              <a:t>Applying UML &amp; Patterns, 2</a:t>
            </a:r>
            <a:r>
              <a:rPr lang="en-US" sz="2000" i="1" baseline="30000" smtClean="0"/>
              <a:t>nd</a:t>
            </a:r>
            <a:r>
              <a:rPr lang="en-US" sz="2000" i="1" smtClean="0"/>
              <a:t> ed.</a:t>
            </a:r>
            <a:r>
              <a:rPr lang="en-US" sz="2000" smtClean="0"/>
              <a:t>, Larman, 0-13-092569-1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sz="2000" i="1" smtClean="0"/>
              <a:t>Pattern Hatching</a:t>
            </a:r>
            <a:r>
              <a:rPr lang="en-US" sz="2000" smtClean="0"/>
              <a:t>, Vlissides, 0-201-43293-5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sz="2000" i="1" smtClean="0"/>
              <a:t>The Pattern Almanac 2000</a:t>
            </a:r>
            <a:r>
              <a:rPr lang="en-US" sz="2000" smtClean="0"/>
              <a:t>, Rising, 0-201-61567-3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Pattern References (cont’d)</a:t>
            </a:r>
          </a:p>
        </p:txBody>
      </p:sp>
      <p:sp>
        <p:nvSpPr>
          <p:cNvPr id="1290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60350" y="1393825"/>
            <a:ext cx="802005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smtClean="0"/>
              <a:t>Even More Books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i="1" smtClean="0"/>
              <a:t>Small Memory Software</a:t>
            </a:r>
            <a:r>
              <a:rPr lang="en-US" sz="2000" smtClean="0"/>
              <a:t>, Noble &amp; Weir, 0-201-59607-5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i="1" smtClean="0"/>
              <a:t>Microsoft Visual Basic Design Patterns</a:t>
            </a:r>
            <a:r>
              <a:rPr lang="en-US" sz="2000" smtClean="0"/>
              <a:t>, Stamatakis, 1-572-31957-7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i="1" smtClean="0"/>
              <a:t>Smalltalk Best Practice Patterns</a:t>
            </a:r>
            <a:r>
              <a:rPr lang="en-US" sz="2000" smtClean="0"/>
              <a:t>, Beck; 0-13-476904-X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i="1" smtClean="0"/>
              <a:t>The Design Patterns Smalltalk Companion</a:t>
            </a:r>
            <a:r>
              <a:rPr lang="en-US" sz="2000" smtClean="0"/>
              <a:t>, Alpert, et al., </a:t>
            </a:r>
            <a:br>
              <a:rPr lang="en-US" sz="2000" smtClean="0"/>
            </a:br>
            <a:r>
              <a:rPr lang="en-US" sz="2000" smtClean="0"/>
              <a:t>0-201-18462-1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i="1" smtClean="0"/>
              <a:t>Modern C++ Design</a:t>
            </a:r>
            <a:r>
              <a:rPr lang="en-US" sz="2000" smtClean="0"/>
              <a:t>, Alexandrescu, ISBN 0-201-70431-5</a:t>
            </a:r>
            <a:endParaRPr lang="en-US" sz="2000" smtClean="0">
              <a:latin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i="1" smtClean="0"/>
              <a:t>Building Parsers with Java</a:t>
            </a:r>
            <a:r>
              <a:rPr lang="en-US" sz="2000" smtClean="0"/>
              <a:t>, Metsker, 0-201-71962-2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i="1" smtClean="0"/>
              <a:t>Core J2EE Patterns</a:t>
            </a:r>
            <a:r>
              <a:rPr lang="en-US" sz="2000" smtClean="0"/>
              <a:t>, Alur, et al., 0-130-64884-1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i="1" smtClean="0"/>
              <a:t>Design Patterns Explained</a:t>
            </a:r>
            <a:r>
              <a:rPr lang="en-US" sz="2000" smtClean="0"/>
              <a:t>, Shalloway &amp; Trott, </a:t>
            </a:r>
            <a:r>
              <a:rPr lang="en-US" sz="2000" smtClean="0">
                <a:latin typeface="Arial" pitchFamily="34" charset="0"/>
              </a:rPr>
              <a:t>0-201-71594-5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i="1" smtClean="0"/>
              <a:t>The Joy of Patterns</a:t>
            </a:r>
            <a:r>
              <a:rPr lang="en-US" sz="2000" smtClean="0"/>
              <a:t>, Goldfedder, 0-201-65759-7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i="1" smtClean="0"/>
              <a:t>The Manager Pool</a:t>
            </a:r>
            <a:r>
              <a:rPr lang="en-US" sz="2000" smtClean="0"/>
              <a:t>, Olson &amp; Stimmel, </a:t>
            </a:r>
            <a:r>
              <a:rPr lang="en-US" sz="2000" smtClean="0">
                <a:latin typeface="Arial" pitchFamily="34" charset="0"/>
              </a:rPr>
              <a:t>0-201-72583-5</a:t>
            </a:r>
            <a:endParaRPr lang="en-US" sz="2000" i="1" smtClean="0"/>
          </a:p>
          <a:p>
            <a:pPr eaLnBrk="1" hangingPunct="1">
              <a:buFont typeface="Wingdings" pitchFamily="2" charset="2"/>
              <a:buNone/>
            </a:pPr>
            <a:endParaRPr lang="en-US" sz="2000" i="1" smtClean="0"/>
          </a:p>
          <a:p>
            <a:pPr eaLnBrk="1" hangingPunct="1">
              <a:buFont typeface="Wingdings" pitchFamily="2" charset="2"/>
              <a:buNone/>
            </a:pPr>
            <a:endParaRPr lang="en-US" sz="2000" i="1" smtClean="0"/>
          </a:p>
          <a:p>
            <a:pPr eaLnBrk="1" hangingPunct="1"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buFont typeface="Wingdings" pitchFamily="2" charset="2"/>
              <a:buNone/>
            </a:pPr>
            <a:endParaRPr 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Pattern References (cont’d)</a:t>
            </a:r>
          </a:p>
        </p:txBody>
      </p:sp>
      <p:sp>
        <p:nvSpPr>
          <p:cNvPr id="130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9750" y="1412875"/>
            <a:ext cx="7924800" cy="434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Early Papers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“Object-Oriented Patterns,” P. </a:t>
            </a:r>
            <a:r>
              <a:rPr lang="en-US" sz="2000" dirty="0" err="1" smtClean="0"/>
              <a:t>Coad</a:t>
            </a:r>
            <a:r>
              <a:rPr lang="en-US" sz="2000" dirty="0" smtClean="0"/>
              <a:t>; Comm. of the ACM, 9/92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“Documenting Frameworks using Patterns,” R. Johnson; OOPSLA ’92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“Design Patterns: Abstraction &amp; Reuse of Object-Oriented Design,” Gamma, Helm, Johnson, </a:t>
            </a:r>
            <a:r>
              <a:rPr lang="en-US" sz="2000" dirty="0" err="1" smtClean="0"/>
              <a:t>Vlissides</a:t>
            </a:r>
            <a:r>
              <a:rPr lang="en-US" sz="2000" dirty="0" smtClean="0"/>
              <a:t>, ECOOP ’93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b="1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 smtClean="0"/>
              <a:t>Articles</a:t>
            </a:r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Java Report, Java Pro, JOOP, Dr. Dobb’s Journal, </a:t>
            </a:r>
            <a:br>
              <a:rPr lang="en-US" sz="2000" dirty="0" smtClean="0"/>
            </a:br>
            <a:r>
              <a:rPr lang="en-US" sz="2000" dirty="0" smtClean="0"/>
              <a:t>Java Developers Journal, C++ Report</a:t>
            </a:r>
          </a:p>
          <a:p>
            <a:pPr eaLnBrk="1" hangingPunct="1">
              <a:buNone/>
            </a:pPr>
            <a:endParaRPr lang="en-US" b="1" dirty="0" smtClean="0"/>
          </a:p>
          <a:p>
            <a:pPr eaLnBrk="1" hangingPunct="1">
              <a:buNone/>
            </a:pPr>
            <a:r>
              <a:rPr lang="en-US" b="1" dirty="0" smtClean="0"/>
              <a:t>How to Study Patterns </a:t>
            </a:r>
            <a:r>
              <a:rPr lang="en-US" sz="2000" dirty="0" smtClean="0"/>
              <a:t>http://www.industriallogic.com/papers/learning.html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Pattern-Oriented Conferences</a:t>
            </a:r>
          </a:p>
        </p:txBody>
      </p:sp>
      <p:sp>
        <p:nvSpPr>
          <p:cNvPr id="131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826375" cy="434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dirty="0" err="1" smtClean="0"/>
              <a:t>PLoP</a:t>
            </a:r>
            <a:r>
              <a:rPr lang="en-US" sz="2000" b="1" dirty="0" smtClean="0"/>
              <a:t> 2011</a:t>
            </a:r>
            <a:r>
              <a:rPr lang="en-US" sz="2000" dirty="0" smtClean="0"/>
              <a:t>: Pattern Languages of Programs</a:t>
            </a:r>
            <a:br>
              <a:rPr lang="en-US" sz="2000" dirty="0" smtClean="0"/>
            </a:br>
            <a:r>
              <a:rPr lang="en-US" sz="2000" dirty="0" smtClean="0"/>
              <a:t>October 2011, Collocated with SPLASH (formerly OOPSLA)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err="1" smtClean="0"/>
              <a:t>EuroPLoP</a:t>
            </a:r>
            <a:r>
              <a:rPr lang="en-US" sz="2000" b="1" dirty="0" smtClean="0"/>
              <a:t> 2012</a:t>
            </a:r>
            <a:r>
              <a:rPr lang="en-US" sz="2000" dirty="0" smtClean="0"/>
              <a:t>, July 2012, </a:t>
            </a:r>
            <a:r>
              <a:rPr lang="en-US" sz="2000" dirty="0" err="1" smtClean="0"/>
              <a:t>Kloster</a:t>
            </a:r>
            <a:r>
              <a:rPr lang="en-US" sz="2000" dirty="0" smtClean="0"/>
              <a:t> </a:t>
            </a:r>
            <a:r>
              <a:rPr lang="en-US" sz="2000" dirty="0" err="1" smtClean="0"/>
              <a:t>Irsee</a:t>
            </a:r>
            <a:r>
              <a:rPr lang="en-US" sz="2000" dirty="0" smtClean="0"/>
              <a:t>, Germany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/>
              <a:t>…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See </a:t>
            </a:r>
            <a:r>
              <a:rPr lang="en-US" sz="2000" dirty="0" smtClean="0">
                <a:hlinkClick r:id="rId3"/>
              </a:rPr>
              <a:t>hillside.net/conferences/</a:t>
            </a:r>
            <a:r>
              <a:rPr lang="en-US" sz="2000" dirty="0" smtClean="0"/>
              <a:t> for</a:t>
            </a:r>
            <a:br>
              <a:rPr lang="en-US" sz="2000" dirty="0" smtClean="0"/>
            </a:br>
            <a:r>
              <a:rPr lang="en-US" sz="2000" dirty="0" smtClean="0"/>
              <a:t>up-to-the-minute info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Mailing Lists</a:t>
            </a:r>
          </a:p>
        </p:txBody>
      </p:sp>
      <p:sp>
        <p:nvSpPr>
          <p:cNvPr id="132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11188" y="1466850"/>
            <a:ext cx="8001000" cy="434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smtClean="0"/>
              <a:t>patterns@cs.uiuc.edu: </a:t>
            </a:r>
            <a:r>
              <a:rPr lang="en-US" sz="2000" smtClean="0"/>
              <a:t>present &amp; refine patterns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smtClean="0"/>
              <a:t>patterns-discussion@cs.uiuc.edu: </a:t>
            </a:r>
            <a:r>
              <a:rPr lang="en-US" sz="2000" smtClean="0"/>
              <a:t>general discussion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smtClean="0"/>
              <a:t>gang-of-4-patterns@cs.uiuc.edu: </a:t>
            </a:r>
            <a:r>
              <a:rPr lang="en-US" sz="2000" smtClean="0"/>
              <a:t>discussion on </a:t>
            </a:r>
            <a:r>
              <a:rPr lang="en-US" sz="2000" i="1" smtClean="0"/>
              <a:t>Design Patterns</a:t>
            </a:r>
            <a:endParaRPr lang="en-US" sz="20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b="1" smtClean="0"/>
              <a:t>siemens-patterns@cs.uiuc.edu: </a:t>
            </a:r>
            <a:r>
              <a:rPr lang="en-US" sz="2000" smtClean="0"/>
              <a:t>discussion on </a:t>
            </a:r>
            <a:br>
              <a:rPr lang="en-US" sz="2000" smtClean="0"/>
            </a:br>
            <a:r>
              <a:rPr lang="en-US" sz="2000" i="1" smtClean="0"/>
              <a:t>Pattern-Oriented Software Architecture</a:t>
            </a:r>
            <a:endParaRPr lang="en-US" sz="20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b="1" smtClean="0"/>
              <a:t>ui-patterns@cs.uiuc.edu: </a:t>
            </a:r>
            <a:r>
              <a:rPr lang="en-US" sz="2000" smtClean="0"/>
              <a:t>discussion on user interface patterns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smtClean="0"/>
              <a:t>business-patterns@cs.uiuc.edu: </a:t>
            </a:r>
            <a:r>
              <a:rPr lang="en-US" sz="2000" smtClean="0"/>
              <a:t>discussion on patterns for business processes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smtClean="0"/>
              <a:t>ipc-patterns@cs.uiuc.edu: </a:t>
            </a:r>
            <a:r>
              <a:rPr lang="en-US" sz="2000" smtClean="0"/>
              <a:t>discussion on patterns for distributed systems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="1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See </a:t>
            </a:r>
            <a:r>
              <a:rPr lang="en-US" sz="2000" smtClean="0">
                <a:hlinkClick r:id="rId3"/>
              </a:rPr>
              <a:t>http://hillside.net/patterns/mailing.htm</a:t>
            </a:r>
            <a:r>
              <a:rPr lang="en-US" sz="2000" smtClean="0"/>
              <a:t> for an up-to-date list.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Design Space for GoF Patterns</a:t>
            </a:r>
          </a:p>
        </p:txBody>
      </p:sp>
      <p:pic>
        <p:nvPicPr>
          <p:cNvPr id="261122" name="Picture 2" descr="go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784860"/>
            <a:ext cx="1412875" cy="1770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0485" name="Picture 7" descr="spa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947" y="1371600"/>
            <a:ext cx="884542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 bwMode="auto">
          <a:xfrm>
            <a:off x="152400" y="6366510"/>
            <a:ext cx="8839200" cy="1588"/>
          </a:xfrm>
          <a:prstGeom prst="line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484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495425" y="5993130"/>
            <a:ext cx="6528435" cy="819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en-US" sz="2000" b="1" dirty="0"/>
              <a:t>Scope</a:t>
            </a:r>
            <a:r>
              <a:rPr lang="en-US" sz="2000" dirty="0"/>
              <a:t>: </a:t>
            </a:r>
            <a:r>
              <a:rPr lang="en-US" sz="2000" dirty="0" smtClean="0"/>
              <a:t>domain </a:t>
            </a:r>
            <a:r>
              <a:rPr lang="en-US" sz="2000" dirty="0"/>
              <a:t>over which a pattern applies</a:t>
            </a:r>
          </a:p>
          <a:p>
            <a:pPr marL="342900" indent="-342900">
              <a:lnSpc>
                <a:spcPct val="100000"/>
              </a:lnSpc>
            </a:pPr>
            <a:r>
              <a:rPr lang="en-US" sz="2000" b="1" dirty="0"/>
              <a:t>Purpose</a:t>
            </a:r>
            <a:r>
              <a:rPr lang="en-US" sz="2000" dirty="0"/>
              <a:t>: reflects what a pattern does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44598" y="2697480"/>
            <a:ext cx="3529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4598" y="3613148"/>
            <a:ext cx="3529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5938" y="3840480"/>
            <a:ext cx="3529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0248" y="4022092"/>
            <a:ext cx="3529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58798" y="4215134"/>
            <a:ext cx="3529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05858" y="2697480"/>
            <a:ext cx="3529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35698" y="2663190"/>
            <a:ext cx="3529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12189" y="2868296"/>
            <a:ext cx="3529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00068" y="3806824"/>
            <a:ext cx="3529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94378" y="3967478"/>
            <a:ext cx="3529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08978" y="3830952"/>
            <a:ext cx="3529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06640" y="4013198"/>
            <a:ext cx="3529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83248" y="4579626"/>
            <a:ext cx="3529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5190" y="4792992"/>
            <a:ext cx="3529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87998" y="4983498"/>
            <a:ext cx="3529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41870" y="5200034"/>
            <a:ext cx="3529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87717" y="4812682"/>
            <a:ext cx="3529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630238"/>
            <a:ext cx="7772400" cy="427037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sz="3200" smtClean="0"/>
              <a:t>GoF Pattern Template (1st half)</a:t>
            </a:r>
            <a:endParaRPr lang="en-US" sz="2000" smtClean="0"/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19125" y="1347875"/>
            <a:ext cx="8207375" cy="42672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smtClean="0"/>
              <a:t>Intent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short description of the pattern &amp; its purpose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smtClean="0"/>
              <a:t>Also Known As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Any aliases this pattern is known by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smtClean="0"/>
              <a:t>Motivation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motivating scenario demonstrating pattern’s use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smtClean="0"/>
              <a:t>Applicability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circumstances in which pattern applies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smtClean="0"/>
              <a:t>Structure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graphical representation of pattern using modified UML notation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smtClean="0"/>
              <a:t>Participants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participating classes and/or objects &amp; their responsibilities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"/>
            <a:ext cx="7772400" cy="990600"/>
          </a:xfrm>
          <a:noFill/>
        </p:spPr>
        <p:txBody>
          <a:bodyPr/>
          <a:lstStyle/>
          <a:p>
            <a:pPr eaLnBrk="1" hangingPunct="1"/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GoF Pattern Template (2nd half)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93055" y="1078005"/>
            <a:ext cx="77724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...</a:t>
            </a:r>
          </a:p>
        </p:txBody>
      </p:sp>
      <p:sp>
        <p:nvSpPr>
          <p:cNvPr id="52228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75129" y="1568825"/>
            <a:ext cx="839096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b="1" dirty="0">
                <a:latin typeface="+mn-lt"/>
                <a:ea typeface="+mn-ea"/>
                <a:cs typeface="+mn-cs"/>
              </a:rPr>
              <a:t>Collaborations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60000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how participants cooperate to carry out their responsibilities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b="1" dirty="0">
                <a:latin typeface="+mn-lt"/>
                <a:ea typeface="+mn-ea"/>
                <a:cs typeface="+mn-cs"/>
              </a:rPr>
              <a:t>Consequences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60000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the results of application, benefits, liabilities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b="1" dirty="0">
                <a:latin typeface="+mn-lt"/>
                <a:ea typeface="+mn-ea"/>
                <a:cs typeface="+mn-cs"/>
              </a:rPr>
              <a:t>Implementation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60000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pitfalls, hints, techniques, plus language-dependent issues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b="1" dirty="0">
                <a:latin typeface="+mn-lt"/>
                <a:ea typeface="+mn-ea"/>
                <a:cs typeface="+mn-cs"/>
              </a:rPr>
              <a:t>Sample Code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60000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sample implementations in C++, Java, C#, </a:t>
            </a:r>
            <a:r>
              <a:rPr lang="en-US" sz="2000" dirty="0" smtClean="0">
                <a:latin typeface="+mn-lt"/>
                <a:ea typeface="+mn-ea"/>
                <a:cs typeface="+mn-cs"/>
              </a:rPr>
              <a:t>Python, Smalltalk</a:t>
            </a:r>
            <a:r>
              <a:rPr lang="en-US" sz="2000" dirty="0">
                <a:latin typeface="+mn-lt"/>
                <a:ea typeface="+mn-ea"/>
                <a:cs typeface="+mn-cs"/>
              </a:rPr>
              <a:t>, C, etc.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b="1" dirty="0">
                <a:latin typeface="+mn-lt"/>
                <a:ea typeface="+mn-ea"/>
                <a:cs typeface="+mn-cs"/>
              </a:rPr>
              <a:t>Known Uses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60000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examples drawn from existing systems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b="1" dirty="0">
                <a:latin typeface="+mn-lt"/>
                <a:ea typeface="+mn-ea"/>
                <a:cs typeface="+mn-cs"/>
              </a:rPr>
              <a:t>Related Patterns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60000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discussion of other patterns that relate to this 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Benefits &amp; Limitations of Patterns</a:t>
            </a:r>
          </a:p>
        </p:txBody>
      </p:sp>
      <p:sp>
        <p:nvSpPr>
          <p:cNvPr id="604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52400" y="1222375"/>
            <a:ext cx="4670425" cy="4114800"/>
          </a:xfrm>
        </p:spPr>
        <p:txBody>
          <a:bodyPr/>
          <a:lstStyle/>
          <a:p>
            <a:pPr marL="233363" indent="-233363" eaLnBrk="1" hangingPunct="1">
              <a:spcBef>
                <a:spcPts val="1200"/>
              </a:spcBef>
              <a:buFontTx/>
              <a:buNone/>
              <a:defRPr/>
            </a:pPr>
            <a:r>
              <a:rPr lang="en-US" sz="2000" b="1" i="1" dirty="0" smtClean="0"/>
              <a:t>Benefits</a:t>
            </a:r>
          </a:p>
          <a:p>
            <a:pPr marL="233363" indent="-233363" eaLnBrk="1" hangingPunct="1">
              <a:spcBef>
                <a:spcPts val="1200"/>
              </a:spcBef>
              <a:defRPr/>
            </a:pPr>
            <a:r>
              <a:rPr lang="en-US" sz="2000" i="1" dirty="0" smtClean="0"/>
              <a:t>Design</a:t>
            </a:r>
            <a:r>
              <a:rPr lang="en-US" sz="2000" dirty="0" smtClean="0"/>
              <a:t> reuse</a:t>
            </a:r>
          </a:p>
          <a:p>
            <a:pPr marL="233363" indent="-233363" eaLnBrk="1" hangingPunct="1">
              <a:spcBef>
                <a:spcPts val="1200"/>
              </a:spcBef>
              <a:defRPr/>
            </a:pPr>
            <a:r>
              <a:rPr lang="en-US" sz="2000" dirty="0" smtClean="0"/>
              <a:t>Uniform design vocabulary</a:t>
            </a:r>
          </a:p>
          <a:p>
            <a:pPr marL="233363" indent="-233363" eaLnBrk="1" hangingPunct="1">
              <a:spcBef>
                <a:spcPts val="1200"/>
              </a:spcBef>
              <a:defRPr/>
            </a:pPr>
            <a:r>
              <a:rPr lang="en-US" sz="2000" dirty="0" smtClean="0"/>
              <a:t>Enhance understanding, restructuring, &amp; team communication</a:t>
            </a:r>
          </a:p>
          <a:p>
            <a:pPr marL="233363" indent="-233363" eaLnBrk="1" hangingPunct="1">
              <a:spcBef>
                <a:spcPts val="1200"/>
              </a:spcBef>
              <a:defRPr/>
            </a:pPr>
            <a:r>
              <a:rPr lang="en-US" sz="2000" dirty="0" smtClean="0"/>
              <a:t>Basis for automation</a:t>
            </a:r>
          </a:p>
          <a:p>
            <a:pPr marL="233363" indent="-233363" eaLnBrk="1" hangingPunct="1">
              <a:spcBef>
                <a:spcPts val="1200"/>
              </a:spcBef>
              <a:defRPr/>
            </a:pPr>
            <a:r>
              <a:rPr lang="en-US" sz="2000" dirty="0" smtClean="0"/>
              <a:t>Transcends language-centric biases/myopia</a:t>
            </a:r>
          </a:p>
          <a:p>
            <a:pPr marL="233363" indent="-233363" eaLnBrk="1" hangingPunct="1">
              <a:spcBef>
                <a:spcPts val="1200"/>
              </a:spcBef>
              <a:defRPr/>
            </a:pPr>
            <a:r>
              <a:rPr lang="en-US" sz="2000" dirty="0" smtClean="0"/>
              <a:t>Abstracts away from many unimportant details</a:t>
            </a:r>
          </a:p>
          <a:p>
            <a:pPr eaLnBrk="1" hangingPunct="1">
              <a:spcBef>
                <a:spcPts val="1200"/>
              </a:spcBef>
              <a:defRPr/>
            </a:pPr>
            <a:endParaRPr lang="en-US" sz="2800" dirty="0" smtClean="0"/>
          </a:p>
          <a:p>
            <a:pPr eaLnBrk="1" hangingPunct="1">
              <a:spcBef>
                <a:spcPts val="1200"/>
              </a:spcBef>
              <a:defRPr/>
            </a:pPr>
            <a:endParaRPr lang="en-US" sz="2800" dirty="0" smtClean="0"/>
          </a:p>
        </p:txBody>
      </p:sp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4879975" y="1222375"/>
            <a:ext cx="40068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ts val="1200"/>
              </a:spcBef>
              <a:buClrTx/>
              <a:buSzTx/>
              <a:defRPr/>
            </a:pPr>
            <a:r>
              <a:rPr lang="en-US" sz="2000" b="1" i="1" kern="0" dirty="0" smtClean="0">
                <a:latin typeface="+mn-lt"/>
                <a:ea typeface="+mn-ea"/>
                <a:cs typeface="+mn-cs"/>
              </a:rPr>
              <a:t>Limitations</a:t>
            </a:r>
            <a:endParaRPr lang="en-US" sz="2000" b="1" i="1" kern="0" dirty="0">
              <a:latin typeface="+mn-lt"/>
              <a:ea typeface="+mn-ea"/>
              <a:cs typeface="+mn-cs"/>
            </a:endParaRPr>
          </a:p>
          <a:p>
            <a:pPr marL="233363" indent="-233363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Require significant tedious &amp; error-prone human effort to handcraft pattern implementations</a:t>
            </a:r>
            <a:r>
              <a:rPr lang="en-US" sz="2000" i="1" kern="0" dirty="0">
                <a:latin typeface="+mn-lt"/>
                <a:ea typeface="+mn-ea"/>
                <a:cs typeface="+mn-cs"/>
              </a:rPr>
              <a:t> design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reuse</a:t>
            </a:r>
          </a:p>
          <a:p>
            <a:pPr marL="233363" indent="-233363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Can be deceptively simple uniform design vocabulary</a:t>
            </a:r>
          </a:p>
          <a:p>
            <a:pPr marL="233363" indent="-233363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May limit design options</a:t>
            </a:r>
          </a:p>
          <a:p>
            <a:pPr marL="233363" indent="-233363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Leaves 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important (implementation) details </a:t>
            </a:r>
            <a:r>
              <a:rPr lang="en-US" sz="2000" kern="0" dirty="0">
                <a:latin typeface="+mn-lt"/>
                <a:ea typeface="+mn-ea"/>
                <a:cs typeface="+mn-cs"/>
              </a:rPr>
              <a:t>unresolved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ClrTx/>
              <a:buSzTx/>
              <a:defRPr/>
            </a:pPr>
            <a:endParaRPr lang="en-US" sz="2000" kern="0" dirty="0"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Char char="•"/>
              <a:defRPr/>
            </a:pPr>
            <a:endParaRPr lang="en-US" sz="20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05740" y="5716179"/>
            <a:ext cx="8781600" cy="430212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buSzTx/>
              <a:buFontTx/>
              <a:buNone/>
            </a:pPr>
            <a:r>
              <a:rPr lang="en-US" sz="2000" dirty="0" smtClean="0"/>
              <a:t>Addressing the limitations of patterns requires more than just </a:t>
            </a:r>
            <a:r>
              <a:rPr lang="en-US" sz="2000" i="1" dirty="0" smtClean="0"/>
              <a:t>design</a:t>
            </a:r>
            <a:r>
              <a:rPr lang="en-US" sz="2000" dirty="0" smtClean="0"/>
              <a:t> reuse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  <p:bldP spid="5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219075"/>
            <a:ext cx="7924800" cy="914400"/>
          </a:xfrm>
        </p:spPr>
        <p:txBody>
          <a:bodyPr/>
          <a:lstStyle/>
          <a:p>
            <a:pPr eaLnBrk="1" hangingPunct="1"/>
            <a:r>
              <a:rPr lang="en-US" sz="3200" smtClean="0"/>
              <a:t>Overview of Frameworks</a:t>
            </a:r>
          </a:p>
        </p:txBody>
      </p:sp>
      <p:sp>
        <p:nvSpPr>
          <p:cNvPr id="29699" name="Freeform 4"/>
          <p:cNvSpPr>
            <a:spLocks/>
          </p:cNvSpPr>
          <p:nvPr/>
        </p:nvSpPr>
        <p:spPr bwMode="auto">
          <a:xfrm>
            <a:off x="3408363" y="2503488"/>
            <a:ext cx="1912937" cy="877887"/>
          </a:xfrm>
          <a:custGeom>
            <a:avLst/>
            <a:gdLst>
              <a:gd name="T0" fmla="*/ 532634652 w 1221"/>
              <a:gd name="T1" fmla="*/ 0 h 540"/>
              <a:gd name="T2" fmla="*/ 510544233 w 1221"/>
              <a:gd name="T3" fmla="*/ 89859848 h 540"/>
              <a:gd name="T4" fmla="*/ 552271624 w 1221"/>
              <a:gd name="T5" fmla="*/ 182363110 h 540"/>
              <a:gd name="T6" fmla="*/ 598907474 w 1221"/>
              <a:gd name="T7" fmla="*/ 261652578 h 540"/>
              <a:gd name="T8" fmla="*/ 625907919 w 1221"/>
              <a:gd name="T9" fmla="*/ 354155814 h 540"/>
              <a:gd name="T10" fmla="*/ 618544446 w 1221"/>
              <a:gd name="T11" fmla="*/ 428158505 h 540"/>
              <a:gd name="T12" fmla="*/ 586635541 w 1221"/>
              <a:gd name="T13" fmla="*/ 502161094 h 540"/>
              <a:gd name="T14" fmla="*/ 508089220 w 1221"/>
              <a:gd name="T15" fmla="*/ 541805803 h 540"/>
              <a:gd name="T16" fmla="*/ 412362507 w 1221"/>
              <a:gd name="T17" fmla="*/ 512733125 h 540"/>
              <a:gd name="T18" fmla="*/ 321544155 w 1221"/>
              <a:gd name="T19" fmla="*/ 454587769 h 540"/>
              <a:gd name="T20" fmla="*/ 247907860 w 1221"/>
              <a:gd name="T21" fmla="*/ 409657756 h 540"/>
              <a:gd name="T22" fmla="*/ 161999584 w 1221"/>
              <a:gd name="T23" fmla="*/ 404372554 h 540"/>
              <a:gd name="T24" fmla="*/ 83454805 w 1221"/>
              <a:gd name="T25" fmla="*/ 449302567 h 540"/>
              <a:gd name="T26" fmla="*/ 19636978 w 1221"/>
              <a:gd name="T27" fmla="*/ 547091006 h 540"/>
              <a:gd name="T28" fmla="*/ 2455014 w 1221"/>
              <a:gd name="T29" fmla="*/ 658094889 h 540"/>
              <a:gd name="T30" fmla="*/ 29453903 w 1221"/>
              <a:gd name="T31" fmla="*/ 766456985 h 540"/>
              <a:gd name="T32" fmla="*/ 90818278 w 1221"/>
              <a:gd name="T33" fmla="*/ 853673596 h 540"/>
              <a:gd name="T34" fmla="*/ 201271961 w 1221"/>
              <a:gd name="T35" fmla="*/ 917105781 h 540"/>
              <a:gd name="T36" fmla="*/ 355908073 w 1221"/>
              <a:gd name="T37" fmla="*/ 930319600 h 540"/>
              <a:gd name="T38" fmla="*/ 481090342 w 1221"/>
              <a:gd name="T39" fmla="*/ 932963014 h 540"/>
              <a:gd name="T40" fmla="*/ 549816611 w 1221"/>
              <a:gd name="T41" fmla="*/ 1014894220 h 540"/>
              <a:gd name="T42" fmla="*/ 539998125 w 1221"/>
              <a:gd name="T43" fmla="*/ 1115326073 h 540"/>
              <a:gd name="T44" fmla="*/ 488453815 w 1221"/>
              <a:gd name="T45" fmla="*/ 1234260199 h 540"/>
              <a:gd name="T46" fmla="*/ 468816843 w 1221"/>
              <a:gd name="T47" fmla="*/ 1334692052 h 540"/>
              <a:gd name="T48" fmla="*/ 608725960 w 1221"/>
              <a:gd name="T49" fmla="*/ 1353192699 h 540"/>
              <a:gd name="T50" fmla="*/ 770725495 w 1221"/>
              <a:gd name="T51" fmla="*/ 1371693347 h 540"/>
              <a:gd name="T52" fmla="*/ 1001451495 w 1221"/>
              <a:gd name="T53" fmla="*/ 1371693347 h 540"/>
              <a:gd name="T54" fmla="*/ 1131542125 w 1221"/>
              <a:gd name="T55" fmla="*/ 1347905871 h 540"/>
              <a:gd name="T56" fmla="*/ 1205178420 w 1221"/>
              <a:gd name="T57" fmla="*/ 1292403929 h 540"/>
              <a:gd name="T58" fmla="*/ 1205178420 w 1221"/>
              <a:gd name="T59" fmla="*/ 1199900693 h 540"/>
              <a:gd name="T60" fmla="*/ 1180632989 w 1221"/>
              <a:gd name="T61" fmla="*/ 1094183637 h 540"/>
              <a:gd name="T62" fmla="*/ 1249360824 w 1221"/>
              <a:gd name="T63" fmla="*/ 1017537634 h 540"/>
              <a:gd name="T64" fmla="*/ 1374541428 w 1221"/>
              <a:gd name="T65" fmla="*/ 977892925 h 540"/>
              <a:gd name="T66" fmla="*/ 1516905558 w 1221"/>
              <a:gd name="T67" fmla="*/ 964679106 h 540"/>
              <a:gd name="T68" fmla="*/ 1642086163 w 1221"/>
              <a:gd name="T69" fmla="*/ 991108370 h 540"/>
              <a:gd name="T70" fmla="*/ 1737813268 w 1221"/>
              <a:gd name="T71" fmla="*/ 1059824131 h 540"/>
              <a:gd name="T72" fmla="*/ 1747631754 w 1221"/>
              <a:gd name="T73" fmla="*/ 1147042165 h 540"/>
              <a:gd name="T74" fmla="*/ 1696087444 w 1221"/>
              <a:gd name="T75" fmla="*/ 1252760846 h 540"/>
              <a:gd name="T76" fmla="*/ 1696087444 w 1221"/>
              <a:gd name="T77" fmla="*/ 1355836113 h 540"/>
              <a:gd name="T78" fmla="*/ 1779540658 w 1221"/>
              <a:gd name="T79" fmla="*/ 1406051227 h 540"/>
              <a:gd name="T80" fmla="*/ 1914541315 w 1221"/>
              <a:gd name="T81" fmla="*/ 1427195289 h 540"/>
              <a:gd name="T82" fmla="*/ 2091267796 w 1221"/>
              <a:gd name="T83" fmla="*/ 1413979844 h 540"/>
              <a:gd name="T84" fmla="*/ 2147483647 w 1221"/>
              <a:gd name="T85" fmla="*/ 1382265377 h 540"/>
              <a:gd name="T86" fmla="*/ 2147483647 w 1221"/>
              <a:gd name="T87" fmla="*/ 1321476607 h 540"/>
              <a:gd name="T88" fmla="*/ 2147483647 w 1221"/>
              <a:gd name="T89" fmla="*/ 1226329957 h 540"/>
              <a:gd name="T90" fmla="*/ 2147483647 w 1221"/>
              <a:gd name="T91" fmla="*/ 1096825425 h 540"/>
              <a:gd name="T92" fmla="*/ 2147483647 w 1221"/>
              <a:gd name="T93" fmla="*/ 956748864 h 540"/>
              <a:gd name="T94" fmla="*/ 2147483647 w 1221"/>
              <a:gd name="T95" fmla="*/ 829887543 h 540"/>
              <a:gd name="T96" fmla="*/ 2147483647 w 1221"/>
              <a:gd name="T97" fmla="*/ 758528368 h 540"/>
              <a:gd name="T98" fmla="*/ 2147483647 w 1221"/>
              <a:gd name="T99" fmla="*/ 697739598 h 540"/>
              <a:gd name="T100" fmla="*/ 2147483647 w 1221"/>
              <a:gd name="T101" fmla="*/ 629022211 h 540"/>
              <a:gd name="T102" fmla="*/ 2147483647 w 1221"/>
              <a:gd name="T103" fmla="*/ 525948570 h 540"/>
              <a:gd name="T104" fmla="*/ 2147483647 w 1221"/>
              <a:gd name="T105" fmla="*/ 399085726 h 540"/>
              <a:gd name="T106" fmla="*/ 2147483647 w 1221"/>
              <a:gd name="T107" fmla="*/ 327726551 h 540"/>
              <a:gd name="T108" fmla="*/ 2147483647 w 1221"/>
              <a:gd name="T109" fmla="*/ 367371259 h 540"/>
              <a:gd name="T110" fmla="*/ 2147483647 w 1221"/>
              <a:gd name="T111" fmla="*/ 459874597 h 540"/>
              <a:gd name="T112" fmla="*/ 2147483647 w 1221"/>
              <a:gd name="T113" fmla="*/ 486303861 h 540"/>
              <a:gd name="T114" fmla="*/ 2147483647 w 1221"/>
              <a:gd name="T115" fmla="*/ 428158505 h 540"/>
              <a:gd name="T116" fmla="*/ 2147483647 w 1221"/>
              <a:gd name="T117" fmla="*/ 325083136 h 540"/>
              <a:gd name="T118" fmla="*/ 2147483647 w 1221"/>
              <a:gd name="T119" fmla="*/ 200863757 h 540"/>
              <a:gd name="T120" fmla="*/ 2147483647 w 1221"/>
              <a:gd name="T121" fmla="*/ 71359201 h 5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21"/>
              <a:gd name="T184" fmla="*/ 0 h 540"/>
              <a:gd name="T185" fmla="*/ 1221 w 1221"/>
              <a:gd name="T186" fmla="*/ 540 h 54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21" h="540">
                <a:moveTo>
                  <a:pt x="1023" y="15"/>
                </a:moveTo>
                <a:lnTo>
                  <a:pt x="1033" y="0"/>
                </a:lnTo>
                <a:lnTo>
                  <a:pt x="217" y="0"/>
                </a:lnTo>
                <a:lnTo>
                  <a:pt x="211" y="8"/>
                </a:lnTo>
                <a:lnTo>
                  <a:pt x="208" y="21"/>
                </a:lnTo>
                <a:lnTo>
                  <a:pt x="208" y="34"/>
                </a:lnTo>
                <a:lnTo>
                  <a:pt x="211" y="45"/>
                </a:lnTo>
                <a:lnTo>
                  <a:pt x="218" y="58"/>
                </a:lnTo>
                <a:lnTo>
                  <a:pt x="225" y="69"/>
                </a:lnTo>
                <a:lnTo>
                  <a:pt x="231" y="78"/>
                </a:lnTo>
                <a:lnTo>
                  <a:pt x="239" y="88"/>
                </a:lnTo>
                <a:lnTo>
                  <a:pt x="244" y="99"/>
                </a:lnTo>
                <a:lnTo>
                  <a:pt x="250" y="111"/>
                </a:lnTo>
                <a:lnTo>
                  <a:pt x="253" y="122"/>
                </a:lnTo>
                <a:lnTo>
                  <a:pt x="255" y="134"/>
                </a:lnTo>
                <a:lnTo>
                  <a:pt x="255" y="144"/>
                </a:lnTo>
                <a:lnTo>
                  <a:pt x="254" y="155"/>
                </a:lnTo>
                <a:lnTo>
                  <a:pt x="252" y="162"/>
                </a:lnTo>
                <a:lnTo>
                  <a:pt x="249" y="174"/>
                </a:lnTo>
                <a:lnTo>
                  <a:pt x="245" y="183"/>
                </a:lnTo>
                <a:lnTo>
                  <a:pt x="239" y="190"/>
                </a:lnTo>
                <a:lnTo>
                  <a:pt x="231" y="197"/>
                </a:lnTo>
                <a:lnTo>
                  <a:pt x="222" y="202"/>
                </a:lnTo>
                <a:lnTo>
                  <a:pt x="207" y="205"/>
                </a:lnTo>
                <a:lnTo>
                  <a:pt x="194" y="204"/>
                </a:lnTo>
                <a:lnTo>
                  <a:pt x="182" y="200"/>
                </a:lnTo>
                <a:lnTo>
                  <a:pt x="168" y="194"/>
                </a:lnTo>
                <a:lnTo>
                  <a:pt x="152" y="187"/>
                </a:lnTo>
                <a:lnTo>
                  <a:pt x="142" y="180"/>
                </a:lnTo>
                <a:lnTo>
                  <a:pt x="131" y="172"/>
                </a:lnTo>
                <a:lnTo>
                  <a:pt x="121" y="166"/>
                </a:lnTo>
                <a:lnTo>
                  <a:pt x="111" y="160"/>
                </a:lnTo>
                <a:lnTo>
                  <a:pt x="101" y="155"/>
                </a:lnTo>
                <a:lnTo>
                  <a:pt x="90" y="152"/>
                </a:lnTo>
                <a:lnTo>
                  <a:pt x="77" y="151"/>
                </a:lnTo>
                <a:lnTo>
                  <a:pt x="66" y="153"/>
                </a:lnTo>
                <a:lnTo>
                  <a:pt x="54" y="157"/>
                </a:lnTo>
                <a:lnTo>
                  <a:pt x="45" y="163"/>
                </a:lnTo>
                <a:lnTo>
                  <a:pt x="34" y="170"/>
                </a:lnTo>
                <a:lnTo>
                  <a:pt x="24" y="181"/>
                </a:lnTo>
                <a:lnTo>
                  <a:pt x="16" y="192"/>
                </a:lnTo>
                <a:lnTo>
                  <a:pt x="8" y="207"/>
                </a:lnTo>
                <a:lnTo>
                  <a:pt x="4" y="221"/>
                </a:lnTo>
                <a:lnTo>
                  <a:pt x="0" y="234"/>
                </a:lnTo>
                <a:lnTo>
                  <a:pt x="1" y="249"/>
                </a:lnTo>
                <a:lnTo>
                  <a:pt x="3" y="263"/>
                </a:lnTo>
                <a:lnTo>
                  <a:pt x="7" y="278"/>
                </a:lnTo>
                <a:lnTo>
                  <a:pt x="12" y="290"/>
                </a:lnTo>
                <a:lnTo>
                  <a:pt x="19" y="304"/>
                </a:lnTo>
                <a:lnTo>
                  <a:pt x="27" y="314"/>
                </a:lnTo>
                <a:lnTo>
                  <a:pt x="37" y="323"/>
                </a:lnTo>
                <a:lnTo>
                  <a:pt x="49" y="332"/>
                </a:lnTo>
                <a:lnTo>
                  <a:pt x="65" y="341"/>
                </a:lnTo>
                <a:lnTo>
                  <a:pt x="82" y="347"/>
                </a:lnTo>
                <a:lnTo>
                  <a:pt x="100" y="351"/>
                </a:lnTo>
                <a:lnTo>
                  <a:pt x="121" y="353"/>
                </a:lnTo>
                <a:lnTo>
                  <a:pt x="145" y="352"/>
                </a:lnTo>
                <a:lnTo>
                  <a:pt x="163" y="351"/>
                </a:lnTo>
                <a:lnTo>
                  <a:pt x="180" y="350"/>
                </a:lnTo>
                <a:lnTo>
                  <a:pt x="196" y="353"/>
                </a:lnTo>
                <a:lnTo>
                  <a:pt x="208" y="359"/>
                </a:lnTo>
                <a:lnTo>
                  <a:pt x="218" y="370"/>
                </a:lnTo>
                <a:lnTo>
                  <a:pt x="224" y="384"/>
                </a:lnTo>
                <a:lnTo>
                  <a:pt x="225" y="397"/>
                </a:lnTo>
                <a:lnTo>
                  <a:pt x="224" y="408"/>
                </a:lnTo>
                <a:lnTo>
                  <a:pt x="220" y="422"/>
                </a:lnTo>
                <a:lnTo>
                  <a:pt x="213" y="438"/>
                </a:lnTo>
                <a:lnTo>
                  <a:pt x="207" y="451"/>
                </a:lnTo>
                <a:lnTo>
                  <a:pt x="199" y="467"/>
                </a:lnTo>
                <a:lnTo>
                  <a:pt x="190" y="482"/>
                </a:lnTo>
                <a:lnTo>
                  <a:pt x="179" y="503"/>
                </a:lnTo>
                <a:lnTo>
                  <a:pt x="191" y="505"/>
                </a:lnTo>
                <a:lnTo>
                  <a:pt x="209" y="507"/>
                </a:lnTo>
                <a:lnTo>
                  <a:pt x="227" y="509"/>
                </a:lnTo>
                <a:lnTo>
                  <a:pt x="248" y="512"/>
                </a:lnTo>
                <a:lnTo>
                  <a:pt x="268" y="514"/>
                </a:lnTo>
                <a:lnTo>
                  <a:pt x="291" y="517"/>
                </a:lnTo>
                <a:lnTo>
                  <a:pt x="314" y="519"/>
                </a:lnTo>
                <a:lnTo>
                  <a:pt x="340" y="520"/>
                </a:lnTo>
                <a:lnTo>
                  <a:pt x="390" y="520"/>
                </a:lnTo>
                <a:lnTo>
                  <a:pt x="408" y="519"/>
                </a:lnTo>
                <a:lnTo>
                  <a:pt x="425" y="518"/>
                </a:lnTo>
                <a:lnTo>
                  <a:pt x="445" y="515"/>
                </a:lnTo>
                <a:lnTo>
                  <a:pt x="461" y="510"/>
                </a:lnTo>
                <a:lnTo>
                  <a:pt x="474" y="504"/>
                </a:lnTo>
                <a:lnTo>
                  <a:pt x="484" y="496"/>
                </a:lnTo>
                <a:lnTo>
                  <a:pt x="491" y="489"/>
                </a:lnTo>
                <a:lnTo>
                  <a:pt x="494" y="481"/>
                </a:lnTo>
                <a:lnTo>
                  <a:pt x="494" y="469"/>
                </a:lnTo>
                <a:lnTo>
                  <a:pt x="491" y="454"/>
                </a:lnTo>
                <a:lnTo>
                  <a:pt x="486" y="440"/>
                </a:lnTo>
                <a:lnTo>
                  <a:pt x="481" y="427"/>
                </a:lnTo>
                <a:lnTo>
                  <a:pt x="481" y="414"/>
                </a:lnTo>
                <a:lnTo>
                  <a:pt x="487" y="403"/>
                </a:lnTo>
                <a:lnTo>
                  <a:pt x="496" y="393"/>
                </a:lnTo>
                <a:lnTo>
                  <a:pt x="509" y="385"/>
                </a:lnTo>
                <a:lnTo>
                  <a:pt x="525" y="379"/>
                </a:lnTo>
                <a:lnTo>
                  <a:pt x="542" y="373"/>
                </a:lnTo>
                <a:lnTo>
                  <a:pt x="560" y="370"/>
                </a:lnTo>
                <a:lnTo>
                  <a:pt x="581" y="367"/>
                </a:lnTo>
                <a:lnTo>
                  <a:pt x="599" y="365"/>
                </a:lnTo>
                <a:lnTo>
                  <a:pt x="618" y="365"/>
                </a:lnTo>
                <a:lnTo>
                  <a:pt x="635" y="366"/>
                </a:lnTo>
                <a:lnTo>
                  <a:pt x="652" y="370"/>
                </a:lnTo>
                <a:lnTo>
                  <a:pt x="669" y="375"/>
                </a:lnTo>
                <a:lnTo>
                  <a:pt x="684" y="383"/>
                </a:lnTo>
                <a:lnTo>
                  <a:pt x="696" y="391"/>
                </a:lnTo>
                <a:lnTo>
                  <a:pt x="708" y="401"/>
                </a:lnTo>
                <a:lnTo>
                  <a:pt x="713" y="411"/>
                </a:lnTo>
                <a:lnTo>
                  <a:pt x="715" y="422"/>
                </a:lnTo>
                <a:lnTo>
                  <a:pt x="712" y="434"/>
                </a:lnTo>
                <a:lnTo>
                  <a:pt x="706" y="444"/>
                </a:lnTo>
                <a:lnTo>
                  <a:pt x="697" y="461"/>
                </a:lnTo>
                <a:lnTo>
                  <a:pt x="691" y="474"/>
                </a:lnTo>
                <a:lnTo>
                  <a:pt x="686" y="488"/>
                </a:lnTo>
                <a:lnTo>
                  <a:pt x="686" y="500"/>
                </a:lnTo>
                <a:lnTo>
                  <a:pt x="691" y="513"/>
                </a:lnTo>
                <a:lnTo>
                  <a:pt x="701" y="522"/>
                </a:lnTo>
                <a:lnTo>
                  <a:pt x="711" y="527"/>
                </a:lnTo>
                <a:lnTo>
                  <a:pt x="725" y="532"/>
                </a:lnTo>
                <a:lnTo>
                  <a:pt x="742" y="536"/>
                </a:lnTo>
                <a:lnTo>
                  <a:pt x="759" y="538"/>
                </a:lnTo>
                <a:lnTo>
                  <a:pt x="780" y="540"/>
                </a:lnTo>
                <a:lnTo>
                  <a:pt x="804" y="540"/>
                </a:lnTo>
                <a:lnTo>
                  <a:pt x="823" y="537"/>
                </a:lnTo>
                <a:lnTo>
                  <a:pt x="852" y="535"/>
                </a:lnTo>
                <a:lnTo>
                  <a:pt x="881" y="531"/>
                </a:lnTo>
                <a:lnTo>
                  <a:pt x="906" y="527"/>
                </a:lnTo>
                <a:lnTo>
                  <a:pt x="930" y="523"/>
                </a:lnTo>
                <a:lnTo>
                  <a:pt x="959" y="517"/>
                </a:lnTo>
                <a:lnTo>
                  <a:pt x="993" y="510"/>
                </a:lnTo>
                <a:lnTo>
                  <a:pt x="1041" y="500"/>
                </a:lnTo>
                <a:lnTo>
                  <a:pt x="1035" y="489"/>
                </a:lnTo>
                <a:lnTo>
                  <a:pt x="1029" y="477"/>
                </a:lnTo>
                <a:lnTo>
                  <a:pt x="1023" y="464"/>
                </a:lnTo>
                <a:lnTo>
                  <a:pt x="1017" y="450"/>
                </a:lnTo>
                <a:lnTo>
                  <a:pt x="1013" y="434"/>
                </a:lnTo>
                <a:lnTo>
                  <a:pt x="1010" y="415"/>
                </a:lnTo>
                <a:lnTo>
                  <a:pt x="1011" y="398"/>
                </a:lnTo>
                <a:lnTo>
                  <a:pt x="1014" y="381"/>
                </a:lnTo>
                <a:lnTo>
                  <a:pt x="1022" y="362"/>
                </a:lnTo>
                <a:lnTo>
                  <a:pt x="1032" y="344"/>
                </a:lnTo>
                <a:lnTo>
                  <a:pt x="1043" y="327"/>
                </a:lnTo>
                <a:lnTo>
                  <a:pt x="1057" y="314"/>
                </a:lnTo>
                <a:lnTo>
                  <a:pt x="1073" y="304"/>
                </a:lnTo>
                <a:lnTo>
                  <a:pt x="1089" y="295"/>
                </a:lnTo>
                <a:lnTo>
                  <a:pt x="1106" y="287"/>
                </a:lnTo>
                <a:lnTo>
                  <a:pt x="1122" y="281"/>
                </a:lnTo>
                <a:lnTo>
                  <a:pt x="1139" y="274"/>
                </a:lnTo>
                <a:lnTo>
                  <a:pt x="1159" y="264"/>
                </a:lnTo>
                <a:lnTo>
                  <a:pt x="1172" y="258"/>
                </a:lnTo>
                <a:lnTo>
                  <a:pt x="1185" y="248"/>
                </a:lnTo>
                <a:lnTo>
                  <a:pt x="1196" y="238"/>
                </a:lnTo>
                <a:lnTo>
                  <a:pt x="1206" y="227"/>
                </a:lnTo>
                <a:lnTo>
                  <a:pt x="1213" y="213"/>
                </a:lnTo>
                <a:lnTo>
                  <a:pt x="1219" y="199"/>
                </a:lnTo>
                <a:lnTo>
                  <a:pt x="1221" y="183"/>
                </a:lnTo>
                <a:lnTo>
                  <a:pt x="1218" y="167"/>
                </a:lnTo>
                <a:lnTo>
                  <a:pt x="1210" y="151"/>
                </a:lnTo>
                <a:lnTo>
                  <a:pt x="1200" y="139"/>
                </a:lnTo>
                <a:lnTo>
                  <a:pt x="1187" y="129"/>
                </a:lnTo>
                <a:lnTo>
                  <a:pt x="1171" y="124"/>
                </a:lnTo>
                <a:lnTo>
                  <a:pt x="1157" y="124"/>
                </a:lnTo>
                <a:lnTo>
                  <a:pt x="1143" y="129"/>
                </a:lnTo>
                <a:lnTo>
                  <a:pt x="1128" y="139"/>
                </a:lnTo>
                <a:lnTo>
                  <a:pt x="1118" y="150"/>
                </a:lnTo>
                <a:lnTo>
                  <a:pt x="1107" y="162"/>
                </a:lnTo>
                <a:lnTo>
                  <a:pt x="1096" y="174"/>
                </a:lnTo>
                <a:lnTo>
                  <a:pt x="1085" y="181"/>
                </a:lnTo>
                <a:lnTo>
                  <a:pt x="1071" y="184"/>
                </a:lnTo>
                <a:lnTo>
                  <a:pt x="1052" y="184"/>
                </a:lnTo>
                <a:lnTo>
                  <a:pt x="1037" y="181"/>
                </a:lnTo>
                <a:lnTo>
                  <a:pt x="1026" y="171"/>
                </a:lnTo>
                <a:lnTo>
                  <a:pt x="1015" y="162"/>
                </a:lnTo>
                <a:lnTo>
                  <a:pt x="1007" y="151"/>
                </a:lnTo>
                <a:lnTo>
                  <a:pt x="1001" y="137"/>
                </a:lnTo>
                <a:lnTo>
                  <a:pt x="998" y="123"/>
                </a:lnTo>
                <a:lnTo>
                  <a:pt x="997" y="108"/>
                </a:lnTo>
                <a:lnTo>
                  <a:pt x="998" y="92"/>
                </a:lnTo>
                <a:lnTo>
                  <a:pt x="1001" y="76"/>
                </a:lnTo>
                <a:lnTo>
                  <a:pt x="1006" y="56"/>
                </a:lnTo>
                <a:lnTo>
                  <a:pt x="1012" y="38"/>
                </a:lnTo>
                <a:lnTo>
                  <a:pt x="1016" y="27"/>
                </a:lnTo>
                <a:lnTo>
                  <a:pt x="1023" y="15"/>
                </a:lnTo>
                <a:close/>
              </a:path>
            </a:pathLst>
          </a:custGeom>
          <a:solidFill>
            <a:schemeClr val="folHlink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Freeform 5"/>
          <p:cNvSpPr>
            <a:spLocks/>
          </p:cNvSpPr>
          <p:nvPr/>
        </p:nvSpPr>
        <p:spPr bwMode="auto">
          <a:xfrm>
            <a:off x="6019800" y="3611563"/>
            <a:ext cx="1535113" cy="1127125"/>
          </a:xfrm>
          <a:custGeom>
            <a:avLst/>
            <a:gdLst>
              <a:gd name="T0" fmla="*/ 200385723 w 976"/>
              <a:gd name="T1" fmla="*/ 1484643714 h 691"/>
              <a:gd name="T2" fmla="*/ 343871616 w 976"/>
              <a:gd name="T3" fmla="*/ 1516571842 h 691"/>
              <a:gd name="T4" fmla="*/ 487357558 w 976"/>
              <a:gd name="T5" fmla="*/ 1513911437 h 691"/>
              <a:gd name="T6" fmla="*/ 628369291 w 976"/>
              <a:gd name="T7" fmla="*/ 1455375990 h 691"/>
              <a:gd name="T8" fmla="*/ 774329245 w 976"/>
              <a:gd name="T9" fmla="*/ 1415466645 h 691"/>
              <a:gd name="T10" fmla="*/ 895549861 w 976"/>
              <a:gd name="T11" fmla="*/ 1471340055 h 691"/>
              <a:gd name="T12" fmla="*/ 875758548 w 976"/>
              <a:gd name="T13" fmla="*/ 1636301509 h 691"/>
              <a:gd name="T14" fmla="*/ 905444732 w 976"/>
              <a:gd name="T15" fmla="*/ 1779976865 h 691"/>
              <a:gd name="T16" fmla="*/ 1058827019 w 976"/>
              <a:gd name="T17" fmla="*/ 1830529464 h 691"/>
              <a:gd name="T18" fmla="*/ 1256738581 w 976"/>
              <a:gd name="T19" fmla="*/ 1822546616 h 691"/>
              <a:gd name="T20" fmla="*/ 1412593406 w 976"/>
              <a:gd name="T21" fmla="*/ 1753369548 h 691"/>
              <a:gd name="T22" fmla="*/ 1476915569 w 976"/>
              <a:gd name="T23" fmla="*/ 1599052570 h 691"/>
              <a:gd name="T24" fmla="*/ 1523918955 w 976"/>
              <a:gd name="T25" fmla="*/ 1455375990 h 691"/>
              <a:gd name="T26" fmla="*/ 1659982860 w 976"/>
              <a:gd name="T27" fmla="*/ 1378217705 h 691"/>
              <a:gd name="T28" fmla="*/ 1847999553 w 976"/>
              <a:gd name="T29" fmla="*/ 1362253641 h 691"/>
              <a:gd name="T30" fmla="*/ 2026119802 w 976"/>
              <a:gd name="T31" fmla="*/ 1378217705 h 691"/>
              <a:gd name="T32" fmla="*/ 2105283483 w 976"/>
              <a:gd name="T33" fmla="*/ 109086465 h 691"/>
              <a:gd name="T34" fmla="*/ 1951902769 w 976"/>
              <a:gd name="T35" fmla="*/ 31928141 h 691"/>
              <a:gd name="T36" fmla="*/ 1746568874 w 976"/>
              <a:gd name="T37" fmla="*/ 2660406 h 691"/>
              <a:gd name="T38" fmla="*/ 1504127642 w 976"/>
              <a:gd name="T39" fmla="*/ 5320813 h 691"/>
              <a:gd name="T40" fmla="*/ 1318585060 w 976"/>
              <a:gd name="T41" fmla="*/ 37248953 h 691"/>
              <a:gd name="T42" fmla="*/ 1236947268 w 976"/>
              <a:gd name="T43" fmla="*/ 109086465 h 691"/>
              <a:gd name="T44" fmla="*/ 1274055784 w 976"/>
              <a:gd name="T45" fmla="*/ 202208814 h 691"/>
              <a:gd name="T46" fmla="*/ 1207261084 w 976"/>
              <a:gd name="T47" fmla="*/ 316617721 h 691"/>
              <a:gd name="T48" fmla="*/ 1083564981 w 976"/>
              <a:gd name="T49" fmla="*/ 385794790 h 691"/>
              <a:gd name="T50" fmla="*/ 947501470 w 976"/>
              <a:gd name="T51" fmla="*/ 417722919 h 691"/>
              <a:gd name="T52" fmla="*/ 806489540 w 976"/>
              <a:gd name="T53" fmla="*/ 393776007 h 691"/>
              <a:gd name="T54" fmla="*/ 719903526 w 976"/>
              <a:gd name="T55" fmla="*/ 327259344 h 691"/>
              <a:gd name="T56" fmla="*/ 747115599 w 976"/>
              <a:gd name="T57" fmla="*/ 220833335 h 691"/>
              <a:gd name="T58" fmla="*/ 808963651 w 976"/>
              <a:gd name="T59" fmla="*/ 117069313 h 691"/>
              <a:gd name="T60" fmla="*/ 766906913 w 976"/>
              <a:gd name="T61" fmla="*/ 21284882 h 691"/>
              <a:gd name="T62" fmla="*/ 576417682 w 976"/>
              <a:gd name="T63" fmla="*/ 0 h 691"/>
              <a:gd name="T64" fmla="*/ 309237210 w 976"/>
              <a:gd name="T65" fmla="*/ 37248953 h 691"/>
              <a:gd name="T66" fmla="*/ 116273820 w 976"/>
              <a:gd name="T67" fmla="*/ 82480753 h 691"/>
              <a:gd name="T68" fmla="*/ 141011782 w 976"/>
              <a:gd name="T69" fmla="*/ 218172930 h 691"/>
              <a:gd name="T70" fmla="*/ 108851487 w 976"/>
              <a:gd name="T71" fmla="*/ 343223408 h 691"/>
              <a:gd name="T72" fmla="*/ 44530861 w 976"/>
              <a:gd name="T73" fmla="*/ 505524559 h 691"/>
              <a:gd name="T74" fmla="*/ 2474112 w 976"/>
              <a:gd name="T75" fmla="*/ 659841129 h 691"/>
              <a:gd name="T76" fmla="*/ 32160307 w 976"/>
              <a:gd name="T77" fmla="*/ 795534861 h 691"/>
              <a:gd name="T78" fmla="*/ 163277206 w 976"/>
              <a:gd name="T79" fmla="*/ 819480142 h 691"/>
              <a:gd name="T80" fmla="*/ 277076915 w 976"/>
              <a:gd name="T81" fmla="*/ 702412511 h 691"/>
              <a:gd name="T82" fmla="*/ 338923394 w 976"/>
              <a:gd name="T83" fmla="*/ 574699997 h 691"/>
              <a:gd name="T84" fmla="*/ 465092133 w 976"/>
              <a:gd name="T85" fmla="*/ 545433904 h 691"/>
              <a:gd name="T86" fmla="*/ 588786664 w 976"/>
              <a:gd name="T87" fmla="*/ 603967720 h 691"/>
              <a:gd name="T88" fmla="*/ 628369291 w 976"/>
              <a:gd name="T89" fmla="*/ 747642668 h 691"/>
              <a:gd name="T90" fmla="*/ 556626369 w 976"/>
              <a:gd name="T91" fmla="*/ 901961073 h 691"/>
              <a:gd name="T92" fmla="*/ 437880060 w 976"/>
              <a:gd name="T93" fmla="*/ 1011047487 h 691"/>
              <a:gd name="T94" fmla="*/ 304288989 w 976"/>
              <a:gd name="T95" fmla="*/ 1045636021 h 691"/>
              <a:gd name="T96" fmla="*/ 178120298 w 976"/>
              <a:gd name="T97" fmla="*/ 1122794306 h 691"/>
              <a:gd name="T98" fmla="*/ 94008371 w 976"/>
              <a:gd name="T99" fmla="*/ 1250506821 h 691"/>
              <a:gd name="T100" fmla="*/ 81637817 w 976"/>
              <a:gd name="T101" fmla="*/ 1402162986 h 69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76"/>
              <a:gd name="T154" fmla="*/ 0 h 691"/>
              <a:gd name="T155" fmla="*/ 976 w 976"/>
              <a:gd name="T156" fmla="*/ 691 h 69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76" h="691">
                <a:moveTo>
                  <a:pt x="39" y="562"/>
                </a:moveTo>
                <a:lnTo>
                  <a:pt x="51" y="559"/>
                </a:lnTo>
                <a:lnTo>
                  <a:pt x="68" y="556"/>
                </a:lnTo>
                <a:lnTo>
                  <a:pt x="81" y="558"/>
                </a:lnTo>
                <a:lnTo>
                  <a:pt x="95" y="560"/>
                </a:lnTo>
                <a:lnTo>
                  <a:pt x="109" y="563"/>
                </a:lnTo>
                <a:lnTo>
                  <a:pt x="123" y="567"/>
                </a:lnTo>
                <a:lnTo>
                  <a:pt x="139" y="570"/>
                </a:lnTo>
                <a:lnTo>
                  <a:pt x="152" y="572"/>
                </a:lnTo>
                <a:lnTo>
                  <a:pt x="168" y="573"/>
                </a:lnTo>
                <a:lnTo>
                  <a:pt x="184" y="572"/>
                </a:lnTo>
                <a:lnTo>
                  <a:pt x="197" y="569"/>
                </a:lnTo>
                <a:lnTo>
                  <a:pt x="212" y="565"/>
                </a:lnTo>
                <a:lnTo>
                  <a:pt x="227" y="559"/>
                </a:lnTo>
                <a:lnTo>
                  <a:pt x="240" y="553"/>
                </a:lnTo>
                <a:lnTo>
                  <a:pt x="254" y="547"/>
                </a:lnTo>
                <a:lnTo>
                  <a:pt x="268" y="541"/>
                </a:lnTo>
                <a:lnTo>
                  <a:pt x="284" y="536"/>
                </a:lnTo>
                <a:lnTo>
                  <a:pt x="297" y="533"/>
                </a:lnTo>
                <a:lnTo>
                  <a:pt x="313" y="532"/>
                </a:lnTo>
                <a:lnTo>
                  <a:pt x="327" y="534"/>
                </a:lnTo>
                <a:lnTo>
                  <a:pt x="341" y="538"/>
                </a:lnTo>
                <a:lnTo>
                  <a:pt x="354" y="546"/>
                </a:lnTo>
                <a:lnTo>
                  <a:pt x="362" y="553"/>
                </a:lnTo>
                <a:lnTo>
                  <a:pt x="366" y="567"/>
                </a:lnTo>
                <a:lnTo>
                  <a:pt x="364" y="581"/>
                </a:lnTo>
                <a:lnTo>
                  <a:pt x="360" y="597"/>
                </a:lnTo>
                <a:lnTo>
                  <a:pt x="354" y="615"/>
                </a:lnTo>
                <a:lnTo>
                  <a:pt x="349" y="629"/>
                </a:lnTo>
                <a:lnTo>
                  <a:pt x="350" y="643"/>
                </a:lnTo>
                <a:lnTo>
                  <a:pt x="356" y="658"/>
                </a:lnTo>
                <a:lnTo>
                  <a:pt x="366" y="669"/>
                </a:lnTo>
                <a:lnTo>
                  <a:pt x="376" y="676"/>
                </a:lnTo>
                <a:lnTo>
                  <a:pt x="391" y="680"/>
                </a:lnTo>
                <a:lnTo>
                  <a:pt x="406" y="684"/>
                </a:lnTo>
                <a:lnTo>
                  <a:pt x="428" y="688"/>
                </a:lnTo>
                <a:lnTo>
                  <a:pt x="446" y="690"/>
                </a:lnTo>
                <a:lnTo>
                  <a:pt x="469" y="691"/>
                </a:lnTo>
                <a:lnTo>
                  <a:pt x="489" y="689"/>
                </a:lnTo>
                <a:lnTo>
                  <a:pt x="508" y="685"/>
                </a:lnTo>
                <a:lnTo>
                  <a:pt x="527" y="680"/>
                </a:lnTo>
                <a:lnTo>
                  <a:pt x="545" y="674"/>
                </a:lnTo>
                <a:lnTo>
                  <a:pt x="558" y="667"/>
                </a:lnTo>
                <a:lnTo>
                  <a:pt x="571" y="659"/>
                </a:lnTo>
                <a:lnTo>
                  <a:pt x="582" y="650"/>
                </a:lnTo>
                <a:lnTo>
                  <a:pt x="591" y="638"/>
                </a:lnTo>
                <a:lnTo>
                  <a:pt x="596" y="624"/>
                </a:lnTo>
                <a:lnTo>
                  <a:pt x="597" y="601"/>
                </a:lnTo>
                <a:lnTo>
                  <a:pt x="597" y="584"/>
                </a:lnTo>
                <a:lnTo>
                  <a:pt x="600" y="569"/>
                </a:lnTo>
                <a:lnTo>
                  <a:pt x="606" y="557"/>
                </a:lnTo>
                <a:lnTo>
                  <a:pt x="616" y="547"/>
                </a:lnTo>
                <a:lnTo>
                  <a:pt x="626" y="538"/>
                </a:lnTo>
                <a:lnTo>
                  <a:pt x="639" y="530"/>
                </a:lnTo>
                <a:lnTo>
                  <a:pt x="652" y="524"/>
                </a:lnTo>
                <a:lnTo>
                  <a:pt x="671" y="518"/>
                </a:lnTo>
                <a:lnTo>
                  <a:pt x="688" y="516"/>
                </a:lnTo>
                <a:lnTo>
                  <a:pt x="707" y="514"/>
                </a:lnTo>
                <a:lnTo>
                  <a:pt x="726" y="513"/>
                </a:lnTo>
                <a:lnTo>
                  <a:pt x="747" y="512"/>
                </a:lnTo>
                <a:lnTo>
                  <a:pt x="769" y="513"/>
                </a:lnTo>
                <a:lnTo>
                  <a:pt x="787" y="514"/>
                </a:lnTo>
                <a:lnTo>
                  <a:pt x="802" y="516"/>
                </a:lnTo>
                <a:lnTo>
                  <a:pt x="819" y="518"/>
                </a:lnTo>
                <a:lnTo>
                  <a:pt x="834" y="520"/>
                </a:lnTo>
                <a:lnTo>
                  <a:pt x="851" y="521"/>
                </a:lnTo>
                <a:lnTo>
                  <a:pt x="976" y="525"/>
                </a:lnTo>
                <a:lnTo>
                  <a:pt x="851" y="41"/>
                </a:lnTo>
                <a:lnTo>
                  <a:pt x="833" y="31"/>
                </a:lnTo>
                <a:lnTo>
                  <a:pt x="821" y="24"/>
                </a:lnTo>
                <a:lnTo>
                  <a:pt x="806" y="18"/>
                </a:lnTo>
                <a:lnTo>
                  <a:pt x="789" y="12"/>
                </a:lnTo>
                <a:lnTo>
                  <a:pt x="771" y="8"/>
                </a:lnTo>
                <a:lnTo>
                  <a:pt x="751" y="5"/>
                </a:lnTo>
                <a:lnTo>
                  <a:pt x="727" y="2"/>
                </a:lnTo>
                <a:lnTo>
                  <a:pt x="706" y="1"/>
                </a:lnTo>
                <a:lnTo>
                  <a:pt x="684" y="0"/>
                </a:lnTo>
                <a:lnTo>
                  <a:pt x="660" y="0"/>
                </a:lnTo>
                <a:lnTo>
                  <a:pt x="631" y="0"/>
                </a:lnTo>
                <a:lnTo>
                  <a:pt x="608" y="2"/>
                </a:lnTo>
                <a:lnTo>
                  <a:pt x="586" y="4"/>
                </a:lnTo>
                <a:lnTo>
                  <a:pt x="566" y="6"/>
                </a:lnTo>
                <a:lnTo>
                  <a:pt x="548" y="10"/>
                </a:lnTo>
                <a:lnTo>
                  <a:pt x="533" y="14"/>
                </a:lnTo>
                <a:lnTo>
                  <a:pt x="521" y="19"/>
                </a:lnTo>
                <a:lnTo>
                  <a:pt x="511" y="25"/>
                </a:lnTo>
                <a:lnTo>
                  <a:pt x="504" y="31"/>
                </a:lnTo>
                <a:lnTo>
                  <a:pt x="500" y="41"/>
                </a:lnTo>
                <a:lnTo>
                  <a:pt x="500" y="50"/>
                </a:lnTo>
                <a:lnTo>
                  <a:pt x="505" y="59"/>
                </a:lnTo>
                <a:lnTo>
                  <a:pt x="511" y="67"/>
                </a:lnTo>
                <a:lnTo>
                  <a:pt x="515" y="76"/>
                </a:lnTo>
                <a:lnTo>
                  <a:pt x="515" y="88"/>
                </a:lnTo>
                <a:lnTo>
                  <a:pt x="509" y="98"/>
                </a:lnTo>
                <a:lnTo>
                  <a:pt x="501" y="108"/>
                </a:lnTo>
                <a:lnTo>
                  <a:pt x="488" y="119"/>
                </a:lnTo>
                <a:lnTo>
                  <a:pt x="476" y="128"/>
                </a:lnTo>
                <a:lnTo>
                  <a:pt x="464" y="134"/>
                </a:lnTo>
                <a:lnTo>
                  <a:pt x="451" y="139"/>
                </a:lnTo>
                <a:lnTo>
                  <a:pt x="438" y="145"/>
                </a:lnTo>
                <a:lnTo>
                  <a:pt x="424" y="149"/>
                </a:lnTo>
                <a:lnTo>
                  <a:pt x="409" y="152"/>
                </a:lnTo>
                <a:lnTo>
                  <a:pt x="395" y="154"/>
                </a:lnTo>
                <a:lnTo>
                  <a:pt x="383" y="157"/>
                </a:lnTo>
                <a:lnTo>
                  <a:pt x="366" y="157"/>
                </a:lnTo>
                <a:lnTo>
                  <a:pt x="352" y="154"/>
                </a:lnTo>
                <a:lnTo>
                  <a:pt x="338" y="152"/>
                </a:lnTo>
                <a:lnTo>
                  <a:pt x="326" y="148"/>
                </a:lnTo>
                <a:lnTo>
                  <a:pt x="313" y="143"/>
                </a:lnTo>
                <a:lnTo>
                  <a:pt x="302" y="137"/>
                </a:lnTo>
                <a:lnTo>
                  <a:pt x="294" y="130"/>
                </a:lnTo>
                <a:lnTo>
                  <a:pt x="291" y="123"/>
                </a:lnTo>
                <a:lnTo>
                  <a:pt x="290" y="116"/>
                </a:lnTo>
                <a:lnTo>
                  <a:pt x="291" y="105"/>
                </a:lnTo>
                <a:lnTo>
                  <a:pt x="294" y="95"/>
                </a:lnTo>
                <a:lnTo>
                  <a:pt x="302" y="83"/>
                </a:lnTo>
                <a:lnTo>
                  <a:pt x="311" y="71"/>
                </a:lnTo>
                <a:lnTo>
                  <a:pt x="318" y="62"/>
                </a:lnTo>
                <a:lnTo>
                  <a:pt x="323" y="55"/>
                </a:lnTo>
                <a:lnTo>
                  <a:pt x="327" y="44"/>
                </a:lnTo>
                <a:lnTo>
                  <a:pt x="330" y="33"/>
                </a:lnTo>
                <a:lnTo>
                  <a:pt x="327" y="23"/>
                </a:lnTo>
                <a:lnTo>
                  <a:pt x="321" y="15"/>
                </a:lnTo>
                <a:lnTo>
                  <a:pt x="310" y="8"/>
                </a:lnTo>
                <a:lnTo>
                  <a:pt x="297" y="5"/>
                </a:lnTo>
                <a:lnTo>
                  <a:pt x="285" y="2"/>
                </a:lnTo>
                <a:lnTo>
                  <a:pt x="268" y="0"/>
                </a:lnTo>
                <a:lnTo>
                  <a:pt x="233" y="0"/>
                </a:lnTo>
                <a:lnTo>
                  <a:pt x="207" y="2"/>
                </a:lnTo>
                <a:lnTo>
                  <a:pt x="184" y="5"/>
                </a:lnTo>
                <a:lnTo>
                  <a:pt x="153" y="9"/>
                </a:lnTo>
                <a:lnTo>
                  <a:pt x="125" y="14"/>
                </a:lnTo>
                <a:lnTo>
                  <a:pt x="94" y="19"/>
                </a:lnTo>
                <a:lnTo>
                  <a:pt x="74" y="23"/>
                </a:lnTo>
                <a:lnTo>
                  <a:pt x="56" y="27"/>
                </a:lnTo>
                <a:lnTo>
                  <a:pt x="47" y="31"/>
                </a:lnTo>
                <a:lnTo>
                  <a:pt x="50" y="41"/>
                </a:lnTo>
                <a:lnTo>
                  <a:pt x="54" y="56"/>
                </a:lnTo>
                <a:lnTo>
                  <a:pt x="56" y="70"/>
                </a:lnTo>
                <a:lnTo>
                  <a:pt x="57" y="82"/>
                </a:lnTo>
                <a:lnTo>
                  <a:pt x="55" y="95"/>
                </a:lnTo>
                <a:lnTo>
                  <a:pt x="52" y="106"/>
                </a:lnTo>
                <a:lnTo>
                  <a:pt x="48" y="119"/>
                </a:lnTo>
                <a:lnTo>
                  <a:pt x="44" y="129"/>
                </a:lnTo>
                <a:lnTo>
                  <a:pt x="39" y="144"/>
                </a:lnTo>
                <a:lnTo>
                  <a:pt x="33" y="160"/>
                </a:lnTo>
                <a:lnTo>
                  <a:pt x="27" y="175"/>
                </a:lnTo>
                <a:lnTo>
                  <a:pt x="18" y="190"/>
                </a:lnTo>
                <a:lnTo>
                  <a:pt x="13" y="205"/>
                </a:lnTo>
                <a:lnTo>
                  <a:pt x="9" y="217"/>
                </a:lnTo>
                <a:lnTo>
                  <a:pt x="5" y="230"/>
                </a:lnTo>
                <a:lnTo>
                  <a:pt x="1" y="248"/>
                </a:lnTo>
                <a:lnTo>
                  <a:pt x="0" y="263"/>
                </a:lnTo>
                <a:lnTo>
                  <a:pt x="2" y="276"/>
                </a:lnTo>
                <a:lnTo>
                  <a:pt x="6" y="290"/>
                </a:lnTo>
                <a:lnTo>
                  <a:pt x="13" y="299"/>
                </a:lnTo>
                <a:lnTo>
                  <a:pt x="22" y="307"/>
                </a:lnTo>
                <a:lnTo>
                  <a:pt x="35" y="311"/>
                </a:lnTo>
                <a:lnTo>
                  <a:pt x="48" y="311"/>
                </a:lnTo>
                <a:lnTo>
                  <a:pt x="66" y="308"/>
                </a:lnTo>
                <a:lnTo>
                  <a:pt x="81" y="301"/>
                </a:lnTo>
                <a:lnTo>
                  <a:pt x="94" y="293"/>
                </a:lnTo>
                <a:lnTo>
                  <a:pt x="105" y="280"/>
                </a:lnTo>
                <a:lnTo>
                  <a:pt x="112" y="264"/>
                </a:lnTo>
                <a:lnTo>
                  <a:pt x="114" y="249"/>
                </a:lnTo>
                <a:lnTo>
                  <a:pt x="119" y="236"/>
                </a:lnTo>
                <a:lnTo>
                  <a:pt x="127" y="225"/>
                </a:lnTo>
                <a:lnTo>
                  <a:pt x="137" y="216"/>
                </a:lnTo>
                <a:lnTo>
                  <a:pt x="150" y="209"/>
                </a:lnTo>
                <a:lnTo>
                  <a:pt x="163" y="206"/>
                </a:lnTo>
                <a:lnTo>
                  <a:pt x="174" y="205"/>
                </a:lnTo>
                <a:lnTo>
                  <a:pt x="188" y="205"/>
                </a:lnTo>
                <a:lnTo>
                  <a:pt x="203" y="207"/>
                </a:lnTo>
                <a:lnTo>
                  <a:pt x="215" y="211"/>
                </a:lnTo>
                <a:lnTo>
                  <a:pt x="227" y="217"/>
                </a:lnTo>
                <a:lnTo>
                  <a:pt x="238" y="227"/>
                </a:lnTo>
                <a:lnTo>
                  <a:pt x="246" y="238"/>
                </a:lnTo>
                <a:lnTo>
                  <a:pt x="253" y="253"/>
                </a:lnTo>
                <a:lnTo>
                  <a:pt x="255" y="267"/>
                </a:lnTo>
                <a:lnTo>
                  <a:pt x="254" y="281"/>
                </a:lnTo>
                <a:lnTo>
                  <a:pt x="250" y="296"/>
                </a:lnTo>
                <a:lnTo>
                  <a:pt x="244" y="311"/>
                </a:lnTo>
                <a:lnTo>
                  <a:pt x="236" y="325"/>
                </a:lnTo>
                <a:lnTo>
                  <a:pt x="225" y="339"/>
                </a:lnTo>
                <a:lnTo>
                  <a:pt x="214" y="350"/>
                </a:lnTo>
                <a:lnTo>
                  <a:pt x="201" y="363"/>
                </a:lnTo>
                <a:lnTo>
                  <a:pt x="190" y="372"/>
                </a:lnTo>
                <a:lnTo>
                  <a:pt x="177" y="380"/>
                </a:lnTo>
                <a:lnTo>
                  <a:pt x="166" y="384"/>
                </a:lnTo>
                <a:lnTo>
                  <a:pt x="150" y="388"/>
                </a:lnTo>
                <a:lnTo>
                  <a:pt x="137" y="390"/>
                </a:lnTo>
                <a:lnTo>
                  <a:pt x="123" y="393"/>
                </a:lnTo>
                <a:lnTo>
                  <a:pt x="111" y="397"/>
                </a:lnTo>
                <a:lnTo>
                  <a:pt x="95" y="405"/>
                </a:lnTo>
                <a:lnTo>
                  <a:pt x="82" y="413"/>
                </a:lnTo>
                <a:lnTo>
                  <a:pt x="72" y="422"/>
                </a:lnTo>
                <a:lnTo>
                  <a:pt x="60" y="433"/>
                </a:lnTo>
                <a:lnTo>
                  <a:pt x="52" y="444"/>
                </a:lnTo>
                <a:lnTo>
                  <a:pt x="43" y="458"/>
                </a:lnTo>
                <a:lnTo>
                  <a:pt x="38" y="470"/>
                </a:lnTo>
                <a:lnTo>
                  <a:pt x="33" y="485"/>
                </a:lnTo>
                <a:lnTo>
                  <a:pt x="31" y="499"/>
                </a:lnTo>
                <a:lnTo>
                  <a:pt x="31" y="511"/>
                </a:lnTo>
                <a:lnTo>
                  <a:pt x="33" y="527"/>
                </a:lnTo>
                <a:lnTo>
                  <a:pt x="36" y="545"/>
                </a:lnTo>
                <a:lnTo>
                  <a:pt x="39" y="562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Freeform 6"/>
          <p:cNvSpPr>
            <a:spLocks/>
          </p:cNvSpPr>
          <p:nvPr/>
        </p:nvSpPr>
        <p:spPr bwMode="auto">
          <a:xfrm>
            <a:off x="3890963" y="3983038"/>
            <a:ext cx="1828800" cy="1196975"/>
          </a:xfrm>
          <a:custGeom>
            <a:avLst/>
            <a:gdLst>
              <a:gd name="T0" fmla="*/ 2147483647 w 1165"/>
              <a:gd name="T1" fmla="*/ 535731836 h 735"/>
              <a:gd name="T2" fmla="*/ 2147483647 w 1165"/>
              <a:gd name="T3" fmla="*/ 763814940 h 735"/>
              <a:gd name="T4" fmla="*/ 2147483647 w 1165"/>
              <a:gd name="T5" fmla="*/ 970681668 h 735"/>
              <a:gd name="T6" fmla="*/ 2147483647 w 1165"/>
              <a:gd name="T7" fmla="*/ 1105939798 h 735"/>
              <a:gd name="T8" fmla="*/ 2147483647 w 1165"/>
              <a:gd name="T9" fmla="*/ 1015767712 h 735"/>
              <a:gd name="T10" fmla="*/ 2147483647 w 1165"/>
              <a:gd name="T11" fmla="*/ 843378737 h 735"/>
              <a:gd name="T12" fmla="*/ 2147483647 w 1165"/>
              <a:gd name="T13" fmla="*/ 838074593 h 735"/>
              <a:gd name="T14" fmla="*/ 2147483647 w 1165"/>
              <a:gd name="T15" fmla="*/ 965377524 h 735"/>
              <a:gd name="T16" fmla="*/ 2147483647 w 1165"/>
              <a:gd name="T17" fmla="*/ 1119200974 h 735"/>
              <a:gd name="T18" fmla="*/ 2147483647 w 1165"/>
              <a:gd name="T19" fmla="*/ 1283632714 h 735"/>
              <a:gd name="T20" fmla="*/ 2147483647 w 1165"/>
              <a:gd name="T21" fmla="*/ 1334022902 h 735"/>
              <a:gd name="T22" fmla="*/ 2147483647 w 1165"/>
              <a:gd name="T23" fmla="*/ 1442760309 h 735"/>
              <a:gd name="T24" fmla="*/ 2147483647 w 1165"/>
              <a:gd name="T25" fmla="*/ 1639018544 h 735"/>
              <a:gd name="T26" fmla="*/ 2147483647 w 1165"/>
              <a:gd name="T27" fmla="*/ 1739800956 h 735"/>
              <a:gd name="T28" fmla="*/ 2119233744 w 1165"/>
              <a:gd name="T29" fmla="*/ 1729191038 h 735"/>
              <a:gd name="T30" fmla="*/ 1882668752 w 1165"/>
              <a:gd name="T31" fmla="*/ 1803450691 h 735"/>
              <a:gd name="T32" fmla="*/ 1648566752 w 1165"/>
              <a:gd name="T33" fmla="*/ 1901579809 h 735"/>
              <a:gd name="T34" fmla="*/ 1384894325 w 1165"/>
              <a:gd name="T35" fmla="*/ 1944014594 h 735"/>
              <a:gd name="T36" fmla="*/ 1239505570 w 1165"/>
              <a:gd name="T37" fmla="*/ 1837928445 h 735"/>
              <a:gd name="T38" fmla="*/ 1318360568 w 1165"/>
              <a:gd name="T39" fmla="*/ 1686757474 h 735"/>
              <a:gd name="T40" fmla="*/ 1520427970 w 1165"/>
              <a:gd name="T41" fmla="*/ 1596585388 h 735"/>
              <a:gd name="T42" fmla="*/ 1668281679 w 1165"/>
              <a:gd name="T43" fmla="*/ 1493152125 h 735"/>
              <a:gd name="T44" fmla="*/ 1569711362 w 1165"/>
              <a:gd name="T45" fmla="*/ 1395023007 h 735"/>
              <a:gd name="T46" fmla="*/ 1345467611 w 1165"/>
              <a:gd name="T47" fmla="*/ 1405631297 h 735"/>
              <a:gd name="T48" fmla="*/ 1136008092 w 1165"/>
              <a:gd name="T49" fmla="*/ 1490499239 h 735"/>
              <a:gd name="T50" fmla="*/ 899443100 w 1165"/>
              <a:gd name="T51" fmla="*/ 1639018544 h 735"/>
              <a:gd name="T52" fmla="*/ 620985066 w 1165"/>
              <a:gd name="T53" fmla="*/ 1729191038 h 735"/>
              <a:gd name="T54" fmla="*/ 344991693 w 1165"/>
              <a:gd name="T55" fmla="*/ 1747756359 h 735"/>
              <a:gd name="T56" fmla="*/ 480523866 w 1165"/>
              <a:gd name="T57" fmla="*/ 1572715923 h 735"/>
              <a:gd name="T58" fmla="*/ 584021345 w 1165"/>
              <a:gd name="T59" fmla="*/ 1384414718 h 735"/>
              <a:gd name="T60" fmla="*/ 537200945 w 1165"/>
              <a:gd name="T61" fmla="*/ 1222634237 h 735"/>
              <a:gd name="T62" fmla="*/ 406597895 w 1165"/>
              <a:gd name="T63" fmla="*/ 1227938381 h 735"/>
              <a:gd name="T64" fmla="*/ 298171293 w 1165"/>
              <a:gd name="T65" fmla="*/ 1371153542 h 735"/>
              <a:gd name="T66" fmla="*/ 135532125 w 1165"/>
              <a:gd name="T67" fmla="*/ 1424196617 h 735"/>
              <a:gd name="T68" fmla="*/ 9856682 w 1165"/>
              <a:gd name="T69" fmla="*/ 1299545147 h 735"/>
              <a:gd name="T70" fmla="*/ 39428296 w 1165"/>
              <a:gd name="T71" fmla="*/ 1129809263 h 735"/>
              <a:gd name="T72" fmla="*/ 211924179 w 1165"/>
              <a:gd name="T73" fmla="*/ 1013114825 h 735"/>
              <a:gd name="T74" fmla="*/ 322813774 w 1165"/>
              <a:gd name="T75" fmla="*/ 830117561 h 735"/>
              <a:gd name="T76" fmla="*/ 253815455 w 1165"/>
              <a:gd name="T77" fmla="*/ 594077427 h 735"/>
              <a:gd name="T78" fmla="*/ 229172974 w 1165"/>
              <a:gd name="T79" fmla="*/ 363342964 h 735"/>
              <a:gd name="T80" fmla="*/ 448489269 w 1165"/>
              <a:gd name="T81" fmla="*/ 395167831 h 735"/>
              <a:gd name="T82" fmla="*/ 793480863 w 1165"/>
              <a:gd name="T83" fmla="*/ 408429007 h 735"/>
              <a:gd name="T84" fmla="*/ 980762659 w 1165"/>
              <a:gd name="T85" fmla="*/ 347428901 h 735"/>
              <a:gd name="T86" fmla="*/ 985690214 w 1165"/>
              <a:gd name="T87" fmla="*/ 198909545 h 735"/>
              <a:gd name="T88" fmla="*/ 1042367292 w 1165"/>
              <a:gd name="T89" fmla="*/ 53043087 h 735"/>
              <a:gd name="T90" fmla="*/ 1264148051 w 1165"/>
              <a:gd name="T91" fmla="*/ 0 h 735"/>
              <a:gd name="T92" fmla="*/ 1473607570 w 1165"/>
              <a:gd name="T93" fmla="*/ 47738943 h 735"/>
              <a:gd name="T94" fmla="*/ 1542605889 w 1165"/>
              <a:gd name="T95" fmla="*/ 182997111 h 735"/>
              <a:gd name="T96" fmla="*/ 1478535125 w 1165"/>
              <a:gd name="T97" fmla="*/ 358038819 h 735"/>
              <a:gd name="T98" fmla="*/ 1616531762 w 1165"/>
              <a:gd name="T99" fmla="*/ 453515152 h 735"/>
              <a:gd name="T100" fmla="*/ 1887597876 w 1165"/>
              <a:gd name="T101" fmla="*/ 450862266 h 735"/>
              <a:gd name="T102" fmla="*/ 2147483647 w 1165"/>
              <a:gd name="T103" fmla="*/ 384559542 h 7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65"/>
              <a:gd name="T157" fmla="*/ 0 h 735"/>
              <a:gd name="T158" fmla="*/ 1165 w 1165"/>
              <a:gd name="T159" fmla="*/ 735 h 7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65" h="735">
                <a:moveTo>
                  <a:pt x="958" y="146"/>
                </a:moveTo>
                <a:lnTo>
                  <a:pt x="962" y="164"/>
                </a:lnTo>
                <a:lnTo>
                  <a:pt x="965" y="178"/>
                </a:lnTo>
                <a:lnTo>
                  <a:pt x="966" y="190"/>
                </a:lnTo>
                <a:lnTo>
                  <a:pt x="963" y="202"/>
                </a:lnTo>
                <a:lnTo>
                  <a:pt x="958" y="219"/>
                </a:lnTo>
                <a:lnTo>
                  <a:pt x="952" y="237"/>
                </a:lnTo>
                <a:lnTo>
                  <a:pt x="946" y="253"/>
                </a:lnTo>
                <a:lnTo>
                  <a:pt x="940" y="269"/>
                </a:lnTo>
                <a:lnTo>
                  <a:pt x="931" y="288"/>
                </a:lnTo>
                <a:lnTo>
                  <a:pt x="924" y="304"/>
                </a:lnTo>
                <a:lnTo>
                  <a:pt x="919" y="317"/>
                </a:lnTo>
                <a:lnTo>
                  <a:pt x="914" y="335"/>
                </a:lnTo>
                <a:lnTo>
                  <a:pt x="909" y="351"/>
                </a:lnTo>
                <a:lnTo>
                  <a:pt x="908" y="366"/>
                </a:lnTo>
                <a:lnTo>
                  <a:pt x="911" y="382"/>
                </a:lnTo>
                <a:lnTo>
                  <a:pt x="916" y="397"/>
                </a:lnTo>
                <a:lnTo>
                  <a:pt x="926" y="409"/>
                </a:lnTo>
                <a:lnTo>
                  <a:pt x="937" y="416"/>
                </a:lnTo>
                <a:lnTo>
                  <a:pt x="952" y="417"/>
                </a:lnTo>
                <a:lnTo>
                  <a:pt x="969" y="416"/>
                </a:lnTo>
                <a:lnTo>
                  <a:pt x="982" y="411"/>
                </a:lnTo>
                <a:lnTo>
                  <a:pt x="996" y="405"/>
                </a:lnTo>
                <a:lnTo>
                  <a:pt x="1007" y="396"/>
                </a:lnTo>
                <a:lnTo>
                  <a:pt x="1017" y="383"/>
                </a:lnTo>
                <a:lnTo>
                  <a:pt x="1022" y="369"/>
                </a:lnTo>
                <a:lnTo>
                  <a:pt x="1024" y="354"/>
                </a:lnTo>
                <a:lnTo>
                  <a:pt x="1031" y="339"/>
                </a:lnTo>
                <a:lnTo>
                  <a:pt x="1040" y="327"/>
                </a:lnTo>
                <a:lnTo>
                  <a:pt x="1054" y="318"/>
                </a:lnTo>
                <a:lnTo>
                  <a:pt x="1067" y="313"/>
                </a:lnTo>
                <a:lnTo>
                  <a:pt x="1081" y="311"/>
                </a:lnTo>
                <a:lnTo>
                  <a:pt x="1092" y="310"/>
                </a:lnTo>
                <a:lnTo>
                  <a:pt x="1107" y="312"/>
                </a:lnTo>
                <a:lnTo>
                  <a:pt x="1121" y="316"/>
                </a:lnTo>
                <a:lnTo>
                  <a:pt x="1135" y="321"/>
                </a:lnTo>
                <a:lnTo>
                  <a:pt x="1144" y="331"/>
                </a:lnTo>
                <a:lnTo>
                  <a:pt x="1152" y="341"/>
                </a:lnTo>
                <a:lnTo>
                  <a:pt x="1160" y="351"/>
                </a:lnTo>
                <a:lnTo>
                  <a:pt x="1164" y="364"/>
                </a:lnTo>
                <a:lnTo>
                  <a:pt x="1165" y="376"/>
                </a:lnTo>
                <a:lnTo>
                  <a:pt x="1163" y="390"/>
                </a:lnTo>
                <a:lnTo>
                  <a:pt x="1159" y="401"/>
                </a:lnTo>
                <a:lnTo>
                  <a:pt x="1156" y="410"/>
                </a:lnTo>
                <a:lnTo>
                  <a:pt x="1151" y="422"/>
                </a:lnTo>
                <a:lnTo>
                  <a:pt x="1140" y="438"/>
                </a:lnTo>
                <a:lnTo>
                  <a:pt x="1129" y="450"/>
                </a:lnTo>
                <a:lnTo>
                  <a:pt x="1117" y="462"/>
                </a:lnTo>
                <a:lnTo>
                  <a:pt x="1104" y="474"/>
                </a:lnTo>
                <a:lnTo>
                  <a:pt x="1089" y="484"/>
                </a:lnTo>
                <a:lnTo>
                  <a:pt x="1077" y="489"/>
                </a:lnTo>
                <a:lnTo>
                  <a:pt x="1064" y="492"/>
                </a:lnTo>
                <a:lnTo>
                  <a:pt x="1046" y="495"/>
                </a:lnTo>
                <a:lnTo>
                  <a:pt x="1034" y="498"/>
                </a:lnTo>
                <a:lnTo>
                  <a:pt x="1019" y="503"/>
                </a:lnTo>
                <a:lnTo>
                  <a:pt x="1005" y="510"/>
                </a:lnTo>
                <a:lnTo>
                  <a:pt x="993" y="517"/>
                </a:lnTo>
                <a:lnTo>
                  <a:pt x="984" y="526"/>
                </a:lnTo>
                <a:lnTo>
                  <a:pt x="973" y="534"/>
                </a:lnTo>
                <a:lnTo>
                  <a:pt x="964" y="544"/>
                </a:lnTo>
                <a:lnTo>
                  <a:pt x="955" y="558"/>
                </a:lnTo>
                <a:lnTo>
                  <a:pt x="948" y="572"/>
                </a:lnTo>
                <a:lnTo>
                  <a:pt x="943" y="587"/>
                </a:lnTo>
                <a:lnTo>
                  <a:pt x="940" y="604"/>
                </a:lnTo>
                <a:lnTo>
                  <a:pt x="940" y="618"/>
                </a:lnTo>
                <a:lnTo>
                  <a:pt x="943" y="635"/>
                </a:lnTo>
                <a:lnTo>
                  <a:pt x="946" y="649"/>
                </a:lnTo>
                <a:lnTo>
                  <a:pt x="948" y="664"/>
                </a:lnTo>
                <a:lnTo>
                  <a:pt x="941" y="661"/>
                </a:lnTo>
                <a:lnTo>
                  <a:pt x="929" y="656"/>
                </a:lnTo>
                <a:lnTo>
                  <a:pt x="918" y="652"/>
                </a:lnTo>
                <a:lnTo>
                  <a:pt x="906" y="650"/>
                </a:lnTo>
                <a:lnTo>
                  <a:pt x="892" y="648"/>
                </a:lnTo>
                <a:lnTo>
                  <a:pt x="877" y="649"/>
                </a:lnTo>
                <a:lnTo>
                  <a:pt x="860" y="652"/>
                </a:lnTo>
                <a:lnTo>
                  <a:pt x="844" y="655"/>
                </a:lnTo>
                <a:lnTo>
                  <a:pt x="824" y="660"/>
                </a:lnTo>
                <a:lnTo>
                  <a:pt x="803" y="666"/>
                </a:lnTo>
                <a:lnTo>
                  <a:pt x="784" y="673"/>
                </a:lnTo>
                <a:lnTo>
                  <a:pt x="764" y="680"/>
                </a:lnTo>
                <a:lnTo>
                  <a:pt x="748" y="687"/>
                </a:lnTo>
                <a:lnTo>
                  <a:pt x="730" y="695"/>
                </a:lnTo>
                <a:lnTo>
                  <a:pt x="711" y="702"/>
                </a:lnTo>
                <a:lnTo>
                  <a:pt x="692" y="708"/>
                </a:lnTo>
                <a:lnTo>
                  <a:pt x="669" y="717"/>
                </a:lnTo>
                <a:lnTo>
                  <a:pt x="645" y="725"/>
                </a:lnTo>
                <a:lnTo>
                  <a:pt x="628" y="730"/>
                </a:lnTo>
                <a:lnTo>
                  <a:pt x="605" y="733"/>
                </a:lnTo>
                <a:lnTo>
                  <a:pt x="586" y="735"/>
                </a:lnTo>
                <a:lnTo>
                  <a:pt x="562" y="733"/>
                </a:lnTo>
                <a:lnTo>
                  <a:pt x="545" y="730"/>
                </a:lnTo>
                <a:lnTo>
                  <a:pt x="528" y="725"/>
                </a:lnTo>
                <a:lnTo>
                  <a:pt x="517" y="718"/>
                </a:lnTo>
                <a:lnTo>
                  <a:pt x="509" y="707"/>
                </a:lnTo>
                <a:lnTo>
                  <a:pt x="503" y="693"/>
                </a:lnTo>
                <a:lnTo>
                  <a:pt x="503" y="681"/>
                </a:lnTo>
                <a:lnTo>
                  <a:pt x="508" y="669"/>
                </a:lnTo>
                <a:lnTo>
                  <a:pt x="514" y="658"/>
                </a:lnTo>
                <a:lnTo>
                  <a:pt x="523" y="647"/>
                </a:lnTo>
                <a:lnTo>
                  <a:pt x="535" y="636"/>
                </a:lnTo>
                <a:lnTo>
                  <a:pt x="551" y="624"/>
                </a:lnTo>
                <a:lnTo>
                  <a:pt x="567" y="617"/>
                </a:lnTo>
                <a:lnTo>
                  <a:pt x="587" y="611"/>
                </a:lnTo>
                <a:lnTo>
                  <a:pt x="602" y="607"/>
                </a:lnTo>
                <a:lnTo>
                  <a:pt x="617" y="602"/>
                </a:lnTo>
                <a:lnTo>
                  <a:pt x="635" y="596"/>
                </a:lnTo>
                <a:lnTo>
                  <a:pt x="651" y="587"/>
                </a:lnTo>
                <a:lnTo>
                  <a:pt x="665" y="580"/>
                </a:lnTo>
                <a:lnTo>
                  <a:pt x="674" y="572"/>
                </a:lnTo>
                <a:lnTo>
                  <a:pt x="677" y="563"/>
                </a:lnTo>
                <a:lnTo>
                  <a:pt x="675" y="553"/>
                </a:lnTo>
                <a:lnTo>
                  <a:pt x="668" y="542"/>
                </a:lnTo>
                <a:lnTo>
                  <a:pt x="656" y="534"/>
                </a:lnTo>
                <a:lnTo>
                  <a:pt x="647" y="529"/>
                </a:lnTo>
                <a:lnTo>
                  <a:pt x="637" y="526"/>
                </a:lnTo>
                <a:lnTo>
                  <a:pt x="620" y="524"/>
                </a:lnTo>
                <a:lnTo>
                  <a:pt x="601" y="524"/>
                </a:lnTo>
                <a:lnTo>
                  <a:pt x="581" y="525"/>
                </a:lnTo>
                <a:lnTo>
                  <a:pt x="563" y="527"/>
                </a:lnTo>
                <a:lnTo>
                  <a:pt x="546" y="530"/>
                </a:lnTo>
                <a:lnTo>
                  <a:pt x="530" y="534"/>
                </a:lnTo>
                <a:lnTo>
                  <a:pt x="514" y="539"/>
                </a:lnTo>
                <a:lnTo>
                  <a:pt x="494" y="546"/>
                </a:lnTo>
                <a:lnTo>
                  <a:pt x="477" y="555"/>
                </a:lnTo>
                <a:lnTo>
                  <a:pt x="461" y="562"/>
                </a:lnTo>
                <a:lnTo>
                  <a:pt x="441" y="573"/>
                </a:lnTo>
                <a:lnTo>
                  <a:pt x="421" y="585"/>
                </a:lnTo>
                <a:lnTo>
                  <a:pt x="403" y="596"/>
                </a:lnTo>
                <a:lnTo>
                  <a:pt x="385" y="607"/>
                </a:lnTo>
                <a:lnTo>
                  <a:pt x="365" y="618"/>
                </a:lnTo>
                <a:lnTo>
                  <a:pt x="345" y="627"/>
                </a:lnTo>
                <a:lnTo>
                  <a:pt x="324" y="636"/>
                </a:lnTo>
                <a:lnTo>
                  <a:pt x="301" y="643"/>
                </a:lnTo>
                <a:lnTo>
                  <a:pt x="279" y="648"/>
                </a:lnTo>
                <a:lnTo>
                  <a:pt x="252" y="652"/>
                </a:lnTo>
                <a:lnTo>
                  <a:pt x="230" y="655"/>
                </a:lnTo>
                <a:lnTo>
                  <a:pt x="200" y="658"/>
                </a:lnTo>
                <a:lnTo>
                  <a:pt x="177" y="660"/>
                </a:lnTo>
                <a:lnTo>
                  <a:pt x="155" y="659"/>
                </a:lnTo>
                <a:lnTo>
                  <a:pt x="140" y="659"/>
                </a:lnTo>
                <a:lnTo>
                  <a:pt x="145" y="648"/>
                </a:lnTo>
                <a:lnTo>
                  <a:pt x="155" y="635"/>
                </a:lnTo>
                <a:lnTo>
                  <a:pt x="167" y="622"/>
                </a:lnTo>
                <a:lnTo>
                  <a:pt x="179" y="609"/>
                </a:lnTo>
                <a:lnTo>
                  <a:pt x="195" y="593"/>
                </a:lnTo>
                <a:lnTo>
                  <a:pt x="207" y="581"/>
                </a:lnTo>
                <a:lnTo>
                  <a:pt x="217" y="569"/>
                </a:lnTo>
                <a:lnTo>
                  <a:pt x="226" y="554"/>
                </a:lnTo>
                <a:lnTo>
                  <a:pt x="233" y="538"/>
                </a:lnTo>
                <a:lnTo>
                  <a:pt x="237" y="522"/>
                </a:lnTo>
                <a:lnTo>
                  <a:pt x="240" y="507"/>
                </a:lnTo>
                <a:lnTo>
                  <a:pt x="238" y="489"/>
                </a:lnTo>
                <a:lnTo>
                  <a:pt x="234" y="478"/>
                </a:lnTo>
                <a:lnTo>
                  <a:pt x="225" y="468"/>
                </a:lnTo>
                <a:lnTo>
                  <a:pt x="218" y="461"/>
                </a:lnTo>
                <a:lnTo>
                  <a:pt x="209" y="456"/>
                </a:lnTo>
                <a:lnTo>
                  <a:pt x="199" y="454"/>
                </a:lnTo>
                <a:lnTo>
                  <a:pt x="187" y="453"/>
                </a:lnTo>
                <a:lnTo>
                  <a:pt x="176" y="456"/>
                </a:lnTo>
                <a:lnTo>
                  <a:pt x="165" y="463"/>
                </a:lnTo>
                <a:lnTo>
                  <a:pt x="156" y="473"/>
                </a:lnTo>
                <a:lnTo>
                  <a:pt x="146" y="484"/>
                </a:lnTo>
                <a:lnTo>
                  <a:pt x="138" y="496"/>
                </a:lnTo>
                <a:lnTo>
                  <a:pt x="130" y="507"/>
                </a:lnTo>
                <a:lnTo>
                  <a:pt x="121" y="517"/>
                </a:lnTo>
                <a:lnTo>
                  <a:pt x="110" y="527"/>
                </a:lnTo>
                <a:lnTo>
                  <a:pt x="97" y="534"/>
                </a:lnTo>
                <a:lnTo>
                  <a:pt x="84" y="537"/>
                </a:lnTo>
                <a:lnTo>
                  <a:pt x="69" y="539"/>
                </a:lnTo>
                <a:lnTo>
                  <a:pt x="55" y="537"/>
                </a:lnTo>
                <a:lnTo>
                  <a:pt x="41" y="533"/>
                </a:lnTo>
                <a:lnTo>
                  <a:pt x="27" y="525"/>
                </a:lnTo>
                <a:lnTo>
                  <a:pt x="17" y="517"/>
                </a:lnTo>
                <a:lnTo>
                  <a:pt x="9" y="504"/>
                </a:lnTo>
                <a:lnTo>
                  <a:pt x="4" y="490"/>
                </a:lnTo>
                <a:lnTo>
                  <a:pt x="1" y="477"/>
                </a:lnTo>
                <a:lnTo>
                  <a:pt x="0" y="462"/>
                </a:lnTo>
                <a:lnTo>
                  <a:pt x="2" y="450"/>
                </a:lnTo>
                <a:lnTo>
                  <a:pt x="7" y="439"/>
                </a:lnTo>
                <a:lnTo>
                  <a:pt x="16" y="426"/>
                </a:lnTo>
                <a:lnTo>
                  <a:pt x="28" y="414"/>
                </a:lnTo>
                <a:lnTo>
                  <a:pt x="43" y="405"/>
                </a:lnTo>
                <a:lnTo>
                  <a:pt x="55" y="399"/>
                </a:lnTo>
                <a:lnTo>
                  <a:pt x="71" y="391"/>
                </a:lnTo>
                <a:lnTo>
                  <a:pt x="86" y="382"/>
                </a:lnTo>
                <a:lnTo>
                  <a:pt x="100" y="372"/>
                </a:lnTo>
                <a:lnTo>
                  <a:pt x="113" y="360"/>
                </a:lnTo>
                <a:lnTo>
                  <a:pt x="124" y="347"/>
                </a:lnTo>
                <a:lnTo>
                  <a:pt x="129" y="329"/>
                </a:lnTo>
                <a:lnTo>
                  <a:pt x="131" y="313"/>
                </a:lnTo>
                <a:lnTo>
                  <a:pt x="130" y="297"/>
                </a:lnTo>
                <a:lnTo>
                  <a:pt x="127" y="280"/>
                </a:lnTo>
                <a:lnTo>
                  <a:pt x="121" y="263"/>
                </a:lnTo>
                <a:lnTo>
                  <a:pt x="111" y="242"/>
                </a:lnTo>
                <a:lnTo>
                  <a:pt x="103" y="224"/>
                </a:lnTo>
                <a:lnTo>
                  <a:pt x="94" y="204"/>
                </a:lnTo>
                <a:lnTo>
                  <a:pt x="90" y="183"/>
                </a:lnTo>
                <a:lnTo>
                  <a:pt x="90" y="167"/>
                </a:lnTo>
                <a:lnTo>
                  <a:pt x="92" y="150"/>
                </a:lnTo>
                <a:lnTo>
                  <a:pt x="93" y="137"/>
                </a:lnTo>
                <a:lnTo>
                  <a:pt x="105" y="140"/>
                </a:lnTo>
                <a:lnTo>
                  <a:pt x="123" y="142"/>
                </a:lnTo>
                <a:lnTo>
                  <a:pt x="141" y="144"/>
                </a:lnTo>
                <a:lnTo>
                  <a:pt x="162" y="147"/>
                </a:lnTo>
                <a:lnTo>
                  <a:pt x="182" y="149"/>
                </a:lnTo>
                <a:lnTo>
                  <a:pt x="205" y="152"/>
                </a:lnTo>
                <a:lnTo>
                  <a:pt x="228" y="154"/>
                </a:lnTo>
                <a:lnTo>
                  <a:pt x="254" y="155"/>
                </a:lnTo>
                <a:lnTo>
                  <a:pt x="304" y="155"/>
                </a:lnTo>
                <a:lnTo>
                  <a:pt x="322" y="154"/>
                </a:lnTo>
                <a:lnTo>
                  <a:pt x="339" y="153"/>
                </a:lnTo>
                <a:lnTo>
                  <a:pt x="359" y="150"/>
                </a:lnTo>
                <a:lnTo>
                  <a:pt x="375" y="145"/>
                </a:lnTo>
                <a:lnTo>
                  <a:pt x="387" y="139"/>
                </a:lnTo>
                <a:lnTo>
                  <a:pt x="398" y="131"/>
                </a:lnTo>
                <a:lnTo>
                  <a:pt x="405" y="124"/>
                </a:lnTo>
                <a:lnTo>
                  <a:pt x="408" y="116"/>
                </a:lnTo>
                <a:lnTo>
                  <a:pt x="408" y="104"/>
                </a:lnTo>
                <a:lnTo>
                  <a:pt x="405" y="89"/>
                </a:lnTo>
                <a:lnTo>
                  <a:pt x="400" y="75"/>
                </a:lnTo>
                <a:lnTo>
                  <a:pt x="395" y="62"/>
                </a:lnTo>
                <a:lnTo>
                  <a:pt x="395" y="49"/>
                </a:lnTo>
                <a:lnTo>
                  <a:pt x="401" y="38"/>
                </a:lnTo>
                <a:lnTo>
                  <a:pt x="410" y="28"/>
                </a:lnTo>
                <a:lnTo>
                  <a:pt x="423" y="20"/>
                </a:lnTo>
                <a:lnTo>
                  <a:pt x="439" y="13"/>
                </a:lnTo>
                <a:lnTo>
                  <a:pt x="456" y="8"/>
                </a:lnTo>
                <a:lnTo>
                  <a:pt x="474" y="5"/>
                </a:lnTo>
                <a:lnTo>
                  <a:pt x="495" y="2"/>
                </a:lnTo>
                <a:lnTo>
                  <a:pt x="513" y="0"/>
                </a:lnTo>
                <a:lnTo>
                  <a:pt x="532" y="0"/>
                </a:lnTo>
                <a:lnTo>
                  <a:pt x="549" y="1"/>
                </a:lnTo>
                <a:lnTo>
                  <a:pt x="566" y="5"/>
                </a:lnTo>
                <a:lnTo>
                  <a:pt x="582" y="10"/>
                </a:lnTo>
                <a:lnTo>
                  <a:pt x="598" y="18"/>
                </a:lnTo>
                <a:lnTo>
                  <a:pt x="610" y="26"/>
                </a:lnTo>
                <a:lnTo>
                  <a:pt x="621" y="36"/>
                </a:lnTo>
                <a:lnTo>
                  <a:pt x="627" y="46"/>
                </a:lnTo>
                <a:lnTo>
                  <a:pt x="629" y="57"/>
                </a:lnTo>
                <a:lnTo>
                  <a:pt x="626" y="69"/>
                </a:lnTo>
                <a:lnTo>
                  <a:pt x="620" y="79"/>
                </a:lnTo>
                <a:lnTo>
                  <a:pt x="611" y="95"/>
                </a:lnTo>
                <a:lnTo>
                  <a:pt x="605" y="109"/>
                </a:lnTo>
                <a:lnTo>
                  <a:pt x="600" y="123"/>
                </a:lnTo>
                <a:lnTo>
                  <a:pt x="600" y="135"/>
                </a:lnTo>
                <a:lnTo>
                  <a:pt x="605" y="148"/>
                </a:lnTo>
                <a:lnTo>
                  <a:pt x="615" y="157"/>
                </a:lnTo>
                <a:lnTo>
                  <a:pt x="625" y="162"/>
                </a:lnTo>
                <a:lnTo>
                  <a:pt x="639" y="167"/>
                </a:lnTo>
                <a:lnTo>
                  <a:pt x="656" y="171"/>
                </a:lnTo>
                <a:lnTo>
                  <a:pt x="673" y="173"/>
                </a:lnTo>
                <a:lnTo>
                  <a:pt x="694" y="175"/>
                </a:lnTo>
                <a:lnTo>
                  <a:pt x="718" y="175"/>
                </a:lnTo>
                <a:lnTo>
                  <a:pt x="737" y="172"/>
                </a:lnTo>
                <a:lnTo>
                  <a:pt x="766" y="170"/>
                </a:lnTo>
                <a:lnTo>
                  <a:pt x="795" y="166"/>
                </a:lnTo>
                <a:lnTo>
                  <a:pt x="820" y="162"/>
                </a:lnTo>
                <a:lnTo>
                  <a:pt x="844" y="158"/>
                </a:lnTo>
                <a:lnTo>
                  <a:pt x="873" y="152"/>
                </a:lnTo>
                <a:lnTo>
                  <a:pt x="907" y="145"/>
                </a:lnTo>
                <a:lnTo>
                  <a:pt x="955" y="135"/>
                </a:lnTo>
                <a:lnTo>
                  <a:pt x="958" y="146"/>
                </a:lnTo>
                <a:close/>
              </a:path>
            </a:pathLst>
          </a:custGeom>
          <a:solidFill>
            <a:srgbClr val="33669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Freeform 7"/>
          <p:cNvSpPr>
            <a:spLocks/>
          </p:cNvSpPr>
          <p:nvPr/>
        </p:nvSpPr>
        <p:spPr bwMode="auto">
          <a:xfrm>
            <a:off x="2197100" y="2432050"/>
            <a:ext cx="1347788" cy="1063625"/>
          </a:xfrm>
          <a:custGeom>
            <a:avLst/>
            <a:gdLst>
              <a:gd name="T0" fmla="*/ 2023403860 w 858"/>
              <a:gd name="T1" fmla="*/ 0 h 652"/>
              <a:gd name="T2" fmla="*/ 2001195210 w 858"/>
              <a:gd name="T3" fmla="*/ 90481526 h 652"/>
              <a:gd name="T4" fmla="*/ 2043144707 w 858"/>
              <a:gd name="T5" fmla="*/ 183625377 h 652"/>
              <a:gd name="T6" fmla="*/ 2090028237 w 858"/>
              <a:gd name="T7" fmla="*/ 263460895 h 652"/>
              <a:gd name="T8" fmla="*/ 2117170921 w 858"/>
              <a:gd name="T9" fmla="*/ 356604720 h 652"/>
              <a:gd name="T10" fmla="*/ 2109767514 w 858"/>
              <a:gd name="T11" fmla="*/ 431118903 h 652"/>
              <a:gd name="T12" fmla="*/ 2077689226 w 858"/>
              <a:gd name="T13" fmla="*/ 505632984 h 652"/>
              <a:gd name="T14" fmla="*/ 1998727408 w 858"/>
              <a:gd name="T15" fmla="*/ 545551533 h 652"/>
              <a:gd name="T16" fmla="*/ 1902492544 w 858"/>
              <a:gd name="T17" fmla="*/ 516277387 h 652"/>
              <a:gd name="T18" fmla="*/ 1811193286 w 858"/>
              <a:gd name="T19" fmla="*/ 457730725 h 652"/>
              <a:gd name="T20" fmla="*/ 1737165501 w 858"/>
              <a:gd name="T21" fmla="*/ 412490688 h 652"/>
              <a:gd name="T22" fmla="*/ 1650801847 w 858"/>
              <a:gd name="T23" fmla="*/ 407167671 h 652"/>
              <a:gd name="T24" fmla="*/ 1571839636 w 858"/>
              <a:gd name="T25" fmla="*/ 452409339 h 652"/>
              <a:gd name="T26" fmla="*/ 1507683060 w 858"/>
              <a:gd name="T27" fmla="*/ 550874550 h 652"/>
              <a:gd name="T28" fmla="*/ 1490410015 w 858"/>
              <a:gd name="T29" fmla="*/ 662644856 h 652"/>
              <a:gd name="T30" fmla="*/ 1517552698 w 858"/>
              <a:gd name="T31" fmla="*/ 771756101 h 652"/>
              <a:gd name="T32" fmla="*/ 1579241472 w 858"/>
              <a:gd name="T33" fmla="*/ 859577113 h 652"/>
              <a:gd name="T34" fmla="*/ 1690281970 w 858"/>
              <a:gd name="T35" fmla="*/ 923445160 h 652"/>
              <a:gd name="T36" fmla="*/ 1845739376 w 858"/>
              <a:gd name="T37" fmla="*/ 936751887 h 652"/>
              <a:gd name="T38" fmla="*/ 1971584725 w 858"/>
              <a:gd name="T39" fmla="*/ 939412579 h 652"/>
              <a:gd name="T40" fmla="*/ 2040676905 w 858"/>
              <a:gd name="T41" fmla="*/ 1021910370 h 652"/>
              <a:gd name="T42" fmla="*/ 2030805696 w 858"/>
              <a:gd name="T43" fmla="*/ 1123037905 h 652"/>
              <a:gd name="T44" fmla="*/ 1978988131 w 858"/>
              <a:gd name="T45" fmla="*/ 1242791921 h 652"/>
              <a:gd name="T46" fmla="*/ 1779114998 w 858"/>
              <a:gd name="T47" fmla="*/ 1325291344 h 652"/>
              <a:gd name="T48" fmla="*/ 1596514517 w 858"/>
              <a:gd name="T49" fmla="*/ 1309323924 h 652"/>
              <a:gd name="T50" fmla="*/ 1374434304 w 858"/>
              <a:gd name="T51" fmla="*/ 1288033487 h 652"/>
              <a:gd name="T52" fmla="*/ 1253522989 w 858"/>
              <a:gd name="T53" fmla="*/ 1309323924 h 652"/>
              <a:gd name="T54" fmla="*/ 1206639459 w 858"/>
              <a:gd name="T55" fmla="*/ 1373193602 h 652"/>
              <a:gd name="T56" fmla="*/ 1238717747 w 858"/>
              <a:gd name="T57" fmla="*/ 1458352086 h 652"/>
              <a:gd name="T58" fmla="*/ 1260926396 w 858"/>
              <a:gd name="T59" fmla="*/ 1554156604 h 652"/>
              <a:gd name="T60" fmla="*/ 1216509097 w 858"/>
              <a:gd name="T61" fmla="*/ 1641977412 h 652"/>
              <a:gd name="T62" fmla="*/ 1120274234 w 858"/>
              <a:gd name="T63" fmla="*/ 1705845459 h 652"/>
              <a:gd name="T64" fmla="*/ 1006766325 w 858"/>
              <a:gd name="T65" fmla="*/ 1729796997 h 652"/>
              <a:gd name="T66" fmla="*/ 905595857 w 858"/>
              <a:gd name="T67" fmla="*/ 1729796997 h 652"/>
              <a:gd name="T68" fmla="*/ 826634039 w 858"/>
              <a:gd name="T69" fmla="*/ 1708507783 h 652"/>
              <a:gd name="T70" fmla="*/ 762477267 w 858"/>
              <a:gd name="T71" fmla="*/ 1649961122 h 652"/>
              <a:gd name="T72" fmla="*/ 703256296 w 858"/>
              <a:gd name="T73" fmla="*/ 1572784717 h 652"/>
              <a:gd name="T74" fmla="*/ 639099721 w 858"/>
              <a:gd name="T75" fmla="*/ 1479642523 h 652"/>
              <a:gd name="T76" fmla="*/ 552734495 w 858"/>
              <a:gd name="T77" fmla="*/ 1407789135 h 652"/>
              <a:gd name="T78" fmla="*/ 439226587 w 858"/>
              <a:gd name="T79" fmla="*/ 1375854295 h 652"/>
              <a:gd name="T80" fmla="*/ 303509931 w 858"/>
              <a:gd name="T81" fmla="*/ 1370531278 h 652"/>
              <a:gd name="T82" fmla="*/ 167794895 w 858"/>
              <a:gd name="T83" fmla="*/ 1389161022 h 652"/>
              <a:gd name="T84" fmla="*/ 0 w 858"/>
              <a:gd name="T85" fmla="*/ 1423756554 h 6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58"/>
              <a:gd name="T130" fmla="*/ 0 h 652"/>
              <a:gd name="T131" fmla="*/ 858 w 858"/>
              <a:gd name="T132" fmla="*/ 652 h 65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58" h="652">
                <a:moveTo>
                  <a:pt x="0" y="535"/>
                </a:moveTo>
                <a:lnTo>
                  <a:pt x="113" y="0"/>
                </a:lnTo>
                <a:lnTo>
                  <a:pt x="820" y="0"/>
                </a:lnTo>
                <a:lnTo>
                  <a:pt x="814" y="8"/>
                </a:lnTo>
                <a:lnTo>
                  <a:pt x="811" y="21"/>
                </a:lnTo>
                <a:lnTo>
                  <a:pt x="811" y="34"/>
                </a:lnTo>
                <a:lnTo>
                  <a:pt x="814" y="45"/>
                </a:lnTo>
                <a:lnTo>
                  <a:pt x="821" y="58"/>
                </a:lnTo>
                <a:lnTo>
                  <a:pt x="828" y="69"/>
                </a:lnTo>
                <a:lnTo>
                  <a:pt x="834" y="78"/>
                </a:lnTo>
                <a:lnTo>
                  <a:pt x="842" y="88"/>
                </a:lnTo>
                <a:lnTo>
                  <a:pt x="847" y="99"/>
                </a:lnTo>
                <a:lnTo>
                  <a:pt x="853" y="111"/>
                </a:lnTo>
                <a:lnTo>
                  <a:pt x="856" y="122"/>
                </a:lnTo>
                <a:lnTo>
                  <a:pt x="858" y="134"/>
                </a:lnTo>
                <a:lnTo>
                  <a:pt x="858" y="144"/>
                </a:lnTo>
                <a:lnTo>
                  <a:pt x="857" y="155"/>
                </a:lnTo>
                <a:lnTo>
                  <a:pt x="855" y="162"/>
                </a:lnTo>
                <a:lnTo>
                  <a:pt x="852" y="174"/>
                </a:lnTo>
                <a:lnTo>
                  <a:pt x="848" y="183"/>
                </a:lnTo>
                <a:lnTo>
                  <a:pt x="842" y="190"/>
                </a:lnTo>
                <a:lnTo>
                  <a:pt x="834" y="197"/>
                </a:lnTo>
                <a:lnTo>
                  <a:pt x="825" y="202"/>
                </a:lnTo>
                <a:lnTo>
                  <a:pt x="810" y="205"/>
                </a:lnTo>
                <a:lnTo>
                  <a:pt x="797" y="204"/>
                </a:lnTo>
                <a:lnTo>
                  <a:pt x="785" y="200"/>
                </a:lnTo>
                <a:lnTo>
                  <a:pt x="771" y="194"/>
                </a:lnTo>
                <a:lnTo>
                  <a:pt x="755" y="187"/>
                </a:lnTo>
                <a:lnTo>
                  <a:pt x="745" y="180"/>
                </a:lnTo>
                <a:lnTo>
                  <a:pt x="734" y="172"/>
                </a:lnTo>
                <a:lnTo>
                  <a:pt x="724" y="166"/>
                </a:lnTo>
                <a:lnTo>
                  <a:pt x="714" y="160"/>
                </a:lnTo>
                <a:lnTo>
                  <a:pt x="704" y="155"/>
                </a:lnTo>
                <a:lnTo>
                  <a:pt x="693" y="152"/>
                </a:lnTo>
                <a:lnTo>
                  <a:pt x="680" y="151"/>
                </a:lnTo>
                <a:lnTo>
                  <a:pt x="669" y="153"/>
                </a:lnTo>
                <a:lnTo>
                  <a:pt x="657" y="157"/>
                </a:lnTo>
                <a:lnTo>
                  <a:pt x="648" y="163"/>
                </a:lnTo>
                <a:lnTo>
                  <a:pt x="637" y="170"/>
                </a:lnTo>
                <a:lnTo>
                  <a:pt x="627" y="181"/>
                </a:lnTo>
                <a:lnTo>
                  <a:pt x="619" y="192"/>
                </a:lnTo>
                <a:lnTo>
                  <a:pt x="611" y="207"/>
                </a:lnTo>
                <a:lnTo>
                  <a:pt x="607" y="221"/>
                </a:lnTo>
                <a:lnTo>
                  <a:pt x="603" y="234"/>
                </a:lnTo>
                <a:lnTo>
                  <a:pt x="604" y="249"/>
                </a:lnTo>
                <a:lnTo>
                  <a:pt x="606" y="263"/>
                </a:lnTo>
                <a:lnTo>
                  <a:pt x="610" y="278"/>
                </a:lnTo>
                <a:lnTo>
                  <a:pt x="615" y="290"/>
                </a:lnTo>
                <a:lnTo>
                  <a:pt x="622" y="304"/>
                </a:lnTo>
                <a:lnTo>
                  <a:pt x="630" y="314"/>
                </a:lnTo>
                <a:lnTo>
                  <a:pt x="640" y="323"/>
                </a:lnTo>
                <a:lnTo>
                  <a:pt x="652" y="332"/>
                </a:lnTo>
                <a:lnTo>
                  <a:pt x="668" y="341"/>
                </a:lnTo>
                <a:lnTo>
                  <a:pt x="685" y="347"/>
                </a:lnTo>
                <a:lnTo>
                  <a:pt x="703" y="351"/>
                </a:lnTo>
                <a:lnTo>
                  <a:pt x="724" y="353"/>
                </a:lnTo>
                <a:lnTo>
                  <a:pt x="748" y="352"/>
                </a:lnTo>
                <a:lnTo>
                  <a:pt x="766" y="351"/>
                </a:lnTo>
                <a:lnTo>
                  <a:pt x="783" y="350"/>
                </a:lnTo>
                <a:lnTo>
                  <a:pt x="799" y="353"/>
                </a:lnTo>
                <a:lnTo>
                  <a:pt x="811" y="359"/>
                </a:lnTo>
                <a:lnTo>
                  <a:pt x="821" y="370"/>
                </a:lnTo>
                <a:lnTo>
                  <a:pt x="827" y="384"/>
                </a:lnTo>
                <a:lnTo>
                  <a:pt x="828" y="397"/>
                </a:lnTo>
                <a:lnTo>
                  <a:pt x="827" y="408"/>
                </a:lnTo>
                <a:lnTo>
                  <a:pt x="823" y="422"/>
                </a:lnTo>
                <a:lnTo>
                  <a:pt x="816" y="438"/>
                </a:lnTo>
                <a:lnTo>
                  <a:pt x="810" y="451"/>
                </a:lnTo>
                <a:lnTo>
                  <a:pt x="802" y="467"/>
                </a:lnTo>
                <a:lnTo>
                  <a:pt x="793" y="482"/>
                </a:lnTo>
                <a:lnTo>
                  <a:pt x="784" y="498"/>
                </a:lnTo>
                <a:lnTo>
                  <a:pt x="721" y="498"/>
                </a:lnTo>
                <a:lnTo>
                  <a:pt x="698" y="496"/>
                </a:lnTo>
                <a:lnTo>
                  <a:pt x="674" y="494"/>
                </a:lnTo>
                <a:lnTo>
                  <a:pt x="647" y="492"/>
                </a:lnTo>
                <a:lnTo>
                  <a:pt x="618" y="489"/>
                </a:lnTo>
                <a:lnTo>
                  <a:pt x="584" y="486"/>
                </a:lnTo>
                <a:lnTo>
                  <a:pt x="557" y="484"/>
                </a:lnTo>
                <a:lnTo>
                  <a:pt x="538" y="485"/>
                </a:lnTo>
                <a:lnTo>
                  <a:pt x="519" y="488"/>
                </a:lnTo>
                <a:lnTo>
                  <a:pt x="508" y="492"/>
                </a:lnTo>
                <a:lnTo>
                  <a:pt x="499" y="498"/>
                </a:lnTo>
                <a:lnTo>
                  <a:pt x="492" y="507"/>
                </a:lnTo>
                <a:lnTo>
                  <a:pt x="489" y="516"/>
                </a:lnTo>
                <a:lnTo>
                  <a:pt x="491" y="525"/>
                </a:lnTo>
                <a:lnTo>
                  <a:pt x="495" y="535"/>
                </a:lnTo>
                <a:lnTo>
                  <a:pt x="502" y="548"/>
                </a:lnTo>
                <a:lnTo>
                  <a:pt x="508" y="559"/>
                </a:lnTo>
                <a:lnTo>
                  <a:pt x="511" y="571"/>
                </a:lnTo>
                <a:lnTo>
                  <a:pt x="511" y="584"/>
                </a:lnTo>
                <a:lnTo>
                  <a:pt x="508" y="596"/>
                </a:lnTo>
                <a:lnTo>
                  <a:pt x="501" y="607"/>
                </a:lnTo>
                <a:lnTo>
                  <a:pt x="493" y="617"/>
                </a:lnTo>
                <a:lnTo>
                  <a:pt x="481" y="627"/>
                </a:lnTo>
                <a:lnTo>
                  <a:pt x="468" y="635"/>
                </a:lnTo>
                <a:lnTo>
                  <a:pt x="454" y="641"/>
                </a:lnTo>
                <a:lnTo>
                  <a:pt x="438" y="645"/>
                </a:lnTo>
                <a:lnTo>
                  <a:pt x="424" y="648"/>
                </a:lnTo>
                <a:lnTo>
                  <a:pt x="408" y="650"/>
                </a:lnTo>
                <a:lnTo>
                  <a:pt x="394" y="652"/>
                </a:lnTo>
                <a:lnTo>
                  <a:pt x="381" y="652"/>
                </a:lnTo>
                <a:lnTo>
                  <a:pt x="367" y="650"/>
                </a:lnTo>
                <a:lnTo>
                  <a:pt x="355" y="648"/>
                </a:lnTo>
                <a:lnTo>
                  <a:pt x="344" y="645"/>
                </a:lnTo>
                <a:lnTo>
                  <a:pt x="335" y="642"/>
                </a:lnTo>
                <a:lnTo>
                  <a:pt x="324" y="636"/>
                </a:lnTo>
                <a:lnTo>
                  <a:pt x="316" y="630"/>
                </a:lnTo>
                <a:lnTo>
                  <a:pt x="309" y="620"/>
                </a:lnTo>
                <a:lnTo>
                  <a:pt x="300" y="610"/>
                </a:lnTo>
                <a:lnTo>
                  <a:pt x="293" y="600"/>
                </a:lnTo>
                <a:lnTo>
                  <a:pt x="285" y="591"/>
                </a:lnTo>
                <a:lnTo>
                  <a:pt x="277" y="578"/>
                </a:lnTo>
                <a:lnTo>
                  <a:pt x="269" y="567"/>
                </a:lnTo>
                <a:lnTo>
                  <a:pt x="259" y="556"/>
                </a:lnTo>
                <a:lnTo>
                  <a:pt x="247" y="545"/>
                </a:lnTo>
                <a:lnTo>
                  <a:pt x="236" y="536"/>
                </a:lnTo>
                <a:lnTo>
                  <a:pt x="224" y="529"/>
                </a:lnTo>
                <a:lnTo>
                  <a:pt x="210" y="524"/>
                </a:lnTo>
                <a:lnTo>
                  <a:pt x="196" y="520"/>
                </a:lnTo>
                <a:lnTo>
                  <a:pt x="178" y="517"/>
                </a:lnTo>
                <a:lnTo>
                  <a:pt x="157" y="516"/>
                </a:lnTo>
                <a:lnTo>
                  <a:pt x="140" y="515"/>
                </a:lnTo>
                <a:lnTo>
                  <a:pt x="123" y="515"/>
                </a:lnTo>
                <a:lnTo>
                  <a:pt x="104" y="516"/>
                </a:lnTo>
                <a:lnTo>
                  <a:pt x="86" y="519"/>
                </a:lnTo>
                <a:lnTo>
                  <a:pt x="68" y="522"/>
                </a:lnTo>
                <a:lnTo>
                  <a:pt x="47" y="526"/>
                </a:lnTo>
                <a:lnTo>
                  <a:pt x="27" y="530"/>
                </a:lnTo>
                <a:lnTo>
                  <a:pt x="0" y="535"/>
                </a:lnTo>
                <a:close/>
              </a:path>
            </a:pathLst>
          </a:custGeom>
          <a:solidFill>
            <a:srgbClr val="00BF9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Freeform 8"/>
          <p:cNvSpPr>
            <a:spLocks/>
          </p:cNvSpPr>
          <p:nvPr/>
        </p:nvSpPr>
        <p:spPr bwMode="auto">
          <a:xfrm>
            <a:off x="5448300" y="2522538"/>
            <a:ext cx="1335088" cy="1017587"/>
          </a:xfrm>
          <a:custGeom>
            <a:avLst/>
            <a:gdLst>
              <a:gd name="T0" fmla="*/ 89233628 w 848"/>
              <a:gd name="T1" fmla="*/ 0 h 626"/>
              <a:gd name="T2" fmla="*/ 2101957691 w 848"/>
              <a:gd name="T3" fmla="*/ 1347610176 h 626"/>
              <a:gd name="T4" fmla="*/ 2027595830 w 848"/>
              <a:gd name="T5" fmla="*/ 1302690068 h 626"/>
              <a:gd name="T6" fmla="*/ 1948276197 w 848"/>
              <a:gd name="T7" fmla="*/ 1270982329 h 626"/>
              <a:gd name="T8" fmla="*/ 1854084821 w 848"/>
              <a:gd name="T9" fmla="*/ 1252485336 h 626"/>
              <a:gd name="T10" fmla="*/ 1742543603 w 848"/>
              <a:gd name="T11" fmla="*/ 1241916089 h 626"/>
              <a:gd name="T12" fmla="*/ 1628520745 w 848"/>
              <a:gd name="T13" fmla="*/ 1239272965 h 626"/>
              <a:gd name="T14" fmla="*/ 1499628111 w 848"/>
              <a:gd name="T15" fmla="*/ 1244557588 h 626"/>
              <a:gd name="T16" fmla="*/ 1395521191 w 848"/>
              <a:gd name="T17" fmla="*/ 1255128460 h 626"/>
              <a:gd name="T18" fmla="*/ 1313723459 w 848"/>
              <a:gd name="T19" fmla="*/ 1276266952 h 626"/>
              <a:gd name="T20" fmla="*/ 1259191112 w 848"/>
              <a:gd name="T21" fmla="*/ 1305333192 h 626"/>
              <a:gd name="T22" fmla="*/ 1231925726 w 848"/>
              <a:gd name="T23" fmla="*/ 1347610176 h 626"/>
              <a:gd name="T24" fmla="*/ 1244319370 w 848"/>
              <a:gd name="T25" fmla="*/ 1395173410 h 626"/>
              <a:gd name="T26" fmla="*/ 1269106657 w 848"/>
              <a:gd name="T27" fmla="*/ 1440093519 h 626"/>
              <a:gd name="T28" fmla="*/ 1254233340 w 848"/>
              <a:gd name="T29" fmla="*/ 1498225998 h 626"/>
              <a:gd name="T30" fmla="*/ 1202180667 w 848"/>
              <a:gd name="T31" fmla="*/ 1553716979 h 626"/>
              <a:gd name="T32" fmla="*/ 1142692123 w 848"/>
              <a:gd name="T33" fmla="*/ 1593352465 h 626"/>
              <a:gd name="T34" fmla="*/ 1078244232 w 848"/>
              <a:gd name="T35" fmla="*/ 1622418704 h 626"/>
              <a:gd name="T36" fmla="*/ 1006362044 w 848"/>
              <a:gd name="T37" fmla="*/ 1640914072 h 626"/>
              <a:gd name="T38" fmla="*/ 941915727 w 848"/>
              <a:gd name="T39" fmla="*/ 1654126443 h 626"/>
              <a:gd name="T40" fmla="*/ 865074193 w 848"/>
              <a:gd name="T41" fmla="*/ 1646198695 h 626"/>
              <a:gd name="T42" fmla="*/ 800627679 w 848"/>
              <a:gd name="T43" fmla="*/ 1630344826 h 626"/>
              <a:gd name="T44" fmla="*/ 741139135 w 848"/>
              <a:gd name="T45" fmla="*/ 1601278586 h 626"/>
              <a:gd name="T46" fmla="*/ 713872175 w 848"/>
              <a:gd name="T47" fmla="*/ 1564286225 h 626"/>
              <a:gd name="T48" fmla="*/ 713872175 w 848"/>
              <a:gd name="T49" fmla="*/ 1516722992 h 626"/>
              <a:gd name="T50" fmla="*/ 741139135 w 848"/>
              <a:gd name="T51" fmla="*/ 1458590512 h 626"/>
              <a:gd name="T52" fmla="*/ 780798165 w 848"/>
              <a:gd name="T53" fmla="*/ 1403101157 h 626"/>
              <a:gd name="T54" fmla="*/ 803105778 w 848"/>
              <a:gd name="T55" fmla="*/ 1355537924 h 626"/>
              <a:gd name="T56" fmla="*/ 803105778 w 848"/>
              <a:gd name="T57" fmla="*/ 1300048569 h 626"/>
              <a:gd name="T58" fmla="*/ 760968650 w 848"/>
              <a:gd name="T59" fmla="*/ 1260413083 h 626"/>
              <a:gd name="T60" fmla="*/ 699000432 w 848"/>
              <a:gd name="T61" fmla="*/ 1244557588 h 626"/>
              <a:gd name="T62" fmla="*/ 570106225 w 848"/>
              <a:gd name="T63" fmla="*/ 1239272965 h 626"/>
              <a:gd name="T64" fmla="*/ 448649463 w 848"/>
              <a:gd name="T65" fmla="*/ 1252485336 h 626"/>
              <a:gd name="T66" fmla="*/ 302403741 w 848"/>
              <a:gd name="T67" fmla="*/ 1276266952 h 626"/>
              <a:gd name="T68" fmla="*/ 171031385 w 848"/>
              <a:gd name="T69" fmla="*/ 1300048569 h 626"/>
              <a:gd name="T70" fmla="*/ 109063168 w 848"/>
              <a:gd name="T71" fmla="*/ 1321187061 h 626"/>
              <a:gd name="T72" fmla="*/ 79319658 w 848"/>
              <a:gd name="T73" fmla="*/ 1260413083 h 626"/>
              <a:gd name="T74" fmla="*/ 49574586 w 848"/>
              <a:gd name="T75" fmla="*/ 1189068233 h 626"/>
              <a:gd name="T76" fmla="*/ 32223171 w 848"/>
              <a:gd name="T77" fmla="*/ 1096584891 h 626"/>
              <a:gd name="T78" fmla="*/ 42138715 w 848"/>
              <a:gd name="T79" fmla="*/ 1006744673 h 626"/>
              <a:gd name="T80" fmla="*/ 86755529 w 848"/>
              <a:gd name="T81" fmla="*/ 908976708 h 626"/>
              <a:gd name="T82" fmla="*/ 148723772 w 848"/>
              <a:gd name="T83" fmla="*/ 829705533 h 626"/>
              <a:gd name="T84" fmla="*/ 228041880 w 848"/>
              <a:gd name="T85" fmla="*/ 779500801 h 626"/>
              <a:gd name="T86" fmla="*/ 309841187 w 848"/>
              <a:gd name="T87" fmla="*/ 742506814 h 626"/>
              <a:gd name="T88" fmla="*/ 401552889 w 848"/>
              <a:gd name="T89" fmla="*/ 697586705 h 626"/>
              <a:gd name="T90" fmla="*/ 466000879 w 848"/>
              <a:gd name="T91" fmla="*/ 655308095 h 626"/>
              <a:gd name="T92" fmla="*/ 518053552 w 848"/>
              <a:gd name="T93" fmla="*/ 599818740 h 626"/>
              <a:gd name="T94" fmla="*/ 550276710 w 848"/>
              <a:gd name="T95" fmla="*/ 525832391 h 626"/>
              <a:gd name="T96" fmla="*/ 547798611 w 848"/>
              <a:gd name="T97" fmla="*/ 441276796 h 626"/>
              <a:gd name="T98" fmla="*/ 503180235 w 848"/>
              <a:gd name="T99" fmla="*/ 367290346 h 626"/>
              <a:gd name="T100" fmla="*/ 431298047 w 848"/>
              <a:gd name="T101" fmla="*/ 327654860 h 626"/>
              <a:gd name="T102" fmla="*/ 361893860 w 848"/>
              <a:gd name="T103" fmla="*/ 340865605 h 626"/>
              <a:gd name="T104" fmla="*/ 299925642 w 848"/>
              <a:gd name="T105" fmla="*/ 396356586 h 626"/>
              <a:gd name="T106" fmla="*/ 245393296 w 848"/>
              <a:gd name="T107" fmla="*/ 459773790 h 626"/>
              <a:gd name="T108" fmla="*/ 183425029 w 848"/>
              <a:gd name="T109" fmla="*/ 486196905 h 626"/>
              <a:gd name="T110" fmla="*/ 99149173 w 848"/>
              <a:gd name="T111" fmla="*/ 478269158 h 626"/>
              <a:gd name="T112" fmla="*/ 44616814 w 848"/>
              <a:gd name="T113" fmla="*/ 428064426 h 626"/>
              <a:gd name="T114" fmla="*/ 9915548 w 848"/>
              <a:gd name="T115" fmla="*/ 362005723 h 626"/>
              <a:gd name="T116" fmla="*/ 0 w 848"/>
              <a:gd name="T117" fmla="*/ 285376250 h 626"/>
              <a:gd name="T118" fmla="*/ 9915548 w 848"/>
              <a:gd name="T119" fmla="*/ 200820604 h 626"/>
              <a:gd name="T120" fmla="*/ 37180943 w 848"/>
              <a:gd name="T121" fmla="*/ 100409489 h 626"/>
              <a:gd name="T122" fmla="*/ 64446341 w 848"/>
              <a:gd name="T123" fmla="*/ 39635499 h 6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48"/>
              <a:gd name="T187" fmla="*/ 0 h 626"/>
              <a:gd name="T188" fmla="*/ 848 w 848"/>
              <a:gd name="T189" fmla="*/ 626 h 62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48" h="626">
                <a:moveTo>
                  <a:pt x="26" y="15"/>
                </a:moveTo>
                <a:lnTo>
                  <a:pt x="36" y="0"/>
                </a:lnTo>
                <a:lnTo>
                  <a:pt x="707" y="0"/>
                </a:lnTo>
                <a:lnTo>
                  <a:pt x="848" y="510"/>
                </a:lnTo>
                <a:lnTo>
                  <a:pt x="830" y="500"/>
                </a:lnTo>
                <a:lnTo>
                  <a:pt x="818" y="493"/>
                </a:lnTo>
                <a:lnTo>
                  <a:pt x="803" y="487"/>
                </a:lnTo>
                <a:lnTo>
                  <a:pt x="786" y="481"/>
                </a:lnTo>
                <a:lnTo>
                  <a:pt x="768" y="477"/>
                </a:lnTo>
                <a:lnTo>
                  <a:pt x="748" y="474"/>
                </a:lnTo>
                <a:lnTo>
                  <a:pt x="724" y="471"/>
                </a:lnTo>
                <a:lnTo>
                  <a:pt x="703" y="470"/>
                </a:lnTo>
                <a:lnTo>
                  <a:pt x="681" y="469"/>
                </a:lnTo>
                <a:lnTo>
                  <a:pt x="657" y="469"/>
                </a:lnTo>
                <a:lnTo>
                  <a:pt x="628" y="469"/>
                </a:lnTo>
                <a:lnTo>
                  <a:pt x="605" y="471"/>
                </a:lnTo>
                <a:lnTo>
                  <a:pt x="583" y="473"/>
                </a:lnTo>
                <a:lnTo>
                  <a:pt x="563" y="475"/>
                </a:lnTo>
                <a:lnTo>
                  <a:pt x="545" y="479"/>
                </a:lnTo>
                <a:lnTo>
                  <a:pt x="530" y="483"/>
                </a:lnTo>
                <a:lnTo>
                  <a:pt x="518" y="488"/>
                </a:lnTo>
                <a:lnTo>
                  <a:pt x="508" y="494"/>
                </a:lnTo>
                <a:lnTo>
                  <a:pt x="501" y="500"/>
                </a:lnTo>
                <a:lnTo>
                  <a:pt x="497" y="510"/>
                </a:lnTo>
                <a:lnTo>
                  <a:pt x="497" y="519"/>
                </a:lnTo>
                <a:lnTo>
                  <a:pt x="502" y="528"/>
                </a:lnTo>
                <a:lnTo>
                  <a:pt x="508" y="536"/>
                </a:lnTo>
                <a:lnTo>
                  <a:pt x="512" y="545"/>
                </a:lnTo>
                <a:lnTo>
                  <a:pt x="512" y="557"/>
                </a:lnTo>
                <a:lnTo>
                  <a:pt x="506" y="567"/>
                </a:lnTo>
                <a:lnTo>
                  <a:pt x="498" y="577"/>
                </a:lnTo>
                <a:lnTo>
                  <a:pt x="485" y="588"/>
                </a:lnTo>
                <a:lnTo>
                  <a:pt x="473" y="597"/>
                </a:lnTo>
                <a:lnTo>
                  <a:pt x="461" y="603"/>
                </a:lnTo>
                <a:lnTo>
                  <a:pt x="448" y="608"/>
                </a:lnTo>
                <a:lnTo>
                  <a:pt x="435" y="614"/>
                </a:lnTo>
                <a:lnTo>
                  <a:pt x="421" y="618"/>
                </a:lnTo>
                <a:lnTo>
                  <a:pt x="406" y="621"/>
                </a:lnTo>
                <a:lnTo>
                  <a:pt x="392" y="623"/>
                </a:lnTo>
                <a:lnTo>
                  <a:pt x="380" y="626"/>
                </a:lnTo>
                <a:lnTo>
                  <a:pt x="363" y="626"/>
                </a:lnTo>
                <a:lnTo>
                  <a:pt x="349" y="623"/>
                </a:lnTo>
                <a:lnTo>
                  <a:pt x="335" y="621"/>
                </a:lnTo>
                <a:lnTo>
                  <a:pt x="323" y="617"/>
                </a:lnTo>
                <a:lnTo>
                  <a:pt x="310" y="612"/>
                </a:lnTo>
                <a:lnTo>
                  <a:pt x="299" y="606"/>
                </a:lnTo>
                <a:lnTo>
                  <a:pt x="291" y="599"/>
                </a:lnTo>
                <a:lnTo>
                  <a:pt x="288" y="592"/>
                </a:lnTo>
                <a:lnTo>
                  <a:pt x="287" y="585"/>
                </a:lnTo>
                <a:lnTo>
                  <a:pt x="288" y="574"/>
                </a:lnTo>
                <a:lnTo>
                  <a:pt x="291" y="564"/>
                </a:lnTo>
                <a:lnTo>
                  <a:pt x="299" y="552"/>
                </a:lnTo>
                <a:lnTo>
                  <a:pt x="308" y="540"/>
                </a:lnTo>
                <a:lnTo>
                  <a:pt x="315" y="531"/>
                </a:lnTo>
                <a:lnTo>
                  <a:pt x="320" y="524"/>
                </a:lnTo>
                <a:lnTo>
                  <a:pt x="324" y="513"/>
                </a:lnTo>
                <a:lnTo>
                  <a:pt x="327" y="502"/>
                </a:lnTo>
                <a:lnTo>
                  <a:pt x="324" y="492"/>
                </a:lnTo>
                <a:lnTo>
                  <a:pt x="318" y="484"/>
                </a:lnTo>
                <a:lnTo>
                  <a:pt x="307" y="477"/>
                </a:lnTo>
                <a:lnTo>
                  <a:pt x="294" y="474"/>
                </a:lnTo>
                <a:lnTo>
                  <a:pt x="282" y="471"/>
                </a:lnTo>
                <a:lnTo>
                  <a:pt x="265" y="469"/>
                </a:lnTo>
                <a:lnTo>
                  <a:pt x="230" y="469"/>
                </a:lnTo>
                <a:lnTo>
                  <a:pt x="204" y="471"/>
                </a:lnTo>
                <a:lnTo>
                  <a:pt x="181" y="474"/>
                </a:lnTo>
                <a:lnTo>
                  <a:pt x="150" y="478"/>
                </a:lnTo>
                <a:lnTo>
                  <a:pt x="122" y="483"/>
                </a:lnTo>
                <a:lnTo>
                  <a:pt x="91" y="488"/>
                </a:lnTo>
                <a:lnTo>
                  <a:pt x="69" y="492"/>
                </a:lnTo>
                <a:lnTo>
                  <a:pt x="53" y="495"/>
                </a:lnTo>
                <a:lnTo>
                  <a:pt x="44" y="500"/>
                </a:lnTo>
                <a:lnTo>
                  <a:pt x="38" y="489"/>
                </a:lnTo>
                <a:lnTo>
                  <a:pt x="32" y="477"/>
                </a:lnTo>
                <a:lnTo>
                  <a:pt x="26" y="464"/>
                </a:lnTo>
                <a:lnTo>
                  <a:pt x="20" y="450"/>
                </a:lnTo>
                <a:lnTo>
                  <a:pt x="16" y="434"/>
                </a:lnTo>
                <a:lnTo>
                  <a:pt x="13" y="415"/>
                </a:lnTo>
                <a:lnTo>
                  <a:pt x="14" y="398"/>
                </a:lnTo>
                <a:lnTo>
                  <a:pt x="17" y="381"/>
                </a:lnTo>
                <a:lnTo>
                  <a:pt x="25" y="362"/>
                </a:lnTo>
                <a:lnTo>
                  <a:pt x="35" y="344"/>
                </a:lnTo>
                <a:lnTo>
                  <a:pt x="46" y="327"/>
                </a:lnTo>
                <a:lnTo>
                  <a:pt x="60" y="314"/>
                </a:lnTo>
                <a:lnTo>
                  <a:pt x="76" y="304"/>
                </a:lnTo>
                <a:lnTo>
                  <a:pt x="92" y="295"/>
                </a:lnTo>
                <a:lnTo>
                  <a:pt x="109" y="287"/>
                </a:lnTo>
                <a:lnTo>
                  <a:pt x="125" y="281"/>
                </a:lnTo>
                <a:lnTo>
                  <a:pt x="142" y="274"/>
                </a:lnTo>
                <a:lnTo>
                  <a:pt x="162" y="264"/>
                </a:lnTo>
                <a:lnTo>
                  <a:pt x="175" y="258"/>
                </a:lnTo>
                <a:lnTo>
                  <a:pt x="188" y="248"/>
                </a:lnTo>
                <a:lnTo>
                  <a:pt x="199" y="238"/>
                </a:lnTo>
                <a:lnTo>
                  <a:pt x="209" y="227"/>
                </a:lnTo>
                <a:lnTo>
                  <a:pt x="216" y="213"/>
                </a:lnTo>
                <a:lnTo>
                  <a:pt x="222" y="199"/>
                </a:lnTo>
                <a:lnTo>
                  <a:pt x="224" y="183"/>
                </a:lnTo>
                <a:lnTo>
                  <a:pt x="221" y="167"/>
                </a:lnTo>
                <a:lnTo>
                  <a:pt x="213" y="151"/>
                </a:lnTo>
                <a:lnTo>
                  <a:pt x="203" y="139"/>
                </a:lnTo>
                <a:lnTo>
                  <a:pt x="190" y="129"/>
                </a:lnTo>
                <a:lnTo>
                  <a:pt x="174" y="124"/>
                </a:lnTo>
                <a:lnTo>
                  <a:pt x="160" y="124"/>
                </a:lnTo>
                <a:lnTo>
                  <a:pt x="146" y="129"/>
                </a:lnTo>
                <a:lnTo>
                  <a:pt x="131" y="139"/>
                </a:lnTo>
                <a:lnTo>
                  <a:pt x="121" y="150"/>
                </a:lnTo>
                <a:lnTo>
                  <a:pt x="110" y="162"/>
                </a:lnTo>
                <a:lnTo>
                  <a:pt x="99" y="174"/>
                </a:lnTo>
                <a:lnTo>
                  <a:pt x="88" y="181"/>
                </a:lnTo>
                <a:lnTo>
                  <a:pt x="74" y="184"/>
                </a:lnTo>
                <a:lnTo>
                  <a:pt x="55" y="184"/>
                </a:lnTo>
                <a:lnTo>
                  <a:pt x="40" y="181"/>
                </a:lnTo>
                <a:lnTo>
                  <a:pt x="29" y="171"/>
                </a:lnTo>
                <a:lnTo>
                  <a:pt x="18" y="162"/>
                </a:lnTo>
                <a:lnTo>
                  <a:pt x="10" y="151"/>
                </a:lnTo>
                <a:lnTo>
                  <a:pt x="4" y="137"/>
                </a:lnTo>
                <a:lnTo>
                  <a:pt x="1" y="123"/>
                </a:lnTo>
                <a:lnTo>
                  <a:pt x="0" y="108"/>
                </a:lnTo>
                <a:lnTo>
                  <a:pt x="1" y="92"/>
                </a:lnTo>
                <a:lnTo>
                  <a:pt x="4" y="76"/>
                </a:lnTo>
                <a:lnTo>
                  <a:pt x="9" y="56"/>
                </a:lnTo>
                <a:lnTo>
                  <a:pt x="15" y="38"/>
                </a:lnTo>
                <a:lnTo>
                  <a:pt x="19" y="27"/>
                </a:lnTo>
                <a:lnTo>
                  <a:pt x="26" y="15"/>
                </a:lnTo>
                <a:close/>
              </a:path>
            </a:pathLst>
          </a:custGeom>
          <a:solidFill>
            <a:srgbClr val="FF5F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Freeform 9"/>
          <p:cNvSpPr>
            <a:spLocks/>
          </p:cNvSpPr>
          <p:nvPr/>
        </p:nvSpPr>
        <p:spPr bwMode="auto">
          <a:xfrm>
            <a:off x="1824038" y="3852863"/>
            <a:ext cx="1651000" cy="1154112"/>
          </a:xfrm>
          <a:custGeom>
            <a:avLst/>
            <a:gdLst>
              <a:gd name="T0" fmla="*/ 37086172 w 1050"/>
              <a:gd name="T1" fmla="*/ 1531550454 h 709"/>
              <a:gd name="T2" fmla="*/ 217570349 w 1050"/>
              <a:gd name="T3" fmla="*/ 1497104537 h 709"/>
              <a:gd name="T4" fmla="*/ 449972962 w 1050"/>
              <a:gd name="T5" fmla="*/ 1433509569 h 709"/>
              <a:gd name="T6" fmla="*/ 655181159 w 1050"/>
              <a:gd name="T7" fmla="*/ 1364616106 h 709"/>
              <a:gd name="T8" fmla="*/ 778800120 w 1050"/>
              <a:gd name="T9" fmla="*/ 1354017487 h 709"/>
              <a:gd name="T10" fmla="*/ 912307976 w 1050"/>
              <a:gd name="T11" fmla="*/ 1383164909 h 709"/>
              <a:gd name="T12" fmla="*/ 976590025 w 1050"/>
              <a:gd name="T13" fmla="*/ 1446758249 h 709"/>
              <a:gd name="T14" fmla="*/ 969173107 w 1050"/>
              <a:gd name="T15" fmla="*/ 1528900393 h 709"/>
              <a:gd name="T16" fmla="*/ 902419277 w 1050"/>
              <a:gd name="T17" fmla="*/ 1650788577 h 709"/>
              <a:gd name="T18" fmla="*/ 895002360 w 1050"/>
              <a:gd name="T19" fmla="*/ 1738229623 h 709"/>
              <a:gd name="T20" fmla="*/ 961756190 w 1050"/>
              <a:gd name="T21" fmla="*/ 1830972013 h 709"/>
              <a:gd name="T22" fmla="*/ 1073013097 w 1050"/>
              <a:gd name="T23" fmla="*/ 1873366487 h 709"/>
              <a:gd name="T24" fmla="*/ 1179326441 w 1050"/>
              <a:gd name="T25" fmla="*/ 1865417930 h 709"/>
              <a:gd name="T26" fmla="*/ 1293055130 w 1050"/>
              <a:gd name="T27" fmla="*/ 1809773148 h 709"/>
              <a:gd name="T28" fmla="*/ 1377116149 w 1050"/>
              <a:gd name="T29" fmla="*/ 1730281066 h 709"/>
              <a:gd name="T30" fmla="*/ 1409257173 w 1050"/>
              <a:gd name="T31" fmla="*/ 1611042536 h 709"/>
              <a:gd name="T32" fmla="*/ 1456232032 w 1050"/>
              <a:gd name="T33" fmla="*/ 1539499011 h 709"/>
              <a:gd name="T34" fmla="*/ 1597158182 w 1050"/>
              <a:gd name="T35" fmla="*/ 1486504290 h 709"/>
              <a:gd name="T36" fmla="*/ 1770225749 w 1050"/>
              <a:gd name="T37" fmla="*/ 1441459754 h 709"/>
              <a:gd name="T38" fmla="*/ 2111413388 w 1050"/>
              <a:gd name="T39" fmla="*/ 1412312332 h 709"/>
              <a:gd name="T40" fmla="*/ 2147483647 w 1050"/>
              <a:gd name="T41" fmla="*/ 1401713713 h 709"/>
              <a:gd name="T42" fmla="*/ 2147483647 w 1050"/>
              <a:gd name="T43" fmla="*/ 1319571569 h 709"/>
              <a:gd name="T44" fmla="*/ 2147483647 w 1050"/>
              <a:gd name="T45" fmla="*/ 1232129303 h 709"/>
              <a:gd name="T46" fmla="*/ 2147483647 w 1050"/>
              <a:gd name="T47" fmla="*/ 1142038602 h 709"/>
              <a:gd name="T48" fmla="*/ 2147483647 w 1050"/>
              <a:gd name="T49" fmla="*/ 1043997717 h 709"/>
              <a:gd name="T50" fmla="*/ 2147483647 w 1050"/>
              <a:gd name="T51" fmla="*/ 930059717 h 709"/>
              <a:gd name="T52" fmla="*/ 2147483647 w 1050"/>
              <a:gd name="T53" fmla="*/ 882363492 h 709"/>
              <a:gd name="T54" fmla="*/ 2147483647 w 1050"/>
              <a:gd name="T55" fmla="*/ 903562357 h 709"/>
              <a:gd name="T56" fmla="*/ 2147483647 w 1050"/>
              <a:gd name="T57" fmla="*/ 1012201861 h 709"/>
              <a:gd name="T58" fmla="*/ 2147483647 w 1050"/>
              <a:gd name="T59" fmla="*/ 1094342377 h 709"/>
              <a:gd name="T60" fmla="*/ 2131192359 w 1050"/>
              <a:gd name="T61" fmla="*/ 1099642500 h 709"/>
              <a:gd name="T62" fmla="*/ 2052076476 w 1050"/>
              <a:gd name="T63" fmla="*/ 1057246397 h 709"/>
              <a:gd name="T64" fmla="*/ 2012518534 w 1050"/>
              <a:gd name="T65" fmla="*/ 980404377 h 709"/>
              <a:gd name="T66" fmla="*/ 2007573398 w 1050"/>
              <a:gd name="T67" fmla="*/ 869114811 h 709"/>
              <a:gd name="T68" fmla="*/ 2066910311 w 1050"/>
              <a:gd name="T69" fmla="*/ 776373846 h 709"/>
              <a:gd name="T70" fmla="*/ 2147483647 w 1050"/>
              <a:gd name="T71" fmla="*/ 712780506 h 709"/>
              <a:gd name="T72" fmla="*/ 2147483647 w 1050"/>
              <a:gd name="T73" fmla="*/ 638586920 h 709"/>
              <a:gd name="T74" fmla="*/ 2147483647 w 1050"/>
              <a:gd name="T75" fmla="*/ 511400240 h 709"/>
              <a:gd name="T76" fmla="*/ 2147483647 w 1050"/>
              <a:gd name="T77" fmla="*/ 386861892 h 709"/>
              <a:gd name="T78" fmla="*/ 2147483647 w 1050"/>
              <a:gd name="T79" fmla="*/ 249074966 h 709"/>
              <a:gd name="T80" fmla="*/ 2147483647 w 1050"/>
              <a:gd name="T81" fmla="*/ 124538297 h 709"/>
              <a:gd name="T82" fmla="*/ 2147483647 w 1050"/>
              <a:gd name="T83" fmla="*/ 34445930 h 709"/>
              <a:gd name="T84" fmla="*/ 1903733409 w 1050"/>
              <a:gd name="T85" fmla="*/ 21197244 h 709"/>
              <a:gd name="T86" fmla="*/ 1681219594 w 1050"/>
              <a:gd name="T87" fmla="*/ 0 h 709"/>
              <a:gd name="T88" fmla="*/ 1560072022 w 1050"/>
              <a:gd name="T89" fmla="*/ 21197244 h 709"/>
              <a:gd name="T90" fmla="*/ 1513097163 w 1050"/>
              <a:gd name="T91" fmla="*/ 84792230 h 709"/>
              <a:gd name="T92" fmla="*/ 1545238187 w 1050"/>
              <a:gd name="T93" fmla="*/ 169582833 h 709"/>
              <a:gd name="T94" fmla="*/ 1567488939 w 1050"/>
              <a:gd name="T95" fmla="*/ 264973708 h 709"/>
              <a:gd name="T96" fmla="*/ 1522987434 w 1050"/>
              <a:gd name="T97" fmla="*/ 352415974 h 709"/>
              <a:gd name="T98" fmla="*/ 1426564362 w 1050"/>
              <a:gd name="T99" fmla="*/ 416009314 h 709"/>
              <a:gd name="T100" fmla="*/ 1312834101 w 1050"/>
              <a:gd name="T101" fmla="*/ 439856715 h 709"/>
              <a:gd name="T102" fmla="*/ 1211467465 w 1050"/>
              <a:gd name="T103" fmla="*/ 439856715 h 709"/>
              <a:gd name="T104" fmla="*/ 1132350009 w 1050"/>
              <a:gd name="T105" fmla="*/ 418659376 h 709"/>
              <a:gd name="T106" fmla="*/ 1068067961 w 1050"/>
              <a:gd name="T107" fmla="*/ 360364531 h 709"/>
              <a:gd name="T108" fmla="*/ 1008731049 w 1050"/>
              <a:gd name="T109" fmla="*/ 283522511 h 709"/>
              <a:gd name="T110" fmla="*/ 944449001 w 1050"/>
              <a:gd name="T111" fmla="*/ 190781698 h 709"/>
              <a:gd name="T112" fmla="*/ 857916200 w 1050"/>
              <a:gd name="T113" fmla="*/ 119238174 h 709"/>
              <a:gd name="T114" fmla="*/ 744187314 w 1050"/>
              <a:gd name="T115" fmla="*/ 87440664 h 709"/>
              <a:gd name="T116" fmla="*/ 608206300 w 1050"/>
              <a:gd name="T117" fmla="*/ 82142169 h 709"/>
              <a:gd name="T118" fmla="*/ 472225286 w 1050"/>
              <a:gd name="T119" fmla="*/ 100690972 h 709"/>
              <a:gd name="T120" fmla="*/ 304103150 w 1050"/>
              <a:gd name="T121" fmla="*/ 135136916 h 70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50"/>
              <a:gd name="T184" fmla="*/ 0 h 709"/>
              <a:gd name="T185" fmla="*/ 1050 w 1050"/>
              <a:gd name="T186" fmla="*/ 709 h 70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50" h="709">
                <a:moveTo>
                  <a:pt x="123" y="51"/>
                </a:moveTo>
                <a:lnTo>
                  <a:pt x="0" y="579"/>
                </a:lnTo>
                <a:lnTo>
                  <a:pt x="15" y="578"/>
                </a:lnTo>
                <a:lnTo>
                  <a:pt x="33" y="576"/>
                </a:lnTo>
                <a:lnTo>
                  <a:pt x="65" y="570"/>
                </a:lnTo>
                <a:lnTo>
                  <a:pt x="88" y="565"/>
                </a:lnTo>
                <a:lnTo>
                  <a:pt x="118" y="559"/>
                </a:lnTo>
                <a:lnTo>
                  <a:pt x="151" y="551"/>
                </a:lnTo>
                <a:lnTo>
                  <a:pt x="182" y="541"/>
                </a:lnTo>
                <a:lnTo>
                  <a:pt x="210" y="531"/>
                </a:lnTo>
                <a:lnTo>
                  <a:pt x="243" y="520"/>
                </a:lnTo>
                <a:lnTo>
                  <a:pt x="265" y="515"/>
                </a:lnTo>
                <a:lnTo>
                  <a:pt x="283" y="512"/>
                </a:lnTo>
                <a:lnTo>
                  <a:pt x="300" y="511"/>
                </a:lnTo>
                <a:lnTo>
                  <a:pt x="315" y="511"/>
                </a:lnTo>
                <a:lnTo>
                  <a:pt x="338" y="514"/>
                </a:lnTo>
                <a:lnTo>
                  <a:pt x="353" y="517"/>
                </a:lnTo>
                <a:lnTo>
                  <a:pt x="369" y="522"/>
                </a:lnTo>
                <a:lnTo>
                  <a:pt x="381" y="528"/>
                </a:lnTo>
                <a:lnTo>
                  <a:pt x="389" y="535"/>
                </a:lnTo>
                <a:lnTo>
                  <a:pt x="395" y="546"/>
                </a:lnTo>
                <a:lnTo>
                  <a:pt x="397" y="555"/>
                </a:lnTo>
                <a:lnTo>
                  <a:pt x="396" y="566"/>
                </a:lnTo>
                <a:lnTo>
                  <a:pt x="392" y="577"/>
                </a:lnTo>
                <a:lnTo>
                  <a:pt x="382" y="592"/>
                </a:lnTo>
                <a:lnTo>
                  <a:pt x="371" y="608"/>
                </a:lnTo>
                <a:lnTo>
                  <a:pt x="365" y="623"/>
                </a:lnTo>
                <a:lnTo>
                  <a:pt x="362" y="635"/>
                </a:lnTo>
                <a:lnTo>
                  <a:pt x="361" y="647"/>
                </a:lnTo>
                <a:lnTo>
                  <a:pt x="362" y="656"/>
                </a:lnTo>
                <a:lnTo>
                  <a:pt x="367" y="668"/>
                </a:lnTo>
                <a:lnTo>
                  <a:pt x="377" y="681"/>
                </a:lnTo>
                <a:lnTo>
                  <a:pt x="389" y="691"/>
                </a:lnTo>
                <a:lnTo>
                  <a:pt x="401" y="698"/>
                </a:lnTo>
                <a:lnTo>
                  <a:pt x="417" y="703"/>
                </a:lnTo>
                <a:lnTo>
                  <a:pt x="434" y="707"/>
                </a:lnTo>
                <a:lnTo>
                  <a:pt x="447" y="709"/>
                </a:lnTo>
                <a:lnTo>
                  <a:pt x="462" y="707"/>
                </a:lnTo>
                <a:lnTo>
                  <a:pt x="477" y="704"/>
                </a:lnTo>
                <a:lnTo>
                  <a:pt x="491" y="699"/>
                </a:lnTo>
                <a:lnTo>
                  <a:pt x="507" y="692"/>
                </a:lnTo>
                <a:lnTo>
                  <a:pt x="523" y="683"/>
                </a:lnTo>
                <a:lnTo>
                  <a:pt x="537" y="674"/>
                </a:lnTo>
                <a:lnTo>
                  <a:pt x="548" y="664"/>
                </a:lnTo>
                <a:lnTo>
                  <a:pt x="557" y="653"/>
                </a:lnTo>
                <a:lnTo>
                  <a:pt x="564" y="640"/>
                </a:lnTo>
                <a:lnTo>
                  <a:pt x="568" y="625"/>
                </a:lnTo>
                <a:lnTo>
                  <a:pt x="570" y="608"/>
                </a:lnTo>
                <a:lnTo>
                  <a:pt x="576" y="595"/>
                </a:lnTo>
                <a:lnTo>
                  <a:pt x="580" y="588"/>
                </a:lnTo>
                <a:lnTo>
                  <a:pt x="589" y="581"/>
                </a:lnTo>
                <a:lnTo>
                  <a:pt x="604" y="574"/>
                </a:lnTo>
                <a:lnTo>
                  <a:pt x="625" y="567"/>
                </a:lnTo>
                <a:lnTo>
                  <a:pt x="646" y="561"/>
                </a:lnTo>
                <a:lnTo>
                  <a:pt x="666" y="555"/>
                </a:lnTo>
                <a:lnTo>
                  <a:pt x="686" y="550"/>
                </a:lnTo>
                <a:lnTo>
                  <a:pt x="716" y="544"/>
                </a:lnTo>
                <a:lnTo>
                  <a:pt x="757" y="537"/>
                </a:lnTo>
                <a:lnTo>
                  <a:pt x="803" y="533"/>
                </a:lnTo>
                <a:lnTo>
                  <a:pt x="854" y="533"/>
                </a:lnTo>
                <a:lnTo>
                  <a:pt x="903" y="533"/>
                </a:lnTo>
                <a:lnTo>
                  <a:pt x="948" y="538"/>
                </a:lnTo>
                <a:lnTo>
                  <a:pt x="954" y="529"/>
                </a:lnTo>
                <a:lnTo>
                  <a:pt x="960" y="519"/>
                </a:lnTo>
                <a:lnTo>
                  <a:pt x="969" y="510"/>
                </a:lnTo>
                <a:lnTo>
                  <a:pt x="980" y="498"/>
                </a:lnTo>
                <a:lnTo>
                  <a:pt x="988" y="490"/>
                </a:lnTo>
                <a:lnTo>
                  <a:pt x="1000" y="477"/>
                </a:lnTo>
                <a:lnTo>
                  <a:pt x="1011" y="465"/>
                </a:lnTo>
                <a:lnTo>
                  <a:pt x="1020" y="456"/>
                </a:lnTo>
                <a:lnTo>
                  <a:pt x="1029" y="445"/>
                </a:lnTo>
                <a:lnTo>
                  <a:pt x="1037" y="431"/>
                </a:lnTo>
                <a:lnTo>
                  <a:pt x="1040" y="421"/>
                </a:lnTo>
                <a:lnTo>
                  <a:pt x="1045" y="406"/>
                </a:lnTo>
                <a:lnTo>
                  <a:pt x="1049" y="394"/>
                </a:lnTo>
                <a:lnTo>
                  <a:pt x="1050" y="377"/>
                </a:lnTo>
                <a:lnTo>
                  <a:pt x="1046" y="364"/>
                </a:lnTo>
                <a:lnTo>
                  <a:pt x="1039" y="351"/>
                </a:lnTo>
                <a:lnTo>
                  <a:pt x="1032" y="342"/>
                </a:lnTo>
                <a:lnTo>
                  <a:pt x="1022" y="337"/>
                </a:lnTo>
                <a:lnTo>
                  <a:pt x="1012" y="333"/>
                </a:lnTo>
                <a:lnTo>
                  <a:pt x="1000" y="333"/>
                </a:lnTo>
                <a:lnTo>
                  <a:pt x="989" y="333"/>
                </a:lnTo>
                <a:lnTo>
                  <a:pt x="976" y="341"/>
                </a:lnTo>
                <a:lnTo>
                  <a:pt x="966" y="353"/>
                </a:lnTo>
                <a:lnTo>
                  <a:pt x="955" y="366"/>
                </a:lnTo>
                <a:lnTo>
                  <a:pt x="944" y="382"/>
                </a:lnTo>
                <a:lnTo>
                  <a:pt x="932" y="396"/>
                </a:lnTo>
                <a:lnTo>
                  <a:pt x="919" y="406"/>
                </a:lnTo>
                <a:lnTo>
                  <a:pt x="904" y="413"/>
                </a:lnTo>
                <a:lnTo>
                  <a:pt x="887" y="418"/>
                </a:lnTo>
                <a:lnTo>
                  <a:pt x="875" y="418"/>
                </a:lnTo>
                <a:lnTo>
                  <a:pt x="862" y="415"/>
                </a:lnTo>
                <a:lnTo>
                  <a:pt x="852" y="412"/>
                </a:lnTo>
                <a:lnTo>
                  <a:pt x="841" y="408"/>
                </a:lnTo>
                <a:lnTo>
                  <a:pt x="830" y="399"/>
                </a:lnTo>
                <a:lnTo>
                  <a:pt x="823" y="391"/>
                </a:lnTo>
                <a:lnTo>
                  <a:pt x="817" y="380"/>
                </a:lnTo>
                <a:lnTo>
                  <a:pt x="814" y="370"/>
                </a:lnTo>
                <a:lnTo>
                  <a:pt x="810" y="354"/>
                </a:lnTo>
                <a:lnTo>
                  <a:pt x="809" y="339"/>
                </a:lnTo>
                <a:lnTo>
                  <a:pt x="812" y="328"/>
                </a:lnTo>
                <a:lnTo>
                  <a:pt x="819" y="316"/>
                </a:lnTo>
                <a:lnTo>
                  <a:pt x="825" y="306"/>
                </a:lnTo>
                <a:lnTo>
                  <a:pt x="836" y="293"/>
                </a:lnTo>
                <a:lnTo>
                  <a:pt x="852" y="285"/>
                </a:lnTo>
                <a:lnTo>
                  <a:pt x="863" y="279"/>
                </a:lnTo>
                <a:lnTo>
                  <a:pt x="882" y="269"/>
                </a:lnTo>
                <a:lnTo>
                  <a:pt x="901" y="258"/>
                </a:lnTo>
                <a:lnTo>
                  <a:pt x="912" y="249"/>
                </a:lnTo>
                <a:lnTo>
                  <a:pt x="922" y="241"/>
                </a:lnTo>
                <a:lnTo>
                  <a:pt x="934" y="226"/>
                </a:lnTo>
                <a:lnTo>
                  <a:pt x="938" y="209"/>
                </a:lnTo>
                <a:lnTo>
                  <a:pt x="940" y="193"/>
                </a:lnTo>
                <a:lnTo>
                  <a:pt x="941" y="179"/>
                </a:lnTo>
                <a:lnTo>
                  <a:pt x="937" y="160"/>
                </a:lnTo>
                <a:lnTo>
                  <a:pt x="932" y="146"/>
                </a:lnTo>
                <a:lnTo>
                  <a:pt x="925" y="129"/>
                </a:lnTo>
                <a:lnTo>
                  <a:pt x="917" y="114"/>
                </a:lnTo>
                <a:lnTo>
                  <a:pt x="909" y="94"/>
                </a:lnTo>
                <a:lnTo>
                  <a:pt x="902" y="78"/>
                </a:lnTo>
                <a:lnTo>
                  <a:pt x="900" y="63"/>
                </a:lnTo>
                <a:lnTo>
                  <a:pt x="899" y="47"/>
                </a:lnTo>
                <a:lnTo>
                  <a:pt x="901" y="32"/>
                </a:lnTo>
                <a:lnTo>
                  <a:pt x="901" y="15"/>
                </a:lnTo>
                <a:lnTo>
                  <a:pt x="872" y="13"/>
                </a:lnTo>
                <a:lnTo>
                  <a:pt x="833" y="13"/>
                </a:lnTo>
                <a:lnTo>
                  <a:pt x="797" y="10"/>
                </a:lnTo>
                <a:lnTo>
                  <a:pt x="770" y="8"/>
                </a:lnTo>
                <a:lnTo>
                  <a:pt x="741" y="5"/>
                </a:lnTo>
                <a:lnTo>
                  <a:pt x="707" y="2"/>
                </a:lnTo>
                <a:lnTo>
                  <a:pt x="680" y="0"/>
                </a:lnTo>
                <a:lnTo>
                  <a:pt x="661" y="1"/>
                </a:lnTo>
                <a:lnTo>
                  <a:pt x="642" y="4"/>
                </a:lnTo>
                <a:lnTo>
                  <a:pt x="631" y="8"/>
                </a:lnTo>
                <a:lnTo>
                  <a:pt x="622" y="14"/>
                </a:lnTo>
                <a:lnTo>
                  <a:pt x="615" y="23"/>
                </a:lnTo>
                <a:lnTo>
                  <a:pt x="612" y="32"/>
                </a:lnTo>
                <a:lnTo>
                  <a:pt x="614" y="41"/>
                </a:lnTo>
                <a:lnTo>
                  <a:pt x="618" y="51"/>
                </a:lnTo>
                <a:lnTo>
                  <a:pt x="625" y="64"/>
                </a:lnTo>
                <a:lnTo>
                  <a:pt x="631" y="75"/>
                </a:lnTo>
                <a:lnTo>
                  <a:pt x="634" y="87"/>
                </a:lnTo>
                <a:lnTo>
                  <a:pt x="634" y="100"/>
                </a:lnTo>
                <a:lnTo>
                  <a:pt x="631" y="112"/>
                </a:lnTo>
                <a:lnTo>
                  <a:pt x="624" y="123"/>
                </a:lnTo>
                <a:lnTo>
                  <a:pt x="616" y="133"/>
                </a:lnTo>
                <a:lnTo>
                  <a:pt x="604" y="143"/>
                </a:lnTo>
                <a:lnTo>
                  <a:pt x="591" y="151"/>
                </a:lnTo>
                <a:lnTo>
                  <a:pt x="577" y="157"/>
                </a:lnTo>
                <a:lnTo>
                  <a:pt x="561" y="161"/>
                </a:lnTo>
                <a:lnTo>
                  <a:pt x="547" y="164"/>
                </a:lnTo>
                <a:lnTo>
                  <a:pt x="531" y="166"/>
                </a:lnTo>
                <a:lnTo>
                  <a:pt x="517" y="168"/>
                </a:lnTo>
                <a:lnTo>
                  <a:pt x="504" y="168"/>
                </a:lnTo>
                <a:lnTo>
                  <a:pt x="490" y="166"/>
                </a:lnTo>
                <a:lnTo>
                  <a:pt x="478" y="164"/>
                </a:lnTo>
                <a:lnTo>
                  <a:pt x="467" y="161"/>
                </a:lnTo>
                <a:lnTo>
                  <a:pt x="458" y="158"/>
                </a:lnTo>
                <a:lnTo>
                  <a:pt x="447" y="152"/>
                </a:lnTo>
                <a:lnTo>
                  <a:pt x="439" y="146"/>
                </a:lnTo>
                <a:lnTo>
                  <a:pt x="432" y="136"/>
                </a:lnTo>
                <a:lnTo>
                  <a:pt x="423" y="126"/>
                </a:lnTo>
                <a:lnTo>
                  <a:pt x="416" y="116"/>
                </a:lnTo>
                <a:lnTo>
                  <a:pt x="408" y="107"/>
                </a:lnTo>
                <a:lnTo>
                  <a:pt x="400" y="94"/>
                </a:lnTo>
                <a:lnTo>
                  <a:pt x="392" y="83"/>
                </a:lnTo>
                <a:lnTo>
                  <a:pt x="382" y="72"/>
                </a:lnTo>
                <a:lnTo>
                  <a:pt x="370" y="61"/>
                </a:lnTo>
                <a:lnTo>
                  <a:pt x="359" y="52"/>
                </a:lnTo>
                <a:lnTo>
                  <a:pt x="347" y="45"/>
                </a:lnTo>
                <a:lnTo>
                  <a:pt x="333" y="40"/>
                </a:lnTo>
                <a:lnTo>
                  <a:pt x="319" y="36"/>
                </a:lnTo>
                <a:lnTo>
                  <a:pt x="301" y="33"/>
                </a:lnTo>
                <a:lnTo>
                  <a:pt x="280" y="32"/>
                </a:lnTo>
                <a:lnTo>
                  <a:pt x="263" y="31"/>
                </a:lnTo>
                <a:lnTo>
                  <a:pt x="246" y="31"/>
                </a:lnTo>
                <a:lnTo>
                  <a:pt x="227" y="32"/>
                </a:lnTo>
                <a:lnTo>
                  <a:pt x="209" y="35"/>
                </a:lnTo>
                <a:lnTo>
                  <a:pt x="191" y="38"/>
                </a:lnTo>
                <a:lnTo>
                  <a:pt x="170" y="42"/>
                </a:lnTo>
                <a:lnTo>
                  <a:pt x="150" y="46"/>
                </a:lnTo>
                <a:lnTo>
                  <a:pt x="123" y="51"/>
                </a:lnTo>
                <a:close/>
              </a:path>
            </a:pathLst>
          </a:custGeom>
          <a:solidFill>
            <a:srgbClr val="FF00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Freeform 10"/>
          <p:cNvSpPr>
            <a:spLocks/>
          </p:cNvSpPr>
          <p:nvPr/>
        </p:nvSpPr>
        <p:spPr bwMode="auto">
          <a:xfrm>
            <a:off x="3630613" y="5341938"/>
            <a:ext cx="1589087" cy="1038225"/>
          </a:xfrm>
          <a:custGeom>
            <a:avLst/>
            <a:gdLst>
              <a:gd name="T0" fmla="*/ 2147483647 w 1009"/>
              <a:gd name="T1" fmla="*/ 331479875 h 635"/>
              <a:gd name="T2" fmla="*/ 2048769686 w 1009"/>
              <a:gd name="T3" fmla="*/ 363558562 h 635"/>
              <a:gd name="T4" fmla="*/ 1850341747 w 1009"/>
              <a:gd name="T5" fmla="*/ 441082160 h 635"/>
              <a:gd name="T6" fmla="*/ 1622149145 w 1009"/>
              <a:gd name="T7" fmla="*/ 529298551 h 635"/>
              <a:gd name="T8" fmla="*/ 1426201694 w 1009"/>
              <a:gd name="T9" fmla="*/ 564050463 h 635"/>
              <a:gd name="T10" fmla="*/ 1289782781 w 1009"/>
              <a:gd name="T11" fmla="*/ 518605655 h 635"/>
              <a:gd name="T12" fmla="*/ 1250096564 w 1009"/>
              <a:gd name="T13" fmla="*/ 430389264 h 635"/>
              <a:gd name="T14" fmla="*/ 1312105590 w 1009"/>
              <a:gd name="T15" fmla="*/ 315440531 h 635"/>
              <a:gd name="T16" fmla="*/ 1451004989 w 1009"/>
              <a:gd name="T17" fmla="*/ 232570588 h 635"/>
              <a:gd name="T18" fmla="*/ 1612227197 w 1009"/>
              <a:gd name="T19" fmla="*/ 173759609 h 635"/>
              <a:gd name="T20" fmla="*/ 1676717104 w 1009"/>
              <a:gd name="T21" fmla="*/ 74850297 h 635"/>
              <a:gd name="T22" fmla="*/ 1584943415 w 1009"/>
              <a:gd name="T23" fmla="*/ 2673225 h 635"/>
              <a:gd name="T24" fmla="*/ 1386515476 w 1009"/>
              <a:gd name="T25" fmla="*/ 8019675 h 635"/>
              <a:gd name="T26" fmla="*/ 1193048512 w 1009"/>
              <a:gd name="T27" fmla="*/ 80196745 h 635"/>
              <a:gd name="T28" fmla="*/ 979739226 w 1009"/>
              <a:gd name="T29" fmla="*/ 208511521 h 635"/>
              <a:gd name="T30" fmla="*/ 768908655 w 1009"/>
              <a:gd name="T31" fmla="*/ 312767307 h 635"/>
              <a:gd name="T32" fmla="*/ 540716447 w 1009"/>
              <a:gd name="T33" fmla="*/ 355538890 h 635"/>
              <a:gd name="T34" fmla="*/ 344768897 w 1009"/>
              <a:gd name="T35" fmla="*/ 360885338 h 635"/>
              <a:gd name="T36" fmla="*/ 401816950 w 1009"/>
              <a:gd name="T37" fmla="*/ 588109478 h 635"/>
              <a:gd name="T38" fmla="*/ 456384613 w 1009"/>
              <a:gd name="T39" fmla="*/ 777908380 h 635"/>
              <a:gd name="T40" fmla="*/ 411738898 w 1009"/>
              <a:gd name="T41" fmla="*/ 892857215 h 635"/>
              <a:gd name="T42" fmla="*/ 317485115 w 1009"/>
              <a:gd name="T43" fmla="*/ 919589455 h 635"/>
              <a:gd name="T44" fmla="*/ 215789871 w 1009"/>
              <a:gd name="T45" fmla="*/ 876817872 h 635"/>
              <a:gd name="T46" fmla="*/ 96734294 w 1009"/>
              <a:gd name="T47" fmla="*/ 842065756 h 635"/>
              <a:gd name="T48" fmla="*/ 17361840 w 1009"/>
              <a:gd name="T49" fmla="*/ 922262679 h 635"/>
              <a:gd name="T50" fmla="*/ 4960976 w 1009"/>
              <a:gd name="T51" fmla="*/ 1058597102 h 635"/>
              <a:gd name="T52" fmla="*/ 71929424 w 1009"/>
              <a:gd name="T53" fmla="*/ 1208297644 h 635"/>
              <a:gd name="T54" fmla="*/ 208349985 w 1009"/>
              <a:gd name="T55" fmla="*/ 1280474691 h 635"/>
              <a:gd name="T56" fmla="*/ 379494141 w 1009"/>
              <a:gd name="T57" fmla="*/ 1280474691 h 635"/>
              <a:gd name="T58" fmla="*/ 446462665 w 1009"/>
              <a:gd name="T59" fmla="*/ 1352651739 h 635"/>
              <a:gd name="T60" fmla="*/ 386934027 w 1009"/>
              <a:gd name="T61" fmla="*/ 1518391625 h 635"/>
              <a:gd name="T62" fmla="*/ 292681820 w 1009"/>
              <a:gd name="T63" fmla="*/ 1665418943 h 635"/>
              <a:gd name="T64" fmla="*/ 2147483647 w 1009"/>
              <a:gd name="T65" fmla="*/ 1627993808 h 635"/>
              <a:gd name="T66" fmla="*/ 2147483647 w 1009"/>
              <a:gd name="T67" fmla="*/ 1515718401 h 635"/>
              <a:gd name="T68" fmla="*/ 2147483647 w 1009"/>
              <a:gd name="T69" fmla="*/ 1416809114 h 635"/>
              <a:gd name="T70" fmla="*/ 2147483647 w 1009"/>
              <a:gd name="T71" fmla="*/ 1283147915 h 635"/>
              <a:gd name="T72" fmla="*/ 2147483647 w 1009"/>
              <a:gd name="T73" fmla="*/ 1192258300 h 635"/>
              <a:gd name="T74" fmla="*/ 2147483647 w 1009"/>
              <a:gd name="T75" fmla="*/ 1173545733 h 635"/>
              <a:gd name="T76" fmla="*/ 2147483647 w 1009"/>
              <a:gd name="T77" fmla="*/ 1210970868 h 635"/>
              <a:gd name="T78" fmla="*/ 1991721634 w 1009"/>
              <a:gd name="T79" fmla="*/ 1216317316 h 635"/>
              <a:gd name="T80" fmla="*/ 1885066991 w 1009"/>
              <a:gd name="T81" fmla="*/ 1133447373 h 635"/>
              <a:gd name="T82" fmla="*/ 1907389799 w 1009"/>
              <a:gd name="T83" fmla="*/ 999786174 h 635"/>
              <a:gd name="T84" fmla="*/ 2011563955 w 1009"/>
              <a:gd name="T85" fmla="*/ 911569783 h 635"/>
              <a:gd name="T86" fmla="*/ 2147483647 w 1009"/>
              <a:gd name="T87" fmla="*/ 879491096 h 635"/>
              <a:gd name="T88" fmla="*/ 2147483647 w 1009"/>
              <a:gd name="T89" fmla="*/ 831372860 h 635"/>
              <a:gd name="T90" fmla="*/ 2147483647 w 1009"/>
              <a:gd name="T91" fmla="*/ 713751005 h 635"/>
              <a:gd name="T92" fmla="*/ 2147483647 w 1009"/>
              <a:gd name="T93" fmla="*/ 537318223 h 635"/>
              <a:gd name="T94" fmla="*/ 2147483647 w 1009"/>
              <a:gd name="T95" fmla="*/ 358212114 h 63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09"/>
              <a:gd name="T145" fmla="*/ 0 h 635"/>
              <a:gd name="T146" fmla="*/ 1009 w 1009"/>
              <a:gd name="T147" fmla="*/ 635 h 63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09" h="635">
                <a:moveTo>
                  <a:pt x="937" y="134"/>
                </a:moveTo>
                <a:lnTo>
                  <a:pt x="929" y="130"/>
                </a:lnTo>
                <a:lnTo>
                  <a:pt x="913" y="126"/>
                </a:lnTo>
                <a:lnTo>
                  <a:pt x="897" y="124"/>
                </a:lnTo>
                <a:lnTo>
                  <a:pt x="881" y="126"/>
                </a:lnTo>
                <a:lnTo>
                  <a:pt x="861" y="129"/>
                </a:lnTo>
                <a:lnTo>
                  <a:pt x="845" y="131"/>
                </a:lnTo>
                <a:lnTo>
                  <a:pt x="826" y="136"/>
                </a:lnTo>
                <a:lnTo>
                  <a:pt x="808" y="141"/>
                </a:lnTo>
                <a:lnTo>
                  <a:pt x="786" y="149"/>
                </a:lnTo>
                <a:lnTo>
                  <a:pt x="765" y="156"/>
                </a:lnTo>
                <a:lnTo>
                  <a:pt x="746" y="165"/>
                </a:lnTo>
                <a:lnTo>
                  <a:pt x="726" y="173"/>
                </a:lnTo>
                <a:lnTo>
                  <a:pt x="702" y="182"/>
                </a:lnTo>
                <a:lnTo>
                  <a:pt x="680" y="190"/>
                </a:lnTo>
                <a:lnTo>
                  <a:pt x="654" y="198"/>
                </a:lnTo>
                <a:lnTo>
                  <a:pt x="629" y="205"/>
                </a:lnTo>
                <a:lnTo>
                  <a:pt x="612" y="209"/>
                </a:lnTo>
                <a:lnTo>
                  <a:pt x="595" y="211"/>
                </a:lnTo>
                <a:lnTo>
                  <a:pt x="575" y="211"/>
                </a:lnTo>
                <a:lnTo>
                  <a:pt x="555" y="208"/>
                </a:lnTo>
                <a:lnTo>
                  <a:pt x="541" y="205"/>
                </a:lnTo>
                <a:lnTo>
                  <a:pt x="530" y="200"/>
                </a:lnTo>
                <a:lnTo>
                  <a:pt x="520" y="194"/>
                </a:lnTo>
                <a:lnTo>
                  <a:pt x="513" y="188"/>
                </a:lnTo>
                <a:lnTo>
                  <a:pt x="509" y="179"/>
                </a:lnTo>
                <a:lnTo>
                  <a:pt x="504" y="170"/>
                </a:lnTo>
                <a:lnTo>
                  <a:pt x="504" y="161"/>
                </a:lnTo>
                <a:lnTo>
                  <a:pt x="508" y="150"/>
                </a:lnTo>
                <a:lnTo>
                  <a:pt x="513" y="138"/>
                </a:lnTo>
                <a:lnTo>
                  <a:pt x="520" y="129"/>
                </a:lnTo>
                <a:lnTo>
                  <a:pt x="529" y="118"/>
                </a:lnTo>
                <a:lnTo>
                  <a:pt x="538" y="112"/>
                </a:lnTo>
                <a:lnTo>
                  <a:pt x="551" y="102"/>
                </a:lnTo>
                <a:lnTo>
                  <a:pt x="568" y="93"/>
                </a:lnTo>
                <a:lnTo>
                  <a:pt x="585" y="87"/>
                </a:lnTo>
                <a:lnTo>
                  <a:pt x="603" y="83"/>
                </a:lnTo>
                <a:lnTo>
                  <a:pt x="618" y="78"/>
                </a:lnTo>
                <a:lnTo>
                  <a:pt x="636" y="72"/>
                </a:lnTo>
                <a:lnTo>
                  <a:pt x="650" y="65"/>
                </a:lnTo>
                <a:lnTo>
                  <a:pt x="663" y="57"/>
                </a:lnTo>
                <a:lnTo>
                  <a:pt x="674" y="49"/>
                </a:lnTo>
                <a:lnTo>
                  <a:pt x="678" y="39"/>
                </a:lnTo>
                <a:lnTo>
                  <a:pt x="676" y="28"/>
                </a:lnTo>
                <a:lnTo>
                  <a:pt x="669" y="17"/>
                </a:lnTo>
                <a:lnTo>
                  <a:pt x="661" y="10"/>
                </a:lnTo>
                <a:lnTo>
                  <a:pt x="651" y="5"/>
                </a:lnTo>
                <a:lnTo>
                  <a:pt x="639" y="1"/>
                </a:lnTo>
                <a:lnTo>
                  <a:pt x="622" y="0"/>
                </a:lnTo>
                <a:lnTo>
                  <a:pt x="606" y="0"/>
                </a:lnTo>
                <a:lnTo>
                  <a:pt x="582" y="1"/>
                </a:lnTo>
                <a:lnTo>
                  <a:pt x="559" y="3"/>
                </a:lnTo>
                <a:lnTo>
                  <a:pt x="543" y="7"/>
                </a:lnTo>
                <a:lnTo>
                  <a:pt x="521" y="13"/>
                </a:lnTo>
                <a:lnTo>
                  <a:pt x="497" y="21"/>
                </a:lnTo>
                <a:lnTo>
                  <a:pt x="481" y="30"/>
                </a:lnTo>
                <a:lnTo>
                  <a:pt x="461" y="40"/>
                </a:lnTo>
                <a:lnTo>
                  <a:pt x="443" y="49"/>
                </a:lnTo>
                <a:lnTo>
                  <a:pt x="423" y="61"/>
                </a:lnTo>
                <a:lnTo>
                  <a:pt x="395" y="78"/>
                </a:lnTo>
                <a:lnTo>
                  <a:pt x="375" y="90"/>
                </a:lnTo>
                <a:lnTo>
                  <a:pt x="358" y="100"/>
                </a:lnTo>
                <a:lnTo>
                  <a:pt x="333" y="110"/>
                </a:lnTo>
                <a:lnTo>
                  <a:pt x="310" y="117"/>
                </a:lnTo>
                <a:lnTo>
                  <a:pt x="287" y="123"/>
                </a:lnTo>
                <a:lnTo>
                  <a:pt x="262" y="127"/>
                </a:lnTo>
                <a:lnTo>
                  <a:pt x="238" y="131"/>
                </a:lnTo>
                <a:lnTo>
                  <a:pt x="218" y="133"/>
                </a:lnTo>
                <a:lnTo>
                  <a:pt x="197" y="135"/>
                </a:lnTo>
                <a:lnTo>
                  <a:pt x="176" y="135"/>
                </a:lnTo>
                <a:lnTo>
                  <a:pt x="156" y="136"/>
                </a:lnTo>
                <a:lnTo>
                  <a:pt x="139" y="135"/>
                </a:lnTo>
                <a:lnTo>
                  <a:pt x="141" y="152"/>
                </a:lnTo>
                <a:lnTo>
                  <a:pt x="146" y="173"/>
                </a:lnTo>
                <a:lnTo>
                  <a:pt x="152" y="195"/>
                </a:lnTo>
                <a:lnTo>
                  <a:pt x="162" y="220"/>
                </a:lnTo>
                <a:lnTo>
                  <a:pt x="169" y="241"/>
                </a:lnTo>
                <a:lnTo>
                  <a:pt x="178" y="258"/>
                </a:lnTo>
                <a:lnTo>
                  <a:pt x="183" y="275"/>
                </a:lnTo>
                <a:lnTo>
                  <a:pt x="184" y="291"/>
                </a:lnTo>
                <a:lnTo>
                  <a:pt x="183" y="305"/>
                </a:lnTo>
                <a:lnTo>
                  <a:pt x="178" y="317"/>
                </a:lnTo>
                <a:lnTo>
                  <a:pt x="172" y="326"/>
                </a:lnTo>
                <a:lnTo>
                  <a:pt x="166" y="334"/>
                </a:lnTo>
                <a:lnTo>
                  <a:pt x="157" y="340"/>
                </a:lnTo>
                <a:lnTo>
                  <a:pt x="148" y="343"/>
                </a:lnTo>
                <a:lnTo>
                  <a:pt x="140" y="345"/>
                </a:lnTo>
                <a:lnTo>
                  <a:pt x="128" y="344"/>
                </a:lnTo>
                <a:lnTo>
                  <a:pt x="119" y="341"/>
                </a:lnTo>
                <a:lnTo>
                  <a:pt x="107" y="338"/>
                </a:lnTo>
                <a:lnTo>
                  <a:pt x="99" y="334"/>
                </a:lnTo>
                <a:lnTo>
                  <a:pt x="87" y="328"/>
                </a:lnTo>
                <a:lnTo>
                  <a:pt x="78" y="323"/>
                </a:lnTo>
                <a:lnTo>
                  <a:pt x="68" y="319"/>
                </a:lnTo>
                <a:lnTo>
                  <a:pt x="58" y="315"/>
                </a:lnTo>
                <a:lnTo>
                  <a:pt x="39" y="315"/>
                </a:lnTo>
                <a:lnTo>
                  <a:pt x="28" y="319"/>
                </a:lnTo>
                <a:lnTo>
                  <a:pt x="19" y="325"/>
                </a:lnTo>
                <a:lnTo>
                  <a:pt x="13" y="334"/>
                </a:lnTo>
                <a:lnTo>
                  <a:pt x="7" y="345"/>
                </a:lnTo>
                <a:lnTo>
                  <a:pt x="3" y="357"/>
                </a:lnTo>
                <a:lnTo>
                  <a:pt x="0" y="369"/>
                </a:lnTo>
                <a:lnTo>
                  <a:pt x="0" y="383"/>
                </a:lnTo>
                <a:lnTo>
                  <a:pt x="2" y="396"/>
                </a:lnTo>
                <a:lnTo>
                  <a:pt x="5" y="410"/>
                </a:lnTo>
                <a:lnTo>
                  <a:pt x="12" y="423"/>
                </a:lnTo>
                <a:lnTo>
                  <a:pt x="19" y="438"/>
                </a:lnTo>
                <a:lnTo>
                  <a:pt x="29" y="452"/>
                </a:lnTo>
                <a:lnTo>
                  <a:pt x="41" y="460"/>
                </a:lnTo>
                <a:lnTo>
                  <a:pt x="55" y="469"/>
                </a:lnTo>
                <a:lnTo>
                  <a:pt x="68" y="476"/>
                </a:lnTo>
                <a:lnTo>
                  <a:pt x="84" y="479"/>
                </a:lnTo>
                <a:lnTo>
                  <a:pt x="97" y="482"/>
                </a:lnTo>
                <a:lnTo>
                  <a:pt x="118" y="482"/>
                </a:lnTo>
                <a:lnTo>
                  <a:pt x="134" y="480"/>
                </a:lnTo>
                <a:lnTo>
                  <a:pt x="153" y="479"/>
                </a:lnTo>
                <a:lnTo>
                  <a:pt x="168" y="479"/>
                </a:lnTo>
                <a:lnTo>
                  <a:pt x="177" y="485"/>
                </a:lnTo>
                <a:lnTo>
                  <a:pt x="180" y="495"/>
                </a:lnTo>
                <a:lnTo>
                  <a:pt x="180" y="506"/>
                </a:lnTo>
                <a:lnTo>
                  <a:pt x="175" y="522"/>
                </a:lnTo>
                <a:lnTo>
                  <a:pt x="170" y="537"/>
                </a:lnTo>
                <a:lnTo>
                  <a:pt x="164" y="550"/>
                </a:lnTo>
                <a:lnTo>
                  <a:pt x="156" y="568"/>
                </a:lnTo>
                <a:lnTo>
                  <a:pt x="146" y="583"/>
                </a:lnTo>
                <a:lnTo>
                  <a:pt x="137" y="598"/>
                </a:lnTo>
                <a:lnTo>
                  <a:pt x="126" y="612"/>
                </a:lnTo>
                <a:lnTo>
                  <a:pt x="118" y="623"/>
                </a:lnTo>
                <a:lnTo>
                  <a:pt x="100" y="635"/>
                </a:lnTo>
                <a:lnTo>
                  <a:pt x="932" y="634"/>
                </a:lnTo>
                <a:lnTo>
                  <a:pt x="933" y="621"/>
                </a:lnTo>
                <a:lnTo>
                  <a:pt x="936" y="609"/>
                </a:lnTo>
                <a:lnTo>
                  <a:pt x="941" y="598"/>
                </a:lnTo>
                <a:lnTo>
                  <a:pt x="945" y="588"/>
                </a:lnTo>
                <a:lnTo>
                  <a:pt x="951" y="578"/>
                </a:lnTo>
                <a:lnTo>
                  <a:pt x="959" y="567"/>
                </a:lnTo>
                <a:lnTo>
                  <a:pt x="968" y="557"/>
                </a:lnTo>
                <a:lnTo>
                  <a:pt x="976" y="548"/>
                </a:lnTo>
                <a:lnTo>
                  <a:pt x="987" y="538"/>
                </a:lnTo>
                <a:lnTo>
                  <a:pt x="995" y="530"/>
                </a:lnTo>
                <a:lnTo>
                  <a:pt x="1001" y="520"/>
                </a:lnTo>
                <a:lnTo>
                  <a:pt x="1006" y="509"/>
                </a:lnTo>
                <a:lnTo>
                  <a:pt x="1009" y="494"/>
                </a:lnTo>
                <a:lnTo>
                  <a:pt x="1008" y="480"/>
                </a:lnTo>
                <a:lnTo>
                  <a:pt x="1005" y="470"/>
                </a:lnTo>
                <a:lnTo>
                  <a:pt x="1000" y="461"/>
                </a:lnTo>
                <a:lnTo>
                  <a:pt x="993" y="453"/>
                </a:lnTo>
                <a:lnTo>
                  <a:pt x="984" y="446"/>
                </a:lnTo>
                <a:lnTo>
                  <a:pt x="973" y="442"/>
                </a:lnTo>
                <a:lnTo>
                  <a:pt x="960" y="439"/>
                </a:lnTo>
                <a:lnTo>
                  <a:pt x="946" y="438"/>
                </a:lnTo>
                <a:lnTo>
                  <a:pt x="930" y="439"/>
                </a:lnTo>
                <a:lnTo>
                  <a:pt x="916" y="441"/>
                </a:lnTo>
                <a:lnTo>
                  <a:pt x="902" y="444"/>
                </a:lnTo>
                <a:lnTo>
                  <a:pt x="883" y="449"/>
                </a:lnTo>
                <a:lnTo>
                  <a:pt x="868" y="453"/>
                </a:lnTo>
                <a:lnTo>
                  <a:pt x="851" y="456"/>
                </a:lnTo>
                <a:lnTo>
                  <a:pt x="832" y="458"/>
                </a:lnTo>
                <a:lnTo>
                  <a:pt x="816" y="458"/>
                </a:lnTo>
                <a:lnTo>
                  <a:pt x="803" y="455"/>
                </a:lnTo>
                <a:lnTo>
                  <a:pt x="789" y="451"/>
                </a:lnTo>
                <a:lnTo>
                  <a:pt x="777" y="445"/>
                </a:lnTo>
                <a:lnTo>
                  <a:pt x="767" y="437"/>
                </a:lnTo>
                <a:lnTo>
                  <a:pt x="760" y="424"/>
                </a:lnTo>
                <a:lnTo>
                  <a:pt x="757" y="411"/>
                </a:lnTo>
                <a:lnTo>
                  <a:pt x="759" y="398"/>
                </a:lnTo>
                <a:lnTo>
                  <a:pt x="764" y="384"/>
                </a:lnTo>
                <a:lnTo>
                  <a:pt x="769" y="374"/>
                </a:lnTo>
                <a:lnTo>
                  <a:pt x="778" y="364"/>
                </a:lnTo>
                <a:lnTo>
                  <a:pt x="789" y="355"/>
                </a:lnTo>
                <a:lnTo>
                  <a:pt x="799" y="348"/>
                </a:lnTo>
                <a:lnTo>
                  <a:pt x="811" y="341"/>
                </a:lnTo>
                <a:lnTo>
                  <a:pt x="824" y="337"/>
                </a:lnTo>
                <a:lnTo>
                  <a:pt x="837" y="334"/>
                </a:lnTo>
                <a:lnTo>
                  <a:pt x="851" y="332"/>
                </a:lnTo>
                <a:lnTo>
                  <a:pt x="869" y="329"/>
                </a:lnTo>
                <a:lnTo>
                  <a:pt x="887" y="327"/>
                </a:lnTo>
                <a:lnTo>
                  <a:pt x="903" y="324"/>
                </a:lnTo>
                <a:lnTo>
                  <a:pt x="918" y="318"/>
                </a:lnTo>
                <a:lnTo>
                  <a:pt x="928" y="311"/>
                </a:lnTo>
                <a:lnTo>
                  <a:pt x="937" y="301"/>
                </a:lnTo>
                <a:lnTo>
                  <a:pt x="945" y="291"/>
                </a:lnTo>
                <a:lnTo>
                  <a:pt x="949" y="281"/>
                </a:lnTo>
                <a:lnTo>
                  <a:pt x="952" y="267"/>
                </a:lnTo>
                <a:lnTo>
                  <a:pt x="953" y="250"/>
                </a:lnTo>
                <a:lnTo>
                  <a:pt x="951" y="237"/>
                </a:lnTo>
                <a:lnTo>
                  <a:pt x="950" y="220"/>
                </a:lnTo>
                <a:lnTo>
                  <a:pt x="949" y="201"/>
                </a:lnTo>
                <a:lnTo>
                  <a:pt x="948" y="177"/>
                </a:lnTo>
                <a:lnTo>
                  <a:pt x="948" y="155"/>
                </a:lnTo>
                <a:lnTo>
                  <a:pt x="949" y="141"/>
                </a:lnTo>
                <a:lnTo>
                  <a:pt x="937" y="134"/>
                </a:lnTo>
                <a:close/>
              </a:path>
            </a:pathLst>
          </a:custGeom>
          <a:solidFill>
            <a:srgbClr val="339966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Freeform 11"/>
          <p:cNvSpPr>
            <a:spLocks/>
          </p:cNvSpPr>
          <p:nvPr/>
        </p:nvSpPr>
        <p:spPr bwMode="auto">
          <a:xfrm>
            <a:off x="1824038" y="5341938"/>
            <a:ext cx="1716087" cy="863600"/>
          </a:xfrm>
          <a:custGeom>
            <a:avLst/>
            <a:gdLst>
              <a:gd name="T0" fmla="*/ 244493670 w 1092"/>
              <a:gd name="T1" fmla="*/ 179864591 h 531"/>
              <a:gd name="T2" fmla="*/ 325992051 w 1092"/>
              <a:gd name="T3" fmla="*/ 171929558 h 531"/>
              <a:gd name="T4" fmla="*/ 461822260 w 1092"/>
              <a:gd name="T5" fmla="*/ 142833896 h 531"/>
              <a:gd name="T6" fmla="*/ 617409364 w 1092"/>
              <a:gd name="T7" fmla="*/ 105803175 h 531"/>
              <a:gd name="T8" fmla="*/ 765588381 w 1092"/>
              <a:gd name="T9" fmla="*/ 52900774 h 531"/>
              <a:gd name="T10" fmla="*/ 901417117 w 1092"/>
              <a:gd name="T11" fmla="*/ 10579505 h 531"/>
              <a:gd name="T12" fmla="*/ 985385908 w 1092"/>
              <a:gd name="T13" fmla="*/ 0 h 531"/>
              <a:gd name="T14" fmla="*/ 1079231624 w 1092"/>
              <a:gd name="T15" fmla="*/ 7935036 h 531"/>
              <a:gd name="T16" fmla="*/ 1158259595 w 1092"/>
              <a:gd name="T17" fmla="*/ 29095675 h 531"/>
              <a:gd name="T18" fmla="*/ 1207652077 w 1092"/>
              <a:gd name="T19" fmla="*/ 63481915 h 531"/>
              <a:gd name="T20" fmla="*/ 1227409070 w 1092"/>
              <a:gd name="T21" fmla="*/ 116382702 h 531"/>
              <a:gd name="T22" fmla="*/ 1215061735 w 1092"/>
              <a:gd name="T23" fmla="*/ 174574027 h 531"/>
              <a:gd name="T24" fmla="*/ 1163198843 w 1092"/>
              <a:gd name="T25" fmla="*/ 259216597 h 531"/>
              <a:gd name="T26" fmla="*/ 1140973012 w 1092"/>
              <a:gd name="T27" fmla="*/ 330633519 h 531"/>
              <a:gd name="T28" fmla="*/ 1140973012 w 1092"/>
              <a:gd name="T29" fmla="*/ 386178750 h 531"/>
              <a:gd name="T30" fmla="*/ 1175547749 w 1092"/>
              <a:gd name="T31" fmla="*/ 452305210 h 531"/>
              <a:gd name="T32" fmla="*/ 1237287566 w 1092"/>
              <a:gd name="T33" fmla="*/ 499917033 h 531"/>
              <a:gd name="T34" fmla="*/ 1318785947 w 1092"/>
              <a:gd name="T35" fmla="*/ 523722132 h 531"/>
              <a:gd name="T36" fmla="*/ 1390405832 w 1092"/>
              <a:gd name="T37" fmla="*/ 523722132 h 531"/>
              <a:gd name="T38" fmla="*/ 1462025716 w 1092"/>
              <a:gd name="T39" fmla="*/ 502561502 h 531"/>
              <a:gd name="T40" fmla="*/ 1541053687 w 1092"/>
              <a:gd name="T41" fmla="*/ 457595774 h 531"/>
              <a:gd name="T42" fmla="*/ 1602795076 w 1092"/>
              <a:gd name="T43" fmla="*/ 407339380 h 531"/>
              <a:gd name="T44" fmla="*/ 1642309061 w 1092"/>
              <a:gd name="T45" fmla="*/ 343857490 h 531"/>
              <a:gd name="T46" fmla="*/ 1657127199 w 1092"/>
              <a:gd name="T47" fmla="*/ 259216597 h 531"/>
              <a:gd name="T48" fmla="*/ 1681823440 w 1092"/>
              <a:gd name="T49" fmla="*/ 203669690 h 531"/>
              <a:gd name="T50" fmla="*/ 1741094418 w 1092"/>
              <a:gd name="T51" fmla="*/ 166638994 h 531"/>
              <a:gd name="T52" fmla="*/ 1844820201 w 1092"/>
              <a:gd name="T53" fmla="*/ 132252767 h 531"/>
              <a:gd name="T54" fmla="*/ 1943605165 w 1092"/>
              <a:gd name="T55" fmla="*/ 103157079 h 531"/>
              <a:gd name="T56" fmla="*/ 2121418100 w 1092"/>
              <a:gd name="T57" fmla="*/ 68770853 h 531"/>
              <a:gd name="T58" fmla="*/ 2147483647 w 1092"/>
              <a:gd name="T59" fmla="*/ 58191351 h 531"/>
              <a:gd name="T60" fmla="*/ 2147483647 w 1092"/>
              <a:gd name="T61" fmla="*/ 71416948 h 531"/>
              <a:gd name="T62" fmla="*/ 2147483647 w 1092"/>
              <a:gd name="T63" fmla="*/ 150768928 h 531"/>
              <a:gd name="T64" fmla="*/ 2147483647 w 1092"/>
              <a:gd name="T65" fmla="*/ 277731132 h 531"/>
              <a:gd name="T66" fmla="*/ 2147483647 w 1092"/>
              <a:gd name="T67" fmla="*/ 394113783 h 531"/>
              <a:gd name="T68" fmla="*/ 2147483647 w 1092"/>
              <a:gd name="T69" fmla="*/ 481400872 h 531"/>
              <a:gd name="T70" fmla="*/ 2147483647 w 1092"/>
              <a:gd name="T71" fmla="*/ 544882762 h 531"/>
              <a:gd name="T72" fmla="*/ 2147483647 w 1092"/>
              <a:gd name="T73" fmla="*/ 587204021 h 531"/>
              <a:gd name="T74" fmla="*/ 2147483647 w 1092"/>
              <a:gd name="T75" fmla="*/ 613655215 h 531"/>
              <a:gd name="T76" fmla="*/ 2147483647 w 1092"/>
              <a:gd name="T77" fmla="*/ 608364651 h 531"/>
              <a:gd name="T78" fmla="*/ 2147483647 w 1092"/>
              <a:gd name="T79" fmla="*/ 581913457 h 531"/>
              <a:gd name="T80" fmla="*/ 2147483647 w 1092"/>
              <a:gd name="T81" fmla="*/ 552817795 h 531"/>
              <a:gd name="T82" fmla="*/ 2147483647 w 1092"/>
              <a:gd name="T83" fmla="*/ 536947729 h 531"/>
              <a:gd name="T84" fmla="*/ 2147483647 w 1092"/>
              <a:gd name="T85" fmla="*/ 552817795 h 531"/>
              <a:gd name="T86" fmla="*/ 2147483647 w 1092"/>
              <a:gd name="T87" fmla="*/ 600429618 h 531"/>
              <a:gd name="T88" fmla="*/ 2147483647 w 1092"/>
              <a:gd name="T89" fmla="*/ 663911508 h 531"/>
              <a:gd name="T90" fmla="*/ 2147483647 w 1092"/>
              <a:gd name="T91" fmla="*/ 727391771 h 531"/>
              <a:gd name="T92" fmla="*/ 2147483647 w 1092"/>
              <a:gd name="T93" fmla="*/ 814678759 h 531"/>
              <a:gd name="T94" fmla="*/ 2147483647 w 1092"/>
              <a:gd name="T95" fmla="*/ 888741980 h 531"/>
              <a:gd name="T96" fmla="*/ 2147483647 w 1092"/>
              <a:gd name="T97" fmla="*/ 933707708 h 531"/>
              <a:gd name="T98" fmla="*/ 2147483647 w 1092"/>
              <a:gd name="T99" fmla="*/ 981317906 h 531"/>
              <a:gd name="T100" fmla="*/ 2147483647 w 1092"/>
              <a:gd name="T101" fmla="*/ 999834067 h 531"/>
              <a:gd name="T102" fmla="*/ 2147483647 w 1092"/>
              <a:gd name="T103" fmla="*/ 997189598 h 531"/>
              <a:gd name="T104" fmla="*/ 2147483647 w 1092"/>
              <a:gd name="T105" fmla="*/ 991899034 h 531"/>
              <a:gd name="T106" fmla="*/ 2147483647 w 1092"/>
              <a:gd name="T107" fmla="*/ 1020994696 h 531"/>
              <a:gd name="T108" fmla="*/ 2147483647 w 1092"/>
              <a:gd name="T109" fmla="*/ 1058025392 h 531"/>
              <a:gd name="T110" fmla="*/ 2147483647 w 1092"/>
              <a:gd name="T111" fmla="*/ 1129442314 h 531"/>
              <a:gd name="T112" fmla="*/ 2147483647 w 1092"/>
              <a:gd name="T113" fmla="*/ 1216729303 h 531"/>
              <a:gd name="T114" fmla="*/ 2147483647 w 1092"/>
              <a:gd name="T115" fmla="*/ 1304016291 h 531"/>
              <a:gd name="T116" fmla="*/ 2147483647 w 1092"/>
              <a:gd name="T117" fmla="*/ 1380723777 h 531"/>
              <a:gd name="T118" fmla="*/ 0 w 1092"/>
              <a:gd name="T119" fmla="*/ 1399238312 h 53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92"/>
              <a:gd name="T181" fmla="*/ 0 h 531"/>
              <a:gd name="T182" fmla="*/ 1092 w 1092"/>
              <a:gd name="T183" fmla="*/ 531 h 53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92" h="531">
                <a:moveTo>
                  <a:pt x="0" y="529"/>
                </a:moveTo>
                <a:lnTo>
                  <a:pt x="99" y="68"/>
                </a:lnTo>
                <a:lnTo>
                  <a:pt x="114" y="67"/>
                </a:lnTo>
                <a:lnTo>
                  <a:pt x="132" y="65"/>
                </a:lnTo>
                <a:lnTo>
                  <a:pt x="163" y="59"/>
                </a:lnTo>
                <a:lnTo>
                  <a:pt x="187" y="54"/>
                </a:lnTo>
                <a:lnTo>
                  <a:pt x="217" y="48"/>
                </a:lnTo>
                <a:lnTo>
                  <a:pt x="250" y="40"/>
                </a:lnTo>
                <a:lnTo>
                  <a:pt x="281" y="30"/>
                </a:lnTo>
                <a:lnTo>
                  <a:pt x="310" y="20"/>
                </a:lnTo>
                <a:lnTo>
                  <a:pt x="343" y="9"/>
                </a:lnTo>
                <a:lnTo>
                  <a:pt x="365" y="4"/>
                </a:lnTo>
                <a:lnTo>
                  <a:pt x="383" y="1"/>
                </a:lnTo>
                <a:lnTo>
                  <a:pt x="399" y="0"/>
                </a:lnTo>
                <a:lnTo>
                  <a:pt x="415" y="0"/>
                </a:lnTo>
                <a:lnTo>
                  <a:pt x="437" y="3"/>
                </a:lnTo>
                <a:lnTo>
                  <a:pt x="453" y="6"/>
                </a:lnTo>
                <a:lnTo>
                  <a:pt x="469" y="11"/>
                </a:lnTo>
                <a:lnTo>
                  <a:pt x="481" y="17"/>
                </a:lnTo>
                <a:lnTo>
                  <a:pt x="489" y="24"/>
                </a:lnTo>
                <a:lnTo>
                  <a:pt x="495" y="35"/>
                </a:lnTo>
                <a:lnTo>
                  <a:pt x="497" y="44"/>
                </a:lnTo>
                <a:lnTo>
                  <a:pt x="496" y="55"/>
                </a:lnTo>
                <a:lnTo>
                  <a:pt x="492" y="66"/>
                </a:lnTo>
                <a:lnTo>
                  <a:pt x="482" y="81"/>
                </a:lnTo>
                <a:lnTo>
                  <a:pt x="471" y="98"/>
                </a:lnTo>
                <a:lnTo>
                  <a:pt x="465" y="113"/>
                </a:lnTo>
                <a:lnTo>
                  <a:pt x="462" y="125"/>
                </a:lnTo>
                <a:lnTo>
                  <a:pt x="461" y="137"/>
                </a:lnTo>
                <a:lnTo>
                  <a:pt x="462" y="146"/>
                </a:lnTo>
                <a:lnTo>
                  <a:pt x="467" y="158"/>
                </a:lnTo>
                <a:lnTo>
                  <a:pt x="476" y="171"/>
                </a:lnTo>
                <a:lnTo>
                  <a:pt x="489" y="182"/>
                </a:lnTo>
                <a:lnTo>
                  <a:pt x="501" y="189"/>
                </a:lnTo>
                <a:lnTo>
                  <a:pt x="516" y="194"/>
                </a:lnTo>
                <a:lnTo>
                  <a:pt x="534" y="198"/>
                </a:lnTo>
                <a:lnTo>
                  <a:pt x="547" y="200"/>
                </a:lnTo>
                <a:lnTo>
                  <a:pt x="563" y="198"/>
                </a:lnTo>
                <a:lnTo>
                  <a:pt x="578" y="195"/>
                </a:lnTo>
                <a:lnTo>
                  <a:pt x="592" y="190"/>
                </a:lnTo>
                <a:lnTo>
                  <a:pt x="608" y="183"/>
                </a:lnTo>
                <a:lnTo>
                  <a:pt x="624" y="173"/>
                </a:lnTo>
                <a:lnTo>
                  <a:pt x="638" y="164"/>
                </a:lnTo>
                <a:lnTo>
                  <a:pt x="649" y="154"/>
                </a:lnTo>
                <a:lnTo>
                  <a:pt x="658" y="143"/>
                </a:lnTo>
                <a:lnTo>
                  <a:pt x="665" y="130"/>
                </a:lnTo>
                <a:lnTo>
                  <a:pt x="669" y="115"/>
                </a:lnTo>
                <a:lnTo>
                  <a:pt x="671" y="98"/>
                </a:lnTo>
                <a:lnTo>
                  <a:pt x="677" y="84"/>
                </a:lnTo>
                <a:lnTo>
                  <a:pt x="681" y="77"/>
                </a:lnTo>
                <a:lnTo>
                  <a:pt x="690" y="70"/>
                </a:lnTo>
                <a:lnTo>
                  <a:pt x="705" y="63"/>
                </a:lnTo>
                <a:lnTo>
                  <a:pt x="726" y="56"/>
                </a:lnTo>
                <a:lnTo>
                  <a:pt x="747" y="50"/>
                </a:lnTo>
                <a:lnTo>
                  <a:pt x="767" y="44"/>
                </a:lnTo>
                <a:lnTo>
                  <a:pt x="787" y="39"/>
                </a:lnTo>
                <a:lnTo>
                  <a:pt x="817" y="33"/>
                </a:lnTo>
                <a:lnTo>
                  <a:pt x="859" y="26"/>
                </a:lnTo>
                <a:lnTo>
                  <a:pt x="905" y="22"/>
                </a:lnTo>
                <a:lnTo>
                  <a:pt x="956" y="22"/>
                </a:lnTo>
                <a:lnTo>
                  <a:pt x="1005" y="22"/>
                </a:lnTo>
                <a:lnTo>
                  <a:pt x="1050" y="27"/>
                </a:lnTo>
                <a:lnTo>
                  <a:pt x="1052" y="41"/>
                </a:lnTo>
                <a:lnTo>
                  <a:pt x="1055" y="57"/>
                </a:lnTo>
                <a:lnTo>
                  <a:pt x="1061" y="80"/>
                </a:lnTo>
                <a:lnTo>
                  <a:pt x="1071" y="105"/>
                </a:lnTo>
                <a:lnTo>
                  <a:pt x="1080" y="131"/>
                </a:lnTo>
                <a:lnTo>
                  <a:pt x="1086" y="149"/>
                </a:lnTo>
                <a:lnTo>
                  <a:pt x="1090" y="167"/>
                </a:lnTo>
                <a:lnTo>
                  <a:pt x="1092" y="182"/>
                </a:lnTo>
                <a:lnTo>
                  <a:pt x="1091" y="193"/>
                </a:lnTo>
                <a:lnTo>
                  <a:pt x="1087" y="206"/>
                </a:lnTo>
                <a:lnTo>
                  <a:pt x="1081" y="216"/>
                </a:lnTo>
                <a:lnTo>
                  <a:pt x="1076" y="222"/>
                </a:lnTo>
                <a:lnTo>
                  <a:pt x="1069" y="227"/>
                </a:lnTo>
                <a:lnTo>
                  <a:pt x="1058" y="232"/>
                </a:lnTo>
                <a:lnTo>
                  <a:pt x="1045" y="233"/>
                </a:lnTo>
                <a:lnTo>
                  <a:pt x="1032" y="230"/>
                </a:lnTo>
                <a:lnTo>
                  <a:pt x="1019" y="226"/>
                </a:lnTo>
                <a:lnTo>
                  <a:pt x="1005" y="220"/>
                </a:lnTo>
                <a:lnTo>
                  <a:pt x="994" y="213"/>
                </a:lnTo>
                <a:lnTo>
                  <a:pt x="983" y="209"/>
                </a:lnTo>
                <a:lnTo>
                  <a:pt x="971" y="205"/>
                </a:lnTo>
                <a:lnTo>
                  <a:pt x="958" y="203"/>
                </a:lnTo>
                <a:lnTo>
                  <a:pt x="947" y="204"/>
                </a:lnTo>
                <a:lnTo>
                  <a:pt x="936" y="209"/>
                </a:lnTo>
                <a:lnTo>
                  <a:pt x="927" y="217"/>
                </a:lnTo>
                <a:lnTo>
                  <a:pt x="920" y="227"/>
                </a:lnTo>
                <a:lnTo>
                  <a:pt x="914" y="240"/>
                </a:lnTo>
                <a:lnTo>
                  <a:pt x="911" y="251"/>
                </a:lnTo>
                <a:lnTo>
                  <a:pt x="908" y="261"/>
                </a:lnTo>
                <a:lnTo>
                  <a:pt x="907" y="275"/>
                </a:lnTo>
                <a:lnTo>
                  <a:pt x="910" y="292"/>
                </a:lnTo>
                <a:lnTo>
                  <a:pt x="915" y="308"/>
                </a:lnTo>
                <a:lnTo>
                  <a:pt x="923" y="322"/>
                </a:lnTo>
                <a:lnTo>
                  <a:pt x="932" y="336"/>
                </a:lnTo>
                <a:lnTo>
                  <a:pt x="937" y="343"/>
                </a:lnTo>
                <a:lnTo>
                  <a:pt x="949" y="353"/>
                </a:lnTo>
                <a:lnTo>
                  <a:pt x="961" y="363"/>
                </a:lnTo>
                <a:lnTo>
                  <a:pt x="976" y="371"/>
                </a:lnTo>
                <a:lnTo>
                  <a:pt x="994" y="376"/>
                </a:lnTo>
                <a:lnTo>
                  <a:pt x="1009" y="378"/>
                </a:lnTo>
                <a:lnTo>
                  <a:pt x="1028" y="379"/>
                </a:lnTo>
                <a:lnTo>
                  <a:pt x="1046" y="377"/>
                </a:lnTo>
                <a:lnTo>
                  <a:pt x="1061" y="376"/>
                </a:lnTo>
                <a:lnTo>
                  <a:pt x="1076" y="375"/>
                </a:lnTo>
                <a:lnTo>
                  <a:pt x="1084" y="379"/>
                </a:lnTo>
                <a:lnTo>
                  <a:pt x="1087" y="386"/>
                </a:lnTo>
                <a:lnTo>
                  <a:pt x="1088" y="393"/>
                </a:lnTo>
                <a:lnTo>
                  <a:pt x="1087" y="400"/>
                </a:lnTo>
                <a:lnTo>
                  <a:pt x="1083" y="415"/>
                </a:lnTo>
                <a:lnTo>
                  <a:pt x="1078" y="427"/>
                </a:lnTo>
                <a:lnTo>
                  <a:pt x="1072" y="442"/>
                </a:lnTo>
                <a:lnTo>
                  <a:pt x="1062" y="460"/>
                </a:lnTo>
                <a:lnTo>
                  <a:pt x="1052" y="477"/>
                </a:lnTo>
                <a:lnTo>
                  <a:pt x="1042" y="493"/>
                </a:lnTo>
                <a:lnTo>
                  <a:pt x="1030" y="510"/>
                </a:lnTo>
                <a:lnTo>
                  <a:pt x="1019" y="522"/>
                </a:lnTo>
                <a:lnTo>
                  <a:pt x="1008" y="531"/>
                </a:lnTo>
                <a:lnTo>
                  <a:pt x="0" y="529"/>
                </a:lnTo>
                <a:close/>
              </a:path>
            </a:pathLst>
          </a:custGeom>
          <a:solidFill>
            <a:srgbClr val="9F3FD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Freeform 12"/>
          <p:cNvSpPr>
            <a:spLocks/>
          </p:cNvSpPr>
          <p:nvPr/>
        </p:nvSpPr>
        <p:spPr bwMode="auto">
          <a:xfrm>
            <a:off x="5453063" y="5106988"/>
            <a:ext cx="2014537" cy="879475"/>
          </a:xfrm>
          <a:custGeom>
            <a:avLst/>
            <a:gdLst>
              <a:gd name="T0" fmla="*/ 553240044 w 1279"/>
              <a:gd name="T1" fmla="*/ 115850547 h 542"/>
              <a:gd name="T2" fmla="*/ 654957585 w 1279"/>
              <a:gd name="T3" fmla="*/ 134282192 h 542"/>
              <a:gd name="T4" fmla="*/ 761636650 w 1279"/>
              <a:gd name="T5" fmla="*/ 157979327 h 542"/>
              <a:gd name="T6" fmla="*/ 873277436 w 1279"/>
              <a:gd name="T7" fmla="*/ 150080282 h 542"/>
              <a:gd name="T8" fmla="*/ 979956501 w 1279"/>
              <a:gd name="T9" fmla="*/ 107953124 h 542"/>
              <a:gd name="T10" fmla="*/ 1089114753 w 1279"/>
              <a:gd name="T11" fmla="*/ 63192385 h 542"/>
              <a:gd name="T12" fmla="*/ 1195793818 w 1279"/>
              <a:gd name="T13" fmla="*/ 57925273 h 542"/>
              <a:gd name="T14" fmla="*/ 1282625213 w 1279"/>
              <a:gd name="T15" fmla="*/ 107953124 h 542"/>
              <a:gd name="T16" fmla="*/ 1277663689 w 1279"/>
              <a:gd name="T17" fmla="*/ 223803671 h 542"/>
              <a:gd name="T18" fmla="*/ 1252854494 w 1279"/>
              <a:gd name="T19" fmla="*/ 344921279 h 542"/>
              <a:gd name="T20" fmla="*/ 1317359031 w 1279"/>
              <a:gd name="T21" fmla="*/ 431809252 h 542"/>
              <a:gd name="T22" fmla="*/ 1446364954 w 1279"/>
              <a:gd name="T23" fmla="*/ 463405432 h 542"/>
              <a:gd name="T24" fmla="*/ 1597699309 w 1279"/>
              <a:gd name="T25" fmla="*/ 466038988 h 542"/>
              <a:gd name="T26" fmla="*/ 1736630249 w 1279"/>
              <a:gd name="T27" fmla="*/ 426543763 h 542"/>
              <a:gd name="T28" fmla="*/ 1828423167 w 1279"/>
              <a:gd name="T29" fmla="*/ 363351302 h 542"/>
              <a:gd name="T30" fmla="*/ 1865637747 w 1279"/>
              <a:gd name="T31" fmla="*/ 234336272 h 542"/>
              <a:gd name="T32" fmla="*/ 1887966180 w 1279"/>
              <a:gd name="T33" fmla="*/ 118484103 h 542"/>
              <a:gd name="T34" fmla="*/ 1969834475 w 1279"/>
              <a:gd name="T35" fmla="*/ 47394282 h 542"/>
              <a:gd name="T36" fmla="*/ 2091399687 w 1279"/>
              <a:gd name="T37" fmla="*/ 10532604 h 542"/>
              <a:gd name="T38" fmla="*/ 2147483647 w 1279"/>
              <a:gd name="T39" fmla="*/ 0 h 542"/>
              <a:gd name="T40" fmla="*/ 2147483647 w 1279"/>
              <a:gd name="T41" fmla="*/ 10532604 h 542"/>
              <a:gd name="T42" fmla="*/ 2147483647 w 1279"/>
              <a:gd name="T43" fmla="*/ 23697141 h 542"/>
              <a:gd name="T44" fmla="*/ 434157168 w 1279"/>
              <a:gd name="T45" fmla="*/ 1424444206 h 542"/>
              <a:gd name="T46" fmla="*/ 456485601 w 1279"/>
              <a:gd name="T47" fmla="*/ 1327023733 h 542"/>
              <a:gd name="T48" fmla="*/ 501142467 w 1279"/>
              <a:gd name="T49" fmla="*/ 1245401351 h 542"/>
              <a:gd name="T50" fmla="*/ 570606952 w 1279"/>
              <a:gd name="T51" fmla="*/ 1169044457 h 542"/>
              <a:gd name="T52" fmla="*/ 617744580 w 1279"/>
              <a:gd name="T53" fmla="*/ 1092689186 h 542"/>
              <a:gd name="T54" fmla="*/ 615263818 w 1279"/>
              <a:gd name="T55" fmla="*/ 990001601 h 542"/>
              <a:gd name="T56" fmla="*/ 563164667 w 1279"/>
              <a:gd name="T57" fmla="*/ 926810864 h 542"/>
              <a:gd name="T58" fmla="*/ 468890986 w 1279"/>
              <a:gd name="T59" fmla="*/ 905747285 h 542"/>
              <a:gd name="T60" fmla="*/ 359731061 w 1279"/>
              <a:gd name="T61" fmla="*/ 921545375 h 542"/>
              <a:gd name="T62" fmla="*/ 233204325 w 1279"/>
              <a:gd name="T63" fmla="*/ 953139932 h 542"/>
              <a:gd name="T64" fmla="*/ 114121400 w 1279"/>
              <a:gd name="T65" fmla="*/ 950507999 h 542"/>
              <a:gd name="T66" fmla="*/ 24809201 w 1279"/>
              <a:gd name="T67" fmla="*/ 903113729 h 542"/>
              <a:gd name="T68" fmla="*/ 4961525 w 1279"/>
              <a:gd name="T69" fmla="*/ 800427564 h 542"/>
              <a:gd name="T70" fmla="*/ 52099176 w 1279"/>
              <a:gd name="T71" fmla="*/ 710906137 h 542"/>
              <a:gd name="T72" fmla="*/ 133969071 w 1279"/>
              <a:gd name="T73" fmla="*/ 650347333 h 542"/>
              <a:gd name="T74" fmla="*/ 233204325 w 1279"/>
              <a:gd name="T75" fmla="*/ 626650198 h 542"/>
              <a:gd name="T76" fmla="*/ 362211823 w 1279"/>
              <a:gd name="T77" fmla="*/ 605586619 h 542"/>
              <a:gd name="T78" fmla="*/ 446562553 w 1279"/>
              <a:gd name="T79" fmla="*/ 545027815 h 542"/>
              <a:gd name="T80" fmla="*/ 483775558 w 1279"/>
              <a:gd name="T81" fmla="*/ 455506387 h 542"/>
              <a:gd name="T82" fmla="*/ 481294796 w 1279"/>
              <a:gd name="T83" fmla="*/ 326489633 h 542"/>
              <a:gd name="T84" fmla="*/ 473852510 w 1279"/>
              <a:gd name="T85" fmla="*/ 181676462 h 54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79"/>
              <a:gd name="T130" fmla="*/ 0 h 542"/>
              <a:gd name="T131" fmla="*/ 1279 w 1279"/>
              <a:gd name="T132" fmla="*/ 542 h 54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79" h="542">
                <a:moveTo>
                  <a:pt x="194" y="50"/>
                </a:moveTo>
                <a:lnTo>
                  <a:pt x="206" y="47"/>
                </a:lnTo>
                <a:lnTo>
                  <a:pt x="223" y="44"/>
                </a:lnTo>
                <a:lnTo>
                  <a:pt x="237" y="45"/>
                </a:lnTo>
                <a:lnTo>
                  <a:pt x="250" y="48"/>
                </a:lnTo>
                <a:lnTo>
                  <a:pt x="264" y="51"/>
                </a:lnTo>
                <a:lnTo>
                  <a:pt x="278" y="55"/>
                </a:lnTo>
                <a:lnTo>
                  <a:pt x="294" y="58"/>
                </a:lnTo>
                <a:lnTo>
                  <a:pt x="307" y="60"/>
                </a:lnTo>
                <a:lnTo>
                  <a:pt x="323" y="61"/>
                </a:lnTo>
                <a:lnTo>
                  <a:pt x="339" y="60"/>
                </a:lnTo>
                <a:lnTo>
                  <a:pt x="352" y="57"/>
                </a:lnTo>
                <a:lnTo>
                  <a:pt x="367" y="53"/>
                </a:lnTo>
                <a:lnTo>
                  <a:pt x="382" y="47"/>
                </a:lnTo>
                <a:lnTo>
                  <a:pt x="395" y="41"/>
                </a:lnTo>
                <a:lnTo>
                  <a:pt x="409" y="35"/>
                </a:lnTo>
                <a:lnTo>
                  <a:pt x="423" y="29"/>
                </a:lnTo>
                <a:lnTo>
                  <a:pt x="439" y="24"/>
                </a:lnTo>
                <a:lnTo>
                  <a:pt x="452" y="21"/>
                </a:lnTo>
                <a:lnTo>
                  <a:pt x="468" y="20"/>
                </a:lnTo>
                <a:lnTo>
                  <a:pt x="482" y="22"/>
                </a:lnTo>
                <a:lnTo>
                  <a:pt x="496" y="26"/>
                </a:lnTo>
                <a:lnTo>
                  <a:pt x="509" y="34"/>
                </a:lnTo>
                <a:lnTo>
                  <a:pt x="517" y="41"/>
                </a:lnTo>
                <a:lnTo>
                  <a:pt x="521" y="55"/>
                </a:lnTo>
                <a:lnTo>
                  <a:pt x="519" y="69"/>
                </a:lnTo>
                <a:lnTo>
                  <a:pt x="515" y="85"/>
                </a:lnTo>
                <a:lnTo>
                  <a:pt x="509" y="103"/>
                </a:lnTo>
                <a:lnTo>
                  <a:pt x="504" y="117"/>
                </a:lnTo>
                <a:lnTo>
                  <a:pt x="505" y="131"/>
                </a:lnTo>
                <a:lnTo>
                  <a:pt x="511" y="146"/>
                </a:lnTo>
                <a:lnTo>
                  <a:pt x="521" y="157"/>
                </a:lnTo>
                <a:lnTo>
                  <a:pt x="531" y="164"/>
                </a:lnTo>
                <a:lnTo>
                  <a:pt x="546" y="168"/>
                </a:lnTo>
                <a:lnTo>
                  <a:pt x="561" y="172"/>
                </a:lnTo>
                <a:lnTo>
                  <a:pt x="583" y="176"/>
                </a:lnTo>
                <a:lnTo>
                  <a:pt x="601" y="178"/>
                </a:lnTo>
                <a:lnTo>
                  <a:pt x="624" y="179"/>
                </a:lnTo>
                <a:lnTo>
                  <a:pt x="644" y="177"/>
                </a:lnTo>
                <a:lnTo>
                  <a:pt x="663" y="173"/>
                </a:lnTo>
                <a:lnTo>
                  <a:pt x="682" y="168"/>
                </a:lnTo>
                <a:lnTo>
                  <a:pt x="700" y="162"/>
                </a:lnTo>
                <a:lnTo>
                  <a:pt x="713" y="155"/>
                </a:lnTo>
                <a:lnTo>
                  <a:pt x="726" y="147"/>
                </a:lnTo>
                <a:lnTo>
                  <a:pt x="737" y="138"/>
                </a:lnTo>
                <a:lnTo>
                  <a:pt x="746" y="126"/>
                </a:lnTo>
                <a:lnTo>
                  <a:pt x="751" y="112"/>
                </a:lnTo>
                <a:lnTo>
                  <a:pt x="752" y="89"/>
                </a:lnTo>
                <a:lnTo>
                  <a:pt x="752" y="72"/>
                </a:lnTo>
                <a:lnTo>
                  <a:pt x="755" y="57"/>
                </a:lnTo>
                <a:lnTo>
                  <a:pt x="761" y="45"/>
                </a:lnTo>
                <a:lnTo>
                  <a:pt x="771" y="35"/>
                </a:lnTo>
                <a:lnTo>
                  <a:pt x="781" y="26"/>
                </a:lnTo>
                <a:lnTo>
                  <a:pt x="794" y="18"/>
                </a:lnTo>
                <a:lnTo>
                  <a:pt x="807" y="12"/>
                </a:lnTo>
                <a:lnTo>
                  <a:pt x="826" y="6"/>
                </a:lnTo>
                <a:lnTo>
                  <a:pt x="843" y="4"/>
                </a:lnTo>
                <a:lnTo>
                  <a:pt x="862" y="2"/>
                </a:lnTo>
                <a:lnTo>
                  <a:pt x="881" y="1"/>
                </a:lnTo>
                <a:lnTo>
                  <a:pt x="902" y="0"/>
                </a:lnTo>
                <a:lnTo>
                  <a:pt x="924" y="1"/>
                </a:lnTo>
                <a:lnTo>
                  <a:pt x="942" y="2"/>
                </a:lnTo>
                <a:lnTo>
                  <a:pt x="957" y="4"/>
                </a:lnTo>
                <a:lnTo>
                  <a:pt x="974" y="6"/>
                </a:lnTo>
                <a:lnTo>
                  <a:pt x="989" y="8"/>
                </a:lnTo>
                <a:lnTo>
                  <a:pt x="1006" y="9"/>
                </a:lnTo>
                <a:lnTo>
                  <a:pt x="1131" y="13"/>
                </a:lnTo>
                <a:lnTo>
                  <a:pt x="1279" y="542"/>
                </a:lnTo>
                <a:lnTo>
                  <a:pt x="175" y="541"/>
                </a:lnTo>
                <a:lnTo>
                  <a:pt x="176" y="527"/>
                </a:lnTo>
                <a:lnTo>
                  <a:pt x="179" y="515"/>
                </a:lnTo>
                <a:lnTo>
                  <a:pt x="184" y="504"/>
                </a:lnTo>
                <a:lnTo>
                  <a:pt x="188" y="494"/>
                </a:lnTo>
                <a:lnTo>
                  <a:pt x="194" y="484"/>
                </a:lnTo>
                <a:lnTo>
                  <a:pt x="202" y="473"/>
                </a:lnTo>
                <a:lnTo>
                  <a:pt x="211" y="463"/>
                </a:lnTo>
                <a:lnTo>
                  <a:pt x="219" y="454"/>
                </a:lnTo>
                <a:lnTo>
                  <a:pt x="230" y="444"/>
                </a:lnTo>
                <a:lnTo>
                  <a:pt x="238" y="436"/>
                </a:lnTo>
                <a:lnTo>
                  <a:pt x="244" y="426"/>
                </a:lnTo>
                <a:lnTo>
                  <a:pt x="249" y="415"/>
                </a:lnTo>
                <a:lnTo>
                  <a:pt x="252" y="400"/>
                </a:lnTo>
                <a:lnTo>
                  <a:pt x="251" y="386"/>
                </a:lnTo>
                <a:lnTo>
                  <a:pt x="248" y="376"/>
                </a:lnTo>
                <a:lnTo>
                  <a:pt x="243" y="367"/>
                </a:lnTo>
                <a:lnTo>
                  <a:pt x="236" y="359"/>
                </a:lnTo>
                <a:lnTo>
                  <a:pt x="227" y="352"/>
                </a:lnTo>
                <a:lnTo>
                  <a:pt x="216" y="348"/>
                </a:lnTo>
                <a:lnTo>
                  <a:pt x="203" y="345"/>
                </a:lnTo>
                <a:lnTo>
                  <a:pt x="189" y="344"/>
                </a:lnTo>
                <a:lnTo>
                  <a:pt x="173" y="345"/>
                </a:lnTo>
                <a:lnTo>
                  <a:pt x="159" y="347"/>
                </a:lnTo>
                <a:lnTo>
                  <a:pt x="145" y="350"/>
                </a:lnTo>
                <a:lnTo>
                  <a:pt x="126" y="355"/>
                </a:lnTo>
                <a:lnTo>
                  <a:pt x="111" y="359"/>
                </a:lnTo>
                <a:lnTo>
                  <a:pt x="94" y="362"/>
                </a:lnTo>
                <a:lnTo>
                  <a:pt x="75" y="364"/>
                </a:lnTo>
                <a:lnTo>
                  <a:pt x="59" y="364"/>
                </a:lnTo>
                <a:lnTo>
                  <a:pt x="46" y="361"/>
                </a:lnTo>
                <a:lnTo>
                  <a:pt x="32" y="357"/>
                </a:lnTo>
                <a:lnTo>
                  <a:pt x="20" y="351"/>
                </a:lnTo>
                <a:lnTo>
                  <a:pt x="10" y="343"/>
                </a:lnTo>
                <a:lnTo>
                  <a:pt x="3" y="330"/>
                </a:lnTo>
                <a:lnTo>
                  <a:pt x="0" y="317"/>
                </a:lnTo>
                <a:lnTo>
                  <a:pt x="2" y="304"/>
                </a:lnTo>
                <a:lnTo>
                  <a:pt x="7" y="290"/>
                </a:lnTo>
                <a:lnTo>
                  <a:pt x="12" y="280"/>
                </a:lnTo>
                <a:lnTo>
                  <a:pt x="21" y="270"/>
                </a:lnTo>
                <a:lnTo>
                  <a:pt x="32" y="261"/>
                </a:lnTo>
                <a:lnTo>
                  <a:pt x="42" y="254"/>
                </a:lnTo>
                <a:lnTo>
                  <a:pt x="54" y="247"/>
                </a:lnTo>
                <a:lnTo>
                  <a:pt x="67" y="243"/>
                </a:lnTo>
                <a:lnTo>
                  <a:pt x="80" y="240"/>
                </a:lnTo>
                <a:lnTo>
                  <a:pt x="94" y="238"/>
                </a:lnTo>
                <a:lnTo>
                  <a:pt x="112" y="235"/>
                </a:lnTo>
                <a:lnTo>
                  <a:pt x="130" y="233"/>
                </a:lnTo>
                <a:lnTo>
                  <a:pt x="146" y="230"/>
                </a:lnTo>
                <a:lnTo>
                  <a:pt x="161" y="224"/>
                </a:lnTo>
                <a:lnTo>
                  <a:pt x="171" y="217"/>
                </a:lnTo>
                <a:lnTo>
                  <a:pt x="180" y="207"/>
                </a:lnTo>
                <a:lnTo>
                  <a:pt x="188" y="197"/>
                </a:lnTo>
                <a:lnTo>
                  <a:pt x="192" y="187"/>
                </a:lnTo>
                <a:lnTo>
                  <a:pt x="195" y="173"/>
                </a:lnTo>
                <a:lnTo>
                  <a:pt x="196" y="156"/>
                </a:lnTo>
                <a:lnTo>
                  <a:pt x="195" y="141"/>
                </a:lnTo>
                <a:lnTo>
                  <a:pt x="194" y="124"/>
                </a:lnTo>
                <a:lnTo>
                  <a:pt x="193" y="107"/>
                </a:lnTo>
                <a:lnTo>
                  <a:pt x="192" y="86"/>
                </a:lnTo>
                <a:lnTo>
                  <a:pt x="191" y="69"/>
                </a:lnTo>
                <a:lnTo>
                  <a:pt x="192" y="58"/>
                </a:lnTo>
                <a:lnTo>
                  <a:pt x="194" y="50"/>
                </a:lnTo>
                <a:close/>
              </a:path>
            </a:pathLst>
          </a:custGeom>
          <a:solidFill>
            <a:srgbClr val="0000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1192213"/>
            <a:ext cx="7124700" cy="4710112"/>
            <a:chOff x="0" y="945"/>
            <a:chExt cx="4488" cy="2967"/>
          </a:xfrm>
        </p:grpSpPr>
        <p:sp>
          <p:nvSpPr>
            <p:cNvPr id="29726" name="Rectangle 14"/>
            <p:cNvSpPr>
              <a:spLocks noChangeArrowheads="1"/>
            </p:cNvSpPr>
            <p:nvPr/>
          </p:nvSpPr>
          <p:spPr bwMode="auto">
            <a:xfrm>
              <a:off x="104" y="1778"/>
              <a:ext cx="1335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i="1"/>
                <a:t>Application-specific functionality </a:t>
              </a:r>
            </a:p>
          </p:txBody>
        </p:sp>
        <p:grpSp>
          <p:nvGrpSpPr>
            <p:cNvPr id="29727" name="Group 15"/>
            <p:cNvGrpSpPr>
              <a:grpSpLocks/>
            </p:cNvGrpSpPr>
            <p:nvPr/>
          </p:nvGrpSpPr>
          <p:grpSpPr bwMode="auto">
            <a:xfrm>
              <a:off x="0" y="945"/>
              <a:ext cx="4488" cy="2967"/>
              <a:chOff x="0" y="945"/>
              <a:chExt cx="4488" cy="2967"/>
            </a:xfrm>
          </p:grpSpPr>
          <p:sp>
            <p:nvSpPr>
              <p:cNvPr id="29728" name="Rectangle 16"/>
              <p:cNvSpPr>
                <a:spLocks noChangeArrowheads="1"/>
              </p:cNvSpPr>
              <p:nvPr/>
            </p:nvSpPr>
            <p:spPr bwMode="auto">
              <a:xfrm>
                <a:off x="0" y="945"/>
                <a:ext cx="2068" cy="6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71450" indent="-171450"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Char char="•"/>
                </a:pPr>
                <a:r>
                  <a:rPr lang="en-US" sz="2000"/>
                  <a:t>Frameworks exhibit “inversion of control” at runtime via callbacks</a:t>
                </a:r>
              </a:p>
            </p:txBody>
          </p:sp>
          <p:grpSp>
            <p:nvGrpSpPr>
              <p:cNvPr id="29729" name="Group 17"/>
              <p:cNvGrpSpPr>
                <a:grpSpLocks/>
              </p:cNvGrpSpPr>
              <p:nvPr/>
            </p:nvGrpSpPr>
            <p:grpSpPr bwMode="auto">
              <a:xfrm>
                <a:off x="4226" y="3632"/>
                <a:ext cx="262" cy="236"/>
                <a:chOff x="5189" y="2684"/>
                <a:chExt cx="262" cy="236"/>
              </a:xfrm>
            </p:grpSpPr>
            <p:grpSp>
              <p:nvGrpSpPr>
                <p:cNvPr id="29742" name="Group 18"/>
                <p:cNvGrpSpPr>
                  <a:grpSpLocks/>
                </p:cNvGrpSpPr>
                <p:nvPr/>
              </p:nvGrpSpPr>
              <p:grpSpPr bwMode="auto">
                <a:xfrm>
                  <a:off x="5189" y="2684"/>
                  <a:ext cx="262" cy="236"/>
                  <a:chOff x="5189" y="2684"/>
                  <a:chExt cx="262" cy="236"/>
                </a:xfrm>
              </p:grpSpPr>
              <p:sp>
                <p:nvSpPr>
                  <p:cNvPr id="29744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5189" y="2684"/>
                    <a:ext cx="262" cy="23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133 w 21600"/>
                      <a:gd name="T25" fmla="*/ 3203 h 21600"/>
                      <a:gd name="T26" fmla="*/ 18467 w 21600"/>
                      <a:gd name="T27" fmla="*/ 18397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400" y="10800"/>
                        </a:moveTo>
                        <a:cubicBezTo>
                          <a:pt x="5400" y="13782"/>
                          <a:pt x="7818" y="16200"/>
                          <a:pt x="10800" y="16200"/>
                        </a:cubicBezTo>
                        <a:cubicBezTo>
                          <a:pt x="13782" y="16200"/>
                          <a:pt x="16200" y="13782"/>
                          <a:pt x="16200" y="10800"/>
                        </a:cubicBezTo>
                        <a:cubicBezTo>
                          <a:pt x="16200" y="7818"/>
                          <a:pt x="13782" y="5400"/>
                          <a:pt x="10800" y="5400"/>
                        </a:cubicBezTo>
                        <a:cubicBezTo>
                          <a:pt x="7818" y="5400"/>
                          <a:pt x="5400" y="7818"/>
                          <a:pt x="5400" y="1080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745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5189" y="2684"/>
                    <a:ext cx="262" cy="23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3133 w 21600"/>
                      <a:gd name="T19" fmla="*/ 3203 h 21600"/>
                      <a:gd name="T20" fmla="*/ 18467 w 21600"/>
                      <a:gd name="T21" fmla="*/ 18397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600" h="21600">
                        <a:moveTo>
                          <a:pt x="16200" y="10800"/>
                        </a:moveTo>
                        <a:cubicBezTo>
                          <a:pt x="16200" y="7817"/>
                          <a:pt x="13782" y="5400"/>
                          <a:pt x="10800" y="5400"/>
                        </a:cubicBezTo>
                        <a:cubicBezTo>
                          <a:pt x="7817" y="5400"/>
                          <a:pt x="5400" y="7817"/>
                          <a:pt x="5400" y="10800"/>
                        </a:cubicBezTo>
                        <a:lnTo>
                          <a:pt x="0" y="10800"/>
                        </a:ln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599" y="4835"/>
                          <a:pt x="21600" y="10799"/>
                        </a:cubicBezTo>
                        <a:lnTo>
                          <a:pt x="21600" y="10800"/>
                        </a:lnTo>
                        <a:lnTo>
                          <a:pt x="24300" y="10800"/>
                        </a:lnTo>
                        <a:lnTo>
                          <a:pt x="18900" y="16200"/>
                        </a:lnTo>
                        <a:lnTo>
                          <a:pt x="13500" y="10800"/>
                        </a:lnTo>
                        <a:lnTo>
                          <a:pt x="16200" y="108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743" name="Rectangle 21"/>
                <p:cNvSpPr>
                  <a:spLocks noChangeArrowheads="1"/>
                </p:cNvSpPr>
                <p:nvPr/>
              </p:nvSpPr>
              <p:spPr bwMode="auto">
                <a:xfrm>
                  <a:off x="5193" y="2791"/>
                  <a:ext cx="59" cy="27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730" name="Group 22"/>
              <p:cNvGrpSpPr>
                <a:grpSpLocks/>
              </p:cNvGrpSpPr>
              <p:nvPr/>
            </p:nvGrpSpPr>
            <p:grpSpPr bwMode="auto">
              <a:xfrm>
                <a:off x="1279" y="3623"/>
                <a:ext cx="262" cy="236"/>
                <a:chOff x="5189" y="2684"/>
                <a:chExt cx="262" cy="236"/>
              </a:xfrm>
            </p:grpSpPr>
            <p:grpSp>
              <p:nvGrpSpPr>
                <p:cNvPr id="29738" name="Group 23"/>
                <p:cNvGrpSpPr>
                  <a:grpSpLocks/>
                </p:cNvGrpSpPr>
                <p:nvPr/>
              </p:nvGrpSpPr>
              <p:grpSpPr bwMode="auto">
                <a:xfrm>
                  <a:off x="5189" y="2684"/>
                  <a:ext cx="262" cy="236"/>
                  <a:chOff x="5189" y="2684"/>
                  <a:chExt cx="262" cy="236"/>
                </a:xfrm>
              </p:grpSpPr>
              <p:sp>
                <p:nvSpPr>
                  <p:cNvPr id="29740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5189" y="2684"/>
                    <a:ext cx="262" cy="23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133 w 21600"/>
                      <a:gd name="T25" fmla="*/ 3203 h 21600"/>
                      <a:gd name="T26" fmla="*/ 18467 w 21600"/>
                      <a:gd name="T27" fmla="*/ 18397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400" y="10800"/>
                        </a:moveTo>
                        <a:cubicBezTo>
                          <a:pt x="5400" y="13782"/>
                          <a:pt x="7818" y="16200"/>
                          <a:pt x="10800" y="16200"/>
                        </a:cubicBezTo>
                        <a:cubicBezTo>
                          <a:pt x="13782" y="16200"/>
                          <a:pt x="16200" y="13782"/>
                          <a:pt x="16200" y="10800"/>
                        </a:cubicBezTo>
                        <a:cubicBezTo>
                          <a:pt x="16200" y="7818"/>
                          <a:pt x="13782" y="5400"/>
                          <a:pt x="10800" y="5400"/>
                        </a:cubicBezTo>
                        <a:cubicBezTo>
                          <a:pt x="7818" y="5400"/>
                          <a:pt x="5400" y="7818"/>
                          <a:pt x="5400" y="1080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741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5189" y="2684"/>
                    <a:ext cx="262" cy="23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3133 w 21600"/>
                      <a:gd name="T19" fmla="*/ 3203 h 21600"/>
                      <a:gd name="T20" fmla="*/ 18467 w 21600"/>
                      <a:gd name="T21" fmla="*/ 18397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600" h="21600">
                        <a:moveTo>
                          <a:pt x="16200" y="10800"/>
                        </a:moveTo>
                        <a:cubicBezTo>
                          <a:pt x="16200" y="7817"/>
                          <a:pt x="13782" y="5400"/>
                          <a:pt x="10800" y="5400"/>
                        </a:cubicBezTo>
                        <a:cubicBezTo>
                          <a:pt x="7817" y="5400"/>
                          <a:pt x="5400" y="7817"/>
                          <a:pt x="5400" y="10800"/>
                        </a:cubicBezTo>
                        <a:lnTo>
                          <a:pt x="0" y="10800"/>
                        </a:ln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599" y="4835"/>
                          <a:pt x="21600" y="10799"/>
                        </a:cubicBezTo>
                        <a:lnTo>
                          <a:pt x="21600" y="10800"/>
                        </a:lnTo>
                        <a:lnTo>
                          <a:pt x="24300" y="10800"/>
                        </a:lnTo>
                        <a:lnTo>
                          <a:pt x="18900" y="16200"/>
                        </a:lnTo>
                        <a:lnTo>
                          <a:pt x="13500" y="10800"/>
                        </a:lnTo>
                        <a:lnTo>
                          <a:pt x="16200" y="108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739" name="Rectangle 26"/>
                <p:cNvSpPr>
                  <a:spLocks noChangeArrowheads="1"/>
                </p:cNvSpPr>
                <p:nvPr/>
              </p:nvSpPr>
              <p:spPr bwMode="auto">
                <a:xfrm>
                  <a:off x="5193" y="2791"/>
                  <a:ext cx="59" cy="27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731" name="Group 27"/>
              <p:cNvGrpSpPr>
                <a:grpSpLocks/>
              </p:cNvGrpSpPr>
              <p:nvPr/>
            </p:nvGrpSpPr>
            <p:grpSpPr bwMode="auto">
              <a:xfrm>
                <a:off x="2502" y="3676"/>
                <a:ext cx="262" cy="236"/>
                <a:chOff x="5189" y="2684"/>
                <a:chExt cx="262" cy="236"/>
              </a:xfrm>
            </p:grpSpPr>
            <p:grpSp>
              <p:nvGrpSpPr>
                <p:cNvPr id="29734" name="Group 28"/>
                <p:cNvGrpSpPr>
                  <a:grpSpLocks/>
                </p:cNvGrpSpPr>
                <p:nvPr/>
              </p:nvGrpSpPr>
              <p:grpSpPr bwMode="auto">
                <a:xfrm>
                  <a:off x="5189" y="2684"/>
                  <a:ext cx="262" cy="236"/>
                  <a:chOff x="5189" y="2684"/>
                  <a:chExt cx="262" cy="236"/>
                </a:xfrm>
              </p:grpSpPr>
              <p:sp>
                <p:nvSpPr>
                  <p:cNvPr id="29736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5189" y="2684"/>
                    <a:ext cx="262" cy="23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133 w 21600"/>
                      <a:gd name="T25" fmla="*/ 3203 h 21600"/>
                      <a:gd name="T26" fmla="*/ 18467 w 21600"/>
                      <a:gd name="T27" fmla="*/ 18397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400" y="10800"/>
                        </a:moveTo>
                        <a:cubicBezTo>
                          <a:pt x="5400" y="13782"/>
                          <a:pt x="7818" y="16200"/>
                          <a:pt x="10800" y="16200"/>
                        </a:cubicBezTo>
                        <a:cubicBezTo>
                          <a:pt x="13782" y="16200"/>
                          <a:pt x="16200" y="13782"/>
                          <a:pt x="16200" y="10800"/>
                        </a:cubicBezTo>
                        <a:cubicBezTo>
                          <a:pt x="16200" y="7818"/>
                          <a:pt x="13782" y="5400"/>
                          <a:pt x="10800" y="5400"/>
                        </a:cubicBezTo>
                        <a:cubicBezTo>
                          <a:pt x="7818" y="5400"/>
                          <a:pt x="5400" y="7818"/>
                          <a:pt x="5400" y="1080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737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5189" y="2684"/>
                    <a:ext cx="262" cy="23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3133 w 21600"/>
                      <a:gd name="T19" fmla="*/ 3203 h 21600"/>
                      <a:gd name="T20" fmla="*/ 18467 w 21600"/>
                      <a:gd name="T21" fmla="*/ 18397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600" h="21600">
                        <a:moveTo>
                          <a:pt x="16200" y="10800"/>
                        </a:moveTo>
                        <a:cubicBezTo>
                          <a:pt x="16200" y="7817"/>
                          <a:pt x="13782" y="5400"/>
                          <a:pt x="10800" y="5400"/>
                        </a:cubicBezTo>
                        <a:cubicBezTo>
                          <a:pt x="7817" y="5400"/>
                          <a:pt x="5400" y="7817"/>
                          <a:pt x="5400" y="10800"/>
                        </a:cubicBezTo>
                        <a:lnTo>
                          <a:pt x="0" y="10800"/>
                        </a:ln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599" y="4835"/>
                          <a:pt x="21600" y="10799"/>
                        </a:cubicBezTo>
                        <a:lnTo>
                          <a:pt x="21600" y="10800"/>
                        </a:lnTo>
                        <a:lnTo>
                          <a:pt x="24300" y="10800"/>
                        </a:lnTo>
                        <a:lnTo>
                          <a:pt x="18900" y="16200"/>
                        </a:lnTo>
                        <a:lnTo>
                          <a:pt x="13500" y="10800"/>
                        </a:lnTo>
                        <a:lnTo>
                          <a:pt x="16200" y="108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735" name="Rectangle 31"/>
                <p:cNvSpPr>
                  <a:spLocks noChangeArrowheads="1"/>
                </p:cNvSpPr>
                <p:nvPr/>
              </p:nvSpPr>
              <p:spPr bwMode="auto">
                <a:xfrm>
                  <a:off x="5193" y="2791"/>
                  <a:ext cx="59" cy="27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9732" name="Line 32"/>
              <p:cNvSpPr>
                <a:spLocks noChangeShapeType="1"/>
              </p:cNvSpPr>
              <p:nvPr/>
            </p:nvSpPr>
            <p:spPr bwMode="auto">
              <a:xfrm flipV="1">
                <a:off x="2153" y="2296"/>
                <a:ext cx="242" cy="1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33" name="Line 33"/>
              <p:cNvSpPr>
                <a:spLocks noChangeShapeType="1"/>
              </p:cNvSpPr>
              <p:nvPr/>
            </p:nvSpPr>
            <p:spPr bwMode="auto">
              <a:xfrm flipH="1" flipV="1">
                <a:off x="3526" y="2280"/>
                <a:ext cx="275" cy="1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1827213" y="1192213"/>
            <a:ext cx="5824537" cy="4997450"/>
            <a:chOff x="1151" y="945"/>
            <a:chExt cx="3669" cy="3148"/>
          </a:xfrm>
        </p:grpSpPr>
        <p:sp>
          <p:nvSpPr>
            <p:cNvPr id="29718" name="Rectangle 35"/>
            <p:cNvSpPr>
              <a:spLocks noChangeArrowheads="1"/>
            </p:cNvSpPr>
            <p:nvPr/>
          </p:nvSpPr>
          <p:spPr bwMode="auto">
            <a:xfrm>
              <a:off x="1264" y="3870"/>
              <a:ext cx="79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chemeClr val="bg1"/>
                  </a:solidFill>
                </a:rPr>
                <a:t>Networking </a:t>
              </a:r>
            </a:p>
          </p:txBody>
        </p:sp>
        <p:sp>
          <p:nvSpPr>
            <p:cNvPr id="29719" name="Rectangle 36"/>
            <p:cNvSpPr>
              <a:spLocks noChangeArrowheads="1"/>
            </p:cNvSpPr>
            <p:nvPr/>
          </p:nvSpPr>
          <p:spPr bwMode="auto">
            <a:xfrm>
              <a:off x="2419" y="3881"/>
              <a:ext cx="64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chemeClr val="bg1"/>
                  </a:solidFill>
                </a:rPr>
                <a:t>Database</a:t>
              </a:r>
            </a:p>
          </p:txBody>
        </p:sp>
        <p:sp>
          <p:nvSpPr>
            <p:cNvPr id="29720" name="Rectangle 37"/>
            <p:cNvSpPr>
              <a:spLocks noChangeArrowheads="1"/>
            </p:cNvSpPr>
            <p:nvPr/>
          </p:nvSpPr>
          <p:spPr bwMode="auto">
            <a:xfrm>
              <a:off x="3792" y="3655"/>
              <a:ext cx="37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chemeClr val="bg1"/>
                  </a:solidFill>
                </a:rPr>
                <a:t>GUI </a:t>
              </a:r>
            </a:p>
          </p:txBody>
        </p:sp>
        <p:grpSp>
          <p:nvGrpSpPr>
            <p:cNvPr id="29721" name="Group 38"/>
            <p:cNvGrpSpPr>
              <a:grpSpLocks/>
            </p:cNvGrpSpPr>
            <p:nvPr/>
          </p:nvGrpSpPr>
          <p:grpSpPr bwMode="auto">
            <a:xfrm>
              <a:off x="1151" y="945"/>
              <a:ext cx="3669" cy="2221"/>
              <a:chOff x="1151" y="945"/>
              <a:chExt cx="3669" cy="2221"/>
            </a:xfrm>
          </p:grpSpPr>
          <p:sp>
            <p:nvSpPr>
              <p:cNvPr id="29722" name="Rectangle 39"/>
              <p:cNvSpPr>
                <a:spLocks noChangeArrowheads="1"/>
              </p:cNvSpPr>
              <p:nvPr/>
            </p:nvSpPr>
            <p:spPr bwMode="auto">
              <a:xfrm>
                <a:off x="1988" y="945"/>
                <a:ext cx="2315" cy="6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71450" indent="-171450"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Char char="•"/>
                </a:pPr>
                <a:r>
                  <a:rPr lang="en-US" sz="2000"/>
                  <a:t>Frameworks provide integrated domain-specific structures &amp; functionality</a:t>
                </a:r>
              </a:p>
            </p:txBody>
          </p:sp>
          <p:sp>
            <p:nvSpPr>
              <p:cNvPr id="29723" name="Rectangle 40"/>
              <p:cNvSpPr>
                <a:spLocks noChangeArrowheads="1"/>
              </p:cNvSpPr>
              <p:nvPr/>
            </p:nvSpPr>
            <p:spPr bwMode="auto">
              <a:xfrm>
                <a:off x="1151" y="2767"/>
                <a:ext cx="915" cy="3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Mission Computing</a:t>
                </a:r>
              </a:p>
            </p:txBody>
          </p:sp>
          <p:sp>
            <p:nvSpPr>
              <p:cNvPr id="29724" name="Rectangle 41"/>
              <p:cNvSpPr>
                <a:spLocks noChangeArrowheads="1"/>
              </p:cNvSpPr>
              <p:nvPr/>
            </p:nvSpPr>
            <p:spPr bwMode="auto">
              <a:xfrm>
                <a:off x="2529" y="2954"/>
                <a:ext cx="819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solidFill>
                      <a:schemeClr val="bg1"/>
                    </a:solidFill>
                  </a:rPr>
                  <a:t>E-commerce</a:t>
                </a:r>
              </a:p>
            </p:txBody>
          </p:sp>
          <p:sp>
            <p:nvSpPr>
              <p:cNvPr id="29725" name="Rectangle 42"/>
              <p:cNvSpPr>
                <a:spLocks noChangeArrowheads="1"/>
              </p:cNvSpPr>
              <p:nvPr/>
            </p:nvSpPr>
            <p:spPr bwMode="auto">
              <a:xfrm>
                <a:off x="3905" y="2614"/>
                <a:ext cx="915" cy="3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Scientific</a:t>
                </a:r>
              </a:p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Visualization</a:t>
                </a:r>
              </a:p>
            </p:txBody>
          </p:sp>
        </p:grpSp>
      </p:grp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2930525" y="1192213"/>
            <a:ext cx="6213475" cy="4592637"/>
            <a:chOff x="1846" y="945"/>
            <a:chExt cx="3914" cy="2893"/>
          </a:xfrm>
        </p:grpSpPr>
        <p:sp>
          <p:nvSpPr>
            <p:cNvPr id="29711" name="Rectangle 44"/>
            <p:cNvSpPr>
              <a:spLocks noChangeArrowheads="1"/>
            </p:cNvSpPr>
            <p:nvPr/>
          </p:nvSpPr>
          <p:spPr bwMode="auto">
            <a:xfrm>
              <a:off x="4222" y="945"/>
              <a:ext cx="1538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1450" indent="-171450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sz="2000"/>
                <a:t>Frameworks are “semi-complete” applications</a:t>
              </a:r>
            </a:p>
          </p:txBody>
        </p:sp>
        <p:sp>
          <p:nvSpPr>
            <p:cNvPr id="29712" name="AutoShape 45"/>
            <p:cNvSpPr>
              <a:spLocks noChangeAspect="1" noChangeArrowheads="1"/>
            </p:cNvSpPr>
            <p:nvPr/>
          </p:nvSpPr>
          <p:spPr bwMode="auto">
            <a:xfrm flipH="1" flipV="1">
              <a:off x="1846" y="2617"/>
              <a:ext cx="184" cy="2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269 h 21600"/>
                <a:gd name="T17" fmla="*/ 6104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13" name="AutoShape 46"/>
            <p:cNvSpPr>
              <a:spLocks noChangeAspect="1" noChangeArrowheads="1"/>
            </p:cNvSpPr>
            <p:nvPr/>
          </p:nvSpPr>
          <p:spPr bwMode="auto">
            <a:xfrm flipH="1" flipV="1">
              <a:off x="2832" y="2720"/>
              <a:ext cx="184" cy="2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269 h 21600"/>
                <a:gd name="T17" fmla="*/ 6104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14" name="AutoShape 47"/>
            <p:cNvSpPr>
              <a:spLocks noChangeAspect="1" noChangeArrowheads="1"/>
            </p:cNvSpPr>
            <p:nvPr/>
          </p:nvSpPr>
          <p:spPr bwMode="auto">
            <a:xfrm flipH="1" flipV="1">
              <a:off x="4407" y="2378"/>
              <a:ext cx="184" cy="2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269 h 21600"/>
                <a:gd name="T17" fmla="*/ 6104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15" name="AutoShape 48"/>
            <p:cNvSpPr>
              <a:spLocks noChangeAspect="1" noChangeArrowheads="1"/>
            </p:cNvSpPr>
            <p:nvPr/>
          </p:nvSpPr>
          <p:spPr bwMode="auto">
            <a:xfrm flipH="1" flipV="1">
              <a:off x="1851" y="3492"/>
              <a:ext cx="184" cy="2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269 h 21600"/>
                <a:gd name="T17" fmla="*/ 6104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16" name="AutoShape 49"/>
            <p:cNvSpPr>
              <a:spLocks noChangeAspect="1" noChangeArrowheads="1"/>
            </p:cNvSpPr>
            <p:nvPr/>
          </p:nvSpPr>
          <p:spPr bwMode="auto">
            <a:xfrm flipH="1" flipV="1">
              <a:off x="3026" y="3582"/>
              <a:ext cx="184" cy="2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269 h 21600"/>
                <a:gd name="T17" fmla="*/ 6104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17" name="AutoShape 50"/>
            <p:cNvSpPr>
              <a:spLocks noChangeAspect="1" noChangeArrowheads="1"/>
            </p:cNvSpPr>
            <p:nvPr/>
          </p:nvSpPr>
          <p:spPr bwMode="auto">
            <a:xfrm flipH="1" flipV="1">
              <a:off x="4372" y="3312"/>
              <a:ext cx="184" cy="2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269 h 21600"/>
                <a:gd name="T17" fmla="*/ 6104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88135"/>
            <a:ext cx="8839200" cy="381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Goals of this Presentation</a:t>
            </a:r>
          </a:p>
        </p:txBody>
      </p:sp>
      <p:sp>
        <p:nvSpPr>
          <p:cNvPr id="471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0" y="869135"/>
            <a:ext cx="8646254" cy="5662450"/>
          </a:xfrm>
        </p:spPr>
        <p:txBody>
          <a:bodyPr/>
          <a:lstStyle/>
          <a:p>
            <a:pPr marL="0" indent="0"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en-US" sz="2000" dirty="0" smtClean="0"/>
              <a:t>Show </a:t>
            </a:r>
            <a:r>
              <a:rPr lang="en-US" sz="2000" i="1" dirty="0" smtClean="0"/>
              <a:t>by example </a:t>
            </a:r>
            <a:r>
              <a:rPr lang="en-US" sz="2000" dirty="0" smtClean="0"/>
              <a:t>how patterns &amp; frameworks can help to</a:t>
            </a:r>
          </a:p>
          <a:p>
            <a:pPr marL="457200" indent="-223838" eaLnBrk="1" hangingPunct="1">
              <a:spcBef>
                <a:spcPts val="300"/>
              </a:spcBef>
            </a:pPr>
            <a:r>
              <a:rPr lang="en-US" sz="2000" i="1" dirty="0" smtClean="0"/>
              <a:t>Codify good OO software design &amp;                                                       implementation practices</a:t>
            </a:r>
          </a:p>
          <a:p>
            <a:pPr marL="690563" lvl="1" indent="-223838" eaLnBrk="1" hangingPunct="1">
              <a:spcBef>
                <a:spcPts val="300"/>
              </a:spcBef>
            </a:pPr>
            <a:r>
              <a:rPr lang="en-US" sz="2000" dirty="0" smtClean="0"/>
              <a:t>distill &amp; generalize experience</a:t>
            </a:r>
          </a:p>
          <a:p>
            <a:pPr marL="690563" lvl="1" indent="-223838" eaLnBrk="1" hangingPunct="1">
              <a:spcBef>
                <a:spcPts val="300"/>
              </a:spcBef>
            </a:pPr>
            <a:r>
              <a:rPr lang="en-US" sz="2000" dirty="0" smtClean="0"/>
              <a:t>aid to novices &amp; experts alike</a:t>
            </a:r>
          </a:p>
          <a:p>
            <a:pPr marL="457200" indent="-223838" eaLnBrk="1" hangingPunct="1">
              <a:spcBef>
                <a:spcPts val="300"/>
              </a:spcBef>
            </a:pPr>
            <a:r>
              <a:rPr lang="en-US" sz="2000" i="1" dirty="0" smtClean="0"/>
              <a:t>Give design structures explicit names</a:t>
            </a:r>
          </a:p>
          <a:p>
            <a:pPr marL="690563" lvl="1" indent="-223838" eaLnBrk="1" hangingPunct="1">
              <a:spcBef>
                <a:spcPts val="300"/>
              </a:spcBef>
            </a:pPr>
            <a:r>
              <a:rPr lang="en-US" sz="2000" dirty="0" smtClean="0"/>
              <a:t>common vocabulary</a:t>
            </a:r>
          </a:p>
          <a:p>
            <a:pPr marL="690563" lvl="1" indent="-223838" eaLnBrk="1" hangingPunct="1">
              <a:spcBef>
                <a:spcPts val="300"/>
              </a:spcBef>
            </a:pPr>
            <a:r>
              <a:rPr lang="en-US" sz="2000" dirty="0" smtClean="0"/>
              <a:t>reduced complexity</a:t>
            </a:r>
          </a:p>
          <a:p>
            <a:pPr marL="690563" lvl="1" indent="-223838" eaLnBrk="1" hangingPunct="1">
              <a:spcBef>
                <a:spcPts val="300"/>
              </a:spcBef>
            </a:pPr>
            <a:r>
              <a:rPr lang="en-US" sz="2000" dirty="0" smtClean="0"/>
              <a:t>greater expressivity</a:t>
            </a:r>
          </a:p>
          <a:p>
            <a:pPr marL="457200" indent="-223838" eaLnBrk="1" hangingPunct="1">
              <a:spcBef>
                <a:spcPts val="300"/>
              </a:spcBef>
            </a:pPr>
            <a:r>
              <a:rPr lang="en-US" sz="2000" i="1" dirty="0" smtClean="0"/>
              <a:t>Capture &amp; preserve design &amp;                                                implementation knowledge</a:t>
            </a:r>
          </a:p>
          <a:p>
            <a:pPr marL="690563" lvl="1" indent="-223838" eaLnBrk="1" hangingPunct="1">
              <a:spcBef>
                <a:spcPts val="300"/>
              </a:spcBef>
            </a:pPr>
            <a:r>
              <a:rPr lang="en-US" sz="2000" dirty="0" smtClean="0"/>
              <a:t>articulate key decisions succinctly</a:t>
            </a:r>
          </a:p>
          <a:p>
            <a:pPr marL="690563" lvl="1" indent="-223838" eaLnBrk="1" hangingPunct="1">
              <a:spcBef>
                <a:spcPts val="300"/>
              </a:spcBef>
            </a:pPr>
            <a:r>
              <a:rPr lang="en-US" sz="2000" dirty="0" smtClean="0"/>
              <a:t>improve documentation</a:t>
            </a:r>
          </a:p>
          <a:p>
            <a:pPr marL="457200" indent="-223838" eaLnBrk="1" hangingPunct="1">
              <a:spcBef>
                <a:spcPts val="300"/>
              </a:spcBef>
            </a:pPr>
            <a:r>
              <a:rPr lang="en-US" sz="2000" i="1" dirty="0" smtClean="0"/>
              <a:t>Facilitate restructuring/refactoring</a:t>
            </a:r>
          </a:p>
          <a:p>
            <a:pPr marL="690563" lvl="1" indent="-223838" eaLnBrk="1" hangingPunct="1">
              <a:spcBef>
                <a:spcPts val="300"/>
              </a:spcBef>
            </a:pPr>
            <a:r>
              <a:rPr lang="en-US" sz="2000" dirty="0" smtClean="0"/>
              <a:t>patterns &amp; frameworks are interrelated</a:t>
            </a:r>
          </a:p>
          <a:p>
            <a:pPr marL="690563" lvl="1" indent="-223838" eaLnBrk="1" hangingPunct="1">
              <a:spcBef>
                <a:spcPts val="300"/>
              </a:spcBef>
            </a:pPr>
            <a:r>
              <a:rPr lang="en-US" sz="2000" dirty="0" smtClean="0"/>
              <a:t>enhance flexibility, reuse, &amp; productivity</a:t>
            </a:r>
          </a:p>
        </p:txBody>
      </p:sp>
      <p:grpSp>
        <p:nvGrpSpPr>
          <p:cNvPr id="18437" name="Group 33"/>
          <p:cNvGrpSpPr>
            <a:grpSpLocks/>
          </p:cNvGrpSpPr>
          <p:nvPr/>
        </p:nvGrpSpPr>
        <p:grpSpPr bwMode="auto">
          <a:xfrm>
            <a:off x="5301707" y="1050202"/>
            <a:ext cx="3379788" cy="1706563"/>
            <a:chOff x="118" y="2965"/>
            <a:chExt cx="1952" cy="1145"/>
          </a:xfrm>
        </p:grpSpPr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653" y="3937"/>
              <a:ext cx="10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1200" b="1" i="1" dirty="0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8439" name="Group 19"/>
            <p:cNvGrpSpPr>
              <a:grpSpLocks/>
            </p:cNvGrpSpPr>
            <p:nvPr/>
          </p:nvGrpSpPr>
          <p:grpSpPr bwMode="auto">
            <a:xfrm>
              <a:off x="118" y="2965"/>
              <a:ext cx="1952" cy="966"/>
              <a:chOff x="2832" y="1444"/>
              <a:chExt cx="1952" cy="966"/>
            </a:xfrm>
          </p:grpSpPr>
          <p:sp>
            <p:nvSpPr>
              <p:cNvPr id="37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3808" y="2181"/>
                <a:ext cx="149" cy="1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defTabSz="762000">
                  <a:defRPr/>
                </a:pPr>
                <a:r>
                  <a:rPr lang="en-US" sz="1100">
                    <a:latin typeface="+mn-lt"/>
                    <a:ea typeface="+mn-ea"/>
                    <a:cs typeface="+mn-cs"/>
                  </a:rPr>
                  <a:t>1</a:t>
                </a:r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4010" y="2181"/>
                <a:ext cx="152" cy="1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defTabSz="762000">
                  <a:defRPr/>
                </a:pPr>
                <a:r>
                  <a:rPr lang="en-US" sz="1100">
                    <a:latin typeface="+mn-lt"/>
                    <a:ea typeface="+mn-ea"/>
                    <a:cs typeface="+mn-cs"/>
                  </a:rPr>
                  <a:t>1</a:t>
                </a:r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8442" name="Group 22"/>
              <p:cNvGrpSpPr>
                <a:grpSpLocks noChangeAspect="1"/>
              </p:cNvGrpSpPr>
              <p:nvPr/>
            </p:nvGrpSpPr>
            <p:grpSpPr bwMode="auto">
              <a:xfrm>
                <a:off x="3157" y="2086"/>
                <a:ext cx="651" cy="324"/>
                <a:chOff x="1536" y="1920"/>
                <a:chExt cx="768" cy="384"/>
              </a:xfrm>
            </p:grpSpPr>
            <p:sp>
              <p:nvSpPr>
                <p:cNvPr id="54" name="Rectangle 23"/>
                <p:cNvSpPr>
                  <a:spLocks noChangeAspect="1" noChangeArrowheads="1"/>
                </p:cNvSpPr>
                <p:nvPr/>
              </p:nvSpPr>
              <p:spPr bwMode="auto">
                <a:xfrm>
                  <a:off x="1533" y="1920"/>
                  <a:ext cx="771" cy="181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ctr" defTabSz="762000">
                    <a:defRPr/>
                  </a:pPr>
                  <a:r>
                    <a:rPr lang="en-US" sz="1100" b="1">
                      <a:latin typeface="+mn-lt"/>
                      <a:ea typeface="+mn-ea"/>
                      <a:cs typeface="+mn-cs"/>
                    </a:rPr>
                    <a:t>Proxy</a:t>
                  </a:r>
                  <a:endParaRPr lang="en-US" sz="11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533" y="2101"/>
                  <a:ext cx="771" cy="203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defTabSz="762000">
                    <a:defRPr/>
                  </a:pPr>
                  <a:r>
                    <a:rPr lang="en-US" sz="1100">
                      <a:latin typeface="+mn-lt"/>
                      <a:ea typeface="+mn-ea"/>
                      <a:cs typeface="+mn-cs"/>
                    </a:rPr>
                    <a:t>service</a:t>
                  </a:r>
                  <a:endParaRPr lang="en-US" sz="1100" i="1"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43" name="Group 25"/>
              <p:cNvGrpSpPr>
                <a:grpSpLocks noChangeAspect="1"/>
              </p:cNvGrpSpPr>
              <p:nvPr/>
            </p:nvGrpSpPr>
            <p:grpSpPr bwMode="auto">
              <a:xfrm>
                <a:off x="4133" y="2086"/>
                <a:ext cx="651" cy="324"/>
                <a:chOff x="1536" y="1920"/>
                <a:chExt cx="768" cy="384"/>
              </a:xfrm>
            </p:grpSpPr>
            <p:sp>
              <p:nvSpPr>
                <p:cNvPr id="52" name="Rectangle 26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1920"/>
                  <a:ext cx="768" cy="181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ctr" defTabSz="762000">
                    <a:defRPr/>
                  </a:pPr>
                  <a:r>
                    <a:rPr lang="de-DE" sz="1100" b="1">
                      <a:latin typeface="+mn-lt"/>
                      <a:ea typeface="+mn-ea"/>
                      <a:cs typeface="+mn-cs"/>
                    </a:rPr>
                    <a:t>Service</a:t>
                  </a:r>
                  <a:endParaRPr lang="en-US" sz="11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2101"/>
                  <a:ext cx="768" cy="203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defTabSz="762000">
                    <a:defRPr/>
                  </a:pPr>
                  <a:r>
                    <a:rPr lang="en-US" sz="1100">
                      <a:latin typeface="+mn-lt"/>
                      <a:ea typeface="+mn-ea"/>
                      <a:cs typeface="+mn-cs"/>
                    </a:rPr>
                    <a:t>service</a:t>
                  </a:r>
                  <a:endParaRPr lang="en-US" sz="1100" i="1"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Line 28"/>
              <p:cNvSpPr>
                <a:spLocks noChangeAspect="1" noChangeShapeType="1"/>
              </p:cNvSpPr>
              <p:nvPr/>
            </p:nvSpPr>
            <p:spPr bwMode="auto">
              <a:xfrm>
                <a:off x="3808" y="2181"/>
                <a:ext cx="3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29"/>
              <p:cNvSpPr>
                <a:spLocks noChangeAspect="1"/>
              </p:cNvSpPr>
              <p:nvPr/>
            </p:nvSpPr>
            <p:spPr bwMode="auto">
              <a:xfrm>
                <a:off x="2995" y="1881"/>
                <a:ext cx="160" cy="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76"/>
                  </a:cxn>
                  <a:cxn ang="0">
                    <a:pos x="192" y="576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lnTo>
                      <a:pt x="0" y="576"/>
                    </a:lnTo>
                    <a:lnTo>
                      <a:pt x="192" y="576"/>
                    </a:ln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8446" name="Group 30"/>
              <p:cNvGrpSpPr>
                <a:grpSpLocks noChangeAspect="1"/>
              </p:cNvGrpSpPr>
              <p:nvPr/>
            </p:nvGrpSpPr>
            <p:grpSpPr bwMode="auto">
              <a:xfrm>
                <a:off x="3748" y="1444"/>
                <a:ext cx="700" cy="324"/>
                <a:chOff x="1536" y="1920"/>
                <a:chExt cx="826" cy="384"/>
              </a:xfrm>
            </p:grpSpPr>
            <p:sp>
              <p:nvSpPr>
                <p:cNvPr id="50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1920"/>
                  <a:ext cx="827" cy="181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ctr" defTabSz="762000">
                    <a:defRPr/>
                  </a:pPr>
                  <a:r>
                    <a:rPr lang="de-DE" sz="1100" b="1" i="1" dirty="0">
                      <a:latin typeface="+mn-lt"/>
                      <a:ea typeface="+mn-ea"/>
                      <a:cs typeface="+mn-cs"/>
                    </a:rPr>
                    <a:t>AbstractService</a:t>
                  </a:r>
                  <a:endParaRPr lang="en-US" sz="1100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Rectangle 32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2101"/>
                  <a:ext cx="822" cy="203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defTabSz="762000">
                    <a:defRPr/>
                  </a:pPr>
                  <a:r>
                    <a:rPr lang="en-US" sz="1100" i="1">
                      <a:latin typeface="+mn-lt"/>
                      <a:ea typeface="+mn-ea"/>
                      <a:cs typeface="+mn-cs"/>
                    </a:rPr>
                    <a:t>service</a:t>
                  </a:r>
                </a:p>
              </p:txBody>
            </p:sp>
          </p:grpSp>
          <p:sp>
            <p:nvSpPr>
              <p:cNvPr id="44" name="Line 33"/>
              <p:cNvSpPr>
                <a:spLocks noChangeAspect="1" noChangeShapeType="1"/>
              </p:cNvSpPr>
              <p:nvPr/>
            </p:nvSpPr>
            <p:spPr bwMode="auto">
              <a:xfrm>
                <a:off x="4065" y="1873"/>
                <a:ext cx="0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Line 34"/>
              <p:cNvSpPr>
                <a:spLocks noChangeAspect="1" noChangeShapeType="1"/>
              </p:cNvSpPr>
              <p:nvPr/>
            </p:nvSpPr>
            <p:spPr bwMode="auto">
              <a:xfrm>
                <a:off x="3716" y="1999"/>
                <a:ext cx="0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" name="Line 35"/>
              <p:cNvSpPr>
                <a:spLocks noChangeAspect="1" noChangeShapeType="1"/>
              </p:cNvSpPr>
              <p:nvPr/>
            </p:nvSpPr>
            <p:spPr bwMode="auto">
              <a:xfrm>
                <a:off x="4448" y="2001"/>
                <a:ext cx="0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" name="Freeform 36"/>
              <p:cNvSpPr>
                <a:spLocks noChangeAspect="1"/>
              </p:cNvSpPr>
              <p:nvPr/>
            </p:nvSpPr>
            <p:spPr bwMode="auto">
              <a:xfrm>
                <a:off x="3716" y="1999"/>
                <a:ext cx="72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1" y="0"/>
                  </a:cxn>
                </a:cxnLst>
                <a:rect l="0" t="0" r="r" b="b"/>
                <a:pathLst>
                  <a:path w="861" h="1">
                    <a:moveTo>
                      <a:pt x="0" y="0"/>
                    </a:moveTo>
                    <a:lnTo>
                      <a:pt x="861" y="0"/>
                    </a:lnTo>
                  </a:path>
                </a:pathLst>
              </a:cu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16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2832" y="1776"/>
                <a:ext cx="651" cy="151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defTabSz="762000">
                  <a:defRPr/>
                </a:pPr>
                <a:r>
                  <a:rPr lang="en-US" sz="1100" b="1">
                    <a:latin typeface="+mn-lt"/>
                    <a:ea typeface="+mn-ea"/>
                    <a:cs typeface="+mn-cs"/>
                  </a:rPr>
                  <a:t>Client</a:t>
                </a:r>
                <a:endParaRPr lang="en-US" sz="11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" name="AutoShape 38"/>
              <p:cNvSpPr>
                <a:spLocks noChangeAspect="1" noChangeArrowheads="1"/>
              </p:cNvSpPr>
              <p:nvPr/>
            </p:nvSpPr>
            <p:spPr bwMode="auto">
              <a:xfrm>
                <a:off x="4020" y="1787"/>
                <a:ext cx="81" cy="109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57" name="Rectangle 56"/>
          <p:cNvSpPr/>
          <p:nvPr/>
        </p:nvSpPr>
        <p:spPr>
          <a:xfrm>
            <a:off x="5301706" y="2688783"/>
            <a:ext cx="3842293" cy="3692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Reactor {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public: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/// Singleton access point.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static Reactor *instance (void);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/// Run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event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loop.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run_event_loop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(void);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/// End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event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loop.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end_event_loop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(void);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nb-NO" sz="1400" b="1" dirty="0">
                <a:latin typeface="Courier New" pitchFamily="49" charset="0"/>
                <a:cs typeface="Courier New" pitchFamily="49" charset="0"/>
              </a:rPr>
              <a:t>  /// Register @a </a:t>
            </a:r>
            <a:r>
              <a:rPr lang="nb-NO" sz="1400" b="1" dirty="0" smtClean="0">
                <a:latin typeface="Courier New" pitchFamily="49" charset="0"/>
                <a:cs typeface="Courier New" pitchFamily="49" charset="0"/>
              </a:rPr>
              <a:t>event_handler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nb-NO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nb-NO" sz="1400" b="1" dirty="0" smtClean="0">
                <a:latin typeface="Courier New" pitchFamily="49" charset="0"/>
                <a:cs typeface="Courier New" pitchFamily="49" charset="0"/>
              </a:rPr>
              <a:t> /// for input </a:t>
            </a:r>
            <a:r>
              <a:rPr lang="nb-NO" sz="1400" b="1" dirty="0">
                <a:latin typeface="Courier New" pitchFamily="49" charset="0"/>
                <a:cs typeface="Courier New" pitchFamily="49" charset="0"/>
              </a:rPr>
              <a:t>events.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register_input_handler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Event_Handler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*eh);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/// Remove @a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event_handler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/// for input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events.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remove_input_handler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Event_Handler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*eh);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2683" y="3446802"/>
            <a:ext cx="1094946" cy="109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16"/>
          <p:cNvSpPr>
            <a:spLocks noChangeArrowheads="1"/>
          </p:cNvSpPr>
          <p:nvPr/>
        </p:nvSpPr>
        <p:spPr bwMode="auto">
          <a:xfrm>
            <a:off x="142874" y="4384374"/>
            <a:ext cx="5242885" cy="18651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cs typeface="Arial" pitchFamily="34" charset="0"/>
              </a:rPr>
              <a:t>Legacy embedded systems have historically been:</a:t>
            </a:r>
          </a:p>
          <a:p>
            <a:pPr marL="287338" lvl="1" indent="-168275">
              <a:buClrTx/>
              <a:buSzPct val="100000"/>
              <a:buFontTx/>
              <a:buChar char="•"/>
            </a:pPr>
            <a:r>
              <a:rPr lang="en-US" altLang="en-US" dirty="0" err="1">
                <a:cs typeface="Arial" pitchFamily="34" charset="0"/>
              </a:rPr>
              <a:t>Stovepiped</a:t>
            </a:r>
            <a:endParaRPr lang="en-US" altLang="en-US" dirty="0">
              <a:cs typeface="Arial" pitchFamily="34" charset="0"/>
            </a:endParaRPr>
          </a:p>
          <a:p>
            <a:pPr marL="287338" lvl="1" indent="-168275">
              <a:buClrTx/>
              <a:buSzPct val="100000"/>
              <a:buFontTx/>
              <a:buChar char="•"/>
            </a:pPr>
            <a:r>
              <a:rPr lang="en-US" altLang="en-US" dirty="0">
                <a:cs typeface="Arial" pitchFamily="34" charset="0"/>
              </a:rPr>
              <a:t>Proprietary </a:t>
            </a:r>
          </a:p>
          <a:p>
            <a:pPr marL="287338" lvl="1" indent="-168275">
              <a:buClrTx/>
              <a:buSzPct val="100000"/>
              <a:buFontTx/>
              <a:buChar char="•"/>
            </a:pPr>
            <a:r>
              <a:rPr lang="en-US" altLang="en-US" dirty="0">
                <a:cs typeface="Arial" pitchFamily="34" charset="0"/>
              </a:rPr>
              <a:t>Brittle &amp; non-adaptive</a:t>
            </a:r>
          </a:p>
          <a:p>
            <a:pPr marL="287338" lvl="1" indent="-168275">
              <a:buClrTx/>
              <a:buSzPct val="100000"/>
              <a:buFontTx/>
              <a:buChar char="•"/>
            </a:pPr>
            <a:r>
              <a:rPr lang="en-US" altLang="en-US" dirty="0">
                <a:cs typeface="Arial" pitchFamily="34" charset="0"/>
              </a:rPr>
              <a:t>Expensive</a:t>
            </a:r>
          </a:p>
          <a:p>
            <a:pPr marL="287338" lvl="1" indent="-168275">
              <a:buClrTx/>
              <a:buSzPct val="100000"/>
              <a:buFontTx/>
              <a:buChar char="•"/>
            </a:pPr>
            <a:r>
              <a:rPr lang="en-US" altLang="en-US" dirty="0">
                <a:cs typeface="Arial" pitchFamily="34" charset="0"/>
              </a:rPr>
              <a:t>Vulnerable</a:t>
            </a:r>
          </a:p>
        </p:txBody>
      </p:sp>
      <p:grpSp>
        <p:nvGrpSpPr>
          <p:cNvPr id="3" name="Group 117"/>
          <p:cNvGrpSpPr>
            <a:grpSpLocks/>
          </p:cNvGrpSpPr>
          <p:nvPr/>
        </p:nvGrpSpPr>
        <p:grpSpPr bwMode="auto">
          <a:xfrm>
            <a:off x="3927475" y="4427246"/>
            <a:ext cx="5011738" cy="1852613"/>
            <a:chOff x="2474" y="2757"/>
            <a:chExt cx="3157" cy="1167"/>
          </a:xfrm>
        </p:grpSpPr>
        <p:pic>
          <p:nvPicPr>
            <p:cNvPr id="1147" name="Picture 118" descr="persistence-of-memory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76" y="2757"/>
              <a:ext cx="1455" cy="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8" name="Rectangle 119"/>
            <p:cNvSpPr>
              <a:spLocks noChangeArrowheads="1"/>
            </p:cNvSpPr>
            <p:nvPr/>
          </p:nvSpPr>
          <p:spPr bwMode="auto">
            <a:xfrm>
              <a:off x="2474" y="3021"/>
              <a:ext cx="1558" cy="8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i="1" dirty="0">
                  <a:solidFill>
                    <a:srgbClr val="FF0000"/>
                  </a:solidFill>
                  <a:cs typeface="Arial" pitchFamily="34" charset="0"/>
                </a:rPr>
                <a:t>Consequence: Small HW/SW changes have big (negative) impact on system </a:t>
              </a:r>
              <a:r>
                <a:rPr lang="en-US" altLang="en-US" i="1" dirty="0" err="1">
                  <a:solidFill>
                    <a:srgbClr val="FF0000"/>
                  </a:solidFill>
                  <a:cs typeface="Arial" pitchFamily="34" charset="0"/>
                </a:rPr>
                <a:t>QoS</a:t>
              </a:r>
              <a:r>
                <a:rPr lang="en-US" altLang="en-US" i="1" dirty="0">
                  <a:solidFill>
                    <a:srgbClr val="FF0000"/>
                  </a:solidFill>
                  <a:cs typeface="Arial" pitchFamily="34" charset="0"/>
                </a:rPr>
                <a:t> &amp; maintenance</a:t>
              </a:r>
              <a:endParaRPr lang="en-US" i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1066" name="Rectangle 229"/>
          <p:cNvSpPr>
            <a:spLocks noChangeArrowheads="1"/>
          </p:cNvSpPr>
          <p:nvPr/>
        </p:nvSpPr>
        <p:spPr bwMode="auto">
          <a:xfrm>
            <a:off x="0" y="-28575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endParaRPr lang="en-US" sz="3000" b="1">
              <a:solidFill>
                <a:srgbClr val="002D86"/>
              </a:solidFill>
            </a:endParaRPr>
          </a:p>
        </p:txBody>
      </p:sp>
      <p:sp>
        <p:nvSpPr>
          <p:cNvPr id="231" name="Rectangle 2"/>
          <p:cNvSpPr txBox="1">
            <a:spLocks noChangeArrowheads="1"/>
          </p:cNvSpPr>
          <p:nvPr/>
        </p:nvSpPr>
        <p:spPr bwMode="auto">
          <a:xfrm>
            <a:off x="152400" y="439738"/>
            <a:ext cx="883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100000"/>
              </a:lnSpc>
              <a:buClrTx/>
              <a:buSzTx/>
              <a:defRPr/>
            </a:pPr>
            <a:r>
              <a:rPr lang="en-US" sz="3200" kern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Motivation for Frameworks</a:t>
            </a:r>
          </a:p>
        </p:txBody>
      </p:sp>
      <p:sp>
        <p:nvSpPr>
          <p:cNvPr id="233" name="Rectangle 332"/>
          <p:cNvSpPr>
            <a:spLocks noChangeArrowheads="1"/>
          </p:cNvSpPr>
          <p:nvPr/>
        </p:nvSpPr>
        <p:spPr bwMode="auto">
          <a:xfrm>
            <a:off x="1127004" y="2317883"/>
            <a:ext cx="117230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Application</a:t>
            </a:r>
          </a:p>
          <a:p>
            <a:pPr algn="ctr"/>
            <a:r>
              <a:rPr lang="en-US" sz="1600"/>
              <a:t>Software</a:t>
            </a:r>
          </a:p>
        </p:txBody>
      </p:sp>
      <p:sp>
        <p:nvSpPr>
          <p:cNvPr id="234" name="Rectangle 333"/>
          <p:cNvSpPr>
            <a:spLocks noChangeArrowheads="1"/>
          </p:cNvSpPr>
          <p:nvPr/>
        </p:nvSpPr>
        <p:spPr bwMode="auto">
          <a:xfrm>
            <a:off x="2891937" y="2317883"/>
            <a:ext cx="117230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Application</a:t>
            </a:r>
          </a:p>
          <a:p>
            <a:pPr algn="ctr"/>
            <a:r>
              <a:rPr lang="en-US" sz="1600"/>
              <a:t>Software</a:t>
            </a:r>
          </a:p>
        </p:txBody>
      </p:sp>
      <p:sp>
        <p:nvSpPr>
          <p:cNvPr id="235" name="Rectangle 334"/>
          <p:cNvSpPr>
            <a:spLocks noChangeArrowheads="1"/>
          </p:cNvSpPr>
          <p:nvPr/>
        </p:nvSpPr>
        <p:spPr bwMode="auto">
          <a:xfrm>
            <a:off x="4559077" y="2318815"/>
            <a:ext cx="117230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Application</a:t>
            </a:r>
          </a:p>
          <a:p>
            <a:pPr algn="ctr"/>
            <a:r>
              <a:rPr lang="en-US" sz="1600"/>
              <a:t>Software</a:t>
            </a:r>
          </a:p>
        </p:txBody>
      </p:sp>
      <p:sp>
        <p:nvSpPr>
          <p:cNvPr id="236" name="Rectangle 335"/>
          <p:cNvSpPr>
            <a:spLocks noChangeArrowheads="1"/>
          </p:cNvSpPr>
          <p:nvPr/>
        </p:nvSpPr>
        <p:spPr bwMode="auto">
          <a:xfrm>
            <a:off x="6275114" y="2318815"/>
            <a:ext cx="117230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Application</a:t>
            </a:r>
          </a:p>
          <a:p>
            <a:pPr algn="ctr"/>
            <a:r>
              <a:rPr lang="en-US" sz="1600"/>
              <a:t>Software</a:t>
            </a:r>
          </a:p>
        </p:txBody>
      </p:sp>
      <p:pic>
        <p:nvPicPr>
          <p:cNvPr id="251" name="Picture 80" descr="bucantin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3176" y="2097326"/>
            <a:ext cx="1183995" cy="116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" name="Picture 246" descr="fettucc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0733" y="2096219"/>
            <a:ext cx="1185160" cy="1182709"/>
          </a:xfrm>
          <a:prstGeom prst="rect">
            <a:avLst/>
          </a:prstGeom>
          <a:noFill/>
        </p:spPr>
      </p:pic>
      <p:pic>
        <p:nvPicPr>
          <p:cNvPr id="253" name="Picture 274" descr="linguin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87456" y="2097694"/>
            <a:ext cx="1189816" cy="1149828"/>
          </a:xfrm>
          <a:prstGeom prst="rect">
            <a:avLst/>
          </a:prstGeom>
          <a:noFill/>
        </p:spPr>
      </p:pic>
      <p:pic>
        <p:nvPicPr>
          <p:cNvPr id="254" name="Picture 301" descr="cannellon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06864" y="2097136"/>
            <a:ext cx="1260833" cy="1152818"/>
          </a:xfrm>
          <a:prstGeom prst="rect">
            <a:avLst/>
          </a:prstGeom>
          <a:noFill/>
        </p:spPr>
      </p:pic>
      <p:sp>
        <p:nvSpPr>
          <p:cNvPr id="255" name="Text Box 331"/>
          <p:cNvSpPr txBox="1">
            <a:spLocks noChangeArrowheads="1"/>
          </p:cNvSpPr>
          <p:nvPr/>
        </p:nvSpPr>
        <p:spPr bwMode="auto">
          <a:xfrm>
            <a:off x="7367697" y="2024027"/>
            <a:ext cx="1689439" cy="120032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  <a:cs typeface="Arial" charset="0"/>
              </a:rPr>
              <a:t>Proprietary &amp; </a:t>
            </a:r>
            <a:r>
              <a:rPr lang="en-US" sz="1600" i="1" dirty="0" err="1">
                <a:solidFill>
                  <a:srgbClr val="FF0000"/>
                </a:solidFill>
                <a:cs typeface="Arial" charset="0"/>
              </a:rPr>
              <a:t>Stovepiped</a:t>
            </a:r>
            <a:r>
              <a:rPr lang="en-US" sz="1600" i="1" dirty="0">
                <a:solidFill>
                  <a:srgbClr val="FF0000"/>
                </a:solidFill>
                <a:cs typeface="Arial" charset="0"/>
              </a:rPr>
              <a:t> Application &amp; Infrastructure Software</a:t>
            </a:r>
          </a:p>
        </p:txBody>
      </p:sp>
      <p:sp>
        <p:nvSpPr>
          <p:cNvPr id="264" name="Text Box 330"/>
          <p:cNvSpPr txBox="1">
            <a:spLocks noChangeArrowheads="1"/>
          </p:cNvSpPr>
          <p:nvPr/>
        </p:nvSpPr>
        <p:spPr bwMode="auto">
          <a:xfrm>
            <a:off x="7426658" y="3544482"/>
            <a:ext cx="1571516" cy="75713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  <a:cs typeface="Arial" charset="0"/>
              </a:rPr>
              <a:t>Standard/COTS Hardware &amp; Networks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9721" y="1066062"/>
            <a:ext cx="399476" cy="80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1937" y="953219"/>
            <a:ext cx="806539" cy="9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29169" y="967508"/>
            <a:ext cx="970144" cy="92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75114" y="1066062"/>
            <a:ext cx="826814" cy="82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66113" y="3686473"/>
            <a:ext cx="746651" cy="66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91937" y="3681008"/>
            <a:ext cx="1035538" cy="5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20234649">
            <a:off x="4701309" y="3632550"/>
            <a:ext cx="619534" cy="61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9721" y="1066062"/>
            <a:ext cx="399476" cy="80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1937" y="953219"/>
            <a:ext cx="806539" cy="9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9169" y="967508"/>
            <a:ext cx="970144" cy="92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5114" y="1066062"/>
            <a:ext cx="826814" cy="82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2683" y="3446802"/>
            <a:ext cx="1094946" cy="109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6113" y="3686473"/>
            <a:ext cx="746651" cy="66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91937" y="3681008"/>
            <a:ext cx="1035538" cy="5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234649">
            <a:off x="4701309" y="3632550"/>
            <a:ext cx="619534" cy="61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" name="AutoShape 3"/>
          <p:cNvSpPr>
            <a:spLocks noChangeArrowheads="1"/>
          </p:cNvSpPr>
          <p:nvPr/>
        </p:nvSpPr>
        <p:spPr bwMode="auto">
          <a:xfrm rot="18949531">
            <a:off x="2122385" y="1404205"/>
            <a:ext cx="762000" cy="1752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27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" name="AutoShape 4"/>
          <p:cNvSpPr>
            <a:spLocks noChangeArrowheads="1"/>
          </p:cNvSpPr>
          <p:nvPr/>
        </p:nvSpPr>
        <p:spPr bwMode="auto">
          <a:xfrm rot="19620955">
            <a:off x="3646859" y="1406580"/>
            <a:ext cx="762000" cy="1447800"/>
          </a:xfrm>
          <a:prstGeom prst="triangle">
            <a:avLst>
              <a:gd name="adj" fmla="val 50000"/>
            </a:avLst>
          </a:prstGeom>
          <a:solidFill>
            <a:srgbClr val="3366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7" name="AutoShape 5"/>
          <p:cNvSpPr>
            <a:spLocks noChangeArrowheads="1"/>
          </p:cNvSpPr>
          <p:nvPr/>
        </p:nvSpPr>
        <p:spPr bwMode="auto">
          <a:xfrm rot="1083380">
            <a:off x="4233470" y="1414880"/>
            <a:ext cx="762000" cy="14478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" name="AutoShape 6"/>
          <p:cNvSpPr>
            <a:spLocks noChangeArrowheads="1"/>
          </p:cNvSpPr>
          <p:nvPr/>
        </p:nvSpPr>
        <p:spPr bwMode="auto">
          <a:xfrm rot="3289716">
            <a:off x="5631286" y="1336964"/>
            <a:ext cx="762000" cy="14478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69" name="Group 7"/>
          <p:cNvGrpSpPr>
            <a:grpSpLocks/>
          </p:cNvGrpSpPr>
          <p:nvPr/>
        </p:nvGrpSpPr>
        <p:grpSpPr bwMode="auto">
          <a:xfrm>
            <a:off x="575437" y="1211265"/>
            <a:ext cx="7342189" cy="752476"/>
            <a:chOff x="193" y="659"/>
            <a:chExt cx="4625" cy="474"/>
          </a:xfrm>
        </p:grpSpPr>
        <p:sp>
          <p:nvSpPr>
            <p:cNvPr id="2370" name="Text Box 8"/>
            <p:cNvSpPr txBox="1">
              <a:spLocks noChangeAspect="1" noChangeArrowheads="1"/>
            </p:cNvSpPr>
            <p:nvPr/>
          </p:nvSpPr>
          <p:spPr bwMode="auto">
            <a:xfrm>
              <a:off x="193" y="849"/>
              <a:ext cx="546" cy="2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006" tIns="40003" rIns="80006" bIns="40003">
              <a:spAutoFit/>
            </a:bodyPr>
            <a:lstStyle/>
            <a:p>
              <a:pPr algn="ctr" defTabSz="800100" eaLnBrk="0" hangingPunct="0"/>
              <a:r>
                <a:rPr lang="en-US" sz="1200" b="1" dirty="0" smtClean="0">
                  <a:cs typeface="Arial" pitchFamily="34" charset="0"/>
                </a:rPr>
                <a:t>Product</a:t>
              </a:r>
              <a:endParaRPr lang="en-US" sz="1200" b="1" dirty="0">
                <a:cs typeface="Arial" pitchFamily="34" charset="0"/>
              </a:endParaRPr>
            </a:p>
            <a:p>
              <a:pPr algn="ctr" defTabSz="800100" eaLnBrk="0" hangingPunct="0"/>
              <a:r>
                <a:rPr lang="en-US" sz="1200" b="1" dirty="0" smtClean="0">
                  <a:cs typeface="Arial" pitchFamily="34" charset="0"/>
                </a:rPr>
                <a:t>Variant 1</a:t>
              </a:r>
              <a:endParaRPr lang="en-US" sz="1200" b="1" dirty="0">
                <a:cs typeface="Arial" pitchFamily="34" charset="0"/>
              </a:endParaRPr>
            </a:p>
          </p:txBody>
        </p:sp>
        <p:sp>
          <p:nvSpPr>
            <p:cNvPr id="2373" name="Text Box 11"/>
            <p:cNvSpPr txBox="1">
              <a:spLocks noChangeAspect="1" noChangeArrowheads="1"/>
            </p:cNvSpPr>
            <p:nvPr/>
          </p:nvSpPr>
          <p:spPr bwMode="auto">
            <a:xfrm>
              <a:off x="4272" y="772"/>
              <a:ext cx="546" cy="2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006" tIns="40003" rIns="80006" bIns="40003">
              <a:spAutoFit/>
            </a:bodyPr>
            <a:lstStyle/>
            <a:p>
              <a:pPr algn="ctr" defTabSz="800100" eaLnBrk="0" hangingPunct="0"/>
              <a:r>
                <a:rPr lang="en-US" sz="1200" b="1" dirty="0" smtClean="0">
                  <a:cs typeface="Arial" pitchFamily="34" charset="0"/>
                </a:rPr>
                <a:t>Product</a:t>
              </a:r>
              <a:endParaRPr lang="en-US" sz="1200" b="1" dirty="0">
                <a:cs typeface="Arial" pitchFamily="34" charset="0"/>
              </a:endParaRPr>
            </a:p>
            <a:p>
              <a:pPr algn="ctr" defTabSz="800100" eaLnBrk="0" hangingPunct="0"/>
              <a:r>
                <a:rPr lang="en-US" sz="1200" b="1" dirty="0" smtClean="0">
                  <a:cs typeface="Arial" pitchFamily="34" charset="0"/>
                </a:rPr>
                <a:t>Variant 4</a:t>
              </a:r>
              <a:endParaRPr lang="en-US" sz="1200" b="1" dirty="0">
                <a:cs typeface="Arial" pitchFamily="34" charset="0"/>
              </a:endParaRPr>
            </a:p>
          </p:txBody>
        </p:sp>
        <p:sp>
          <p:nvSpPr>
            <p:cNvPr id="2371" name="Text Box 9"/>
            <p:cNvSpPr txBox="1">
              <a:spLocks noChangeAspect="1" noChangeArrowheads="1"/>
            </p:cNvSpPr>
            <p:nvPr/>
          </p:nvSpPr>
          <p:spPr bwMode="auto">
            <a:xfrm>
              <a:off x="1179" y="659"/>
              <a:ext cx="546" cy="2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006" tIns="40003" rIns="80006" bIns="40003">
              <a:spAutoFit/>
            </a:bodyPr>
            <a:lstStyle/>
            <a:p>
              <a:pPr algn="ctr" defTabSz="800100" eaLnBrk="0" hangingPunct="0"/>
              <a:r>
                <a:rPr lang="en-US" sz="1200" b="1" dirty="0" smtClean="0">
                  <a:cs typeface="Arial" pitchFamily="34" charset="0"/>
                </a:rPr>
                <a:t>Product</a:t>
              </a:r>
              <a:endParaRPr lang="en-US" sz="1200" b="1" dirty="0">
                <a:cs typeface="Arial" pitchFamily="34" charset="0"/>
              </a:endParaRPr>
            </a:p>
            <a:p>
              <a:pPr algn="ctr" defTabSz="800100" eaLnBrk="0" hangingPunct="0"/>
              <a:r>
                <a:rPr lang="en-US" sz="1200" b="1" dirty="0" smtClean="0">
                  <a:cs typeface="Arial" pitchFamily="34" charset="0"/>
                </a:rPr>
                <a:t>Variant 2</a:t>
              </a:r>
              <a:endParaRPr lang="en-US" sz="1200" b="1" dirty="0">
                <a:cs typeface="Arial" pitchFamily="34" charset="0"/>
              </a:endParaRPr>
            </a:p>
          </p:txBody>
        </p:sp>
        <p:sp>
          <p:nvSpPr>
            <p:cNvPr id="2372" name="Text Box 10"/>
            <p:cNvSpPr txBox="1">
              <a:spLocks noChangeAspect="1" noChangeArrowheads="1"/>
            </p:cNvSpPr>
            <p:nvPr/>
          </p:nvSpPr>
          <p:spPr bwMode="auto">
            <a:xfrm>
              <a:off x="3150" y="659"/>
              <a:ext cx="546" cy="2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006" tIns="40003" rIns="80006" bIns="40003">
              <a:spAutoFit/>
            </a:bodyPr>
            <a:lstStyle/>
            <a:p>
              <a:pPr algn="ctr" defTabSz="800100" eaLnBrk="0" hangingPunct="0"/>
              <a:r>
                <a:rPr lang="en-US" sz="1200" b="1" dirty="0" smtClean="0">
                  <a:cs typeface="Arial" pitchFamily="34" charset="0"/>
                </a:rPr>
                <a:t>Product</a:t>
              </a:r>
              <a:endParaRPr lang="en-US" sz="1200" b="1" dirty="0">
                <a:cs typeface="Arial" pitchFamily="34" charset="0"/>
              </a:endParaRPr>
            </a:p>
            <a:p>
              <a:pPr algn="ctr" defTabSz="800100" eaLnBrk="0" hangingPunct="0"/>
              <a:r>
                <a:rPr lang="en-US" sz="1200" b="1" dirty="0" smtClean="0">
                  <a:cs typeface="Arial" pitchFamily="34" charset="0"/>
                </a:rPr>
                <a:t>Variant 3</a:t>
              </a:r>
              <a:endParaRPr lang="en-US" sz="1200" b="1" dirty="0">
                <a:cs typeface="Arial" pitchFamily="34" charset="0"/>
              </a:endParaRPr>
            </a:p>
          </p:txBody>
        </p:sp>
      </p:grpSp>
      <p:sp>
        <p:nvSpPr>
          <p:cNvPr id="1247438" name="Text Box 206"/>
          <p:cNvSpPr txBox="1">
            <a:spLocks noChangeArrowheads="1"/>
          </p:cNvSpPr>
          <p:nvPr/>
        </p:nvSpPr>
        <p:spPr bwMode="auto">
          <a:xfrm>
            <a:off x="0" y="4422918"/>
            <a:ext cx="9018588" cy="184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eaLnBrk="0" hangingPunct="0">
              <a:spcBef>
                <a:spcPct val="40000"/>
              </a:spcBef>
              <a:buClrTx/>
              <a:buSzPct val="100000"/>
              <a:buFontTx/>
              <a:buChar char="•"/>
            </a:pPr>
            <a:r>
              <a:rPr lang="en-US" sz="2000" b="1" i="1" dirty="0">
                <a:cs typeface="Arial" pitchFamily="34" charset="0"/>
              </a:rPr>
              <a:t>Frameworks</a:t>
            </a:r>
            <a:r>
              <a:rPr lang="en-US" sz="2000" dirty="0">
                <a:cs typeface="Arial" pitchFamily="34" charset="0"/>
              </a:rPr>
              <a:t> factors out many reusable general-purpose &amp; domain-specific services from traditional DRE application responsibility </a:t>
            </a:r>
          </a:p>
          <a:p>
            <a:pPr marL="177800" indent="-177800" eaLnBrk="0" hangingPunct="0">
              <a:spcBef>
                <a:spcPct val="40000"/>
              </a:spcBef>
              <a:buClrTx/>
              <a:buSzPct val="100000"/>
              <a:buFontTx/>
              <a:buChar char="•"/>
            </a:pPr>
            <a:r>
              <a:rPr lang="en-US" sz="2000" dirty="0">
                <a:cs typeface="Arial" pitchFamily="34" charset="0"/>
              </a:rPr>
              <a:t>Essential for </a:t>
            </a:r>
            <a:r>
              <a:rPr lang="en-US" sz="2000" b="1" i="1" dirty="0">
                <a:cs typeface="Arial" pitchFamily="34" charset="0"/>
              </a:rPr>
              <a:t>product-line architectures (PLAs)</a:t>
            </a:r>
          </a:p>
          <a:p>
            <a:pPr marL="177800" indent="-177800" eaLnBrk="0" hangingPunct="0">
              <a:spcBef>
                <a:spcPct val="40000"/>
              </a:spcBef>
              <a:buClrTx/>
              <a:buSzPct val="100000"/>
              <a:buFontTx/>
              <a:buChar char="•"/>
            </a:pPr>
            <a:r>
              <a:rPr lang="en-US" sz="2000" dirty="0"/>
              <a:t>Product-lines &amp; frameworks offer many configuration opportunities</a:t>
            </a:r>
          </a:p>
          <a:p>
            <a:pPr marL="520700" lvl="1" indent="-177800" eaLnBrk="0" hangingPunct="0">
              <a:spcBef>
                <a:spcPct val="40000"/>
              </a:spcBef>
              <a:buClrTx/>
              <a:buSzPct val="100000"/>
              <a:buFontTx/>
              <a:buChar char="•"/>
            </a:pPr>
            <a:r>
              <a:rPr lang="en-US" sz="2000" dirty="0"/>
              <a:t>e.g., component distribution/deployment, OS, protocols, algorithms, etc.</a:t>
            </a:r>
            <a:endParaRPr lang="en-US" sz="2000" dirty="0">
              <a:solidFill>
                <a:srgbClr val="336699"/>
              </a:solidFill>
              <a:cs typeface="Arial" pitchFamily="34" charset="0"/>
            </a:endParaRPr>
          </a:p>
        </p:txBody>
      </p:sp>
      <p:sp>
        <p:nvSpPr>
          <p:cNvPr id="439" name="Rectangle 2"/>
          <p:cNvSpPr txBox="1">
            <a:spLocks noChangeArrowheads="1"/>
          </p:cNvSpPr>
          <p:nvPr/>
        </p:nvSpPr>
        <p:spPr bwMode="auto">
          <a:xfrm>
            <a:off x="152400" y="439738"/>
            <a:ext cx="883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100000"/>
              </a:lnSpc>
              <a:buClrTx/>
              <a:buSzTx/>
              <a:defRPr/>
            </a:pPr>
            <a:r>
              <a:rPr lang="en-US" sz="3200" kern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Motivation for Frameworks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30763" y="1774391"/>
            <a:ext cx="3583709" cy="194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3" name="Text Box 331"/>
          <p:cNvSpPr txBox="1">
            <a:spLocks noChangeArrowheads="1"/>
          </p:cNvSpPr>
          <p:nvPr/>
        </p:nvSpPr>
        <p:spPr bwMode="auto">
          <a:xfrm>
            <a:off x="7040675" y="2024027"/>
            <a:ext cx="2016461" cy="120032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  <a:cs typeface="Arial" charset="0"/>
              </a:rPr>
              <a:t>Product-Line Architecture-based Application </a:t>
            </a:r>
            <a:r>
              <a:rPr lang="en-US" sz="1600" i="1" dirty="0">
                <a:solidFill>
                  <a:srgbClr val="FF0000"/>
                </a:solidFill>
                <a:cs typeface="Arial" charset="0"/>
              </a:rPr>
              <a:t>&amp; </a:t>
            </a:r>
            <a:r>
              <a:rPr lang="en-US" sz="1600" i="1" dirty="0" smtClean="0">
                <a:solidFill>
                  <a:srgbClr val="FF0000"/>
                </a:solidFill>
                <a:cs typeface="Arial" charset="0"/>
              </a:rPr>
              <a:t>Framework Software</a:t>
            </a:r>
            <a:endParaRPr lang="en-US" sz="1600" i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44" name="Text Box 330"/>
          <p:cNvSpPr txBox="1">
            <a:spLocks noChangeArrowheads="1"/>
          </p:cNvSpPr>
          <p:nvPr/>
        </p:nvSpPr>
        <p:spPr bwMode="auto">
          <a:xfrm>
            <a:off x="7426658" y="3544482"/>
            <a:ext cx="1571516" cy="75713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  <a:cs typeface="Arial" charset="0"/>
              </a:rPr>
              <a:t>Standard/COTS Hardware &amp;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43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200" smtClean="0"/>
              <a:t>Categories of OO Frameworks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1788218"/>
          </a:xfrm>
        </p:spPr>
        <p:txBody>
          <a:bodyPr/>
          <a:lstStyle/>
          <a:p>
            <a:pPr marL="228600" lvl="1" indent="-228600"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CA" sz="2000" i="1" dirty="0" smtClean="0"/>
              <a:t>White-box frameworks</a:t>
            </a:r>
            <a:r>
              <a:rPr lang="en-CA" sz="2000" dirty="0" smtClean="0"/>
              <a:t> are reused by </a:t>
            </a:r>
            <a:r>
              <a:rPr lang="en-CA" sz="2000" dirty="0" err="1" smtClean="0"/>
              <a:t>subclassing</a:t>
            </a:r>
            <a:r>
              <a:rPr lang="en-CA" sz="2000" dirty="0" smtClean="0"/>
              <a:t>, which usually requires understanding the implementation of the framework to some degree</a:t>
            </a:r>
          </a:p>
          <a:p>
            <a:pPr marL="228600" lvl="1" indent="-228600"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CA" sz="2000" i="1" dirty="0" smtClean="0"/>
              <a:t>Black-box framework</a:t>
            </a:r>
            <a:r>
              <a:rPr lang="en-CA" sz="2000" dirty="0" smtClean="0"/>
              <a:t> is reused by parameterizing &amp; assembling framework objects, thereby hiding their implementation from users</a:t>
            </a:r>
          </a:p>
          <a:p>
            <a:pPr marL="228600" lvl="1" indent="-228600"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CA" sz="2000" dirty="0" smtClean="0"/>
              <a:t>Each category of OO framework uses different sets of patterns, e.g.:</a:t>
            </a:r>
          </a:p>
          <a:p>
            <a:pPr marL="228600" lvl="1" indent="-228600" eaLnBrk="1" hangingPunct="1">
              <a:spcBef>
                <a:spcPts val="600"/>
              </a:spcBef>
              <a:spcAft>
                <a:spcPts val="0"/>
              </a:spcAft>
            </a:pPr>
            <a:endParaRPr lang="en-CA" sz="2000" dirty="0" smtClean="0"/>
          </a:p>
        </p:txBody>
      </p:sp>
      <p:pic>
        <p:nvPicPr>
          <p:cNvPr id="5" name="Picture 7" descr="http://static.flickr.com/43/75572976_277601c306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3436936"/>
            <a:ext cx="3614625" cy="215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7210" y="6430625"/>
            <a:ext cx="780669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28600" lvl="1" indent="-228600"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CA" sz="2000" dirty="0" smtClean="0"/>
              <a:t>Many frameworks fall in between white-box &amp; black-box categories</a:t>
            </a:r>
          </a:p>
        </p:txBody>
      </p:sp>
      <p:pic>
        <p:nvPicPr>
          <p:cNvPr id="7" name="Picture 6" descr="strategy-om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2330" y="2824538"/>
            <a:ext cx="5589270" cy="153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42900" y="5404603"/>
            <a:ext cx="4514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3" indent="-228600" eaLnBrk="1" hangingPunct="1">
              <a:spcBef>
                <a:spcPts val="600"/>
              </a:spcBef>
              <a:spcAft>
                <a:spcPts val="0"/>
              </a:spcAft>
              <a:buClrTx/>
              <a:buSzPct val="100000"/>
              <a:buFont typeface="Tahoma" pitchFamily="34" charset="0"/>
              <a:buChar char="–"/>
            </a:pPr>
            <a:r>
              <a:rPr lang="en-CA" sz="2000" i="1" dirty="0"/>
              <a:t>W</a:t>
            </a:r>
            <a:r>
              <a:rPr lang="en-CA" sz="2000" i="1" dirty="0" smtClean="0"/>
              <a:t>hite-box frameworks </a:t>
            </a:r>
            <a:r>
              <a:rPr lang="en-CA" sz="2000" dirty="0" smtClean="0"/>
              <a:t>rely heavily on inheritance-based patterns, such as Template Method &amp; State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5200650" y="4665939"/>
            <a:ext cx="3547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3" indent="-228600" eaLnBrk="1" hangingPunct="1">
              <a:spcBef>
                <a:spcPts val="600"/>
              </a:spcBef>
              <a:spcAft>
                <a:spcPts val="0"/>
              </a:spcAft>
              <a:buClrTx/>
              <a:buSzPct val="100000"/>
              <a:buFont typeface="Tahoma" pitchFamily="34" charset="0"/>
              <a:buChar char="–"/>
            </a:pPr>
            <a:r>
              <a:rPr lang="en-CA" sz="2000" i="1" dirty="0" smtClean="0"/>
              <a:t>Black-box frameworks </a:t>
            </a:r>
            <a:r>
              <a:rPr lang="en-CA" sz="2000" dirty="0" smtClean="0"/>
              <a:t>reply heavily on object composition patterns, such as Strategy &amp; Decorator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uiExpand="1" build="p"/>
      <p:bldP spid="6" grpId="0" animBg="1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3947" y="4046538"/>
            <a:ext cx="4084782" cy="239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77788" y="1039813"/>
            <a:ext cx="3579812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7013" indent="-227013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  <a:tabLst>
                <a:tab pos="406400" algn="l"/>
              </a:tabLst>
            </a:pPr>
            <a:r>
              <a:rPr lang="en-US" sz="2000"/>
              <a:t>Framework characteristics are captured via </a:t>
            </a:r>
            <a:r>
              <a:rPr lang="en-US" sz="2000" i="1"/>
              <a:t>Scope, Commonalities, &amp; Variabilities (SCV) analysis</a:t>
            </a:r>
          </a:p>
          <a:p>
            <a:pPr marL="465138" lvl="1" indent="-238125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  <a:tabLst>
                <a:tab pos="406400" algn="l"/>
              </a:tabLst>
            </a:pPr>
            <a:r>
              <a:rPr lang="en-US" sz="2000"/>
              <a:t>This process can be applied to identify commonalities &amp; variabilities in a domain to guide development of a framework</a:t>
            </a:r>
          </a:p>
        </p:txBody>
      </p:sp>
      <p:sp>
        <p:nvSpPr>
          <p:cNvPr id="1249285" name="Rectangle 5"/>
          <p:cNvSpPr>
            <a:spLocks noChangeArrowheads="1"/>
          </p:cNvSpPr>
          <p:nvPr/>
        </p:nvSpPr>
        <p:spPr bwMode="auto">
          <a:xfrm>
            <a:off x="3589338" y="1039813"/>
            <a:ext cx="54022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7013" indent="-227013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  <a:tabLst>
                <a:tab pos="347663" algn="l"/>
              </a:tabLst>
            </a:pPr>
            <a:r>
              <a:rPr lang="en-US" sz="2000" dirty="0"/>
              <a:t>Applying SCV to </a:t>
            </a:r>
            <a:r>
              <a:rPr lang="en-US" sz="2000" dirty="0" smtClean="0"/>
              <a:t>Android smartphones</a:t>
            </a:r>
            <a:endParaRPr lang="en-US" sz="2000" dirty="0"/>
          </a:p>
          <a:p>
            <a:pPr marL="461963" lvl="1" indent="-23495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  <a:tabLst>
                <a:tab pos="347663" algn="l"/>
              </a:tabLst>
            </a:pPr>
            <a:r>
              <a:rPr lang="en-US" sz="2000" dirty="0"/>
              <a:t>Scope defines the domain &amp; context of the framework</a:t>
            </a:r>
          </a:p>
          <a:p>
            <a:pPr marL="685800" lvl="2" indent="-223838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  <a:tabLst>
                <a:tab pos="347663" algn="l"/>
              </a:tabLst>
            </a:pPr>
            <a:r>
              <a:rPr lang="en-US" sz="2000" dirty="0"/>
              <a:t>Component architecture, object-oriented application frameworks, &amp; associated components, e.g., GPS, </a:t>
            </a:r>
            <a:r>
              <a:rPr lang="en-US" sz="2000" dirty="0" smtClean="0"/>
              <a:t>Network, </a:t>
            </a:r>
            <a:r>
              <a:rPr lang="en-US" sz="2000" dirty="0"/>
              <a:t>&amp; Display </a:t>
            </a:r>
          </a:p>
        </p:txBody>
      </p:sp>
      <p:sp>
        <p:nvSpPr>
          <p:cNvPr id="1249488" name="Line 208"/>
          <p:cNvSpPr>
            <a:spLocks noChangeShapeType="1"/>
          </p:cNvSpPr>
          <p:nvPr/>
        </p:nvSpPr>
        <p:spPr bwMode="auto">
          <a:xfrm flipH="1">
            <a:off x="3236767" y="4792662"/>
            <a:ext cx="977179" cy="3079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49490" name="Line 210"/>
          <p:cNvSpPr>
            <a:spLocks noChangeShapeType="1"/>
          </p:cNvSpPr>
          <p:nvPr/>
        </p:nvSpPr>
        <p:spPr bwMode="auto">
          <a:xfrm flipH="1" flipV="1">
            <a:off x="6145501" y="3771900"/>
            <a:ext cx="1855499" cy="342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49487" name="Text Box 207"/>
          <p:cNvSpPr txBox="1">
            <a:spLocks noChangeArrowheads="1"/>
          </p:cNvSpPr>
          <p:nvPr/>
        </p:nvSpPr>
        <p:spPr bwMode="auto">
          <a:xfrm>
            <a:off x="584056" y="4792663"/>
            <a:ext cx="2667000" cy="5905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cs typeface="Arial" pitchFamily="34" charset="0"/>
              </a:rPr>
              <a:t>Reusable Architecture Framework</a:t>
            </a:r>
          </a:p>
        </p:txBody>
      </p:sp>
      <p:sp>
        <p:nvSpPr>
          <p:cNvPr id="1249489" name="Text Box 209"/>
          <p:cNvSpPr txBox="1">
            <a:spLocks noChangeArrowheads="1"/>
          </p:cNvSpPr>
          <p:nvPr/>
        </p:nvSpPr>
        <p:spPr bwMode="auto">
          <a:xfrm>
            <a:off x="3478501" y="3455988"/>
            <a:ext cx="2667000" cy="5905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cs typeface="Arial" pitchFamily="34" charset="0"/>
              </a:rPr>
              <a:t>Reusable Application Components</a:t>
            </a:r>
          </a:p>
        </p:txBody>
      </p:sp>
      <p:sp>
        <p:nvSpPr>
          <p:cNvPr id="212" name="Rectangle 2"/>
          <p:cNvSpPr txBox="1">
            <a:spLocks noChangeArrowheads="1"/>
          </p:cNvSpPr>
          <p:nvPr/>
        </p:nvSpPr>
        <p:spPr bwMode="auto">
          <a:xfrm>
            <a:off x="0" y="439738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100000"/>
              </a:lnSpc>
              <a:buClrTx/>
              <a:buSzTx/>
              <a:defRPr/>
            </a:pPr>
            <a:r>
              <a:rPr lang="en-US" sz="3200" kern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Commonality &amp; Variability Analysis in Frameworks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285" grpId="0"/>
      <p:bldP spid="1249488" grpId="0" animBg="1"/>
      <p:bldP spid="1249490" grpId="0" animBg="1"/>
      <p:bldP spid="1249487" grpId="0" animBg="1"/>
      <p:bldP spid="124948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583123" y="3393831"/>
            <a:ext cx="2708032" cy="1354015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820320" y="3951661"/>
            <a:ext cx="2294428" cy="286232"/>
          </a:xfrm>
          <a:prstGeom prst="roundRect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829311" y="4299929"/>
            <a:ext cx="2294428" cy="286232"/>
          </a:xfrm>
          <a:prstGeom prst="roundRect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285" y="1648648"/>
            <a:ext cx="4084782" cy="239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96391" y="3520274"/>
            <a:ext cx="148149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Linux Kernel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8567" y="4317021"/>
            <a:ext cx="217591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Device Driver Framework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798720" y="3951661"/>
            <a:ext cx="233762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Networking I/O Framework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5236383" y="2110152"/>
            <a:ext cx="3276719" cy="12727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1265" y="2224452"/>
            <a:ext cx="2686954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Application Frameworks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334846" y="2671126"/>
            <a:ext cx="1004429" cy="578882"/>
          </a:xfrm>
          <a:prstGeom prst="roundRect">
            <a:avLst/>
          </a:prstGeom>
          <a:solidFill>
            <a:srgbClr val="66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Activity</a:t>
            </a:r>
            <a:r>
              <a:rPr lang="en-US" sz="1400" dirty="0" smtClean="0">
                <a:latin typeface="Arial" charset="0"/>
              </a:rPr>
              <a:t> Manager</a:t>
            </a:r>
            <a:endParaRPr kumimoji="0" lang="en-US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339276" y="2671126"/>
            <a:ext cx="1057268" cy="578882"/>
          </a:xfrm>
          <a:prstGeom prst="roundRect">
            <a:avLst/>
          </a:prstGeom>
          <a:solidFill>
            <a:srgbClr val="66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Window</a:t>
            </a:r>
            <a:br>
              <a:rPr kumimoji="0" lang="en-US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Manager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7394343" y="2671126"/>
            <a:ext cx="1027463" cy="578882"/>
          </a:xfrm>
          <a:prstGeom prst="roundRect">
            <a:avLst/>
          </a:prstGeom>
          <a:solidFill>
            <a:srgbClr val="66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Location</a:t>
            </a:r>
            <a:r>
              <a:rPr kumimoji="0" lang="en-US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Manager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5334846" y="1301262"/>
            <a:ext cx="3086960" cy="808890"/>
          </a:xfrm>
          <a:prstGeom prst="roundRect">
            <a:avLst/>
          </a:prstGeom>
          <a:solidFill>
            <a:srgbClr val="5F5F5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1204" y="1334716"/>
            <a:ext cx="1454244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Applications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5465051" y="1648648"/>
            <a:ext cx="808010" cy="340519"/>
          </a:xfrm>
          <a:prstGeom prst="roundRect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Phone</a:t>
            </a:r>
            <a:endParaRPr kumimoji="0" lang="en-US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6352030" y="1648648"/>
            <a:ext cx="923171" cy="340519"/>
          </a:xfrm>
          <a:prstGeom prst="roundRect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Email</a:t>
            </a:r>
            <a:endParaRPr kumimoji="0" lang="en-US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7354171" y="1648648"/>
            <a:ext cx="923171" cy="340519"/>
          </a:xfrm>
          <a:prstGeom prst="roundRect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Browser</a:t>
            </a:r>
            <a:endParaRPr kumimoji="0" lang="en-US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5138"/>
            <a:ext cx="8229600" cy="3714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Applying SCV to an Android Framework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1076325"/>
            <a:ext cx="86233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7013" indent="-227013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  <a:tabLst>
                <a:tab pos="231775" algn="l"/>
              </a:tabLst>
            </a:pPr>
            <a:r>
              <a:rPr lang="en-US" sz="2000" b="1" i="1" dirty="0"/>
              <a:t>Commonalities</a:t>
            </a:r>
            <a:r>
              <a:rPr lang="en-US" sz="2000" dirty="0"/>
              <a:t> describe the attributes that are common across all members of the framework</a:t>
            </a:r>
          </a:p>
          <a:p>
            <a:pPr marL="461963" lvl="1" indent="-233363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  <a:tabLst>
                <a:tab pos="231775" algn="l"/>
              </a:tabLst>
            </a:pPr>
            <a:r>
              <a:rPr lang="en-US" sz="2000" dirty="0"/>
              <a:t>Common object-oriented frameworks &amp; set of component types</a:t>
            </a:r>
          </a:p>
          <a:p>
            <a:pPr marL="687388" lvl="2" indent="-227013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  <a:tabLst>
                <a:tab pos="231775" algn="l"/>
              </a:tabLst>
            </a:pPr>
            <a:r>
              <a:rPr lang="en-US" sz="2000" dirty="0"/>
              <a:t>e.g., </a:t>
            </a:r>
            <a:r>
              <a:rPr lang="en-US" sz="2000" dirty="0" smtClean="0"/>
              <a:t>Activities, Services, Content Providers, </a:t>
            </a:r>
            <a:r>
              <a:rPr lang="en-US" sz="2000" dirty="0"/>
              <a:t>&amp; Display components</a:t>
            </a:r>
          </a:p>
        </p:txBody>
      </p:sp>
      <p:sp>
        <p:nvSpPr>
          <p:cNvPr id="1250505" name="Rectangle 201"/>
          <p:cNvSpPr>
            <a:spLocks noChangeArrowheads="1"/>
          </p:cNvSpPr>
          <p:nvPr/>
        </p:nvSpPr>
        <p:spPr bwMode="auto">
          <a:xfrm>
            <a:off x="0" y="2179638"/>
            <a:ext cx="31400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lvl="1" indent="-117475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  <a:tabLst>
                <a:tab pos="231775" algn="l"/>
              </a:tabLst>
              <a:defRPr/>
            </a:pPr>
            <a:endParaRPr lang="en-US" sz="2000" dirty="0">
              <a:ea typeface="+mn-ea"/>
              <a:cs typeface="+mn-cs"/>
            </a:endParaRPr>
          </a:p>
          <a:p>
            <a:pPr marL="461963" lvl="1" indent="-233363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  <a:tabLst>
                <a:tab pos="231775" algn="l"/>
              </a:tabLst>
              <a:defRPr/>
            </a:pPr>
            <a:r>
              <a:rPr lang="en-US" sz="2000" dirty="0">
                <a:ea typeface="+mn-ea"/>
                <a:cs typeface="+mn-cs"/>
              </a:rPr>
              <a:t>Common middleware infrastructure</a:t>
            </a:r>
          </a:p>
          <a:p>
            <a:pPr marL="687388" lvl="2" indent="-227013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  <a:tabLst>
                <a:tab pos="231775" algn="l"/>
              </a:tabLst>
              <a:defRPr/>
            </a:pPr>
            <a:r>
              <a:rPr lang="en-US" sz="2000" dirty="0">
                <a:ea typeface="+mn-ea"/>
                <a:cs typeface="+mn-cs"/>
              </a:rPr>
              <a:t>e.g., </a:t>
            </a:r>
            <a:r>
              <a:rPr lang="en-US" sz="2000" dirty="0" smtClean="0">
                <a:ea typeface="+mn-ea"/>
                <a:cs typeface="+mn-cs"/>
              </a:rPr>
              <a:t>Intents framework, Binder, etc.</a:t>
            </a:r>
            <a:endParaRPr lang="en-US" sz="2000" dirty="0">
              <a:ea typeface="+mn-ea"/>
              <a:cs typeface="+mn-cs"/>
            </a:endParaRPr>
          </a:p>
        </p:txBody>
      </p:sp>
      <p:pic>
        <p:nvPicPr>
          <p:cNvPr id="20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3267" y="2920708"/>
            <a:ext cx="5596974" cy="328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-1" y="1098550"/>
            <a:ext cx="8737049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8275" indent="-168275">
              <a:spcBef>
                <a:spcPct val="40000"/>
              </a:spcBef>
              <a:buClr>
                <a:schemeClr val="tx1"/>
              </a:buClr>
              <a:buFontTx/>
              <a:buChar char="•"/>
              <a:tabLst>
                <a:tab pos="231775" algn="l"/>
                <a:tab pos="514350" algn="l"/>
              </a:tabLst>
            </a:pPr>
            <a:r>
              <a:rPr lang="en-US" sz="2000" b="1" i="1" dirty="0" err="1"/>
              <a:t>Variabilities</a:t>
            </a:r>
            <a:r>
              <a:rPr lang="en-US" sz="2000" b="1" dirty="0"/>
              <a:t> </a:t>
            </a:r>
            <a:r>
              <a:rPr lang="en-US" sz="2000" dirty="0"/>
              <a:t>describe the attributes unique to the different members of the framework</a:t>
            </a:r>
          </a:p>
          <a:p>
            <a:pPr lvl="1" indent="-228600">
              <a:spcBef>
                <a:spcPct val="40000"/>
              </a:spcBef>
              <a:buClr>
                <a:schemeClr val="tx1"/>
              </a:buClr>
              <a:buFontTx/>
              <a:buChar char="•"/>
              <a:tabLst>
                <a:tab pos="231775" algn="l"/>
                <a:tab pos="514350" algn="l"/>
              </a:tabLst>
            </a:pPr>
            <a:r>
              <a:rPr lang="en-US" sz="2000" dirty="0"/>
              <a:t>Product-dependent component </a:t>
            </a:r>
            <a:r>
              <a:rPr lang="en-US" sz="2000" dirty="0" smtClean="0"/>
              <a:t>implementations, e.g., Motorola, HTC, </a:t>
            </a:r>
            <a:r>
              <a:rPr lang="en-US" sz="2000" dirty="0" err="1" smtClean="0"/>
              <a:t>Samsug</a:t>
            </a:r>
            <a:endParaRPr lang="en-US" sz="2000" dirty="0"/>
          </a:p>
          <a:p>
            <a:pPr lvl="1" indent="-228600">
              <a:spcBef>
                <a:spcPct val="40000"/>
              </a:spcBef>
              <a:buClr>
                <a:schemeClr val="tx1"/>
              </a:buClr>
              <a:buFontTx/>
              <a:buChar char="•"/>
              <a:tabLst>
                <a:tab pos="231775" algn="l"/>
                <a:tab pos="514350" algn="l"/>
              </a:tabLst>
            </a:pPr>
            <a:r>
              <a:rPr lang="en-US" sz="2000" dirty="0"/>
              <a:t>Product-dependent component connections</a:t>
            </a:r>
          </a:p>
          <a:p>
            <a:pPr lvl="1" indent="-228600">
              <a:spcBef>
                <a:spcPct val="40000"/>
              </a:spcBef>
              <a:buClr>
                <a:schemeClr val="tx1"/>
              </a:buClr>
              <a:buFontTx/>
              <a:buChar char="•"/>
              <a:tabLst>
                <a:tab pos="231775" algn="l"/>
                <a:tab pos="514350" algn="l"/>
              </a:tabLst>
            </a:pPr>
            <a:r>
              <a:rPr lang="en-US" sz="2000" dirty="0"/>
              <a:t>Product-dependent </a:t>
            </a:r>
            <a:r>
              <a:rPr lang="en-US" sz="2000" dirty="0" smtClean="0"/>
              <a:t>                                                                                 component assemblies                                                                                        </a:t>
            </a:r>
            <a:r>
              <a:rPr lang="en-US" sz="2000" dirty="0"/>
              <a:t>(e.g., </a:t>
            </a:r>
            <a:r>
              <a:rPr lang="en-US" sz="2000" dirty="0" smtClean="0"/>
              <a:t>CDMA vs. GSM                                                                               in different countries)</a:t>
            </a:r>
            <a:endParaRPr lang="en-US" sz="2000" dirty="0"/>
          </a:p>
          <a:p>
            <a:pPr lvl="1" indent="-228600">
              <a:spcBef>
                <a:spcPct val="40000"/>
              </a:spcBef>
              <a:buClr>
                <a:schemeClr val="tx1"/>
              </a:buClr>
              <a:buFontTx/>
              <a:buChar char="•"/>
              <a:tabLst>
                <a:tab pos="231775" algn="l"/>
                <a:tab pos="514350" algn="l"/>
              </a:tabLst>
            </a:pPr>
            <a:r>
              <a:rPr lang="en-US" sz="2000" dirty="0"/>
              <a:t>Different hardware, </a:t>
            </a:r>
            <a:r>
              <a:rPr lang="en-US" sz="2000" dirty="0" smtClean="0"/>
              <a:t>                                                                                      OS</a:t>
            </a:r>
            <a:r>
              <a:rPr lang="en-US" sz="2000" dirty="0"/>
              <a:t>, &amp; network/bus </a:t>
            </a:r>
            <a:r>
              <a:rPr lang="en-US" sz="2000" dirty="0" smtClean="0"/>
              <a:t>                                                                                                 configurations </a:t>
            </a:r>
            <a:endParaRPr lang="en-US" sz="2000" dirty="0"/>
          </a:p>
        </p:txBody>
      </p:sp>
      <p:sp>
        <p:nvSpPr>
          <p:cNvPr id="41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5138"/>
            <a:ext cx="8229600" cy="3714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Applying SCV to an Android Framework</a:t>
            </a:r>
          </a:p>
        </p:txBody>
      </p:sp>
      <p:pic>
        <p:nvPicPr>
          <p:cNvPr id="3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3267" y="2920708"/>
            <a:ext cx="5596974" cy="328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263525"/>
            <a:ext cx="88646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smtClean="0"/>
              <a:t>Comparing Reuse Techniques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4043363" y="922338"/>
            <a:ext cx="410881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/>
              <a:t>Class </a:t>
            </a:r>
            <a:r>
              <a:rPr lang="en-US" b="1" dirty="0" smtClean="0"/>
              <a:t>Library (&amp; STL) Architecture</a:t>
            </a:r>
            <a:endParaRPr lang="en-US" b="1" dirty="0"/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1978025" y="1287463"/>
            <a:ext cx="577850" cy="2698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pitchFamily="34" charset="0"/>
              </a:rPr>
              <a:t>ADTs</a:t>
            </a: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1930400" y="1697038"/>
            <a:ext cx="669925" cy="26828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pitchFamily="34" charset="0"/>
              </a:rPr>
              <a:t>Strings</a:t>
            </a:r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1982788" y="2151063"/>
            <a:ext cx="593725" cy="2698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pitchFamily="34" charset="0"/>
              </a:rPr>
              <a:t>Locks</a:t>
            </a:r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3333750" y="1281113"/>
            <a:ext cx="450850" cy="2698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pitchFamily="34" charset="0"/>
              </a:rPr>
              <a:t>IPC</a:t>
            </a:r>
          </a:p>
        </p:txBody>
      </p:sp>
      <p:sp>
        <p:nvSpPr>
          <p:cNvPr id="32777" name="Rectangle 8"/>
          <p:cNvSpPr>
            <a:spLocks noChangeArrowheads="1"/>
          </p:cNvSpPr>
          <p:nvPr/>
        </p:nvSpPr>
        <p:spPr bwMode="auto">
          <a:xfrm>
            <a:off x="2684463" y="1135063"/>
            <a:ext cx="534987" cy="2698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pitchFamily="34" charset="0"/>
              </a:rPr>
              <a:t>Math</a:t>
            </a:r>
          </a:p>
        </p:txBody>
      </p:sp>
      <p:sp>
        <p:nvSpPr>
          <p:cNvPr id="32778" name="Rectangle 9"/>
          <p:cNvSpPr>
            <a:spLocks noChangeArrowheads="1"/>
          </p:cNvSpPr>
          <p:nvPr/>
        </p:nvSpPr>
        <p:spPr bwMode="auto">
          <a:xfrm>
            <a:off x="1797050" y="941388"/>
            <a:ext cx="890588" cy="311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800" b="1">
                <a:latin typeface="Arial" pitchFamily="34" charset="0"/>
              </a:rPr>
              <a:t>LOCAL 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800" b="1">
                <a:latin typeface="Arial" pitchFamily="34" charset="0"/>
              </a:rPr>
              <a:t>INVOCATIONS</a:t>
            </a:r>
          </a:p>
        </p:txBody>
      </p:sp>
      <p:sp>
        <p:nvSpPr>
          <p:cNvPr id="32779" name="Line 10"/>
          <p:cNvSpPr>
            <a:spLocks noChangeShapeType="1"/>
          </p:cNvSpPr>
          <p:nvPr/>
        </p:nvSpPr>
        <p:spPr bwMode="auto">
          <a:xfrm>
            <a:off x="1517650" y="1431925"/>
            <a:ext cx="438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780" name="Line 11"/>
          <p:cNvSpPr>
            <a:spLocks noChangeShapeType="1"/>
          </p:cNvSpPr>
          <p:nvPr/>
        </p:nvSpPr>
        <p:spPr bwMode="auto">
          <a:xfrm>
            <a:off x="1455738" y="1820863"/>
            <a:ext cx="438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781" name="Line 12"/>
          <p:cNvSpPr>
            <a:spLocks noChangeShapeType="1"/>
          </p:cNvSpPr>
          <p:nvPr/>
        </p:nvSpPr>
        <p:spPr bwMode="auto">
          <a:xfrm>
            <a:off x="1517650" y="2162175"/>
            <a:ext cx="438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558800" y="963613"/>
            <a:ext cx="1096963" cy="161131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83" name="Group 14"/>
          <p:cNvGrpSpPr>
            <a:grpSpLocks noChangeAspect="1"/>
          </p:cNvGrpSpPr>
          <p:nvPr/>
        </p:nvGrpSpPr>
        <p:grpSpPr bwMode="auto">
          <a:xfrm>
            <a:off x="668338" y="1508125"/>
            <a:ext cx="915987" cy="436563"/>
            <a:chOff x="347" y="1532"/>
            <a:chExt cx="2151" cy="496"/>
          </a:xfrm>
        </p:grpSpPr>
        <p:sp>
          <p:nvSpPr>
            <p:cNvPr id="32935" name="Oval 15"/>
            <p:cNvSpPr>
              <a:spLocks noChangeAspect="1" noChangeArrowheads="1"/>
            </p:cNvSpPr>
            <p:nvPr/>
          </p:nvSpPr>
          <p:spPr bwMode="auto">
            <a:xfrm>
              <a:off x="1528" y="1579"/>
              <a:ext cx="654" cy="1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2936" name="Oval 16"/>
            <p:cNvSpPr>
              <a:spLocks noChangeAspect="1" noChangeArrowheads="1"/>
            </p:cNvSpPr>
            <p:nvPr/>
          </p:nvSpPr>
          <p:spPr bwMode="auto">
            <a:xfrm>
              <a:off x="1668" y="1605"/>
              <a:ext cx="655" cy="1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2937" name="Oval 17"/>
            <p:cNvSpPr>
              <a:spLocks noChangeAspect="1" noChangeArrowheads="1"/>
            </p:cNvSpPr>
            <p:nvPr/>
          </p:nvSpPr>
          <p:spPr bwMode="auto">
            <a:xfrm>
              <a:off x="1843" y="1619"/>
              <a:ext cx="655" cy="1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2938" name="Oval 18"/>
            <p:cNvSpPr>
              <a:spLocks noChangeAspect="1" noChangeArrowheads="1"/>
            </p:cNvSpPr>
            <p:nvPr/>
          </p:nvSpPr>
          <p:spPr bwMode="auto">
            <a:xfrm>
              <a:off x="1656" y="1757"/>
              <a:ext cx="655" cy="1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2939" name="Oval 19"/>
            <p:cNvSpPr>
              <a:spLocks noChangeAspect="1" noChangeArrowheads="1"/>
            </p:cNvSpPr>
            <p:nvPr/>
          </p:nvSpPr>
          <p:spPr bwMode="auto">
            <a:xfrm>
              <a:off x="1469" y="1830"/>
              <a:ext cx="655" cy="1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2940" name="Oval 20"/>
            <p:cNvSpPr>
              <a:spLocks noChangeAspect="1" noChangeArrowheads="1"/>
            </p:cNvSpPr>
            <p:nvPr/>
          </p:nvSpPr>
          <p:spPr bwMode="auto">
            <a:xfrm>
              <a:off x="1142" y="1861"/>
              <a:ext cx="655" cy="1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2941" name="Oval 21"/>
            <p:cNvSpPr>
              <a:spLocks noChangeAspect="1" noChangeArrowheads="1"/>
            </p:cNvSpPr>
            <p:nvPr/>
          </p:nvSpPr>
          <p:spPr bwMode="auto">
            <a:xfrm>
              <a:off x="768" y="1819"/>
              <a:ext cx="655" cy="1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2942" name="Oval 22"/>
            <p:cNvSpPr>
              <a:spLocks noChangeAspect="1" noChangeArrowheads="1"/>
            </p:cNvSpPr>
            <p:nvPr/>
          </p:nvSpPr>
          <p:spPr bwMode="auto">
            <a:xfrm>
              <a:off x="557" y="1767"/>
              <a:ext cx="655" cy="1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2943" name="Oval 23"/>
            <p:cNvSpPr>
              <a:spLocks noChangeAspect="1" noChangeArrowheads="1"/>
            </p:cNvSpPr>
            <p:nvPr/>
          </p:nvSpPr>
          <p:spPr bwMode="auto">
            <a:xfrm>
              <a:off x="347" y="1635"/>
              <a:ext cx="655" cy="1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2944" name="Oval 24"/>
            <p:cNvSpPr>
              <a:spLocks noChangeAspect="1" noChangeArrowheads="1"/>
            </p:cNvSpPr>
            <p:nvPr/>
          </p:nvSpPr>
          <p:spPr bwMode="auto">
            <a:xfrm>
              <a:off x="487" y="1668"/>
              <a:ext cx="655" cy="1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2945" name="Oval 25"/>
            <p:cNvSpPr>
              <a:spLocks noChangeAspect="1" noChangeArrowheads="1"/>
            </p:cNvSpPr>
            <p:nvPr/>
          </p:nvSpPr>
          <p:spPr bwMode="auto">
            <a:xfrm>
              <a:off x="721" y="1589"/>
              <a:ext cx="655" cy="16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2946" name="Oval 26"/>
            <p:cNvSpPr>
              <a:spLocks noChangeAspect="1" noChangeArrowheads="1"/>
            </p:cNvSpPr>
            <p:nvPr/>
          </p:nvSpPr>
          <p:spPr bwMode="auto">
            <a:xfrm>
              <a:off x="990" y="1532"/>
              <a:ext cx="655" cy="1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2947" name="Oval 27"/>
            <p:cNvSpPr>
              <a:spLocks noChangeAspect="1" noChangeArrowheads="1"/>
            </p:cNvSpPr>
            <p:nvPr/>
          </p:nvSpPr>
          <p:spPr bwMode="auto">
            <a:xfrm>
              <a:off x="1177" y="1563"/>
              <a:ext cx="655" cy="1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2948" name="Oval 28"/>
            <p:cNvSpPr>
              <a:spLocks noChangeAspect="1" noChangeArrowheads="1"/>
            </p:cNvSpPr>
            <p:nvPr/>
          </p:nvSpPr>
          <p:spPr bwMode="auto">
            <a:xfrm>
              <a:off x="581" y="1589"/>
              <a:ext cx="1707" cy="381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</p:grpSp>
      <p:grpSp>
        <p:nvGrpSpPr>
          <p:cNvPr id="32784" name="Group 29"/>
          <p:cNvGrpSpPr>
            <a:grpSpLocks/>
          </p:cNvGrpSpPr>
          <p:nvPr/>
        </p:nvGrpSpPr>
        <p:grpSpPr bwMode="auto">
          <a:xfrm>
            <a:off x="650875" y="1995488"/>
            <a:ext cx="484188" cy="520700"/>
            <a:chOff x="1182" y="2028"/>
            <a:chExt cx="380" cy="395"/>
          </a:xfrm>
        </p:grpSpPr>
        <p:sp>
          <p:nvSpPr>
            <p:cNvPr id="32932" name="Oval 30"/>
            <p:cNvSpPr>
              <a:spLocks noChangeArrowheads="1"/>
            </p:cNvSpPr>
            <p:nvPr/>
          </p:nvSpPr>
          <p:spPr bwMode="auto">
            <a:xfrm>
              <a:off x="1182" y="2028"/>
              <a:ext cx="364" cy="38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33" name="Line 31"/>
            <p:cNvSpPr>
              <a:spLocks noChangeShapeType="1"/>
            </p:cNvSpPr>
            <p:nvPr/>
          </p:nvSpPr>
          <p:spPr bwMode="auto">
            <a:xfrm>
              <a:off x="1541" y="2244"/>
              <a:ext cx="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34" name="Rectangle 32"/>
            <p:cNvSpPr>
              <a:spLocks noChangeArrowheads="1"/>
            </p:cNvSpPr>
            <p:nvPr/>
          </p:nvSpPr>
          <p:spPr bwMode="auto">
            <a:xfrm>
              <a:off x="1338" y="2268"/>
              <a:ext cx="224" cy="155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85" name="Rectangle 33"/>
          <p:cNvSpPr>
            <a:spLocks noChangeArrowheads="1"/>
          </p:cNvSpPr>
          <p:nvPr/>
        </p:nvSpPr>
        <p:spPr bwMode="auto">
          <a:xfrm>
            <a:off x="509588" y="1019175"/>
            <a:ext cx="1208087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1">
                <a:latin typeface="Arial" pitchFamily="34" charset="0"/>
              </a:rPr>
              <a:t>APPLICATION-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1">
                <a:latin typeface="Arial" pitchFamily="34" charset="0"/>
              </a:rPr>
              <a:t>SPECIFIC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1">
                <a:latin typeface="Arial" pitchFamily="34" charset="0"/>
              </a:rPr>
              <a:t>FUNCTIONALITY</a:t>
            </a:r>
          </a:p>
        </p:txBody>
      </p:sp>
      <p:sp>
        <p:nvSpPr>
          <p:cNvPr id="32786" name="Rectangle 34"/>
          <p:cNvSpPr>
            <a:spLocks noChangeArrowheads="1"/>
          </p:cNvSpPr>
          <p:nvPr/>
        </p:nvSpPr>
        <p:spPr bwMode="auto">
          <a:xfrm>
            <a:off x="596900" y="2128838"/>
            <a:ext cx="5635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900" b="1">
                <a:latin typeface="Arial" pitchFamily="34" charset="0"/>
              </a:rPr>
              <a:t>EVENT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900" b="1">
                <a:latin typeface="Arial" pitchFamily="34" charset="0"/>
              </a:rPr>
              <a:t>LOOP</a:t>
            </a:r>
          </a:p>
        </p:txBody>
      </p:sp>
      <p:sp>
        <p:nvSpPr>
          <p:cNvPr id="32787" name="Rectangle 35"/>
          <p:cNvSpPr>
            <a:spLocks noChangeArrowheads="1"/>
          </p:cNvSpPr>
          <p:nvPr/>
        </p:nvSpPr>
        <p:spPr bwMode="auto">
          <a:xfrm>
            <a:off x="1154113" y="2081213"/>
            <a:ext cx="5159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900" b="1" i="1">
                <a:latin typeface="Arial" pitchFamily="34" charset="0"/>
              </a:rPr>
              <a:t>GLUE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900" b="1" i="1">
                <a:latin typeface="Arial" pitchFamily="34" charset="0"/>
              </a:rPr>
              <a:t>CODE</a:t>
            </a:r>
          </a:p>
        </p:txBody>
      </p:sp>
      <p:sp>
        <p:nvSpPr>
          <p:cNvPr id="32788" name="Rectangle 36"/>
          <p:cNvSpPr>
            <a:spLocks noChangeArrowheads="1"/>
          </p:cNvSpPr>
          <p:nvPr/>
        </p:nvSpPr>
        <p:spPr bwMode="auto">
          <a:xfrm>
            <a:off x="2719388" y="1525588"/>
            <a:ext cx="517525" cy="2698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pitchFamily="34" charset="0"/>
              </a:rPr>
              <a:t>Files</a:t>
            </a:r>
          </a:p>
        </p:txBody>
      </p:sp>
      <p:sp>
        <p:nvSpPr>
          <p:cNvPr id="32789" name="Rectangle 37"/>
          <p:cNvSpPr>
            <a:spLocks noChangeArrowheads="1"/>
          </p:cNvSpPr>
          <p:nvPr/>
        </p:nvSpPr>
        <p:spPr bwMode="auto">
          <a:xfrm>
            <a:off x="3284538" y="1924050"/>
            <a:ext cx="468312" cy="2698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pitchFamily="34" charset="0"/>
              </a:rPr>
              <a:t>GUI</a:t>
            </a:r>
          </a:p>
        </p:txBody>
      </p:sp>
      <p:sp>
        <p:nvSpPr>
          <p:cNvPr id="32790" name="Rectangle 38"/>
          <p:cNvSpPr>
            <a:spLocks noChangeArrowheads="1"/>
          </p:cNvSpPr>
          <p:nvPr/>
        </p:nvSpPr>
        <p:spPr bwMode="auto">
          <a:xfrm>
            <a:off x="4043363" y="1326515"/>
            <a:ext cx="5100637" cy="12557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0" hangingPunct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dirty="0"/>
              <a:t>A </a:t>
            </a:r>
            <a:r>
              <a:rPr lang="en-US" b="1" i="1" dirty="0"/>
              <a:t>class</a:t>
            </a:r>
            <a:r>
              <a:rPr lang="en-US" dirty="0"/>
              <a:t> is </a:t>
            </a:r>
            <a:r>
              <a:rPr lang="en-US" dirty="0" smtClean="0"/>
              <a:t>an implementation unit in </a:t>
            </a:r>
            <a:r>
              <a:rPr lang="en-US" dirty="0"/>
              <a:t>an OO programming language, i.e., a reusable </a:t>
            </a:r>
            <a:r>
              <a:rPr lang="en-US" b="1" i="1" dirty="0"/>
              <a:t>type </a:t>
            </a:r>
            <a:r>
              <a:rPr lang="en-US" dirty="0"/>
              <a:t>that often implements</a:t>
            </a:r>
            <a:r>
              <a:rPr lang="en-US" b="1" i="1" dirty="0"/>
              <a:t> patterns</a:t>
            </a:r>
          </a:p>
          <a:p>
            <a:pPr marL="228600" indent="-228600" eaLnBrk="0" hangingPunct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dirty="0"/>
              <a:t>Classes in class libraries are typically </a:t>
            </a:r>
            <a:r>
              <a:rPr lang="en-US" i="1" dirty="0"/>
              <a:t>passive</a:t>
            </a:r>
          </a:p>
        </p:txBody>
      </p:sp>
      <p:grpSp>
        <p:nvGrpSpPr>
          <p:cNvPr id="182" name="Group 181"/>
          <p:cNvGrpSpPr/>
          <p:nvPr/>
        </p:nvGrpSpPr>
        <p:grpSpPr>
          <a:xfrm>
            <a:off x="-137160" y="2644775"/>
            <a:ext cx="9281160" cy="2128838"/>
            <a:chOff x="-137160" y="2644775"/>
            <a:chExt cx="9281160" cy="2128838"/>
          </a:xfrm>
        </p:grpSpPr>
        <p:sp>
          <p:nvSpPr>
            <p:cNvPr id="32885" name="Text Box 40"/>
            <p:cNvSpPr txBox="1">
              <a:spLocks noChangeArrowheads="1"/>
            </p:cNvSpPr>
            <p:nvPr/>
          </p:nvSpPr>
          <p:spPr bwMode="auto">
            <a:xfrm>
              <a:off x="4275138" y="2892425"/>
              <a:ext cx="3000375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 dirty="0"/>
                <a:t>Framework Architecture</a:t>
              </a:r>
            </a:p>
          </p:txBody>
        </p:sp>
        <p:pic>
          <p:nvPicPr>
            <p:cNvPr id="32886" name="Picture 41" descr="fwor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78" y="2779713"/>
              <a:ext cx="3073400" cy="176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87" name="Rectangle 42"/>
            <p:cNvSpPr>
              <a:spLocks noChangeArrowheads="1"/>
            </p:cNvSpPr>
            <p:nvPr/>
          </p:nvSpPr>
          <p:spPr bwMode="auto">
            <a:xfrm>
              <a:off x="-137160" y="2762250"/>
              <a:ext cx="927100" cy="15922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8" name="Text Box 43"/>
            <p:cNvSpPr txBox="1">
              <a:spLocks noChangeArrowheads="1"/>
            </p:cNvSpPr>
            <p:nvPr/>
          </p:nvSpPr>
          <p:spPr bwMode="auto">
            <a:xfrm>
              <a:off x="110490" y="2946400"/>
              <a:ext cx="644525" cy="28733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200"/>
                <a:t>ADTs</a:t>
              </a:r>
            </a:p>
          </p:txBody>
        </p:sp>
        <p:sp>
          <p:nvSpPr>
            <p:cNvPr id="32889" name="Text Box 44"/>
            <p:cNvSpPr txBox="1">
              <a:spLocks noChangeArrowheads="1"/>
            </p:cNvSpPr>
            <p:nvPr/>
          </p:nvSpPr>
          <p:spPr bwMode="auto">
            <a:xfrm>
              <a:off x="108903" y="4108451"/>
              <a:ext cx="646113" cy="28733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200"/>
                <a:t>Locks</a:t>
              </a:r>
            </a:p>
          </p:txBody>
        </p:sp>
        <p:sp>
          <p:nvSpPr>
            <p:cNvPr id="32890" name="Text Box 45"/>
            <p:cNvSpPr txBox="1">
              <a:spLocks noChangeArrowheads="1"/>
            </p:cNvSpPr>
            <p:nvPr/>
          </p:nvSpPr>
          <p:spPr bwMode="auto">
            <a:xfrm>
              <a:off x="85090" y="3262313"/>
              <a:ext cx="660400" cy="28733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Strings</a:t>
              </a:r>
            </a:p>
          </p:txBody>
        </p:sp>
        <p:sp>
          <p:nvSpPr>
            <p:cNvPr id="32891" name="Text Box 46"/>
            <p:cNvSpPr txBox="1">
              <a:spLocks noChangeArrowheads="1"/>
            </p:cNvSpPr>
            <p:nvPr/>
          </p:nvSpPr>
          <p:spPr bwMode="auto">
            <a:xfrm>
              <a:off x="237490" y="3787775"/>
              <a:ext cx="517525" cy="28733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Files</a:t>
              </a:r>
            </a:p>
          </p:txBody>
        </p:sp>
        <p:sp>
          <p:nvSpPr>
            <p:cNvPr id="32892" name="Rectangle 47"/>
            <p:cNvSpPr>
              <a:spLocks noChangeArrowheads="1"/>
            </p:cNvSpPr>
            <p:nvPr/>
          </p:nvSpPr>
          <p:spPr bwMode="auto">
            <a:xfrm>
              <a:off x="643890" y="3613150"/>
              <a:ext cx="392113" cy="8890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3" name="Text Box 48"/>
            <p:cNvSpPr txBox="1">
              <a:spLocks noChangeArrowheads="1"/>
            </p:cNvSpPr>
            <p:nvPr/>
          </p:nvSpPr>
          <p:spPr bwMode="auto">
            <a:xfrm>
              <a:off x="237490" y="3562350"/>
              <a:ext cx="757238" cy="2154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800" b="1" dirty="0"/>
                <a:t>INVOKES</a:t>
              </a:r>
            </a:p>
          </p:txBody>
        </p:sp>
        <p:sp>
          <p:nvSpPr>
            <p:cNvPr id="32894" name="Rectangle 49"/>
            <p:cNvSpPr>
              <a:spLocks noChangeArrowheads="1"/>
            </p:cNvSpPr>
            <p:nvPr/>
          </p:nvSpPr>
          <p:spPr bwMode="auto">
            <a:xfrm>
              <a:off x="4275138" y="3204845"/>
              <a:ext cx="4868862" cy="15327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28600" indent="-228600" eaLnBrk="0" hangingPunct="0">
                <a:lnSpc>
                  <a:spcPct val="100000"/>
                </a:lnSpc>
                <a:buClrTx/>
                <a:buSzTx/>
                <a:buFontTx/>
                <a:buChar char="•"/>
              </a:pPr>
              <a:r>
                <a:rPr lang="en-US" dirty="0"/>
                <a:t>A </a:t>
              </a:r>
              <a:r>
                <a:rPr lang="en-US" b="1" i="1" dirty="0"/>
                <a:t>framework</a:t>
              </a:r>
              <a:r>
                <a:rPr lang="en-US" dirty="0"/>
                <a:t> is an integrated set of classes that collaborate to </a:t>
              </a:r>
              <a:r>
                <a:rPr lang="en-US" dirty="0" smtClean="0"/>
                <a:t>form a </a:t>
              </a:r>
              <a:r>
                <a:rPr lang="en-US" dirty="0"/>
                <a:t>reusable architecture for a family of applications</a:t>
              </a:r>
            </a:p>
            <a:p>
              <a:pPr marL="228600" indent="-228600" eaLnBrk="0" hangingPunct="0">
                <a:lnSpc>
                  <a:spcPct val="100000"/>
                </a:lnSpc>
                <a:buClrTx/>
                <a:buSzTx/>
                <a:buFontTx/>
                <a:buChar char="•"/>
              </a:pPr>
              <a:r>
                <a:rPr lang="en-US" dirty="0"/>
                <a:t>Frameworks implement </a:t>
              </a:r>
              <a:r>
                <a:rPr lang="en-US" b="1" i="1" dirty="0"/>
                <a:t>pattern languages</a:t>
              </a:r>
            </a:p>
          </p:txBody>
        </p:sp>
        <p:sp>
          <p:nvSpPr>
            <p:cNvPr id="32895" name="Rectangle 50"/>
            <p:cNvSpPr>
              <a:spLocks noChangeArrowheads="1"/>
            </p:cNvSpPr>
            <p:nvPr/>
          </p:nvSpPr>
          <p:spPr bwMode="auto">
            <a:xfrm>
              <a:off x="1055053" y="2759075"/>
              <a:ext cx="2151063" cy="179705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896" name="Rectangle 51"/>
            <p:cNvSpPr>
              <a:spLocks noChangeArrowheads="1"/>
            </p:cNvSpPr>
            <p:nvPr/>
          </p:nvSpPr>
          <p:spPr bwMode="auto">
            <a:xfrm>
              <a:off x="1185228" y="2906713"/>
              <a:ext cx="93186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chemeClr val="bg1"/>
                  </a:solidFill>
                </a:rPr>
                <a:t>Reactor </a:t>
              </a:r>
            </a:p>
          </p:txBody>
        </p:sp>
        <p:grpSp>
          <p:nvGrpSpPr>
            <p:cNvPr id="32897" name="Group 52"/>
            <p:cNvGrpSpPr>
              <a:grpSpLocks/>
            </p:cNvGrpSpPr>
            <p:nvPr/>
          </p:nvGrpSpPr>
          <p:grpSpPr bwMode="auto">
            <a:xfrm>
              <a:off x="3041015" y="3352800"/>
              <a:ext cx="1214438" cy="835025"/>
              <a:chOff x="1679" y="2960"/>
              <a:chExt cx="765" cy="526"/>
            </a:xfrm>
          </p:grpSpPr>
          <p:sp>
            <p:nvSpPr>
              <p:cNvPr id="32925" name="Freeform 53"/>
              <p:cNvSpPr>
                <a:spLocks/>
              </p:cNvSpPr>
              <p:nvPr/>
            </p:nvSpPr>
            <p:spPr bwMode="auto">
              <a:xfrm>
                <a:off x="1679" y="2960"/>
                <a:ext cx="765" cy="526"/>
              </a:xfrm>
              <a:custGeom>
                <a:avLst/>
                <a:gdLst>
                  <a:gd name="T0" fmla="*/ 49 w 976"/>
                  <a:gd name="T1" fmla="*/ 324 h 691"/>
                  <a:gd name="T2" fmla="*/ 85 w 976"/>
                  <a:gd name="T3" fmla="*/ 330 h 691"/>
                  <a:gd name="T4" fmla="*/ 121 w 976"/>
                  <a:gd name="T5" fmla="*/ 330 h 691"/>
                  <a:gd name="T6" fmla="*/ 156 w 976"/>
                  <a:gd name="T7" fmla="*/ 317 h 691"/>
                  <a:gd name="T8" fmla="*/ 192 w 976"/>
                  <a:gd name="T9" fmla="*/ 308 h 691"/>
                  <a:gd name="T10" fmla="*/ 223 w 976"/>
                  <a:gd name="T11" fmla="*/ 320 h 691"/>
                  <a:gd name="T12" fmla="*/ 217 w 976"/>
                  <a:gd name="T13" fmla="*/ 356 h 691"/>
                  <a:gd name="T14" fmla="*/ 225 w 976"/>
                  <a:gd name="T15" fmla="*/ 387 h 691"/>
                  <a:gd name="T16" fmla="*/ 263 w 976"/>
                  <a:gd name="T17" fmla="*/ 399 h 691"/>
                  <a:gd name="T18" fmla="*/ 312 w 976"/>
                  <a:gd name="T19" fmla="*/ 397 h 691"/>
                  <a:gd name="T20" fmla="*/ 351 w 976"/>
                  <a:gd name="T21" fmla="*/ 382 h 691"/>
                  <a:gd name="T22" fmla="*/ 367 w 976"/>
                  <a:gd name="T23" fmla="*/ 348 h 691"/>
                  <a:gd name="T24" fmla="*/ 379 w 976"/>
                  <a:gd name="T25" fmla="*/ 317 h 691"/>
                  <a:gd name="T26" fmla="*/ 412 w 976"/>
                  <a:gd name="T27" fmla="*/ 300 h 691"/>
                  <a:gd name="T28" fmla="*/ 459 w 976"/>
                  <a:gd name="T29" fmla="*/ 297 h 691"/>
                  <a:gd name="T30" fmla="*/ 503 w 976"/>
                  <a:gd name="T31" fmla="*/ 300 h 691"/>
                  <a:gd name="T32" fmla="*/ 523 w 976"/>
                  <a:gd name="T33" fmla="*/ 24 h 691"/>
                  <a:gd name="T34" fmla="*/ 484 w 976"/>
                  <a:gd name="T35" fmla="*/ 7 h 691"/>
                  <a:gd name="T36" fmla="*/ 433 w 976"/>
                  <a:gd name="T37" fmla="*/ 1 h 691"/>
                  <a:gd name="T38" fmla="*/ 374 w 976"/>
                  <a:gd name="T39" fmla="*/ 2 h 691"/>
                  <a:gd name="T40" fmla="*/ 328 w 976"/>
                  <a:gd name="T41" fmla="*/ 8 h 691"/>
                  <a:gd name="T42" fmla="*/ 307 w 976"/>
                  <a:gd name="T43" fmla="*/ 24 h 691"/>
                  <a:gd name="T44" fmla="*/ 317 w 976"/>
                  <a:gd name="T45" fmla="*/ 44 h 691"/>
                  <a:gd name="T46" fmla="*/ 300 w 976"/>
                  <a:gd name="T47" fmla="*/ 69 h 691"/>
                  <a:gd name="T48" fmla="*/ 269 w 976"/>
                  <a:gd name="T49" fmla="*/ 84 h 691"/>
                  <a:gd name="T50" fmla="*/ 235 w 976"/>
                  <a:gd name="T51" fmla="*/ 91 h 691"/>
                  <a:gd name="T52" fmla="*/ 201 w 976"/>
                  <a:gd name="T53" fmla="*/ 86 h 691"/>
                  <a:gd name="T54" fmla="*/ 179 w 976"/>
                  <a:gd name="T55" fmla="*/ 72 h 691"/>
                  <a:gd name="T56" fmla="*/ 186 w 976"/>
                  <a:gd name="T57" fmla="*/ 48 h 691"/>
                  <a:gd name="T58" fmla="*/ 201 w 976"/>
                  <a:gd name="T59" fmla="*/ 25 h 691"/>
                  <a:gd name="T60" fmla="*/ 190 w 976"/>
                  <a:gd name="T61" fmla="*/ 5 h 691"/>
                  <a:gd name="T62" fmla="*/ 143 w 976"/>
                  <a:gd name="T63" fmla="*/ 0 h 691"/>
                  <a:gd name="T64" fmla="*/ 77 w 976"/>
                  <a:gd name="T65" fmla="*/ 8 h 691"/>
                  <a:gd name="T66" fmla="*/ 29 w 976"/>
                  <a:gd name="T67" fmla="*/ 18 h 691"/>
                  <a:gd name="T68" fmla="*/ 35 w 976"/>
                  <a:gd name="T69" fmla="*/ 47 h 691"/>
                  <a:gd name="T70" fmla="*/ 27 w 976"/>
                  <a:gd name="T71" fmla="*/ 75 h 691"/>
                  <a:gd name="T72" fmla="*/ 11 w 976"/>
                  <a:gd name="T73" fmla="*/ 110 h 691"/>
                  <a:gd name="T74" fmla="*/ 1 w 976"/>
                  <a:gd name="T75" fmla="*/ 144 h 691"/>
                  <a:gd name="T76" fmla="*/ 8 w 976"/>
                  <a:gd name="T77" fmla="*/ 174 h 691"/>
                  <a:gd name="T78" fmla="*/ 41 w 976"/>
                  <a:gd name="T79" fmla="*/ 178 h 691"/>
                  <a:gd name="T80" fmla="*/ 69 w 976"/>
                  <a:gd name="T81" fmla="*/ 153 h 691"/>
                  <a:gd name="T82" fmla="*/ 84 w 976"/>
                  <a:gd name="T83" fmla="*/ 125 h 691"/>
                  <a:gd name="T84" fmla="*/ 115 w 976"/>
                  <a:gd name="T85" fmla="*/ 119 h 691"/>
                  <a:gd name="T86" fmla="*/ 147 w 976"/>
                  <a:gd name="T87" fmla="*/ 132 h 691"/>
                  <a:gd name="T88" fmla="*/ 156 w 976"/>
                  <a:gd name="T89" fmla="*/ 163 h 691"/>
                  <a:gd name="T90" fmla="*/ 138 w 976"/>
                  <a:gd name="T91" fmla="*/ 196 h 691"/>
                  <a:gd name="T92" fmla="*/ 109 w 976"/>
                  <a:gd name="T93" fmla="*/ 220 h 691"/>
                  <a:gd name="T94" fmla="*/ 75 w 976"/>
                  <a:gd name="T95" fmla="*/ 228 h 691"/>
                  <a:gd name="T96" fmla="*/ 44 w 976"/>
                  <a:gd name="T97" fmla="*/ 244 h 691"/>
                  <a:gd name="T98" fmla="*/ 24 w 976"/>
                  <a:gd name="T99" fmla="*/ 273 h 691"/>
                  <a:gd name="T100" fmla="*/ 20 w 976"/>
                  <a:gd name="T101" fmla="*/ 305 h 69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76"/>
                  <a:gd name="T154" fmla="*/ 0 h 691"/>
                  <a:gd name="T155" fmla="*/ 976 w 976"/>
                  <a:gd name="T156" fmla="*/ 691 h 69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76" h="691">
                    <a:moveTo>
                      <a:pt x="39" y="562"/>
                    </a:moveTo>
                    <a:lnTo>
                      <a:pt x="51" y="559"/>
                    </a:lnTo>
                    <a:lnTo>
                      <a:pt x="68" y="556"/>
                    </a:lnTo>
                    <a:lnTo>
                      <a:pt x="81" y="558"/>
                    </a:lnTo>
                    <a:lnTo>
                      <a:pt x="95" y="560"/>
                    </a:lnTo>
                    <a:lnTo>
                      <a:pt x="109" y="563"/>
                    </a:lnTo>
                    <a:lnTo>
                      <a:pt x="123" y="567"/>
                    </a:lnTo>
                    <a:lnTo>
                      <a:pt x="139" y="570"/>
                    </a:lnTo>
                    <a:lnTo>
                      <a:pt x="152" y="572"/>
                    </a:lnTo>
                    <a:lnTo>
                      <a:pt x="168" y="573"/>
                    </a:lnTo>
                    <a:lnTo>
                      <a:pt x="184" y="572"/>
                    </a:lnTo>
                    <a:lnTo>
                      <a:pt x="197" y="569"/>
                    </a:lnTo>
                    <a:lnTo>
                      <a:pt x="212" y="565"/>
                    </a:lnTo>
                    <a:lnTo>
                      <a:pt x="227" y="559"/>
                    </a:lnTo>
                    <a:lnTo>
                      <a:pt x="240" y="553"/>
                    </a:lnTo>
                    <a:lnTo>
                      <a:pt x="254" y="547"/>
                    </a:lnTo>
                    <a:lnTo>
                      <a:pt x="268" y="541"/>
                    </a:lnTo>
                    <a:lnTo>
                      <a:pt x="284" y="536"/>
                    </a:lnTo>
                    <a:lnTo>
                      <a:pt x="297" y="533"/>
                    </a:lnTo>
                    <a:lnTo>
                      <a:pt x="313" y="532"/>
                    </a:lnTo>
                    <a:lnTo>
                      <a:pt x="327" y="534"/>
                    </a:lnTo>
                    <a:lnTo>
                      <a:pt x="341" y="538"/>
                    </a:lnTo>
                    <a:lnTo>
                      <a:pt x="354" y="546"/>
                    </a:lnTo>
                    <a:lnTo>
                      <a:pt x="362" y="553"/>
                    </a:lnTo>
                    <a:lnTo>
                      <a:pt x="366" y="567"/>
                    </a:lnTo>
                    <a:lnTo>
                      <a:pt x="364" y="581"/>
                    </a:lnTo>
                    <a:lnTo>
                      <a:pt x="360" y="597"/>
                    </a:lnTo>
                    <a:lnTo>
                      <a:pt x="354" y="615"/>
                    </a:lnTo>
                    <a:lnTo>
                      <a:pt x="349" y="629"/>
                    </a:lnTo>
                    <a:lnTo>
                      <a:pt x="350" y="643"/>
                    </a:lnTo>
                    <a:lnTo>
                      <a:pt x="356" y="658"/>
                    </a:lnTo>
                    <a:lnTo>
                      <a:pt x="366" y="669"/>
                    </a:lnTo>
                    <a:lnTo>
                      <a:pt x="376" y="676"/>
                    </a:lnTo>
                    <a:lnTo>
                      <a:pt x="391" y="680"/>
                    </a:lnTo>
                    <a:lnTo>
                      <a:pt x="406" y="684"/>
                    </a:lnTo>
                    <a:lnTo>
                      <a:pt x="428" y="688"/>
                    </a:lnTo>
                    <a:lnTo>
                      <a:pt x="446" y="690"/>
                    </a:lnTo>
                    <a:lnTo>
                      <a:pt x="469" y="691"/>
                    </a:lnTo>
                    <a:lnTo>
                      <a:pt x="489" y="689"/>
                    </a:lnTo>
                    <a:lnTo>
                      <a:pt x="508" y="685"/>
                    </a:lnTo>
                    <a:lnTo>
                      <a:pt x="527" y="680"/>
                    </a:lnTo>
                    <a:lnTo>
                      <a:pt x="545" y="674"/>
                    </a:lnTo>
                    <a:lnTo>
                      <a:pt x="558" y="667"/>
                    </a:lnTo>
                    <a:lnTo>
                      <a:pt x="571" y="659"/>
                    </a:lnTo>
                    <a:lnTo>
                      <a:pt x="582" y="650"/>
                    </a:lnTo>
                    <a:lnTo>
                      <a:pt x="591" y="638"/>
                    </a:lnTo>
                    <a:lnTo>
                      <a:pt x="596" y="624"/>
                    </a:lnTo>
                    <a:lnTo>
                      <a:pt x="597" y="601"/>
                    </a:lnTo>
                    <a:lnTo>
                      <a:pt x="597" y="584"/>
                    </a:lnTo>
                    <a:lnTo>
                      <a:pt x="600" y="569"/>
                    </a:lnTo>
                    <a:lnTo>
                      <a:pt x="606" y="557"/>
                    </a:lnTo>
                    <a:lnTo>
                      <a:pt x="616" y="547"/>
                    </a:lnTo>
                    <a:lnTo>
                      <a:pt x="626" y="538"/>
                    </a:lnTo>
                    <a:lnTo>
                      <a:pt x="639" y="530"/>
                    </a:lnTo>
                    <a:lnTo>
                      <a:pt x="652" y="524"/>
                    </a:lnTo>
                    <a:lnTo>
                      <a:pt x="671" y="518"/>
                    </a:lnTo>
                    <a:lnTo>
                      <a:pt x="688" y="516"/>
                    </a:lnTo>
                    <a:lnTo>
                      <a:pt x="707" y="514"/>
                    </a:lnTo>
                    <a:lnTo>
                      <a:pt x="726" y="513"/>
                    </a:lnTo>
                    <a:lnTo>
                      <a:pt x="747" y="512"/>
                    </a:lnTo>
                    <a:lnTo>
                      <a:pt x="769" y="513"/>
                    </a:lnTo>
                    <a:lnTo>
                      <a:pt x="787" y="514"/>
                    </a:lnTo>
                    <a:lnTo>
                      <a:pt x="802" y="516"/>
                    </a:lnTo>
                    <a:lnTo>
                      <a:pt x="819" y="518"/>
                    </a:lnTo>
                    <a:lnTo>
                      <a:pt x="834" y="520"/>
                    </a:lnTo>
                    <a:lnTo>
                      <a:pt x="851" y="521"/>
                    </a:lnTo>
                    <a:lnTo>
                      <a:pt x="976" y="525"/>
                    </a:lnTo>
                    <a:lnTo>
                      <a:pt x="851" y="41"/>
                    </a:lnTo>
                    <a:lnTo>
                      <a:pt x="833" y="31"/>
                    </a:lnTo>
                    <a:lnTo>
                      <a:pt x="821" y="24"/>
                    </a:lnTo>
                    <a:lnTo>
                      <a:pt x="806" y="18"/>
                    </a:lnTo>
                    <a:lnTo>
                      <a:pt x="789" y="12"/>
                    </a:lnTo>
                    <a:lnTo>
                      <a:pt x="771" y="8"/>
                    </a:lnTo>
                    <a:lnTo>
                      <a:pt x="751" y="5"/>
                    </a:lnTo>
                    <a:lnTo>
                      <a:pt x="727" y="2"/>
                    </a:lnTo>
                    <a:lnTo>
                      <a:pt x="706" y="1"/>
                    </a:lnTo>
                    <a:lnTo>
                      <a:pt x="684" y="0"/>
                    </a:lnTo>
                    <a:lnTo>
                      <a:pt x="660" y="0"/>
                    </a:lnTo>
                    <a:lnTo>
                      <a:pt x="631" y="0"/>
                    </a:lnTo>
                    <a:lnTo>
                      <a:pt x="608" y="2"/>
                    </a:lnTo>
                    <a:lnTo>
                      <a:pt x="586" y="4"/>
                    </a:lnTo>
                    <a:lnTo>
                      <a:pt x="566" y="6"/>
                    </a:lnTo>
                    <a:lnTo>
                      <a:pt x="548" y="10"/>
                    </a:lnTo>
                    <a:lnTo>
                      <a:pt x="533" y="14"/>
                    </a:lnTo>
                    <a:lnTo>
                      <a:pt x="521" y="19"/>
                    </a:lnTo>
                    <a:lnTo>
                      <a:pt x="511" y="25"/>
                    </a:lnTo>
                    <a:lnTo>
                      <a:pt x="504" y="31"/>
                    </a:lnTo>
                    <a:lnTo>
                      <a:pt x="500" y="41"/>
                    </a:lnTo>
                    <a:lnTo>
                      <a:pt x="500" y="50"/>
                    </a:lnTo>
                    <a:lnTo>
                      <a:pt x="505" y="59"/>
                    </a:lnTo>
                    <a:lnTo>
                      <a:pt x="511" y="67"/>
                    </a:lnTo>
                    <a:lnTo>
                      <a:pt x="515" y="76"/>
                    </a:lnTo>
                    <a:lnTo>
                      <a:pt x="515" y="88"/>
                    </a:lnTo>
                    <a:lnTo>
                      <a:pt x="509" y="98"/>
                    </a:lnTo>
                    <a:lnTo>
                      <a:pt x="501" y="108"/>
                    </a:lnTo>
                    <a:lnTo>
                      <a:pt x="488" y="119"/>
                    </a:lnTo>
                    <a:lnTo>
                      <a:pt x="476" y="128"/>
                    </a:lnTo>
                    <a:lnTo>
                      <a:pt x="464" y="134"/>
                    </a:lnTo>
                    <a:lnTo>
                      <a:pt x="451" y="139"/>
                    </a:lnTo>
                    <a:lnTo>
                      <a:pt x="438" y="145"/>
                    </a:lnTo>
                    <a:lnTo>
                      <a:pt x="424" y="149"/>
                    </a:lnTo>
                    <a:lnTo>
                      <a:pt x="409" y="152"/>
                    </a:lnTo>
                    <a:lnTo>
                      <a:pt x="395" y="154"/>
                    </a:lnTo>
                    <a:lnTo>
                      <a:pt x="383" y="157"/>
                    </a:lnTo>
                    <a:lnTo>
                      <a:pt x="366" y="157"/>
                    </a:lnTo>
                    <a:lnTo>
                      <a:pt x="352" y="154"/>
                    </a:lnTo>
                    <a:lnTo>
                      <a:pt x="338" y="152"/>
                    </a:lnTo>
                    <a:lnTo>
                      <a:pt x="326" y="148"/>
                    </a:lnTo>
                    <a:lnTo>
                      <a:pt x="313" y="143"/>
                    </a:lnTo>
                    <a:lnTo>
                      <a:pt x="302" y="137"/>
                    </a:lnTo>
                    <a:lnTo>
                      <a:pt x="294" y="130"/>
                    </a:lnTo>
                    <a:lnTo>
                      <a:pt x="291" y="123"/>
                    </a:lnTo>
                    <a:lnTo>
                      <a:pt x="290" y="116"/>
                    </a:lnTo>
                    <a:lnTo>
                      <a:pt x="291" y="105"/>
                    </a:lnTo>
                    <a:lnTo>
                      <a:pt x="294" y="95"/>
                    </a:lnTo>
                    <a:lnTo>
                      <a:pt x="302" y="83"/>
                    </a:lnTo>
                    <a:lnTo>
                      <a:pt x="311" y="71"/>
                    </a:lnTo>
                    <a:lnTo>
                      <a:pt x="318" y="62"/>
                    </a:lnTo>
                    <a:lnTo>
                      <a:pt x="323" y="55"/>
                    </a:lnTo>
                    <a:lnTo>
                      <a:pt x="327" y="44"/>
                    </a:lnTo>
                    <a:lnTo>
                      <a:pt x="330" y="33"/>
                    </a:lnTo>
                    <a:lnTo>
                      <a:pt x="327" y="23"/>
                    </a:lnTo>
                    <a:lnTo>
                      <a:pt x="321" y="15"/>
                    </a:lnTo>
                    <a:lnTo>
                      <a:pt x="310" y="8"/>
                    </a:lnTo>
                    <a:lnTo>
                      <a:pt x="297" y="5"/>
                    </a:lnTo>
                    <a:lnTo>
                      <a:pt x="285" y="2"/>
                    </a:lnTo>
                    <a:lnTo>
                      <a:pt x="268" y="0"/>
                    </a:lnTo>
                    <a:lnTo>
                      <a:pt x="233" y="0"/>
                    </a:lnTo>
                    <a:lnTo>
                      <a:pt x="207" y="2"/>
                    </a:lnTo>
                    <a:lnTo>
                      <a:pt x="184" y="5"/>
                    </a:lnTo>
                    <a:lnTo>
                      <a:pt x="153" y="9"/>
                    </a:lnTo>
                    <a:lnTo>
                      <a:pt x="125" y="14"/>
                    </a:lnTo>
                    <a:lnTo>
                      <a:pt x="94" y="19"/>
                    </a:lnTo>
                    <a:lnTo>
                      <a:pt x="74" y="23"/>
                    </a:lnTo>
                    <a:lnTo>
                      <a:pt x="56" y="27"/>
                    </a:lnTo>
                    <a:lnTo>
                      <a:pt x="47" y="31"/>
                    </a:lnTo>
                    <a:lnTo>
                      <a:pt x="50" y="41"/>
                    </a:lnTo>
                    <a:lnTo>
                      <a:pt x="54" y="56"/>
                    </a:lnTo>
                    <a:lnTo>
                      <a:pt x="56" y="70"/>
                    </a:lnTo>
                    <a:lnTo>
                      <a:pt x="57" y="82"/>
                    </a:lnTo>
                    <a:lnTo>
                      <a:pt x="55" y="95"/>
                    </a:lnTo>
                    <a:lnTo>
                      <a:pt x="52" y="106"/>
                    </a:lnTo>
                    <a:lnTo>
                      <a:pt x="48" y="119"/>
                    </a:lnTo>
                    <a:lnTo>
                      <a:pt x="44" y="129"/>
                    </a:lnTo>
                    <a:lnTo>
                      <a:pt x="39" y="144"/>
                    </a:lnTo>
                    <a:lnTo>
                      <a:pt x="33" y="160"/>
                    </a:lnTo>
                    <a:lnTo>
                      <a:pt x="27" y="175"/>
                    </a:lnTo>
                    <a:lnTo>
                      <a:pt x="18" y="190"/>
                    </a:lnTo>
                    <a:lnTo>
                      <a:pt x="13" y="205"/>
                    </a:lnTo>
                    <a:lnTo>
                      <a:pt x="9" y="217"/>
                    </a:lnTo>
                    <a:lnTo>
                      <a:pt x="5" y="230"/>
                    </a:lnTo>
                    <a:lnTo>
                      <a:pt x="1" y="248"/>
                    </a:lnTo>
                    <a:lnTo>
                      <a:pt x="0" y="263"/>
                    </a:lnTo>
                    <a:lnTo>
                      <a:pt x="2" y="276"/>
                    </a:lnTo>
                    <a:lnTo>
                      <a:pt x="6" y="290"/>
                    </a:lnTo>
                    <a:lnTo>
                      <a:pt x="13" y="299"/>
                    </a:lnTo>
                    <a:lnTo>
                      <a:pt x="22" y="307"/>
                    </a:lnTo>
                    <a:lnTo>
                      <a:pt x="35" y="311"/>
                    </a:lnTo>
                    <a:lnTo>
                      <a:pt x="48" y="311"/>
                    </a:lnTo>
                    <a:lnTo>
                      <a:pt x="66" y="308"/>
                    </a:lnTo>
                    <a:lnTo>
                      <a:pt x="81" y="301"/>
                    </a:lnTo>
                    <a:lnTo>
                      <a:pt x="94" y="293"/>
                    </a:lnTo>
                    <a:lnTo>
                      <a:pt x="105" y="280"/>
                    </a:lnTo>
                    <a:lnTo>
                      <a:pt x="112" y="264"/>
                    </a:lnTo>
                    <a:lnTo>
                      <a:pt x="114" y="249"/>
                    </a:lnTo>
                    <a:lnTo>
                      <a:pt x="119" y="236"/>
                    </a:lnTo>
                    <a:lnTo>
                      <a:pt x="127" y="225"/>
                    </a:lnTo>
                    <a:lnTo>
                      <a:pt x="137" y="216"/>
                    </a:lnTo>
                    <a:lnTo>
                      <a:pt x="150" y="209"/>
                    </a:lnTo>
                    <a:lnTo>
                      <a:pt x="163" y="206"/>
                    </a:lnTo>
                    <a:lnTo>
                      <a:pt x="174" y="205"/>
                    </a:lnTo>
                    <a:lnTo>
                      <a:pt x="188" y="205"/>
                    </a:lnTo>
                    <a:lnTo>
                      <a:pt x="203" y="207"/>
                    </a:lnTo>
                    <a:lnTo>
                      <a:pt x="215" y="211"/>
                    </a:lnTo>
                    <a:lnTo>
                      <a:pt x="227" y="217"/>
                    </a:lnTo>
                    <a:lnTo>
                      <a:pt x="238" y="227"/>
                    </a:lnTo>
                    <a:lnTo>
                      <a:pt x="246" y="238"/>
                    </a:lnTo>
                    <a:lnTo>
                      <a:pt x="253" y="253"/>
                    </a:lnTo>
                    <a:lnTo>
                      <a:pt x="255" y="267"/>
                    </a:lnTo>
                    <a:lnTo>
                      <a:pt x="254" y="281"/>
                    </a:lnTo>
                    <a:lnTo>
                      <a:pt x="250" y="296"/>
                    </a:lnTo>
                    <a:lnTo>
                      <a:pt x="244" y="311"/>
                    </a:lnTo>
                    <a:lnTo>
                      <a:pt x="236" y="325"/>
                    </a:lnTo>
                    <a:lnTo>
                      <a:pt x="225" y="339"/>
                    </a:lnTo>
                    <a:lnTo>
                      <a:pt x="214" y="350"/>
                    </a:lnTo>
                    <a:lnTo>
                      <a:pt x="201" y="363"/>
                    </a:lnTo>
                    <a:lnTo>
                      <a:pt x="190" y="372"/>
                    </a:lnTo>
                    <a:lnTo>
                      <a:pt x="177" y="380"/>
                    </a:lnTo>
                    <a:lnTo>
                      <a:pt x="166" y="384"/>
                    </a:lnTo>
                    <a:lnTo>
                      <a:pt x="150" y="388"/>
                    </a:lnTo>
                    <a:lnTo>
                      <a:pt x="137" y="390"/>
                    </a:lnTo>
                    <a:lnTo>
                      <a:pt x="123" y="393"/>
                    </a:lnTo>
                    <a:lnTo>
                      <a:pt x="111" y="397"/>
                    </a:lnTo>
                    <a:lnTo>
                      <a:pt x="95" y="405"/>
                    </a:lnTo>
                    <a:lnTo>
                      <a:pt x="82" y="413"/>
                    </a:lnTo>
                    <a:lnTo>
                      <a:pt x="72" y="422"/>
                    </a:lnTo>
                    <a:lnTo>
                      <a:pt x="60" y="433"/>
                    </a:lnTo>
                    <a:lnTo>
                      <a:pt x="52" y="444"/>
                    </a:lnTo>
                    <a:lnTo>
                      <a:pt x="43" y="458"/>
                    </a:lnTo>
                    <a:lnTo>
                      <a:pt x="38" y="470"/>
                    </a:lnTo>
                    <a:lnTo>
                      <a:pt x="33" y="485"/>
                    </a:lnTo>
                    <a:lnTo>
                      <a:pt x="31" y="499"/>
                    </a:lnTo>
                    <a:lnTo>
                      <a:pt x="31" y="511"/>
                    </a:lnTo>
                    <a:lnTo>
                      <a:pt x="33" y="527"/>
                    </a:lnTo>
                    <a:lnTo>
                      <a:pt x="36" y="545"/>
                    </a:lnTo>
                    <a:lnTo>
                      <a:pt x="39" y="562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926" name="Group 54"/>
              <p:cNvGrpSpPr>
                <a:grpSpLocks/>
              </p:cNvGrpSpPr>
              <p:nvPr/>
            </p:nvGrpSpPr>
            <p:grpSpPr bwMode="auto">
              <a:xfrm>
                <a:off x="2108" y="3058"/>
                <a:ext cx="262" cy="236"/>
                <a:chOff x="5189" y="2684"/>
                <a:chExt cx="262" cy="236"/>
              </a:xfrm>
            </p:grpSpPr>
            <p:grpSp>
              <p:nvGrpSpPr>
                <p:cNvPr id="32928" name="Group 55"/>
                <p:cNvGrpSpPr>
                  <a:grpSpLocks/>
                </p:cNvGrpSpPr>
                <p:nvPr/>
              </p:nvGrpSpPr>
              <p:grpSpPr bwMode="auto">
                <a:xfrm>
                  <a:off x="5189" y="2684"/>
                  <a:ext cx="262" cy="236"/>
                  <a:chOff x="5189" y="2684"/>
                  <a:chExt cx="262" cy="236"/>
                </a:xfrm>
              </p:grpSpPr>
              <p:sp>
                <p:nvSpPr>
                  <p:cNvPr id="32930" name="AutoShape 56"/>
                  <p:cNvSpPr>
                    <a:spLocks noChangeArrowheads="1"/>
                  </p:cNvSpPr>
                  <p:nvPr/>
                </p:nvSpPr>
                <p:spPr bwMode="auto">
                  <a:xfrm>
                    <a:off x="5189" y="2684"/>
                    <a:ext cx="262" cy="23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133 w 21600"/>
                      <a:gd name="T25" fmla="*/ 3203 h 21600"/>
                      <a:gd name="T26" fmla="*/ 18467 w 21600"/>
                      <a:gd name="T27" fmla="*/ 18397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400" y="10800"/>
                        </a:moveTo>
                        <a:cubicBezTo>
                          <a:pt x="5400" y="13782"/>
                          <a:pt x="7818" y="16200"/>
                          <a:pt x="10800" y="16200"/>
                        </a:cubicBezTo>
                        <a:cubicBezTo>
                          <a:pt x="13782" y="16200"/>
                          <a:pt x="16200" y="13782"/>
                          <a:pt x="16200" y="10800"/>
                        </a:cubicBezTo>
                        <a:cubicBezTo>
                          <a:pt x="16200" y="7818"/>
                          <a:pt x="13782" y="5400"/>
                          <a:pt x="10800" y="5400"/>
                        </a:cubicBezTo>
                        <a:cubicBezTo>
                          <a:pt x="7818" y="5400"/>
                          <a:pt x="5400" y="7818"/>
                          <a:pt x="5400" y="1080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931" name="AutoShape 57"/>
                  <p:cNvSpPr>
                    <a:spLocks noChangeArrowheads="1"/>
                  </p:cNvSpPr>
                  <p:nvPr/>
                </p:nvSpPr>
                <p:spPr bwMode="auto">
                  <a:xfrm>
                    <a:off x="5189" y="2684"/>
                    <a:ext cx="262" cy="23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3133 w 21600"/>
                      <a:gd name="T19" fmla="*/ 3203 h 21600"/>
                      <a:gd name="T20" fmla="*/ 18467 w 21600"/>
                      <a:gd name="T21" fmla="*/ 18397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600" h="21600">
                        <a:moveTo>
                          <a:pt x="16200" y="10800"/>
                        </a:moveTo>
                        <a:cubicBezTo>
                          <a:pt x="16200" y="7817"/>
                          <a:pt x="13782" y="5400"/>
                          <a:pt x="10800" y="5400"/>
                        </a:cubicBezTo>
                        <a:cubicBezTo>
                          <a:pt x="7817" y="5400"/>
                          <a:pt x="5400" y="7817"/>
                          <a:pt x="5400" y="10800"/>
                        </a:cubicBezTo>
                        <a:lnTo>
                          <a:pt x="0" y="10800"/>
                        </a:ln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599" y="4835"/>
                          <a:pt x="21600" y="10799"/>
                        </a:cubicBezTo>
                        <a:lnTo>
                          <a:pt x="21600" y="10800"/>
                        </a:lnTo>
                        <a:lnTo>
                          <a:pt x="24300" y="10800"/>
                        </a:lnTo>
                        <a:lnTo>
                          <a:pt x="18900" y="16200"/>
                        </a:lnTo>
                        <a:lnTo>
                          <a:pt x="13500" y="10800"/>
                        </a:lnTo>
                        <a:lnTo>
                          <a:pt x="16200" y="108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929" name="Rectangle 58"/>
                <p:cNvSpPr>
                  <a:spLocks noChangeArrowheads="1"/>
                </p:cNvSpPr>
                <p:nvPr/>
              </p:nvSpPr>
              <p:spPr bwMode="auto">
                <a:xfrm>
                  <a:off x="5193" y="2791"/>
                  <a:ext cx="59" cy="27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2927" name="Rectangle 59"/>
              <p:cNvSpPr>
                <a:spLocks noChangeArrowheads="1"/>
              </p:cNvSpPr>
              <p:nvPr/>
            </p:nvSpPr>
            <p:spPr bwMode="auto">
              <a:xfrm>
                <a:off x="1843" y="3143"/>
                <a:ext cx="305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 b="1"/>
                  <a:t>GUI</a:t>
                </a:r>
              </a:p>
            </p:txBody>
          </p:sp>
        </p:grpSp>
        <p:sp>
          <p:nvSpPr>
            <p:cNvPr id="32898" name="Line 60"/>
            <p:cNvSpPr>
              <a:spLocks noChangeShapeType="1"/>
            </p:cNvSpPr>
            <p:nvPr/>
          </p:nvSpPr>
          <p:spPr bwMode="auto">
            <a:xfrm>
              <a:off x="1031240" y="4338638"/>
              <a:ext cx="111283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899" name="Line 61"/>
            <p:cNvSpPr>
              <a:spLocks noChangeShapeType="1"/>
            </p:cNvSpPr>
            <p:nvPr/>
          </p:nvSpPr>
          <p:spPr bwMode="auto">
            <a:xfrm>
              <a:off x="1059815" y="3751263"/>
              <a:ext cx="111283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900" name="Line 62"/>
            <p:cNvSpPr>
              <a:spLocks noChangeShapeType="1"/>
            </p:cNvSpPr>
            <p:nvPr/>
          </p:nvSpPr>
          <p:spPr bwMode="auto">
            <a:xfrm>
              <a:off x="1045528" y="3551238"/>
              <a:ext cx="111283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901" name="Line 63"/>
            <p:cNvSpPr>
              <a:spLocks noChangeShapeType="1"/>
            </p:cNvSpPr>
            <p:nvPr/>
          </p:nvSpPr>
          <p:spPr bwMode="auto">
            <a:xfrm>
              <a:off x="1031240" y="2973388"/>
              <a:ext cx="111283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2902" name="Group 64"/>
            <p:cNvGrpSpPr>
              <a:grpSpLocks/>
            </p:cNvGrpSpPr>
            <p:nvPr/>
          </p:nvGrpSpPr>
          <p:grpSpPr bwMode="auto">
            <a:xfrm>
              <a:off x="1918653" y="4005263"/>
              <a:ext cx="1536700" cy="768350"/>
              <a:chOff x="636" y="3378"/>
              <a:chExt cx="968" cy="484"/>
            </a:xfrm>
          </p:grpSpPr>
          <p:sp>
            <p:nvSpPr>
              <p:cNvPr id="32918" name="Freeform 65"/>
              <p:cNvSpPr>
                <a:spLocks/>
              </p:cNvSpPr>
              <p:nvPr/>
            </p:nvSpPr>
            <p:spPr bwMode="auto">
              <a:xfrm>
                <a:off x="636" y="3378"/>
                <a:ext cx="792" cy="484"/>
              </a:xfrm>
              <a:custGeom>
                <a:avLst/>
                <a:gdLst>
                  <a:gd name="T0" fmla="*/ 553 w 1009"/>
                  <a:gd name="T1" fmla="*/ 72 h 635"/>
                  <a:gd name="T2" fmla="*/ 509 w 1009"/>
                  <a:gd name="T3" fmla="*/ 79 h 635"/>
                  <a:gd name="T4" fmla="*/ 460 w 1009"/>
                  <a:gd name="T5" fmla="*/ 96 h 635"/>
                  <a:gd name="T6" fmla="*/ 403 w 1009"/>
                  <a:gd name="T7" fmla="*/ 115 h 635"/>
                  <a:gd name="T8" fmla="*/ 354 w 1009"/>
                  <a:gd name="T9" fmla="*/ 123 h 635"/>
                  <a:gd name="T10" fmla="*/ 320 w 1009"/>
                  <a:gd name="T11" fmla="*/ 113 h 635"/>
                  <a:gd name="T12" fmla="*/ 311 w 1009"/>
                  <a:gd name="T13" fmla="*/ 94 h 635"/>
                  <a:gd name="T14" fmla="*/ 326 w 1009"/>
                  <a:gd name="T15" fmla="*/ 69 h 635"/>
                  <a:gd name="T16" fmla="*/ 360 w 1009"/>
                  <a:gd name="T17" fmla="*/ 50 h 635"/>
                  <a:gd name="T18" fmla="*/ 400 w 1009"/>
                  <a:gd name="T19" fmla="*/ 38 h 635"/>
                  <a:gd name="T20" fmla="*/ 417 w 1009"/>
                  <a:gd name="T21" fmla="*/ 16 h 635"/>
                  <a:gd name="T22" fmla="*/ 394 w 1009"/>
                  <a:gd name="T23" fmla="*/ 1 h 635"/>
                  <a:gd name="T24" fmla="*/ 345 w 1009"/>
                  <a:gd name="T25" fmla="*/ 2 h 635"/>
                  <a:gd name="T26" fmla="*/ 297 w 1009"/>
                  <a:gd name="T27" fmla="*/ 18 h 635"/>
                  <a:gd name="T28" fmla="*/ 243 w 1009"/>
                  <a:gd name="T29" fmla="*/ 45 h 635"/>
                  <a:gd name="T30" fmla="*/ 191 w 1009"/>
                  <a:gd name="T31" fmla="*/ 68 h 635"/>
                  <a:gd name="T32" fmla="*/ 134 w 1009"/>
                  <a:gd name="T33" fmla="*/ 77 h 635"/>
                  <a:gd name="T34" fmla="*/ 86 w 1009"/>
                  <a:gd name="T35" fmla="*/ 79 h 635"/>
                  <a:gd name="T36" fmla="*/ 100 w 1009"/>
                  <a:gd name="T37" fmla="*/ 128 h 635"/>
                  <a:gd name="T38" fmla="*/ 113 w 1009"/>
                  <a:gd name="T39" fmla="*/ 169 h 635"/>
                  <a:gd name="T40" fmla="*/ 102 w 1009"/>
                  <a:gd name="T41" fmla="*/ 194 h 635"/>
                  <a:gd name="T42" fmla="*/ 78 w 1009"/>
                  <a:gd name="T43" fmla="*/ 200 h 635"/>
                  <a:gd name="T44" fmla="*/ 53 w 1009"/>
                  <a:gd name="T45" fmla="*/ 191 h 635"/>
                  <a:gd name="T46" fmla="*/ 24 w 1009"/>
                  <a:gd name="T47" fmla="*/ 183 h 635"/>
                  <a:gd name="T48" fmla="*/ 4 w 1009"/>
                  <a:gd name="T49" fmla="*/ 200 h 635"/>
                  <a:gd name="T50" fmla="*/ 2 w 1009"/>
                  <a:gd name="T51" fmla="*/ 230 h 635"/>
                  <a:gd name="T52" fmla="*/ 18 w 1009"/>
                  <a:gd name="T53" fmla="*/ 263 h 635"/>
                  <a:gd name="T54" fmla="*/ 52 w 1009"/>
                  <a:gd name="T55" fmla="*/ 278 h 635"/>
                  <a:gd name="T56" fmla="*/ 94 w 1009"/>
                  <a:gd name="T57" fmla="*/ 278 h 635"/>
                  <a:gd name="T58" fmla="*/ 111 w 1009"/>
                  <a:gd name="T59" fmla="*/ 294 h 635"/>
                  <a:gd name="T60" fmla="*/ 96 w 1009"/>
                  <a:gd name="T61" fmla="*/ 330 h 635"/>
                  <a:gd name="T62" fmla="*/ 73 w 1009"/>
                  <a:gd name="T63" fmla="*/ 362 h 635"/>
                  <a:gd name="T64" fmla="*/ 577 w 1009"/>
                  <a:gd name="T65" fmla="*/ 354 h 635"/>
                  <a:gd name="T66" fmla="*/ 591 w 1009"/>
                  <a:gd name="T67" fmla="*/ 329 h 635"/>
                  <a:gd name="T68" fmla="*/ 613 w 1009"/>
                  <a:gd name="T69" fmla="*/ 308 h 635"/>
                  <a:gd name="T70" fmla="*/ 621 w 1009"/>
                  <a:gd name="T71" fmla="*/ 279 h 635"/>
                  <a:gd name="T72" fmla="*/ 606 w 1009"/>
                  <a:gd name="T73" fmla="*/ 259 h 635"/>
                  <a:gd name="T74" fmla="*/ 573 w 1009"/>
                  <a:gd name="T75" fmla="*/ 255 h 635"/>
                  <a:gd name="T76" fmla="*/ 535 w 1009"/>
                  <a:gd name="T77" fmla="*/ 263 h 635"/>
                  <a:gd name="T78" fmla="*/ 495 w 1009"/>
                  <a:gd name="T79" fmla="*/ 264 h 635"/>
                  <a:gd name="T80" fmla="*/ 469 w 1009"/>
                  <a:gd name="T81" fmla="*/ 246 h 635"/>
                  <a:gd name="T82" fmla="*/ 474 w 1009"/>
                  <a:gd name="T83" fmla="*/ 217 h 635"/>
                  <a:gd name="T84" fmla="*/ 500 w 1009"/>
                  <a:gd name="T85" fmla="*/ 198 h 635"/>
                  <a:gd name="T86" fmla="*/ 535 w 1009"/>
                  <a:gd name="T87" fmla="*/ 191 h 635"/>
                  <a:gd name="T88" fmla="*/ 571 w 1009"/>
                  <a:gd name="T89" fmla="*/ 181 h 635"/>
                  <a:gd name="T90" fmla="*/ 586 w 1009"/>
                  <a:gd name="T91" fmla="*/ 155 h 635"/>
                  <a:gd name="T92" fmla="*/ 585 w 1009"/>
                  <a:gd name="T93" fmla="*/ 117 h 635"/>
                  <a:gd name="T94" fmla="*/ 577 w 1009"/>
                  <a:gd name="T95" fmla="*/ 78 h 6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009"/>
                  <a:gd name="T145" fmla="*/ 0 h 635"/>
                  <a:gd name="T146" fmla="*/ 1009 w 1009"/>
                  <a:gd name="T147" fmla="*/ 635 h 6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009" h="635">
                    <a:moveTo>
                      <a:pt x="937" y="134"/>
                    </a:moveTo>
                    <a:lnTo>
                      <a:pt x="929" y="130"/>
                    </a:lnTo>
                    <a:lnTo>
                      <a:pt x="913" y="126"/>
                    </a:lnTo>
                    <a:lnTo>
                      <a:pt x="897" y="124"/>
                    </a:lnTo>
                    <a:lnTo>
                      <a:pt x="881" y="126"/>
                    </a:lnTo>
                    <a:lnTo>
                      <a:pt x="861" y="129"/>
                    </a:lnTo>
                    <a:lnTo>
                      <a:pt x="845" y="131"/>
                    </a:lnTo>
                    <a:lnTo>
                      <a:pt x="826" y="136"/>
                    </a:lnTo>
                    <a:lnTo>
                      <a:pt x="808" y="141"/>
                    </a:lnTo>
                    <a:lnTo>
                      <a:pt x="786" y="149"/>
                    </a:lnTo>
                    <a:lnTo>
                      <a:pt x="765" y="156"/>
                    </a:lnTo>
                    <a:lnTo>
                      <a:pt x="746" y="165"/>
                    </a:lnTo>
                    <a:lnTo>
                      <a:pt x="726" y="173"/>
                    </a:lnTo>
                    <a:lnTo>
                      <a:pt x="702" y="182"/>
                    </a:lnTo>
                    <a:lnTo>
                      <a:pt x="680" y="190"/>
                    </a:lnTo>
                    <a:lnTo>
                      <a:pt x="654" y="198"/>
                    </a:lnTo>
                    <a:lnTo>
                      <a:pt x="629" y="205"/>
                    </a:lnTo>
                    <a:lnTo>
                      <a:pt x="612" y="209"/>
                    </a:lnTo>
                    <a:lnTo>
                      <a:pt x="595" y="211"/>
                    </a:lnTo>
                    <a:lnTo>
                      <a:pt x="575" y="211"/>
                    </a:lnTo>
                    <a:lnTo>
                      <a:pt x="555" y="208"/>
                    </a:lnTo>
                    <a:lnTo>
                      <a:pt x="541" y="205"/>
                    </a:lnTo>
                    <a:lnTo>
                      <a:pt x="530" y="200"/>
                    </a:lnTo>
                    <a:lnTo>
                      <a:pt x="520" y="194"/>
                    </a:lnTo>
                    <a:lnTo>
                      <a:pt x="513" y="188"/>
                    </a:lnTo>
                    <a:lnTo>
                      <a:pt x="509" y="179"/>
                    </a:lnTo>
                    <a:lnTo>
                      <a:pt x="504" y="170"/>
                    </a:lnTo>
                    <a:lnTo>
                      <a:pt x="504" y="161"/>
                    </a:lnTo>
                    <a:lnTo>
                      <a:pt x="508" y="150"/>
                    </a:lnTo>
                    <a:lnTo>
                      <a:pt x="513" y="138"/>
                    </a:lnTo>
                    <a:lnTo>
                      <a:pt x="520" y="129"/>
                    </a:lnTo>
                    <a:lnTo>
                      <a:pt x="529" y="118"/>
                    </a:lnTo>
                    <a:lnTo>
                      <a:pt x="538" y="112"/>
                    </a:lnTo>
                    <a:lnTo>
                      <a:pt x="551" y="102"/>
                    </a:lnTo>
                    <a:lnTo>
                      <a:pt x="568" y="93"/>
                    </a:lnTo>
                    <a:lnTo>
                      <a:pt x="585" y="87"/>
                    </a:lnTo>
                    <a:lnTo>
                      <a:pt x="603" y="83"/>
                    </a:lnTo>
                    <a:lnTo>
                      <a:pt x="618" y="78"/>
                    </a:lnTo>
                    <a:lnTo>
                      <a:pt x="636" y="72"/>
                    </a:lnTo>
                    <a:lnTo>
                      <a:pt x="650" y="65"/>
                    </a:lnTo>
                    <a:lnTo>
                      <a:pt x="663" y="57"/>
                    </a:lnTo>
                    <a:lnTo>
                      <a:pt x="674" y="49"/>
                    </a:lnTo>
                    <a:lnTo>
                      <a:pt x="678" y="39"/>
                    </a:lnTo>
                    <a:lnTo>
                      <a:pt x="676" y="28"/>
                    </a:lnTo>
                    <a:lnTo>
                      <a:pt x="669" y="17"/>
                    </a:lnTo>
                    <a:lnTo>
                      <a:pt x="661" y="10"/>
                    </a:lnTo>
                    <a:lnTo>
                      <a:pt x="651" y="5"/>
                    </a:lnTo>
                    <a:lnTo>
                      <a:pt x="639" y="1"/>
                    </a:lnTo>
                    <a:lnTo>
                      <a:pt x="622" y="0"/>
                    </a:lnTo>
                    <a:lnTo>
                      <a:pt x="606" y="0"/>
                    </a:lnTo>
                    <a:lnTo>
                      <a:pt x="582" y="1"/>
                    </a:lnTo>
                    <a:lnTo>
                      <a:pt x="559" y="3"/>
                    </a:lnTo>
                    <a:lnTo>
                      <a:pt x="543" y="7"/>
                    </a:lnTo>
                    <a:lnTo>
                      <a:pt x="521" y="13"/>
                    </a:lnTo>
                    <a:lnTo>
                      <a:pt x="497" y="21"/>
                    </a:lnTo>
                    <a:lnTo>
                      <a:pt x="481" y="30"/>
                    </a:lnTo>
                    <a:lnTo>
                      <a:pt x="461" y="40"/>
                    </a:lnTo>
                    <a:lnTo>
                      <a:pt x="443" y="49"/>
                    </a:lnTo>
                    <a:lnTo>
                      <a:pt x="423" y="61"/>
                    </a:lnTo>
                    <a:lnTo>
                      <a:pt x="395" y="78"/>
                    </a:lnTo>
                    <a:lnTo>
                      <a:pt x="375" y="90"/>
                    </a:lnTo>
                    <a:lnTo>
                      <a:pt x="358" y="100"/>
                    </a:lnTo>
                    <a:lnTo>
                      <a:pt x="333" y="110"/>
                    </a:lnTo>
                    <a:lnTo>
                      <a:pt x="310" y="117"/>
                    </a:lnTo>
                    <a:lnTo>
                      <a:pt x="287" y="123"/>
                    </a:lnTo>
                    <a:lnTo>
                      <a:pt x="262" y="127"/>
                    </a:lnTo>
                    <a:lnTo>
                      <a:pt x="238" y="131"/>
                    </a:lnTo>
                    <a:lnTo>
                      <a:pt x="218" y="133"/>
                    </a:lnTo>
                    <a:lnTo>
                      <a:pt x="197" y="135"/>
                    </a:lnTo>
                    <a:lnTo>
                      <a:pt x="176" y="135"/>
                    </a:lnTo>
                    <a:lnTo>
                      <a:pt x="156" y="136"/>
                    </a:lnTo>
                    <a:lnTo>
                      <a:pt x="139" y="135"/>
                    </a:lnTo>
                    <a:lnTo>
                      <a:pt x="141" y="152"/>
                    </a:lnTo>
                    <a:lnTo>
                      <a:pt x="146" y="173"/>
                    </a:lnTo>
                    <a:lnTo>
                      <a:pt x="152" y="195"/>
                    </a:lnTo>
                    <a:lnTo>
                      <a:pt x="162" y="220"/>
                    </a:lnTo>
                    <a:lnTo>
                      <a:pt x="169" y="241"/>
                    </a:lnTo>
                    <a:lnTo>
                      <a:pt x="178" y="258"/>
                    </a:lnTo>
                    <a:lnTo>
                      <a:pt x="183" y="275"/>
                    </a:lnTo>
                    <a:lnTo>
                      <a:pt x="184" y="291"/>
                    </a:lnTo>
                    <a:lnTo>
                      <a:pt x="183" y="305"/>
                    </a:lnTo>
                    <a:lnTo>
                      <a:pt x="178" y="317"/>
                    </a:lnTo>
                    <a:lnTo>
                      <a:pt x="172" y="326"/>
                    </a:lnTo>
                    <a:lnTo>
                      <a:pt x="166" y="334"/>
                    </a:lnTo>
                    <a:lnTo>
                      <a:pt x="157" y="340"/>
                    </a:lnTo>
                    <a:lnTo>
                      <a:pt x="148" y="343"/>
                    </a:lnTo>
                    <a:lnTo>
                      <a:pt x="140" y="345"/>
                    </a:lnTo>
                    <a:lnTo>
                      <a:pt x="128" y="344"/>
                    </a:lnTo>
                    <a:lnTo>
                      <a:pt x="119" y="341"/>
                    </a:lnTo>
                    <a:lnTo>
                      <a:pt x="107" y="338"/>
                    </a:lnTo>
                    <a:lnTo>
                      <a:pt x="99" y="334"/>
                    </a:lnTo>
                    <a:lnTo>
                      <a:pt x="87" y="328"/>
                    </a:lnTo>
                    <a:lnTo>
                      <a:pt x="78" y="323"/>
                    </a:lnTo>
                    <a:lnTo>
                      <a:pt x="68" y="319"/>
                    </a:lnTo>
                    <a:lnTo>
                      <a:pt x="58" y="315"/>
                    </a:lnTo>
                    <a:lnTo>
                      <a:pt x="39" y="315"/>
                    </a:lnTo>
                    <a:lnTo>
                      <a:pt x="28" y="319"/>
                    </a:lnTo>
                    <a:lnTo>
                      <a:pt x="19" y="325"/>
                    </a:lnTo>
                    <a:lnTo>
                      <a:pt x="13" y="334"/>
                    </a:lnTo>
                    <a:lnTo>
                      <a:pt x="7" y="345"/>
                    </a:lnTo>
                    <a:lnTo>
                      <a:pt x="3" y="357"/>
                    </a:lnTo>
                    <a:lnTo>
                      <a:pt x="0" y="369"/>
                    </a:lnTo>
                    <a:lnTo>
                      <a:pt x="0" y="383"/>
                    </a:lnTo>
                    <a:lnTo>
                      <a:pt x="2" y="396"/>
                    </a:lnTo>
                    <a:lnTo>
                      <a:pt x="5" y="410"/>
                    </a:lnTo>
                    <a:lnTo>
                      <a:pt x="12" y="423"/>
                    </a:lnTo>
                    <a:lnTo>
                      <a:pt x="19" y="438"/>
                    </a:lnTo>
                    <a:lnTo>
                      <a:pt x="29" y="452"/>
                    </a:lnTo>
                    <a:lnTo>
                      <a:pt x="41" y="460"/>
                    </a:lnTo>
                    <a:lnTo>
                      <a:pt x="55" y="469"/>
                    </a:lnTo>
                    <a:lnTo>
                      <a:pt x="68" y="476"/>
                    </a:lnTo>
                    <a:lnTo>
                      <a:pt x="84" y="479"/>
                    </a:lnTo>
                    <a:lnTo>
                      <a:pt x="97" y="482"/>
                    </a:lnTo>
                    <a:lnTo>
                      <a:pt x="118" y="482"/>
                    </a:lnTo>
                    <a:lnTo>
                      <a:pt x="134" y="480"/>
                    </a:lnTo>
                    <a:lnTo>
                      <a:pt x="153" y="479"/>
                    </a:lnTo>
                    <a:lnTo>
                      <a:pt x="168" y="479"/>
                    </a:lnTo>
                    <a:lnTo>
                      <a:pt x="177" y="485"/>
                    </a:lnTo>
                    <a:lnTo>
                      <a:pt x="180" y="495"/>
                    </a:lnTo>
                    <a:lnTo>
                      <a:pt x="180" y="506"/>
                    </a:lnTo>
                    <a:lnTo>
                      <a:pt x="175" y="522"/>
                    </a:lnTo>
                    <a:lnTo>
                      <a:pt x="170" y="537"/>
                    </a:lnTo>
                    <a:lnTo>
                      <a:pt x="164" y="550"/>
                    </a:lnTo>
                    <a:lnTo>
                      <a:pt x="156" y="568"/>
                    </a:lnTo>
                    <a:lnTo>
                      <a:pt x="146" y="583"/>
                    </a:lnTo>
                    <a:lnTo>
                      <a:pt x="137" y="598"/>
                    </a:lnTo>
                    <a:lnTo>
                      <a:pt x="126" y="612"/>
                    </a:lnTo>
                    <a:lnTo>
                      <a:pt x="118" y="623"/>
                    </a:lnTo>
                    <a:lnTo>
                      <a:pt x="100" y="635"/>
                    </a:lnTo>
                    <a:lnTo>
                      <a:pt x="932" y="634"/>
                    </a:lnTo>
                    <a:lnTo>
                      <a:pt x="933" y="621"/>
                    </a:lnTo>
                    <a:lnTo>
                      <a:pt x="936" y="609"/>
                    </a:lnTo>
                    <a:lnTo>
                      <a:pt x="941" y="598"/>
                    </a:lnTo>
                    <a:lnTo>
                      <a:pt x="945" y="588"/>
                    </a:lnTo>
                    <a:lnTo>
                      <a:pt x="951" y="578"/>
                    </a:lnTo>
                    <a:lnTo>
                      <a:pt x="959" y="567"/>
                    </a:lnTo>
                    <a:lnTo>
                      <a:pt x="968" y="557"/>
                    </a:lnTo>
                    <a:lnTo>
                      <a:pt x="976" y="548"/>
                    </a:lnTo>
                    <a:lnTo>
                      <a:pt x="987" y="538"/>
                    </a:lnTo>
                    <a:lnTo>
                      <a:pt x="995" y="530"/>
                    </a:lnTo>
                    <a:lnTo>
                      <a:pt x="1001" y="520"/>
                    </a:lnTo>
                    <a:lnTo>
                      <a:pt x="1006" y="509"/>
                    </a:lnTo>
                    <a:lnTo>
                      <a:pt x="1009" y="494"/>
                    </a:lnTo>
                    <a:lnTo>
                      <a:pt x="1008" y="480"/>
                    </a:lnTo>
                    <a:lnTo>
                      <a:pt x="1005" y="470"/>
                    </a:lnTo>
                    <a:lnTo>
                      <a:pt x="1000" y="461"/>
                    </a:lnTo>
                    <a:lnTo>
                      <a:pt x="993" y="453"/>
                    </a:lnTo>
                    <a:lnTo>
                      <a:pt x="984" y="446"/>
                    </a:lnTo>
                    <a:lnTo>
                      <a:pt x="973" y="442"/>
                    </a:lnTo>
                    <a:lnTo>
                      <a:pt x="960" y="439"/>
                    </a:lnTo>
                    <a:lnTo>
                      <a:pt x="946" y="438"/>
                    </a:lnTo>
                    <a:lnTo>
                      <a:pt x="930" y="439"/>
                    </a:lnTo>
                    <a:lnTo>
                      <a:pt x="916" y="441"/>
                    </a:lnTo>
                    <a:lnTo>
                      <a:pt x="902" y="444"/>
                    </a:lnTo>
                    <a:lnTo>
                      <a:pt x="883" y="449"/>
                    </a:lnTo>
                    <a:lnTo>
                      <a:pt x="868" y="453"/>
                    </a:lnTo>
                    <a:lnTo>
                      <a:pt x="851" y="456"/>
                    </a:lnTo>
                    <a:lnTo>
                      <a:pt x="832" y="458"/>
                    </a:lnTo>
                    <a:lnTo>
                      <a:pt x="816" y="458"/>
                    </a:lnTo>
                    <a:lnTo>
                      <a:pt x="803" y="455"/>
                    </a:lnTo>
                    <a:lnTo>
                      <a:pt x="789" y="451"/>
                    </a:lnTo>
                    <a:lnTo>
                      <a:pt x="777" y="445"/>
                    </a:lnTo>
                    <a:lnTo>
                      <a:pt x="767" y="437"/>
                    </a:lnTo>
                    <a:lnTo>
                      <a:pt x="760" y="424"/>
                    </a:lnTo>
                    <a:lnTo>
                      <a:pt x="757" y="411"/>
                    </a:lnTo>
                    <a:lnTo>
                      <a:pt x="759" y="398"/>
                    </a:lnTo>
                    <a:lnTo>
                      <a:pt x="764" y="384"/>
                    </a:lnTo>
                    <a:lnTo>
                      <a:pt x="769" y="374"/>
                    </a:lnTo>
                    <a:lnTo>
                      <a:pt x="778" y="364"/>
                    </a:lnTo>
                    <a:lnTo>
                      <a:pt x="789" y="355"/>
                    </a:lnTo>
                    <a:lnTo>
                      <a:pt x="799" y="348"/>
                    </a:lnTo>
                    <a:lnTo>
                      <a:pt x="811" y="341"/>
                    </a:lnTo>
                    <a:lnTo>
                      <a:pt x="824" y="337"/>
                    </a:lnTo>
                    <a:lnTo>
                      <a:pt x="837" y="334"/>
                    </a:lnTo>
                    <a:lnTo>
                      <a:pt x="851" y="332"/>
                    </a:lnTo>
                    <a:lnTo>
                      <a:pt x="869" y="329"/>
                    </a:lnTo>
                    <a:lnTo>
                      <a:pt x="887" y="327"/>
                    </a:lnTo>
                    <a:lnTo>
                      <a:pt x="903" y="324"/>
                    </a:lnTo>
                    <a:lnTo>
                      <a:pt x="918" y="318"/>
                    </a:lnTo>
                    <a:lnTo>
                      <a:pt x="928" y="311"/>
                    </a:lnTo>
                    <a:lnTo>
                      <a:pt x="937" y="301"/>
                    </a:lnTo>
                    <a:lnTo>
                      <a:pt x="945" y="291"/>
                    </a:lnTo>
                    <a:lnTo>
                      <a:pt x="949" y="281"/>
                    </a:lnTo>
                    <a:lnTo>
                      <a:pt x="952" y="267"/>
                    </a:lnTo>
                    <a:lnTo>
                      <a:pt x="953" y="250"/>
                    </a:lnTo>
                    <a:lnTo>
                      <a:pt x="951" y="237"/>
                    </a:lnTo>
                    <a:lnTo>
                      <a:pt x="950" y="220"/>
                    </a:lnTo>
                    <a:lnTo>
                      <a:pt x="949" y="201"/>
                    </a:lnTo>
                    <a:lnTo>
                      <a:pt x="948" y="177"/>
                    </a:lnTo>
                    <a:lnTo>
                      <a:pt x="948" y="155"/>
                    </a:lnTo>
                    <a:lnTo>
                      <a:pt x="949" y="141"/>
                    </a:lnTo>
                    <a:lnTo>
                      <a:pt x="937" y="134"/>
                    </a:lnTo>
                    <a:close/>
                  </a:path>
                </a:pathLst>
              </a:custGeom>
              <a:solidFill>
                <a:srgbClr val="339966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919" name="Group 66"/>
              <p:cNvGrpSpPr>
                <a:grpSpLocks/>
              </p:cNvGrpSpPr>
              <p:nvPr/>
            </p:nvGrpSpPr>
            <p:grpSpPr bwMode="auto">
              <a:xfrm>
                <a:off x="1342" y="3580"/>
                <a:ext cx="262" cy="236"/>
                <a:chOff x="5189" y="2684"/>
                <a:chExt cx="262" cy="236"/>
              </a:xfrm>
            </p:grpSpPr>
            <p:grpSp>
              <p:nvGrpSpPr>
                <p:cNvPr id="32921" name="Group 67"/>
                <p:cNvGrpSpPr>
                  <a:grpSpLocks/>
                </p:cNvGrpSpPr>
                <p:nvPr/>
              </p:nvGrpSpPr>
              <p:grpSpPr bwMode="auto">
                <a:xfrm>
                  <a:off x="5189" y="2684"/>
                  <a:ext cx="262" cy="236"/>
                  <a:chOff x="5189" y="2684"/>
                  <a:chExt cx="262" cy="236"/>
                </a:xfrm>
              </p:grpSpPr>
              <p:sp>
                <p:nvSpPr>
                  <p:cNvPr id="32923" name="AutoShape 68"/>
                  <p:cNvSpPr>
                    <a:spLocks noChangeArrowheads="1"/>
                  </p:cNvSpPr>
                  <p:nvPr/>
                </p:nvSpPr>
                <p:spPr bwMode="auto">
                  <a:xfrm>
                    <a:off x="5189" y="2684"/>
                    <a:ext cx="262" cy="23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133 w 21600"/>
                      <a:gd name="T25" fmla="*/ 3203 h 21600"/>
                      <a:gd name="T26" fmla="*/ 18467 w 21600"/>
                      <a:gd name="T27" fmla="*/ 18397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400" y="10800"/>
                        </a:moveTo>
                        <a:cubicBezTo>
                          <a:pt x="5400" y="13782"/>
                          <a:pt x="7818" y="16200"/>
                          <a:pt x="10800" y="16200"/>
                        </a:cubicBezTo>
                        <a:cubicBezTo>
                          <a:pt x="13782" y="16200"/>
                          <a:pt x="16200" y="13782"/>
                          <a:pt x="16200" y="10800"/>
                        </a:cubicBezTo>
                        <a:cubicBezTo>
                          <a:pt x="16200" y="7818"/>
                          <a:pt x="13782" y="5400"/>
                          <a:pt x="10800" y="5400"/>
                        </a:cubicBezTo>
                        <a:cubicBezTo>
                          <a:pt x="7818" y="5400"/>
                          <a:pt x="5400" y="7818"/>
                          <a:pt x="5400" y="1080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924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5189" y="2684"/>
                    <a:ext cx="262" cy="23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3133 w 21600"/>
                      <a:gd name="T19" fmla="*/ 3203 h 21600"/>
                      <a:gd name="T20" fmla="*/ 18467 w 21600"/>
                      <a:gd name="T21" fmla="*/ 18397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600" h="21600">
                        <a:moveTo>
                          <a:pt x="16200" y="10800"/>
                        </a:moveTo>
                        <a:cubicBezTo>
                          <a:pt x="16200" y="7817"/>
                          <a:pt x="13782" y="5400"/>
                          <a:pt x="10800" y="5400"/>
                        </a:cubicBezTo>
                        <a:cubicBezTo>
                          <a:pt x="7817" y="5400"/>
                          <a:pt x="5400" y="7817"/>
                          <a:pt x="5400" y="10800"/>
                        </a:cubicBezTo>
                        <a:lnTo>
                          <a:pt x="0" y="10800"/>
                        </a:ln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599" y="4835"/>
                          <a:pt x="21600" y="10799"/>
                        </a:cubicBezTo>
                        <a:lnTo>
                          <a:pt x="21600" y="10800"/>
                        </a:lnTo>
                        <a:lnTo>
                          <a:pt x="24300" y="10800"/>
                        </a:lnTo>
                        <a:lnTo>
                          <a:pt x="18900" y="16200"/>
                        </a:lnTo>
                        <a:lnTo>
                          <a:pt x="13500" y="10800"/>
                        </a:lnTo>
                        <a:lnTo>
                          <a:pt x="16200" y="108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922" name="Rectangle 70"/>
                <p:cNvSpPr>
                  <a:spLocks noChangeArrowheads="1"/>
                </p:cNvSpPr>
                <p:nvPr/>
              </p:nvSpPr>
              <p:spPr bwMode="auto">
                <a:xfrm>
                  <a:off x="5193" y="2791"/>
                  <a:ext cx="59" cy="27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2920" name="Rectangle 71"/>
              <p:cNvSpPr>
                <a:spLocks noChangeArrowheads="1"/>
              </p:cNvSpPr>
              <p:nvPr/>
            </p:nvSpPr>
            <p:spPr bwMode="auto">
              <a:xfrm>
                <a:off x="720" y="3620"/>
                <a:ext cx="569" cy="1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solidFill>
                      <a:schemeClr val="bg1"/>
                    </a:solidFill>
                  </a:rPr>
                  <a:t>DATABASE </a:t>
                </a:r>
              </a:p>
            </p:txBody>
          </p:sp>
        </p:grpSp>
        <p:grpSp>
          <p:nvGrpSpPr>
            <p:cNvPr id="32903" name="Group 72"/>
            <p:cNvGrpSpPr>
              <a:grpSpLocks/>
            </p:cNvGrpSpPr>
            <p:nvPr/>
          </p:nvGrpSpPr>
          <p:grpSpPr bwMode="auto">
            <a:xfrm>
              <a:off x="1758315" y="2644775"/>
              <a:ext cx="1587500" cy="650875"/>
              <a:chOff x="752" y="2514"/>
              <a:chExt cx="1000" cy="410"/>
            </a:xfrm>
          </p:grpSpPr>
          <p:sp>
            <p:nvSpPr>
              <p:cNvPr id="32911" name="Freeform 73"/>
              <p:cNvSpPr>
                <a:spLocks/>
              </p:cNvSpPr>
              <p:nvPr/>
            </p:nvSpPr>
            <p:spPr bwMode="auto">
              <a:xfrm>
                <a:off x="752" y="2514"/>
                <a:ext cx="953" cy="410"/>
              </a:xfrm>
              <a:custGeom>
                <a:avLst/>
                <a:gdLst>
                  <a:gd name="T0" fmla="*/ 132 w 1221"/>
                  <a:gd name="T1" fmla="*/ 0 h 540"/>
                  <a:gd name="T2" fmla="*/ 126 w 1221"/>
                  <a:gd name="T3" fmla="*/ 20 h 540"/>
                  <a:gd name="T4" fmla="*/ 137 w 1221"/>
                  <a:gd name="T5" fmla="*/ 39 h 540"/>
                  <a:gd name="T6" fmla="*/ 148 w 1221"/>
                  <a:gd name="T7" fmla="*/ 57 h 540"/>
                  <a:gd name="T8" fmla="*/ 155 w 1221"/>
                  <a:gd name="T9" fmla="*/ 77 h 540"/>
                  <a:gd name="T10" fmla="*/ 154 w 1221"/>
                  <a:gd name="T11" fmla="*/ 93 h 540"/>
                  <a:gd name="T12" fmla="*/ 146 w 1221"/>
                  <a:gd name="T13" fmla="*/ 109 h 540"/>
                  <a:gd name="T14" fmla="*/ 126 w 1221"/>
                  <a:gd name="T15" fmla="*/ 118 h 540"/>
                  <a:gd name="T16" fmla="*/ 102 w 1221"/>
                  <a:gd name="T17" fmla="*/ 112 h 540"/>
                  <a:gd name="T18" fmla="*/ 80 w 1221"/>
                  <a:gd name="T19" fmla="*/ 99 h 540"/>
                  <a:gd name="T20" fmla="*/ 62 w 1221"/>
                  <a:gd name="T21" fmla="*/ 90 h 540"/>
                  <a:gd name="T22" fmla="*/ 41 w 1221"/>
                  <a:gd name="T23" fmla="*/ 88 h 540"/>
                  <a:gd name="T24" fmla="*/ 21 w 1221"/>
                  <a:gd name="T25" fmla="*/ 98 h 540"/>
                  <a:gd name="T26" fmla="*/ 5 w 1221"/>
                  <a:gd name="T27" fmla="*/ 119 h 540"/>
                  <a:gd name="T28" fmla="*/ 1 w 1221"/>
                  <a:gd name="T29" fmla="*/ 143 h 540"/>
                  <a:gd name="T30" fmla="*/ 7 w 1221"/>
                  <a:gd name="T31" fmla="*/ 167 h 540"/>
                  <a:gd name="T32" fmla="*/ 23 w 1221"/>
                  <a:gd name="T33" fmla="*/ 186 h 540"/>
                  <a:gd name="T34" fmla="*/ 50 w 1221"/>
                  <a:gd name="T35" fmla="*/ 200 h 540"/>
                  <a:gd name="T36" fmla="*/ 88 w 1221"/>
                  <a:gd name="T37" fmla="*/ 203 h 540"/>
                  <a:gd name="T38" fmla="*/ 119 w 1221"/>
                  <a:gd name="T39" fmla="*/ 203 h 540"/>
                  <a:gd name="T40" fmla="*/ 137 w 1221"/>
                  <a:gd name="T41" fmla="*/ 222 h 540"/>
                  <a:gd name="T42" fmla="*/ 134 w 1221"/>
                  <a:gd name="T43" fmla="*/ 243 h 540"/>
                  <a:gd name="T44" fmla="*/ 121 w 1221"/>
                  <a:gd name="T45" fmla="*/ 270 h 540"/>
                  <a:gd name="T46" fmla="*/ 116 w 1221"/>
                  <a:gd name="T47" fmla="*/ 291 h 540"/>
                  <a:gd name="T48" fmla="*/ 151 w 1221"/>
                  <a:gd name="T49" fmla="*/ 295 h 540"/>
                  <a:gd name="T50" fmla="*/ 191 w 1221"/>
                  <a:gd name="T51" fmla="*/ 299 h 540"/>
                  <a:gd name="T52" fmla="*/ 248 w 1221"/>
                  <a:gd name="T53" fmla="*/ 299 h 540"/>
                  <a:gd name="T54" fmla="*/ 281 w 1221"/>
                  <a:gd name="T55" fmla="*/ 294 h 540"/>
                  <a:gd name="T56" fmla="*/ 299 w 1221"/>
                  <a:gd name="T57" fmla="*/ 282 h 540"/>
                  <a:gd name="T58" fmla="*/ 299 w 1221"/>
                  <a:gd name="T59" fmla="*/ 262 h 540"/>
                  <a:gd name="T60" fmla="*/ 293 w 1221"/>
                  <a:gd name="T61" fmla="*/ 238 h 540"/>
                  <a:gd name="T62" fmla="*/ 310 w 1221"/>
                  <a:gd name="T63" fmla="*/ 222 h 540"/>
                  <a:gd name="T64" fmla="*/ 341 w 1221"/>
                  <a:gd name="T65" fmla="*/ 213 h 540"/>
                  <a:gd name="T66" fmla="*/ 376 w 1221"/>
                  <a:gd name="T67" fmla="*/ 210 h 540"/>
                  <a:gd name="T68" fmla="*/ 407 w 1221"/>
                  <a:gd name="T69" fmla="*/ 216 h 540"/>
                  <a:gd name="T70" fmla="*/ 432 w 1221"/>
                  <a:gd name="T71" fmla="*/ 231 h 540"/>
                  <a:gd name="T72" fmla="*/ 434 w 1221"/>
                  <a:gd name="T73" fmla="*/ 251 h 540"/>
                  <a:gd name="T74" fmla="*/ 421 w 1221"/>
                  <a:gd name="T75" fmla="*/ 273 h 540"/>
                  <a:gd name="T76" fmla="*/ 421 w 1221"/>
                  <a:gd name="T77" fmla="*/ 296 h 540"/>
                  <a:gd name="T78" fmla="*/ 442 w 1221"/>
                  <a:gd name="T79" fmla="*/ 307 h 540"/>
                  <a:gd name="T80" fmla="*/ 475 w 1221"/>
                  <a:gd name="T81" fmla="*/ 311 h 540"/>
                  <a:gd name="T82" fmla="*/ 519 w 1221"/>
                  <a:gd name="T83" fmla="*/ 308 h 540"/>
                  <a:gd name="T84" fmla="*/ 567 w 1221"/>
                  <a:gd name="T85" fmla="*/ 301 h 540"/>
                  <a:gd name="T86" fmla="*/ 635 w 1221"/>
                  <a:gd name="T87" fmla="*/ 289 h 540"/>
                  <a:gd name="T88" fmla="*/ 623 w 1221"/>
                  <a:gd name="T89" fmla="*/ 267 h 540"/>
                  <a:gd name="T90" fmla="*/ 615 w 1221"/>
                  <a:gd name="T91" fmla="*/ 239 h 540"/>
                  <a:gd name="T92" fmla="*/ 623 w 1221"/>
                  <a:gd name="T93" fmla="*/ 209 h 540"/>
                  <a:gd name="T94" fmla="*/ 644 w 1221"/>
                  <a:gd name="T95" fmla="*/ 181 h 540"/>
                  <a:gd name="T96" fmla="*/ 674 w 1221"/>
                  <a:gd name="T97" fmla="*/ 166 h 540"/>
                  <a:gd name="T98" fmla="*/ 706 w 1221"/>
                  <a:gd name="T99" fmla="*/ 152 h 540"/>
                  <a:gd name="T100" fmla="*/ 728 w 1221"/>
                  <a:gd name="T101" fmla="*/ 137 h 540"/>
                  <a:gd name="T102" fmla="*/ 742 w 1221"/>
                  <a:gd name="T103" fmla="*/ 115 h 540"/>
                  <a:gd name="T104" fmla="*/ 737 w 1221"/>
                  <a:gd name="T105" fmla="*/ 87 h 540"/>
                  <a:gd name="T106" fmla="*/ 713 w 1221"/>
                  <a:gd name="T107" fmla="*/ 71 h 540"/>
                  <a:gd name="T108" fmla="*/ 687 w 1221"/>
                  <a:gd name="T109" fmla="*/ 80 h 540"/>
                  <a:gd name="T110" fmla="*/ 667 w 1221"/>
                  <a:gd name="T111" fmla="*/ 100 h 540"/>
                  <a:gd name="T112" fmla="*/ 641 w 1221"/>
                  <a:gd name="T113" fmla="*/ 106 h 540"/>
                  <a:gd name="T114" fmla="*/ 618 w 1221"/>
                  <a:gd name="T115" fmla="*/ 93 h 540"/>
                  <a:gd name="T116" fmla="*/ 608 w 1221"/>
                  <a:gd name="T117" fmla="*/ 71 h 540"/>
                  <a:gd name="T118" fmla="*/ 610 w 1221"/>
                  <a:gd name="T119" fmla="*/ 44 h 540"/>
                  <a:gd name="T120" fmla="*/ 619 w 1221"/>
                  <a:gd name="T121" fmla="*/ 15 h 5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21"/>
                  <a:gd name="T184" fmla="*/ 0 h 540"/>
                  <a:gd name="T185" fmla="*/ 1221 w 1221"/>
                  <a:gd name="T186" fmla="*/ 540 h 5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21" h="540">
                    <a:moveTo>
                      <a:pt x="1023" y="15"/>
                    </a:moveTo>
                    <a:lnTo>
                      <a:pt x="1033" y="0"/>
                    </a:lnTo>
                    <a:lnTo>
                      <a:pt x="217" y="0"/>
                    </a:lnTo>
                    <a:lnTo>
                      <a:pt x="211" y="8"/>
                    </a:lnTo>
                    <a:lnTo>
                      <a:pt x="208" y="21"/>
                    </a:lnTo>
                    <a:lnTo>
                      <a:pt x="208" y="34"/>
                    </a:lnTo>
                    <a:lnTo>
                      <a:pt x="211" y="45"/>
                    </a:lnTo>
                    <a:lnTo>
                      <a:pt x="218" y="58"/>
                    </a:lnTo>
                    <a:lnTo>
                      <a:pt x="225" y="69"/>
                    </a:lnTo>
                    <a:lnTo>
                      <a:pt x="231" y="78"/>
                    </a:lnTo>
                    <a:lnTo>
                      <a:pt x="239" y="88"/>
                    </a:lnTo>
                    <a:lnTo>
                      <a:pt x="244" y="99"/>
                    </a:lnTo>
                    <a:lnTo>
                      <a:pt x="250" y="111"/>
                    </a:lnTo>
                    <a:lnTo>
                      <a:pt x="253" y="122"/>
                    </a:lnTo>
                    <a:lnTo>
                      <a:pt x="255" y="134"/>
                    </a:lnTo>
                    <a:lnTo>
                      <a:pt x="255" y="144"/>
                    </a:lnTo>
                    <a:lnTo>
                      <a:pt x="254" y="155"/>
                    </a:lnTo>
                    <a:lnTo>
                      <a:pt x="252" y="162"/>
                    </a:lnTo>
                    <a:lnTo>
                      <a:pt x="249" y="174"/>
                    </a:lnTo>
                    <a:lnTo>
                      <a:pt x="245" y="183"/>
                    </a:lnTo>
                    <a:lnTo>
                      <a:pt x="239" y="190"/>
                    </a:lnTo>
                    <a:lnTo>
                      <a:pt x="231" y="197"/>
                    </a:lnTo>
                    <a:lnTo>
                      <a:pt x="222" y="202"/>
                    </a:lnTo>
                    <a:lnTo>
                      <a:pt x="207" y="205"/>
                    </a:lnTo>
                    <a:lnTo>
                      <a:pt x="194" y="204"/>
                    </a:lnTo>
                    <a:lnTo>
                      <a:pt x="182" y="200"/>
                    </a:lnTo>
                    <a:lnTo>
                      <a:pt x="168" y="194"/>
                    </a:lnTo>
                    <a:lnTo>
                      <a:pt x="152" y="187"/>
                    </a:lnTo>
                    <a:lnTo>
                      <a:pt x="142" y="180"/>
                    </a:lnTo>
                    <a:lnTo>
                      <a:pt x="131" y="172"/>
                    </a:lnTo>
                    <a:lnTo>
                      <a:pt x="121" y="166"/>
                    </a:lnTo>
                    <a:lnTo>
                      <a:pt x="111" y="160"/>
                    </a:lnTo>
                    <a:lnTo>
                      <a:pt x="101" y="155"/>
                    </a:lnTo>
                    <a:lnTo>
                      <a:pt x="90" y="152"/>
                    </a:lnTo>
                    <a:lnTo>
                      <a:pt x="77" y="151"/>
                    </a:lnTo>
                    <a:lnTo>
                      <a:pt x="66" y="153"/>
                    </a:lnTo>
                    <a:lnTo>
                      <a:pt x="54" y="157"/>
                    </a:lnTo>
                    <a:lnTo>
                      <a:pt x="45" y="163"/>
                    </a:lnTo>
                    <a:lnTo>
                      <a:pt x="34" y="170"/>
                    </a:lnTo>
                    <a:lnTo>
                      <a:pt x="24" y="181"/>
                    </a:lnTo>
                    <a:lnTo>
                      <a:pt x="16" y="192"/>
                    </a:lnTo>
                    <a:lnTo>
                      <a:pt x="8" y="207"/>
                    </a:lnTo>
                    <a:lnTo>
                      <a:pt x="4" y="221"/>
                    </a:lnTo>
                    <a:lnTo>
                      <a:pt x="0" y="234"/>
                    </a:lnTo>
                    <a:lnTo>
                      <a:pt x="1" y="249"/>
                    </a:lnTo>
                    <a:lnTo>
                      <a:pt x="3" y="263"/>
                    </a:lnTo>
                    <a:lnTo>
                      <a:pt x="7" y="278"/>
                    </a:lnTo>
                    <a:lnTo>
                      <a:pt x="12" y="290"/>
                    </a:lnTo>
                    <a:lnTo>
                      <a:pt x="19" y="304"/>
                    </a:lnTo>
                    <a:lnTo>
                      <a:pt x="27" y="314"/>
                    </a:lnTo>
                    <a:lnTo>
                      <a:pt x="37" y="323"/>
                    </a:lnTo>
                    <a:lnTo>
                      <a:pt x="49" y="332"/>
                    </a:lnTo>
                    <a:lnTo>
                      <a:pt x="65" y="341"/>
                    </a:lnTo>
                    <a:lnTo>
                      <a:pt x="82" y="347"/>
                    </a:lnTo>
                    <a:lnTo>
                      <a:pt x="100" y="351"/>
                    </a:lnTo>
                    <a:lnTo>
                      <a:pt x="121" y="353"/>
                    </a:lnTo>
                    <a:lnTo>
                      <a:pt x="145" y="352"/>
                    </a:lnTo>
                    <a:lnTo>
                      <a:pt x="163" y="351"/>
                    </a:lnTo>
                    <a:lnTo>
                      <a:pt x="180" y="350"/>
                    </a:lnTo>
                    <a:lnTo>
                      <a:pt x="196" y="353"/>
                    </a:lnTo>
                    <a:lnTo>
                      <a:pt x="208" y="359"/>
                    </a:lnTo>
                    <a:lnTo>
                      <a:pt x="218" y="370"/>
                    </a:lnTo>
                    <a:lnTo>
                      <a:pt x="224" y="384"/>
                    </a:lnTo>
                    <a:lnTo>
                      <a:pt x="225" y="397"/>
                    </a:lnTo>
                    <a:lnTo>
                      <a:pt x="224" y="408"/>
                    </a:lnTo>
                    <a:lnTo>
                      <a:pt x="220" y="422"/>
                    </a:lnTo>
                    <a:lnTo>
                      <a:pt x="213" y="438"/>
                    </a:lnTo>
                    <a:lnTo>
                      <a:pt x="207" y="451"/>
                    </a:lnTo>
                    <a:lnTo>
                      <a:pt x="199" y="467"/>
                    </a:lnTo>
                    <a:lnTo>
                      <a:pt x="190" y="482"/>
                    </a:lnTo>
                    <a:lnTo>
                      <a:pt x="179" y="503"/>
                    </a:lnTo>
                    <a:lnTo>
                      <a:pt x="191" y="505"/>
                    </a:lnTo>
                    <a:lnTo>
                      <a:pt x="209" y="507"/>
                    </a:lnTo>
                    <a:lnTo>
                      <a:pt x="227" y="509"/>
                    </a:lnTo>
                    <a:lnTo>
                      <a:pt x="248" y="512"/>
                    </a:lnTo>
                    <a:lnTo>
                      <a:pt x="268" y="514"/>
                    </a:lnTo>
                    <a:lnTo>
                      <a:pt x="291" y="517"/>
                    </a:lnTo>
                    <a:lnTo>
                      <a:pt x="314" y="519"/>
                    </a:lnTo>
                    <a:lnTo>
                      <a:pt x="340" y="520"/>
                    </a:lnTo>
                    <a:lnTo>
                      <a:pt x="390" y="520"/>
                    </a:lnTo>
                    <a:lnTo>
                      <a:pt x="408" y="519"/>
                    </a:lnTo>
                    <a:lnTo>
                      <a:pt x="425" y="518"/>
                    </a:lnTo>
                    <a:lnTo>
                      <a:pt x="445" y="515"/>
                    </a:lnTo>
                    <a:lnTo>
                      <a:pt x="461" y="510"/>
                    </a:lnTo>
                    <a:lnTo>
                      <a:pt x="474" y="504"/>
                    </a:lnTo>
                    <a:lnTo>
                      <a:pt x="484" y="496"/>
                    </a:lnTo>
                    <a:lnTo>
                      <a:pt x="491" y="489"/>
                    </a:lnTo>
                    <a:lnTo>
                      <a:pt x="494" y="481"/>
                    </a:lnTo>
                    <a:lnTo>
                      <a:pt x="494" y="469"/>
                    </a:lnTo>
                    <a:lnTo>
                      <a:pt x="491" y="454"/>
                    </a:lnTo>
                    <a:lnTo>
                      <a:pt x="486" y="440"/>
                    </a:lnTo>
                    <a:lnTo>
                      <a:pt x="481" y="427"/>
                    </a:lnTo>
                    <a:lnTo>
                      <a:pt x="481" y="414"/>
                    </a:lnTo>
                    <a:lnTo>
                      <a:pt x="487" y="403"/>
                    </a:lnTo>
                    <a:lnTo>
                      <a:pt x="496" y="393"/>
                    </a:lnTo>
                    <a:lnTo>
                      <a:pt x="509" y="385"/>
                    </a:lnTo>
                    <a:lnTo>
                      <a:pt x="525" y="379"/>
                    </a:lnTo>
                    <a:lnTo>
                      <a:pt x="542" y="373"/>
                    </a:lnTo>
                    <a:lnTo>
                      <a:pt x="560" y="370"/>
                    </a:lnTo>
                    <a:lnTo>
                      <a:pt x="581" y="367"/>
                    </a:lnTo>
                    <a:lnTo>
                      <a:pt x="599" y="365"/>
                    </a:lnTo>
                    <a:lnTo>
                      <a:pt x="618" y="365"/>
                    </a:lnTo>
                    <a:lnTo>
                      <a:pt x="635" y="366"/>
                    </a:lnTo>
                    <a:lnTo>
                      <a:pt x="652" y="370"/>
                    </a:lnTo>
                    <a:lnTo>
                      <a:pt x="669" y="375"/>
                    </a:lnTo>
                    <a:lnTo>
                      <a:pt x="684" y="383"/>
                    </a:lnTo>
                    <a:lnTo>
                      <a:pt x="696" y="391"/>
                    </a:lnTo>
                    <a:lnTo>
                      <a:pt x="708" y="401"/>
                    </a:lnTo>
                    <a:lnTo>
                      <a:pt x="713" y="411"/>
                    </a:lnTo>
                    <a:lnTo>
                      <a:pt x="715" y="422"/>
                    </a:lnTo>
                    <a:lnTo>
                      <a:pt x="712" y="434"/>
                    </a:lnTo>
                    <a:lnTo>
                      <a:pt x="706" y="444"/>
                    </a:lnTo>
                    <a:lnTo>
                      <a:pt x="697" y="461"/>
                    </a:lnTo>
                    <a:lnTo>
                      <a:pt x="691" y="474"/>
                    </a:lnTo>
                    <a:lnTo>
                      <a:pt x="686" y="488"/>
                    </a:lnTo>
                    <a:lnTo>
                      <a:pt x="686" y="500"/>
                    </a:lnTo>
                    <a:lnTo>
                      <a:pt x="691" y="513"/>
                    </a:lnTo>
                    <a:lnTo>
                      <a:pt x="701" y="522"/>
                    </a:lnTo>
                    <a:lnTo>
                      <a:pt x="711" y="527"/>
                    </a:lnTo>
                    <a:lnTo>
                      <a:pt x="725" y="532"/>
                    </a:lnTo>
                    <a:lnTo>
                      <a:pt x="742" y="536"/>
                    </a:lnTo>
                    <a:lnTo>
                      <a:pt x="759" y="538"/>
                    </a:lnTo>
                    <a:lnTo>
                      <a:pt x="780" y="540"/>
                    </a:lnTo>
                    <a:lnTo>
                      <a:pt x="804" y="540"/>
                    </a:lnTo>
                    <a:lnTo>
                      <a:pt x="823" y="537"/>
                    </a:lnTo>
                    <a:lnTo>
                      <a:pt x="852" y="535"/>
                    </a:lnTo>
                    <a:lnTo>
                      <a:pt x="881" y="531"/>
                    </a:lnTo>
                    <a:lnTo>
                      <a:pt x="906" y="527"/>
                    </a:lnTo>
                    <a:lnTo>
                      <a:pt x="930" y="523"/>
                    </a:lnTo>
                    <a:lnTo>
                      <a:pt x="959" y="517"/>
                    </a:lnTo>
                    <a:lnTo>
                      <a:pt x="993" y="510"/>
                    </a:lnTo>
                    <a:lnTo>
                      <a:pt x="1041" y="500"/>
                    </a:lnTo>
                    <a:lnTo>
                      <a:pt x="1035" y="489"/>
                    </a:lnTo>
                    <a:lnTo>
                      <a:pt x="1029" y="477"/>
                    </a:lnTo>
                    <a:lnTo>
                      <a:pt x="1023" y="464"/>
                    </a:lnTo>
                    <a:lnTo>
                      <a:pt x="1017" y="450"/>
                    </a:lnTo>
                    <a:lnTo>
                      <a:pt x="1013" y="434"/>
                    </a:lnTo>
                    <a:lnTo>
                      <a:pt x="1010" y="415"/>
                    </a:lnTo>
                    <a:lnTo>
                      <a:pt x="1011" y="398"/>
                    </a:lnTo>
                    <a:lnTo>
                      <a:pt x="1014" y="381"/>
                    </a:lnTo>
                    <a:lnTo>
                      <a:pt x="1022" y="362"/>
                    </a:lnTo>
                    <a:lnTo>
                      <a:pt x="1032" y="344"/>
                    </a:lnTo>
                    <a:lnTo>
                      <a:pt x="1043" y="327"/>
                    </a:lnTo>
                    <a:lnTo>
                      <a:pt x="1057" y="314"/>
                    </a:lnTo>
                    <a:lnTo>
                      <a:pt x="1073" y="304"/>
                    </a:lnTo>
                    <a:lnTo>
                      <a:pt x="1089" y="295"/>
                    </a:lnTo>
                    <a:lnTo>
                      <a:pt x="1106" y="287"/>
                    </a:lnTo>
                    <a:lnTo>
                      <a:pt x="1122" y="281"/>
                    </a:lnTo>
                    <a:lnTo>
                      <a:pt x="1139" y="274"/>
                    </a:lnTo>
                    <a:lnTo>
                      <a:pt x="1159" y="264"/>
                    </a:lnTo>
                    <a:lnTo>
                      <a:pt x="1172" y="258"/>
                    </a:lnTo>
                    <a:lnTo>
                      <a:pt x="1185" y="248"/>
                    </a:lnTo>
                    <a:lnTo>
                      <a:pt x="1196" y="238"/>
                    </a:lnTo>
                    <a:lnTo>
                      <a:pt x="1206" y="227"/>
                    </a:lnTo>
                    <a:lnTo>
                      <a:pt x="1213" y="213"/>
                    </a:lnTo>
                    <a:lnTo>
                      <a:pt x="1219" y="199"/>
                    </a:lnTo>
                    <a:lnTo>
                      <a:pt x="1221" y="183"/>
                    </a:lnTo>
                    <a:lnTo>
                      <a:pt x="1218" y="167"/>
                    </a:lnTo>
                    <a:lnTo>
                      <a:pt x="1210" y="151"/>
                    </a:lnTo>
                    <a:lnTo>
                      <a:pt x="1200" y="139"/>
                    </a:lnTo>
                    <a:lnTo>
                      <a:pt x="1187" y="129"/>
                    </a:lnTo>
                    <a:lnTo>
                      <a:pt x="1171" y="124"/>
                    </a:lnTo>
                    <a:lnTo>
                      <a:pt x="1157" y="124"/>
                    </a:lnTo>
                    <a:lnTo>
                      <a:pt x="1143" y="129"/>
                    </a:lnTo>
                    <a:lnTo>
                      <a:pt x="1128" y="139"/>
                    </a:lnTo>
                    <a:lnTo>
                      <a:pt x="1118" y="150"/>
                    </a:lnTo>
                    <a:lnTo>
                      <a:pt x="1107" y="162"/>
                    </a:lnTo>
                    <a:lnTo>
                      <a:pt x="1096" y="174"/>
                    </a:lnTo>
                    <a:lnTo>
                      <a:pt x="1085" y="181"/>
                    </a:lnTo>
                    <a:lnTo>
                      <a:pt x="1071" y="184"/>
                    </a:lnTo>
                    <a:lnTo>
                      <a:pt x="1052" y="184"/>
                    </a:lnTo>
                    <a:lnTo>
                      <a:pt x="1037" y="181"/>
                    </a:lnTo>
                    <a:lnTo>
                      <a:pt x="1026" y="171"/>
                    </a:lnTo>
                    <a:lnTo>
                      <a:pt x="1015" y="162"/>
                    </a:lnTo>
                    <a:lnTo>
                      <a:pt x="1007" y="151"/>
                    </a:lnTo>
                    <a:lnTo>
                      <a:pt x="1001" y="137"/>
                    </a:lnTo>
                    <a:lnTo>
                      <a:pt x="998" y="123"/>
                    </a:lnTo>
                    <a:lnTo>
                      <a:pt x="997" y="108"/>
                    </a:lnTo>
                    <a:lnTo>
                      <a:pt x="998" y="92"/>
                    </a:lnTo>
                    <a:lnTo>
                      <a:pt x="1001" y="76"/>
                    </a:lnTo>
                    <a:lnTo>
                      <a:pt x="1006" y="56"/>
                    </a:lnTo>
                    <a:lnTo>
                      <a:pt x="1012" y="38"/>
                    </a:lnTo>
                    <a:lnTo>
                      <a:pt x="1016" y="27"/>
                    </a:lnTo>
                    <a:lnTo>
                      <a:pt x="1023" y="15"/>
                    </a:lnTo>
                    <a:close/>
                  </a:path>
                </a:pathLst>
              </a:custGeom>
              <a:solidFill>
                <a:srgbClr val="336699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912" name="Group 74"/>
              <p:cNvGrpSpPr>
                <a:grpSpLocks/>
              </p:cNvGrpSpPr>
              <p:nvPr/>
            </p:nvGrpSpPr>
            <p:grpSpPr bwMode="auto">
              <a:xfrm>
                <a:off x="1490" y="2537"/>
                <a:ext cx="262" cy="236"/>
                <a:chOff x="5189" y="2684"/>
                <a:chExt cx="262" cy="236"/>
              </a:xfrm>
            </p:grpSpPr>
            <p:grpSp>
              <p:nvGrpSpPr>
                <p:cNvPr id="32914" name="Group 75"/>
                <p:cNvGrpSpPr>
                  <a:grpSpLocks/>
                </p:cNvGrpSpPr>
                <p:nvPr/>
              </p:nvGrpSpPr>
              <p:grpSpPr bwMode="auto">
                <a:xfrm>
                  <a:off x="5189" y="2684"/>
                  <a:ext cx="262" cy="236"/>
                  <a:chOff x="5189" y="2684"/>
                  <a:chExt cx="262" cy="236"/>
                </a:xfrm>
              </p:grpSpPr>
              <p:sp>
                <p:nvSpPr>
                  <p:cNvPr id="32916" name="AutoShape 76"/>
                  <p:cNvSpPr>
                    <a:spLocks noChangeArrowheads="1"/>
                  </p:cNvSpPr>
                  <p:nvPr/>
                </p:nvSpPr>
                <p:spPr bwMode="auto">
                  <a:xfrm>
                    <a:off x="5189" y="2684"/>
                    <a:ext cx="262" cy="23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133 w 21600"/>
                      <a:gd name="T25" fmla="*/ 3203 h 21600"/>
                      <a:gd name="T26" fmla="*/ 18467 w 21600"/>
                      <a:gd name="T27" fmla="*/ 18397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400" y="10800"/>
                        </a:moveTo>
                        <a:cubicBezTo>
                          <a:pt x="5400" y="13782"/>
                          <a:pt x="7818" y="16200"/>
                          <a:pt x="10800" y="16200"/>
                        </a:cubicBezTo>
                        <a:cubicBezTo>
                          <a:pt x="13782" y="16200"/>
                          <a:pt x="16200" y="13782"/>
                          <a:pt x="16200" y="10800"/>
                        </a:cubicBezTo>
                        <a:cubicBezTo>
                          <a:pt x="16200" y="7818"/>
                          <a:pt x="13782" y="5400"/>
                          <a:pt x="10800" y="5400"/>
                        </a:cubicBezTo>
                        <a:cubicBezTo>
                          <a:pt x="7818" y="5400"/>
                          <a:pt x="5400" y="7818"/>
                          <a:pt x="5400" y="1080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917" name="AutoShape 77"/>
                  <p:cNvSpPr>
                    <a:spLocks noChangeArrowheads="1"/>
                  </p:cNvSpPr>
                  <p:nvPr/>
                </p:nvSpPr>
                <p:spPr bwMode="auto">
                  <a:xfrm>
                    <a:off x="5189" y="2684"/>
                    <a:ext cx="262" cy="23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3133 w 21600"/>
                      <a:gd name="T19" fmla="*/ 3203 h 21600"/>
                      <a:gd name="T20" fmla="*/ 18467 w 21600"/>
                      <a:gd name="T21" fmla="*/ 18397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600" h="21600">
                        <a:moveTo>
                          <a:pt x="16200" y="10800"/>
                        </a:moveTo>
                        <a:cubicBezTo>
                          <a:pt x="16200" y="7817"/>
                          <a:pt x="13782" y="5400"/>
                          <a:pt x="10800" y="5400"/>
                        </a:cubicBezTo>
                        <a:cubicBezTo>
                          <a:pt x="7817" y="5400"/>
                          <a:pt x="5400" y="7817"/>
                          <a:pt x="5400" y="10800"/>
                        </a:cubicBezTo>
                        <a:lnTo>
                          <a:pt x="0" y="10800"/>
                        </a:ln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599" y="4835"/>
                          <a:pt x="21600" y="10799"/>
                        </a:cubicBezTo>
                        <a:lnTo>
                          <a:pt x="21600" y="10800"/>
                        </a:lnTo>
                        <a:lnTo>
                          <a:pt x="24300" y="10800"/>
                        </a:lnTo>
                        <a:lnTo>
                          <a:pt x="18900" y="16200"/>
                        </a:lnTo>
                        <a:lnTo>
                          <a:pt x="13500" y="10800"/>
                        </a:lnTo>
                        <a:lnTo>
                          <a:pt x="16200" y="108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915" name="Rectangle 78"/>
                <p:cNvSpPr>
                  <a:spLocks noChangeArrowheads="1"/>
                </p:cNvSpPr>
                <p:nvPr/>
              </p:nvSpPr>
              <p:spPr bwMode="auto">
                <a:xfrm>
                  <a:off x="5193" y="2791"/>
                  <a:ext cx="59" cy="27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2913" name="Rectangle 79"/>
              <p:cNvSpPr>
                <a:spLocks noChangeArrowheads="1"/>
              </p:cNvSpPr>
              <p:nvPr/>
            </p:nvSpPr>
            <p:spPr bwMode="auto">
              <a:xfrm>
                <a:off x="890" y="2650"/>
                <a:ext cx="695" cy="1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solidFill>
                      <a:schemeClr val="bg1"/>
                    </a:solidFill>
                  </a:rPr>
                  <a:t>NETWORKING</a:t>
                </a:r>
              </a:p>
            </p:txBody>
          </p:sp>
        </p:grpSp>
        <p:grpSp>
          <p:nvGrpSpPr>
            <p:cNvPr id="32904" name="Group 80"/>
            <p:cNvGrpSpPr>
              <a:grpSpLocks/>
            </p:cNvGrpSpPr>
            <p:nvPr/>
          </p:nvGrpSpPr>
          <p:grpSpPr bwMode="auto">
            <a:xfrm>
              <a:off x="1043940" y="3165475"/>
              <a:ext cx="1636713" cy="1033463"/>
              <a:chOff x="764" y="2863"/>
              <a:chExt cx="1031" cy="651"/>
            </a:xfrm>
          </p:grpSpPr>
          <p:sp>
            <p:nvSpPr>
              <p:cNvPr id="32909" name="Freeform 81"/>
              <p:cNvSpPr>
                <a:spLocks/>
              </p:cNvSpPr>
              <p:nvPr/>
            </p:nvSpPr>
            <p:spPr bwMode="auto">
              <a:xfrm>
                <a:off x="764" y="2863"/>
                <a:ext cx="1016" cy="651"/>
              </a:xfrm>
              <a:custGeom>
                <a:avLst/>
                <a:gdLst>
                  <a:gd name="T0" fmla="*/ 733 w 1165"/>
                  <a:gd name="T1" fmla="*/ 159 h 735"/>
                  <a:gd name="T2" fmla="*/ 708 w 1165"/>
                  <a:gd name="T3" fmla="*/ 226 h 735"/>
                  <a:gd name="T4" fmla="*/ 691 w 1165"/>
                  <a:gd name="T5" fmla="*/ 287 h 735"/>
                  <a:gd name="T6" fmla="*/ 724 w 1165"/>
                  <a:gd name="T7" fmla="*/ 327 h 735"/>
                  <a:gd name="T8" fmla="*/ 774 w 1165"/>
                  <a:gd name="T9" fmla="*/ 300 h 735"/>
                  <a:gd name="T10" fmla="*/ 801 w 1165"/>
                  <a:gd name="T11" fmla="*/ 250 h 735"/>
                  <a:gd name="T12" fmla="*/ 853 w 1165"/>
                  <a:gd name="T13" fmla="*/ 248 h 735"/>
                  <a:gd name="T14" fmla="*/ 885 w 1165"/>
                  <a:gd name="T15" fmla="*/ 285 h 735"/>
                  <a:gd name="T16" fmla="*/ 876 w 1165"/>
                  <a:gd name="T17" fmla="*/ 331 h 735"/>
                  <a:gd name="T18" fmla="*/ 828 w 1165"/>
                  <a:gd name="T19" fmla="*/ 380 h 735"/>
                  <a:gd name="T20" fmla="*/ 775 w 1165"/>
                  <a:gd name="T21" fmla="*/ 395 h 735"/>
                  <a:gd name="T22" fmla="*/ 733 w 1165"/>
                  <a:gd name="T23" fmla="*/ 427 h 735"/>
                  <a:gd name="T24" fmla="*/ 715 w 1165"/>
                  <a:gd name="T25" fmla="*/ 484 h 735"/>
                  <a:gd name="T26" fmla="*/ 706 w 1165"/>
                  <a:gd name="T27" fmla="*/ 515 h 735"/>
                  <a:gd name="T28" fmla="*/ 654 w 1165"/>
                  <a:gd name="T29" fmla="*/ 511 h 735"/>
                  <a:gd name="T30" fmla="*/ 581 w 1165"/>
                  <a:gd name="T31" fmla="*/ 533 h 735"/>
                  <a:gd name="T32" fmla="*/ 508 w 1165"/>
                  <a:gd name="T33" fmla="*/ 562 h 735"/>
                  <a:gd name="T34" fmla="*/ 427 w 1165"/>
                  <a:gd name="T35" fmla="*/ 575 h 735"/>
                  <a:gd name="T36" fmla="*/ 383 w 1165"/>
                  <a:gd name="T37" fmla="*/ 544 h 735"/>
                  <a:gd name="T38" fmla="*/ 407 w 1165"/>
                  <a:gd name="T39" fmla="*/ 499 h 735"/>
                  <a:gd name="T40" fmla="*/ 469 w 1165"/>
                  <a:gd name="T41" fmla="*/ 472 h 735"/>
                  <a:gd name="T42" fmla="*/ 515 w 1165"/>
                  <a:gd name="T43" fmla="*/ 442 h 735"/>
                  <a:gd name="T44" fmla="*/ 485 w 1165"/>
                  <a:gd name="T45" fmla="*/ 413 h 735"/>
                  <a:gd name="T46" fmla="*/ 415 w 1165"/>
                  <a:gd name="T47" fmla="*/ 415 h 735"/>
                  <a:gd name="T48" fmla="*/ 351 w 1165"/>
                  <a:gd name="T49" fmla="*/ 441 h 735"/>
                  <a:gd name="T50" fmla="*/ 277 w 1165"/>
                  <a:gd name="T51" fmla="*/ 484 h 735"/>
                  <a:gd name="T52" fmla="*/ 192 w 1165"/>
                  <a:gd name="T53" fmla="*/ 511 h 735"/>
                  <a:gd name="T54" fmla="*/ 106 w 1165"/>
                  <a:gd name="T55" fmla="*/ 517 h 735"/>
                  <a:gd name="T56" fmla="*/ 148 w 1165"/>
                  <a:gd name="T57" fmla="*/ 465 h 735"/>
                  <a:gd name="T58" fmla="*/ 181 w 1165"/>
                  <a:gd name="T59" fmla="*/ 409 h 735"/>
                  <a:gd name="T60" fmla="*/ 166 w 1165"/>
                  <a:gd name="T61" fmla="*/ 361 h 735"/>
                  <a:gd name="T62" fmla="*/ 126 w 1165"/>
                  <a:gd name="T63" fmla="*/ 363 h 735"/>
                  <a:gd name="T64" fmla="*/ 92 w 1165"/>
                  <a:gd name="T65" fmla="*/ 406 h 735"/>
                  <a:gd name="T66" fmla="*/ 42 w 1165"/>
                  <a:gd name="T67" fmla="*/ 422 h 735"/>
                  <a:gd name="T68" fmla="*/ 3 w 1165"/>
                  <a:gd name="T69" fmla="*/ 384 h 735"/>
                  <a:gd name="T70" fmla="*/ 12 w 1165"/>
                  <a:gd name="T71" fmla="*/ 334 h 735"/>
                  <a:gd name="T72" fmla="*/ 65 w 1165"/>
                  <a:gd name="T73" fmla="*/ 299 h 735"/>
                  <a:gd name="T74" fmla="*/ 99 w 1165"/>
                  <a:gd name="T75" fmla="*/ 245 h 735"/>
                  <a:gd name="T76" fmla="*/ 78 w 1165"/>
                  <a:gd name="T77" fmla="*/ 175 h 735"/>
                  <a:gd name="T78" fmla="*/ 71 w 1165"/>
                  <a:gd name="T79" fmla="*/ 107 h 735"/>
                  <a:gd name="T80" fmla="*/ 139 w 1165"/>
                  <a:gd name="T81" fmla="*/ 117 h 735"/>
                  <a:gd name="T82" fmla="*/ 245 w 1165"/>
                  <a:gd name="T83" fmla="*/ 120 h 735"/>
                  <a:gd name="T84" fmla="*/ 303 w 1165"/>
                  <a:gd name="T85" fmla="*/ 103 h 735"/>
                  <a:gd name="T86" fmla="*/ 304 w 1165"/>
                  <a:gd name="T87" fmla="*/ 58 h 735"/>
                  <a:gd name="T88" fmla="*/ 322 w 1165"/>
                  <a:gd name="T89" fmla="*/ 16 h 735"/>
                  <a:gd name="T90" fmla="*/ 390 w 1165"/>
                  <a:gd name="T91" fmla="*/ 0 h 735"/>
                  <a:gd name="T92" fmla="*/ 455 w 1165"/>
                  <a:gd name="T93" fmla="*/ 14 h 735"/>
                  <a:gd name="T94" fmla="*/ 476 w 1165"/>
                  <a:gd name="T95" fmla="*/ 54 h 735"/>
                  <a:gd name="T96" fmla="*/ 456 w 1165"/>
                  <a:gd name="T97" fmla="*/ 106 h 735"/>
                  <a:gd name="T98" fmla="*/ 499 w 1165"/>
                  <a:gd name="T99" fmla="*/ 134 h 735"/>
                  <a:gd name="T100" fmla="*/ 583 w 1165"/>
                  <a:gd name="T101" fmla="*/ 134 h 735"/>
                  <a:gd name="T102" fmla="*/ 690 w 1165"/>
                  <a:gd name="T103" fmla="*/ 113 h 73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65"/>
                  <a:gd name="T157" fmla="*/ 0 h 735"/>
                  <a:gd name="T158" fmla="*/ 1165 w 1165"/>
                  <a:gd name="T159" fmla="*/ 735 h 73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65" h="735">
                    <a:moveTo>
                      <a:pt x="958" y="146"/>
                    </a:moveTo>
                    <a:lnTo>
                      <a:pt x="962" y="164"/>
                    </a:lnTo>
                    <a:lnTo>
                      <a:pt x="965" y="178"/>
                    </a:lnTo>
                    <a:lnTo>
                      <a:pt x="966" y="190"/>
                    </a:lnTo>
                    <a:lnTo>
                      <a:pt x="963" y="202"/>
                    </a:lnTo>
                    <a:lnTo>
                      <a:pt x="958" y="219"/>
                    </a:lnTo>
                    <a:lnTo>
                      <a:pt x="952" y="237"/>
                    </a:lnTo>
                    <a:lnTo>
                      <a:pt x="946" y="253"/>
                    </a:lnTo>
                    <a:lnTo>
                      <a:pt x="940" y="269"/>
                    </a:lnTo>
                    <a:lnTo>
                      <a:pt x="931" y="288"/>
                    </a:lnTo>
                    <a:lnTo>
                      <a:pt x="924" y="304"/>
                    </a:lnTo>
                    <a:lnTo>
                      <a:pt x="919" y="317"/>
                    </a:lnTo>
                    <a:lnTo>
                      <a:pt x="914" y="335"/>
                    </a:lnTo>
                    <a:lnTo>
                      <a:pt x="909" y="351"/>
                    </a:lnTo>
                    <a:lnTo>
                      <a:pt x="908" y="366"/>
                    </a:lnTo>
                    <a:lnTo>
                      <a:pt x="911" y="382"/>
                    </a:lnTo>
                    <a:lnTo>
                      <a:pt x="916" y="397"/>
                    </a:lnTo>
                    <a:lnTo>
                      <a:pt x="926" y="409"/>
                    </a:lnTo>
                    <a:lnTo>
                      <a:pt x="937" y="416"/>
                    </a:lnTo>
                    <a:lnTo>
                      <a:pt x="952" y="417"/>
                    </a:lnTo>
                    <a:lnTo>
                      <a:pt x="969" y="416"/>
                    </a:lnTo>
                    <a:lnTo>
                      <a:pt x="982" y="411"/>
                    </a:lnTo>
                    <a:lnTo>
                      <a:pt x="996" y="405"/>
                    </a:lnTo>
                    <a:lnTo>
                      <a:pt x="1007" y="396"/>
                    </a:lnTo>
                    <a:lnTo>
                      <a:pt x="1017" y="383"/>
                    </a:lnTo>
                    <a:lnTo>
                      <a:pt x="1022" y="369"/>
                    </a:lnTo>
                    <a:lnTo>
                      <a:pt x="1024" y="354"/>
                    </a:lnTo>
                    <a:lnTo>
                      <a:pt x="1031" y="339"/>
                    </a:lnTo>
                    <a:lnTo>
                      <a:pt x="1040" y="327"/>
                    </a:lnTo>
                    <a:lnTo>
                      <a:pt x="1054" y="318"/>
                    </a:lnTo>
                    <a:lnTo>
                      <a:pt x="1067" y="313"/>
                    </a:lnTo>
                    <a:lnTo>
                      <a:pt x="1081" y="311"/>
                    </a:lnTo>
                    <a:lnTo>
                      <a:pt x="1092" y="310"/>
                    </a:lnTo>
                    <a:lnTo>
                      <a:pt x="1107" y="312"/>
                    </a:lnTo>
                    <a:lnTo>
                      <a:pt x="1121" y="316"/>
                    </a:lnTo>
                    <a:lnTo>
                      <a:pt x="1135" y="321"/>
                    </a:lnTo>
                    <a:lnTo>
                      <a:pt x="1144" y="331"/>
                    </a:lnTo>
                    <a:lnTo>
                      <a:pt x="1152" y="341"/>
                    </a:lnTo>
                    <a:lnTo>
                      <a:pt x="1160" y="351"/>
                    </a:lnTo>
                    <a:lnTo>
                      <a:pt x="1164" y="364"/>
                    </a:lnTo>
                    <a:lnTo>
                      <a:pt x="1165" y="376"/>
                    </a:lnTo>
                    <a:lnTo>
                      <a:pt x="1163" y="390"/>
                    </a:lnTo>
                    <a:lnTo>
                      <a:pt x="1159" y="401"/>
                    </a:lnTo>
                    <a:lnTo>
                      <a:pt x="1156" y="410"/>
                    </a:lnTo>
                    <a:lnTo>
                      <a:pt x="1151" y="422"/>
                    </a:lnTo>
                    <a:lnTo>
                      <a:pt x="1140" y="438"/>
                    </a:lnTo>
                    <a:lnTo>
                      <a:pt x="1129" y="450"/>
                    </a:lnTo>
                    <a:lnTo>
                      <a:pt x="1117" y="462"/>
                    </a:lnTo>
                    <a:lnTo>
                      <a:pt x="1104" y="474"/>
                    </a:lnTo>
                    <a:lnTo>
                      <a:pt x="1089" y="484"/>
                    </a:lnTo>
                    <a:lnTo>
                      <a:pt x="1077" y="489"/>
                    </a:lnTo>
                    <a:lnTo>
                      <a:pt x="1064" y="492"/>
                    </a:lnTo>
                    <a:lnTo>
                      <a:pt x="1046" y="495"/>
                    </a:lnTo>
                    <a:lnTo>
                      <a:pt x="1034" y="498"/>
                    </a:lnTo>
                    <a:lnTo>
                      <a:pt x="1019" y="503"/>
                    </a:lnTo>
                    <a:lnTo>
                      <a:pt x="1005" y="510"/>
                    </a:lnTo>
                    <a:lnTo>
                      <a:pt x="993" y="517"/>
                    </a:lnTo>
                    <a:lnTo>
                      <a:pt x="984" y="526"/>
                    </a:lnTo>
                    <a:lnTo>
                      <a:pt x="973" y="534"/>
                    </a:lnTo>
                    <a:lnTo>
                      <a:pt x="964" y="544"/>
                    </a:lnTo>
                    <a:lnTo>
                      <a:pt x="955" y="558"/>
                    </a:lnTo>
                    <a:lnTo>
                      <a:pt x="948" y="572"/>
                    </a:lnTo>
                    <a:lnTo>
                      <a:pt x="943" y="587"/>
                    </a:lnTo>
                    <a:lnTo>
                      <a:pt x="940" y="604"/>
                    </a:lnTo>
                    <a:lnTo>
                      <a:pt x="940" y="618"/>
                    </a:lnTo>
                    <a:lnTo>
                      <a:pt x="943" y="635"/>
                    </a:lnTo>
                    <a:lnTo>
                      <a:pt x="946" y="649"/>
                    </a:lnTo>
                    <a:lnTo>
                      <a:pt x="948" y="664"/>
                    </a:lnTo>
                    <a:lnTo>
                      <a:pt x="941" y="661"/>
                    </a:lnTo>
                    <a:lnTo>
                      <a:pt x="929" y="656"/>
                    </a:lnTo>
                    <a:lnTo>
                      <a:pt x="918" y="652"/>
                    </a:lnTo>
                    <a:lnTo>
                      <a:pt x="906" y="650"/>
                    </a:lnTo>
                    <a:lnTo>
                      <a:pt x="892" y="648"/>
                    </a:lnTo>
                    <a:lnTo>
                      <a:pt x="877" y="649"/>
                    </a:lnTo>
                    <a:lnTo>
                      <a:pt x="860" y="652"/>
                    </a:lnTo>
                    <a:lnTo>
                      <a:pt x="844" y="655"/>
                    </a:lnTo>
                    <a:lnTo>
                      <a:pt x="824" y="660"/>
                    </a:lnTo>
                    <a:lnTo>
                      <a:pt x="803" y="666"/>
                    </a:lnTo>
                    <a:lnTo>
                      <a:pt x="784" y="673"/>
                    </a:lnTo>
                    <a:lnTo>
                      <a:pt x="764" y="680"/>
                    </a:lnTo>
                    <a:lnTo>
                      <a:pt x="748" y="687"/>
                    </a:lnTo>
                    <a:lnTo>
                      <a:pt x="730" y="695"/>
                    </a:lnTo>
                    <a:lnTo>
                      <a:pt x="711" y="702"/>
                    </a:lnTo>
                    <a:lnTo>
                      <a:pt x="692" y="708"/>
                    </a:lnTo>
                    <a:lnTo>
                      <a:pt x="669" y="717"/>
                    </a:lnTo>
                    <a:lnTo>
                      <a:pt x="645" y="725"/>
                    </a:lnTo>
                    <a:lnTo>
                      <a:pt x="628" y="730"/>
                    </a:lnTo>
                    <a:lnTo>
                      <a:pt x="605" y="733"/>
                    </a:lnTo>
                    <a:lnTo>
                      <a:pt x="586" y="735"/>
                    </a:lnTo>
                    <a:lnTo>
                      <a:pt x="562" y="733"/>
                    </a:lnTo>
                    <a:lnTo>
                      <a:pt x="545" y="730"/>
                    </a:lnTo>
                    <a:lnTo>
                      <a:pt x="528" y="725"/>
                    </a:lnTo>
                    <a:lnTo>
                      <a:pt x="517" y="718"/>
                    </a:lnTo>
                    <a:lnTo>
                      <a:pt x="509" y="707"/>
                    </a:lnTo>
                    <a:lnTo>
                      <a:pt x="503" y="693"/>
                    </a:lnTo>
                    <a:lnTo>
                      <a:pt x="503" y="681"/>
                    </a:lnTo>
                    <a:lnTo>
                      <a:pt x="508" y="669"/>
                    </a:lnTo>
                    <a:lnTo>
                      <a:pt x="514" y="658"/>
                    </a:lnTo>
                    <a:lnTo>
                      <a:pt x="523" y="647"/>
                    </a:lnTo>
                    <a:lnTo>
                      <a:pt x="535" y="636"/>
                    </a:lnTo>
                    <a:lnTo>
                      <a:pt x="551" y="624"/>
                    </a:lnTo>
                    <a:lnTo>
                      <a:pt x="567" y="617"/>
                    </a:lnTo>
                    <a:lnTo>
                      <a:pt x="587" y="611"/>
                    </a:lnTo>
                    <a:lnTo>
                      <a:pt x="602" y="607"/>
                    </a:lnTo>
                    <a:lnTo>
                      <a:pt x="617" y="602"/>
                    </a:lnTo>
                    <a:lnTo>
                      <a:pt x="635" y="596"/>
                    </a:lnTo>
                    <a:lnTo>
                      <a:pt x="651" y="587"/>
                    </a:lnTo>
                    <a:lnTo>
                      <a:pt x="665" y="580"/>
                    </a:lnTo>
                    <a:lnTo>
                      <a:pt x="674" y="572"/>
                    </a:lnTo>
                    <a:lnTo>
                      <a:pt x="677" y="563"/>
                    </a:lnTo>
                    <a:lnTo>
                      <a:pt x="675" y="553"/>
                    </a:lnTo>
                    <a:lnTo>
                      <a:pt x="668" y="542"/>
                    </a:lnTo>
                    <a:lnTo>
                      <a:pt x="656" y="534"/>
                    </a:lnTo>
                    <a:lnTo>
                      <a:pt x="647" y="529"/>
                    </a:lnTo>
                    <a:lnTo>
                      <a:pt x="637" y="526"/>
                    </a:lnTo>
                    <a:lnTo>
                      <a:pt x="620" y="524"/>
                    </a:lnTo>
                    <a:lnTo>
                      <a:pt x="601" y="524"/>
                    </a:lnTo>
                    <a:lnTo>
                      <a:pt x="581" y="525"/>
                    </a:lnTo>
                    <a:lnTo>
                      <a:pt x="563" y="527"/>
                    </a:lnTo>
                    <a:lnTo>
                      <a:pt x="546" y="530"/>
                    </a:lnTo>
                    <a:lnTo>
                      <a:pt x="530" y="534"/>
                    </a:lnTo>
                    <a:lnTo>
                      <a:pt x="514" y="539"/>
                    </a:lnTo>
                    <a:lnTo>
                      <a:pt x="494" y="546"/>
                    </a:lnTo>
                    <a:lnTo>
                      <a:pt x="477" y="555"/>
                    </a:lnTo>
                    <a:lnTo>
                      <a:pt x="461" y="562"/>
                    </a:lnTo>
                    <a:lnTo>
                      <a:pt x="441" y="573"/>
                    </a:lnTo>
                    <a:lnTo>
                      <a:pt x="421" y="585"/>
                    </a:lnTo>
                    <a:lnTo>
                      <a:pt x="403" y="596"/>
                    </a:lnTo>
                    <a:lnTo>
                      <a:pt x="385" y="607"/>
                    </a:lnTo>
                    <a:lnTo>
                      <a:pt x="365" y="618"/>
                    </a:lnTo>
                    <a:lnTo>
                      <a:pt x="345" y="627"/>
                    </a:lnTo>
                    <a:lnTo>
                      <a:pt x="324" y="636"/>
                    </a:lnTo>
                    <a:lnTo>
                      <a:pt x="301" y="643"/>
                    </a:lnTo>
                    <a:lnTo>
                      <a:pt x="279" y="648"/>
                    </a:lnTo>
                    <a:lnTo>
                      <a:pt x="252" y="652"/>
                    </a:lnTo>
                    <a:lnTo>
                      <a:pt x="230" y="655"/>
                    </a:lnTo>
                    <a:lnTo>
                      <a:pt x="200" y="658"/>
                    </a:lnTo>
                    <a:lnTo>
                      <a:pt x="177" y="660"/>
                    </a:lnTo>
                    <a:lnTo>
                      <a:pt x="155" y="659"/>
                    </a:lnTo>
                    <a:lnTo>
                      <a:pt x="140" y="659"/>
                    </a:lnTo>
                    <a:lnTo>
                      <a:pt x="145" y="648"/>
                    </a:lnTo>
                    <a:lnTo>
                      <a:pt x="155" y="635"/>
                    </a:lnTo>
                    <a:lnTo>
                      <a:pt x="167" y="622"/>
                    </a:lnTo>
                    <a:lnTo>
                      <a:pt x="179" y="609"/>
                    </a:lnTo>
                    <a:lnTo>
                      <a:pt x="195" y="593"/>
                    </a:lnTo>
                    <a:lnTo>
                      <a:pt x="207" y="581"/>
                    </a:lnTo>
                    <a:lnTo>
                      <a:pt x="217" y="569"/>
                    </a:lnTo>
                    <a:lnTo>
                      <a:pt x="226" y="554"/>
                    </a:lnTo>
                    <a:lnTo>
                      <a:pt x="233" y="538"/>
                    </a:lnTo>
                    <a:lnTo>
                      <a:pt x="237" y="522"/>
                    </a:lnTo>
                    <a:lnTo>
                      <a:pt x="240" y="507"/>
                    </a:lnTo>
                    <a:lnTo>
                      <a:pt x="238" y="489"/>
                    </a:lnTo>
                    <a:lnTo>
                      <a:pt x="234" y="478"/>
                    </a:lnTo>
                    <a:lnTo>
                      <a:pt x="225" y="468"/>
                    </a:lnTo>
                    <a:lnTo>
                      <a:pt x="218" y="461"/>
                    </a:lnTo>
                    <a:lnTo>
                      <a:pt x="209" y="456"/>
                    </a:lnTo>
                    <a:lnTo>
                      <a:pt x="199" y="454"/>
                    </a:lnTo>
                    <a:lnTo>
                      <a:pt x="187" y="453"/>
                    </a:lnTo>
                    <a:lnTo>
                      <a:pt x="176" y="456"/>
                    </a:lnTo>
                    <a:lnTo>
                      <a:pt x="165" y="463"/>
                    </a:lnTo>
                    <a:lnTo>
                      <a:pt x="156" y="473"/>
                    </a:lnTo>
                    <a:lnTo>
                      <a:pt x="146" y="484"/>
                    </a:lnTo>
                    <a:lnTo>
                      <a:pt x="138" y="496"/>
                    </a:lnTo>
                    <a:lnTo>
                      <a:pt x="130" y="507"/>
                    </a:lnTo>
                    <a:lnTo>
                      <a:pt x="121" y="517"/>
                    </a:lnTo>
                    <a:lnTo>
                      <a:pt x="110" y="527"/>
                    </a:lnTo>
                    <a:lnTo>
                      <a:pt x="97" y="534"/>
                    </a:lnTo>
                    <a:lnTo>
                      <a:pt x="84" y="537"/>
                    </a:lnTo>
                    <a:lnTo>
                      <a:pt x="69" y="539"/>
                    </a:lnTo>
                    <a:lnTo>
                      <a:pt x="55" y="537"/>
                    </a:lnTo>
                    <a:lnTo>
                      <a:pt x="41" y="533"/>
                    </a:lnTo>
                    <a:lnTo>
                      <a:pt x="27" y="525"/>
                    </a:lnTo>
                    <a:lnTo>
                      <a:pt x="17" y="517"/>
                    </a:lnTo>
                    <a:lnTo>
                      <a:pt x="9" y="504"/>
                    </a:lnTo>
                    <a:lnTo>
                      <a:pt x="4" y="490"/>
                    </a:lnTo>
                    <a:lnTo>
                      <a:pt x="1" y="477"/>
                    </a:lnTo>
                    <a:lnTo>
                      <a:pt x="0" y="462"/>
                    </a:lnTo>
                    <a:lnTo>
                      <a:pt x="2" y="450"/>
                    </a:lnTo>
                    <a:lnTo>
                      <a:pt x="7" y="439"/>
                    </a:lnTo>
                    <a:lnTo>
                      <a:pt x="16" y="426"/>
                    </a:lnTo>
                    <a:lnTo>
                      <a:pt x="28" y="414"/>
                    </a:lnTo>
                    <a:lnTo>
                      <a:pt x="43" y="405"/>
                    </a:lnTo>
                    <a:lnTo>
                      <a:pt x="55" y="399"/>
                    </a:lnTo>
                    <a:lnTo>
                      <a:pt x="71" y="391"/>
                    </a:lnTo>
                    <a:lnTo>
                      <a:pt x="86" y="382"/>
                    </a:lnTo>
                    <a:lnTo>
                      <a:pt x="100" y="372"/>
                    </a:lnTo>
                    <a:lnTo>
                      <a:pt x="113" y="360"/>
                    </a:lnTo>
                    <a:lnTo>
                      <a:pt x="124" y="347"/>
                    </a:lnTo>
                    <a:lnTo>
                      <a:pt x="129" y="329"/>
                    </a:lnTo>
                    <a:lnTo>
                      <a:pt x="131" y="313"/>
                    </a:lnTo>
                    <a:lnTo>
                      <a:pt x="130" y="297"/>
                    </a:lnTo>
                    <a:lnTo>
                      <a:pt x="127" y="280"/>
                    </a:lnTo>
                    <a:lnTo>
                      <a:pt x="121" y="263"/>
                    </a:lnTo>
                    <a:lnTo>
                      <a:pt x="111" y="242"/>
                    </a:lnTo>
                    <a:lnTo>
                      <a:pt x="103" y="224"/>
                    </a:lnTo>
                    <a:lnTo>
                      <a:pt x="94" y="204"/>
                    </a:lnTo>
                    <a:lnTo>
                      <a:pt x="90" y="183"/>
                    </a:lnTo>
                    <a:lnTo>
                      <a:pt x="90" y="167"/>
                    </a:lnTo>
                    <a:lnTo>
                      <a:pt x="92" y="150"/>
                    </a:lnTo>
                    <a:lnTo>
                      <a:pt x="93" y="137"/>
                    </a:lnTo>
                    <a:lnTo>
                      <a:pt x="105" y="140"/>
                    </a:lnTo>
                    <a:lnTo>
                      <a:pt x="123" y="142"/>
                    </a:lnTo>
                    <a:lnTo>
                      <a:pt x="141" y="144"/>
                    </a:lnTo>
                    <a:lnTo>
                      <a:pt x="162" y="147"/>
                    </a:lnTo>
                    <a:lnTo>
                      <a:pt x="182" y="149"/>
                    </a:lnTo>
                    <a:lnTo>
                      <a:pt x="205" y="152"/>
                    </a:lnTo>
                    <a:lnTo>
                      <a:pt x="228" y="154"/>
                    </a:lnTo>
                    <a:lnTo>
                      <a:pt x="254" y="155"/>
                    </a:lnTo>
                    <a:lnTo>
                      <a:pt x="304" y="155"/>
                    </a:lnTo>
                    <a:lnTo>
                      <a:pt x="322" y="154"/>
                    </a:lnTo>
                    <a:lnTo>
                      <a:pt x="339" y="153"/>
                    </a:lnTo>
                    <a:lnTo>
                      <a:pt x="359" y="150"/>
                    </a:lnTo>
                    <a:lnTo>
                      <a:pt x="375" y="145"/>
                    </a:lnTo>
                    <a:lnTo>
                      <a:pt x="387" y="139"/>
                    </a:lnTo>
                    <a:lnTo>
                      <a:pt x="398" y="131"/>
                    </a:lnTo>
                    <a:lnTo>
                      <a:pt x="405" y="124"/>
                    </a:lnTo>
                    <a:lnTo>
                      <a:pt x="408" y="116"/>
                    </a:lnTo>
                    <a:lnTo>
                      <a:pt x="408" y="104"/>
                    </a:lnTo>
                    <a:lnTo>
                      <a:pt x="405" y="89"/>
                    </a:lnTo>
                    <a:lnTo>
                      <a:pt x="400" y="75"/>
                    </a:lnTo>
                    <a:lnTo>
                      <a:pt x="395" y="62"/>
                    </a:lnTo>
                    <a:lnTo>
                      <a:pt x="395" y="49"/>
                    </a:lnTo>
                    <a:lnTo>
                      <a:pt x="401" y="38"/>
                    </a:lnTo>
                    <a:lnTo>
                      <a:pt x="410" y="28"/>
                    </a:lnTo>
                    <a:lnTo>
                      <a:pt x="423" y="20"/>
                    </a:lnTo>
                    <a:lnTo>
                      <a:pt x="439" y="13"/>
                    </a:lnTo>
                    <a:lnTo>
                      <a:pt x="456" y="8"/>
                    </a:lnTo>
                    <a:lnTo>
                      <a:pt x="474" y="5"/>
                    </a:lnTo>
                    <a:lnTo>
                      <a:pt x="495" y="2"/>
                    </a:lnTo>
                    <a:lnTo>
                      <a:pt x="513" y="0"/>
                    </a:lnTo>
                    <a:lnTo>
                      <a:pt x="532" y="0"/>
                    </a:lnTo>
                    <a:lnTo>
                      <a:pt x="549" y="1"/>
                    </a:lnTo>
                    <a:lnTo>
                      <a:pt x="566" y="5"/>
                    </a:lnTo>
                    <a:lnTo>
                      <a:pt x="582" y="10"/>
                    </a:lnTo>
                    <a:lnTo>
                      <a:pt x="598" y="18"/>
                    </a:lnTo>
                    <a:lnTo>
                      <a:pt x="610" y="26"/>
                    </a:lnTo>
                    <a:lnTo>
                      <a:pt x="621" y="36"/>
                    </a:lnTo>
                    <a:lnTo>
                      <a:pt x="627" y="46"/>
                    </a:lnTo>
                    <a:lnTo>
                      <a:pt x="629" y="57"/>
                    </a:lnTo>
                    <a:lnTo>
                      <a:pt x="626" y="69"/>
                    </a:lnTo>
                    <a:lnTo>
                      <a:pt x="620" y="79"/>
                    </a:lnTo>
                    <a:lnTo>
                      <a:pt x="611" y="95"/>
                    </a:lnTo>
                    <a:lnTo>
                      <a:pt x="605" y="109"/>
                    </a:lnTo>
                    <a:lnTo>
                      <a:pt x="600" y="123"/>
                    </a:lnTo>
                    <a:lnTo>
                      <a:pt x="600" y="135"/>
                    </a:lnTo>
                    <a:lnTo>
                      <a:pt x="605" y="148"/>
                    </a:lnTo>
                    <a:lnTo>
                      <a:pt x="615" y="157"/>
                    </a:lnTo>
                    <a:lnTo>
                      <a:pt x="625" y="162"/>
                    </a:lnTo>
                    <a:lnTo>
                      <a:pt x="639" y="167"/>
                    </a:lnTo>
                    <a:lnTo>
                      <a:pt x="656" y="171"/>
                    </a:lnTo>
                    <a:lnTo>
                      <a:pt x="673" y="173"/>
                    </a:lnTo>
                    <a:lnTo>
                      <a:pt x="694" y="175"/>
                    </a:lnTo>
                    <a:lnTo>
                      <a:pt x="718" y="175"/>
                    </a:lnTo>
                    <a:lnTo>
                      <a:pt x="737" y="172"/>
                    </a:lnTo>
                    <a:lnTo>
                      <a:pt x="766" y="170"/>
                    </a:lnTo>
                    <a:lnTo>
                      <a:pt x="795" y="166"/>
                    </a:lnTo>
                    <a:lnTo>
                      <a:pt x="820" y="162"/>
                    </a:lnTo>
                    <a:lnTo>
                      <a:pt x="844" y="158"/>
                    </a:lnTo>
                    <a:lnTo>
                      <a:pt x="873" y="152"/>
                    </a:lnTo>
                    <a:lnTo>
                      <a:pt x="907" y="145"/>
                    </a:lnTo>
                    <a:lnTo>
                      <a:pt x="955" y="135"/>
                    </a:lnTo>
                    <a:lnTo>
                      <a:pt x="958" y="146"/>
                    </a:lnTo>
                    <a:close/>
                  </a:path>
                </a:pathLst>
              </a:custGeom>
              <a:solidFill>
                <a:schemeClr val="folHlink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0" name="Rectangle 82"/>
              <p:cNvSpPr>
                <a:spLocks noChangeArrowheads="1"/>
              </p:cNvSpPr>
              <p:nvPr/>
            </p:nvSpPr>
            <p:spPr bwMode="auto">
              <a:xfrm>
                <a:off x="926" y="2997"/>
                <a:ext cx="869" cy="3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/>
                  <a:t>APPLICATION-SPECIFIC FUNCTIONALITY</a:t>
                </a:r>
              </a:p>
            </p:txBody>
          </p:sp>
        </p:grpSp>
        <p:sp>
          <p:nvSpPr>
            <p:cNvPr id="32905" name="Line 83"/>
            <p:cNvSpPr>
              <a:spLocks noChangeShapeType="1"/>
            </p:cNvSpPr>
            <p:nvPr/>
          </p:nvSpPr>
          <p:spPr bwMode="auto">
            <a:xfrm flipH="1">
              <a:off x="2366328" y="3257550"/>
              <a:ext cx="488950" cy="217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906" name="Line 84"/>
            <p:cNvSpPr>
              <a:spLocks noChangeShapeType="1"/>
            </p:cNvSpPr>
            <p:nvPr/>
          </p:nvSpPr>
          <p:spPr bwMode="auto">
            <a:xfrm flipH="1">
              <a:off x="2633028" y="3627438"/>
              <a:ext cx="395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907" name="Line 85"/>
            <p:cNvSpPr>
              <a:spLocks noChangeShapeType="1"/>
            </p:cNvSpPr>
            <p:nvPr/>
          </p:nvSpPr>
          <p:spPr bwMode="auto">
            <a:xfrm flipH="1" flipV="1">
              <a:off x="2609215" y="3841750"/>
              <a:ext cx="404813" cy="322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908" name="Rectangle 86"/>
            <p:cNvSpPr>
              <a:spLocks noChangeArrowheads="1"/>
            </p:cNvSpPr>
            <p:nvPr/>
          </p:nvSpPr>
          <p:spPr bwMode="auto">
            <a:xfrm>
              <a:off x="2613064" y="3610174"/>
              <a:ext cx="484428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700" b="1" dirty="0" smtClean="0"/>
                <a:t>CALL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700" b="1" dirty="0" smtClean="0"/>
                <a:t>BACKS</a:t>
              </a:r>
              <a:endParaRPr lang="en-US" sz="700" b="1" dirty="0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6668" y="4897438"/>
            <a:ext cx="9137332" cy="1974851"/>
            <a:chOff x="6668" y="4897438"/>
            <a:chExt cx="9137332" cy="1974851"/>
          </a:xfrm>
        </p:grpSpPr>
        <p:sp>
          <p:nvSpPr>
            <p:cNvPr id="32770" name="Rectangle 180"/>
            <p:cNvSpPr>
              <a:spLocks noChangeArrowheads="1"/>
            </p:cNvSpPr>
            <p:nvPr/>
          </p:nvSpPr>
          <p:spPr bwMode="auto">
            <a:xfrm>
              <a:off x="6668" y="6072250"/>
              <a:ext cx="9137332" cy="78483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i="1" dirty="0" smtClean="0">
                <a:latin typeface="Arial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i="1" dirty="0">
                <a:latin typeface="Arial" pitchFamily="34" charset="0"/>
              </a:endParaRPr>
            </a:p>
          </p:txBody>
        </p:sp>
        <p:grpSp>
          <p:nvGrpSpPr>
            <p:cNvPr id="32793" name="Group 88"/>
            <p:cNvGrpSpPr>
              <a:grpSpLocks noChangeAspect="1"/>
            </p:cNvGrpSpPr>
            <p:nvPr/>
          </p:nvGrpSpPr>
          <p:grpSpPr bwMode="auto">
            <a:xfrm>
              <a:off x="140335" y="6005513"/>
              <a:ext cx="3582988" cy="831850"/>
              <a:chOff x="35" y="3044"/>
              <a:chExt cx="2820" cy="655"/>
            </a:xfrm>
          </p:grpSpPr>
          <p:sp>
            <p:nvSpPr>
              <p:cNvPr id="32881" name="AutoShape 89"/>
              <p:cNvSpPr>
                <a:spLocks noChangeAspect="1" noChangeArrowheads="1"/>
              </p:cNvSpPr>
              <p:nvPr/>
            </p:nvSpPr>
            <p:spPr bwMode="auto">
              <a:xfrm>
                <a:off x="35" y="3327"/>
                <a:ext cx="2820" cy="372"/>
              </a:xfrm>
              <a:prstGeom prst="leftRightArrow">
                <a:avLst>
                  <a:gd name="adj1" fmla="val 45917"/>
                  <a:gd name="adj2" fmla="val 46361"/>
                </a:avLst>
              </a:prstGeom>
              <a:solidFill>
                <a:srgbClr val="33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b="1">
                    <a:solidFill>
                      <a:schemeClr val="bg1"/>
                    </a:solidFill>
                  </a:rPr>
                  <a:t> </a:t>
                </a:r>
                <a:r>
                  <a:rPr lang="en-GB" sz="1400" b="1">
                    <a:solidFill>
                      <a:schemeClr val="bg1"/>
                    </a:solidFill>
                  </a:rPr>
                  <a:t>Middleware Bus</a:t>
                </a:r>
              </a:p>
            </p:txBody>
          </p:sp>
          <p:grpSp>
            <p:nvGrpSpPr>
              <p:cNvPr id="32882" name="Group 90"/>
              <p:cNvGrpSpPr>
                <a:grpSpLocks noChangeAspect="1"/>
              </p:cNvGrpSpPr>
              <p:nvPr/>
            </p:nvGrpSpPr>
            <p:grpSpPr bwMode="auto">
              <a:xfrm>
                <a:off x="1292" y="3044"/>
                <a:ext cx="305" cy="354"/>
                <a:chOff x="1278" y="3044"/>
                <a:chExt cx="305" cy="354"/>
              </a:xfrm>
            </p:grpSpPr>
            <p:sp>
              <p:nvSpPr>
                <p:cNvPr id="32883" name="Line 91"/>
                <p:cNvSpPr>
                  <a:spLocks noChangeAspect="1" noChangeShapeType="1"/>
                </p:cNvSpPr>
                <p:nvPr/>
              </p:nvSpPr>
              <p:spPr bwMode="auto">
                <a:xfrm>
                  <a:off x="1278" y="3044"/>
                  <a:ext cx="0" cy="3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4" name="Line 92"/>
                <p:cNvSpPr>
                  <a:spLocks noChangeAspect="1" noChangeShapeType="1"/>
                </p:cNvSpPr>
                <p:nvPr/>
              </p:nvSpPr>
              <p:spPr bwMode="auto">
                <a:xfrm>
                  <a:off x="1583" y="3044"/>
                  <a:ext cx="0" cy="3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2794" name="Rectangle 93"/>
            <p:cNvSpPr>
              <a:spLocks noChangeArrowheads="1"/>
            </p:cNvSpPr>
            <p:nvPr/>
          </p:nvSpPr>
          <p:spPr bwMode="auto">
            <a:xfrm>
              <a:off x="3806190" y="4938713"/>
              <a:ext cx="5290231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 dirty="0"/>
                <a:t>Component </a:t>
              </a:r>
              <a:r>
                <a:rPr lang="en-US" b="1" dirty="0" smtClean="0"/>
                <a:t>&amp; Service-Oriented Architecture</a:t>
              </a:r>
              <a:endParaRPr lang="en-US" b="1" dirty="0"/>
            </a:p>
          </p:txBody>
        </p:sp>
        <p:sp>
          <p:nvSpPr>
            <p:cNvPr id="32795" name="Rectangle 94"/>
            <p:cNvSpPr>
              <a:spLocks noChangeArrowheads="1"/>
            </p:cNvSpPr>
            <p:nvPr/>
          </p:nvSpPr>
          <p:spPr bwMode="auto">
            <a:xfrm>
              <a:off x="4043363" y="5340351"/>
              <a:ext cx="5100637" cy="15319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28600" indent="-228600" eaLnBrk="0" hangingPunct="0">
                <a:lnSpc>
                  <a:spcPct val="100000"/>
                </a:lnSpc>
                <a:buClrTx/>
                <a:buSzTx/>
                <a:buFontTx/>
                <a:buChar char="•"/>
              </a:pPr>
              <a:r>
                <a:rPr lang="en-US" dirty="0"/>
                <a:t>A </a:t>
              </a:r>
              <a:r>
                <a:rPr lang="en-US" b="1" i="1" dirty="0"/>
                <a:t>component</a:t>
              </a:r>
              <a:r>
                <a:rPr lang="en-US" dirty="0"/>
                <a:t> is an encapsulation unit with one or more interfaces that provide clients with access to its services</a:t>
              </a:r>
            </a:p>
            <a:p>
              <a:pPr marL="228600" indent="-228600" eaLnBrk="0" hangingPunct="0">
                <a:lnSpc>
                  <a:spcPct val="100000"/>
                </a:lnSpc>
                <a:buClrTx/>
                <a:buSzTx/>
                <a:buFontTx/>
                <a:buChar char="•"/>
              </a:pPr>
              <a:r>
                <a:rPr lang="en-US" dirty="0"/>
                <a:t>Components can be deployed &amp; configured via </a:t>
              </a:r>
              <a:r>
                <a:rPr lang="en-US" b="1" i="1" dirty="0"/>
                <a:t>assemblies</a:t>
              </a:r>
            </a:p>
          </p:txBody>
        </p:sp>
        <p:grpSp>
          <p:nvGrpSpPr>
            <p:cNvPr id="32796" name="Group 95"/>
            <p:cNvGrpSpPr>
              <a:grpSpLocks/>
            </p:cNvGrpSpPr>
            <p:nvPr/>
          </p:nvGrpSpPr>
          <p:grpSpPr bwMode="auto">
            <a:xfrm>
              <a:off x="199073" y="4897438"/>
              <a:ext cx="3405188" cy="1427163"/>
              <a:chOff x="3038" y="748"/>
              <a:chExt cx="2453" cy="1322"/>
            </a:xfrm>
          </p:grpSpPr>
          <p:grpSp>
            <p:nvGrpSpPr>
              <p:cNvPr id="32802" name="Group 96"/>
              <p:cNvGrpSpPr>
                <a:grpSpLocks/>
              </p:cNvGrpSpPr>
              <p:nvPr/>
            </p:nvGrpSpPr>
            <p:grpSpPr bwMode="auto">
              <a:xfrm>
                <a:off x="3080" y="1046"/>
                <a:ext cx="229" cy="137"/>
                <a:chOff x="1884" y="3349"/>
                <a:chExt cx="379" cy="204"/>
              </a:xfrm>
            </p:grpSpPr>
            <p:sp>
              <p:nvSpPr>
                <p:cNvPr id="32879" name="Line 97"/>
                <p:cNvSpPr>
                  <a:spLocks noChangeShapeType="1"/>
                </p:cNvSpPr>
                <p:nvPr/>
              </p:nvSpPr>
              <p:spPr bwMode="auto">
                <a:xfrm flipH="1" flipV="1">
                  <a:off x="2053" y="3451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0" name="Oval 98"/>
                <p:cNvSpPr>
                  <a:spLocks noChangeArrowheads="1"/>
                </p:cNvSpPr>
                <p:nvPr/>
              </p:nvSpPr>
              <p:spPr bwMode="auto">
                <a:xfrm>
                  <a:off x="1884" y="3349"/>
                  <a:ext cx="203" cy="20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03" name="Group 99"/>
              <p:cNvGrpSpPr>
                <a:grpSpLocks/>
              </p:cNvGrpSpPr>
              <p:nvPr/>
            </p:nvGrpSpPr>
            <p:grpSpPr bwMode="auto">
              <a:xfrm>
                <a:off x="4567" y="1198"/>
                <a:ext cx="229" cy="137"/>
                <a:chOff x="1884" y="3349"/>
                <a:chExt cx="379" cy="204"/>
              </a:xfrm>
            </p:grpSpPr>
            <p:sp>
              <p:nvSpPr>
                <p:cNvPr id="32877" name="Line 100"/>
                <p:cNvSpPr>
                  <a:spLocks noChangeShapeType="1"/>
                </p:cNvSpPr>
                <p:nvPr/>
              </p:nvSpPr>
              <p:spPr bwMode="auto">
                <a:xfrm flipH="1" flipV="1">
                  <a:off x="2053" y="3451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8" name="Oval 101"/>
                <p:cNvSpPr>
                  <a:spLocks noChangeArrowheads="1"/>
                </p:cNvSpPr>
                <p:nvPr/>
              </p:nvSpPr>
              <p:spPr bwMode="auto">
                <a:xfrm>
                  <a:off x="1884" y="3349"/>
                  <a:ext cx="203" cy="20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04" name="Group 102"/>
              <p:cNvGrpSpPr>
                <a:grpSpLocks/>
              </p:cNvGrpSpPr>
              <p:nvPr/>
            </p:nvGrpSpPr>
            <p:grpSpPr bwMode="auto">
              <a:xfrm rot="5400000">
                <a:off x="3547" y="773"/>
                <a:ext cx="173" cy="123"/>
                <a:chOff x="204" y="3349"/>
                <a:chExt cx="259" cy="204"/>
              </a:xfrm>
            </p:grpSpPr>
            <p:sp>
              <p:nvSpPr>
                <p:cNvPr id="32875" name="Line 103"/>
                <p:cNvSpPr>
                  <a:spLocks noChangeShapeType="1"/>
                </p:cNvSpPr>
                <p:nvPr/>
              </p:nvSpPr>
              <p:spPr bwMode="auto">
                <a:xfrm flipH="1" flipV="1">
                  <a:off x="253" y="3451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6" name="Oval 104"/>
                <p:cNvSpPr>
                  <a:spLocks noChangeArrowheads="1"/>
                </p:cNvSpPr>
                <p:nvPr/>
              </p:nvSpPr>
              <p:spPr bwMode="auto">
                <a:xfrm>
                  <a:off x="204" y="3349"/>
                  <a:ext cx="203" cy="204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05" name="Group 105"/>
              <p:cNvGrpSpPr>
                <a:grpSpLocks/>
              </p:cNvGrpSpPr>
              <p:nvPr/>
            </p:nvGrpSpPr>
            <p:grpSpPr bwMode="auto">
              <a:xfrm>
                <a:off x="3038" y="1835"/>
                <a:ext cx="228" cy="129"/>
                <a:chOff x="2765" y="3760"/>
                <a:chExt cx="378" cy="192"/>
              </a:xfrm>
            </p:grpSpPr>
            <p:sp>
              <p:nvSpPr>
                <p:cNvPr id="32873" name="Line 106"/>
                <p:cNvSpPr>
                  <a:spLocks noChangeShapeType="1"/>
                </p:cNvSpPr>
                <p:nvPr/>
              </p:nvSpPr>
              <p:spPr bwMode="auto">
                <a:xfrm flipH="1" flipV="1">
                  <a:off x="2948" y="3855"/>
                  <a:ext cx="19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4" name="AutoShape 107"/>
                <p:cNvSpPr>
                  <a:spLocks noChangeArrowheads="1"/>
                </p:cNvSpPr>
                <p:nvPr/>
              </p:nvSpPr>
              <p:spPr bwMode="auto">
                <a:xfrm>
                  <a:off x="2765" y="3760"/>
                  <a:ext cx="195" cy="192"/>
                </a:xfrm>
                <a:prstGeom prst="chevron">
                  <a:avLst>
                    <a:gd name="adj" fmla="val 25391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806" name="AutoShape 108"/>
              <p:cNvSpPr>
                <a:spLocks noChangeArrowheads="1"/>
              </p:cNvSpPr>
              <p:nvPr/>
            </p:nvSpPr>
            <p:spPr bwMode="auto">
              <a:xfrm>
                <a:off x="3298" y="925"/>
                <a:ext cx="527" cy="364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/>
                  <a:t>Naming</a:t>
                </a:r>
                <a:endParaRPr lang="en-GB" sz="1200"/>
              </a:p>
            </p:txBody>
          </p:sp>
          <p:grpSp>
            <p:nvGrpSpPr>
              <p:cNvPr id="32807" name="Group 109"/>
              <p:cNvGrpSpPr>
                <a:grpSpLocks/>
              </p:cNvGrpSpPr>
              <p:nvPr/>
            </p:nvGrpSpPr>
            <p:grpSpPr bwMode="auto">
              <a:xfrm>
                <a:off x="4429" y="1137"/>
                <a:ext cx="296" cy="257"/>
                <a:chOff x="1431" y="3508"/>
                <a:chExt cx="489" cy="384"/>
              </a:xfrm>
            </p:grpSpPr>
            <p:grpSp>
              <p:nvGrpSpPr>
                <p:cNvPr id="32869" name="Group 110"/>
                <p:cNvGrpSpPr>
                  <a:grpSpLocks/>
                </p:cNvGrpSpPr>
                <p:nvPr/>
              </p:nvGrpSpPr>
              <p:grpSpPr bwMode="auto">
                <a:xfrm>
                  <a:off x="1431" y="3679"/>
                  <a:ext cx="151" cy="54"/>
                  <a:chOff x="1431" y="3679"/>
                  <a:chExt cx="151" cy="54"/>
                </a:xfrm>
              </p:grpSpPr>
              <p:sp>
                <p:nvSpPr>
                  <p:cNvPr id="32871" name="Line 1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69" y="3706"/>
                    <a:ext cx="113" cy="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872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1431" y="3679"/>
                    <a:ext cx="56" cy="5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870" name="AutoShape 113"/>
                <p:cNvSpPr>
                  <a:spLocks noChangeArrowheads="1"/>
                </p:cNvSpPr>
                <p:nvPr/>
              </p:nvSpPr>
              <p:spPr bwMode="auto">
                <a:xfrm rot="-5400000">
                  <a:off x="1560" y="3532"/>
                  <a:ext cx="384" cy="3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808" name="AutoShape 114"/>
              <p:cNvSpPr>
                <a:spLocks noChangeArrowheads="1"/>
              </p:cNvSpPr>
              <p:nvPr/>
            </p:nvSpPr>
            <p:spPr bwMode="auto">
              <a:xfrm>
                <a:off x="4813" y="1694"/>
                <a:ext cx="552" cy="341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/>
                  <a:t>Locking</a:t>
                </a:r>
                <a:endParaRPr lang="en-GB" sz="1200"/>
              </a:p>
            </p:txBody>
          </p:sp>
          <p:sp>
            <p:nvSpPr>
              <p:cNvPr id="32809" name="AutoShape 115"/>
              <p:cNvSpPr>
                <a:spLocks noChangeArrowheads="1"/>
              </p:cNvSpPr>
              <p:nvPr/>
            </p:nvSpPr>
            <p:spPr bwMode="auto">
              <a:xfrm>
                <a:off x="3279" y="1653"/>
                <a:ext cx="546" cy="364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/>
                  <a:t>Logging</a:t>
                </a:r>
                <a:endParaRPr lang="en-GB" sz="1200"/>
              </a:p>
            </p:txBody>
          </p:sp>
          <p:grpSp>
            <p:nvGrpSpPr>
              <p:cNvPr id="32810" name="Group 116"/>
              <p:cNvGrpSpPr>
                <a:grpSpLocks/>
              </p:cNvGrpSpPr>
              <p:nvPr/>
            </p:nvGrpSpPr>
            <p:grpSpPr bwMode="auto">
              <a:xfrm>
                <a:off x="3963" y="1046"/>
                <a:ext cx="229" cy="129"/>
                <a:chOff x="2765" y="3760"/>
                <a:chExt cx="378" cy="192"/>
              </a:xfrm>
            </p:grpSpPr>
            <p:sp>
              <p:nvSpPr>
                <p:cNvPr id="32867" name="Line 117"/>
                <p:cNvSpPr>
                  <a:spLocks noChangeShapeType="1"/>
                </p:cNvSpPr>
                <p:nvPr/>
              </p:nvSpPr>
              <p:spPr bwMode="auto">
                <a:xfrm flipH="1" flipV="1">
                  <a:off x="2948" y="3855"/>
                  <a:ext cx="19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8" name="AutoShape 118"/>
                <p:cNvSpPr>
                  <a:spLocks noChangeArrowheads="1"/>
                </p:cNvSpPr>
                <p:nvPr/>
              </p:nvSpPr>
              <p:spPr bwMode="auto">
                <a:xfrm>
                  <a:off x="2765" y="3760"/>
                  <a:ext cx="195" cy="192"/>
                </a:xfrm>
                <a:prstGeom prst="chevron">
                  <a:avLst>
                    <a:gd name="adj" fmla="val 25391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11" name="Group 119"/>
              <p:cNvGrpSpPr>
                <a:grpSpLocks/>
              </p:cNvGrpSpPr>
              <p:nvPr/>
            </p:nvGrpSpPr>
            <p:grpSpPr bwMode="auto">
              <a:xfrm>
                <a:off x="3744" y="1046"/>
                <a:ext cx="245" cy="129"/>
                <a:chOff x="2039" y="3708"/>
                <a:chExt cx="405" cy="192"/>
              </a:xfrm>
            </p:grpSpPr>
            <p:sp>
              <p:nvSpPr>
                <p:cNvPr id="32864" name="Line 120"/>
                <p:cNvSpPr>
                  <a:spLocks noChangeShapeType="1"/>
                </p:cNvSpPr>
                <p:nvPr/>
              </p:nvSpPr>
              <p:spPr bwMode="auto">
                <a:xfrm flipH="1" flipV="1">
                  <a:off x="2121" y="3804"/>
                  <a:ext cx="16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5" name="Rectangle 121"/>
                <p:cNvSpPr>
                  <a:spLocks noChangeArrowheads="1"/>
                </p:cNvSpPr>
                <p:nvPr/>
              </p:nvSpPr>
              <p:spPr bwMode="auto">
                <a:xfrm>
                  <a:off x="2039" y="3758"/>
                  <a:ext cx="81" cy="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6" name="AutoShape 122"/>
                <p:cNvSpPr>
                  <a:spLocks noChangeArrowheads="1"/>
                </p:cNvSpPr>
                <p:nvPr/>
              </p:nvSpPr>
              <p:spPr bwMode="auto">
                <a:xfrm>
                  <a:off x="2260" y="3708"/>
                  <a:ext cx="184" cy="192"/>
                </a:xfrm>
                <a:prstGeom prst="homePlat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812" name="AutoShape 123"/>
              <p:cNvSpPr>
                <a:spLocks noChangeArrowheads="1"/>
              </p:cNvSpPr>
              <p:nvPr/>
            </p:nvSpPr>
            <p:spPr bwMode="auto">
              <a:xfrm>
                <a:off x="4704" y="955"/>
                <a:ext cx="509" cy="304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2400" b="1"/>
              </a:p>
            </p:txBody>
          </p:sp>
          <p:sp>
            <p:nvSpPr>
              <p:cNvPr id="32813" name="AutoShape 124"/>
              <p:cNvSpPr>
                <a:spLocks noChangeArrowheads="1"/>
              </p:cNvSpPr>
              <p:nvPr/>
            </p:nvSpPr>
            <p:spPr bwMode="auto">
              <a:xfrm>
                <a:off x="4128" y="955"/>
                <a:ext cx="192" cy="880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2400" b="1"/>
              </a:p>
            </p:txBody>
          </p:sp>
          <p:sp>
            <p:nvSpPr>
              <p:cNvPr id="32814" name="AutoShape 125"/>
              <p:cNvSpPr>
                <a:spLocks noChangeArrowheads="1"/>
              </p:cNvSpPr>
              <p:nvPr/>
            </p:nvSpPr>
            <p:spPr bwMode="auto">
              <a:xfrm>
                <a:off x="4210" y="1046"/>
                <a:ext cx="192" cy="880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2400" b="1"/>
              </a:p>
            </p:txBody>
          </p:sp>
          <p:sp>
            <p:nvSpPr>
              <p:cNvPr id="32815" name="AutoShape 126"/>
              <p:cNvSpPr>
                <a:spLocks noChangeArrowheads="1"/>
              </p:cNvSpPr>
              <p:nvPr/>
            </p:nvSpPr>
            <p:spPr bwMode="auto">
              <a:xfrm>
                <a:off x="4292" y="1137"/>
                <a:ext cx="192" cy="880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2400" b="1"/>
              </a:p>
            </p:txBody>
          </p:sp>
          <p:grpSp>
            <p:nvGrpSpPr>
              <p:cNvPr id="32816" name="Group 127"/>
              <p:cNvGrpSpPr>
                <a:grpSpLocks/>
              </p:cNvGrpSpPr>
              <p:nvPr/>
            </p:nvGrpSpPr>
            <p:grpSpPr bwMode="auto">
              <a:xfrm rot="5400000">
                <a:off x="4130" y="803"/>
                <a:ext cx="173" cy="123"/>
                <a:chOff x="204" y="3349"/>
                <a:chExt cx="259" cy="204"/>
              </a:xfrm>
            </p:grpSpPr>
            <p:sp>
              <p:nvSpPr>
                <p:cNvPr id="32862" name="Line 128"/>
                <p:cNvSpPr>
                  <a:spLocks noChangeShapeType="1"/>
                </p:cNvSpPr>
                <p:nvPr/>
              </p:nvSpPr>
              <p:spPr bwMode="auto">
                <a:xfrm flipH="1" flipV="1">
                  <a:off x="253" y="3451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3" name="Oval 129"/>
                <p:cNvSpPr>
                  <a:spLocks noChangeArrowheads="1"/>
                </p:cNvSpPr>
                <p:nvPr/>
              </p:nvSpPr>
              <p:spPr bwMode="auto">
                <a:xfrm>
                  <a:off x="204" y="3349"/>
                  <a:ext cx="203" cy="204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17" name="Group 130"/>
              <p:cNvGrpSpPr>
                <a:grpSpLocks/>
              </p:cNvGrpSpPr>
              <p:nvPr/>
            </p:nvGrpSpPr>
            <p:grpSpPr bwMode="auto">
              <a:xfrm rot="5400000">
                <a:off x="4212" y="894"/>
                <a:ext cx="173" cy="123"/>
                <a:chOff x="204" y="3349"/>
                <a:chExt cx="259" cy="204"/>
              </a:xfrm>
            </p:grpSpPr>
            <p:sp>
              <p:nvSpPr>
                <p:cNvPr id="32860" name="Line 131"/>
                <p:cNvSpPr>
                  <a:spLocks noChangeShapeType="1"/>
                </p:cNvSpPr>
                <p:nvPr/>
              </p:nvSpPr>
              <p:spPr bwMode="auto">
                <a:xfrm flipH="1" flipV="1">
                  <a:off x="253" y="3451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1" name="Oval 132"/>
                <p:cNvSpPr>
                  <a:spLocks noChangeArrowheads="1"/>
                </p:cNvSpPr>
                <p:nvPr/>
              </p:nvSpPr>
              <p:spPr bwMode="auto">
                <a:xfrm>
                  <a:off x="204" y="3349"/>
                  <a:ext cx="203" cy="204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18" name="Group 133"/>
              <p:cNvGrpSpPr>
                <a:grpSpLocks/>
              </p:cNvGrpSpPr>
              <p:nvPr/>
            </p:nvGrpSpPr>
            <p:grpSpPr bwMode="auto">
              <a:xfrm rot="5400000">
                <a:off x="4294" y="985"/>
                <a:ext cx="173" cy="124"/>
                <a:chOff x="204" y="3349"/>
                <a:chExt cx="259" cy="204"/>
              </a:xfrm>
            </p:grpSpPr>
            <p:sp>
              <p:nvSpPr>
                <p:cNvPr id="32858" name="Line 134"/>
                <p:cNvSpPr>
                  <a:spLocks noChangeShapeType="1"/>
                </p:cNvSpPr>
                <p:nvPr/>
              </p:nvSpPr>
              <p:spPr bwMode="auto">
                <a:xfrm flipH="1" flipV="1">
                  <a:off x="253" y="3451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9" name="Oval 135"/>
                <p:cNvSpPr>
                  <a:spLocks noChangeArrowheads="1"/>
                </p:cNvSpPr>
                <p:nvPr/>
              </p:nvSpPr>
              <p:spPr bwMode="auto">
                <a:xfrm>
                  <a:off x="204" y="3349"/>
                  <a:ext cx="203" cy="204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819" name="AutoShape 136"/>
              <p:cNvSpPr>
                <a:spLocks noChangeArrowheads="1"/>
              </p:cNvSpPr>
              <p:nvPr/>
            </p:nvSpPr>
            <p:spPr bwMode="auto">
              <a:xfrm>
                <a:off x="4786" y="1046"/>
                <a:ext cx="557" cy="304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2400" b="1"/>
              </a:p>
            </p:txBody>
          </p:sp>
          <p:sp>
            <p:nvSpPr>
              <p:cNvPr id="32820" name="AutoShape 137"/>
              <p:cNvSpPr>
                <a:spLocks noChangeArrowheads="1"/>
              </p:cNvSpPr>
              <p:nvPr/>
            </p:nvSpPr>
            <p:spPr bwMode="auto">
              <a:xfrm>
                <a:off x="4868" y="1137"/>
                <a:ext cx="623" cy="304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 dirty="0"/>
                  <a:t>Events</a:t>
                </a:r>
                <a:endParaRPr lang="en-GB" sz="1200" dirty="0"/>
              </a:p>
            </p:txBody>
          </p:sp>
          <p:grpSp>
            <p:nvGrpSpPr>
              <p:cNvPr id="32821" name="Group 138"/>
              <p:cNvGrpSpPr>
                <a:grpSpLocks/>
              </p:cNvGrpSpPr>
              <p:nvPr/>
            </p:nvGrpSpPr>
            <p:grpSpPr bwMode="auto">
              <a:xfrm rot="5400000">
                <a:off x="4706" y="807"/>
                <a:ext cx="173" cy="123"/>
                <a:chOff x="204" y="3349"/>
                <a:chExt cx="259" cy="204"/>
              </a:xfrm>
            </p:grpSpPr>
            <p:sp>
              <p:nvSpPr>
                <p:cNvPr id="32856" name="Line 139"/>
                <p:cNvSpPr>
                  <a:spLocks noChangeShapeType="1"/>
                </p:cNvSpPr>
                <p:nvPr/>
              </p:nvSpPr>
              <p:spPr bwMode="auto">
                <a:xfrm flipH="1" flipV="1">
                  <a:off x="253" y="3451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7" name="Oval 140"/>
                <p:cNvSpPr>
                  <a:spLocks noChangeArrowheads="1"/>
                </p:cNvSpPr>
                <p:nvPr/>
              </p:nvSpPr>
              <p:spPr bwMode="auto">
                <a:xfrm>
                  <a:off x="204" y="3349"/>
                  <a:ext cx="203" cy="204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22" name="Group 141"/>
              <p:cNvGrpSpPr>
                <a:grpSpLocks/>
              </p:cNvGrpSpPr>
              <p:nvPr/>
            </p:nvGrpSpPr>
            <p:grpSpPr bwMode="auto">
              <a:xfrm rot="5400000">
                <a:off x="4788" y="898"/>
                <a:ext cx="173" cy="124"/>
                <a:chOff x="204" y="3349"/>
                <a:chExt cx="259" cy="204"/>
              </a:xfrm>
            </p:grpSpPr>
            <p:sp>
              <p:nvSpPr>
                <p:cNvPr id="32854" name="Line 142"/>
                <p:cNvSpPr>
                  <a:spLocks noChangeShapeType="1"/>
                </p:cNvSpPr>
                <p:nvPr/>
              </p:nvSpPr>
              <p:spPr bwMode="auto">
                <a:xfrm flipH="1" flipV="1">
                  <a:off x="253" y="3451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5" name="Oval 143"/>
                <p:cNvSpPr>
                  <a:spLocks noChangeArrowheads="1"/>
                </p:cNvSpPr>
                <p:nvPr/>
              </p:nvSpPr>
              <p:spPr bwMode="auto">
                <a:xfrm>
                  <a:off x="204" y="3349"/>
                  <a:ext cx="203" cy="204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23" name="Group 144"/>
              <p:cNvGrpSpPr>
                <a:grpSpLocks/>
              </p:cNvGrpSpPr>
              <p:nvPr/>
            </p:nvGrpSpPr>
            <p:grpSpPr bwMode="auto">
              <a:xfrm rot="5400000">
                <a:off x="4870" y="989"/>
                <a:ext cx="173" cy="124"/>
                <a:chOff x="204" y="3349"/>
                <a:chExt cx="259" cy="204"/>
              </a:xfrm>
            </p:grpSpPr>
            <p:sp>
              <p:nvSpPr>
                <p:cNvPr id="32852" name="Line 145"/>
                <p:cNvSpPr>
                  <a:spLocks noChangeShapeType="1"/>
                </p:cNvSpPr>
                <p:nvPr/>
              </p:nvSpPr>
              <p:spPr bwMode="auto">
                <a:xfrm flipH="1" flipV="1">
                  <a:off x="253" y="3451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3" name="Oval 146"/>
                <p:cNvSpPr>
                  <a:spLocks noChangeArrowheads="1"/>
                </p:cNvSpPr>
                <p:nvPr/>
              </p:nvSpPr>
              <p:spPr bwMode="auto">
                <a:xfrm>
                  <a:off x="204" y="3349"/>
                  <a:ext cx="203" cy="204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24" name="Group 147"/>
              <p:cNvGrpSpPr>
                <a:grpSpLocks/>
              </p:cNvGrpSpPr>
              <p:nvPr/>
            </p:nvGrpSpPr>
            <p:grpSpPr bwMode="auto">
              <a:xfrm>
                <a:off x="3771" y="1623"/>
                <a:ext cx="296" cy="257"/>
                <a:chOff x="1431" y="3508"/>
                <a:chExt cx="489" cy="384"/>
              </a:xfrm>
            </p:grpSpPr>
            <p:grpSp>
              <p:nvGrpSpPr>
                <p:cNvPr id="32848" name="Group 148"/>
                <p:cNvGrpSpPr>
                  <a:grpSpLocks/>
                </p:cNvGrpSpPr>
                <p:nvPr/>
              </p:nvGrpSpPr>
              <p:grpSpPr bwMode="auto">
                <a:xfrm>
                  <a:off x="1431" y="3679"/>
                  <a:ext cx="151" cy="54"/>
                  <a:chOff x="1431" y="3679"/>
                  <a:chExt cx="151" cy="54"/>
                </a:xfrm>
              </p:grpSpPr>
              <p:sp>
                <p:nvSpPr>
                  <p:cNvPr id="32850" name="Line 1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69" y="3706"/>
                    <a:ext cx="113" cy="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851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1431" y="3679"/>
                    <a:ext cx="56" cy="5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849" name="AutoShape 151"/>
                <p:cNvSpPr>
                  <a:spLocks noChangeArrowheads="1"/>
                </p:cNvSpPr>
                <p:nvPr/>
              </p:nvSpPr>
              <p:spPr bwMode="auto">
                <a:xfrm rot="-5400000">
                  <a:off x="1560" y="3532"/>
                  <a:ext cx="384" cy="3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25" name="Group 152"/>
              <p:cNvGrpSpPr>
                <a:grpSpLocks/>
              </p:cNvGrpSpPr>
              <p:nvPr/>
            </p:nvGrpSpPr>
            <p:grpSpPr bwMode="auto">
              <a:xfrm>
                <a:off x="3908" y="1684"/>
                <a:ext cx="229" cy="136"/>
                <a:chOff x="1884" y="3349"/>
                <a:chExt cx="379" cy="204"/>
              </a:xfrm>
            </p:grpSpPr>
            <p:sp>
              <p:nvSpPr>
                <p:cNvPr id="32846" name="Line 153"/>
                <p:cNvSpPr>
                  <a:spLocks noChangeShapeType="1"/>
                </p:cNvSpPr>
                <p:nvPr/>
              </p:nvSpPr>
              <p:spPr bwMode="auto">
                <a:xfrm flipH="1" flipV="1">
                  <a:off x="2053" y="3451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7" name="Oval 154"/>
                <p:cNvSpPr>
                  <a:spLocks noChangeArrowheads="1"/>
                </p:cNvSpPr>
                <p:nvPr/>
              </p:nvSpPr>
              <p:spPr bwMode="auto">
                <a:xfrm>
                  <a:off x="1884" y="3349"/>
                  <a:ext cx="203" cy="20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26" name="Group 155"/>
              <p:cNvGrpSpPr>
                <a:grpSpLocks/>
              </p:cNvGrpSpPr>
              <p:nvPr/>
            </p:nvGrpSpPr>
            <p:grpSpPr bwMode="auto">
              <a:xfrm>
                <a:off x="4429" y="1726"/>
                <a:ext cx="296" cy="257"/>
                <a:chOff x="1431" y="3508"/>
                <a:chExt cx="489" cy="384"/>
              </a:xfrm>
            </p:grpSpPr>
            <p:grpSp>
              <p:nvGrpSpPr>
                <p:cNvPr id="32842" name="Group 156"/>
                <p:cNvGrpSpPr>
                  <a:grpSpLocks/>
                </p:cNvGrpSpPr>
                <p:nvPr/>
              </p:nvGrpSpPr>
              <p:grpSpPr bwMode="auto">
                <a:xfrm>
                  <a:off x="1431" y="3679"/>
                  <a:ext cx="151" cy="54"/>
                  <a:chOff x="1431" y="3679"/>
                  <a:chExt cx="151" cy="54"/>
                </a:xfrm>
              </p:grpSpPr>
              <p:sp>
                <p:nvSpPr>
                  <p:cNvPr id="32844" name="Line 1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69" y="3706"/>
                    <a:ext cx="113" cy="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845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1431" y="3679"/>
                    <a:ext cx="56" cy="5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843" name="AutoShape 159"/>
                <p:cNvSpPr>
                  <a:spLocks noChangeArrowheads="1"/>
                </p:cNvSpPr>
                <p:nvPr/>
              </p:nvSpPr>
              <p:spPr bwMode="auto">
                <a:xfrm rot="-5400000">
                  <a:off x="1560" y="3532"/>
                  <a:ext cx="384" cy="3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27" name="Group 160"/>
              <p:cNvGrpSpPr>
                <a:grpSpLocks/>
              </p:cNvGrpSpPr>
              <p:nvPr/>
            </p:nvGrpSpPr>
            <p:grpSpPr bwMode="auto">
              <a:xfrm>
                <a:off x="4567" y="1786"/>
                <a:ext cx="229" cy="137"/>
                <a:chOff x="1884" y="3349"/>
                <a:chExt cx="379" cy="204"/>
              </a:xfrm>
            </p:grpSpPr>
            <p:sp>
              <p:nvSpPr>
                <p:cNvPr id="32840" name="Line 161"/>
                <p:cNvSpPr>
                  <a:spLocks noChangeShapeType="1"/>
                </p:cNvSpPr>
                <p:nvPr/>
              </p:nvSpPr>
              <p:spPr bwMode="auto">
                <a:xfrm flipH="1" flipV="1">
                  <a:off x="2053" y="3451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1" name="Oval 162"/>
                <p:cNvSpPr>
                  <a:spLocks noChangeArrowheads="1"/>
                </p:cNvSpPr>
                <p:nvPr/>
              </p:nvSpPr>
              <p:spPr bwMode="auto">
                <a:xfrm>
                  <a:off x="1884" y="3349"/>
                  <a:ext cx="203" cy="20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28" name="Group 163"/>
              <p:cNvGrpSpPr>
                <a:grpSpLocks/>
              </p:cNvGrpSpPr>
              <p:nvPr/>
            </p:nvGrpSpPr>
            <p:grpSpPr bwMode="auto">
              <a:xfrm>
                <a:off x="3898" y="1350"/>
                <a:ext cx="230" cy="137"/>
                <a:chOff x="1884" y="3349"/>
                <a:chExt cx="379" cy="204"/>
              </a:xfrm>
            </p:grpSpPr>
            <p:sp>
              <p:nvSpPr>
                <p:cNvPr id="32838" name="Line 164"/>
                <p:cNvSpPr>
                  <a:spLocks noChangeShapeType="1"/>
                </p:cNvSpPr>
                <p:nvPr/>
              </p:nvSpPr>
              <p:spPr bwMode="auto">
                <a:xfrm flipH="1" flipV="1">
                  <a:off x="2053" y="3451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9" name="Oval 165"/>
                <p:cNvSpPr>
                  <a:spLocks noChangeArrowheads="1"/>
                </p:cNvSpPr>
                <p:nvPr/>
              </p:nvSpPr>
              <p:spPr bwMode="auto">
                <a:xfrm>
                  <a:off x="1884" y="3349"/>
                  <a:ext cx="203" cy="20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29" name="Group 166"/>
              <p:cNvGrpSpPr>
                <a:grpSpLocks/>
              </p:cNvGrpSpPr>
              <p:nvPr/>
            </p:nvGrpSpPr>
            <p:grpSpPr bwMode="auto">
              <a:xfrm rot="5400000">
                <a:off x="3547" y="1496"/>
                <a:ext cx="174" cy="123"/>
                <a:chOff x="204" y="3349"/>
                <a:chExt cx="259" cy="204"/>
              </a:xfrm>
            </p:grpSpPr>
            <p:sp>
              <p:nvSpPr>
                <p:cNvPr id="32836" name="Line 167"/>
                <p:cNvSpPr>
                  <a:spLocks noChangeShapeType="1"/>
                </p:cNvSpPr>
                <p:nvPr/>
              </p:nvSpPr>
              <p:spPr bwMode="auto">
                <a:xfrm flipH="1" flipV="1">
                  <a:off x="253" y="3451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7" name="Oval 168"/>
                <p:cNvSpPr>
                  <a:spLocks noChangeArrowheads="1"/>
                </p:cNvSpPr>
                <p:nvPr/>
              </p:nvSpPr>
              <p:spPr bwMode="auto">
                <a:xfrm>
                  <a:off x="204" y="3349"/>
                  <a:ext cx="203" cy="204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30" name="Group 169"/>
              <p:cNvGrpSpPr>
                <a:grpSpLocks/>
              </p:cNvGrpSpPr>
              <p:nvPr/>
            </p:nvGrpSpPr>
            <p:grpSpPr bwMode="auto">
              <a:xfrm rot="5400000">
                <a:off x="4877" y="1537"/>
                <a:ext cx="174" cy="123"/>
                <a:chOff x="204" y="3349"/>
                <a:chExt cx="259" cy="204"/>
              </a:xfrm>
            </p:grpSpPr>
            <p:sp>
              <p:nvSpPr>
                <p:cNvPr id="32834" name="Line 170"/>
                <p:cNvSpPr>
                  <a:spLocks noChangeShapeType="1"/>
                </p:cNvSpPr>
                <p:nvPr/>
              </p:nvSpPr>
              <p:spPr bwMode="auto">
                <a:xfrm flipH="1" flipV="1">
                  <a:off x="253" y="3451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5" name="Oval 171"/>
                <p:cNvSpPr>
                  <a:spLocks noChangeArrowheads="1"/>
                </p:cNvSpPr>
                <p:nvPr/>
              </p:nvSpPr>
              <p:spPr bwMode="auto">
                <a:xfrm>
                  <a:off x="204" y="3349"/>
                  <a:ext cx="203" cy="204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831" name="Rectangle 172"/>
              <p:cNvSpPr>
                <a:spLocks noChangeArrowheads="1"/>
              </p:cNvSpPr>
              <p:nvPr/>
            </p:nvSpPr>
            <p:spPr bwMode="auto">
              <a:xfrm>
                <a:off x="3579" y="1987"/>
                <a:ext cx="109" cy="61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2" name="Rectangle 173"/>
              <p:cNvSpPr>
                <a:spLocks noChangeArrowheads="1"/>
              </p:cNvSpPr>
              <p:nvPr/>
            </p:nvSpPr>
            <p:spPr bwMode="auto">
              <a:xfrm>
                <a:off x="4346" y="1987"/>
                <a:ext cx="110" cy="61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3" name="Rectangle 174"/>
              <p:cNvSpPr>
                <a:spLocks noChangeArrowheads="1"/>
              </p:cNvSpPr>
              <p:nvPr/>
            </p:nvSpPr>
            <p:spPr bwMode="auto">
              <a:xfrm>
                <a:off x="5023" y="2009"/>
                <a:ext cx="109" cy="61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97" name="Group 175"/>
            <p:cNvGrpSpPr>
              <a:grpSpLocks/>
            </p:cNvGrpSpPr>
            <p:nvPr/>
          </p:nvGrpSpPr>
          <p:grpSpPr bwMode="auto">
            <a:xfrm>
              <a:off x="3421698" y="6350001"/>
              <a:ext cx="415925" cy="374650"/>
              <a:chOff x="5189" y="2684"/>
              <a:chExt cx="262" cy="236"/>
            </a:xfrm>
          </p:grpSpPr>
          <p:grpSp>
            <p:nvGrpSpPr>
              <p:cNvPr id="32798" name="Group 176"/>
              <p:cNvGrpSpPr>
                <a:grpSpLocks/>
              </p:cNvGrpSpPr>
              <p:nvPr/>
            </p:nvGrpSpPr>
            <p:grpSpPr bwMode="auto">
              <a:xfrm>
                <a:off x="5189" y="2684"/>
                <a:ext cx="262" cy="236"/>
                <a:chOff x="5189" y="2684"/>
                <a:chExt cx="262" cy="236"/>
              </a:xfrm>
            </p:grpSpPr>
            <p:sp>
              <p:nvSpPr>
                <p:cNvPr id="32800" name="AutoShape 177"/>
                <p:cNvSpPr>
                  <a:spLocks noChangeArrowheads="1"/>
                </p:cNvSpPr>
                <p:nvPr/>
              </p:nvSpPr>
              <p:spPr bwMode="auto">
                <a:xfrm>
                  <a:off x="5189" y="2684"/>
                  <a:ext cx="262" cy="2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33 w 21600"/>
                    <a:gd name="T25" fmla="*/ 3203 h 21600"/>
                    <a:gd name="T26" fmla="*/ 18467 w 21600"/>
                    <a:gd name="T27" fmla="*/ 18397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801" name="AutoShape 178"/>
                <p:cNvSpPr>
                  <a:spLocks noChangeArrowheads="1"/>
                </p:cNvSpPr>
                <p:nvPr/>
              </p:nvSpPr>
              <p:spPr bwMode="auto">
                <a:xfrm>
                  <a:off x="5189" y="2684"/>
                  <a:ext cx="262" cy="2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33 w 21600"/>
                    <a:gd name="T19" fmla="*/ 3203 h 21600"/>
                    <a:gd name="T20" fmla="*/ 18467 w 21600"/>
                    <a:gd name="T21" fmla="*/ 18397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2799" name="Rectangle 179"/>
              <p:cNvSpPr>
                <a:spLocks noChangeArrowheads="1"/>
              </p:cNvSpPr>
              <p:nvPr/>
            </p:nvSpPr>
            <p:spPr bwMode="auto">
              <a:xfrm>
                <a:off x="5193" y="2791"/>
                <a:ext cx="59" cy="27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315913"/>
            <a:ext cx="7924800" cy="914400"/>
          </a:xfrm>
        </p:spPr>
        <p:txBody>
          <a:bodyPr/>
          <a:lstStyle/>
          <a:p>
            <a:pPr eaLnBrk="1" hangingPunct="1"/>
            <a:r>
              <a:rPr lang="en-US" sz="3200" smtClean="0"/>
              <a:t>Taxonomy of Reuse Techniques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66800" y="1143000"/>
            <a:ext cx="2641600" cy="92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000" b="1"/>
              <a:t>Class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000" b="1"/>
              <a:t>Libraries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132138" y="1143000"/>
            <a:ext cx="2641600" cy="92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000" b="1"/>
              <a:t>Frameworks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392738" y="2065338"/>
            <a:ext cx="2460625" cy="4873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/>
              <a:t>Macro-level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421063" y="2065338"/>
            <a:ext cx="1971675" cy="4873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/>
              <a:t>Meso-level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257300" y="2065338"/>
            <a:ext cx="2163763" cy="4873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/>
              <a:t>Micro-level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392738" y="4529138"/>
            <a:ext cx="2460625" cy="812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/>
              <a:t>Borrow caller’s thread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3421063" y="4529138"/>
            <a:ext cx="1971675" cy="812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/>
              <a:t>Inversion of control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1257300" y="4529138"/>
            <a:ext cx="2163763" cy="812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/>
              <a:t>Borrow caller’s thread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5286375" y="3729038"/>
            <a:ext cx="2682875" cy="8143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sz="2000"/>
              <a:t>Domain-specific or Domain-independent</a:t>
            </a: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3421063" y="3714750"/>
            <a:ext cx="1971675" cy="8143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/>
              <a:t>Domain-specific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257300" y="3714750"/>
            <a:ext cx="2163763" cy="8143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/>
              <a:t>Domain-independent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5392738" y="2552700"/>
            <a:ext cx="2460625" cy="11620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/>
              <a:t>Stand-alone composition entities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3421063" y="2552700"/>
            <a:ext cx="1971675" cy="8763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/>
              <a:t>“Semi-complete” applications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1295400" y="2590800"/>
            <a:ext cx="2163763" cy="11620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/>
              <a:t>Stand-alone language entities</a:t>
            </a: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1257300" y="2065338"/>
            <a:ext cx="65960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1257300" y="3714750"/>
            <a:ext cx="6596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1257300" y="4529138"/>
            <a:ext cx="6596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1257300" y="5341938"/>
            <a:ext cx="65960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1257300" y="2065338"/>
            <a:ext cx="0" cy="3276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3421063" y="2065338"/>
            <a:ext cx="0" cy="3276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5392738" y="2065338"/>
            <a:ext cx="0" cy="3276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7853363" y="2065338"/>
            <a:ext cx="0" cy="3276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>
            <a:off x="1257300" y="2552700"/>
            <a:ext cx="6596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5332413" y="1143000"/>
            <a:ext cx="2641600" cy="92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000" b="1"/>
              <a:t>Components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257300" y="2065338"/>
            <a:ext cx="2163763" cy="3276600"/>
          </a:xfrm>
          <a:prstGeom prst="rect">
            <a:avLst/>
          </a:prstGeom>
          <a:solidFill>
            <a:schemeClr val="bg1">
              <a:lumMod val="75000"/>
              <a:alpha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i="1"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392738" y="2070100"/>
            <a:ext cx="2460625" cy="3271838"/>
          </a:xfrm>
          <a:prstGeom prst="rect">
            <a:avLst/>
          </a:prstGeom>
          <a:solidFill>
            <a:schemeClr val="bg1">
              <a:lumMod val="75000"/>
              <a:alpha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i="1"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520700" y="449263"/>
            <a:ext cx="7924800" cy="590550"/>
          </a:xfrm>
        </p:spPr>
        <p:txBody>
          <a:bodyPr/>
          <a:lstStyle/>
          <a:p>
            <a:pPr eaLnBrk="1" hangingPunct="1"/>
            <a:r>
              <a:rPr lang="en-US" sz="3200" smtClean="0"/>
              <a:t>Benefits of Frameworks</a:t>
            </a: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4827588" y="1092200"/>
            <a:ext cx="3711575" cy="1055688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4827588" y="4349750"/>
            <a:ext cx="3609975" cy="1668463"/>
          </a:xfrm>
          <a:prstGeom prst="rect">
            <a:avLst/>
          </a:prstGeom>
          <a:noFill/>
          <a:ln w="28575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481263" y="1633538"/>
            <a:ext cx="11303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Arial" pitchFamily="34" charset="0"/>
            </a:endParaRPr>
          </a:p>
        </p:txBody>
      </p:sp>
      <p:grpSp>
        <p:nvGrpSpPr>
          <p:cNvPr id="34822" name="Group 6"/>
          <p:cNvGrpSpPr>
            <a:grpSpLocks/>
          </p:cNvGrpSpPr>
          <p:nvPr/>
        </p:nvGrpSpPr>
        <p:grpSpPr bwMode="auto">
          <a:xfrm>
            <a:off x="6853238" y="2243138"/>
            <a:ext cx="1584325" cy="1244600"/>
            <a:chOff x="2221" y="1596"/>
            <a:chExt cx="998" cy="784"/>
          </a:xfrm>
        </p:grpSpPr>
        <p:sp>
          <p:nvSpPr>
            <p:cNvPr id="34874" name="Line 7"/>
            <p:cNvSpPr>
              <a:spLocks noChangeShapeType="1"/>
            </p:cNvSpPr>
            <p:nvPr/>
          </p:nvSpPr>
          <p:spPr bwMode="auto">
            <a:xfrm>
              <a:off x="2720" y="1596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5" name="Rectangle 8"/>
            <p:cNvSpPr>
              <a:spLocks noChangeArrowheads="1"/>
            </p:cNvSpPr>
            <p:nvPr/>
          </p:nvSpPr>
          <p:spPr bwMode="auto">
            <a:xfrm>
              <a:off x="2221" y="1718"/>
              <a:ext cx="998" cy="66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6" name="Rectangle 9"/>
            <p:cNvSpPr>
              <a:spLocks noChangeArrowheads="1"/>
            </p:cNvSpPr>
            <p:nvPr/>
          </p:nvSpPr>
          <p:spPr bwMode="auto">
            <a:xfrm>
              <a:off x="2312" y="2163"/>
              <a:ext cx="363" cy="18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800" noProof="1">
                  <a:latin typeface="Arial Narrow" pitchFamily="34" charset="0"/>
                </a:rPr>
                <a:t>Communication</a:t>
              </a:r>
              <a:r>
                <a:rPr lang="en-US" sz="900" noProof="1">
                  <a:latin typeface="Arial" pitchFamily="34" charset="0"/>
                </a:rPr>
                <a:t/>
              </a:r>
              <a:br>
                <a:rPr lang="en-US" sz="900" noProof="1">
                  <a:latin typeface="Arial" pitchFamily="34" charset="0"/>
                </a:rPr>
              </a:br>
              <a:r>
                <a:rPr lang="en-US" sz="900" noProof="1">
                  <a:latin typeface="Arial Narrow" pitchFamily="34" charset="0"/>
                </a:rPr>
                <a:t>Services</a:t>
              </a:r>
            </a:p>
          </p:txBody>
        </p:sp>
        <p:sp>
          <p:nvSpPr>
            <p:cNvPr id="34877" name="Rectangle 10"/>
            <p:cNvSpPr>
              <a:spLocks noChangeArrowheads="1"/>
            </p:cNvSpPr>
            <p:nvPr/>
          </p:nvSpPr>
          <p:spPr bwMode="auto">
            <a:xfrm>
              <a:off x="2312" y="1891"/>
              <a:ext cx="363" cy="18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900" noProof="1">
                  <a:latin typeface="Arial Narrow" pitchFamily="34" charset="0"/>
                </a:rPr>
                <a:t>OS-Access</a:t>
              </a:r>
              <a:br>
                <a:rPr lang="en-US" sz="900" noProof="1">
                  <a:latin typeface="Arial Narrow" pitchFamily="34" charset="0"/>
                </a:rPr>
              </a:br>
              <a:r>
                <a:rPr lang="en-US" sz="900" noProof="1">
                  <a:latin typeface="Arial Narrow" pitchFamily="34" charset="0"/>
                </a:rPr>
                <a:t>Layer</a:t>
              </a:r>
            </a:p>
          </p:txBody>
        </p:sp>
        <p:sp>
          <p:nvSpPr>
            <p:cNvPr id="34878" name="Text Box 11"/>
            <p:cNvSpPr txBox="1">
              <a:spLocks noChangeArrowheads="1"/>
            </p:cNvSpPr>
            <p:nvPr/>
          </p:nvSpPr>
          <p:spPr bwMode="auto">
            <a:xfrm>
              <a:off x="2493" y="1718"/>
              <a:ext cx="39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noProof="1">
                  <a:latin typeface="Arial" pitchFamily="34" charset="0"/>
                </a:rPr>
                <a:t>Broker</a:t>
              </a:r>
            </a:p>
          </p:txBody>
        </p:sp>
        <p:sp>
          <p:nvSpPr>
            <p:cNvPr id="34879" name="Rectangle 12"/>
            <p:cNvSpPr>
              <a:spLocks noChangeArrowheads="1"/>
            </p:cNvSpPr>
            <p:nvPr/>
          </p:nvSpPr>
          <p:spPr bwMode="auto">
            <a:xfrm>
              <a:off x="2765" y="1891"/>
              <a:ext cx="363" cy="18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900" noProof="1">
                  <a:latin typeface="Arial Narrow" pitchFamily="34" charset="0"/>
                </a:rPr>
                <a:t>Component</a:t>
              </a:r>
              <a:br>
                <a:rPr lang="en-US" sz="900" noProof="1">
                  <a:latin typeface="Arial Narrow" pitchFamily="34" charset="0"/>
                </a:rPr>
              </a:br>
              <a:r>
                <a:rPr lang="en-US" sz="900">
                  <a:latin typeface="Arial Narrow" pitchFamily="34" charset="0"/>
                </a:rPr>
                <a:t>Repository</a:t>
              </a:r>
            </a:p>
          </p:txBody>
        </p:sp>
        <p:sp>
          <p:nvSpPr>
            <p:cNvPr id="34880" name="Rectangle 13"/>
            <p:cNvSpPr>
              <a:spLocks noChangeArrowheads="1"/>
            </p:cNvSpPr>
            <p:nvPr/>
          </p:nvSpPr>
          <p:spPr bwMode="auto">
            <a:xfrm>
              <a:off x="2765" y="2163"/>
              <a:ext cx="363" cy="182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900" noProof="1">
                  <a:latin typeface="Arial Narrow" pitchFamily="34" charset="0"/>
                </a:rPr>
                <a:t>Component</a:t>
              </a:r>
              <a:br>
                <a:rPr lang="en-US" sz="900" noProof="1">
                  <a:latin typeface="Arial Narrow" pitchFamily="34" charset="0"/>
                </a:rPr>
              </a:br>
              <a:r>
                <a:rPr lang="en-US" sz="900" noProof="1">
                  <a:latin typeface="Arial Narrow" pitchFamily="34" charset="0"/>
                </a:rPr>
                <a:t>Configurator</a:t>
              </a:r>
            </a:p>
          </p:txBody>
        </p:sp>
        <p:sp>
          <p:nvSpPr>
            <p:cNvPr id="34881" name="Line 14"/>
            <p:cNvSpPr>
              <a:spLocks noChangeShapeType="1"/>
            </p:cNvSpPr>
            <p:nvPr/>
          </p:nvSpPr>
          <p:spPr bwMode="auto">
            <a:xfrm flipH="1">
              <a:off x="2947" y="2072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3" name="Group 15"/>
          <p:cNvGrpSpPr>
            <a:grpSpLocks/>
          </p:cNvGrpSpPr>
          <p:nvPr/>
        </p:nvGrpSpPr>
        <p:grpSpPr bwMode="auto">
          <a:xfrm>
            <a:off x="4929188" y="1157288"/>
            <a:ext cx="3495675" cy="4778375"/>
            <a:chOff x="1010" y="912"/>
            <a:chExt cx="2202" cy="3010"/>
          </a:xfrm>
        </p:grpSpPr>
        <p:sp>
          <p:nvSpPr>
            <p:cNvPr id="34829" name="Line 16"/>
            <p:cNvSpPr>
              <a:spLocks noChangeShapeType="1"/>
            </p:cNvSpPr>
            <p:nvPr/>
          </p:nvSpPr>
          <p:spPr bwMode="auto">
            <a:xfrm>
              <a:off x="2712" y="1252"/>
              <a:ext cx="0" cy="1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0" name="Rectangle 17"/>
            <p:cNvSpPr>
              <a:spLocks noChangeArrowheads="1"/>
            </p:cNvSpPr>
            <p:nvPr/>
          </p:nvSpPr>
          <p:spPr bwMode="auto">
            <a:xfrm>
              <a:off x="1327" y="1436"/>
              <a:ext cx="363" cy="18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900" noProof="1">
                  <a:latin typeface="Arial Narrow" pitchFamily="34" charset="0"/>
                </a:rPr>
                <a:t>Proxy</a:t>
              </a:r>
            </a:p>
          </p:txBody>
        </p:sp>
        <p:sp>
          <p:nvSpPr>
            <p:cNvPr id="34831" name="Rectangle 18"/>
            <p:cNvSpPr>
              <a:spLocks noChangeArrowheads="1"/>
            </p:cNvSpPr>
            <p:nvPr/>
          </p:nvSpPr>
          <p:spPr bwMode="auto">
            <a:xfrm>
              <a:off x="2538" y="1436"/>
              <a:ext cx="363" cy="18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900" noProof="1">
                  <a:latin typeface="Arial Narrow" pitchFamily="34" charset="0"/>
                </a:rPr>
                <a:t>Proxy</a:t>
              </a:r>
            </a:p>
          </p:txBody>
        </p:sp>
        <p:sp>
          <p:nvSpPr>
            <p:cNvPr id="34832" name="Line 19"/>
            <p:cNvSpPr>
              <a:spLocks noChangeShapeType="1"/>
            </p:cNvSpPr>
            <p:nvPr/>
          </p:nvSpPr>
          <p:spPr bwMode="auto">
            <a:xfrm>
              <a:off x="1509" y="1618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Rectangle 20"/>
            <p:cNvSpPr>
              <a:spLocks noChangeArrowheads="1"/>
            </p:cNvSpPr>
            <p:nvPr/>
          </p:nvSpPr>
          <p:spPr bwMode="auto">
            <a:xfrm>
              <a:off x="1327" y="1709"/>
              <a:ext cx="363" cy="18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900" noProof="1">
                  <a:latin typeface="Arial Narrow" pitchFamily="34" charset="0"/>
                </a:rPr>
                <a:t>Broker</a:t>
              </a:r>
            </a:p>
          </p:txBody>
        </p:sp>
        <p:grpSp>
          <p:nvGrpSpPr>
            <p:cNvPr id="34834" name="Group 21"/>
            <p:cNvGrpSpPr>
              <a:grpSpLocks/>
            </p:cNvGrpSpPr>
            <p:nvPr/>
          </p:nvGrpSpPr>
          <p:grpSpPr bwMode="auto">
            <a:xfrm>
              <a:off x="1022" y="912"/>
              <a:ext cx="985" cy="430"/>
              <a:chOff x="3741" y="2592"/>
              <a:chExt cx="985" cy="430"/>
            </a:xfrm>
          </p:grpSpPr>
          <p:sp>
            <p:nvSpPr>
              <p:cNvPr id="34870" name="Rectangle 22"/>
              <p:cNvSpPr>
                <a:spLocks noChangeArrowheads="1"/>
              </p:cNvSpPr>
              <p:nvPr/>
            </p:nvSpPr>
            <p:spPr bwMode="auto">
              <a:xfrm>
                <a:off x="3741" y="2614"/>
                <a:ext cx="985" cy="40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1" name="Rectangle 23"/>
              <p:cNvSpPr>
                <a:spLocks noChangeArrowheads="1"/>
              </p:cNvSpPr>
              <p:nvPr/>
            </p:nvSpPr>
            <p:spPr bwMode="auto">
              <a:xfrm>
                <a:off x="3833" y="2750"/>
                <a:ext cx="363" cy="182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 defTabSz="7620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noProof="1">
                    <a:latin typeface="Arial Narrow" pitchFamily="34" charset="0"/>
                  </a:rPr>
                  <a:t>Admin</a:t>
                </a:r>
                <a:br>
                  <a:rPr lang="en-US" sz="900" noProof="1">
                    <a:latin typeface="Arial Narrow" pitchFamily="34" charset="0"/>
                  </a:rPr>
                </a:br>
                <a:r>
                  <a:rPr lang="en-US" sz="900" noProof="1">
                    <a:latin typeface="Arial Narrow" pitchFamily="34" charset="0"/>
                  </a:rPr>
                  <a:t>Controll</a:t>
                </a:r>
                <a:r>
                  <a:rPr lang="en-US" sz="900">
                    <a:latin typeface="Arial Narrow" pitchFamily="34" charset="0"/>
                  </a:rPr>
                  <a:t>er</a:t>
                </a:r>
                <a:r>
                  <a:rPr lang="en-US" sz="900" noProof="1">
                    <a:latin typeface="Arial Narrow" pitchFamily="34" charset="0"/>
                  </a:rPr>
                  <a:t>s</a:t>
                </a:r>
              </a:p>
            </p:txBody>
          </p:sp>
          <p:sp>
            <p:nvSpPr>
              <p:cNvPr id="34872" name="Rectangle 24"/>
              <p:cNvSpPr>
                <a:spLocks noChangeArrowheads="1"/>
              </p:cNvSpPr>
              <p:nvPr/>
            </p:nvSpPr>
            <p:spPr bwMode="auto">
              <a:xfrm>
                <a:off x="4272" y="2750"/>
                <a:ext cx="363" cy="182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 defTabSz="7620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noProof="1">
                    <a:latin typeface="Arial Narrow" pitchFamily="34" charset="0"/>
                  </a:rPr>
                  <a:t>Admin</a:t>
                </a:r>
                <a:br>
                  <a:rPr lang="en-US" sz="900" noProof="1">
                    <a:latin typeface="Arial Narrow" pitchFamily="34" charset="0"/>
                  </a:rPr>
                </a:br>
                <a:r>
                  <a:rPr lang="en-US" sz="900" noProof="1">
                    <a:latin typeface="Arial Narrow" pitchFamily="34" charset="0"/>
                  </a:rPr>
                  <a:t>Views</a:t>
                </a:r>
              </a:p>
            </p:txBody>
          </p:sp>
          <p:sp>
            <p:nvSpPr>
              <p:cNvPr id="34873" name="Text Box 25"/>
              <p:cNvSpPr txBox="1">
                <a:spLocks noChangeArrowheads="1"/>
              </p:cNvSpPr>
              <p:nvPr/>
            </p:nvSpPr>
            <p:spPr bwMode="auto">
              <a:xfrm>
                <a:off x="3923" y="2592"/>
                <a:ext cx="63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 noProof="1">
                    <a:latin typeface="Arial" pitchFamily="34" charset="0"/>
                  </a:rPr>
                  <a:t>AdminClient</a:t>
                </a:r>
              </a:p>
            </p:txBody>
          </p:sp>
        </p:grpSp>
        <p:grpSp>
          <p:nvGrpSpPr>
            <p:cNvPr id="34835" name="Group 26"/>
            <p:cNvGrpSpPr>
              <a:grpSpLocks/>
            </p:cNvGrpSpPr>
            <p:nvPr/>
          </p:nvGrpSpPr>
          <p:grpSpPr bwMode="auto">
            <a:xfrm>
              <a:off x="2227" y="912"/>
              <a:ext cx="985" cy="430"/>
              <a:chOff x="3741" y="2592"/>
              <a:chExt cx="985" cy="430"/>
            </a:xfrm>
          </p:grpSpPr>
          <p:sp>
            <p:nvSpPr>
              <p:cNvPr id="34866" name="Rectangle 27"/>
              <p:cNvSpPr>
                <a:spLocks noChangeArrowheads="1"/>
              </p:cNvSpPr>
              <p:nvPr/>
            </p:nvSpPr>
            <p:spPr bwMode="auto">
              <a:xfrm>
                <a:off x="3741" y="2614"/>
                <a:ext cx="985" cy="40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7" name="Rectangle 28"/>
              <p:cNvSpPr>
                <a:spLocks noChangeArrowheads="1"/>
              </p:cNvSpPr>
              <p:nvPr/>
            </p:nvSpPr>
            <p:spPr bwMode="auto">
              <a:xfrm>
                <a:off x="3833" y="2750"/>
                <a:ext cx="363" cy="182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 defTabSz="7620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noProof="1">
                    <a:latin typeface="Arial Narrow" pitchFamily="34" charset="0"/>
                  </a:rPr>
                  <a:t>Picking</a:t>
                </a:r>
                <a:br>
                  <a:rPr lang="en-US" sz="900" noProof="1">
                    <a:latin typeface="Arial Narrow" pitchFamily="34" charset="0"/>
                  </a:rPr>
                </a:br>
                <a:r>
                  <a:rPr lang="en-US" sz="900" noProof="1">
                    <a:latin typeface="Arial Narrow" pitchFamily="34" charset="0"/>
                  </a:rPr>
                  <a:t>Controll</a:t>
                </a:r>
                <a:r>
                  <a:rPr lang="en-US" sz="900">
                    <a:latin typeface="Arial Narrow" pitchFamily="34" charset="0"/>
                  </a:rPr>
                  <a:t>er</a:t>
                </a:r>
                <a:r>
                  <a:rPr lang="en-US" sz="900" noProof="1">
                    <a:latin typeface="Arial Narrow" pitchFamily="34" charset="0"/>
                  </a:rPr>
                  <a:t>s</a:t>
                </a:r>
              </a:p>
            </p:txBody>
          </p:sp>
          <p:sp>
            <p:nvSpPr>
              <p:cNvPr id="34868" name="Rectangle 29"/>
              <p:cNvSpPr>
                <a:spLocks noChangeArrowheads="1"/>
              </p:cNvSpPr>
              <p:nvPr/>
            </p:nvSpPr>
            <p:spPr bwMode="auto">
              <a:xfrm>
                <a:off x="4272" y="2750"/>
                <a:ext cx="363" cy="182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 defTabSz="7620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noProof="1">
                    <a:latin typeface="Arial Narrow" pitchFamily="34" charset="0"/>
                  </a:rPr>
                  <a:t>Picking</a:t>
                </a:r>
                <a:br>
                  <a:rPr lang="en-US" sz="900" noProof="1">
                    <a:latin typeface="Arial Narrow" pitchFamily="34" charset="0"/>
                  </a:rPr>
                </a:br>
                <a:r>
                  <a:rPr lang="en-US" sz="900" noProof="1">
                    <a:latin typeface="Arial Narrow" pitchFamily="34" charset="0"/>
                  </a:rPr>
                  <a:t>Views</a:t>
                </a:r>
              </a:p>
            </p:txBody>
          </p:sp>
          <p:sp>
            <p:nvSpPr>
              <p:cNvPr id="34869" name="Text Box 30"/>
              <p:cNvSpPr txBox="1">
                <a:spLocks noChangeArrowheads="1"/>
              </p:cNvSpPr>
              <p:nvPr/>
            </p:nvSpPr>
            <p:spPr bwMode="auto">
              <a:xfrm>
                <a:off x="3923" y="2592"/>
                <a:ext cx="6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 noProof="1">
                    <a:latin typeface="Arial" pitchFamily="34" charset="0"/>
                  </a:rPr>
                  <a:t>PickingClient</a:t>
                </a:r>
              </a:p>
            </p:txBody>
          </p:sp>
        </p:grpSp>
        <p:sp>
          <p:nvSpPr>
            <p:cNvPr id="34836" name="Line 31"/>
            <p:cNvSpPr>
              <a:spLocks noChangeShapeType="1"/>
            </p:cNvSpPr>
            <p:nvPr/>
          </p:nvSpPr>
          <p:spPr bwMode="auto">
            <a:xfrm>
              <a:off x="1509" y="1342"/>
              <a:ext cx="0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Rectangle 32"/>
            <p:cNvSpPr>
              <a:spLocks noChangeArrowheads="1"/>
            </p:cNvSpPr>
            <p:nvPr/>
          </p:nvSpPr>
          <p:spPr bwMode="auto">
            <a:xfrm>
              <a:off x="2524" y="2561"/>
              <a:ext cx="363" cy="18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900" noProof="1">
                  <a:latin typeface="Arial Narrow" pitchFamily="34" charset="0"/>
                </a:rPr>
                <a:t>Broker</a:t>
              </a:r>
            </a:p>
          </p:txBody>
        </p:sp>
        <p:sp>
          <p:nvSpPr>
            <p:cNvPr id="34838" name="Rectangle 33"/>
            <p:cNvSpPr>
              <a:spLocks noChangeArrowheads="1"/>
            </p:cNvSpPr>
            <p:nvPr/>
          </p:nvSpPr>
          <p:spPr bwMode="auto">
            <a:xfrm>
              <a:off x="2810" y="3242"/>
              <a:ext cx="363" cy="18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900" noProof="1">
                  <a:latin typeface="Arial Narrow" pitchFamily="34" charset="0"/>
                </a:rPr>
                <a:t>Logging</a:t>
              </a:r>
              <a:br>
                <a:rPr lang="en-US" sz="900" noProof="1">
                  <a:latin typeface="Arial Narrow" pitchFamily="34" charset="0"/>
                </a:rPr>
              </a:br>
              <a:r>
                <a:rPr lang="en-US" sz="900" noProof="1">
                  <a:latin typeface="Arial Narrow" pitchFamily="34" charset="0"/>
                </a:rPr>
                <a:t>Handler</a:t>
              </a:r>
            </a:p>
          </p:txBody>
        </p:sp>
        <p:sp>
          <p:nvSpPr>
            <p:cNvPr id="34839" name="Rectangle 34"/>
            <p:cNvSpPr>
              <a:spLocks noChangeArrowheads="1"/>
            </p:cNvSpPr>
            <p:nvPr/>
          </p:nvSpPr>
          <p:spPr bwMode="auto">
            <a:xfrm>
              <a:off x="2267" y="3242"/>
              <a:ext cx="363" cy="18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900" noProof="1">
                  <a:latin typeface="Arial Narrow" pitchFamily="34" charset="0"/>
                </a:rPr>
                <a:t>ThreadPool</a:t>
              </a:r>
            </a:p>
          </p:txBody>
        </p:sp>
        <p:sp>
          <p:nvSpPr>
            <p:cNvPr id="34840" name="AutoShape 35"/>
            <p:cNvSpPr>
              <a:spLocks noChangeArrowheads="1"/>
            </p:cNvSpPr>
            <p:nvPr/>
          </p:nvSpPr>
          <p:spPr bwMode="auto">
            <a:xfrm>
              <a:off x="2629" y="3286"/>
              <a:ext cx="144" cy="96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1" name="Line 36"/>
            <p:cNvSpPr>
              <a:spLocks noChangeShapeType="1"/>
            </p:cNvSpPr>
            <p:nvPr/>
          </p:nvSpPr>
          <p:spPr bwMode="auto">
            <a:xfrm>
              <a:off x="2773" y="3332"/>
              <a:ext cx="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42" name="Group 37"/>
            <p:cNvGrpSpPr>
              <a:grpSpLocks/>
            </p:cNvGrpSpPr>
            <p:nvPr/>
          </p:nvGrpSpPr>
          <p:grpSpPr bwMode="auto">
            <a:xfrm>
              <a:off x="3079" y="3314"/>
              <a:ext cx="81" cy="80"/>
              <a:chOff x="2208" y="1152"/>
              <a:chExt cx="448" cy="192"/>
            </a:xfrm>
          </p:grpSpPr>
          <p:sp>
            <p:nvSpPr>
              <p:cNvPr id="34864" name="Freeform 38"/>
              <p:cNvSpPr>
                <a:spLocks/>
              </p:cNvSpPr>
              <p:nvPr/>
            </p:nvSpPr>
            <p:spPr bwMode="auto">
              <a:xfrm>
                <a:off x="2304" y="1152"/>
                <a:ext cx="352" cy="192"/>
              </a:xfrm>
              <a:custGeom>
                <a:avLst/>
                <a:gdLst>
                  <a:gd name="T0" fmla="*/ 336 w 352"/>
                  <a:gd name="T1" fmla="*/ 0 h 192"/>
                  <a:gd name="T2" fmla="*/ 0 w 352"/>
                  <a:gd name="T3" fmla="*/ 48 h 192"/>
                  <a:gd name="T4" fmla="*/ 336 w 352"/>
                  <a:gd name="T5" fmla="*/ 96 h 192"/>
                  <a:gd name="T6" fmla="*/ 96 w 352"/>
                  <a:gd name="T7" fmla="*/ 144 h 192"/>
                  <a:gd name="T8" fmla="*/ 240 w 352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2"/>
                  <a:gd name="T16" fmla="*/ 0 h 192"/>
                  <a:gd name="T17" fmla="*/ 352 w 352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2" h="192">
                    <a:moveTo>
                      <a:pt x="336" y="0"/>
                    </a:moveTo>
                    <a:cubicBezTo>
                      <a:pt x="168" y="16"/>
                      <a:pt x="0" y="32"/>
                      <a:pt x="0" y="48"/>
                    </a:cubicBezTo>
                    <a:cubicBezTo>
                      <a:pt x="0" y="64"/>
                      <a:pt x="320" y="80"/>
                      <a:pt x="336" y="96"/>
                    </a:cubicBezTo>
                    <a:cubicBezTo>
                      <a:pt x="352" y="112"/>
                      <a:pt x="112" y="128"/>
                      <a:pt x="96" y="144"/>
                    </a:cubicBezTo>
                    <a:cubicBezTo>
                      <a:pt x="80" y="160"/>
                      <a:pt x="160" y="176"/>
                      <a:pt x="240" y="192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5" name="Line 39"/>
              <p:cNvSpPr>
                <a:spLocks noChangeShapeType="1"/>
              </p:cNvSpPr>
              <p:nvPr/>
            </p:nvSpPr>
            <p:spPr bwMode="auto">
              <a:xfrm>
                <a:off x="2208" y="124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43" name="Text Box 40"/>
            <p:cNvSpPr txBox="1">
              <a:spLocks noChangeArrowheads="1"/>
            </p:cNvSpPr>
            <p:nvPr/>
          </p:nvSpPr>
          <p:spPr bwMode="auto">
            <a:xfrm>
              <a:off x="2699" y="3373"/>
              <a:ext cx="17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defTabSz="762000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noProof="1">
                  <a:latin typeface="Arial" pitchFamily="34" charset="0"/>
                </a:rPr>
                <a:t>*</a:t>
              </a:r>
            </a:p>
          </p:txBody>
        </p:sp>
        <p:sp>
          <p:nvSpPr>
            <p:cNvPr id="34844" name="AutoShape 41"/>
            <p:cNvSpPr>
              <a:spLocks noChangeArrowheads="1"/>
            </p:cNvSpPr>
            <p:nvPr/>
          </p:nvSpPr>
          <p:spPr bwMode="auto">
            <a:xfrm rot="-5400000">
              <a:off x="2372" y="3122"/>
              <a:ext cx="144" cy="96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5" name="Freeform 42"/>
            <p:cNvSpPr>
              <a:spLocks/>
            </p:cNvSpPr>
            <p:nvPr/>
          </p:nvSpPr>
          <p:spPr bwMode="auto">
            <a:xfrm>
              <a:off x="2444" y="2923"/>
              <a:ext cx="82" cy="182"/>
            </a:xfrm>
            <a:custGeom>
              <a:avLst/>
              <a:gdLst>
                <a:gd name="T0" fmla="*/ 0 w 91"/>
                <a:gd name="T1" fmla="*/ 244 h 136"/>
                <a:gd name="T2" fmla="*/ 0 w 91"/>
                <a:gd name="T3" fmla="*/ 0 h 136"/>
                <a:gd name="T4" fmla="*/ 74 w 91"/>
                <a:gd name="T5" fmla="*/ 0 h 136"/>
                <a:gd name="T6" fmla="*/ 0 60000 65536"/>
                <a:gd name="T7" fmla="*/ 0 60000 65536"/>
                <a:gd name="T8" fmla="*/ 0 60000 65536"/>
                <a:gd name="T9" fmla="*/ 0 w 91"/>
                <a:gd name="T10" fmla="*/ 0 h 136"/>
                <a:gd name="T11" fmla="*/ 91 w 9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" h="136">
                  <a:moveTo>
                    <a:pt x="0" y="136"/>
                  </a:moveTo>
                  <a:lnTo>
                    <a:pt x="0" y="0"/>
                  </a:lnTo>
                  <a:lnTo>
                    <a:pt x="9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Rectangle 43"/>
            <p:cNvSpPr>
              <a:spLocks noChangeArrowheads="1"/>
            </p:cNvSpPr>
            <p:nvPr/>
          </p:nvSpPr>
          <p:spPr bwMode="auto">
            <a:xfrm>
              <a:off x="2524" y="2833"/>
              <a:ext cx="363" cy="18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900" noProof="1">
                  <a:latin typeface="Arial Narrow" pitchFamily="34" charset="0"/>
                </a:rPr>
                <a:t>Reactor</a:t>
              </a:r>
            </a:p>
          </p:txBody>
        </p:sp>
        <p:sp>
          <p:nvSpPr>
            <p:cNvPr id="34847" name="Freeform 44"/>
            <p:cNvSpPr>
              <a:spLocks/>
            </p:cNvSpPr>
            <p:nvPr/>
          </p:nvSpPr>
          <p:spPr bwMode="auto">
            <a:xfrm>
              <a:off x="2889" y="2923"/>
              <a:ext cx="105" cy="318"/>
            </a:xfrm>
            <a:custGeom>
              <a:avLst/>
              <a:gdLst>
                <a:gd name="T0" fmla="*/ 81 w 136"/>
                <a:gd name="T1" fmla="*/ 318 h 318"/>
                <a:gd name="T2" fmla="*/ 81 w 136"/>
                <a:gd name="T3" fmla="*/ 0 h 318"/>
                <a:gd name="T4" fmla="*/ 0 w 136"/>
                <a:gd name="T5" fmla="*/ 0 h 318"/>
                <a:gd name="T6" fmla="*/ 0 60000 65536"/>
                <a:gd name="T7" fmla="*/ 0 60000 65536"/>
                <a:gd name="T8" fmla="*/ 0 60000 65536"/>
                <a:gd name="T9" fmla="*/ 0 w 136"/>
                <a:gd name="T10" fmla="*/ 0 h 318"/>
                <a:gd name="T11" fmla="*/ 136 w 136"/>
                <a:gd name="T12" fmla="*/ 318 h 3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318">
                  <a:moveTo>
                    <a:pt x="136" y="318"/>
                  </a:moveTo>
                  <a:lnTo>
                    <a:pt x="136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Line 45"/>
            <p:cNvSpPr>
              <a:spLocks noChangeShapeType="1"/>
            </p:cNvSpPr>
            <p:nvPr/>
          </p:nvSpPr>
          <p:spPr bwMode="auto">
            <a:xfrm>
              <a:off x="2699" y="274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9" name="Rectangle 46"/>
            <p:cNvSpPr>
              <a:spLocks noChangeArrowheads="1"/>
            </p:cNvSpPr>
            <p:nvPr/>
          </p:nvSpPr>
          <p:spPr bwMode="auto">
            <a:xfrm>
              <a:off x="1327" y="2561"/>
              <a:ext cx="363" cy="18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900" noProof="1">
                  <a:latin typeface="Arial Narrow" pitchFamily="34" charset="0"/>
                </a:rPr>
                <a:t>Broker</a:t>
              </a:r>
            </a:p>
          </p:txBody>
        </p:sp>
        <p:sp>
          <p:nvSpPr>
            <p:cNvPr id="34850" name="Rectangle 47"/>
            <p:cNvSpPr>
              <a:spLocks noChangeArrowheads="1"/>
            </p:cNvSpPr>
            <p:nvPr/>
          </p:nvSpPr>
          <p:spPr bwMode="auto">
            <a:xfrm>
              <a:off x="1327" y="2833"/>
              <a:ext cx="363" cy="18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900" noProof="1">
                  <a:latin typeface="Arial Narrow" pitchFamily="34" charset="0"/>
                </a:rPr>
                <a:t>Scheduler/</a:t>
              </a:r>
            </a:p>
            <a:p>
              <a:pPr algn="ctr" defTabSz="7620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900" noProof="1">
                  <a:latin typeface="Arial Narrow" pitchFamily="34" charset="0"/>
                </a:rPr>
                <a:t>ActivationList</a:t>
              </a:r>
            </a:p>
          </p:txBody>
        </p:sp>
        <p:sp>
          <p:nvSpPr>
            <p:cNvPr id="34851" name="Rectangle 48"/>
            <p:cNvSpPr>
              <a:spLocks noChangeArrowheads="1"/>
            </p:cNvSpPr>
            <p:nvPr/>
          </p:nvSpPr>
          <p:spPr bwMode="auto">
            <a:xfrm>
              <a:off x="1327" y="3104"/>
              <a:ext cx="363" cy="18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900" noProof="1">
                  <a:latin typeface="Arial Narrow" pitchFamily="34" charset="0"/>
                </a:rPr>
                <a:t>Service</a:t>
              </a:r>
              <a:br>
                <a:rPr lang="en-US" sz="900" noProof="1">
                  <a:latin typeface="Arial Narrow" pitchFamily="34" charset="0"/>
                </a:rPr>
              </a:br>
              <a:r>
                <a:rPr lang="en-US" sz="900" noProof="1">
                  <a:latin typeface="Arial Narrow" pitchFamily="34" charset="0"/>
                </a:rPr>
                <a:t>Request</a:t>
              </a:r>
            </a:p>
          </p:txBody>
        </p:sp>
        <p:sp>
          <p:nvSpPr>
            <p:cNvPr id="34852" name="Rectangle 49"/>
            <p:cNvSpPr>
              <a:spLocks noChangeArrowheads="1"/>
            </p:cNvSpPr>
            <p:nvPr/>
          </p:nvSpPr>
          <p:spPr bwMode="auto">
            <a:xfrm>
              <a:off x="1016" y="3481"/>
              <a:ext cx="363" cy="18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900" noProof="1">
                  <a:latin typeface="Arial Narrow" pitchFamily="34" charset="0"/>
                </a:rPr>
                <a:t>Service</a:t>
              </a:r>
              <a:br>
                <a:rPr lang="en-US" sz="900" noProof="1">
                  <a:latin typeface="Arial Narrow" pitchFamily="34" charset="0"/>
                </a:rPr>
              </a:br>
              <a:r>
                <a:rPr lang="en-US" sz="900" noProof="1">
                  <a:latin typeface="Arial Narrow" pitchFamily="34" charset="0"/>
                </a:rPr>
                <a:t>Request</a:t>
              </a:r>
            </a:p>
          </p:txBody>
        </p:sp>
        <p:sp>
          <p:nvSpPr>
            <p:cNvPr id="34853" name="Rectangle 50"/>
            <p:cNvSpPr>
              <a:spLocks noChangeArrowheads="1"/>
            </p:cNvSpPr>
            <p:nvPr/>
          </p:nvSpPr>
          <p:spPr bwMode="auto">
            <a:xfrm>
              <a:off x="1638" y="3481"/>
              <a:ext cx="363" cy="18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900" noProof="1">
                  <a:latin typeface="Arial Narrow" pitchFamily="34" charset="0"/>
                </a:rPr>
                <a:t>Service</a:t>
              </a:r>
              <a:br>
                <a:rPr lang="en-US" sz="900" noProof="1">
                  <a:latin typeface="Arial Narrow" pitchFamily="34" charset="0"/>
                </a:rPr>
              </a:br>
              <a:r>
                <a:rPr lang="en-US" sz="900" noProof="1">
                  <a:latin typeface="Arial Narrow" pitchFamily="34" charset="0"/>
                </a:rPr>
                <a:t>Request</a:t>
              </a:r>
            </a:p>
          </p:txBody>
        </p:sp>
        <p:sp>
          <p:nvSpPr>
            <p:cNvPr id="34854" name="Rectangle 51"/>
            <p:cNvSpPr>
              <a:spLocks noChangeArrowheads="1"/>
            </p:cNvSpPr>
            <p:nvPr/>
          </p:nvSpPr>
          <p:spPr bwMode="auto">
            <a:xfrm>
              <a:off x="1010" y="3740"/>
              <a:ext cx="985" cy="18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900" noProof="1">
                  <a:latin typeface="Arial Narrow" pitchFamily="34" charset="0"/>
                </a:rPr>
                <a:t>WarehouseRepHalfX</a:t>
              </a:r>
            </a:p>
          </p:txBody>
        </p:sp>
        <p:sp>
          <p:nvSpPr>
            <p:cNvPr id="34855" name="Line 52"/>
            <p:cNvSpPr>
              <a:spLocks noChangeShapeType="1"/>
            </p:cNvSpPr>
            <p:nvPr/>
          </p:nvSpPr>
          <p:spPr bwMode="auto">
            <a:xfrm flipH="1">
              <a:off x="1509" y="274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6" name="Line 53"/>
            <p:cNvSpPr>
              <a:spLocks noChangeShapeType="1"/>
            </p:cNvSpPr>
            <p:nvPr/>
          </p:nvSpPr>
          <p:spPr bwMode="auto">
            <a:xfrm>
              <a:off x="1509" y="3015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7" name="AutoShape 54"/>
            <p:cNvSpPr>
              <a:spLocks noChangeArrowheads="1"/>
            </p:cNvSpPr>
            <p:nvPr/>
          </p:nvSpPr>
          <p:spPr bwMode="auto">
            <a:xfrm>
              <a:off x="1464" y="3287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34858" name="Freeform 55"/>
            <p:cNvSpPr>
              <a:spLocks/>
            </p:cNvSpPr>
            <p:nvPr/>
          </p:nvSpPr>
          <p:spPr bwMode="auto">
            <a:xfrm>
              <a:off x="1192" y="3385"/>
              <a:ext cx="635" cy="91"/>
            </a:xfrm>
            <a:custGeom>
              <a:avLst/>
              <a:gdLst>
                <a:gd name="T0" fmla="*/ 0 w 635"/>
                <a:gd name="T1" fmla="*/ 91 h 91"/>
                <a:gd name="T2" fmla="*/ 0 w 635"/>
                <a:gd name="T3" fmla="*/ 0 h 91"/>
                <a:gd name="T4" fmla="*/ 635 w 635"/>
                <a:gd name="T5" fmla="*/ 0 h 91"/>
                <a:gd name="T6" fmla="*/ 635 w 635"/>
                <a:gd name="T7" fmla="*/ 91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5"/>
                <a:gd name="T13" fmla="*/ 0 h 91"/>
                <a:gd name="T14" fmla="*/ 635 w 635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5" h="91">
                  <a:moveTo>
                    <a:pt x="0" y="91"/>
                  </a:moveTo>
                  <a:lnTo>
                    <a:pt x="0" y="0"/>
                  </a:lnTo>
                  <a:lnTo>
                    <a:pt x="635" y="0"/>
                  </a:lnTo>
                  <a:lnTo>
                    <a:pt x="635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9" name="Line 56"/>
            <p:cNvSpPr>
              <a:spLocks noChangeShapeType="1"/>
            </p:cNvSpPr>
            <p:nvPr/>
          </p:nvSpPr>
          <p:spPr bwMode="auto">
            <a:xfrm>
              <a:off x="1192" y="3663"/>
              <a:ext cx="0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0" name="Line 57"/>
            <p:cNvSpPr>
              <a:spLocks noChangeShapeType="1"/>
            </p:cNvSpPr>
            <p:nvPr/>
          </p:nvSpPr>
          <p:spPr bwMode="auto">
            <a:xfrm>
              <a:off x="1827" y="3663"/>
              <a:ext cx="0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1" name="Line 58"/>
            <p:cNvSpPr>
              <a:spLocks noChangeShapeType="1"/>
            </p:cNvSpPr>
            <p:nvPr/>
          </p:nvSpPr>
          <p:spPr bwMode="auto">
            <a:xfrm>
              <a:off x="1509" y="1891"/>
              <a:ext cx="0" cy="67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2" name="Line 59"/>
            <p:cNvSpPr>
              <a:spLocks noChangeShapeType="1"/>
            </p:cNvSpPr>
            <p:nvPr/>
          </p:nvSpPr>
          <p:spPr bwMode="auto">
            <a:xfrm>
              <a:off x="2699" y="2380"/>
              <a:ext cx="0" cy="18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3" name="Line 60"/>
            <p:cNvSpPr>
              <a:spLocks noChangeShapeType="1"/>
            </p:cNvSpPr>
            <p:nvPr/>
          </p:nvSpPr>
          <p:spPr bwMode="auto">
            <a:xfrm>
              <a:off x="1509" y="2471"/>
              <a:ext cx="119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4" name="Rectangle 61"/>
          <p:cNvSpPr>
            <a:spLocks noChangeArrowheads="1"/>
          </p:cNvSpPr>
          <p:nvPr/>
        </p:nvSpPr>
        <p:spPr bwMode="auto">
          <a:xfrm>
            <a:off x="5233988" y="2360613"/>
            <a:ext cx="3343275" cy="178593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Text Box 62"/>
          <p:cNvSpPr txBox="1">
            <a:spLocks noChangeArrowheads="1"/>
          </p:cNvSpPr>
          <p:nvPr/>
        </p:nvSpPr>
        <p:spPr bwMode="auto">
          <a:xfrm>
            <a:off x="5434013" y="2914650"/>
            <a:ext cx="1336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noProof="1">
                <a:solidFill>
                  <a:srgbClr val="FF3300"/>
                </a:solidFill>
                <a:latin typeface="Arial" pitchFamily="34" charset="0"/>
              </a:rPr>
              <a:t>Distribution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noProof="1">
                <a:solidFill>
                  <a:srgbClr val="FF3300"/>
                </a:solidFill>
                <a:latin typeface="Arial" pitchFamily="34" charset="0"/>
              </a:rPr>
              <a:t>Infrastructure</a:t>
            </a:r>
          </a:p>
        </p:txBody>
      </p:sp>
      <p:sp>
        <p:nvSpPr>
          <p:cNvPr id="34826" name="Text Box 63"/>
          <p:cNvSpPr txBox="1">
            <a:spLocks noChangeArrowheads="1"/>
          </p:cNvSpPr>
          <p:nvPr/>
        </p:nvSpPr>
        <p:spPr bwMode="auto">
          <a:xfrm>
            <a:off x="6831013" y="5387975"/>
            <a:ext cx="1346200" cy="527050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noProof="1">
                <a:solidFill>
                  <a:srgbClr val="336699"/>
                </a:solidFill>
                <a:latin typeface="Arial" pitchFamily="34" charset="0"/>
              </a:rPr>
              <a:t>Concurrency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noProof="1">
                <a:solidFill>
                  <a:srgbClr val="336699"/>
                </a:solidFill>
                <a:latin typeface="Arial" pitchFamily="34" charset="0"/>
              </a:rPr>
              <a:t>Infrastructure</a:t>
            </a:r>
          </a:p>
        </p:txBody>
      </p:sp>
      <p:sp>
        <p:nvSpPr>
          <p:cNvPr id="34827" name="Text Box 64"/>
          <p:cNvSpPr txBox="1">
            <a:spLocks noChangeArrowheads="1"/>
          </p:cNvSpPr>
          <p:nvPr/>
        </p:nvSpPr>
        <p:spPr bwMode="auto">
          <a:xfrm>
            <a:off x="5954713" y="1836738"/>
            <a:ext cx="142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noProof="1">
                <a:solidFill>
                  <a:srgbClr val="00CC00"/>
                </a:solidFill>
                <a:latin typeface="Arial" pitchFamily="34" charset="0"/>
              </a:rPr>
              <a:t>Thin UI Clients</a:t>
            </a:r>
          </a:p>
        </p:txBody>
      </p:sp>
      <p:sp>
        <p:nvSpPr>
          <p:cNvPr id="34828" name="Text Box 3"/>
          <p:cNvSpPr txBox="1">
            <a:spLocks noChangeArrowheads="1"/>
          </p:cNvSpPr>
          <p:nvPr/>
        </p:nvSpPr>
        <p:spPr bwMode="auto">
          <a:xfrm>
            <a:off x="76200" y="925513"/>
            <a:ext cx="4646613" cy="169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sz="2000" b="1"/>
              <a:t>Design reuse</a:t>
            </a:r>
          </a:p>
          <a:p>
            <a:pPr marL="511175" lvl="1" indent="-169863" eaLnBrk="0" hangingPunct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sz="2000"/>
              <a:t>e.g., by guiding application developers through the steps necessary to ensure successful creation &amp; deployment of software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27533" y="3510001"/>
            <a:ext cx="3228975" cy="2780350"/>
            <a:chOff x="260350" y="1287463"/>
            <a:chExt cx="4013200" cy="355373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063" y="1287463"/>
              <a:ext cx="3900487" cy="3475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260600" y="4227513"/>
              <a:ext cx="841159" cy="6136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/>
                <a:t>Leaf</a:t>
              </a:r>
            </a:p>
            <a:p>
              <a:pPr algn="ctr">
                <a:spcBef>
                  <a:spcPct val="0"/>
                </a:spcBef>
              </a:pPr>
              <a:r>
                <a:rPr lang="en-US" sz="1400"/>
                <a:t>Nodes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325813" y="1465263"/>
              <a:ext cx="846260" cy="6136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/>
                <a:t>Binary</a:t>
              </a:r>
            </a:p>
            <a:p>
              <a:pPr algn="ctr">
                <a:spcBef>
                  <a:spcPct val="0"/>
                </a:spcBef>
              </a:pPr>
              <a:r>
                <a:rPr lang="en-US" sz="1400"/>
                <a:t>Nodes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60350" y="3132138"/>
              <a:ext cx="807291" cy="6136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/>
                <a:t>Unary</a:t>
              </a:r>
            </a:p>
            <a:p>
              <a:pPr algn="ctr">
                <a:spcBef>
                  <a:spcPct val="0"/>
                </a:spcBef>
              </a:pPr>
              <a:r>
                <a:rPr lang="en-US" sz="1400"/>
                <a:t>Node</a:t>
              </a:r>
            </a:p>
          </p:txBody>
        </p:sp>
      </p:grp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Tutorial Overview</a:t>
            </a:r>
            <a:endParaRPr lang="en-US" dirty="0" smtClean="0"/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0" y="1007710"/>
            <a:ext cx="6177070" cy="5181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dirty="0" smtClean="0"/>
              <a:t>Part I: Motivation &amp; Concepts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/>
              <a:t>The issue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/>
              <a:t>What patterns &amp; frameworks are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/>
              <a:t>What they’re good for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/>
              <a:t>How we develop/categorize them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dirty="0" smtClean="0"/>
              <a:t>Part II: Case Study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/>
              <a:t>Use patterns &amp; frameworks to build an expression tree application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/>
              <a:t>Demonstrate usage &amp; benefits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dirty="0" smtClean="0"/>
              <a:t>Part III: Wrap-Up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/>
              <a:t>Life beyond the </a:t>
            </a:r>
            <a:r>
              <a:rPr lang="en-US" dirty="0" err="1" smtClean="0"/>
              <a:t>GoF</a:t>
            </a:r>
            <a:r>
              <a:rPr lang="en-US" dirty="0" smtClean="0"/>
              <a:t> book, observations, caveats, concluding remarks, &amp; additional references</a:t>
            </a:r>
          </a:p>
          <a:p>
            <a:pPr lvl="1" eaLnBrk="1" hangingPunct="1">
              <a:spcBef>
                <a:spcPts val="600"/>
              </a:spcBef>
            </a:pPr>
            <a:endParaRPr lang="en-US" dirty="0" smtClean="0"/>
          </a:p>
        </p:txBody>
      </p:sp>
      <p:pic>
        <p:nvPicPr>
          <p:cNvPr id="9" name="Picture 7" descr="spa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5221" y="1148021"/>
            <a:ext cx="4373477" cy="222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481263" y="1366838"/>
            <a:ext cx="11303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722813" y="1039813"/>
            <a:ext cx="4519612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package </a:t>
            </a:r>
            <a:r>
              <a:rPr lang="en-US" sz="700" b="1" dirty="0" err="1">
                <a:latin typeface="Courier New" pitchFamily="49" charset="0"/>
              </a:rPr>
              <a:t>org.apache.tomcat.session</a:t>
            </a:r>
            <a:r>
              <a:rPr lang="en-US" sz="700" b="1" dirty="0">
                <a:latin typeface="Courier New" pitchFamily="49" charset="0"/>
              </a:rPr>
              <a:t>;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700" b="1" dirty="0">
              <a:latin typeface="Courier New" pitchFamily="49" charset="0"/>
            </a:endParaRP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import </a:t>
            </a:r>
            <a:r>
              <a:rPr lang="en-US" sz="700" b="1" dirty="0" err="1">
                <a:latin typeface="Courier New" pitchFamily="49" charset="0"/>
              </a:rPr>
              <a:t>org.apache.tomcat.core</a:t>
            </a:r>
            <a:r>
              <a:rPr lang="en-US" sz="700" b="1" dirty="0">
                <a:latin typeface="Courier New" pitchFamily="49" charset="0"/>
              </a:rPr>
              <a:t>.*;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import </a:t>
            </a:r>
            <a:r>
              <a:rPr lang="en-US" sz="700" b="1" dirty="0" err="1">
                <a:latin typeface="Courier New" pitchFamily="49" charset="0"/>
              </a:rPr>
              <a:t>org.apache.tomcat.util.StringManager</a:t>
            </a:r>
            <a:r>
              <a:rPr lang="en-US" sz="700" b="1" dirty="0">
                <a:latin typeface="Courier New" pitchFamily="49" charset="0"/>
              </a:rPr>
              <a:t>;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import java.io.*;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import java.net.*;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import </a:t>
            </a:r>
            <a:r>
              <a:rPr lang="en-US" sz="700" b="1" dirty="0" err="1">
                <a:latin typeface="Courier New" pitchFamily="49" charset="0"/>
              </a:rPr>
              <a:t>java.util</a:t>
            </a:r>
            <a:r>
              <a:rPr lang="en-US" sz="700" b="1" dirty="0">
                <a:latin typeface="Courier New" pitchFamily="49" charset="0"/>
              </a:rPr>
              <a:t>.*;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import </a:t>
            </a:r>
            <a:r>
              <a:rPr lang="en-US" sz="700" b="1" dirty="0" err="1">
                <a:latin typeface="Courier New" pitchFamily="49" charset="0"/>
              </a:rPr>
              <a:t>javax.servlet</a:t>
            </a:r>
            <a:r>
              <a:rPr lang="en-US" sz="700" b="1" dirty="0">
                <a:latin typeface="Courier New" pitchFamily="49" charset="0"/>
              </a:rPr>
              <a:t>.*;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import </a:t>
            </a:r>
            <a:r>
              <a:rPr lang="en-US" sz="700" b="1" dirty="0" err="1">
                <a:latin typeface="Courier New" pitchFamily="49" charset="0"/>
              </a:rPr>
              <a:t>javax.servlet.http</a:t>
            </a:r>
            <a:r>
              <a:rPr lang="en-US" sz="700" b="1" dirty="0">
                <a:latin typeface="Courier New" pitchFamily="49" charset="0"/>
              </a:rPr>
              <a:t>.*;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700" b="1" dirty="0">
              <a:latin typeface="Courier New" pitchFamily="49" charset="0"/>
            </a:endParaRP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/**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* Core implementation of a server session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*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* @author James Duncan Davidson [duncan@eng.sun.com]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* @author James Todd [gonzo@eng.sun.com]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*/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700" b="1" dirty="0">
              <a:latin typeface="Courier New" pitchFamily="49" charset="0"/>
            </a:endParaRP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public class </a:t>
            </a:r>
            <a:r>
              <a:rPr lang="en-US" sz="700" b="1" dirty="0" err="1">
                <a:latin typeface="Courier New" pitchFamily="49" charset="0"/>
              </a:rPr>
              <a:t>ServerSession</a:t>
            </a:r>
            <a:r>
              <a:rPr lang="en-US" sz="700" b="1" dirty="0">
                <a:latin typeface="Courier New" pitchFamily="49" charset="0"/>
              </a:rPr>
              <a:t> {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700" b="1" dirty="0">
              <a:latin typeface="Courier New" pitchFamily="49" charset="0"/>
            </a:endParaRP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private </a:t>
            </a:r>
            <a:r>
              <a:rPr lang="en-US" sz="700" b="1" dirty="0" err="1">
                <a:latin typeface="Courier New" pitchFamily="49" charset="0"/>
              </a:rPr>
              <a:t>StringManager</a:t>
            </a:r>
            <a:r>
              <a:rPr lang="en-US" sz="700" b="1" dirty="0">
                <a:latin typeface="Courier New" pitchFamily="49" charset="0"/>
              </a:rPr>
              <a:t> </a:t>
            </a:r>
            <a:r>
              <a:rPr lang="en-US" sz="700" b="1" dirty="0" err="1">
                <a:latin typeface="Courier New" pitchFamily="49" charset="0"/>
              </a:rPr>
              <a:t>sm</a:t>
            </a:r>
            <a:r>
              <a:rPr lang="en-US" sz="700" b="1" dirty="0">
                <a:latin typeface="Courier New" pitchFamily="49" charset="0"/>
              </a:rPr>
              <a:t> =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    </a:t>
            </a:r>
            <a:r>
              <a:rPr lang="en-US" sz="700" b="1" dirty="0" err="1">
                <a:latin typeface="Courier New" pitchFamily="49" charset="0"/>
              </a:rPr>
              <a:t>StringManager.getManager</a:t>
            </a:r>
            <a:r>
              <a:rPr lang="en-US" sz="700" b="1" dirty="0">
                <a:latin typeface="Courier New" pitchFamily="49" charset="0"/>
              </a:rPr>
              <a:t>("</a:t>
            </a:r>
            <a:r>
              <a:rPr lang="en-US" sz="700" b="1" dirty="0" err="1">
                <a:latin typeface="Courier New" pitchFamily="49" charset="0"/>
              </a:rPr>
              <a:t>org.apache.tomcat.session</a:t>
            </a:r>
            <a:r>
              <a:rPr lang="en-US" sz="700" b="1" dirty="0">
                <a:latin typeface="Courier New" pitchFamily="49" charset="0"/>
              </a:rPr>
              <a:t>");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private </a:t>
            </a:r>
            <a:r>
              <a:rPr lang="en-US" sz="700" b="1" dirty="0" err="1">
                <a:latin typeface="Courier New" pitchFamily="49" charset="0"/>
              </a:rPr>
              <a:t>Hashtable</a:t>
            </a:r>
            <a:r>
              <a:rPr lang="en-US" sz="700" b="1" dirty="0">
                <a:latin typeface="Courier New" pitchFamily="49" charset="0"/>
              </a:rPr>
              <a:t> values = new </a:t>
            </a:r>
            <a:r>
              <a:rPr lang="en-US" sz="700" b="1" dirty="0" err="1">
                <a:latin typeface="Courier New" pitchFamily="49" charset="0"/>
              </a:rPr>
              <a:t>Hashtable</a:t>
            </a:r>
            <a:r>
              <a:rPr lang="en-US" sz="700" b="1" dirty="0">
                <a:latin typeface="Courier New" pitchFamily="49" charset="0"/>
              </a:rPr>
              <a:t>();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private </a:t>
            </a:r>
            <a:r>
              <a:rPr lang="en-US" sz="700" b="1" dirty="0" err="1">
                <a:latin typeface="Courier New" pitchFamily="49" charset="0"/>
              </a:rPr>
              <a:t>Hashtable</a:t>
            </a:r>
            <a:r>
              <a:rPr lang="en-US" sz="700" b="1" dirty="0">
                <a:latin typeface="Courier New" pitchFamily="49" charset="0"/>
              </a:rPr>
              <a:t> </a:t>
            </a:r>
            <a:r>
              <a:rPr lang="en-US" sz="700" b="1" dirty="0" err="1">
                <a:latin typeface="Courier New" pitchFamily="49" charset="0"/>
              </a:rPr>
              <a:t>appSessions</a:t>
            </a:r>
            <a:r>
              <a:rPr lang="en-US" sz="700" b="1" dirty="0">
                <a:latin typeface="Courier New" pitchFamily="49" charset="0"/>
              </a:rPr>
              <a:t> = new </a:t>
            </a:r>
            <a:r>
              <a:rPr lang="en-US" sz="700" b="1" dirty="0" err="1">
                <a:latin typeface="Courier New" pitchFamily="49" charset="0"/>
              </a:rPr>
              <a:t>Hashtable</a:t>
            </a:r>
            <a:r>
              <a:rPr lang="en-US" sz="700" b="1" dirty="0">
                <a:latin typeface="Courier New" pitchFamily="49" charset="0"/>
              </a:rPr>
              <a:t>();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private String id;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private long </a:t>
            </a:r>
            <a:r>
              <a:rPr lang="en-US" sz="700" b="1" dirty="0" err="1">
                <a:latin typeface="Courier New" pitchFamily="49" charset="0"/>
              </a:rPr>
              <a:t>creationTime</a:t>
            </a:r>
            <a:r>
              <a:rPr lang="en-US" sz="700" b="1" dirty="0">
                <a:latin typeface="Courier New" pitchFamily="49" charset="0"/>
              </a:rPr>
              <a:t> = </a:t>
            </a:r>
            <a:r>
              <a:rPr lang="en-US" sz="700" b="1" dirty="0" err="1">
                <a:latin typeface="Courier New" pitchFamily="49" charset="0"/>
              </a:rPr>
              <a:t>System.currentTimeMillis</a:t>
            </a:r>
            <a:r>
              <a:rPr lang="en-US" sz="700" b="1" dirty="0">
                <a:latin typeface="Courier New" pitchFamily="49" charset="0"/>
              </a:rPr>
              <a:t>();;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private long </a:t>
            </a:r>
            <a:r>
              <a:rPr lang="en-US" sz="700" b="1" dirty="0" err="1">
                <a:latin typeface="Courier New" pitchFamily="49" charset="0"/>
              </a:rPr>
              <a:t>thisAccessTime</a:t>
            </a:r>
            <a:r>
              <a:rPr lang="en-US" sz="700" b="1" dirty="0">
                <a:latin typeface="Courier New" pitchFamily="49" charset="0"/>
              </a:rPr>
              <a:t> = </a:t>
            </a:r>
            <a:r>
              <a:rPr lang="en-US" sz="700" b="1" dirty="0" err="1">
                <a:latin typeface="Courier New" pitchFamily="49" charset="0"/>
              </a:rPr>
              <a:t>creationTime</a:t>
            </a:r>
            <a:r>
              <a:rPr lang="en-US" sz="700" b="1" dirty="0">
                <a:latin typeface="Courier New" pitchFamily="49" charset="0"/>
              </a:rPr>
              <a:t>;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private </a:t>
            </a:r>
            <a:r>
              <a:rPr lang="en-US" sz="700" b="1" dirty="0" err="1">
                <a:latin typeface="Courier New" pitchFamily="49" charset="0"/>
              </a:rPr>
              <a:t>int</a:t>
            </a:r>
            <a:r>
              <a:rPr lang="en-US" sz="700" b="1" dirty="0">
                <a:latin typeface="Courier New" pitchFamily="49" charset="0"/>
              </a:rPr>
              <a:t> </a:t>
            </a:r>
            <a:r>
              <a:rPr lang="en-US" sz="700" b="1" dirty="0" err="1">
                <a:latin typeface="Courier New" pitchFamily="49" charset="0"/>
              </a:rPr>
              <a:t>inactiveInterval</a:t>
            </a:r>
            <a:r>
              <a:rPr lang="en-US" sz="700" b="1" dirty="0">
                <a:latin typeface="Courier New" pitchFamily="49" charset="0"/>
              </a:rPr>
              <a:t> = -1;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</a:t>
            </a:r>
            <a:r>
              <a:rPr lang="en-US" sz="700" b="1" dirty="0" err="1">
                <a:latin typeface="Courier New" pitchFamily="49" charset="0"/>
              </a:rPr>
              <a:t>ServerSession</a:t>
            </a:r>
            <a:r>
              <a:rPr lang="en-US" sz="700" b="1" dirty="0">
                <a:latin typeface="Courier New" pitchFamily="49" charset="0"/>
              </a:rPr>
              <a:t>(String id) {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    this.id = id;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}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700" b="1" dirty="0">
              <a:latin typeface="Courier New" pitchFamily="49" charset="0"/>
            </a:endParaRP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public String </a:t>
            </a:r>
            <a:r>
              <a:rPr lang="en-US" sz="700" b="1" dirty="0" err="1">
                <a:latin typeface="Courier New" pitchFamily="49" charset="0"/>
              </a:rPr>
              <a:t>getId</a:t>
            </a:r>
            <a:r>
              <a:rPr lang="en-US" sz="700" b="1" dirty="0">
                <a:latin typeface="Courier New" pitchFamily="49" charset="0"/>
              </a:rPr>
              <a:t>() {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    return id;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}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700" b="1" dirty="0">
              <a:latin typeface="Courier New" pitchFamily="49" charset="0"/>
            </a:endParaRP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public long </a:t>
            </a:r>
            <a:r>
              <a:rPr lang="en-US" sz="700" b="1" dirty="0" err="1">
                <a:latin typeface="Courier New" pitchFamily="49" charset="0"/>
              </a:rPr>
              <a:t>getCreationTime</a:t>
            </a:r>
            <a:r>
              <a:rPr lang="en-US" sz="700" b="1" dirty="0">
                <a:latin typeface="Courier New" pitchFamily="49" charset="0"/>
              </a:rPr>
              <a:t>() {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    return </a:t>
            </a:r>
            <a:r>
              <a:rPr lang="en-US" sz="700" b="1" dirty="0" err="1">
                <a:latin typeface="Courier New" pitchFamily="49" charset="0"/>
              </a:rPr>
              <a:t>creationTime</a:t>
            </a:r>
            <a:r>
              <a:rPr lang="en-US" sz="700" b="1" dirty="0">
                <a:latin typeface="Courier New" pitchFamily="49" charset="0"/>
              </a:rPr>
              <a:t>;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}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700" b="1" dirty="0">
              <a:latin typeface="Courier New" pitchFamily="49" charset="0"/>
            </a:endParaRP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public </a:t>
            </a:r>
            <a:r>
              <a:rPr lang="en-US" sz="700" b="1" dirty="0" err="1">
                <a:latin typeface="Courier New" pitchFamily="49" charset="0"/>
              </a:rPr>
              <a:t>ApplicationSession</a:t>
            </a:r>
            <a:r>
              <a:rPr lang="en-US" sz="700" b="1" dirty="0">
                <a:latin typeface="Courier New" pitchFamily="49" charset="0"/>
              </a:rPr>
              <a:t> </a:t>
            </a:r>
            <a:r>
              <a:rPr lang="en-US" sz="700" b="1" dirty="0" err="1">
                <a:latin typeface="Courier New" pitchFamily="49" charset="0"/>
              </a:rPr>
              <a:t>getApplicationSession</a:t>
            </a:r>
            <a:r>
              <a:rPr lang="en-US" sz="700" b="1" dirty="0">
                <a:latin typeface="Courier New" pitchFamily="49" charset="0"/>
              </a:rPr>
              <a:t>(Context </a:t>
            </a:r>
            <a:r>
              <a:rPr lang="en-US" sz="700" b="1" dirty="0" err="1">
                <a:latin typeface="Courier New" pitchFamily="49" charset="0"/>
              </a:rPr>
              <a:t>context</a:t>
            </a:r>
            <a:r>
              <a:rPr lang="en-US" sz="700" b="1" dirty="0">
                <a:latin typeface="Courier New" pitchFamily="49" charset="0"/>
              </a:rPr>
              <a:t>,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    </a:t>
            </a:r>
            <a:r>
              <a:rPr lang="en-US" sz="700" b="1" dirty="0" err="1">
                <a:latin typeface="Courier New" pitchFamily="49" charset="0"/>
              </a:rPr>
              <a:t>boolean</a:t>
            </a:r>
            <a:r>
              <a:rPr lang="en-US" sz="700" b="1" dirty="0">
                <a:latin typeface="Courier New" pitchFamily="49" charset="0"/>
              </a:rPr>
              <a:t> create) {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    </a:t>
            </a:r>
            <a:r>
              <a:rPr lang="en-US" sz="700" b="1" dirty="0" err="1">
                <a:latin typeface="Courier New" pitchFamily="49" charset="0"/>
              </a:rPr>
              <a:t>ApplicationSession</a:t>
            </a:r>
            <a:r>
              <a:rPr lang="en-US" sz="700" b="1" dirty="0">
                <a:latin typeface="Courier New" pitchFamily="49" charset="0"/>
              </a:rPr>
              <a:t> </a:t>
            </a:r>
            <a:r>
              <a:rPr lang="en-US" sz="700" b="1" dirty="0" err="1">
                <a:latin typeface="Courier New" pitchFamily="49" charset="0"/>
              </a:rPr>
              <a:t>appSession</a:t>
            </a:r>
            <a:r>
              <a:rPr lang="en-US" sz="700" b="1" dirty="0">
                <a:latin typeface="Courier New" pitchFamily="49" charset="0"/>
              </a:rPr>
              <a:t> =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        (</a:t>
            </a:r>
            <a:r>
              <a:rPr lang="en-US" sz="700" b="1" dirty="0" err="1">
                <a:latin typeface="Courier New" pitchFamily="49" charset="0"/>
              </a:rPr>
              <a:t>ApplicationSession</a:t>
            </a:r>
            <a:r>
              <a:rPr lang="en-US" sz="700" b="1" dirty="0">
                <a:latin typeface="Courier New" pitchFamily="49" charset="0"/>
              </a:rPr>
              <a:t>)</a:t>
            </a:r>
            <a:r>
              <a:rPr lang="en-US" sz="700" b="1" dirty="0" err="1">
                <a:latin typeface="Courier New" pitchFamily="49" charset="0"/>
              </a:rPr>
              <a:t>appSessions.get</a:t>
            </a:r>
            <a:r>
              <a:rPr lang="en-US" sz="700" b="1" dirty="0">
                <a:latin typeface="Courier New" pitchFamily="49" charset="0"/>
              </a:rPr>
              <a:t>(context);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700" b="1" dirty="0">
              <a:latin typeface="Courier New" pitchFamily="49" charset="0"/>
            </a:endParaRP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    if (</a:t>
            </a:r>
            <a:r>
              <a:rPr lang="en-US" sz="700" b="1" dirty="0" err="1">
                <a:latin typeface="Courier New" pitchFamily="49" charset="0"/>
              </a:rPr>
              <a:t>appSession</a:t>
            </a:r>
            <a:r>
              <a:rPr lang="en-US" sz="700" b="1" dirty="0">
                <a:latin typeface="Courier New" pitchFamily="49" charset="0"/>
              </a:rPr>
              <a:t> == null &amp;&amp; create) {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700" b="1" dirty="0">
              <a:latin typeface="Courier New" pitchFamily="49" charset="0"/>
            </a:endParaRP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        // XXX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        // sync to ensure valid?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        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        </a:t>
            </a:r>
            <a:r>
              <a:rPr lang="en-US" sz="700" b="1" dirty="0" err="1">
                <a:latin typeface="Courier New" pitchFamily="49" charset="0"/>
              </a:rPr>
              <a:t>appSession</a:t>
            </a:r>
            <a:r>
              <a:rPr lang="en-US" sz="700" b="1" dirty="0">
                <a:latin typeface="Courier New" pitchFamily="49" charset="0"/>
              </a:rPr>
              <a:t> = new </a:t>
            </a:r>
            <a:r>
              <a:rPr lang="en-US" sz="700" b="1" dirty="0" err="1">
                <a:latin typeface="Courier New" pitchFamily="49" charset="0"/>
              </a:rPr>
              <a:t>ApplicationSession</a:t>
            </a:r>
            <a:r>
              <a:rPr lang="en-US" sz="700" b="1" dirty="0">
                <a:latin typeface="Courier New" pitchFamily="49" charset="0"/>
              </a:rPr>
              <a:t>(id, this, context);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        </a:t>
            </a:r>
            <a:r>
              <a:rPr lang="en-US" sz="700" b="1" dirty="0" err="1">
                <a:latin typeface="Courier New" pitchFamily="49" charset="0"/>
              </a:rPr>
              <a:t>appSessions.put</a:t>
            </a:r>
            <a:r>
              <a:rPr lang="en-US" sz="700" b="1" dirty="0">
                <a:latin typeface="Courier New" pitchFamily="49" charset="0"/>
              </a:rPr>
              <a:t>(context, </a:t>
            </a:r>
            <a:r>
              <a:rPr lang="en-US" sz="700" b="1" dirty="0" err="1">
                <a:latin typeface="Courier New" pitchFamily="49" charset="0"/>
              </a:rPr>
              <a:t>appSession</a:t>
            </a:r>
            <a:r>
              <a:rPr lang="en-US" sz="700" b="1" dirty="0">
                <a:latin typeface="Courier New" pitchFamily="49" charset="0"/>
              </a:rPr>
              <a:t>);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    }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700" b="1" dirty="0">
              <a:latin typeface="Courier New" pitchFamily="49" charset="0"/>
            </a:endParaRP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    // XXX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    // make sure that we haven't gone over the end of our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    // inactive interval -- if so, invalidate &amp; create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    // a new </a:t>
            </a:r>
            <a:r>
              <a:rPr lang="en-US" sz="700" b="1" dirty="0" err="1">
                <a:latin typeface="Courier New" pitchFamily="49" charset="0"/>
              </a:rPr>
              <a:t>appSession</a:t>
            </a:r>
            <a:endParaRPr lang="en-US" sz="700" b="1" dirty="0">
              <a:latin typeface="Courier New" pitchFamily="49" charset="0"/>
            </a:endParaRP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    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    return </a:t>
            </a:r>
            <a:r>
              <a:rPr lang="en-US" sz="700" b="1" dirty="0" err="1">
                <a:latin typeface="Courier New" pitchFamily="49" charset="0"/>
              </a:rPr>
              <a:t>appSession</a:t>
            </a:r>
            <a:r>
              <a:rPr lang="en-US" sz="700" b="1" dirty="0">
                <a:latin typeface="Courier New" pitchFamily="49" charset="0"/>
              </a:rPr>
              <a:t>;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}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void </a:t>
            </a:r>
            <a:r>
              <a:rPr lang="en-US" sz="700" b="1" dirty="0" err="1">
                <a:latin typeface="Courier New" pitchFamily="49" charset="0"/>
              </a:rPr>
              <a:t>removeApplicationSession</a:t>
            </a:r>
            <a:r>
              <a:rPr lang="en-US" sz="700" b="1" dirty="0">
                <a:latin typeface="Courier New" pitchFamily="49" charset="0"/>
              </a:rPr>
              <a:t>(Context </a:t>
            </a:r>
            <a:r>
              <a:rPr lang="en-US" sz="700" b="1" dirty="0" err="1">
                <a:latin typeface="Courier New" pitchFamily="49" charset="0"/>
              </a:rPr>
              <a:t>context</a:t>
            </a:r>
            <a:r>
              <a:rPr lang="en-US" sz="700" b="1" dirty="0">
                <a:latin typeface="Courier New" pitchFamily="49" charset="0"/>
              </a:rPr>
              <a:t>) {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    </a:t>
            </a:r>
            <a:r>
              <a:rPr lang="en-US" sz="700" b="1" dirty="0" err="1">
                <a:latin typeface="Courier New" pitchFamily="49" charset="0"/>
              </a:rPr>
              <a:t>appSessions.remove</a:t>
            </a:r>
            <a:r>
              <a:rPr lang="en-US" sz="700" b="1" dirty="0">
                <a:latin typeface="Courier New" pitchFamily="49" charset="0"/>
              </a:rPr>
              <a:t>(context);</a:t>
            </a:r>
          </a:p>
          <a:p>
            <a:pPr eaLnBrk="0" hangingPunct="0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dirty="0">
                <a:latin typeface="Courier New" pitchFamily="49" charset="0"/>
              </a:rPr>
              <a:t>    }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520700" y="449263"/>
            <a:ext cx="7924800" cy="590550"/>
          </a:xfrm>
        </p:spPr>
        <p:txBody>
          <a:bodyPr/>
          <a:lstStyle/>
          <a:p>
            <a:pPr eaLnBrk="1" hangingPunct="1"/>
            <a:r>
              <a:rPr lang="en-US" sz="3200" smtClean="0"/>
              <a:t>Benefits of Frameworks</a:t>
            </a: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76200" y="925513"/>
            <a:ext cx="4646613" cy="335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sz="2000" b="1">
                <a:solidFill>
                  <a:srgbClr val="C0C0C0"/>
                </a:solidFill>
              </a:rPr>
              <a:t>Design reuse</a:t>
            </a:r>
          </a:p>
          <a:p>
            <a:pPr marL="511175" lvl="1" indent="-169863" eaLnBrk="0" hangingPunct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sz="2000">
                <a:solidFill>
                  <a:srgbClr val="C0C0C0"/>
                </a:solidFill>
              </a:rPr>
              <a:t>e.g., by guiding application developers through the steps necessary to ensure successful creation &amp; deployment of software</a:t>
            </a:r>
          </a:p>
          <a:p>
            <a:pPr marL="169863" indent="-169863" eaLnBrk="0" hangingPunct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sz="2000" b="1"/>
              <a:t>Implementation reuse</a:t>
            </a:r>
          </a:p>
          <a:p>
            <a:pPr marL="511175" lvl="1" indent="-169863" eaLnBrk="0" hangingPunct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sz="2000"/>
              <a:t>e.g., by amortizing software lifecycle costs &amp; leveraging previous development &amp; optimization efforts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481263" y="1309688"/>
            <a:ext cx="11303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Arial" pitchFamily="34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76200" y="925513"/>
            <a:ext cx="4646613" cy="532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sz="2000" b="1">
                <a:solidFill>
                  <a:srgbClr val="C0C0C0"/>
                </a:solidFill>
              </a:rPr>
              <a:t>Design reuse</a:t>
            </a:r>
          </a:p>
          <a:p>
            <a:pPr marL="511175" lvl="1" indent="-169863" eaLnBrk="0" hangingPunct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sz="2000">
                <a:solidFill>
                  <a:srgbClr val="C0C0C0"/>
                </a:solidFill>
              </a:rPr>
              <a:t>e.g., by guiding application developers through the steps necessary to ensure successful creation &amp; deployment of software</a:t>
            </a:r>
          </a:p>
          <a:p>
            <a:pPr marL="169863" indent="-169863" eaLnBrk="0" hangingPunct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sz="2000" b="1">
                <a:solidFill>
                  <a:srgbClr val="C0C0C0"/>
                </a:solidFill>
              </a:rPr>
              <a:t>Implementation reuse</a:t>
            </a:r>
          </a:p>
          <a:p>
            <a:pPr marL="511175" lvl="1" indent="-169863" eaLnBrk="0" hangingPunct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sz="2000">
                <a:solidFill>
                  <a:srgbClr val="C0C0C0"/>
                </a:solidFill>
              </a:rPr>
              <a:t>e.g., by amortizing software lifecycle costs &amp; leveraging previous development &amp; optimization efforts</a:t>
            </a:r>
          </a:p>
          <a:p>
            <a:pPr marL="169863" indent="-169863" eaLnBrk="0" hangingPunct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sz="2000" b="1"/>
              <a:t>Validation reuse</a:t>
            </a:r>
          </a:p>
          <a:p>
            <a:pPr marL="511175" lvl="1" indent="-169863" eaLnBrk="0" hangingPunct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sz="2000"/>
              <a:t>e.g., by amortizing the efforts of validating application- &amp; platform-independent portions of software, thereby enhancing software reliability &amp; scalability</a:t>
            </a:r>
          </a:p>
        </p:txBody>
      </p:sp>
      <p:pic>
        <p:nvPicPr>
          <p:cNvPr id="36868" name="Picture 4" descr="scorebo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2813" y="1347788"/>
            <a:ext cx="4064000" cy="440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9" name="Rectangle 4"/>
          <p:cNvSpPr>
            <a:spLocks noGrp="1" noChangeArrowheads="1"/>
          </p:cNvSpPr>
          <p:nvPr>
            <p:ph type="title"/>
          </p:nvPr>
        </p:nvSpPr>
        <p:spPr>
          <a:xfrm>
            <a:off x="520700" y="449263"/>
            <a:ext cx="7924800" cy="590550"/>
          </a:xfrm>
        </p:spPr>
        <p:txBody>
          <a:bodyPr/>
          <a:lstStyle/>
          <a:p>
            <a:pPr eaLnBrk="1" hangingPunct="1"/>
            <a:r>
              <a:rPr lang="en-US" sz="3200" smtClean="0"/>
              <a:t>Benefits of Frameworks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99"/>
          <p:cNvSpPr txBox="1">
            <a:spLocks noChangeArrowheads="1"/>
          </p:cNvSpPr>
          <p:nvPr/>
        </p:nvSpPr>
        <p:spPr bwMode="auto">
          <a:xfrm>
            <a:off x="297180" y="1074103"/>
            <a:ext cx="856443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 eaLnBrk="0" hangingPunct="0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Char char="•"/>
            </a:pPr>
            <a:r>
              <a:rPr lang="en-US" sz="2000" dirty="0"/>
              <a:t>Frameworks are powerful, but can be hard to use effectively (&amp; even harder to create) for many application developers</a:t>
            </a:r>
          </a:p>
          <a:p>
            <a:pPr marL="457200" lvl="2" indent="-223838" eaLnBrk="0" hangingPunct="0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Char char="•"/>
            </a:pPr>
            <a:r>
              <a:rPr lang="en-US" sz="2000" dirty="0"/>
              <a:t>Commonality &amp; variability analysis requires significant domain knowledge &amp; OO design/implementation expertise</a:t>
            </a:r>
          </a:p>
          <a:p>
            <a:pPr marL="233363" indent="-233363" eaLnBrk="0" hangingPunct="0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Char char="•"/>
            </a:pPr>
            <a:r>
              <a:rPr lang="en-US" sz="2000" dirty="0"/>
              <a:t>Significant time required to evaluate applicability &amp; quality of a framework for a particular domain</a:t>
            </a:r>
          </a:p>
          <a:p>
            <a:pPr marL="233363" indent="-233363" eaLnBrk="0" hangingPunct="0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Char char="•"/>
            </a:pPr>
            <a:r>
              <a:rPr lang="en-US" sz="2000" dirty="0"/>
              <a:t>Debugging is tricky due to inversion of control</a:t>
            </a:r>
          </a:p>
          <a:p>
            <a:pPr marL="233363" indent="-233363" eaLnBrk="0" hangingPunct="0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Char char="•"/>
            </a:pPr>
            <a:r>
              <a:rPr lang="en-US" sz="2000" dirty="0"/>
              <a:t>V&amp;V is tricky due to “late binding”</a:t>
            </a:r>
          </a:p>
          <a:p>
            <a:pPr marL="233363" indent="-233363" eaLnBrk="0" hangingPunct="0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Char char="•"/>
            </a:pPr>
            <a:r>
              <a:rPr lang="en-US" sz="2000" dirty="0"/>
              <a:t>May incur performance degradations due to </a:t>
            </a:r>
            <a:r>
              <a:rPr lang="en-US" sz="2000" dirty="0" smtClean="0"/>
              <a:t>extra </a:t>
            </a:r>
            <a:r>
              <a:rPr lang="en-US" sz="2000" dirty="0"/>
              <a:t>(unnecessary) levels of indirection</a:t>
            </a:r>
          </a:p>
        </p:txBody>
      </p:sp>
      <p:sp>
        <p:nvSpPr>
          <p:cNvPr id="37891" name="Rectangle 212"/>
          <p:cNvSpPr>
            <a:spLocks noChangeArrowheads="1"/>
          </p:cNvSpPr>
          <p:nvPr/>
        </p:nvSpPr>
        <p:spPr bwMode="auto">
          <a:xfrm>
            <a:off x="998220" y="5080318"/>
            <a:ext cx="7119938" cy="4000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u="sng" dirty="0">
                <a:latin typeface="Arial" pitchFamily="34" charset="0"/>
              </a:rPr>
              <a:t>www.cs.wustl.edu/ ~schmidt/PDF/Queue-04.pdf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520700" y="449263"/>
            <a:ext cx="7924800" cy="59055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Limitations of Frameworks</a:t>
            </a:r>
          </a:p>
        </p:txBody>
      </p:sp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182880" y="5727609"/>
            <a:ext cx="8781600" cy="430212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buSzTx/>
              <a:buFontTx/>
              <a:buNone/>
            </a:pPr>
            <a:r>
              <a:rPr lang="en-US" sz="2000" dirty="0" smtClean="0"/>
              <a:t>Many frameworks limitations can be addressed with knowledge of patterns!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298450"/>
            <a:ext cx="9134475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smtClean="0"/>
              <a:t>Using Frameworks Effectively</a:t>
            </a:r>
          </a:p>
        </p:txBody>
      </p:sp>
      <p:sp>
        <p:nvSpPr>
          <p:cNvPr id="286723" name="Text Box 3"/>
          <p:cNvSpPr txBox="1">
            <a:spLocks noChangeArrowheads="1"/>
          </p:cNvSpPr>
          <p:nvPr/>
        </p:nvSpPr>
        <p:spPr bwMode="auto">
          <a:xfrm>
            <a:off x="423863" y="1201420"/>
            <a:ext cx="8342312" cy="209288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 ea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lang="en-US" sz="2000" b="1" dirty="0">
                <a:ea typeface="+mn-ea"/>
                <a:cs typeface="+mn-cs"/>
              </a:rPr>
              <a:t>Observations</a:t>
            </a:r>
          </a:p>
          <a:p>
            <a:pPr marL="233363" indent="-233363" ea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Since frameworks </a:t>
            </a:r>
            <a:r>
              <a:rPr lang="en-US" sz="2000" dirty="0">
                <a:ea typeface="+mn-ea"/>
                <a:cs typeface="+mn-cs"/>
              </a:rPr>
              <a:t>are </a:t>
            </a:r>
            <a:r>
              <a:rPr lang="en-US" sz="2000" dirty="0" smtClean="0">
                <a:ea typeface="+mn-ea"/>
                <a:cs typeface="+mn-cs"/>
              </a:rPr>
              <a:t>powerful—but but </a:t>
            </a:r>
            <a:r>
              <a:rPr lang="en-US" sz="2000" dirty="0">
                <a:ea typeface="+mn-ea"/>
                <a:cs typeface="+mn-cs"/>
              </a:rPr>
              <a:t>hard to develop &amp; use effectively by application </a:t>
            </a:r>
            <a:r>
              <a:rPr lang="en-US" sz="2000" dirty="0" smtClean="0">
                <a:ea typeface="+mn-ea"/>
                <a:cs typeface="+mn-cs"/>
              </a:rPr>
              <a:t>developers</a:t>
            </a:r>
            <a:r>
              <a:rPr lang="en-US" sz="2000" dirty="0" smtClean="0"/>
              <a:t>—i</a:t>
            </a:r>
            <a:r>
              <a:rPr lang="en-US" sz="2000" dirty="0" smtClean="0">
                <a:ea typeface="+mn-ea"/>
                <a:cs typeface="+mn-cs"/>
              </a:rPr>
              <a:t>t’s </a:t>
            </a:r>
            <a:r>
              <a:rPr lang="en-US" sz="2000" dirty="0">
                <a:ea typeface="+mn-ea"/>
                <a:cs typeface="+mn-cs"/>
              </a:rPr>
              <a:t>often better to use &amp; customize COTS frameworks than to develop in-house frameworks</a:t>
            </a:r>
          </a:p>
          <a:p>
            <a:pPr marL="168275" indent="-168275" ea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Classes/components/services </a:t>
            </a:r>
            <a:r>
              <a:rPr lang="en-US" sz="2000" dirty="0">
                <a:ea typeface="+mn-ea"/>
                <a:cs typeface="+mn-cs"/>
              </a:rPr>
              <a:t>are easier for application developers to use, but aren’t as powerful or flexible as frameworks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5275" y="3827463"/>
            <a:ext cx="8488363" cy="2409825"/>
            <a:chOff x="175" y="2407"/>
            <a:chExt cx="5347" cy="1518"/>
          </a:xfrm>
        </p:grpSpPr>
        <p:pic>
          <p:nvPicPr>
            <p:cNvPr id="38917" name="Picture 5" descr="funne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8" y="2407"/>
              <a:ext cx="4014" cy="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175" y="3080"/>
              <a:ext cx="1788" cy="8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Successful projects are therefore often organized using the “funnel” model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Stages of Pattern &amp; Framework Awareness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38238"/>
            <a:ext cx="73501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3" y="533400"/>
            <a:ext cx="8991600" cy="381000"/>
          </a:xfrm>
        </p:spPr>
        <p:txBody>
          <a:bodyPr/>
          <a:lstStyle/>
          <a:p>
            <a:pPr eaLnBrk="1" hangingPunct="1"/>
            <a:r>
              <a:rPr lang="en-US" sz="3200" smtClean="0"/>
              <a:t>Part II:  Case Study: Expression Tree Application</a:t>
            </a:r>
          </a:p>
        </p:txBody>
      </p:sp>
      <p:sp>
        <p:nvSpPr>
          <p:cNvPr id="39939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217988" y="1008063"/>
            <a:ext cx="5062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buSzTx/>
            </a:pPr>
            <a:endParaRPr lang="en-US" sz="2000" b="1"/>
          </a:p>
        </p:txBody>
      </p:sp>
      <p:sp>
        <p:nvSpPr>
          <p:cNvPr id="39944" name="Rectangle 10"/>
          <p:cNvSpPr>
            <a:spLocks noChangeArrowheads="1"/>
          </p:cNvSpPr>
          <p:nvPr/>
        </p:nvSpPr>
        <p:spPr bwMode="auto">
          <a:xfrm>
            <a:off x="4419600" y="1128713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ClrTx/>
              <a:buSzPct val="100000"/>
              <a:buFont typeface="Arial" pitchFamily="34" charset="0"/>
              <a:buChar char="•"/>
            </a:pPr>
            <a:endParaRPr lang="en-US" sz="2000"/>
          </a:p>
        </p:txBody>
      </p:sp>
      <p:sp>
        <p:nvSpPr>
          <p:cNvPr id="39945" name="Rectangle 11"/>
          <p:cNvSpPr>
            <a:spLocks noChangeArrowheads="1"/>
          </p:cNvSpPr>
          <p:nvPr/>
        </p:nvSpPr>
        <p:spPr bwMode="auto">
          <a:xfrm>
            <a:off x="61913" y="980123"/>
            <a:ext cx="892968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2000" b="1" dirty="0"/>
              <a:t>Goals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000" dirty="0"/>
              <a:t>Develop an object-oriented expression tree evaluator program using </a:t>
            </a:r>
            <a:r>
              <a:rPr lang="en-US" sz="2000" i="1" dirty="0"/>
              <a:t>patterns</a:t>
            </a:r>
            <a:r>
              <a:rPr lang="en-US" sz="2000" dirty="0"/>
              <a:t> &amp; </a:t>
            </a:r>
            <a:r>
              <a:rPr lang="en-US" sz="2000" i="1" dirty="0"/>
              <a:t>frameworks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000" dirty="0"/>
              <a:t>Demonstrate commonality/variability analysis in the </a:t>
            </a:r>
            <a:r>
              <a:rPr lang="en-US" sz="2000" dirty="0" smtClean="0"/>
              <a:t>                                      context </a:t>
            </a:r>
            <a:r>
              <a:rPr lang="en-US" sz="2000" dirty="0"/>
              <a:t>of a concrete </a:t>
            </a:r>
            <a:r>
              <a:rPr lang="en-US" sz="2000" dirty="0" smtClean="0"/>
              <a:t>application example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/>
              <a:t>Illustrate </a:t>
            </a:r>
            <a:r>
              <a:rPr lang="en-US" sz="2000" dirty="0"/>
              <a:t>how OO frameworks can be </a:t>
            </a:r>
            <a:r>
              <a:rPr lang="en-US" sz="2000" dirty="0" smtClean="0"/>
              <a:t>                                                           combined </a:t>
            </a:r>
            <a:r>
              <a:rPr lang="en-US" sz="2000" dirty="0"/>
              <a:t>with the generic programming </a:t>
            </a:r>
            <a:r>
              <a:rPr lang="en-US" sz="2000" dirty="0" smtClean="0"/>
              <a:t>                                                          features </a:t>
            </a:r>
            <a:r>
              <a:rPr lang="en-US" sz="2000" dirty="0"/>
              <a:t>of C++ &amp; STL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000" dirty="0"/>
              <a:t>Compare/contrast </a:t>
            </a:r>
            <a:r>
              <a:rPr lang="en-US" sz="2000" dirty="0" smtClean="0"/>
              <a:t>OO &amp; non-OO                                                                    approaches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978400" y="2582464"/>
            <a:ext cx="4013200" cy="3530600"/>
            <a:chOff x="260350" y="1287463"/>
            <a:chExt cx="4013200" cy="353060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063" y="1287463"/>
              <a:ext cx="3900487" cy="3475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2260600" y="4227513"/>
              <a:ext cx="815975" cy="590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i="1" dirty="0"/>
                <a:t>Leaf</a:t>
              </a:r>
            </a:p>
            <a:p>
              <a:pPr algn="ctr">
                <a:spcBef>
                  <a:spcPct val="0"/>
                </a:spcBef>
              </a:pPr>
              <a:r>
                <a:rPr lang="en-US" i="1" dirty="0"/>
                <a:t>Nodes</a:t>
              </a: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3325813" y="1465263"/>
              <a:ext cx="817562" cy="590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i="1" dirty="0"/>
                <a:t>Binary</a:t>
              </a:r>
            </a:p>
            <a:p>
              <a:pPr algn="ctr">
                <a:spcBef>
                  <a:spcPct val="0"/>
                </a:spcBef>
              </a:pPr>
              <a:r>
                <a:rPr lang="en-US" i="1" dirty="0"/>
                <a:t>Nodes</a:t>
              </a: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260350" y="3132138"/>
              <a:ext cx="784225" cy="590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i="1" dirty="0"/>
                <a:t>Unary</a:t>
              </a:r>
            </a:p>
            <a:p>
              <a:pPr algn="ctr">
                <a:spcBef>
                  <a:spcPct val="0"/>
                </a:spcBef>
              </a:pPr>
              <a:r>
                <a:rPr lang="en-US" i="1" dirty="0"/>
                <a:t>Node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978400" y="2582464"/>
            <a:ext cx="4013200" cy="3530600"/>
            <a:chOff x="260350" y="1287463"/>
            <a:chExt cx="4013200" cy="3530600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063" y="1287463"/>
              <a:ext cx="3900487" cy="3475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2260600" y="4227513"/>
              <a:ext cx="815975" cy="590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i="1" dirty="0"/>
                <a:t>Leaf</a:t>
              </a:r>
            </a:p>
            <a:p>
              <a:pPr algn="ctr">
                <a:spcBef>
                  <a:spcPct val="0"/>
                </a:spcBef>
              </a:pPr>
              <a:r>
                <a:rPr lang="en-US" i="1" dirty="0"/>
                <a:t>Nodes</a:t>
              </a: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3325813" y="1465263"/>
              <a:ext cx="817562" cy="590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i="1" dirty="0"/>
                <a:t>Binary</a:t>
              </a:r>
            </a:p>
            <a:p>
              <a:pPr algn="ctr">
                <a:spcBef>
                  <a:spcPct val="0"/>
                </a:spcBef>
              </a:pPr>
              <a:r>
                <a:rPr lang="en-US" i="1" dirty="0"/>
                <a:t>Nodes</a:t>
              </a:r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260350" y="3132138"/>
              <a:ext cx="784225" cy="590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i="1" dirty="0"/>
                <a:t>Unary</a:t>
              </a:r>
            </a:p>
            <a:p>
              <a:pPr algn="ctr">
                <a:spcBef>
                  <a:spcPct val="0"/>
                </a:spcBef>
              </a:pPr>
              <a:r>
                <a:rPr lang="en-US" i="1" dirty="0"/>
                <a:t>Node</a:t>
              </a:r>
            </a:p>
          </p:txBody>
        </p:sp>
      </p:grpSp>
      <p:sp>
        <p:nvSpPr>
          <p:cNvPr id="40962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217988" y="1008063"/>
            <a:ext cx="5062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buSzTx/>
            </a:pPr>
            <a:endParaRPr lang="en-US" sz="2000" b="1"/>
          </a:p>
        </p:txBody>
      </p:sp>
      <p:sp>
        <p:nvSpPr>
          <p:cNvPr id="40967" name="Rectangle 10"/>
          <p:cNvSpPr>
            <a:spLocks noChangeArrowheads="1"/>
          </p:cNvSpPr>
          <p:nvPr/>
        </p:nvSpPr>
        <p:spPr bwMode="auto">
          <a:xfrm>
            <a:off x="4419600" y="1128713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ClrTx/>
              <a:buSzPct val="100000"/>
              <a:buFont typeface="Arial" pitchFamily="34" charset="0"/>
              <a:buChar char="•"/>
            </a:pPr>
            <a:endParaRPr lang="en-US" sz="2000"/>
          </a:p>
        </p:txBody>
      </p:sp>
      <p:sp>
        <p:nvSpPr>
          <p:cNvPr id="40968" name="Rectangle 11"/>
          <p:cNvSpPr>
            <a:spLocks noChangeArrowheads="1"/>
          </p:cNvSpPr>
          <p:nvPr/>
        </p:nvSpPr>
        <p:spPr bwMode="auto">
          <a:xfrm>
            <a:off x="152399" y="1128713"/>
            <a:ext cx="870902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000" dirty="0"/>
              <a:t>Expression trees consist of nodes containing </a:t>
            </a:r>
            <a:r>
              <a:rPr lang="en-US" sz="2000" i="1" dirty="0"/>
              <a:t>operators</a:t>
            </a:r>
            <a:r>
              <a:rPr lang="en-US" sz="2000" dirty="0"/>
              <a:t> &amp; </a:t>
            </a:r>
            <a:r>
              <a:rPr lang="en-US" sz="2000" i="1" dirty="0"/>
              <a:t>operands      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000" dirty="0"/>
              <a:t>Operators have different precedence levels, different </a:t>
            </a:r>
            <a:r>
              <a:rPr lang="en-US" sz="2000" dirty="0" err="1"/>
              <a:t>associativities</a:t>
            </a:r>
            <a:r>
              <a:rPr lang="en-US" sz="2000" dirty="0"/>
              <a:t>, &amp; different </a:t>
            </a:r>
            <a:r>
              <a:rPr lang="en-US" sz="2000" dirty="0" err="1"/>
              <a:t>arities</a:t>
            </a:r>
            <a:r>
              <a:rPr lang="en-US" sz="2000" dirty="0"/>
              <a:t>, e.g.:  </a:t>
            </a:r>
          </a:p>
          <a:p>
            <a:pPr lvl="1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000" dirty="0"/>
              <a:t>Multiplication takes precedence over addition</a:t>
            </a:r>
          </a:p>
          <a:p>
            <a:pPr lvl="1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000" dirty="0"/>
              <a:t>The multiplication operator has two </a:t>
            </a:r>
            <a:r>
              <a:rPr lang="en-US" sz="2000" dirty="0" smtClean="0"/>
              <a:t>                                                        arguments</a:t>
            </a:r>
            <a:r>
              <a:rPr lang="en-US" sz="2000" dirty="0"/>
              <a:t>, whereas unary minus </a:t>
            </a:r>
            <a:r>
              <a:rPr lang="en-US" sz="2000" dirty="0" smtClean="0"/>
              <a:t>                                                                     operator </a:t>
            </a:r>
            <a:r>
              <a:rPr lang="en-US" sz="2000" dirty="0"/>
              <a:t>has only one  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000" dirty="0"/>
              <a:t>Operands </a:t>
            </a:r>
            <a:r>
              <a:rPr lang="en-US" sz="2000" dirty="0" smtClean="0"/>
              <a:t>can be integers</a:t>
            </a:r>
            <a:r>
              <a:rPr lang="en-US" sz="2000" dirty="0"/>
              <a:t>, doubles, </a:t>
            </a:r>
            <a:r>
              <a:rPr lang="en-US" sz="2000" dirty="0" smtClean="0"/>
              <a:t>                                                         variables</a:t>
            </a:r>
            <a:r>
              <a:rPr lang="en-US" sz="2000" dirty="0"/>
              <a:t>, </a:t>
            </a:r>
            <a:r>
              <a:rPr lang="en-US" sz="2000" dirty="0" smtClean="0"/>
              <a:t>etc.</a:t>
            </a:r>
            <a:endParaRPr lang="en-US" sz="2000" dirty="0"/>
          </a:p>
          <a:p>
            <a:pPr lvl="1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000" dirty="0"/>
              <a:t>We'll just handle integers in this </a:t>
            </a:r>
            <a:r>
              <a:rPr lang="en-US" sz="2000" dirty="0" smtClean="0"/>
              <a:t>                                                       application</a:t>
            </a:r>
          </a:p>
          <a:p>
            <a:pPr lvl="1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/>
              <a:t>Application can be extended easily</a:t>
            </a:r>
            <a:endParaRPr lang="en-US" sz="2000" dirty="0"/>
          </a:p>
        </p:txBody>
      </p:sp>
      <p:sp>
        <p:nvSpPr>
          <p:cNvPr id="40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Overview of Expression Tree Application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43941" y="6414715"/>
            <a:ext cx="7921267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09538" indent="-109538" algn="ctr" ea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See www.dre.vanderbilt.edu/~schmidt/qualcomm/tree-traversal.zip</a:t>
            </a:r>
            <a:endParaRPr lang="en-US" sz="2000" dirty="0"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78400" y="2582464"/>
            <a:ext cx="4013200" cy="3530600"/>
            <a:chOff x="260350" y="1287463"/>
            <a:chExt cx="4013200" cy="353060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063" y="1287463"/>
              <a:ext cx="3900487" cy="3475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260600" y="4227513"/>
              <a:ext cx="815975" cy="590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i="1" dirty="0"/>
                <a:t>Leaf</a:t>
              </a:r>
            </a:p>
            <a:p>
              <a:pPr algn="ctr">
                <a:spcBef>
                  <a:spcPct val="0"/>
                </a:spcBef>
              </a:pPr>
              <a:r>
                <a:rPr lang="en-US" i="1" dirty="0"/>
                <a:t>Nodes</a:t>
              </a: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325813" y="1465263"/>
              <a:ext cx="817562" cy="590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i="1" dirty="0"/>
                <a:t>Binary</a:t>
              </a:r>
            </a:p>
            <a:p>
              <a:pPr algn="ctr">
                <a:spcBef>
                  <a:spcPct val="0"/>
                </a:spcBef>
              </a:pPr>
              <a:r>
                <a:rPr lang="en-US" i="1" dirty="0"/>
                <a:t>Nodes</a:t>
              </a: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0350" y="3132138"/>
              <a:ext cx="784225" cy="590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i="1" dirty="0"/>
                <a:t>Unary</a:t>
              </a:r>
            </a:p>
            <a:p>
              <a:pPr algn="ctr">
                <a:spcBef>
                  <a:spcPct val="0"/>
                </a:spcBef>
              </a:pPr>
              <a:r>
                <a:rPr lang="en-US" i="1" dirty="0"/>
                <a:t>Node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52400" y="1128713"/>
            <a:ext cx="89916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ea typeface="+mn-ea"/>
                <a:cs typeface="+mn-cs"/>
              </a:rPr>
              <a:t>Trees may be “evaluated” via different traversal orders</a:t>
            </a:r>
          </a:p>
          <a:p>
            <a:pPr marL="458788" lvl="1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ea typeface="+mn-ea"/>
                <a:cs typeface="+mn-cs"/>
              </a:rPr>
              <a:t>e.g., in-order, post-order, pre-order, level-order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ea typeface="+mn-ea"/>
                <a:cs typeface="+mn-cs"/>
              </a:rPr>
              <a:t>The evaluation step may perform various operations, e.g.:</a:t>
            </a:r>
          </a:p>
          <a:p>
            <a:pPr lvl="1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ea typeface="+mn-ea"/>
                <a:cs typeface="+mn-cs"/>
              </a:rPr>
              <a:t>Print the contents of the expression tree</a:t>
            </a:r>
          </a:p>
          <a:p>
            <a:pPr lvl="1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ea typeface="+mn-ea"/>
                <a:cs typeface="+mn-cs"/>
              </a:rPr>
              <a:t>Return the “value" of the expression tree</a:t>
            </a:r>
          </a:p>
          <a:p>
            <a:pPr lvl="1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ea typeface="+mn-ea"/>
                <a:cs typeface="+mn-cs"/>
              </a:rPr>
              <a:t>Generate code</a:t>
            </a:r>
          </a:p>
          <a:p>
            <a:pPr lvl="1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ea typeface="+mn-ea"/>
                <a:cs typeface="+mn-cs"/>
              </a:rPr>
              <a:t>Perform semantic analysis &amp; </a:t>
            </a:r>
            <a:r>
              <a:rPr lang="en-US" sz="2000" dirty="0" smtClean="0">
                <a:ea typeface="+mn-ea"/>
                <a:cs typeface="+mn-cs"/>
              </a:rPr>
              <a:t>                                                              optimization</a:t>
            </a:r>
            <a:endParaRPr lang="en-US" sz="2000" dirty="0">
              <a:ea typeface="+mn-ea"/>
              <a:cs typeface="+mn-cs"/>
            </a:endParaRPr>
          </a:p>
          <a:p>
            <a:pPr lvl="1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2000" i="1" dirty="0">
                <a:ea typeface="+mn-ea"/>
                <a:cs typeface="+mn-cs"/>
              </a:rPr>
              <a:t>etc.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Overview of Expression Tree Application</a:t>
            </a:r>
          </a:p>
        </p:txBody>
      </p:sp>
      <p:sp>
        <p:nvSpPr>
          <p:cNvPr id="41987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217988" y="1008063"/>
            <a:ext cx="5062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buSzTx/>
            </a:pPr>
            <a:endParaRPr lang="en-US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Using the Expression Tree Application</a:t>
            </a:r>
          </a:p>
        </p:txBody>
      </p:sp>
      <p:sp>
        <p:nvSpPr>
          <p:cNvPr id="41987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925751" y="1008063"/>
            <a:ext cx="5062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buSzTx/>
            </a:pPr>
            <a:endParaRPr lang="en-US" sz="2000" b="1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51467" y="1558490"/>
            <a:ext cx="6029325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/>
              <a:t>% tree-traversal</a:t>
            </a:r>
          </a:p>
          <a:p>
            <a:r>
              <a:rPr lang="en-US" sz="2000" dirty="0" smtClean="0"/>
              <a:t>&gt; 1+4*3/2</a:t>
            </a:r>
          </a:p>
          <a:p>
            <a:r>
              <a:rPr lang="en-US" sz="2000" dirty="0" smtClean="0"/>
              <a:t>7</a:t>
            </a:r>
          </a:p>
          <a:p>
            <a:r>
              <a:rPr lang="en-US" sz="2000" dirty="0" smtClean="0"/>
              <a:t>&gt; (8/4) * 3 + 1</a:t>
            </a:r>
          </a:p>
          <a:p>
            <a:r>
              <a:rPr lang="en-US" sz="2000" dirty="0" smtClean="0"/>
              <a:t>7</a:t>
            </a:r>
          </a:p>
          <a:p>
            <a:r>
              <a:rPr lang="en-US" sz="2000" dirty="0" smtClean="0"/>
              <a:t>^D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384224" y="1911927"/>
            <a:ext cx="6029325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% </a:t>
            </a:r>
            <a:r>
              <a:rPr lang="en-US" sz="2000" dirty="0"/>
              <a:t>tree-traversal -v</a:t>
            </a:r>
          </a:p>
          <a:p>
            <a:r>
              <a:rPr lang="en-US" sz="2000" dirty="0" smtClean="0"/>
              <a:t>format </a:t>
            </a:r>
            <a:r>
              <a:rPr lang="en-US" sz="2000" dirty="0"/>
              <a:t>[</a:t>
            </a:r>
            <a:r>
              <a:rPr lang="en-US" sz="2000" dirty="0" smtClean="0"/>
              <a:t>in-order]</a:t>
            </a:r>
            <a:endParaRPr lang="en-US" sz="2000" dirty="0"/>
          </a:p>
          <a:p>
            <a:r>
              <a:rPr lang="en-US" sz="2000" dirty="0" err="1"/>
              <a:t>expr</a:t>
            </a:r>
            <a:r>
              <a:rPr lang="en-US" sz="2000" dirty="0"/>
              <a:t> [expression]</a:t>
            </a:r>
          </a:p>
          <a:p>
            <a:r>
              <a:rPr lang="en-US" sz="2000" dirty="0"/>
              <a:t>print [in-</a:t>
            </a:r>
            <a:r>
              <a:rPr lang="en-US" sz="2000" dirty="0" err="1"/>
              <a:t>order|pre</a:t>
            </a:r>
            <a:r>
              <a:rPr lang="en-US" sz="2000" dirty="0"/>
              <a:t>-</a:t>
            </a:r>
            <a:r>
              <a:rPr lang="en-US" sz="2000" dirty="0" err="1"/>
              <a:t>order|post</a:t>
            </a:r>
            <a:r>
              <a:rPr lang="en-US" sz="2000" dirty="0"/>
              <a:t>-</a:t>
            </a:r>
            <a:r>
              <a:rPr lang="en-US" sz="2000" dirty="0" err="1"/>
              <a:t>order|level</a:t>
            </a:r>
            <a:r>
              <a:rPr lang="en-US" sz="2000" dirty="0"/>
              <a:t>-order]</a:t>
            </a:r>
          </a:p>
          <a:p>
            <a:r>
              <a:rPr lang="en-US" sz="2000" dirty="0" err="1"/>
              <a:t>eval</a:t>
            </a:r>
            <a:r>
              <a:rPr lang="en-US" sz="2000" dirty="0"/>
              <a:t> </a:t>
            </a:r>
            <a:r>
              <a:rPr lang="en-US" sz="2000" dirty="0" smtClean="0"/>
              <a:t>[post-order]</a:t>
            </a:r>
            <a:endParaRPr lang="en-US" sz="2000" dirty="0"/>
          </a:p>
          <a:p>
            <a:r>
              <a:rPr lang="en-US" sz="2000" dirty="0"/>
              <a:t>quit</a:t>
            </a:r>
          </a:p>
          <a:p>
            <a:r>
              <a:rPr lang="en-US" sz="2000" dirty="0"/>
              <a:t>&gt; format in-order</a:t>
            </a:r>
          </a:p>
          <a:p>
            <a:r>
              <a:rPr lang="en-US" sz="2000" dirty="0"/>
              <a:t>&gt; </a:t>
            </a:r>
            <a:r>
              <a:rPr lang="en-US" sz="2000" dirty="0" err="1"/>
              <a:t>expr</a:t>
            </a:r>
            <a:r>
              <a:rPr lang="en-US" sz="2000" dirty="0"/>
              <a:t> 1+4*3/2</a:t>
            </a:r>
          </a:p>
          <a:p>
            <a:r>
              <a:rPr lang="en-US" sz="2000" dirty="0"/>
              <a:t>&gt; </a:t>
            </a:r>
            <a:r>
              <a:rPr lang="en-US" sz="2000" dirty="0" err="1"/>
              <a:t>eval</a:t>
            </a:r>
            <a:r>
              <a:rPr lang="en-US" sz="2000" dirty="0"/>
              <a:t> post-order</a:t>
            </a:r>
          </a:p>
          <a:p>
            <a:r>
              <a:rPr lang="en-US" sz="2000" dirty="0"/>
              <a:t>7</a:t>
            </a:r>
          </a:p>
          <a:p>
            <a:r>
              <a:rPr lang="en-US" sz="2000" dirty="0"/>
              <a:t>&gt; quit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0" y="1142097"/>
            <a:ext cx="89882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/>
              <a:t>By default, the expression tree application can run in “succinct mode,” e.g.: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883066" y="3874416"/>
            <a:ext cx="22937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/>
              <a:t>You can also run the expression tree application in “verbose mode,” e.g.: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80963" y="533400"/>
            <a:ext cx="9271001" cy="381000"/>
          </a:xfrm>
        </p:spPr>
        <p:txBody>
          <a:bodyPr/>
          <a:lstStyle/>
          <a:p>
            <a:pPr eaLnBrk="1" hangingPunct="1"/>
            <a:r>
              <a:rPr lang="en-US" sz="3200" smtClean="0"/>
              <a:t>How </a:t>
            </a:r>
            <a:r>
              <a:rPr lang="en-US" sz="3200" i="1" smtClean="0"/>
              <a:t>Not</a:t>
            </a:r>
            <a:r>
              <a:rPr lang="en-US" sz="3200" smtClean="0"/>
              <a:t> to Design an Expression Tree Application</a:t>
            </a:r>
          </a:p>
        </p:txBody>
      </p:sp>
      <p:sp>
        <p:nvSpPr>
          <p:cNvPr id="43011" name="Rectangle 10"/>
          <p:cNvSpPr>
            <a:spLocks noChangeArrowheads="1"/>
          </p:cNvSpPr>
          <p:nvPr/>
        </p:nvSpPr>
        <p:spPr bwMode="auto">
          <a:xfrm>
            <a:off x="55563" y="1104900"/>
            <a:ext cx="8991600" cy="554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A typical algorithmic-based solution for implementing expression trees uses a C </a:t>
            </a:r>
            <a:r>
              <a:rPr lang="en-US" sz="2000" dirty="0" err="1"/>
              <a:t>struct</a:t>
            </a:r>
            <a:r>
              <a:rPr lang="en-US" sz="2000" dirty="0"/>
              <a:t>/union to represent the main data structure</a:t>
            </a:r>
          </a:p>
          <a:p>
            <a:r>
              <a:rPr lang="en-US" dirty="0"/>
              <a:t>  </a:t>
            </a:r>
          </a:p>
          <a:p>
            <a:pPr>
              <a:lnSpc>
                <a:spcPts val="900"/>
              </a:lnSpc>
              <a:spcBef>
                <a:spcPts val="1200"/>
              </a:spcBef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Tree_Node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ts val="900"/>
              </a:lnSpc>
              <a:spcBef>
                <a:spcPts val="12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enum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{ NUM, UNARY, BINARY } tag_;</a:t>
            </a:r>
          </a:p>
          <a:p>
            <a:pPr>
              <a:lnSpc>
                <a:spcPts val="900"/>
              </a:lnSpc>
              <a:spcBef>
                <a:spcPts val="12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short use_; /* reference count */</a:t>
            </a:r>
          </a:p>
          <a:p>
            <a:pPr>
              <a:lnSpc>
                <a:spcPts val="900"/>
              </a:lnSpc>
              <a:spcBef>
                <a:spcPts val="12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union {  </a:t>
            </a:r>
          </a:p>
          <a:p>
            <a:pPr>
              <a:lnSpc>
                <a:spcPts val="900"/>
              </a:lnSpc>
              <a:spcBef>
                <a:spcPts val="12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char op_[2];</a:t>
            </a:r>
          </a:p>
          <a:p>
            <a:pPr>
              <a:lnSpc>
                <a:spcPts val="900"/>
              </a:lnSpc>
              <a:spcBef>
                <a:spcPts val="12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num_;</a:t>
            </a:r>
          </a:p>
          <a:p>
            <a:pPr>
              <a:lnSpc>
                <a:spcPts val="900"/>
              </a:lnSpc>
              <a:spcBef>
                <a:spcPts val="12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} o;</a:t>
            </a:r>
          </a:p>
          <a:p>
            <a:pPr>
              <a:lnSpc>
                <a:spcPts val="900"/>
              </a:lnSpc>
              <a:spcBef>
                <a:spcPts val="12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#define num_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o.num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_</a:t>
            </a:r>
          </a:p>
          <a:p>
            <a:pPr>
              <a:lnSpc>
                <a:spcPts val="900"/>
              </a:lnSpc>
              <a:spcBef>
                <a:spcPts val="12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#define op_  o.op_</a:t>
            </a:r>
          </a:p>
          <a:p>
            <a:pPr>
              <a:lnSpc>
                <a:spcPts val="900"/>
              </a:lnSpc>
              <a:spcBef>
                <a:spcPts val="12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union {  </a:t>
            </a:r>
          </a:p>
          <a:p>
            <a:pPr>
              <a:lnSpc>
                <a:spcPts val="900"/>
              </a:lnSpc>
              <a:spcBef>
                <a:spcPts val="12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Tree_Node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*unary_;</a:t>
            </a:r>
          </a:p>
          <a:p>
            <a:pPr>
              <a:lnSpc>
                <a:spcPts val="900"/>
              </a:lnSpc>
              <a:spcBef>
                <a:spcPts val="12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{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Tree_Node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*l_, *r_;} binary_;</a:t>
            </a:r>
          </a:p>
          <a:p>
            <a:pPr>
              <a:lnSpc>
                <a:spcPts val="900"/>
              </a:lnSpc>
              <a:spcBef>
                <a:spcPts val="12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} c;</a:t>
            </a:r>
          </a:p>
          <a:p>
            <a:pPr>
              <a:lnSpc>
                <a:spcPts val="900"/>
              </a:lnSpc>
              <a:spcBef>
                <a:spcPts val="12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#define unary_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c.unary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_</a:t>
            </a:r>
          </a:p>
          <a:p>
            <a:pPr>
              <a:lnSpc>
                <a:spcPts val="900"/>
              </a:lnSpc>
              <a:spcBef>
                <a:spcPts val="12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#define binary_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c.binary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_</a:t>
            </a:r>
          </a:p>
          <a:p>
            <a:pPr>
              <a:lnSpc>
                <a:spcPts val="900"/>
              </a:lnSpc>
              <a:spcBef>
                <a:spcPts val="12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Tree_Node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ts val="800"/>
              </a:lnSpc>
              <a:spcBef>
                <a:spcPts val="1200"/>
              </a:spcBef>
            </a:pPr>
            <a:r>
              <a:rPr lang="en-US" sz="2000" b="1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3" name="Picture 35" descr="http://www.ukoln.ac.uk/qa-focus/documents/case-studies/case-study-03/qa-u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574" y="1035048"/>
            <a:ext cx="4443757" cy="4359912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Part I:  Motivation &amp; Concepts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6670" y="944880"/>
            <a:ext cx="8531225" cy="4959350"/>
          </a:xfrm>
        </p:spPr>
        <p:txBody>
          <a:bodyPr>
            <a:noAutofit/>
          </a:bodyPr>
          <a:lstStyle/>
          <a:p>
            <a:pPr marL="168275" indent="-168275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OOD methods emphasize design notations</a:t>
            </a:r>
          </a:p>
          <a:p>
            <a:pPr marL="344488" lvl="1" indent="-176213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Fine for specification &amp; documentation</a:t>
            </a:r>
          </a:p>
          <a:p>
            <a:pPr marL="168275" indent="-168275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ChangeArrowheads="1"/>
          </p:cNvSpPr>
          <p:nvPr/>
        </p:nvSpPr>
        <p:spPr bwMode="auto">
          <a:xfrm>
            <a:off x="55563" y="1104900"/>
            <a:ext cx="89916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Here’s the memory layout &amp; class diagram for a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b="1" dirty="0"/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Tree_Node</a:t>
            </a:r>
            <a:r>
              <a:rPr lang="en-US" sz="2000" dirty="0"/>
              <a:t>:</a:t>
            </a:r>
          </a:p>
          <a:p>
            <a:r>
              <a:rPr lang="en-US" dirty="0"/>
              <a:t>  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308" y="1570038"/>
            <a:ext cx="5049207" cy="468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4716463" y="1516063"/>
            <a:ext cx="1050925" cy="2079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i="1">
              <a:latin typeface="Arial" pitchFamily="34" charset="0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-80963" y="533400"/>
            <a:ext cx="9271001" cy="381000"/>
          </a:xfrm>
        </p:spPr>
        <p:txBody>
          <a:bodyPr/>
          <a:lstStyle/>
          <a:p>
            <a:pPr eaLnBrk="1" hangingPunct="1"/>
            <a:r>
              <a:rPr lang="en-US" sz="3200" smtClean="0"/>
              <a:t>How </a:t>
            </a:r>
            <a:r>
              <a:rPr lang="en-US" sz="3200" i="1" smtClean="0"/>
              <a:t>Not</a:t>
            </a:r>
            <a:r>
              <a:rPr lang="en-US" sz="3200" smtClean="0"/>
              <a:t> to Design an Expression Tree Application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ChangeArrowheads="1"/>
          </p:cNvSpPr>
          <p:nvPr/>
        </p:nvSpPr>
        <p:spPr bwMode="auto">
          <a:xfrm>
            <a:off x="55563" y="959485"/>
            <a:ext cx="8991600" cy="549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A typical algorithmic implementation uses a switch statement &amp; a recursive function to build &amp; evaluate a tree, e.g.:</a:t>
            </a:r>
          </a:p>
          <a:p>
            <a:endParaRPr lang="en-US" sz="2000" dirty="0"/>
          </a:p>
          <a:p>
            <a:pPr>
              <a:lnSpc>
                <a:spcPts val="2200"/>
              </a:lnSpc>
              <a:spcBef>
                <a:spcPct val="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print_tree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Tree_Node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*root) {</a:t>
            </a:r>
          </a:p>
          <a:p>
            <a:pPr>
              <a:lnSpc>
                <a:spcPts val="2200"/>
              </a:lnSpc>
              <a:spcBef>
                <a:spcPct val="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switch (root-&gt;tag_)  </a:t>
            </a:r>
          </a:p>
          <a:p>
            <a:pPr>
              <a:lnSpc>
                <a:spcPts val="2200"/>
              </a:lnSpc>
              <a:spcBef>
                <a:spcPct val="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case NUM: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(“%d”, root-&gt;num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_); break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ts val="2200"/>
              </a:lnSpc>
              <a:spcBef>
                <a:spcPct val="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case UNARY:</a:t>
            </a:r>
          </a:p>
          <a:p>
            <a:pPr>
              <a:lnSpc>
                <a:spcPts val="2200"/>
              </a:lnSpc>
              <a:spcBef>
                <a:spcPct val="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("(%s”, root-&gt;op_[0]);</a:t>
            </a:r>
          </a:p>
          <a:p>
            <a:pPr>
              <a:lnSpc>
                <a:spcPts val="2200"/>
              </a:lnSpc>
              <a:spcBef>
                <a:spcPct val="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print_tree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(root-&gt;unary_);</a:t>
            </a:r>
          </a:p>
          <a:p>
            <a:pPr>
              <a:lnSpc>
                <a:spcPts val="2200"/>
              </a:lnSpc>
              <a:spcBef>
                <a:spcPct val="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(")"); break;</a:t>
            </a:r>
          </a:p>
          <a:p>
            <a:pPr>
              <a:lnSpc>
                <a:spcPts val="2200"/>
              </a:lnSpc>
              <a:spcBef>
                <a:spcPct val="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case BINARY:</a:t>
            </a:r>
          </a:p>
          <a:p>
            <a:pPr>
              <a:lnSpc>
                <a:spcPts val="2200"/>
              </a:lnSpc>
              <a:spcBef>
                <a:spcPct val="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("(");</a:t>
            </a:r>
          </a:p>
          <a:p>
            <a:pPr>
              <a:lnSpc>
                <a:spcPts val="2200"/>
              </a:lnSpc>
              <a:spcBef>
                <a:spcPct val="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print_tree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(root-&gt;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binary_.l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_); // Recursive call</a:t>
            </a:r>
          </a:p>
          <a:p>
            <a:pPr>
              <a:lnSpc>
                <a:spcPts val="2200"/>
              </a:lnSpc>
              <a:spcBef>
                <a:spcPct val="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(“%s”, root-&gt;op_[0]);</a:t>
            </a:r>
          </a:p>
          <a:p>
            <a:pPr>
              <a:lnSpc>
                <a:spcPts val="2200"/>
              </a:lnSpc>
              <a:spcBef>
                <a:spcPct val="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print_tree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(root-&gt;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binary_.r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_); // Recursive call</a:t>
            </a:r>
          </a:p>
          <a:p>
            <a:pPr>
              <a:lnSpc>
                <a:spcPts val="2200"/>
              </a:lnSpc>
              <a:spcBef>
                <a:spcPct val="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(")"); break;</a:t>
            </a:r>
          </a:p>
          <a:p>
            <a:pPr>
              <a:lnSpc>
                <a:spcPts val="2200"/>
              </a:lnSpc>
              <a:spcBef>
                <a:spcPct val="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default:</a:t>
            </a:r>
          </a:p>
          <a:p>
            <a:pPr>
              <a:lnSpc>
                <a:spcPts val="2200"/>
              </a:lnSpc>
              <a:spcBef>
                <a:spcPct val="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("error, unknown type ");</a:t>
            </a:r>
          </a:p>
          <a:p>
            <a:pPr>
              <a:lnSpc>
                <a:spcPts val="2200"/>
              </a:lnSpc>
              <a:spcBef>
                <a:spcPct val="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  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-80963" y="533400"/>
            <a:ext cx="9271001" cy="381000"/>
          </a:xfrm>
        </p:spPr>
        <p:txBody>
          <a:bodyPr/>
          <a:lstStyle/>
          <a:p>
            <a:pPr eaLnBrk="1" hangingPunct="1"/>
            <a:r>
              <a:rPr lang="en-US" sz="3200" smtClean="0"/>
              <a:t>How </a:t>
            </a:r>
            <a:r>
              <a:rPr lang="en-US" sz="3200" i="1" smtClean="0"/>
              <a:t>Not</a:t>
            </a:r>
            <a:r>
              <a:rPr lang="en-US" sz="3200" smtClean="0"/>
              <a:t> to Design an Expression Tree Application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3" y="533400"/>
            <a:ext cx="8991600" cy="381000"/>
          </a:xfrm>
        </p:spPr>
        <p:txBody>
          <a:bodyPr/>
          <a:lstStyle/>
          <a:p>
            <a:pPr eaLnBrk="1" hangingPunct="1"/>
            <a:r>
              <a:rPr lang="en-US" sz="3200" smtClean="0"/>
              <a:t>Limitations with the Algorithmic Approach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563" y="1065213"/>
            <a:ext cx="457358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Little </a:t>
            </a:r>
            <a:r>
              <a:rPr lang="en-US" sz="2000" dirty="0">
                <a:ea typeface="+mn-ea"/>
                <a:cs typeface="+mn-cs"/>
              </a:rPr>
              <a:t>or no use of encapsulation: implementation details available to clients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ea typeface="+mn-ea"/>
                <a:cs typeface="+mn-cs"/>
              </a:rPr>
              <a:t>Incomplete modeling of the application domain, which results in</a:t>
            </a:r>
          </a:p>
          <a:p>
            <a:pPr marL="398463" lvl="1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ea typeface="+mn-ea"/>
                <a:cs typeface="+mn-cs"/>
              </a:rPr>
              <a:t>Tight coupling between nodes/edges in union representation</a:t>
            </a:r>
          </a:p>
          <a:p>
            <a:pPr marL="398463" lvl="1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ea typeface="+mn-ea"/>
                <a:cs typeface="+mn-cs"/>
              </a:rPr>
              <a:t>Complexity being in algorithms rather than the data </a:t>
            </a:r>
            <a:r>
              <a:rPr lang="en-US" sz="2000" dirty="0" smtClean="0">
                <a:ea typeface="+mn-ea"/>
                <a:cs typeface="+mn-cs"/>
              </a:rPr>
              <a:t>structures </a:t>
            </a:r>
          </a:p>
          <a:p>
            <a:pPr marL="622300" lvl="2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e.g</a:t>
            </a:r>
            <a:r>
              <a:rPr lang="en-US" sz="2000" dirty="0">
                <a:ea typeface="+mn-ea"/>
                <a:cs typeface="+mn-cs"/>
              </a:rPr>
              <a:t>., switch statements are used to select between various types of nodes in the expression trees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789171" y="1065213"/>
            <a:ext cx="43548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ea typeface="+mn-ea"/>
                <a:cs typeface="+mn-cs"/>
              </a:rPr>
              <a:t>Data structures are “passive” functions that do their work explicitly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ea typeface="+mn-ea"/>
                <a:cs typeface="+mn-cs"/>
              </a:rPr>
              <a:t>The program organization makes it hard to extend</a:t>
            </a:r>
          </a:p>
          <a:p>
            <a:pPr marL="398463" lvl="1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ea typeface="+mn-ea"/>
                <a:cs typeface="+mn-cs"/>
              </a:rPr>
              <a:t>e.g., </a:t>
            </a:r>
            <a:r>
              <a:rPr lang="en-US" sz="2000" dirty="0" smtClean="0">
                <a:ea typeface="+mn-ea"/>
                <a:cs typeface="+mn-cs"/>
              </a:rPr>
              <a:t>small </a:t>
            </a:r>
            <a:r>
              <a:rPr lang="en-US" sz="2000" dirty="0">
                <a:ea typeface="+mn-ea"/>
                <a:cs typeface="+mn-cs"/>
              </a:rPr>
              <a:t>changes will ripple </a:t>
            </a:r>
            <a:r>
              <a:rPr lang="en-US" sz="2000" dirty="0" smtClean="0">
                <a:ea typeface="+mn-ea"/>
                <a:cs typeface="+mn-cs"/>
              </a:rPr>
              <a:t>through the </a:t>
            </a:r>
            <a:r>
              <a:rPr lang="en-US" sz="2000" dirty="0">
                <a:ea typeface="+mn-ea"/>
                <a:cs typeface="+mn-cs"/>
              </a:rPr>
              <a:t>entire </a:t>
            </a:r>
            <a:r>
              <a:rPr lang="en-US" sz="2000" dirty="0" smtClean="0">
                <a:ea typeface="+mn-ea"/>
                <a:cs typeface="+mn-cs"/>
              </a:rPr>
              <a:t>design &amp; implementation</a:t>
            </a:r>
            <a:endParaRPr lang="en-US" sz="2000" dirty="0">
              <a:ea typeface="+mn-ea"/>
              <a:cs typeface="+mn-cs"/>
            </a:endParaRP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ea typeface="+mn-ea"/>
                <a:cs typeface="+mn-cs"/>
              </a:rPr>
              <a:t>Easy to make mistakes switching on type tags 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ea typeface="+mn-ea"/>
                <a:cs typeface="+mn-cs"/>
              </a:rPr>
              <a:t>Wastes space </a:t>
            </a:r>
            <a:r>
              <a:rPr lang="en-US" sz="2000" dirty="0" smtClean="0">
                <a:ea typeface="+mn-ea"/>
                <a:cs typeface="+mn-cs"/>
              </a:rPr>
              <a:t>by making </a:t>
            </a:r>
            <a:r>
              <a:rPr lang="en-US" sz="2000" dirty="0">
                <a:ea typeface="+mn-ea"/>
                <a:cs typeface="+mn-cs"/>
              </a:rPr>
              <a:t>worst-case assumptions </a:t>
            </a:r>
            <a:r>
              <a:rPr lang="en-US" sz="2000" dirty="0" err="1">
                <a:ea typeface="+mn-ea"/>
                <a:cs typeface="+mn-cs"/>
              </a:rPr>
              <a:t>wrt</a:t>
            </a:r>
            <a:r>
              <a:rPr lang="en-US" sz="2000" dirty="0">
                <a:ea typeface="+mn-ea"/>
                <a:cs typeface="+mn-cs"/>
              </a:rPr>
              <a:t> </a:t>
            </a:r>
            <a:r>
              <a:rPr lang="en-US" sz="2000" dirty="0" err="1">
                <a:ea typeface="+mn-ea"/>
                <a:cs typeface="+mn-cs"/>
              </a:rPr>
              <a:t>structs</a:t>
            </a:r>
            <a:r>
              <a:rPr lang="en-US" sz="2000" dirty="0">
                <a:ea typeface="+mn-ea"/>
                <a:cs typeface="+mn-cs"/>
              </a:rPr>
              <a:t> &amp; unions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3" y="533400"/>
            <a:ext cx="8991600" cy="381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An OO Alternative Using Patterns &amp; Frameworks</a:t>
            </a:r>
          </a:p>
        </p:txBody>
      </p:sp>
      <p:sp>
        <p:nvSpPr>
          <p:cNvPr id="47107" name="Rectangle 10"/>
          <p:cNvSpPr>
            <a:spLocks noChangeArrowheads="1"/>
          </p:cNvSpPr>
          <p:nvPr/>
        </p:nvSpPr>
        <p:spPr bwMode="auto">
          <a:xfrm>
            <a:off x="55563" y="1011238"/>
            <a:ext cx="89916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Char char="•"/>
            </a:pPr>
            <a:r>
              <a:rPr lang="en-US" sz="2000" dirty="0"/>
              <a:t>Start with OO modeling of the “expression tree” application domain</a:t>
            </a:r>
          </a:p>
          <a:p>
            <a:pPr marL="169863" indent="-169863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Char char="•"/>
            </a:pPr>
            <a:endParaRPr lang="en-US" sz="2000" dirty="0"/>
          </a:p>
          <a:p>
            <a:pPr marL="169863" indent="-169863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Char char="•"/>
            </a:pPr>
            <a:endParaRPr lang="en-US" sz="2000" dirty="0"/>
          </a:p>
          <a:p>
            <a:pPr marL="169863" indent="-169863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Char char="•"/>
            </a:pPr>
            <a:endParaRPr lang="en-US" sz="2000" dirty="0"/>
          </a:p>
          <a:p>
            <a:pPr marL="169863" indent="-169863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Char char="•"/>
            </a:pPr>
            <a:endParaRPr lang="en-US" sz="2000" dirty="0"/>
          </a:p>
          <a:p>
            <a:pPr marL="169863" indent="-169863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Char char="•"/>
            </a:pPr>
            <a:endParaRPr lang="en-US" sz="2000" dirty="0"/>
          </a:p>
          <a:p>
            <a:pPr marL="169863" indent="-169863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Char char="•"/>
            </a:pPr>
            <a:endParaRPr lang="en-US" sz="2000" dirty="0"/>
          </a:p>
          <a:p>
            <a:pPr marL="169863" indent="-169863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Char char="•"/>
            </a:pPr>
            <a:endParaRPr lang="en-US" sz="2000" dirty="0"/>
          </a:p>
          <a:p>
            <a:pPr marL="169863" indent="-169863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Char char="•"/>
            </a:pPr>
            <a:endParaRPr lang="en-US" sz="2000" dirty="0"/>
          </a:p>
          <a:p>
            <a:pPr marL="169863" indent="-169863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Char char="•"/>
            </a:pPr>
            <a:endParaRPr lang="en-US" sz="2000" dirty="0"/>
          </a:p>
          <a:p>
            <a:pPr marL="169863" indent="-169863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Char char="•"/>
            </a:pPr>
            <a:r>
              <a:rPr lang="en-US" sz="2000" dirty="0"/>
              <a:t>Conduct </a:t>
            </a:r>
            <a:r>
              <a:rPr lang="en-US" sz="2000" i="1" dirty="0"/>
              <a:t>commonality/variability analysis</a:t>
            </a:r>
            <a:r>
              <a:rPr lang="en-US" sz="2000" dirty="0"/>
              <a:t> </a:t>
            </a:r>
            <a:r>
              <a:rPr lang="en-US" sz="2000" dirty="0" smtClean="0"/>
              <a:t>(CVA) to </a:t>
            </a:r>
            <a:br>
              <a:rPr lang="en-US" sz="2000" dirty="0" smtClean="0"/>
            </a:br>
            <a:r>
              <a:rPr lang="en-US" sz="2000" dirty="0" smtClean="0"/>
              <a:t>determine </a:t>
            </a:r>
            <a:r>
              <a:rPr lang="en-US" sz="2000" dirty="0"/>
              <a:t>stable interfaces &amp; points of variability</a:t>
            </a:r>
          </a:p>
          <a:p>
            <a:pPr marL="169863" indent="-169863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Char char="•"/>
            </a:pPr>
            <a:r>
              <a:rPr lang="en-US" sz="2000" dirty="0"/>
              <a:t>Apply patterns to guide design/implementation of framework</a:t>
            </a:r>
          </a:p>
          <a:p>
            <a:pPr marL="169863" indent="-169863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Char char="•"/>
            </a:pPr>
            <a:r>
              <a:rPr lang="en-US" sz="2000" dirty="0"/>
              <a:t>Integrate </a:t>
            </a:r>
            <a:r>
              <a:rPr lang="en-US" sz="2000" dirty="0" smtClean="0"/>
              <a:t>w/C</a:t>
            </a:r>
            <a:r>
              <a:rPr lang="en-US" sz="2000" dirty="0"/>
              <a:t>++ STL algorithms/containers </a:t>
            </a:r>
            <a:r>
              <a:rPr lang="en-US" sz="2000" dirty="0" smtClean="0"/>
              <a:t>when </a:t>
            </a:r>
            <a:r>
              <a:rPr lang="en-US" sz="2000" dirty="0"/>
              <a:t>appropriate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" y="1419225"/>
            <a:ext cx="37528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2260600" y="4227513"/>
            <a:ext cx="815975" cy="590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i="1" dirty="0"/>
              <a:t>Leaf</a:t>
            </a:r>
          </a:p>
          <a:p>
            <a:pPr algn="ctr">
              <a:spcBef>
                <a:spcPct val="0"/>
              </a:spcBef>
            </a:pPr>
            <a:r>
              <a:rPr lang="en-US" i="1" dirty="0"/>
              <a:t>Nodes</a:t>
            </a:r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3325813" y="1465263"/>
            <a:ext cx="817562" cy="590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i="1" dirty="0"/>
              <a:t>Binary</a:t>
            </a:r>
          </a:p>
          <a:p>
            <a:pPr algn="ctr">
              <a:spcBef>
                <a:spcPct val="0"/>
              </a:spcBef>
            </a:pPr>
            <a:r>
              <a:rPr lang="en-US" i="1" dirty="0"/>
              <a:t>Nodes</a:t>
            </a:r>
          </a:p>
        </p:txBody>
      </p:sp>
      <p:sp>
        <p:nvSpPr>
          <p:cNvPr id="47111" name="Rectangle 6"/>
          <p:cNvSpPr>
            <a:spLocks noChangeArrowheads="1"/>
          </p:cNvSpPr>
          <p:nvPr/>
        </p:nvSpPr>
        <p:spPr bwMode="auto">
          <a:xfrm>
            <a:off x="306070" y="3132138"/>
            <a:ext cx="784225" cy="590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i="1" dirty="0"/>
              <a:t>Unary</a:t>
            </a:r>
          </a:p>
          <a:p>
            <a:pPr algn="ctr">
              <a:spcBef>
                <a:spcPct val="0"/>
              </a:spcBef>
            </a:pPr>
            <a:r>
              <a:rPr lang="en-US" i="1" dirty="0"/>
              <a:t>Node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469359" y="1503715"/>
            <a:ext cx="4637069" cy="3073360"/>
            <a:chOff x="4469359" y="1503715"/>
            <a:chExt cx="4637069" cy="3073360"/>
          </a:xfrm>
        </p:grpSpPr>
        <p:sp>
          <p:nvSpPr>
            <p:cNvPr id="47112" name="Rectangle 7"/>
            <p:cNvSpPr>
              <a:spLocks noChangeArrowheads="1"/>
            </p:cNvSpPr>
            <p:nvPr/>
          </p:nvSpPr>
          <p:spPr bwMode="auto">
            <a:xfrm>
              <a:off x="4469359" y="1560865"/>
              <a:ext cx="3909527" cy="301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9863" indent="-169863">
                <a:lnSpc>
                  <a:spcPct val="100000"/>
                </a:lnSpc>
                <a:spcBef>
                  <a:spcPts val="600"/>
                </a:spcBef>
                <a:buClrTx/>
                <a:buSzPct val="100000"/>
                <a:buFont typeface="Arial" pitchFamily="34" charset="0"/>
                <a:buChar char="•"/>
              </a:pPr>
              <a:r>
                <a:rPr lang="en-US" sz="2000" dirty="0"/>
                <a:t>Model a </a:t>
              </a:r>
              <a:r>
                <a:rPr lang="en-US" sz="2000" i="1" dirty="0"/>
                <a:t>tree</a:t>
              </a:r>
              <a:r>
                <a:rPr lang="en-US" sz="2000" dirty="0"/>
                <a:t> as a collection of </a:t>
              </a:r>
              <a:r>
                <a:rPr lang="en-US" sz="2000" i="1" dirty="0"/>
                <a:t>nodes</a:t>
              </a:r>
            </a:p>
            <a:p>
              <a:pPr marL="169863" indent="-169863">
                <a:lnSpc>
                  <a:spcPct val="100000"/>
                </a:lnSpc>
                <a:spcBef>
                  <a:spcPts val="600"/>
                </a:spcBef>
                <a:buClrTx/>
                <a:buSzPct val="100000"/>
                <a:buFont typeface="Arial" pitchFamily="34" charset="0"/>
                <a:buChar char="•"/>
              </a:pPr>
              <a:r>
                <a:rPr lang="en-US" sz="2000" i="1" dirty="0"/>
                <a:t>Nodes </a:t>
              </a:r>
              <a:r>
                <a:rPr lang="en-US" sz="2000" dirty="0"/>
                <a:t>are</a:t>
              </a:r>
              <a:r>
                <a:rPr lang="en-US" sz="2000" i="1" dirty="0"/>
                <a:t> </a:t>
              </a:r>
              <a:r>
                <a:rPr lang="en-US" sz="2000" dirty="0"/>
                <a:t>represented in an inheritance hierarchy that captures the particular properties of each node</a:t>
              </a:r>
            </a:p>
            <a:p>
              <a:pPr marL="341313" lvl="1" indent="-171450">
                <a:lnSpc>
                  <a:spcPct val="100000"/>
                </a:lnSpc>
                <a:spcBef>
                  <a:spcPts val="600"/>
                </a:spcBef>
                <a:buClrTx/>
                <a:buSzPct val="100000"/>
                <a:buFont typeface="Arial" pitchFamily="34" charset="0"/>
                <a:buChar char="•"/>
              </a:pPr>
              <a:r>
                <a:rPr lang="en-US" sz="2000" dirty="0"/>
                <a:t>e.g., precedence levels, different </a:t>
              </a:r>
              <a:r>
                <a:rPr lang="en-US" sz="2000" dirty="0" err="1"/>
                <a:t>associativities</a:t>
              </a:r>
              <a:r>
                <a:rPr lang="en-US" sz="2000" dirty="0"/>
                <a:t>, &amp; different </a:t>
              </a:r>
              <a:r>
                <a:rPr lang="en-US" sz="2000" dirty="0" err="1"/>
                <a:t>arities</a:t>
              </a:r>
              <a:endParaRPr lang="en-US" sz="2000" dirty="0"/>
            </a:p>
          </p:txBody>
        </p:sp>
        <p:sp>
          <p:nvSpPr>
            <p:cNvPr id="9" name="Right Brace 8"/>
            <p:cNvSpPr/>
            <p:nvPr/>
          </p:nvSpPr>
          <p:spPr bwMode="auto">
            <a:xfrm>
              <a:off x="8143292" y="1503715"/>
              <a:ext cx="382555" cy="3016210"/>
            </a:xfrm>
            <a:prstGeom prst="rightBrace">
              <a:avLst>
                <a:gd name="adj1" fmla="val 103455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7439624" y="2703062"/>
              <a:ext cx="2742678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Application-dependent  steps 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07232" y="4548500"/>
            <a:ext cx="1444334" cy="1861828"/>
            <a:chOff x="7307232" y="4548500"/>
            <a:chExt cx="1444334" cy="1861828"/>
          </a:xfrm>
        </p:grpSpPr>
        <p:sp>
          <p:nvSpPr>
            <p:cNvPr id="12" name="Rectangle 11"/>
            <p:cNvSpPr/>
            <p:nvPr/>
          </p:nvSpPr>
          <p:spPr>
            <a:xfrm rot="5400000">
              <a:off x="7400537" y="5059299"/>
              <a:ext cx="1861828" cy="840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Application-independent  steps </a:t>
              </a:r>
              <a:endParaRPr lang="en-US" dirty="0"/>
            </a:p>
          </p:txBody>
        </p:sp>
        <p:sp>
          <p:nvSpPr>
            <p:cNvPr id="14" name="Right Brace 13"/>
            <p:cNvSpPr/>
            <p:nvPr/>
          </p:nvSpPr>
          <p:spPr bwMode="auto">
            <a:xfrm>
              <a:off x="7307232" y="4681850"/>
              <a:ext cx="530286" cy="1634813"/>
            </a:xfrm>
            <a:prstGeom prst="rightBrace">
              <a:avLst>
                <a:gd name="adj1" fmla="val 62219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Design Problems &amp; Pattern-Oriented Solutions</a:t>
            </a:r>
          </a:p>
        </p:txBody>
      </p:sp>
      <p:grpSp>
        <p:nvGrpSpPr>
          <p:cNvPr id="48132" name="Group 8"/>
          <p:cNvGrpSpPr>
            <a:grpSpLocks/>
          </p:cNvGrpSpPr>
          <p:nvPr/>
        </p:nvGrpSpPr>
        <p:grpSpPr bwMode="auto">
          <a:xfrm>
            <a:off x="66675" y="1125538"/>
            <a:ext cx="3427413" cy="3175074"/>
            <a:chOff x="67468" y="1125537"/>
            <a:chExt cx="4013200" cy="3536552"/>
          </a:xfrm>
        </p:grpSpPr>
        <p:pic>
          <p:nvPicPr>
            <p:cNvPr id="4817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0181" y="1125537"/>
              <a:ext cx="3900487" cy="3475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75" name="Rectangle 7"/>
            <p:cNvSpPr>
              <a:spLocks noChangeArrowheads="1"/>
            </p:cNvSpPr>
            <p:nvPr/>
          </p:nvSpPr>
          <p:spPr bwMode="auto">
            <a:xfrm>
              <a:off x="2067719" y="4065588"/>
              <a:ext cx="873170" cy="5965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i="1" dirty="0"/>
                <a:t>Leaf</a:t>
              </a:r>
            </a:p>
            <a:p>
              <a:pPr algn="ctr">
                <a:spcBef>
                  <a:spcPct val="0"/>
                </a:spcBef>
              </a:pPr>
              <a:r>
                <a:rPr lang="en-US" sz="1600" i="1" dirty="0"/>
                <a:t>Nodes</a:t>
              </a:r>
            </a:p>
          </p:txBody>
        </p:sp>
        <p:sp>
          <p:nvSpPr>
            <p:cNvPr id="48176" name="Rectangle 8"/>
            <p:cNvSpPr>
              <a:spLocks noChangeArrowheads="1"/>
            </p:cNvSpPr>
            <p:nvPr/>
          </p:nvSpPr>
          <p:spPr bwMode="auto">
            <a:xfrm>
              <a:off x="3132930" y="1303337"/>
              <a:ext cx="878126" cy="5965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i="1" dirty="0"/>
                <a:t>Binary</a:t>
              </a:r>
            </a:p>
            <a:p>
              <a:pPr algn="ctr">
                <a:spcBef>
                  <a:spcPct val="0"/>
                </a:spcBef>
              </a:pPr>
              <a:r>
                <a:rPr lang="en-US" sz="1600" i="1" dirty="0"/>
                <a:t>Nodes</a:t>
              </a:r>
            </a:p>
          </p:txBody>
        </p:sp>
        <p:sp>
          <p:nvSpPr>
            <p:cNvPr id="48177" name="Rectangle 9"/>
            <p:cNvSpPr>
              <a:spLocks noChangeArrowheads="1"/>
            </p:cNvSpPr>
            <p:nvPr/>
          </p:nvSpPr>
          <p:spPr bwMode="auto">
            <a:xfrm>
              <a:off x="67468" y="2970213"/>
              <a:ext cx="839385" cy="5965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i="1" dirty="0"/>
                <a:t>Unary</a:t>
              </a:r>
            </a:p>
            <a:p>
              <a:pPr algn="ctr">
                <a:spcBef>
                  <a:spcPct val="0"/>
                </a:spcBef>
              </a:pPr>
              <a:r>
                <a:rPr lang="en-US" sz="1600" i="1" dirty="0"/>
                <a:t>Node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673475" y="1038225"/>
          <a:ext cx="5326456" cy="5303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30245"/>
                <a:gridCol w="2096211"/>
              </a:tblGrid>
              <a:tr h="29652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Design Problem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Pattern(s)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Expression tree structure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Composite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Encapsulating variability &amp; simplifying memory management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Bridge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Tree printing &amp; evaluation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Iterator</a:t>
                      </a:r>
                      <a:r>
                        <a:rPr lang="en-US" sz="2000" baseline="0" dirty="0" smtClean="0"/>
                        <a:t> &amp; Visitor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Consolidating user operations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Command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Ensuring correct protocol for commands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State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Consolidating creation of </a:t>
                      </a:r>
                      <a:r>
                        <a:rPr lang="en-US" sz="2000" dirty="0" err="1" smtClean="0"/>
                        <a:t>Variabilities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Abstract Factory &amp; Factory Method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Parsing expressions &amp; creating expression tree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Interpreter &amp; Builder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Design Problems &amp; Pattern-Oriented Solutions</a:t>
            </a:r>
          </a:p>
        </p:txBody>
      </p:sp>
      <p:sp>
        <p:nvSpPr>
          <p:cNvPr id="48131" name="Rectangle 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24498" y="5829300"/>
            <a:ext cx="8273732" cy="387667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buSzTx/>
            </a:pPr>
            <a:r>
              <a:rPr lang="en-US" sz="2000" dirty="0"/>
              <a:t>None of these patterns are restricted to expression tree applications…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6675" y="1125538"/>
            <a:ext cx="3427413" cy="3175074"/>
            <a:chOff x="67468" y="1125537"/>
            <a:chExt cx="4013200" cy="3536552"/>
          </a:xfrm>
        </p:grpSpPr>
        <p:pic>
          <p:nvPicPr>
            <p:cNvPr id="4817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0181" y="1125537"/>
              <a:ext cx="3900487" cy="3475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75" name="Rectangle 7"/>
            <p:cNvSpPr>
              <a:spLocks noChangeArrowheads="1"/>
            </p:cNvSpPr>
            <p:nvPr/>
          </p:nvSpPr>
          <p:spPr bwMode="auto">
            <a:xfrm>
              <a:off x="2067719" y="4065588"/>
              <a:ext cx="873170" cy="5965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i="1" dirty="0"/>
                <a:t>Leaf</a:t>
              </a:r>
            </a:p>
            <a:p>
              <a:pPr algn="ctr">
                <a:spcBef>
                  <a:spcPct val="0"/>
                </a:spcBef>
              </a:pPr>
              <a:r>
                <a:rPr lang="en-US" sz="1600" i="1" dirty="0"/>
                <a:t>Nodes</a:t>
              </a:r>
            </a:p>
          </p:txBody>
        </p:sp>
        <p:sp>
          <p:nvSpPr>
            <p:cNvPr id="48176" name="Rectangle 8"/>
            <p:cNvSpPr>
              <a:spLocks noChangeArrowheads="1"/>
            </p:cNvSpPr>
            <p:nvPr/>
          </p:nvSpPr>
          <p:spPr bwMode="auto">
            <a:xfrm>
              <a:off x="3132930" y="1303337"/>
              <a:ext cx="878126" cy="5965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i="1" dirty="0"/>
                <a:t>Binary</a:t>
              </a:r>
            </a:p>
            <a:p>
              <a:pPr algn="ctr">
                <a:spcBef>
                  <a:spcPct val="0"/>
                </a:spcBef>
              </a:pPr>
              <a:r>
                <a:rPr lang="en-US" sz="1600" i="1" dirty="0"/>
                <a:t>Nodes</a:t>
              </a:r>
            </a:p>
          </p:txBody>
        </p:sp>
        <p:sp>
          <p:nvSpPr>
            <p:cNvPr id="48177" name="Rectangle 9"/>
            <p:cNvSpPr>
              <a:spLocks noChangeArrowheads="1"/>
            </p:cNvSpPr>
            <p:nvPr/>
          </p:nvSpPr>
          <p:spPr bwMode="auto">
            <a:xfrm>
              <a:off x="67468" y="2970213"/>
              <a:ext cx="839385" cy="5965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i="1" dirty="0"/>
                <a:t>Unary</a:t>
              </a:r>
            </a:p>
            <a:p>
              <a:pPr algn="ctr">
                <a:spcBef>
                  <a:spcPct val="0"/>
                </a:spcBef>
              </a:pPr>
              <a:r>
                <a:rPr lang="en-US" sz="1600" i="1" dirty="0"/>
                <a:t>Node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673475" y="1015365"/>
          <a:ext cx="5326456" cy="460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93085"/>
                <a:gridCol w="2233371"/>
              </a:tblGrid>
              <a:tr h="29652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Design Problem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Pattern(s)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Driving the application event flow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Reactor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Supporting multiple operation modes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Template Method &amp; Strategy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Centralizing global objects effectively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Singleton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smtClean="0"/>
                        <a:t>Implementing STL iterator semantics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Prototype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Eliminating</a:t>
                      </a:r>
                      <a:r>
                        <a:rPr lang="en-US" sz="2000" baseline="0" dirty="0" smtClean="0"/>
                        <a:t> loops via the STL </a:t>
                      </a:r>
                      <a:r>
                        <a:rPr lang="en-US" sz="20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std::</a:t>
                      </a:r>
                      <a:r>
                        <a:rPr lang="en-US" sz="2000" b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for_each</a:t>
                      </a:r>
                      <a:r>
                        <a:rPr lang="en-US" sz="20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() </a:t>
                      </a:r>
                      <a:r>
                        <a:rPr lang="en-US" sz="2000" baseline="0" dirty="0" smtClean="0"/>
                        <a:t>algorithm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Adapter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Provide no-op commands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Null Object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Managing Global Objects Effectively</a:t>
            </a:r>
            <a:endParaRPr lang="en-CA" sz="3200" smtClean="0"/>
          </a:p>
        </p:txBody>
      </p:sp>
      <p:sp>
        <p:nvSpPr>
          <p:cNvPr id="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04775" y="1079500"/>
            <a:ext cx="3152775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/>
              <a:t>Goals:</a:t>
            </a:r>
          </a:p>
          <a:p>
            <a:pPr marL="227013" lvl="1" indent="-223838" eaLnBrk="1" hangingPunct="1">
              <a:defRPr/>
            </a:pPr>
            <a:r>
              <a:rPr lang="en-US" sz="2000" dirty="0" smtClean="0"/>
              <a:t>Centralize access to objects that should be visible globally, e.g.:</a:t>
            </a:r>
          </a:p>
          <a:p>
            <a:pPr marL="396876" lvl="3" eaLnBrk="1" hangingPunct="1">
              <a:defRPr/>
            </a:pPr>
            <a:r>
              <a:rPr lang="en-US" sz="1800" dirty="0" smtClean="0"/>
              <a:t>command-line options that parameterize the behavior of the program</a:t>
            </a:r>
          </a:p>
          <a:p>
            <a:pPr marL="396876" lvl="3" eaLnBrk="1" hangingPunct="1">
              <a:defRPr/>
            </a:pPr>
            <a:r>
              <a:rPr lang="en-US" sz="1800" dirty="0" smtClean="0"/>
              <a:t>The object (Reactor) that drives the main event loop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/>
              <a:t>Constraints/forces:</a:t>
            </a:r>
          </a:p>
          <a:p>
            <a:pPr marL="287338" lvl="1" eaLnBrk="1" hangingPunct="1">
              <a:defRPr/>
            </a:pPr>
            <a:r>
              <a:rPr lang="en-US" sz="2000" dirty="0" smtClean="0"/>
              <a:t>Only need one instance of the command-line options &amp; Reactor</a:t>
            </a:r>
          </a:p>
          <a:p>
            <a:pPr marL="287338" lvl="1" eaLnBrk="1" hangingPunct="1">
              <a:defRPr/>
            </a:pPr>
            <a:r>
              <a:rPr lang="en-US" sz="2000" dirty="0" smtClean="0"/>
              <a:t>Global variables are problematic in C++</a:t>
            </a:r>
          </a:p>
        </p:txBody>
      </p:sp>
      <p:sp>
        <p:nvSpPr>
          <p:cNvPr id="114692" name="Rectangle 8"/>
          <p:cNvSpPr>
            <a:spLocks noChangeArrowheads="1"/>
          </p:cNvSpPr>
          <p:nvPr/>
        </p:nvSpPr>
        <p:spPr bwMode="auto">
          <a:xfrm>
            <a:off x="3305175" y="1190625"/>
            <a:ext cx="6029325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% tree-traversal -v</a:t>
            </a:r>
          </a:p>
          <a:p>
            <a:r>
              <a:rPr lang="en-US" sz="2000" dirty="0"/>
              <a:t>format [</a:t>
            </a:r>
            <a:r>
              <a:rPr lang="en-US" sz="2000" dirty="0" smtClean="0"/>
              <a:t>in-order]</a:t>
            </a:r>
            <a:endParaRPr lang="en-US" sz="2000" dirty="0"/>
          </a:p>
          <a:p>
            <a:r>
              <a:rPr lang="en-US" sz="2000" dirty="0" err="1"/>
              <a:t>expr</a:t>
            </a:r>
            <a:r>
              <a:rPr lang="en-US" sz="2000" dirty="0"/>
              <a:t> [expression]</a:t>
            </a:r>
          </a:p>
          <a:p>
            <a:r>
              <a:rPr lang="en-US" sz="2000" dirty="0"/>
              <a:t>print [in-</a:t>
            </a:r>
            <a:r>
              <a:rPr lang="en-US" sz="2000" dirty="0" err="1"/>
              <a:t>order|pre</a:t>
            </a:r>
            <a:r>
              <a:rPr lang="en-US" sz="2000" dirty="0"/>
              <a:t>-</a:t>
            </a:r>
            <a:r>
              <a:rPr lang="en-US" sz="2000" dirty="0" err="1"/>
              <a:t>order|post</a:t>
            </a:r>
            <a:r>
              <a:rPr lang="en-US" sz="2000" dirty="0"/>
              <a:t>-</a:t>
            </a:r>
            <a:r>
              <a:rPr lang="en-US" sz="2000" dirty="0" err="1"/>
              <a:t>order|level</a:t>
            </a:r>
            <a:r>
              <a:rPr lang="en-US" sz="2000" dirty="0"/>
              <a:t>-order]</a:t>
            </a:r>
          </a:p>
          <a:p>
            <a:r>
              <a:rPr lang="en-US" sz="2000" dirty="0" err="1"/>
              <a:t>eval</a:t>
            </a:r>
            <a:r>
              <a:rPr lang="en-US" sz="2000" dirty="0"/>
              <a:t> </a:t>
            </a:r>
            <a:r>
              <a:rPr lang="en-US" sz="2000" dirty="0" smtClean="0"/>
              <a:t>[post-order]</a:t>
            </a:r>
            <a:endParaRPr lang="en-US" sz="2000" dirty="0"/>
          </a:p>
          <a:p>
            <a:r>
              <a:rPr lang="en-US" sz="2000" dirty="0"/>
              <a:t>quit</a:t>
            </a:r>
          </a:p>
          <a:p>
            <a:r>
              <a:rPr lang="en-US" sz="2000" dirty="0"/>
              <a:t>&gt; format in-order</a:t>
            </a:r>
          </a:p>
          <a:p>
            <a:r>
              <a:rPr lang="en-US" sz="2000" dirty="0"/>
              <a:t>&gt; </a:t>
            </a:r>
            <a:r>
              <a:rPr lang="en-US" sz="2000" dirty="0" err="1"/>
              <a:t>expr</a:t>
            </a:r>
            <a:r>
              <a:rPr lang="en-US" sz="2000" dirty="0"/>
              <a:t> 1+4*3/2</a:t>
            </a:r>
          </a:p>
          <a:p>
            <a:r>
              <a:rPr lang="en-US" sz="2000" dirty="0"/>
              <a:t>&gt; </a:t>
            </a:r>
            <a:r>
              <a:rPr lang="en-US" sz="2000" dirty="0" err="1"/>
              <a:t>eval</a:t>
            </a:r>
            <a:r>
              <a:rPr lang="en-US" sz="2000" dirty="0"/>
              <a:t> post-order</a:t>
            </a:r>
          </a:p>
          <a:p>
            <a:r>
              <a:rPr lang="en-US" sz="2000" dirty="0"/>
              <a:t>7</a:t>
            </a:r>
          </a:p>
          <a:p>
            <a:r>
              <a:rPr lang="en-US" sz="2000" dirty="0"/>
              <a:t>&gt; quit</a:t>
            </a:r>
          </a:p>
          <a:p>
            <a:endParaRPr lang="en-US" sz="2000" dirty="0"/>
          </a:p>
          <a:p>
            <a:r>
              <a:rPr lang="en-US" sz="2000" dirty="0"/>
              <a:t>% tree-traversal</a:t>
            </a:r>
          </a:p>
          <a:p>
            <a:r>
              <a:rPr lang="en-US" sz="2000" dirty="0"/>
              <a:t>&gt; 1+4*3/2</a:t>
            </a:r>
          </a:p>
          <a:p>
            <a:r>
              <a:rPr lang="en-US" sz="2000" dirty="0"/>
              <a:t>7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919913" y="1133475"/>
            <a:ext cx="1566862" cy="360363"/>
          </a:xfrm>
          <a:prstGeom prst="wedgeRoundRectCallout">
            <a:avLst>
              <a:gd name="adj1" fmla="val -127278"/>
              <a:gd name="adj2" fmla="val 30838"/>
              <a:gd name="adj3" fmla="val 16667"/>
            </a:avLst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/>
              <a:t>Verbose mode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672263" y="4829175"/>
            <a:ext cx="1566862" cy="360363"/>
          </a:xfrm>
          <a:prstGeom prst="wedgeRoundRectCallout">
            <a:avLst>
              <a:gd name="adj1" fmla="val -127278"/>
              <a:gd name="adj2" fmla="val 30838"/>
              <a:gd name="adj3" fmla="val 16667"/>
            </a:avLst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/>
              <a:t>Succinct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381000"/>
          </a:xfrm>
        </p:spPr>
        <p:txBody>
          <a:bodyPr/>
          <a:lstStyle/>
          <a:p>
            <a:pPr eaLnBrk="1" hangingPunct="1"/>
            <a:r>
              <a:rPr lang="en-US" sz="3200" smtClean="0"/>
              <a:t>Solution: Centralize Access to Global Instances</a:t>
            </a:r>
          </a:p>
        </p:txBody>
      </p:sp>
      <p:sp>
        <p:nvSpPr>
          <p:cNvPr id="115715" name="Rectangle 47"/>
          <p:cNvSpPr>
            <a:spLocks noChangeArrowheads="1"/>
          </p:cNvSpPr>
          <p:nvPr/>
        </p:nvSpPr>
        <p:spPr bwMode="auto">
          <a:xfrm>
            <a:off x="136525" y="966788"/>
            <a:ext cx="8756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CA" sz="2000" dirty="0"/>
              <a:t>Rather than using global variables, create a central access point to global instances, e.g.:  </a:t>
            </a:r>
          </a:p>
        </p:txBody>
      </p:sp>
      <p:sp>
        <p:nvSpPr>
          <p:cNvPr id="115716" name="Rectangle 25"/>
          <p:cNvSpPr>
            <a:spLocks noChangeArrowheads="1"/>
          </p:cNvSpPr>
          <p:nvPr/>
        </p:nvSpPr>
        <p:spPr bwMode="auto">
          <a:xfrm>
            <a:off x="180975" y="1675131"/>
            <a:ext cx="87217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main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char *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[])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// Parse the command-line options.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if (!Options::instance ()-&gt;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parse_args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return 0;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// Dynamically allocate the appropriate event handler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// based on the command-line options.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Expression_Tree_Event_Handler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tree_event_handler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Expression_Tree_Event_Handler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make_handler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(Options::instance ()-&gt;verbose ());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// Register event handler with the reactor. 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Reactor::instance ()-&gt;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register_input_handler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tree_event_handler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// ... 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195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Singleton                       object creational</a:t>
            </a:r>
          </a:p>
        </p:txBody>
      </p:sp>
      <p:sp>
        <p:nvSpPr>
          <p:cNvPr id="3788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07950" y="1222375"/>
            <a:ext cx="9036050" cy="2590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/>
              <a:t>Intent</a:t>
            </a:r>
          </a:p>
          <a:p>
            <a:pPr marL="233363" lvl="1" indent="0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ensure a class only ever has one instance &amp; provide a global point of access </a:t>
            </a:r>
          </a:p>
          <a:p>
            <a:pPr marL="0" lvl="1" indent="0" eaLnBrk="1" hangingPunct="1">
              <a:buFont typeface="Wingdings" pitchFamily="2" charset="2"/>
              <a:buNone/>
              <a:defRPr/>
            </a:pPr>
            <a:r>
              <a:rPr lang="en-US" sz="2000" b="1" dirty="0" smtClean="0"/>
              <a:t>Applicability</a:t>
            </a:r>
          </a:p>
          <a:p>
            <a:pPr lvl="1" indent="-223838" eaLnBrk="1" hangingPunct="1">
              <a:defRPr/>
            </a:pPr>
            <a:r>
              <a:rPr lang="en-US" sz="2000" dirty="0" smtClean="0"/>
              <a:t>when there must be exactly one instance of a class &amp; it must be accessible from a well-known access point</a:t>
            </a:r>
          </a:p>
          <a:p>
            <a:pPr lvl="1" indent="-223838" eaLnBrk="1" hangingPunct="1">
              <a:defRPr/>
            </a:pPr>
            <a:r>
              <a:rPr lang="en-US" sz="2000" dirty="0" smtClean="0"/>
              <a:t>when the sole instance should be extensible by </a:t>
            </a:r>
            <a:r>
              <a:rPr lang="en-US" sz="2000" dirty="0" err="1" smtClean="0"/>
              <a:t>subclassing</a:t>
            </a:r>
            <a:r>
              <a:rPr lang="en-US" sz="2000" dirty="0" smtClean="0"/>
              <a:t> &amp; clients should be able to use an extended instance without modifying their code</a:t>
            </a:r>
          </a:p>
        </p:txBody>
      </p:sp>
      <p:sp>
        <p:nvSpPr>
          <p:cNvPr id="116740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49225" y="3743325"/>
            <a:ext cx="7772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 dirty="0"/>
              <a:t>Structure</a:t>
            </a:r>
            <a:endParaRPr lang="en-US" sz="2800" b="1" dirty="0"/>
          </a:p>
        </p:txBody>
      </p:sp>
      <p:pic>
        <p:nvPicPr>
          <p:cNvPr id="1167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0" y="4238308"/>
            <a:ext cx="4997450" cy="180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3623718" y="4525918"/>
            <a:ext cx="2649714" cy="600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If (</a:t>
            </a:r>
            <a:r>
              <a:rPr kumimoji="0" lang="en-US" sz="11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uniqueInstance</a:t>
            </a:r>
            <a:r>
              <a:rPr kumimoji="0" lang="en-US" sz="11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== 0)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latin typeface="Arial" charset="0"/>
              </a:rPr>
              <a:t>    </a:t>
            </a:r>
            <a:r>
              <a:rPr lang="en-US" sz="1100" dirty="0" err="1" smtClean="0">
                <a:latin typeface="Arial" charset="0"/>
              </a:rPr>
              <a:t>uniqueInstance</a:t>
            </a:r>
            <a:r>
              <a:rPr lang="en-US" sz="1100" dirty="0" smtClean="0">
                <a:latin typeface="Arial" charset="0"/>
              </a:rPr>
              <a:t> = new Singleton;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latin typeface="Arial" charset="0"/>
              </a:rPr>
              <a:t>return </a:t>
            </a:r>
            <a:r>
              <a:rPr lang="en-US" sz="1100" dirty="0" err="1" smtClean="0">
                <a:latin typeface="Arial" charset="0"/>
              </a:rPr>
              <a:t>uniqueInstance</a:t>
            </a:r>
            <a:r>
              <a:rPr lang="en-US" sz="1100" dirty="0" smtClean="0">
                <a:latin typeface="Arial" charset="0"/>
              </a:rPr>
              <a:t>;</a:t>
            </a:r>
          </a:p>
        </p:txBody>
      </p:sp>
      <p:sp>
        <p:nvSpPr>
          <p:cNvPr id="7" name="Right Triangle 6"/>
          <p:cNvSpPr/>
          <p:nvPr/>
        </p:nvSpPr>
        <p:spPr bwMode="auto">
          <a:xfrm>
            <a:off x="5983095" y="4522382"/>
            <a:ext cx="290336" cy="264108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ight Triangle 7"/>
          <p:cNvSpPr/>
          <p:nvPr/>
        </p:nvSpPr>
        <p:spPr bwMode="auto">
          <a:xfrm rot="10800000">
            <a:off x="5988738" y="4528025"/>
            <a:ext cx="290336" cy="264108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80340" y="1167765"/>
            <a:ext cx="4871720" cy="4724400"/>
          </a:xfrm>
        </p:spPr>
        <p:txBody>
          <a:bodyPr/>
          <a:lstStyle/>
          <a:p>
            <a:pPr marL="55563" indent="-55563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dirty="0" smtClean="0"/>
              <a:t>Consequences</a:t>
            </a:r>
          </a:p>
          <a:p>
            <a:pPr marL="231775" lvl="1" indent="-231775" eaLnBrk="1" hangingPunct="1">
              <a:spcBef>
                <a:spcPts val="600"/>
              </a:spcBef>
              <a:buFont typeface="Tahoma" pitchFamily="34" charset="0"/>
              <a:buChar char="+"/>
            </a:pPr>
            <a:r>
              <a:rPr lang="en-US" sz="2000" dirty="0" smtClean="0"/>
              <a:t>reduces namespace pollution</a:t>
            </a:r>
          </a:p>
          <a:p>
            <a:pPr marL="231775" lvl="1" indent="-231775" eaLnBrk="1" hangingPunct="1">
              <a:spcBef>
                <a:spcPts val="600"/>
              </a:spcBef>
              <a:buFont typeface="Tahoma" pitchFamily="34" charset="0"/>
              <a:buChar char="+"/>
            </a:pPr>
            <a:r>
              <a:rPr lang="en-US" sz="2000" dirty="0" smtClean="0"/>
              <a:t>makes it easy to change your mind &amp; allow more than one instance</a:t>
            </a:r>
          </a:p>
          <a:p>
            <a:pPr marL="231775" lvl="1" indent="-231775" eaLnBrk="1" hangingPunct="1">
              <a:spcBef>
                <a:spcPts val="600"/>
              </a:spcBef>
              <a:buFont typeface="Tahoma" pitchFamily="34" charset="0"/>
              <a:buChar char="+"/>
            </a:pPr>
            <a:r>
              <a:rPr lang="en-US" sz="2000" dirty="0" smtClean="0"/>
              <a:t>allow extension by </a:t>
            </a:r>
            <a:r>
              <a:rPr lang="en-US" sz="2000" dirty="0" err="1" smtClean="0"/>
              <a:t>subclassing</a:t>
            </a:r>
            <a:endParaRPr lang="en-US" sz="2000" dirty="0" smtClean="0"/>
          </a:p>
          <a:p>
            <a:pPr marL="231775" lvl="1" indent="-231775" eaLnBrk="1" hangingPunct="1">
              <a:spcBef>
                <a:spcPts val="600"/>
              </a:spcBef>
              <a:buFont typeface="Tahoma" pitchFamily="34" charset="0"/>
              <a:buChar char="–"/>
            </a:pPr>
            <a:r>
              <a:rPr lang="en-US" sz="2000" dirty="0" smtClean="0"/>
              <a:t>same drawbacks of a global if misused</a:t>
            </a:r>
          </a:p>
          <a:p>
            <a:pPr marL="231775" lvl="1" indent="-231775" eaLnBrk="1" hangingPunct="1">
              <a:spcBef>
                <a:spcPts val="600"/>
              </a:spcBef>
              <a:buFont typeface="Tahoma" pitchFamily="34" charset="0"/>
              <a:buChar char="–"/>
            </a:pPr>
            <a:r>
              <a:rPr lang="en-US" sz="2000" dirty="0" smtClean="0"/>
              <a:t>implementation may be less efficient than a global </a:t>
            </a:r>
          </a:p>
          <a:p>
            <a:pPr marL="231775" lvl="1" indent="-231775" eaLnBrk="1" hangingPunct="1">
              <a:spcBef>
                <a:spcPts val="600"/>
              </a:spcBef>
              <a:buFont typeface="Tahoma" pitchFamily="34" charset="0"/>
              <a:buChar char="–"/>
            </a:pPr>
            <a:r>
              <a:rPr lang="en-US" sz="2000" dirty="0" smtClean="0"/>
              <a:t>concurrency/cache pitfalls &amp; communication overhead</a:t>
            </a:r>
          </a:p>
          <a:p>
            <a:pPr marL="55563" indent="-55563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dirty="0" smtClean="0"/>
              <a:t>Implementation</a:t>
            </a:r>
          </a:p>
          <a:p>
            <a:pPr marL="231775" lvl="1" indent="-231775" eaLnBrk="1" hangingPunct="1">
              <a:spcBef>
                <a:spcPts val="600"/>
              </a:spcBef>
            </a:pPr>
            <a:r>
              <a:rPr lang="en-US" sz="2000" dirty="0" smtClean="0"/>
              <a:t>static instance operation</a:t>
            </a:r>
          </a:p>
          <a:p>
            <a:pPr marL="231775" lvl="1" indent="-231775" eaLnBrk="1" hangingPunct="1">
              <a:spcBef>
                <a:spcPts val="600"/>
              </a:spcBef>
            </a:pPr>
            <a:r>
              <a:rPr lang="en-US" sz="2000" dirty="0" smtClean="0"/>
              <a:t>registering the singleton instance</a:t>
            </a:r>
          </a:p>
          <a:p>
            <a:pPr marL="231775" lvl="1" indent="-231775" eaLnBrk="1" hangingPunct="1">
              <a:spcBef>
                <a:spcPts val="600"/>
              </a:spcBef>
            </a:pPr>
            <a:r>
              <a:rPr lang="en-US" sz="2000" dirty="0" smtClean="0"/>
              <a:t>deleting singletons </a:t>
            </a:r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5219700" y="1247775"/>
            <a:ext cx="370449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5563" indent="-55563">
              <a:lnSpc>
                <a:spcPct val="100000"/>
              </a:lnSpc>
              <a:spcBef>
                <a:spcPts val="600"/>
              </a:spcBef>
              <a:buClrTx/>
              <a:buSzTx/>
              <a:defRPr/>
            </a:pPr>
            <a:r>
              <a:rPr lang="en-US" sz="2000" b="1" kern="0" dirty="0">
                <a:latin typeface="+mn-lt"/>
                <a:ea typeface="+mn-ea"/>
                <a:cs typeface="+mn-cs"/>
              </a:rPr>
              <a:t>Known Uses</a:t>
            </a:r>
          </a:p>
          <a:p>
            <a:pPr marL="231775" lvl="1" indent="-231775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Char char="–"/>
              <a:defRPr/>
            </a:pPr>
            <a:r>
              <a:rPr lang="en-US" sz="2000" kern="0" dirty="0" err="1">
                <a:latin typeface="+mn-lt"/>
                <a:ea typeface="+mn-ea"/>
                <a:cs typeface="+mn-cs"/>
              </a:rPr>
              <a:t>Unidraw's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0" dirty="0" err="1">
                <a:latin typeface="+mn-lt"/>
                <a:ea typeface="+mn-ea"/>
                <a:cs typeface="+mn-cs"/>
              </a:rPr>
              <a:t>Unidraw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object</a:t>
            </a:r>
          </a:p>
          <a:p>
            <a:pPr marL="231775" lvl="1" indent="-231775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Char char="–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Smalltalk-80 </a:t>
            </a:r>
            <a:r>
              <a:rPr lang="en-US" sz="2000" kern="0" dirty="0" err="1">
                <a:latin typeface="+mn-lt"/>
                <a:ea typeface="+mn-ea"/>
                <a:cs typeface="+mn-cs"/>
              </a:rPr>
              <a:t>ChangeSet</a:t>
            </a:r>
            <a:r>
              <a:rPr lang="en-US" sz="2000" kern="0" dirty="0">
                <a:latin typeface="+mn-lt"/>
                <a:ea typeface="+mn-ea"/>
                <a:cs typeface="+mn-cs"/>
              </a:rPr>
              <a:t>, the set of changes to code</a:t>
            </a:r>
          </a:p>
          <a:p>
            <a:pPr marL="231775" lvl="1" indent="-231775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Char char="–"/>
              <a:defRPr/>
            </a:pPr>
            <a:r>
              <a:rPr lang="en-US" sz="2000" kern="0" dirty="0" err="1">
                <a:latin typeface="+mn-lt"/>
                <a:ea typeface="+mn-ea"/>
                <a:cs typeface="+mn-cs"/>
              </a:rPr>
              <a:t>InterViews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Session object</a:t>
            </a:r>
          </a:p>
          <a:p>
            <a:pPr marL="55563" indent="-55563">
              <a:lnSpc>
                <a:spcPct val="100000"/>
              </a:lnSpc>
              <a:spcBef>
                <a:spcPts val="600"/>
              </a:spcBef>
              <a:buClrTx/>
              <a:buSzTx/>
              <a:defRPr/>
            </a:pPr>
            <a:r>
              <a:rPr lang="en-US" sz="2000" b="1" kern="0" dirty="0">
                <a:latin typeface="+mn-lt"/>
                <a:ea typeface="+mn-ea"/>
                <a:cs typeface="+mn-cs"/>
              </a:rPr>
              <a:t>See Also</a:t>
            </a:r>
          </a:p>
          <a:p>
            <a:pPr marL="231775" lvl="1" indent="-231775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Char char="–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Double-Checked Locking Optimization 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pattern from POSA2</a:t>
            </a:r>
          </a:p>
          <a:p>
            <a:pPr marL="231775" lvl="1" indent="-231775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Char char="–"/>
              <a:defRPr/>
            </a:pPr>
            <a:r>
              <a:rPr lang="en-US" sz="2000" kern="0" dirty="0" smtClean="0">
                <a:latin typeface="+mn-lt"/>
                <a:ea typeface="+mn-ea"/>
                <a:cs typeface="+mn-cs"/>
              </a:rPr>
              <a:t>“To Kill a Singleton” </a:t>
            </a:r>
            <a:r>
              <a:rPr lang="en-US" sz="2000" b="1" kern="0" dirty="0" smtClean="0">
                <a:latin typeface="Courier New" pitchFamily="49" charset="0"/>
                <a:ea typeface="+mn-ea"/>
                <a:cs typeface="Courier New" pitchFamily="49" charset="0"/>
              </a:rPr>
              <a:t>www.research.ibm.com/ </a:t>
            </a:r>
            <a:r>
              <a:rPr lang="en-US" sz="2000" b="1" kern="0" dirty="0" err="1" smtClean="0">
                <a:latin typeface="Courier New" pitchFamily="49" charset="0"/>
                <a:ea typeface="+mn-ea"/>
                <a:cs typeface="Courier New" pitchFamily="49" charset="0"/>
              </a:rPr>
              <a:t>designpatterns</a:t>
            </a:r>
            <a:r>
              <a:rPr lang="en-US" sz="2000" b="1" kern="0" dirty="0" smtClean="0">
                <a:latin typeface="Courier New" pitchFamily="49" charset="0"/>
                <a:ea typeface="+mn-ea"/>
                <a:cs typeface="Courier New" pitchFamily="49" charset="0"/>
              </a:rPr>
              <a:t>/pubs/    ph-jun96.txt</a:t>
            </a:r>
            <a:endParaRPr lang="en-US" sz="2000" b="1" kern="0" dirty="0"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195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Singleton                       object creational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Part I:  Motivation &amp; Concepts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6670" y="944880"/>
            <a:ext cx="8531225" cy="4959350"/>
          </a:xfrm>
        </p:spPr>
        <p:txBody>
          <a:bodyPr>
            <a:noAutofit/>
          </a:bodyPr>
          <a:lstStyle/>
          <a:p>
            <a:pPr marL="168275" indent="-168275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OOD methods emphasize design notations</a:t>
            </a:r>
          </a:p>
          <a:p>
            <a:pPr marL="344488" lvl="1" indent="-176213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Fine for specification &amp; documentation</a:t>
            </a:r>
          </a:p>
          <a:p>
            <a:pPr marL="168275" indent="-168275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But OOD is more than just drawing diagrams</a:t>
            </a:r>
          </a:p>
          <a:p>
            <a:pPr marL="401638" lvl="1" indent="-168275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Good draftsmen are not necessarily                                                    good architects!</a:t>
            </a:r>
          </a:p>
        </p:txBody>
      </p:sp>
      <p:pic>
        <p:nvPicPr>
          <p:cNvPr id="295938" name="Picture 2" descr="http://www.abmhvac.com/images/draftsme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0060" y="1280159"/>
            <a:ext cx="3294380" cy="24707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202"/>
          <p:cNvGrpSpPr>
            <a:grpSpLocks/>
          </p:cNvGrpSpPr>
          <p:nvPr/>
        </p:nvGrpSpPr>
        <p:grpSpPr bwMode="auto">
          <a:xfrm>
            <a:off x="4648200" y="3175403"/>
            <a:ext cx="4267200" cy="2921000"/>
            <a:chOff x="144" y="2016"/>
            <a:chExt cx="2688" cy="1840"/>
          </a:xfrm>
          <a:solidFill>
            <a:srgbClr val="C00000"/>
          </a:solidFill>
        </p:grpSpPr>
        <p:sp>
          <p:nvSpPr>
            <p:cNvPr id="68" name="Rectangle 198"/>
            <p:cNvSpPr>
              <a:spLocks noChangeArrowheads="1"/>
            </p:cNvSpPr>
            <p:nvPr/>
          </p:nvSpPr>
          <p:spPr bwMode="auto">
            <a:xfrm>
              <a:off x="144" y="2016"/>
              <a:ext cx="2688" cy="1619"/>
            </a:xfrm>
            <a:prstGeom prst="rect">
              <a:avLst/>
            </a:prstGeom>
            <a:solidFill>
              <a:srgbClr val="FF7C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199"/>
            <p:cNvSpPr txBox="1">
              <a:spLocks noChangeArrowheads="1"/>
            </p:cNvSpPr>
            <p:nvPr/>
          </p:nvSpPr>
          <p:spPr bwMode="auto">
            <a:xfrm>
              <a:off x="1851" y="3641"/>
              <a:ext cx="787" cy="2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Composite</a:t>
              </a:r>
            </a:p>
          </p:txBody>
        </p:sp>
      </p:grpSp>
      <p:grpSp>
        <p:nvGrpSpPr>
          <p:cNvPr id="2" name="Group 202"/>
          <p:cNvGrpSpPr>
            <a:grpSpLocks/>
          </p:cNvGrpSpPr>
          <p:nvPr/>
        </p:nvGrpSpPr>
        <p:grpSpPr bwMode="auto">
          <a:xfrm>
            <a:off x="228600" y="2698360"/>
            <a:ext cx="4267200" cy="3395663"/>
            <a:chOff x="144" y="2016"/>
            <a:chExt cx="2688" cy="2139"/>
          </a:xfrm>
          <a:solidFill>
            <a:srgbClr val="C00000"/>
          </a:solidFill>
        </p:grpSpPr>
        <p:sp>
          <p:nvSpPr>
            <p:cNvPr id="14534" name="Rectangle 198"/>
            <p:cNvSpPr>
              <a:spLocks noChangeArrowheads="1"/>
            </p:cNvSpPr>
            <p:nvPr/>
          </p:nvSpPr>
          <p:spPr bwMode="auto">
            <a:xfrm>
              <a:off x="144" y="2016"/>
              <a:ext cx="2688" cy="1920"/>
            </a:xfrm>
            <a:prstGeom prst="rect">
              <a:avLst/>
            </a:prstGeom>
            <a:solidFill>
              <a:srgbClr val="FF7C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5" name="Text Box 199"/>
            <p:cNvSpPr txBox="1">
              <a:spLocks noChangeArrowheads="1"/>
            </p:cNvSpPr>
            <p:nvPr/>
          </p:nvSpPr>
          <p:spPr bwMode="auto">
            <a:xfrm>
              <a:off x="478" y="3940"/>
              <a:ext cx="787" cy="2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Composite</a:t>
              </a:r>
            </a:p>
          </p:txBody>
        </p:sp>
      </p:grpSp>
      <p:grpSp>
        <p:nvGrpSpPr>
          <p:cNvPr id="3" name="Group 203"/>
          <p:cNvGrpSpPr>
            <a:grpSpLocks/>
          </p:cNvGrpSpPr>
          <p:nvPr/>
        </p:nvGrpSpPr>
        <p:grpSpPr bwMode="auto">
          <a:xfrm>
            <a:off x="381000" y="2812660"/>
            <a:ext cx="8534400" cy="3281363"/>
            <a:chOff x="240" y="2088"/>
            <a:chExt cx="5376" cy="2067"/>
          </a:xfrm>
          <a:solidFill>
            <a:srgbClr val="66CCFF"/>
          </a:solidFill>
        </p:grpSpPr>
        <p:sp>
          <p:nvSpPr>
            <p:cNvPr id="14536" name="Rectangle 200"/>
            <p:cNvSpPr>
              <a:spLocks noChangeArrowheads="1"/>
            </p:cNvSpPr>
            <p:nvPr/>
          </p:nvSpPr>
          <p:spPr bwMode="auto">
            <a:xfrm>
              <a:off x="240" y="2088"/>
              <a:ext cx="5376" cy="17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7" name="Text Box 201"/>
            <p:cNvSpPr txBox="1">
              <a:spLocks noChangeArrowheads="1"/>
            </p:cNvSpPr>
            <p:nvPr/>
          </p:nvSpPr>
          <p:spPr bwMode="auto">
            <a:xfrm>
              <a:off x="3030" y="3940"/>
              <a:ext cx="561" cy="2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Builder</a:t>
              </a:r>
            </a:p>
          </p:txBody>
        </p:sp>
      </p:grpSp>
      <p:grpSp>
        <p:nvGrpSpPr>
          <p:cNvPr id="4" name="Group 204"/>
          <p:cNvGrpSpPr>
            <a:grpSpLocks/>
          </p:cNvGrpSpPr>
          <p:nvPr/>
        </p:nvGrpSpPr>
        <p:grpSpPr bwMode="auto">
          <a:xfrm>
            <a:off x="6003925" y="1098161"/>
            <a:ext cx="2987675" cy="2286001"/>
            <a:chOff x="3782" y="1008"/>
            <a:chExt cx="1882" cy="1440"/>
          </a:xfrm>
          <a:solidFill>
            <a:srgbClr val="FFC000"/>
          </a:solidFill>
        </p:grpSpPr>
        <p:sp>
          <p:nvSpPr>
            <p:cNvPr id="14532" name="Rectangle 196"/>
            <p:cNvSpPr>
              <a:spLocks noChangeArrowheads="1"/>
            </p:cNvSpPr>
            <p:nvPr/>
          </p:nvSpPr>
          <p:spPr bwMode="auto">
            <a:xfrm>
              <a:off x="3792" y="1296"/>
              <a:ext cx="1872" cy="11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3" name="Text Box 197"/>
            <p:cNvSpPr txBox="1">
              <a:spLocks noChangeArrowheads="1"/>
            </p:cNvSpPr>
            <p:nvPr/>
          </p:nvSpPr>
          <p:spPr bwMode="auto">
            <a:xfrm>
              <a:off x="3782" y="1008"/>
              <a:ext cx="816" cy="2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9900"/>
                  </a:solidFill>
                </a:rPr>
                <a:t>Interpreter</a:t>
              </a:r>
            </a:p>
          </p:txBody>
        </p:sp>
      </p:grp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962400" y="1782373"/>
            <a:ext cx="11430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Expression_Tree_</a:t>
            </a:r>
          </a:p>
          <a:p>
            <a:pPr algn="ctr"/>
            <a:r>
              <a:rPr lang="en-US" sz="1000"/>
              <a:t>Context</a:t>
            </a:r>
          </a:p>
        </p:txBody>
      </p:sp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1854200" y="1782373"/>
            <a:ext cx="11430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Expression_Tree</a:t>
            </a:r>
          </a:p>
        </p:txBody>
      </p:sp>
      <p:cxnSp>
        <p:nvCxnSpPr>
          <p:cNvPr id="14375" name="AutoShape 39"/>
          <p:cNvCxnSpPr>
            <a:cxnSpLocks noChangeShapeType="1"/>
            <a:stCxn id="14343" idx="1"/>
            <a:endCxn id="14374" idx="3"/>
          </p:cNvCxnSpPr>
          <p:nvPr/>
        </p:nvCxnSpPr>
        <p:spPr bwMode="auto">
          <a:xfrm rot="10800000">
            <a:off x="2997200" y="1972873"/>
            <a:ext cx="965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</p:spPr>
      </p:cxnSp>
      <p:cxnSp>
        <p:nvCxnSpPr>
          <p:cNvPr id="14397" name="AutoShape 61"/>
          <p:cNvCxnSpPr>
            <a:cxnSpLocks noChangeShapeType="1"/>
            <a:stCxn id="14374" idx="1"/>
            <a:endCxn id="14507" idx="1"/>
          </p:cNvCxnSpPr>
          <p:nvPr/>
        </p:nvCxnSpPr>
        <p:spPr bwMode="auto">
          <a:xfrm rot="10800000" flipV="1">
            <a:off x="1828800" y="1972873"/>
            <a:ext cx="25400" cy="1066800"/>
          </a:xfrm>
          <a:prstGeom prst="bentConnector3">
            <a:avLst>
              <a:gd name="adj1" fmla="val 1000000"/>
            </a:avLst>
          </a:prstGeom>
          <a:noFill/>
          <a:ln w="9525">
            <a:solidFill>
              <a:schemeClr val="tx1"/>
            </a:solidFill>
            <a:miter lim="800000"/>
            <a:headEnd type="diamond" w="med" len="med"/>
            <a:tailEnd type="triangle" w="med" len="med"/>
          </a:ln>
        </p:spPr>
      </p:cxnSp>
      <p:sp>
        <p:nvSpPr>
          <p:cNvPr id="14425" name="Rectangle 89"/>
          <p:cNvSpPr>
            <a:spLocks noChangeArrowheads="1"/>
          </p:cNvSpPr>
          <p:nvPr/>
        </p:nvSpPr>
        <p:spPr bwMode="auto">
          <a:xfrm>
            <a:off x="7696200" y="23157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Interpreter</a:t>
            </a:r>
          </a:p>
        </p:txBody>
      </p:sp>
      <p:sp>
        <p:nvSpPr>
          <p:cNvPr id="14444" name="Rectangle 108"/>
          <p:cNvSpPr>
            <a:spLocks noChangeArrowheads="1"/>
          </p:cNvSpPr>
          <p:nvPr/>
        </p:nvSpPr>
        <p:spPr bwMode="auto">
          <a:xfrm>
            <a:off x="6172200" y="17823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Interpreter_Context</a:t>
            </a:r>
          </a:p>
        </p:txBody>
      </p:sp>
      <p:cxnSp>
        <p:nvCxnSpPr>
          <p:cNvPr id="14445" name="AutoShape 109"/>
          <p:cNvCxnSpPr>
            <a:cxnSpLocks noChangeShapeType="1"/>
            <a:stCxn id="14343" idx="3"/>
            <a:endCxn id="14444" idx="1"/>
          </p:cNvCxnSpPr>
          <p:nvPr/>
        </p:nvCxnSpPr>
        <p:spPr bwMode="auto">
          <a:xfrm>
            <a:off x="5105400" y="1972873"/>
            <a:ext cx="1066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</p:spPr>
      </p:cxnSp>
      <p:cxnSp>
        <p:nvCxnSpPr>
          <p:cNvPr id="14446" name="AutoShape 110"/>
          <p:cNvCxnSpPr>
            <a:cxnSpLocks noChangeShapeType="1"/>
            <a:stCxn id="14425" idx="0"/>
            <a:endCxn id="14444" idx="3"/>
          </p:cNvCxnSpPr>
          <p:nvPr/>
        </p:nvCxnSpPr>
        <p:spPr bwMode="auto">
          <a:xfrm rot="5400000" flipH="1">
            <a:off x="7620000" y="1668073"/>
            <a:ext cx="342900" cy="952500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arrow" w="med" len="med"/>
          </a:ln>
        </p:spPr>
      </p:cxnSp>
      <p:cxnSp>
        <p:nvCxnSpPr>
          <p:cNvPr id="14450" name="AutoShape 114"/>
          <p:cNvCxnSpPr>
            <a:cxnSpLocks noChangeShapeType="1"/>
            <a:stCxn id="14425" idx="2"/>
            <a:endCxn id="14490" idx="3"/>
          </p:cNvCxnSpPr>
          <p:nvPr/>
        </p:nvCxnSpPr>
        <p:spPr bwMode="auto">
          <a:xfrm rot="5400000">
            <a:off x="7620000" y="2391973"/>
            <a:ext cx="342900" cy="952500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arrow" w="med" len="med"/>
          </a:ln>
        </p:spPr>
      </p:cxnSp>
      <p:cxnSp>
        <p:nvCxnSpPr>
          <p:cNvPr id="14465" name="AutoShape 129"/>
          <p:cNvCxnSpPr>
            <a:cxnSpLocks noChangeShapeType="1"/>
            <a:stCxn id="14495" idx="2"/>
            <a:endCxn id="14512" idx="2"/>
          </p:cNvCxnSpPr>
          <p:nvPr/>
        </p:nvCxnSpPr>
        <p:spPr bwMode="auto">
          <a:xfrm rot="5400000">
            <a:off x="3199606" y="1897467"/>
            <a:ext cx="1587" cy="43434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4468" name="AutoShape 132"/>
          <p:cNvCxnSpPr>
            <a:cxnSpLocks noChangeShapeType="1"/>
            <a:stCxn id="14498" idx="2"/>
            <a:endCxn id="14515" idx="2"/>
          </p:cNvCxnSpPr>
          <p:nvPr/>
        </p:nvCxnSpPr>
        <p:spPr bwMode="auto">
          <a:xfrm rot="5400000">
            <a:off x="3199606" y="2735667"/>
            <a:ext cx="1587" cy="43434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4469" name="AutoShape 133"/>
          <p:cNvCxnSpPr>
            <a:cxnSpLocks noChangeShapeType="1"/>
            <a:stCxn id="14502" idx="2"/>
            <a:endCxn id="14519" idx="2"/>
          </p:cNvCxnSpPr>
          <p:nvPr/>
        </p:nvCxnSpPr>
        <p:spPr bwMode="auto">
          <a:xfrm rot="5400000">
            <a:off x="3885406" y="3345267"/>
            <a:ext cx="1587" cy="43434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4490" name="Rectangle 154"/>
          <p:cNvSpPr>
            <a:spLocks noChangeArrowheads="1"/>
          </p:cNvSpPr>
          <p:nvPr/>
        </p:nvSpPr>
        <p:spPr bwMode="auto">
          <a:xfrm>
            <a:off x="6172200" y="28491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Symbol</a:t>
            </a:r>
          </a:p>
        </p:txBody>
      </p:sp>
      <p:sp>
        <p:nvSpPr>
          <p:cNvPr id="14491" name="Rectangle 155"/>
          <p:cNvSpPr>
            <a:spLocks noChangeArrowheads="1"/>
          </p:cNvSpPr>
          <p:nvPr/>
        </p:nvSpPr>
        <p:spPr bwMode="auto">
          <a:xfrm>
            <a:off x="6172200" y="36873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Operator</a:t>
            </a:r>
          </a:p>
        </p:txBody>
      </p:sp>
      <p:cxnSp>
        <p:nvCxnSpPr>
          <p:cNvPr id="14492" name="AutoShape 156"/>
          <p:cNvCxnSpPr>
            <a:cxnSpLocks noChangeShapeType="1"/>
            <a:stCxn id="14491" idx="0"/>
            <a:endCxn id="14490" idx="2"/>
          </p:cNvCxnSpPr>
          <p:nvPr/>
        </p:nvCxnSpPr>
        <p:spPr bwMode="auto">
          <a:xfrm rot="16200000">
            <a:off x="6515100" y="3458773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493" name="Rectangle 157"/>
          <p:cNvSpPr>
            <a:spLocks noChangeArrowheads="1"/>
          </p:cNvSpPr>
          <p:nvPr/>
        </p:nvSpPr>
        <p:spPr bwMode="auto">
          <a:xfrm>
            <a:off x="7543800" y="36873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Unary_Operator</a:t>
            </a:r>
          </a:p>
        </p:txBody>
      </p:sp>
      <p:cxnSp>
        <p:nvCxnSpPr>
          <p:cNvPr id="14494" name="AutoShape 158"/>
          <p:cNvCxnSpPr>
            <a:cxnSpLocks noChangeShapeType="1"/>
            <a:stCxn id="14493" idx="0"/>
            <a:endCxn id="14490" idx="2"/>
          </p:cNvCxnSpPr>
          <p:nvPr/>
        </p:nvCxnSpPr>
        <p:spPr bwMode="auto">
          <a:xfrm rot="5400000" flipH="1">
            <a:off x="7200900" y="2772973"/>
            <a:ext cx="457200" cy="1371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4495" name="Rectangle 159"/>
          <p:cNvSpPr>
            <a:spLocks noChangeArrowheads="1"/>
          </p:cNvSpPr>
          <p:nvPr/>
        </p:nvSpPr>
        <p:spPr bwMode="auto">
          <a:xfrm>
            <a:off x="4800600" y="36873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Number</a:t>
            </a:r>
          </a:p>
        </p:txBody>
      </p:sp>
      <p:cxnSp>
        <p:nvCxnSpPr>
          <p:cNvPr id="14496" name="AutoShape 160"/>
          <p:cNvCxnSpPr>
            <a:cxnSpLocks noChangeShapeType="1"/>
            <a:stCxn id="14495" idx="0"/>
            <a:endCxn id="14490" idx="2"/>
          </p:cNvCxnSpPr>
          <p:nvPr/>
        </p:nvCxnSpPr>
        <p:spPr bwMode="auto">
          <a:xfrm rot="16200000">
            <a:off x="5829300" y="2772973"/>
            <a:ext cx="457200" cy="1371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4497" name="Rectangle 161"/>
          <p:cNvSpPr>
            <a:spLocks noChangeArrowheads="1"/>
          </p:cNvSpPr>
          <p:nvPr/>
        </p:nvSpPr>
        <p:spPr bwMode="auto">
          <a:xfrm>
            <a:off x="6172200" y="45255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Substract</a:t>
            </a:r>
          </a:p>
        </p:txBody>
      </p:sp>
      <p:sp>
        <p:nvSpPr>
          <p:cNvPr id="14498" name="Rectangle 162"/>
          <p:cNvSpPr>
            <a:spLocks noChangeArrowheads="1"/>
          </p:cNvSpPr>
          <p:nvPr/>
        </p:nvSpPr>
        <p:spPr bwMode="auto">
          <a:xfrm>
            <a:off x="4800600" y="45255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Add</a:t>
            </a:r>
          </a:p>
        </p:txBody>
      </p:sp>
      <p:cxnSp>
        <p:nvCxnSpPr>
          <p:cNvPr id="14499" name="AutoShape 163"/>
          <p:cNvCxnSpPr>
            <a:cxnSpLocks noChangeShapeType="1"/>
            <a:stCxn id="14498" idx="0"/>
            <a:endCxn id="14491" idx="2"/>
          </p:cNvCxnSpPr>
          <p:nvPr/>
        </p:nvCxnSpPr>
        <p:spPr bwMode="auto">
          <a:xfrm rot="16200000">
            <a:off x="5829300" y="3611173"/>
            <a:ext cx="457200" cy="1371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500" name="AutoShape 164"/>
          <p:cNvCxnSpPr>
            <a:cxnSpLocks noChangeShapeType="1"/>
            <a:stCxn id="14497" idx="0"/>
            <a:endCxn id="14491" idx="2"/>
          </p:cNvCxnSpPr>
          <p:nvPr/>
        </p:nvCxnSpPr>
        <p:spPr bwMode="auto">
          <a:xfrm rot="16200000">
            <a:off x="6515100" y="4296973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501" name="Rectangle 165"/>
          <p:cNvSpPr>
            <a:spLocks noChangeArrowheads="1"/>
          </p:cNvSpPr>
          <p:nvPr/>
        </p:nvSpPr>
        <p:spPr bwMode="auto">
          <a:xfrm>
            <a:off x="7543800" y="45255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Negate</a:t>
            </a:r>
          </a:p>
        </p:txBody>
      </p:sp>
      <p:sp>
        <p:nvSpPr>
          <p:cNvPr id="14502" name="Rectangle 166"/>
          <p:cNvSpPr>
            <a:spLocks noChangeArrowheads="1"/>
          </p:cNvSpPr>
          <p:nvPr/>
        </p:nvSpPr>
        <p:spPr bwMode="auto">
          <a:xfrm>
            <a:off x="5486400" y="51351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Multiply</a:t>
            </a:r>
          </a:p>
        </p:txBody>
      </p:sp>
      <p:sp>
        <p:nvSpPr>
          <p:cNvPr id="14503" name="Rectangle 167"/>
          <p:cNvSpPr>
            <a:spLocks noChangeArrowheads="1"/>
          </p:cNvSpPr>
          <p:nvPr/>
        </p:nvSpPr>
        <p:spPr bwMode="auto">
          <a:xfrm>
            <a:off x="6858000" y="51351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Divide</a:t>
            </a:r>
          </a:p>
        </p:txBody>
      </p:sp>
      <p:cxnSp>
        <p:nvCxnSpPr>
          <p:cNvPr id="14504" name="AutoShape 168"/>
          <p:cNvCxnSpPr>
            <a:cxnSpLocks noChangeShapeType="1"/>
            <a:stCxn id="14502" idx="0"/>
            <a:endCxn id="14491" idx="2"/>
          </p:cNvCxnSpPr>
          <p:nvPr/>
        </p:nvCxnSpPr>
        <p:spPr bwMode="auto">
          <a:xfrm rot="16200000">
            <a:off x="5867400" y="4258873"/>
            <a:ext cx="1066800" cy="685800"/>
          </a:xfrm>
          <a:prstGeom prst="bentConnector3">
            <a:avLst>
              <a:gd name="adj1" fmla="val 7812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505" name="AutoShape 169"/>
          <p:cNvCxnSpPr>
            <a:cxnSpLocks noChangeShapeType="1"/>
            <a:stCxn id="14503" idx="0"/>
            <a:endCxn id="14491" idx="2"/>
          </p:cNvCxnSpPr>
          <p:nvPr/>
        </p:nvCxnSpPr>
        <p:spPr bwMode="auto">
          <a:xfrm rot="5400000" flipH="1">
            <a:off x="6553200" y="4258873"/>
            <a:ext cx="1066800" cy="685800"/>
          </a:xfrm>
          <a:prstGeom prst="bentConnector3">
            <a:avLst>
              <a:gd name="adj1" fmla="val 7812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506" name="AutoShape 170"/>
          <p:cNvCxnSpPr>
            <a:cxnSpLocks noChangeShapeType="1"/>
            <a:stCxn id="14501" idx="0"/>
            <a:endCxn id="14493" idx="2"/>
          </p:cNvCxnSpPr>
          <p:nvPr/>
        </p:nvCxnSpPr>
        <p:spPr bwMode="auto">
          <a:xfrm rot="16200000">
            <a:off x="7886700" y="4296973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507" name="Rectangle 171"/>
          <p:cNvSpPr>
            <a:spLocks noChangeArrowheads="1"/>
          </p:cNvSpPr>
          <p:nvPr/>
        </p:nvSpPr>
        <p:spPr bwMode="auto">
          <a:xfrm>
            <a:off x="1828800" y="28491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Component_Node</a:t>
            </a:r>
          </a:p>
        </p:txBody>
      </p:sp>
      <p:sp>
        <p:nvSpPr>
          <p:cNvPr id="14508" name="Rectangle 172"/>
          <p:cNvSpPr>
            <a:spLocks noChangeArrowheads="1"/>
          </p:cNvSpPr>
          <p:nvPr/>
        </p:nvSpPr>
        <p:spPr bwMode="auto">
          <a:xfrm>
            <a:off x="1828800" y="36873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Composite_</a:t>
            </a:r>
          </a:p>
          <a:p>
            <a:pPr algn="ctr"/>
            <a:r>
              <a:rPr lang="en-US" sz="1000"/>
              <a:t>Binary_Node</a:t>
            </a:r>
          </a:p>
        </p:txBody>
      </p:sp>
      <p:cxnSp>
        <p:nvCxnSpPr>
          <p:cNvPr id="14509" name="AutoShape 173"/>
          <p:cNvCxnSpPr>
            <a:cxnSpLocks noChangeShapeType="1"/>
            <a:stCxn id="14508" idx="0"/>
            <a:endCxn id="14507" idx="2"/>
          </p:cNvCxnSpPr>
          <p:nvPr/>
        </p:nvCxnSpPr>
        <p:spPr bwMode="auto">
          <a:xfrm rot="16200000">
            <a:off x="2171700" y="3458773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510" name="Rectangle 174"/>
          <p:cNvSpPr>
            <a:spLocks noChangeArrowheads="1"/>
          </p:cNvSpPr>
          <p:nvPr/>
        </p:nvSpPr>
        <p:spPr bwMode="auto">
          <a:xfrm>
            <a:off x="3200400" y="36873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Composite_</a:t>
            </a:r>
          </a:p>
          <a:p>
            <a:pPr algn="ctr"/>
            <a:r>
              <a:rPr lang="en-US" sz="1000"/>
              <a:t>Unary_Node</a:t>
            </a:r>
          </a:p>
        </p:txBody>
      </p:sp>
      <p:cxnSp>
        <p:nvCxnSpPr>
          <p:cNvPr id="14511" name="AutoShape 175"/>
          <p:cNvCxnSpPr>
            <a:cxnSpLocks noChangeShapeType="1"/>
            <a:stCxn id="14510" idx="0"/>
            <a:endCxn id="14507" idx="2"/>
          </p:cNvCxnSpPr>
          <p:nvPr/>
        </p:nvCxnSpPr>
        <p:spPr bwMode="auto">
          <a:xfrm rot="5400000" flipH="1">
            <a:off x="2857500" y="2772973"/>
            <a:ext cx="457200" cy="1371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4512" name="Rectangle 176"/>
          <p:cNvSpPr>
            <a:spLocks noChangeArrowheads="1"/>
          </p:cNvSpPr>
          <p:nvPr/>
        </p:nvSpPr>
        <p:spPr bwMode="auto">
          <a:xfrm>
            <a:off x="457200" y="36873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Leaf_Node</a:t>
            </a:r>
          </a:p>
        </p:txBody>
      </p:sp>
      <p:cxnSp>
        <p:nvCxnSpPr>
          <p:cNvPr id="14513" name="AutoShape 177"/>
          <p:cNvCxnSpPr>
            <a:cxnSpLocks noChangeShapeType="1"/>
            <a:stCxn id="14512" idx="0"/>
            <a:endCxn id="14507" idx="2"/>
          </p:cNvCxnSpPr>
          <p:nvPr/>
        </p:nvCxnSpPr>
        <p:spPr bwMode="auto">
          <a:xfrm rot="16200000">
            <a:off x="1485900" y="2772973"/>
            <a:ext cx="457200" cy="1371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4514" name="Rectangle 178"/>
          <p:cNvSpPr>
            <a:spLocks noChangeArrowheads="1"/>
          </p:cNvSpPr>
          <p:nvPr/>
        </p:nvSpPr>
        <p:spPr bwMode="auto">
          <a:xfrm>
            <a:off x="1828800" y="45255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Composite_</a:t>
            </a:r>
          </a:p>
          <a:p>
            <a:pPr algn="ctr"/>
            <a:r>
              <a:rPr lang="en-US" sz="1000"/>
              <a:t>Substract_Node</a:t>
            </a:r>
          </a:p>
        </p:txBody>
      </p:sp>
      <p:sp>
        <p:nvSpPr>
          <p:cNvPr id="14515" name="Rectangle 179"/>
          <p:cNvSpPr>
            <a:spLocks noChangeArrowheads="1"/>
          </p:cNvSpPr>
          <p:nvPr/>
        </p:nvSpPr>
        <p:spPr bwMode="auto">
          <a:xfrm>
            <a:off x="457200" y="45255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Composite_</a:t>
            </a:r>
          </a:p>
          <a:p>
            <a:pPr algn="ctr"/>
            <a:r>
              <a:rPr lang="en-US" sz="1000"/>
              <a:t>Add_Node</a:t>
            </a:r>
          </a:p>
        </p:txBody>
      </p:sp>
      <p:cxnSp>
        <p:nvCxnSpPr>
          <p:cNvPr id="14516" name="AutoShape 180"/>
          <p:cNvCxnSpPr>
            <a:cxnSpLocks noChangeShapeType="1"/>
            <a:stCxn id="14515" idx="0"/>
            <a:endCxn id="14508" idx="2"/>
          </p:cNvCxnSpPr>
          <p:nvPr/>
        </p:nvCxnSpPr>
        <p:spPr bwMode="auto">
          <a:xfrm rot="16200000">
            <a:off x="1485900" y="3611173"/>
            <a:ext cx="457200" cy="1371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517" name="AutoShape 181"/>
          <p:cNvCxnSpPr>
            <a:cxnSpLocks noChangeShapeType="1"/>
            <a:stCxn id="14514" idx="0"/>
            <a:endCxn id="14508" idx="2"/>
          </p:cNvCxnSpPr>
          <p:nvPr/>
        </p:nvCxnSpPr>
        <p:spPr bwMode="auto">
          <a:xfrm rot="16200000">
            <a:off x="2171700" y="4296973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518" name="Rectangle 182"/>
          <p:cNvSpPr>
            <a:spLocks noChangeArrowheads="1"/>
          </p:cNvSpPr>
          <p:nvPr/>
        </p:nvSpPr>
        <p:spPr bwMode="auto">
          <a:xfrm>
            <a:off x="3200400" y="45255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Composite_</a:t>
            </a:r>
          </a:p>
          <a:p>
            <a:pPr algn="ctr"/>
            <a:r>
              <a:rPr lang="en-US" sz="1000"/>
              <a:t>Negate_Node</a:t>
            </a:r>
          </a:p>
        </p:txBody>
      </p:sp>
      <p:sp>
        <p:nvSpPr>
          <p:cNvPr id="14519" name="Rectangle 183"/>
          <p:cNvSpPr>
            <a:spLocks noChangeArrowheads="1"/>
          </p:cNvSpPr>
          <p:nvPr/>
        </p:nvSpPr>
        <p:spPr bwMode="auto">
          <a:xfrm>
            <a:off x="1143000" y="51351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Composite_</a:t>
            </a:r>
          </a:p>
          <a:p>
            <a:pPr algn="ctr"/>
            <a:r>
              <a:rPr lang="en-US" sz="1000"/>
              <a:t>Multiply_Node</a:t>
            </a:r>
          </a:p>
        </p:txBody>
      </p:sp>
      <p:sp>
        <p:nvSpPr>
          <p:cNvPr id="14520" name="Rectangle 184"/>
          <p:cNvSpPr>
            <a:spLocks noChangeArrowheads="1"/>
          </p:cNvSpPr>
          <p:nvPr/>
        </p:nvSpPr>
        <p:spPr bwMode="auto">
          <a:xfrm>
            <a:off x="2514600" y="51351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Composite_</a:t>
            </a:r>
          </a:p>
          <a:p>
            <a:pPr algn="ctr"/>
            <a:r>
              <a:rPr lang="en-US" sz="1000"/>
              <a:t>Divide_Node</a:t>
            </a:r>
          </a:p>
        </p:txBody>
      </p:sp>
      <p:cxnSp>
        <p:nvCxnSpPr>
          <p:cNvPr id="14521" name="AutoShape 185"/>
          <p:cNvCxnSpPr>
            <a:cxnSpLocks noChangeShapeType="1"/>
            <a:stCxn id="14519" idx="0"/>
            <a:endCxn id="14508" idx="2"/>
          </p:cNvCxnSpPr>
          <p:nvPr/>
        </p:nvCxnSpPr>
        <p:spPr bwMode="auto">
          <a:xfrm rot="16200000">
            <a:off x="1524000" y="4258873"/>
            <a:ext cx="1066800" cy="685800"/>
          </a:xfrm>
          <a:prstGeom prst="bentConnector3">
            <a:avLst>
              <a:gd name="adj1" fmla="val 7871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522" name="AutoShape 186"/>
          <p:cNvCxnSpPr>
            <a:cxnSpLocks noChangeShapeType="1"/>
            <a:stCxn id="14520" idx="0"/>
            <a:endCxn id="14508" idx="2"/>
          </p:cNvCxnSpPr>
          <p:nvPr/>
        </p:nvCxnSpPr>
        <p:spPr bwMode="auto">
          <a:xfrm rot="5400000" flipH="1">
            <a:off x="2209800" y="4258873"/>
            <a:ext cx="1066800" cy="685800"/>
          </a:xfrm>
          <a:prstGeom prst="bentConnector3">
            <a:avLst>
              <a:gd name="adj1" fmla="val 7812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523" name="AutoShape 187"/>
          <p:cNvCxnSpPr>
            <a:cxnSpLocks noChangeShapeType="1"/>
            <a:stCxn id="14518" idx="0"/>
            <a:endCxn id="14510" idx="2"/>
          </p:cNvCxnSpPr>
          <p:nvPr/>
        </p:nvCxnSpPr>
        <p:spPr bwMode="auto">
          <a:xfrm rot="16200000">
            <a:off x="3543300" y="4296973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524" name="AutoShape 188"/>
          <p:cNvCxnSpPr>
            <a:cxnSpLocks noChangeShapeType="1"/>
            <a:stCxn id="14503" idx="2"/>
            <a:endCxn id="14520" idx="2"/>
          </p:cNvCxnSpPr>
          <p:nvPr/>
        </p:nvCxnSpPr>
        <p:spPr bwMode="auto">
          <a:xfrm rot="5400000">
            <a:off x="5257006" y="3345267"/>
            <a:ext cx="1587" cy="43434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4525" name="AutoShape 189"/>
          <p:cNvCxnSpPr>
            <a:cxnSpLocks noChangeShapeType="1"/>
            <a:stCxn id="14497" idx="2"/>
            <a:endCxn id="14514" idx="2"/>
          </p:cNvCxnSpPr>
          <p:nvPr/>
        </p:nvCxnSpPr>
        <p:spPr bwMode="auto">
          <a:xfrm rot="5400000">
            <a:off x="4571206" y="2735667"/>
            <a:ext cx="1587" cy="43434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4526" name="AutoShape 190"/>
          <p:cNvCxnSpPr>
            <a:cxnSpLocks noChangeShapeType="1"/>
            <a:stCxn id="14501" idx="2"/>
            <a:endCxn id="14518" idx="2"/>
          </p:cNvCxnSpPr>
          <p:nvPr/>
        </p:nvCxnSpPr>
        <p:spPr bwMode="auto">
          <a:xfrm rot="5400000">
            <a:off x="5942806" y="2735667"/>
            <a:ext cx="1587" cy="43434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4527" name="Rectangle 19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Overview of Tree Structure &amp; Creation Patterns</a:t>
            </a:r>
            <a:endParaRPr lang="en-US" sz="3200" dirty="0"/>
          </a:p>
        </p:txBody>
      </p:sp>
      <p:sp>
        <p:nvSpPr>
          <p:cNvPr id="14528" name="Text Box 192"/>
          <p:cNvSpPr txBox="1">
            <a:spLocks noChangeArrowheads="1"/>
          </p:cNvSpPr>
          <p:nvPr/>
        </p:nvSpPr>
        <p:spPr bwMode="auto">
          <a:xfrm>
            <a:off x="7391400" y="2774560"/>
            <a:ext cx="90762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&lt;&lt; </a:t>
            </a:r>
            <a:r>
              <a:rPr lang="en-US" sz="1000" dirty="0" smtClean="0"/>
              <a:t>build </a:t>
            </a:r>
            <a:r>
              <a:rPr lang="en-US" sz="1000" dirty="0"/>
              <a:t>&gt;&gt;</a:t>
            </a:r>
          </a:p>
        </p:txBody>
      </p:sp>
      <p:sp>
        <p:nvSpPr>
          <p:cNvPr id="14529" name="Text Box 193"/>
          <p:cNvSpPr txBox="1">
            <a:spLocks noChangeArrowheads="1"/>
          </p:cNvSpPr>
          <p:nvPr/>
        </p:nvSpPr>
        <p:spPr bwMode="auto">
          <a:xfrm>
            <a:off x="7467600" y="170776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&lt;&lt; use &gt;&gt;</a:t>
            </a:r>
          </a:p>
        </p:txBody>
      </p:sp>
      <p:sp>
        <p:nvSpPr>
          <p:cNvPr id="14530" name="Text Box 194"/>
          <p:cNvSpPr txBox="1">
            <a:spLocks noChangeArrowheads="1"/>
          </p:cNvSpPr>
          <p:nvPr/>
        </p:nvSpPr>
        <p:spPr bwMode="auto">
          <a:xfrm>
            <a:off x="4114800" y="5289160"/>
            <a:ext cx="90762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&lt;&lt; </a:t>
            </a:r>
            <a:r>
              <a:rPr lang="en-US" sz="1000" dirty="0" smtClean="0"/>
              <a:t>build </a:t>
            </a:r>
            <a:r>
              <a:rPr lang="en-US" sz="1000" dirty="0"/>
              <a:t>&gt;&gt;</a:t>
            </a:r>
          </a:p>
        </p:txBody>
      </p:sp>
      <p:sp>
        <p:nvSpPr>
          <p:cNvPr id="14531" name="Text Box 195"/>
          <p:cNvSpPr txBox="1">
            <a:spLocks noChangeArrowheads="1"/>
          </p:cNvSpPr>
          <p:nvPr/>
        </p:nvSpPr>
        <p:spPr bwMode="auto">
          <a:xfrm>
            <a:off x="3962400" y="4222360"/>
            <a:ext cx="90762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&lt;&lt; </a:t>
            </a:r>
            <a:r>
              <a:rPr lang="en-US" sz="1000" dirty="0" smtClean="0"/>
              <a:t>build </a:t>
            </a:r>
            <a:r>
              <a:rPr lang="en-US" sz="1000" dirty="0"/>
              <a:t>&gt;&gt;</a:t>
            </a:r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68421" y="6397342"/>
            <a:ext cx="8991600" cy="430212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buSzTx/>
              <a:buFontTx/>
              <a:buNone/>
            </a:pPr>
            <a:r>
              <a:rPr lang="en-US" sz="2000" dirty="0" smtClean="0"/>
              <a:t>Patterns (&amp; pattern combos) help focus on “forests” rather than (just) “trees”</a:t>
            </a:r>
            <a:endParaRPr lang="en-US" sz="2000" dirty="0"/>
          </a:p>
        </p:txBody>
      </p:sp>
      <p:sp>
        <p:nvSpPr>
          <p:cNvPr id="66" name="Rectangle 65"/>
          <p:cNvSpPr/>
          <p:nvPr/>
        </p:nvSpPr>
        <p:spPr>
          <a:xfrm>
            <a:off x="342904" y="1008677"/>
            <a:ext cx="4791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SzTx/>
              <a:buFontTx/>
              <a:buNone/>
            </a:pPr>
            <a:r>
              <a:rPr lang="en-US" dirty="0" smtClean="0"/>
              <a:t>Purpose: Parse the input &amp; create the key internal data structure for the expression tree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3621088" y="2909888"/>
            <a:ext cx="4437062" cy="3568700"/>
            <a:chOff x="4029075" y="2252663"/>
            <a:chExt cx="4437063" cy="3568700"/>
          </a:xfrm>
        </p:grpSpPr>
        <p:pic>
          <p:nvPicPr>
            <p:cNvPr id="4915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65650" y="2252663"/>
              <a:ext cx="3900488" cy="3475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59" name="Rectangle 7"/>
            <p:cNvSpPr>
              <a:spLocks noChangeArrowheads="1"/>
            </p:cNvSpPr>
            <p:nvPr/>
          </p:nvSpPr>
          <p:spPr bwMode="auto">
            <a:xfrm>
              <a:off x="6427788" y="5183188"/>
              <a:ext cx="815975" cy="590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/>
                <a:t>Leaf</a:t>
              </a:r>
            </a:p>
            <a:p>
              <a:pPr algn="ctr">
                <a:spcBef>
                  <a:spcPct val="0"/>
                </a:spcBef>
              </a:pPr>
              <a:r>
                <a:rPr lang="en-US"/>
                <a:t>Nodes</a:t>
              </a:r>
            </a:p>
          </p:txBody>
        </p:sp>
        <p:sp>
          <p:nvSpPr>
            <p:cNvPr id="49160" name="Freeform 8"/>
            <p:cNvSpPr>
              <a:spLocks noChangeArrowheads="1"/>
            </p:cNvSpPr>
            <p:nvPr/>
          </p:nvSpPr>
          <p:spPr bwMode="auto">
            <a:xfrm>
              <a:off x="6707188" y="2424113"/>
              <a:ext cx="1604962" cy="1025525"/>
            </a:xfrm>
            <a:custGeom>
              <a:avLst/>
              <a:gdLst>
                <a:gd name="T0" fmla="*/ 0 w 1605001"/>
                <a:gd name="T1" fmla="*/ 0 h 1025529"/>
                <a:gd name="T2" fmla="*/ 1604923 w 1605001"/>
                <a:gd name="T3" fmla="*/ 0 h 1025529"/>
                <a:gd name="T4" fmla="*/ 1604923 w 1605001"/>
                <a:gd name="T5" fmla="*/ 341630 h 1025529"/>
                <a:gd name="T6" fmla="*/ 1248063 w 1605001"/>
                <a:gd name="T7" fmla="*/ 870108 h 1025529"/>
                <a:gd name="T8" fmla="*/ 1118690 w 1605001"/>
                <a:gd name="T9" fmla="*/ 861053 h 1025529"/>
                <a:gd name="T10" fmla="*/ 819939 w 1605001"/>
                <a:gd name="T11" fmla="*/ 634718 h 1025529"/>
                <a:gd name="T12" fmla="*/ 0 w 1605001"/>
                <a:gd name="T13" fmla="*/ 341630 h 1025529"/>
                <a:gd name="T14" fmla="*/ 0 w 1605001"/>
                <a:gd name="T15" fmla="*/ 0 h 10255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05001"/>
                <a:gd name="T25" fmla="*/ 0 h 1025529"/>
                <a:gd name="T26" fmla="*/ 1605001 w 1605001"/>
                <a:gd name="T27" fmla="*/ 1025529 h 10255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05001" h="1025529">
                  <a:moveTo>
                    <a:pt x="0" y="0"/>
                  </a:moveTo>
                  <a:lnTo>
                    <a:pt x="1605001" y="0"/>
                  </a:lnTo>
                  <a:lnTo>
                    <a:pt x="1605001" y="341632"/>
                  </a:lnTo>
                  <a:lnTo>
                    <a:pt x="1248123" y="870114"/>
                  </a:lnTo>
                  <a:cubicBezTo>
                    <a:pt x="1188205" y="956685"/>
                    <a:pt x="1163802" y="1025529"/>
                    <a:pt x="1118744" y="861059"/>
                  </a:cubicBezTo>
                  <a:cubicBezTo>
                    <a:pt x="1094163" y="859550"/>
                    <a:pt x="1033596" y="884255"/>
                    <a:pt x="819979" y="634722"/>
                  </a:cubicBezTo>
                  <a:cubicBezTo>
                    <a:pt x="633522" y="548151"/>
                    <a:pt x="183439" y="485142"/>
                    <a:pt x="0" y="34163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endParaRPr lang="en-US"/>
            </a:p>
          </p:txBody>
        </p:sp>
        <p:sp>
          <p:nvSpPr>
            <p:cNvPr id="49161" name="Rectangle 9"/>
            <p:cNvSpPr>
              <a:spLocks noChangeArrowheads="1"/>
            </p:cNvSpPr>
            <p:nvPr/>
          </p:nvSpPr>
          <p:spPr bwMode="auto">
            <a:xfrm>
              <a:off x="4425950" y="4087813"/>
              <a:ext cx="784225" cy="592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/>
                <a:t>Unary</a:t>
              </a:r>
            </a:p>
            <a:p>
              <a:pPr algn="ctr">
                <a:spcBef>
                  <a:spcPct val="0"/>
                </a:spcBef>
              </a:pPr>
              <a:r>
                <a:rPr lang="en-US"/>
                <a:t>Node</a:t>
              </a:r>
            </a:p>
          </p:txBody>
        </p:sp>
        <p:sp>
          <p:nvSpPr>
            <p:cNvPr id="49162" name="Freeform 10"/>
            <p:cNvSpPr>
              <a:spLocks noChangeArrowheads="1"/>
            </p:cNvSpPr>
            <p:nvPr/>
          </p:nvSpPr>
          <p:spPr bwMode="auto">
            <a:xfrm rot="-10558929">
              <a:off x="4029075" y="3551238"/>
              <a:ext cx="1398588" cy="1449387"/>
            </a:xfrm>
            <a:custGeom>
              <a:avLst/>
              <a:gdLst>
                <a:gd name="T0" fmla="*/ 13020 w 1605001"/>
                <a:gd name="T1" fmla="*/ 46777 h 4351645"/>
                <a:gd name="T2" fmla="*/ 705051 w 1605001"/>
                <a:gd name="T3" fmla="*/ 0 h 4351645"/>
                <a:gd name="T4" fmla="*/ 1062765 w 1605001"/>
                <a:gd name="T5" fmla="*/ 105849 h 4351645"/>
                <a:gd name="T6" fmla="*/ 826456 w 1605001"/>
                <a:gd name="T7" fmla="*/ 125379 h 4351645"/>
                <a:gd name="T8" fmla="*/ 372232 w 1605001"/>
                <a:gd name="T9" fmla="*/ 154737 h 4351645"/>
                <a:gd name="T10" fmla="*/ 157789 w 1605001"/>
                <a:gd name="T11" fmla="*/ 132584 h 4351645"/>
                <a:gd name="T12" fmla="*/ 0 w 1605001"/>
                <a:gd name="T13" fmla="*/ 105849 h 4351645"/>
                <a:gd name="T14" fmla="*/ 13020 w 1605001"/>
                <a:gd name="T15" fmla="*/ 46777 h 43516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05001"/>
                <a:gd name="T25" fmla="*/ 0 h 4351645"/>
                <a:gd name="T26" fmla="*/ 1605001 w 1605001"/>
                <a:gd name="T27" fmla="*/ 4351645 h 43516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05001" h="4351645">
                  <a:moveTo>
                    <a:pt x="19663" y="1265785"/>
                  </a:moveTo>
                  <a:lnTo>
                    <a:pt x="1064777" y="0"/>
                  </a:lnTo>
                  <a:lnTo>
                    <a:pt x="1605001" y="2864266"/>
                  </a:lnTo>
                  <a:lnTo>
                    <a:pt x="1248123" y="3392748"/>
                  </a:lnTo>
                  <a:cubicBezTo>
                    <a:pt x="1188205" y="3479319"/>
                    <a:pt x="607208" y="4351646"/>
                    <a:pt x="562150" y="4187176"/>
                  </a:cubicBezTo>
                  <a:cubicBezTo>
                    <a:pt x="537569" y="4185667"/>
                    <a:pt x="451911" y="3837257"/>
                    <a:pt x="238294" y="3587724"/>
                  </a:cubicBezTo>
                  <a:cubicBezTo>
                    <a:pt x="51837" y="3501153"/>
                    <a:pt x="183439" y="3007776"/>
                    <a:pt x="0" y="2864266"/>
                  </a:cubicBezTo>
                  <a:lnTo>
                    <a:pt x="19663" y="126578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endParaRPr lang="en-US"/>
            </a:p>
          </p:txBody>
        </p:sp>
        <p:sp>
          <p:nvSpPr>
            <p:cNvPr id="49163" name="Freeform 11"/>
            <p:cNvSpPr>
              <a:spLocks noChangeArrowheads="1"/>
            </p:cNvSpPr>
            <p:nvPr/>
          </p:nvSpPr>
          <p:spPr bwMode="auto">
            <a:xfrm rot="-10558929">
              <a:off x="6057900" y="4591050"/>
              <a:ext cx="1809750" cy="1230313"/>
            </a:xfrm>
            <a:custGeom>
              <a:avLst/>
              <a:gdLst>
                <a:gd name="T0" fmla="*/ 271008 w 2075167"/>
                <a:gd name="T1" fmla="*/ 17878 h 3694094"/>
                <a:gd name="T2" fmla="*/ 622799 w 2075167"/>
                <a:gd name="T3" fmla="*/ 15781 h 3694094"/>
                <a:gd name="T4" fmla="*/ 1107153 w 2075167"/>
                <a:gd name="T5" fmla="*/ 0 h 3694094"/>
                <a:gd name="T6" fmla="*/ 1161018 w 2075167"/>
                <a:gd name="T7" fmla="*/ 57059 h 3694094"/>
                <a:gd name="T8" fmla="*/ 1376314 w 2075167"/>
                <a:gd name="T9" fmla="*/ 105986 h 3694094"/>
                <a:gd name="T10" fmla="*/ 469367 w 2075167"/>
                <a:gd name="T11" fmla="*/ 105942 h 3694094"/>
                <a:gd name="T12" fmla="*/ 123664 w 2075167"/>
                <a:gd name="T13" fmla="*/ 127280 h 3694094"/>
                <a:gd name="T14" fmla="*/ 96533 w 2075167"/>
                <a:gd name="T15" fmla="*/ 57059 h 3694094"/>
                <a:gd name="T16" fmla="*/ 271008 w 2075167"/>
                <a:gd name="T17" fmla="*/ 17878 h 36940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75167"/>
                <a:gd name="T28" fmla="*/ 0 h 3694094"/>
                <a:gd name="T29" fmla="*/ 2075167 w 2075167"/>
                <a:gd name="T30" fmla="*/ 3694094 h 36940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75167" h="3694094">
                  <a:moveTo>
                    <a:pt x="408619" y="483833"/>
                  </a:moveTo>
                  <a:lnTo>
                    <a:pt x="939039" y="427065"/>
                  </a:lnTo>
                  <a:lnTo>
                    <a:pt x="1669334" y="0"/>
                  </a:lnTo>
                  <a:lnTo>
                    <a:pt x="1750550" y="1544178"/>
                  </a:lnTo>
                  <a:lnTo>
                    <a:pt x="2075167" y="2868301"/>
                  </a:lnTo>
                  <a:cubicBezTo>
                    <a:pt x="2015249" y="2954872"/>
                    <a:pt x="752757" y="3031558"/>
                    <a:pt x="707699" y="2867088"/>
                  </a:cubicBezTo>
                  <a:cubicBezTo>
                    <a:pt x="683118" y="2865579"/>
                    <a:pt x="400074" y="3694095"/>
                    <a:pt x="186457" y="3444562"/>
                  </a:cubicBezTo>
                  <a:cubicBezTo>
                    <a:pt x="0" y="3357991"/>
                    <a:pt x="328988" y="1687688"/>
                    <a:pt x="145549" y="1544178"/>
                  </a:cubicBezTo>
                  <a:lnTo>
                    <a:pt x="408619" y="48383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endParaRPr lang="en-US"/>
            </a:p>
          </p:txBody>
        </p:sp>
      </p:grp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Expression Tree Structure</a:t>
            </a:r>
          </a:p>
        </p:txBody>
      </p:sp>
      <p:sp>
        <p:nvSpPr>
          <p:cNvPr id="624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b="1" dirty="0" smtClean="0"/>
              <a:t>Goals:</a:t>
            </a:r>
          </a:p>
          <a:p>
            <a:pPr marL="228600" lvl="1" indent="-228600" eaLnBrk="1" hangingPunct="1">
              <a:spcBef>
                <a:spcPts val="600"/>
              </a:spcBef>
              <a:defRPr/>
            </a:pPr>
            <a:r>
              <a:rPr lang="en-US" sz="2000" dirty="0" smtClean="0"/>
              <a:t>Support “physical” structure of expression tree </a:t>
            </a:r>
          </a:p>
          <a:p>
            <a:pPr marL="457200" lvl="2" indent="-228600" eaLnBrk="1" hangingPunct="1">
              <a:spcBef>
                <a:spcPts val="600"/>
              </a:spcBef>
              <a:defRPr/>
            </a:pPr>
            <a:r>
              <a:rPr lang="en-US" dirty="0" smtClean="0"/>
              <a:t>e.g., binary/unary operators &amp; operators</a:t>
            </a:r>
          </a:p>
          <a:p>
            <a:pPr marL="228600" lvl="1" indent="-228600" eaLnBrk="1" hangingPunct="1">
              <a:spcBef>
                <a:spcPts val="600"/>
              </a:spcBef>
              <a:defRPr/>
            </a:pPr>
            <a:r>
              <a:rPr lang="en-US" sz="2000" dirty="0" smtClean="0"/>
              <a:t>Provide “hook” for enabling arbitrary operations on tree nodes </a:t>
            </a:r>
          </a:p>
          <a:p>
            <a:pPr marL="457200" lvl="2" indent="-228600" eaLnBrk="1" hangingPunct="1">
              <a:spcBef>
                <a:spcPts val="600"/>
              </a:spcBef>
              <a:defRPr/>
            </a:pPr>
            <a:r>
              <a:rPr lang="en-US" dirty="0" smtClean="0"/>
              <a:t>Via Visitor pattern (described later)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b="1" dirty="0" smtClean="0"/>
              <a:t>Constraints/forces:</a:t>
            </a:r>
          </a:p>
          <a:p>
            <a:pPr marL="228600" lvl="1" indent="-228600" eaLnBrk="1" hangingPunct="1">
              <a:spcBef>
                <a:spcPts val="600"/>
              </a:spcBef>
              <a:defRPr/>
            </a:pPr>
            <a:r>
              <a:rPr lang="en-US" sz="2000" dirty="0" smtClean="0"/>
              <a:t>Treat operators &amp; operands                                                                     uniformly</a:t>
            </a:r>
          </a:p>
          <a:p>
            <a:pPr marL="228600" lvl="1" indent="-228600" eaLnBrk="1" hangingPunct="1">
              <a:spcBef>
                <a:spcPts val="600"/>
              </a:spcBef>
              <a:defRPr/>
            </a:pPr>
            <a:r>
              <a:rPr lang="en-US" sz="2000" dirty="0" smtClean="0"/>
              <a:t>No distinction between                                                                                        one vs. many to avoid/minimize </a:t>
            </a:r>
            <a:br>
              <a:rPr lang="en-US" sz="2000" dirty="0" smtClean="0"/>
            </a:br>
            <a:r>
              <a:rPr lang="en-US" sz="2000" dirty="0" smtClean="0"/>
              <a:t>special cases</a:t>
            </a:r>
          </a:p>
        </p:txBody>
      </p:sp>
      <p:cxnSp>
        <p:nvCxnSpPr>
          <p:cNvPr id="49157" name="Straight Connector 12"/>
          <p:cNvCxnSpPr>
            <a:cxnSpLocks noChangeShapeType="1"/>
          </p:cNvCxnSpPr>
          <p:nvPr/>
        </p:nvCxnSpPr>
        <p:spPr bwMode="auto">
          <a:xfrm>
            <a:off x="152400" y="6365240"/>
            <a:ext cx="88392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Solution: Recursive Structure</a:t>
            </a:r>
          </a:p>
        </p:txBody>
      </p:sp>
      <p:grpSp>
        <p:nvGrpSpPr>
          <p:cNvPr id="50179" name="Group 7"/>
          <p:cNvGrpSpPr>
            <a:grpSpLocks/>
          </p:cNvGrpSpPr>
          <p:nvPr/>
        </p:nvGrpSpPr>
        <p:grpSpPr bwMode="auto">
          <a:xfrm>
            <a:off x="373063" y="1778000"/>
            <a:ext cx="4013200" cy="3530600"/>
            <a:chOff x="373063" y="1778000"/>
            <a:chExt cx="4013200" cy="3530600"/>
          </a:xfrm>
        </p:grpSpPr>
        <p:pic>
          <p:nvPicPr>
            <p:cNvPr id="5018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775" y="1778000"/>
              <a:ext cx="3900488" cy="3475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2" name="Rectangle 7"/>
            <p:cNvSpPr>
              <a:spLocks noChangeArrowheads="1"/>
            </p:cNvSpPr>
            <p:nvPr/>
          </p:nvSpPr>
          <p:spPr bwMode="auto">
            <a:xfrm>
              <a:off x="2373313" y="4716463"/>
              <a:ext cx="815975" cy="592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/>
                <a:t>Leaf</a:t>
              </a:r>
            </a:p>
            <a:p>
              <a:pPr algn="ctr">
                <a:spcBef>
                  <a:spcPct val="0"/>
                </a:spcBef>
              </a:pPr>
              <a:r>
                <a:rPr lang="en-US"/>
                <a:t>Nodes</a:t>
              </a:r>
            </a:p>
          </p:txBody>
        </p:sp>
        <p:sp>
          <p:nvSpPr>
            <p:cNvPr id="50183" name="Rectangle 8"/>
            <p:cNvSpPr>
              <a:spLocks noChangeArrowheads="1"/>
            </p:cNvSpPr>
            <p:nvPr/>
          </p:nvSpPr>
          <p:spPr bwMode="auto">
            <a:xfrm>
              <a:off x="3438525" y="1955800"/>
              <a:ext cx="817563" cy="590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/>
                <a:t>Binary</a:t>
              </a:r>
            </a:p>
            <a:p>
              <a:pPr algn="ctr">
                <a:spcBef>
                  <a:spcPct val="0"/>
                </a:spcBef>
              </a:pPr>
              <a:r>
                <a:rPr lang="en-US"/>
                <a:t>Nodes</a:t>
              </a:r>
            </a:p>
          </p:txBody>
        </p:sp>
        <p:sp>
          <p:nvSpPr>
            <p:cNvPr id="50184" name="Rectangle 9"/>
            <p:cNvSpPr>
              <a:spLocks noChangeArrowheads="1"/>
            </p:cNvSpPr>
            <p:nvPr/>
          </p:nvSpPr>
          <p:spPr bwMode="auto">
            <a:xfrm>
              <a:off x="373063" y="3622675"/>
              <a:ext cx="784225" cy="590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/>
                <a:t>Unary</a:t>
              </a:r>
            </a:p>
            <a:p>
              <a:pPr algn="ctr">
                <a:spcBef>
                  <a:spcPct val="0"/>
                </a:spcBef>
              </a:pPr>
              <a:r>
                <a:rPr lang="en-US"/>
                <a:t>Node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572000" y="1778000"/>
            <a:ext cx="4419600" cy="40164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9863" indent="-169863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ea typeface="+mn-ea"/>
                <a:cs typeface="+mn-cs"/>
              </a:rPr>
              <a:t>Model a </a:t>
            </a:r>
            <a:r>
              <a:rPr lang="en-US" sz="2000" i="1" dirty="0">
                <a:ea typeface="+mn-ea"/>
                <a:cs typeface="+mn-cs"/>
              </a:rPr>
              <a:t>tree</a:t>
            </a:r>
            <a:r>
              <a:rPr lang="en-US" sz="2000" dirty="0">
                <a:ea typeface="+mn-ea"/>
                <a:cs typeface="+mn-cs"/>
              </a:rPr>
              <a:t> as a recursive collection of </a:t>
            </a:r>
            <a:r>
              <a:rPr lang="en-US" sz="2000" i="1" dirty="0">
                <a:ea typeface="+mn-ea"/>
                <a:cs typeface="+mn-cs"/>
              </a:rPr>
              <a:t>nodes</a:t>
            </a:r>
          </a:p>
          <a:p>
            <a:pPr marL="169863" indent="-169863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2000" i="1" dirty="0">
                <a:ea typeface="+mn-ea"/>
                <a:cs typeface="+mn-cs"/>
              </a:rPr>
              <a:t>Nodes </a:t>
            </a:r>
            <a:r>
              <a:rPr lang="en-US" sz="2000" dirty="0">
                <a:ea typeface="+mn-ea"/>
                <a:cs typeface="+mn-cs"/>
              </a:rPr>
              <a:t>are</a:t>
            </a:r>
            <a:r>
              <a:rPr lang="en-US" sz="2000" i="1" dirty="0">
                <a:ea typeface="+mn-ea"/>
                <a:cs typeface="+mn-cs"/>
              </a:rPr>
              <a:t> </a:t>
            </a:r>
            <a:r>
              <a:rPr lang="en-US" sz="2000" dirty="0">
                <a:ea typeface="+mn-ea"/>
                <a:cs typeface="+mn-cs"/>
              </a:rPr>
              <a:t>represented in an inheritance hierarchy that captures the particular properties of each node</a:t>
            </a:r>
          </a:p>
          <a:p>
            <a:pPr marL="341313" lvl="1" indent="-17145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ea typeface="+mn-ea"/>
                <a:cs typeface="+mn-cs"/>
              </a:rPr>
              <a:t>e.g., precedence levels, different </a:t>
            </a:r>
            <a:r>
              <a:rPr lang="en-US" sz="2000" dirty="0" err="1">
                <a:ea typeface="+mn-ea"/>
                <a:cs typeface="+mn-cs"/>
              </a:rPr>
              <a:t>associativities</a:t>
            </a:r>
            <a:r>
              <a:rPr lang="en-US" sz="2000" dirty="0">
                <a:ea typeface="+mn-ea"/>
                <a:cs typeface="+mn-cs"/>
              </a:rPr>
              <a:t>, &amp; different </a:t>
            </a:r>
            <a:r>
              <a:rPr lang="en-US" sz="2000" dirty="0" err="1">
                <a:ea typeface="+mn-ea"/>
                <a:cs typeface="+mn-cs"/>
              </a:rPr>
              <a:t>arities</a:t>
            </a:r>
            <a:endParaRPr lang="en-US" sz="2000" dirty="0">
              <a:ea typeface="+mn-ea"/>
              <a:cs typeface="+mn-cs"/>
            </a:endParaRPr>
          </a:p>
          <a:p>
            <a:pPr marL="171450" lvl="1" indent="-17145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ea typeface="+mn-ea"/>
                <a:cs typeface="+mn-cs"/>
              </a:rPr>
              <a:t>Binary nodes recursively contain two other </a:t>
            </a:r>
            <a:r>
              <a:rPr lang="en-US" sz="2000" dirty="0" smtClean="0">
                <a:ea typeface="+mn-ea"/>
                <a:cs typeface="+mn-cs"/>
              </a:rPr>
              <a:t>child nodes</a:t>
            </a:r>
            <a:r>
              <a:rPr lang="en-US" sz="2000" dirty="0">
                <a:ea typeface="+mn-ea"/>
                <a:cs typeface="+mn-cs"/>
              </a:rPr>
              <a:t>; unary nodes recursively contain one other </a:t>
            </a:r>
            <a:r>
              <a:rPr lang="en-US" sz="2000" dirty="0" smtClean="0">
                <a:ea typeface="+mn-ea"/>
                <a:cs typeface="+mn-cs"/>
              </a:rPr>
              <a:t>child node</a:t>
            </a:r>
            <a:endParaRPr lang="en-US" sz="2000" dirty="0"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Component_Node	</a:t>
            </a:r>
          </a:p>
        </p:txBody>
      </p:sp>
      <p:sp>
        <p:nvSpPr>
          <p:cNvPr id="51203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60350" y="1217613"/>
            <a:ext cx="7772400" cy="53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Abstract base class for composable expression tree node objects</a:t>
            </a:r>
          </a:p>
        </p:txBody>
      </p:sp>
      <p:sp>
        <p:nvSpPr>
          <p:cNvPr id="51204" name="Rectangle 108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60350" y="1855788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/>
              <a:t>Interface</a:t>
            </a:r>
            <a:r>
              <a:rPr lang="en-US" sz="2000"/>
              <a:t>:</a:t>
            </a:r>
          </a:p>
        </p:txBody>
      </p:sp>
      <p:sp>
        <p:nvSpPr>
          <p:cNvPr id="65682" name="Rectangle 14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60350" y="3971925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 dirty="0"/>
              <a:t>Subclasses</a:t>
            </a:r>
            <a:r>
              <a:rPr lang="en-US" sz="2000" dirty="0"/>
              <a:t>:  </a:t>
            </a:r>
          </a:p>
          <a:p>
            <a:pPr marL="342900" indent="-342900"/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Leaf_Node</a:t>
            </a:r>
            <a:r>
              <a:rPr lang="en-US" sz="2000" dirty="0"/>
              <a:t>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Composite_Unary_Node</a:t>
            </a:r>
            <a:r>
              <a:rPr lang="en-US" sz="2000" dirty="0"/>
              <a:t>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Composite_Binary_Node</a:t>
            </a:r>
            <a:r>
              <a:rPr lang="en-US" sz="2000" dirty="0"/>
              <a:t>, etc.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757238" y="2408238"/>
          <a:ext cx="7275968" cy="1524000"/>
        </p:xfrm>
        <a:graphic>
          <a:graphicData uri="http://schemas.openxmlformats.org/drawingml/2006/table">
            <a:tbl>
              <a:tblPr/>
              <a:tblGrid>
                <a:gridCol w="3637984"/>
                <a:gridCol w="3637984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virtual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hlinkClick r:id="rId3" action="ppaction://hlinkfile"/>
                        </a:rPr>
                        <a:t>~Component_Node</a:t>
                      </a:r>
                      <a:r>
                        <a:rPr lang="en-US" sz="2000"/>
                        <a:t> (void)=0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virtual </a:t>
                      </a:r>
                      <a:r>
                        <a:rPr lang="en-US" sz="2000" dirty="0" err="1"/>
                        <a:t>int</a:t>
                      </a:r>
                      <a:r>
                        <a:rPr lang="en-US" sz="20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3" action="ppaction://hlinkfile"/>
                        </a:rPr>
                        <a:t>item</a:t>
                      </a:r>
                      <a:r>
                        <a:rPr lang="en-US" sz="2000" dirty="0"/>
                        <a:t> (void) const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virtual </a:t>
                      </a:r>
                      <a:r>
                        <a:rPr lang="en-US" sz="2000">
                          <a:hlinkClick r:id="rId3" action="ppaction://hlinkfile"/>
                        </a:rPr>
                        <a:t>Component_Node</a:t>
                      </a:r>
                      <a:r>
                        <a:rPr lang="en-US" sz="2000"/>
                        <a:t> *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hlinkClick r:id="rId3" action="ppaction://hlinkfile"/>
                        </a:rPr>
                        <a:t>left</a:t>
                      </a:r>
                      <a:r>
                        <a:rPr lang="en-US" sz="2000"/>
                        <a:t> (void) const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virtual </a:t>
                      </a:r>
                      <a:r>
                        <a:rPr lang="en-US" sz="2000">
                          <a:hlinkClick r:id="rId3" action="ppaction://hlinkfile"/>
                        </a:rPr>
                        <a:t>Component_Node</a:t>
                      </a:r>
                      <a:r>
                        <a:rPr lang="en-US" sz="2000"/>
                        <a:t> *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hlinkClick r:id="rId3" action="ppaction://hlinkfile"/>
                        </a:rPr>
                        <a:t>right</a:t>
                      </a:r>
                      <a:r>
                        <a:rPr lang="en-US" sz="2000"/>
                        <a:t> (void) const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virtual 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3" action="ppaction://hlinkfile"/>
                        </a:rPr>
                        <a:t>accept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>
                          <a:hlinkClick r:id="rId4" action="ppaction://hlinkfile"/>
                        </a:rPr>
                        <a:t>Visitor</a:t>
                      </a:r>
                      <a:r>
                        <a:rPr lang="en-US" sz="2000" dirty="0"/>
                        <a:t> &amp;visitor) const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1217" name="Rectangle 108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2064" y="4950800"/>
            <a:ext cx="8991599" cy="104555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Commonality</a:t>
            </a:r>
            <a:r>
              <a:rPr lang="en-US" sz="2000" dirty="0"/>
              <a:t>: base class interface is used by all nodes in </a:t>
            </a:r>
            <a:r>
              <a:rPr lang="en-US" sz="2000" dirty="0" smtClean="0"/>
              <a:t>an expression </a:t>
            </a:r>
            <a:r>
              <a:rPr lang="en-US" sz="2000" dirty="0"/>
              <a:t>tree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Variability</a:t>
            </a:r>
            <a:r>
              <a:rPr lang="en-US" sz="2000" dirty="0"/>
              <a:t>: each subclass defines state &amp; </a:t>
            </a:r>
            <a:r>
              <a:rPr lang="en-US" sz="2000" dirty="0" smtClean="0"/>
              <a:t>method implementations </a:t>
            </a:r>
            <a:r>
              <a:rPr lang="en-US" sz="2000" dirty="0"/>
              <a:t>that are specific for the various types of nodes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Component_Node Hierarchy	</a:t>
            </a:r>
          </a:p>
        </p:txBody>
      </p:sp>
      <p:sp>
        <p:nvSpPr>
          <p:cNvPr id="66591" name="Rectangle 31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60350" y="4952999"/>
            <a:ext cx="8731250" cy="116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/>
            <a:r>
              <a:rPr lang="en-US" sz="2000" dirty="0"/>
              <a:t>Note the inherent recursion in this hierarchy</a:t>
            </a:r>
          </a:p>
          <a:p>
            <a:pPr marL="231775" indent="-231775">
              <a:buClrTx/>
              <a:buSzPct val="100000"/>
              <a:buFont typeface="Wingdings" pitchFamily="2" charset="2"/>
              <a:buChar char="w"/>
            </a:pPr>
            <a:r>
              <a:rPr lang="en-US" sz="2000" dirty="0"/>
              <a:t>i.e., a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Composite_Binary_Node</a:t>
            </a:r>
            <a:r>
              <a:rPr lang="en-US" sz="2000" dirty="0"/>
              <a:t> </a:t>
            </a:r>
            <a:r>
              <a:rPr lang="en-US" sz="2000" i="1" dirty="0"/>
              <a:t>is a</a:t>
            </a:r>
            <a:r>
              <a:rPr lang="en-US" sz="2000" dirty="0"/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Component_Node</a:t>
            </a:r>
            <a:r>
              <a:rPr lang="en-US" sz="2000" dirty="0"/>
              <a:t> &amp; a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Composite_Binary_Node</a:t>
            </a:r>
            <a:r>
              <a:rPr lang="en-US" sz="2000" dirty="0"/>
              <a:t> also </a:t>
            </a:r>
            <a:r>
              <a:rPr lang="en-US" sz="2000" i="1" dirty="0"/>
              <a:t>has</a:t>
            </a:r>
            <a:r>
              <a:rPr lang="en-US" sz="2000" dirty="0"/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Component_Node</a:t>
            </a:r>
            <a:r>
              <a:rPr lang="en-US" sz="2000" dirty="0" err="1"/>
              <a:t>s</a:t>
            </a:r>
            <a:r>
              <a:rPr lang="en-US" sz="2000" dirty="0"/>
              <a:t>!</a:t>
            </a:r>
          </a:p>
        </p:txBody>
      </p:sp>
      <p:pic>
        <p:nvPicPr>
          <p:cNvPr id="52228" name="Picture 9" descr="http://www.cs.wustl.edu/~schmidt/expr-tree/classComponent__No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1820863"/>
            <a:ext cx="86360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Flowchart: Decision 10"/>
          <p:cNvSpPr>
            <a:spLocks noChangeArrowheads="1"/>
          </p:cNvSpPr>
          <p:nvPr/>
        </p:nvSpPr>
        <p:spPr bwMode="auto">
          <a:xfrm>
            <a:off x="3033713" y="3325813"/>
            <a:ext cx="344487" cy="130175"/>
          </a:xfrm>
          <a:prstGeom prst="flowChartDecision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i="1">
              <a:latin typeface="Arial" pitchFamily="34" charset="0"/>
            </a:endParaRPr>
          </a:p>
        </p:txBody>
      </p:sp>
      <p:cxnSp>
        <p:nvCxnSpPr>
          <p:cNvPr id="52230" name="Elbow Connector 35"/>
          <p:cNvCxnSpPr>
            <a:cxnSpLocks noChangeShapeType="1"/>
            <a:stCxn id="52229" idx="1"/>
          </p:cNvCxnSpPr>
          <p:nvPr/>
        </p:nvCxnSpPr>
        <p:spPr bwMode="auto">
          <a:xfrm rot="10800000" flipH="1">
            <a:off x="3033713" y="1820863"/>
            <a:ext cx="2543175" cy="1570037"/>
          </a:xfrm>
          <a:prstGeom prst="bentConnector3">
            <a:avLst>
              <a:gd name="adj1" fmla="val -8986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2231" name="Elbow Connector 43"/>
          <p:cNvCxnSpPr>
            <a:cxnSpLocks noChangeShapeType="1"/>
          </p:cNvCxnSpPr>
          <p:nvPr/>
        </p:nvCxnSpPr>
        <p:spPr bwMode="auto">
          <a:xfrm flipV="1">
            <a:off x="4508500" y="2066925"/>
            <a:ext cx="1068388" cy="628650"/>
          </a:xfrm>
          <a:prstGeom prst="bentConnector3">
            <a:avLst>
              <a:gd name="adj1" fmla="val -43333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2232" name="Isosceles Triangle 45"/>
          <p:cNvSpPr>
            <a:spLocks noChangeArrowheads="1"/>
          </p:cNvSpPr>
          <p:nvPr/>
        </p:nvSpPr>
        <p:spPr bwMode="auto">
          <a:xfrm>
            <a:off x="6508750" y="2165350"/>
            <a:ext cx="244475" cy="1730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i="1">
              <a:latin typeface="Arial" pitchFamily="34" charset="0"/>
            </a:endParaRPr>
          </a:p>
        </p:txBody>
      </p:sp>
      <p:sp>
        <p:nvSpPr>
          <p:cNvPr id="52233" name="Isosceles Triangle 46"/>
          <p:cNvSpPr>
            <a:spLocks noChangeArrowheads="1"/>
          </p:cNvSpPr>
          <p:nvPr/>
        </p:nvSpPr>
        <p:spPr bwMode="auto">
          <a:xfrm>
            <a:off x="5410200" y="2878138"/>
            <a:ext cx="244475" cy="1714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i="1">
              <a:latin typeface="Arial" pitchFamily="34" charset="0"/>
            </a:endParaRPr>
          </a:p>
        </p:txBody>
      </p:sp>
      <p:sp>
        <p:nvSpPr>
          <p:cNvPr id="52234" name="Isosceles Triangle 47"/>
          <p:cNvSpPr>
            <a:spLocks noChangeArrowheads="1"/>
          </p:cNvSpPr>
          <p:nvPr/>
        </p:nvSpPr>
        <p:spPr bwMode="auto">
          <a:xfrm>
            <a:off x="4318000" y="3592513"/>
            <a:ext cx="244475" cy="1714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i="1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Composite                     object structural</a:t>
            </a:r>
          </a:p>
        </p:txBody>
      </p:sp>
      <p:sp>
        <p:nvSpPr>
          <p:cNvPr id="675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55650" y="1282700"/>
            <a:ext cx="7772400" cy="2590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smtClean="0"/>
              <a:t>Intent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mtClean="0"/>
              <a:t>treat individual objects &amp; multiple, recursively-composed objects uniformly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smtClean="0"/>
              <a:t>Applicability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mtClean="0"/>
              <a:t>objects must be composed recursively,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i="1" smtClean="0"/>
              <a:t>and </a:t>
            </a:r>
            <a:r>
              <a:rPr lang="en-US" sz="2000" smtClean="0"/>
              <a:t>no distinction between individual &amp; composed elements,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i="1" smtClean="0"/>
              <a:t>and</a:t>
            </a:r>
            <a:r>
              <a:rPr lang="en-US" sz="2000" smtClean="0"/>
              <a:t> objects in structure can be treated uniformly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1637" y="4005263"/>
            <a:ext cx="7772400" cy="2324100"/>
            <a:chOff x="513" y="2688"/>
            <a:chExt cx="4896" cy="1464"/>
          </a:xfrm>
        </p:grpSpPr>
        <p:sp>
          <p:nvSpPr>
            <p:cNvPr id="53256" name="Rectangle 5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13" y="2688"/>
              <a:ext cx="4896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/>
              <a:r>
                <a:rPr lang="en-US" sz="2000" b="1" dirty="0"/>
                <a:t>Structure</a:t>
              </a:r>
            </a:p>
          </p:txBody>
        </p:sp>
        <p:pic>
          <p:nvPicPr>
            <p:cNvPr id="53257" name="Picture 6" descr="composite-go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90" y="2690"/>
              <a:ext cx="3072" cy="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Line Callout 1 (Border and Accent Bar) 9"/>
          <p:cNvSpPr/>
          <p:nvPr/>
        </p:nvSpPr>
        <p:spPr bwMode="auto">
          <a:xfrm>
            <a:off x="272562" y="4861719"/>
            <a:ext cx="1380392" cy="535531"/>
          </a:xfrm>
          <a:prstGeom prst="accentBorderCallout1">
            <a:avLst>
              <a:gd name="adj1" fmla="val 29129"/>
              <a:gd name="adj2" fmla="val 99359"/>
              <a:gd name="adj3" fmla="val 106056"/>
              <a:gd name="adj4" fmla="val 206860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/>
              <a:t>e.g.,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Leaf_Node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Line Callout 1 (Border and Accent Bar) 10"/>
          <p:cNvSpPr/>
          <p:nvPr/>
        </p:nvSpPr>
        <p:spPr bwMode="auto">
          <a:xfrm>
            <a:off x="5357445" y="3877847"/>
            <a:ext cx="2441331" cy="313932"/>
          </a:xfrm>
          <a:prstGeom prst="accentBorderCallout1">
            <a:avLst>
              <a:gd name="adj1" fmla="val 39909"/>
              <a:gd name="adj2" fmla="val 439"/>
              <a:gd name="adj3" fmla="val 96109"/>
              <a:gd name="adj4" fmla="val -42411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/>
              <a:t>e.g.,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Component_Node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Line Callout 1 (Border and Accent Bar) 11"/>
          <p:cNvSpPr/>
          <p:nvPr/>
        </p:nvSpPr>
        <p:spPr bwMode="auto">
          <a:xfrm>
            <a:off x="5811715" y="5003171"/>
            <a:ext cx="3332286" cy="535531"/>
          </a:xfrm>
          <a:prstGeom prst="accentBorderCallout1">
            <a:avLst>
              <a:gd name="adj1" fmla="val 97972"/>
              <a:gd name="adj2" fmla="val -92"/>
              <a:gd name="adj3" fmla="val 205909"/>
              <a:gd name="adj4" fmla="val -22179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/>
              <a:t>e.g.,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Composite_Unary_Node</a:t>
            </a:r>
            <a:r>
              <a:rPr lang="en-US" sz="1600" dirty="0" smtClean="0"/>
              <a:t>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Composite_Binary_Node</a:t>
            </a:r>
            <a:r>
              <a:rPr lang="en-US" sz="1600" dirty="0" smtClean="0"/>
              <a:t>, etc.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60350" y="1185863"/>
            <a:ext cx="5949950" cy="4724400"/>
          </a:xfrm>
        </p:spPr>
        <p:txBody>
          <a:bodyPr/>
          <a:lstStyle/>
          <a:p>
            <a:pPr marL="0" indent="0"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en-US" sz="2000" b="1" dirty="0" smtClean="0"/>
              <a:t>Consequences</a:t>
            </a:r>
          </a:p>
          <a:p>
            <a:pPr marL="228600" lvl="1" indent="-228600" eaLnBrk="1" hangingPunct="1">
              <a:spcBef>
                <a:spcPts val="300"/>
              </a:spcBef>
              <a:buFont typeface="Tahoma" pitchFamily="34" charset="0"/>
              <a:buChar char="+"/>
            </a:pPr>
            <a:r>
              <a:rPr lang="en-US" sz="2000" dirty="0" smtClean="0"/>
              <a:t>uniformity: treat components the same regardless of complexity</a:t>
            </a:r>
          </a:p>
          <a:p>
            <a:pPr marL="228600" lvl="1" indent="-228600" eaLnBrk="1" hangingPunct="1">
              <a:spcBef>
                <a:spcPts val="300"/>
              </a:spcBef>
              <a:buFont typeface="Tahoma" pitchFamily="34" charset="0"/>
              <a:buChar char="+"/>
            </a:pPr>
            <a:r>
              <a:rPr lang="en-US" sz="2000" dirty="0" smtClean="0"/>
              <a:t>extensibility: new Component subclasses work wherever old ones do</a:t>
            </a:r>
          </a:p>
          <a:p>
            <a:pPr marL="228600" lvl="1" indent="-228600" eaLnBrk="1" hangingPunct="1">
              <a:spcBef>
                <a:spcPts val="300"/>
              </a:spcBef>
              <a:buFont typeface="Tahoma" pitchFamily="34" charset="0"/>
              <a:buChar char="–"/>
            </a:pPr>
            <a:r>
              <a:rPr lang="en-US" sz="2000" dirty="0" smtClean="0"/>
              <a:t>overhead: might need prohibitive numbers of objects </a:t>
            </a:r>
          </a:p>
          <a:p>
            <a:pPr marL="228600" lvl="1" indent="-228600" eaLnBrk="1" hangingPunct="1">
              <a:spcBef>
                <a:spcPts val="300"/>
              </a:spcBef>
              <a:buFont typeface="Tahoma" pitchFamily="34" charset="0"/>
              <a:buChar char="–"/>
            </a:pPr>
            <a:r>
              <a:rPr lang="en-US" sz="2000" dirty="0" smtClean="0"/>
              <a:t>Awkward designs: may need to treat leaves as lobotomized composites in some cases</a:t>
            </a:r>
          </a:p>
          <a:p>
            <a:pPr marL="0" indent="0"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en-US" sz="2000" b="1" dirty="0" smtClean="0"/>
              <a:t>Implementation</a:t>
            </a:r>
          </a:p>
          <a:p>
            <a:pPr marL="228600" lvl="1" indent="-228600" eaLnBrk="1" hangingPunct="1">
              <a:spcBef>
                <a:spcPts val="300"/>
              </a:spcBef>
            </a:pPr>
            <a:r>
              <a:rPr lang="en-US" sz="2000" dirty="0" smtClean="0"/>
              <a:t>do Components know their parents?</a:t>
            </a:r>
          </a:p>
          <a:p>
            <a:pPr marL="228600" lvl="1" indent="-228600" eaLnBrk="1" hangingPunct="1">
              <a:spcBef>
                <a:spcPts val="300"/>
              </a:spcBef>
            </a:pPr>
            <a:r>
              <a:rPr lang="en-US" sz="2000" dirty="0" smtClean="0"/>
              <a:t>uniform interface for both leaves &amp; composites?</a:t>
            </a:r>
          </a:p>
          <a:p>
            <a:pPr marL="228600" lvl="1" indent="-228600" eaLnBrk="1" hangingPunct="1">
              <a:spcBef>
                <a:spcPts val="300"/>
              </a:spcBef>
            </a:pPr>
            <a:r>
              <a:rPr lang="en-US" sz="2000" dirty="0" smtClean="0"/>
              <a:t>don’t allocate storage for children in Component base class</a:t>
            </a:r>
          </a:p>
          <a:p>
            <a:pPr marL="228600" lvl="1" indent="-228600" eaLnBrk="1" hangingPunct="1">
              <a:spcBef>
                <a:spcPts val="300"/>
              </a:spcBef>
            </a:pPr>
            <a:r>
              <a:rPr lang="en-US" sz="2000" dirty="0" smtClean="0"/>
              <a:t>responsibility for deleting children</a:t>
            </a:r>
          </a:p>
        </p:txBody>
      </p:sp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065838" y="1185863"/>
            <a:ext cx="297021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buClrTx/>
              <a:buSzTx/>
              <a:defRPr/>
            </a:pPr>
            <a:r>
              <a:rPr lang="en-US" sz="2000" b="1" kern="0" dirty="0">
                <a:latin typeface="+mn-lt"/>
                <a:ea typeface="+mn-ea"/>
                <a:cs typeface="+mn-cs"/>
              </a:rPr>
              <a:t>Known Uses</a:t>
            </a:r>
          </a:p>
          <a:p>
            <a:pPr marL="228600" lvl="1" indent="-2286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Char char="–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ET++ </a:t>
            </a:r>
            <a:r>
              <a:rPr lang="en-US" sz="2000" kern="0" dirty="0" err="1">
                <a:latin typeface="+mn-lt"/>
                <a:ea typeface="+mn-ea"/>
                <a:cs typeface="+mn-cs"/>
              </a:rPr>
              <a:t>Vobjects</a:t>
            </a:r>
            <a:endParaRPr lang="en-US" sz="2000" kern="0" dirty="0">
              <a:latin typeface="+mn-lt"/>
              <a:ea typeface="+mn-ea"/>
              <a:cs typeface="+mn-cs"/>
            </a:endParaRPr>
          </a:p>
          <a:p>
            <a:pPr marL="228600" lvl="1" indent="-2286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Char char="–"/>
              <a:defRPr/>
            </a:pPr>
            <a:r>
              <a:rPr lang="en-US" sz="2000" kern="0" dirty="0" err="1">
                <a:latin typeface="+mn-lt"/>
                <a:ea typeface="+mn-ea"/>
                <a:cs typeface="+mn-cs"/>
              </a:rPr>
              <a:t>InterViews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Glyphs, Styles</a:t>
            </a:r>
          </a:p>
          <a:p>
            <a:pPr marL="228600" lvl="1" indent="-2286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Char char="–"/>
              <a:defRPr/>
            </a:pPr>
            <a:r>
              <a:rPr lang="en-US" sz="2000" kern="0" dirty="0" err="1">
                <a:latin typeface="+mn-lt"/>
                <a:ea typeface="+mn-ea"/>
                <a:cs typeface="+mn-cs"/>
              </a:rPr>
              <a:t>Unidraw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Components, </a:t>
            </a:r>
            <a:r>
              <a:rPr lang="en-US" sz="2000" kern="0" dirty="0" err="1">
                <a:latin typeface="+mn-lt"/>
                <a:ea typeface="+mn-ea"/>
                <a:cs typeface="+mn-cs"/>
              </a:rPr>
              <a:t>MacroCommands</a:t>
            </a:r>
            <a:endParaRPr lang="en-US" sz="2000" kern="0" dirty="0">
              <a:latin typeface="+mn-lt"/>
              <a:ea typeface="+mn-ea"/>
              <a:cs typeface="+mn-cs"/>
            </a:endParaRPr>
          </a:p>
          <a:p>
            <a:pPr marL="228600" lvl="1" indent="-2286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Char char="–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Directory structures on UNIX &amp; Windows</a:t>
            </a:r>
          </a:p>
          <a:p>
            <a:pPr marL="228600" lvl="1" indent="-2286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Char char="–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Naming Contexts in CORBA</a:t>
            </a:r>
          </a:p>
          <a:p>
            <a:pPr marL="228600" lvl="1" indent="-2286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Char char="–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MIME types in SOAP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Composite                     object structural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9850" y="3383432"/>
            <a:ext cx="384175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Parsing Expressions &amp; Creating Expression Tree</a:t>
            </a:r>
          </a:p>
        </p:txBody>
      </p:sp>
      <p:sp>
        <p:nvSpPr>
          <p:cNvPr id="808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60350" y="1104900"/>
            <a:ext cx="4830763" cy="44069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dirty="0" smtClean="0"/>
              <a:t>Goals:</a:t>
            </a:r>
          </a:p>
          <a:p>
            <a:pPr marL="228600" lvl="1" indent="-228600" eaLnBrk="1" hangingPunct="1">
              <a:spcBef>
                <a:spcPts val="600"/>
              </a:spcBef>
            </a:pPr>
            <a:r>
              <a:rPr lang="en-US" sz="2000" dirty="0" smtClean="0"/>
              <a:t>Simplify &amp; centralize the creation of all nodes in the composite expression tree</a:t>
            </a:r>
          </a:p>
          <a:p>
            <a:pPr marL="228600" lvl="1" indent="-228600" eaLnBrk="1" hangingPunct="1">
              <a:spcBef>
                <a:spcPts val="600"/>
              </a:spcBef>
            </a:pPr>
            <a:r>
              <a:rPr lang="en-US" sz="2000" dirty="0" smtClean="0"/>
              <a:t>Extensible for future types of expression orderings &amp; optimizations</a:t>
            </a:r>
          </a:p>
        </p:txBody>
      </p:sp>
      <p:sp>
        <p:nvSpPr>
          <p:cNvPr id="33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5476875" y="1104900"/>
            <a:ext cx="3551238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>
              <a:lnSpc>
                <a:spcPct val="100000"/>
              </a:lnSpc>
              <a:spcBef>
                <a:spcPts val="600"/>
              </a:spcBef>
              <a:buClrTx/>
              <a:buSzTx/>
              <a:defRPr/>
            </a:pPr>
            <a:r>
              <a:rPr lang="en-US" sz="2000" b="1" kern="0" dirty="0">
                <a:latin typeface="+mn-lt"/>
                <a:ea typeface="+mn-ea"/>
                <a:cs typeface="+mn-cs"/>
              </a:rPr>
              <a:t>Constraints/forces:</a:t>
            </a:r>
          </a:p>
          <a:p>
            <a:pPr marL="228600" lvl="1" indent="-22860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Char char="–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D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on’t </a:t>
            </a:r>
            <a:r>
              <a:rPr lang="en-US" sz="2000" kern="0" dirty="0">
                <a:latin typeface="+mn-lt"/>
                <a:ea typeface="+mn-ea"/>
                <a:cs typeface="+mn-cs"/>
              </a:rPr>
              <a:t>recode existing 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clients when changes occur</a:t>
            </a:r>
            <a:endParaRPr lang="en-US" sz="2000" kern="0" dirty="0">
              <a:latin typeface="+mn-lt"/>
              <a:ea typeface="+mn-ea"/>
              <a:cs typeface="+mn-cs"/>
            </a:endParaRPr>
          </a:p>
          <a:p>
            <a:pPr marL="228600" lvl="1" indent="-22860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Char char="–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Add new expressions without 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recompiling existing code</a:t>
            </a:r>
            <a:endParaRPr lang="en-US" sz="20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42" name="Rectangle 5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260349" y="3988149"/>
            <a:ext cx="46910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indent="-287338">
              <a:buClrTx/>
              <a:buSzTx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“in-order” expression     = </a:t>
            </a:r>
            <a:r>
              <a:rPr lang="en-US" sz="2000" b="1" kern="0" dirty="0">
                <a:latin typeface="Courier New" pitchFamily="49" charset="0"/>
                <a:ea typeface="+mn-ea"/>
                <a:cs typeface="Courier New" pitchFamily="49" charset="0"/>
              </a:rPr>
              <a:t>-5*(3+4)</a:t>
            </a:r>
          </a:p>
          <a:p>
            <a:pPr lvl="1" indent="-287338">
              <a:buClrTx/>
              <a:buSzTx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“pre-order” expression   = </a:t>
            </a:r>
            <a:r>
              <a:rPr lang="en-US" sz="2000" b="1" kern="0" dirty="0">
                <a:latin typeface="Courier New" pitchFamily="49" charset="0"/>
                <a:ea typeface="+mn-ea"/>
                <a:cs typeface="Courier New" pitchFamily="49" charset="0"/>
              </a:rPr>
              <a:t>*-5+34</a:t>
            </a:r>
          </a:p>
          <a:p>
            <a:pPr lvl="1" indent="-287338">
              <a:buClrTx/>
              <a:buSzTx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“post-order” expression = </a:t>
            </a:r>
            <a:r>
              <a:rPr lang="en-US" sz="2000" b="1" kern="0" dirty="0">
                <a:latin typeface="Courier New" pitchFamily="49" charset="0"/>
                <a:ea typeface="+mn-ea"/>
                <a:cs typeface="Courier New" pitchFamily="49" charset="0"/>
              </a:rPr>
              <a:t>5-34+*</a:t>
            </a:r>
          </a:p>
          <a:p>
            <a:pPr lvl="1" indent="-287338">
              <a:buClrTx/>
              <a:buSzTx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“level-order” expression = </a:t>
            </a:r>
            <a:r>
              <a:rPr lang="en-US" sz="2000" b="1" kern="0" dirty="0">
                <a:latin typeface="Courier New" pitchFamily="49" charset="0"/>
                <a:ea typeface="+mn-ea"/>
                <a:cs typeface="Courier New" pitchFamily="49" charset="0"/>
              </a:rPr>
              <a:t>*-+534</a:t>
            </a:r>
          </a:p>
          <a:p>
            <a:pPr marL="169863" indent="-169863">
              <a:lnSpc>
                <a:spcPct val="100000"/>
              </a:lnSpc>
              <a:buClrTx/>
              <a:buSzTx/>
              <a:defRPr/>
            </a:pPr>
            <a:endParaRPr lang="en-US" sz="2000" b="1" kern="0" dirty="0">
              <a:latin typeface="+mn-lt"/>
              <a:ea typeface="+mn-ea"/>
              <a:cs typeface="+mn-cs"/>
            </a:endParaRPr>
          </a:p>
        </p:txBody>
      </p:sp>
      <p:sp>
        <p:nvSpPr>
          <p:cNvPr id="93191" name="Right Brace 42"/>
          <p:cNvSpPr>
            <a:spLocks/>
          </p:cNvSpPr>
          <p:nvPr/>
        </p:nvSpPr>
        <p:spPr bwMode="auto">
          <a:xfrm>
            <a:off x="4722813" y="3619849"/>
            <a:ext cx="506412" cy="2093912"/>
          </a:xfrm>
          <a:prstGeom prst="rightBrace">
            <a:avLst>
              <a:gd name="adj1" fmla="val 47019"/>
              <a:gd name="adj2" fmla="val 50000"/>
            </a:avLst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i="1" dirty="0">
              <a:latin typeface="Arial" pitchFamily="34" charset="0"/>
            </a:endParaRPr>
          </a:p>
        </p:txBody>
      </p:sp>
      <p:cxnSp>
        <p:nvCxnSpPr>
          <p:cNvPr id="93192" name="Straight Connector 44"/>
          <p:cNvCxnSpPr>
            <a:cxnSpLocks noChangeShapeType="1"/>
          </p:cNvCxnSpPr>
          <p:nvPr/>
        </p:nvCxnSpPr>
        <p:spPr bwMode="auto">
          <a:xfrm>
            <a:off x="152400" y="6371590"/>
            <a:ext cx="8685213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www.dre.vanderbilt.edu/~schmidt/html/classSymbo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2063" y="4382455"/>
            <a:ext cx="5872162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304800"/>
            <a:ext cx="8353425" cy="781050"/>
          </a:xfrm>
        </p:spPr>
        <p:txBody>
          <a:bodyPr/>
          <a:lstStyle/>
          <a:p>
            <a:pPr eaLnBrk="1" hangingPunct="1"/>
            <a:r>
              <a:rPr lang="en-US" sz="3200" smtClean="0"/>
              <a:t>Solution: Build Parse Tree Using Interpreter</a:t>
            </a:r>
          </a:p>
        </p:txBody>
      </p:sp>
      <p:sp>
        <p:nvSpPr>
          <p:cNvPr id="819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6824" y="1143838"/>
            <a:ext cx="9006840" cy="4114800"/>
          </a:xfrm>
        </p:spPr>
        <p:txBody>
          <a:bodyPr/>
          <a:lstStyle/>
          <a:p>
            <a:pPr marL="228600" indent="-2286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Use an </a:t>
            </a:r>
            <a:r>
              <a:rPr lang="en-US" sz="2000" i="1" dirty="0" smtClean="0"/>
              <a:t>interpreter</a:t>
            </a:r>
            <a:r>
              <a:rPr lang="en-US" sz="2000" dirty="0" smtClean="0"/>
              <a:t> to create a parse tree corresponding to input expression </a:t>
            </a:r>
          </a:p>
          <a:p>
            <a:pPr marL="228600" indent="-2286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This parse tree is then traversed to build the appropriate type of nodes in the corresponding expression tree</a:t>
            </a:r>
          </a:p>
          <a:p>
            <a:pPr marL="515937" lvl="1" indent="-2286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We create the entire parse tree to enable future optimizations</a:t>
            </a:r>
          </a:p>
        </p:txBody>
      </p:sp>
      <p:sp>
        <p:nvSpPr>
          <p:cNvPr id="94213" name="Isosceles Triangle 12"/>
          <p:cNvSpPr>
            <a:spLocks noChangeArrowheads="1"/>
          </p:cNvSpPr>
          <p:nvPr/>
        </p:nvSpPr>
        <p:spPr bwMode="auto">
          <a:xfrm>
            <a:off x="5356225" y="4742818"/>
            <a:ext cx="244475" cy="1714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i="1">
              <a:latin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32063" y="3910968"/>
            <a:ext cx="1285875" cy="307975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400" dirty="0">
                <a:latin typeface="Arial" pitchFamily="34" charset="0"/>
              </a:rPr>
              <a:t>Interpreter</a:t>
            </a:r>
          </a:p>
        </p:txBody>
      </p:sp>
      <p:sp>
        <p:nvSpPr>
          <p:cNvPr id="94215" name="Isosceles Triangle 12"/>
          <p:cNvSpPr>
            <a:spLocks noChangeArrowheads="1"/>
          </p:cNvSpPr>
          <p:nvPr/>
        </p:nvSpPr>
        <p:spPr bwMode="auto">
          <a:xfrm>
            <a:off x="5356225" y="5476243"/>
            <a:ext cx="244475" cy="1714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i="1">
              <a:latin typeface="Arial" pitchFamily="34" charset="0"/>
            </a:endParaRPr>
          </a:p>
        </p:txBody>
      </p:sp>
      <p:sp>
        <p:nvSpPr>
          <p:cNvPr id="94216" name="Rectangle 6"/>
          <p:cNvSpPr>
            <a:spLocks noChangeArrowheads="1"/>
          </p:cNvSpPr>
          <p:nvPr/>
        </p:nvSpPr>
        <p:spPr bwMode="auto">
          <a:xfrm>
            <a:off x="4464050" y="2999743"/>
            <a:ext cx="1782763" cy="307975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Interpreter_Context</a:t>
            </a:r>
          </a:p>
        </p:txBody>
      </p:sp>
      <p:sp>
        <p:nvSpPr>
          <p:cNvPr id="94217" name="Rectangle 6"/>
          <p:cNvSpPr>
            <a:spLocks noChangeArrowheads="1"/>
          </p:cNvSpPr>
          <p:nvPr/>
        </p:nvSpPr>
        <p:spPr bwMode="auto">
          <a:xfrm>
            <a:off x="365125" y="3114043"/>
            <a:ext cx="1349375" cy="1062037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dirty="0" err="1">
                <a:latin typeface="Arial" pitchFamily="34" charset="0"/>
              </a:rPr>
              <a:t>In_Order</a:t>
            </a:r>
            <a:r>
              <a:rPr lang="en-US" sz="1400" dirty="0">
                <a:latin typeface="Arial" pitchFamily="34" charset="0"/>
              </a:rPr>
              <a:t>_ </a:t>
            </a:r>
            <a:r>
              <a:rPr lang="en-US" sz="1400" dirty="0" err="1">
                <a:latin typeface="Arial" pitchFamily="34" charset="0"/>
              </a:rPr>
              <a:t>Uninitialized_State</a:t>
            </a:r>
            <a:endParaRPr lang="en-US" sz="1400" dirty="0">
              <a:latin typeface="Arial" pitchFamily="34" charset="0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dirty="0" err="1">
                <a:latin typeface="Arial" pitchFamily="34" charset="0"/>
              </a:rPr>
              <a:t>make_tree</a:t>
            </a:r>
            <a:r>
              <a:rPr lang="en-US" sz="1400" dirty="0">
                <a:latin typeface="Arial" pitchFamily="34" charset="0"/>
              </a:rPr>
              <a:t>()</a:t>
            </a:r>
          </a:p>
        </p:txBody>
      </p:sp>
      <p:cxnSp>
        <p:nvCxnSpPr>
          <p:cNvPr id="94218" name="Straight Connector 13"/>
          <p:cNvCxnSpPr>
            <a:cxnSpLocks noChangeShapeType="1"/>
          </p:cNvCxnSpPr>
          <p:nvPr/>
        </p:nvCxnSpPr>
        <p:spPr bwMode="auto">
          <a:xfrm>
            <a:off x="365125" y="3852230"/>
            <a:ext cx="1349375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19" name="Straight Arrow Connector 8"/>
          <p:cNvCxnSpPr>
            <a:cxnSpLocks noChangeShapeType="1"/>
          </p:cNvCxnSpPr>
          <p:nvPr/>
        </p:nvCxnSpPr>
        <p:spPr bwMode="auto">
          <a:xfrm>
            <a:off x="1509713" y="4088768"/>
            <a:ext cx="1022350" cy="1587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94220" name="Elbow Connector 19"/>
          <p:cNvCxnSpPr>
            <a:cxnSpLocks noChangeShapeType="1"/>
          </p:cNvCxnSpPr>
          <p:nvPr/>
        </p:nvCxnSpPr>
        <p:spPr bwMode="auto">
          <a:xfrm flipV="1">
            <a:off x="1509713" y="3114043"/>
            <a:ext cx="2954337" cy="917575"/>
          </a:xfrm>
          <a:prstGeom prst="bentConnector3">
            <a:avLst>
              <a:gd name="adj1" fmla="val 29370"/>
            </a:avLst>
          </a:prstGeom>
          <a:noFill/>
          <a:ln w="1587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94221" name="Elbow Connector 21"/>
          <p:cNvCxnSpPr>
            <a:cxnSpLocks noChangeShapeType="1"/>
          </p:cNvCxnSpPr>
          <p:nvPr/>
        </p:nvCxnSpPr>
        <p:spPr bwMode="auto">
          <a:xfrm>
            <a:off x="3817938" y="4031618"/>
            <a:ext cx="963612" cy="534987"/>
          </a:xfrm>
          <a:prstGeom prst="bentConnector3">
            <a:avLst>
              <a:gd name="adj1" fmla="val 50000"/>
            </a:avLst>
          </a:prstGeom>
          <a:noFill/>
          <a:ln w="1587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4" name="Line Callout 1 (Border and Accent Bar) 13"/>
          <p:cNvSpPr/>
          <p:nvPr/>
        </p:nvSpPr>
        <p:spPr bwMode="auto">
          <a:xfrm>
            <a:off x="272562" y="4863419"/>
            <a:ext cx="1855176" cy="1200329"/>
          </a:xfrm>
          <a:prstGeom prst="accentBorderCallout1">
            <a:avLst>
              <a:gd name="adj1" fmla="val -1131"/>
              <a:gd name="adj2" fmla="val -167"/>
              <a:gd name="adj3" fmla="val -57365"/>
              <a:gd name="adj4" fmla="val 22358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/>
              <a:t>This class uses the State &amp; Factory Method patterns (described later)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854075"/>
          </a:xfrm>
        </p:spPr>
        <p:txBody>
          <a:bodyPr/>
          <a:lstStyle/>
          <a:p>
            <a:pPr eaLnBrk="1" hangingPunct="1"/>
            <a:r>
              <a:rPr lang="en-US" sz="3200" smtClean="0"/>
              <a:t>Interpreter</a:t>
            </a:r>
          </a:p>
        </p:txBody>
      </p:sp>
      <p:sp>
        <p:nvSpPr>
          <p:cNvPr id="95235" name="Rectangle 5"/>
          <p:cNvSpPr>
            <a:spLocks noChangeArrowheads="1"/>
          </p:cNvSpPr>
          <p:nvPr/>
        </p:nvSpPr>
        <p:spPr bwMode="auto">
          <a:xfrm>
            <a:off x="115888" y="995363"/>
            <a:ext cx="8921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Parses expressions into parse tree &amp; generate corresponding expression tree</a:t>
            </a:r>
          </a:p>
        </p:txBody>
      </p:sp>
      <p:sp>
        <p:nvSpPr>
          <p:cNvPr id="95236" name="Rectangle 6"/>
          <p:cNvSpPr>
            <a:spLocks noChangeArrowheads="1"/>
          </p:cNvSpPr>
          <p:nvPr/>
        </p:nvSpPr>
        <p:spPr bwMode="auto">
          <a:xfrm>
            <a:off x="115888" y="1454150"/>
            <a:ext cx="13462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Interface: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115888" y="4924425"/>
            <a:ext cx="8921750" cy="14001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Commonality</a:t>
            </a:r>
            <a:r>
              <a:rPr lang="en-US" sz="2000" dirty="0"/>
              <a:t>: Provides a common interface for parsing expression input &amp; building </a:t>
            </a:r>
            <a:r>
              <a:rPr lang="en-US" sz="2000" dirty="0" smtClean="0"/>
              <a:t>parse trees &amp; expression </a:t>
            </a:r>
            <a:r>
              <a:rPr lang="en-US" sz="2000" dirty="0"/>
              <a:t>trees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Variability</a:t>
            </a:r>
            <a:r>
              <a:rPr lang="en-US" sz="2000" dirty="0"/>
              <a:t>: The structure of the </a:t>
            </a:r>
            <a:r>
              <a:rPr lang="en-US" sz="2000" dirty="0" smtClean="0"/>
              <a:t>parse trees &amp; expression </a:t>
            </a:r>
            <a:r>
              <a:rPr lang="en-US" sz="2000" dirty="0"/>
              <a:t>trees can vary depending on the format &amp; contents of the expression input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56118" y="1499870"/>
          <a:ext cx="6730682" cy="1097280"/>
        </p:xfrm>
        <a:graphic>
          <a:graphicData uri="http://schemas.openxmlformats.org/drawingml/2006/table">
            <a:tbl>
              <a:tblPr/>
              <a:tblGrid>
                <a:gridCol w="1572045"/>
                <a:gridCol w="5158637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hlinkClick r:id="rId3" action="ppaction://hlinkfile"/>
                        </a:rPr>
                        <a:t> Interpreter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/>
                        <a:t>(void)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virtual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hlinkClick r:id="rId3" action="ppaction://hlinkfile"/>
                        </a:rPr>
                        <a:t> ~</a:t>
                      </a:r>
                      <a:r>
                        <a:rPr lang="en-US" sz="1800" dirty="0">
                          <a:hlinkClick r:id="rId3" action="ppaction://hlinkfile"/>
                        </a:rPr>
                        <a:t>Interpreter</a:t>
                      </a:r>
                      <a:r>
                        <a:rPr lang="en-US" sz="1800" dirty="0"/>
                        <a:t> (void)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hlinkClick r:id="rId4" action="ppaction://hlinkfile"/>
                        </a:rPr>
                        <a:t>Expression    _</a:t>
                      </a:r>
                      <a:r>
                        <a:rPr lang="en-US" sz="1800" dirty="0">
                          <a:hlinkClick r:id="rId4" action="ppaction://hlinkfile"/>
                        </a:rPr>
                        <a:t>Tree</a:t>
                      </a:r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hlinkClick r:id="rId3" action="ppaction://hlinkfile"/>
                        </a:rPr>
                        <a:t> </a:t>
                      </a:r>
                      <a:r>
                        <a:rPr lang="en-US" sz="1800" dirty="0" smtClean="0">
                          <a:hlinkClick r:id="rId3" action="ppaction://hlinkfile"/>
                        </a:rPr>
                        <a:t>interpret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(</a:t>
                      </a:r>
                      <a:r>
                        <a:rPr lang="en-US" sz="1800" dirty="0" err="1" smtClean="0">
                          <a:hlinkClick r:id="rId5" action="ppaction://hlinkfile"/>
                        </a:rPr>
                        <a:t>Interpreter_Context</a:t>
                      </a:r>
                      <a:r>
                        <a:rPr lang="en-US" sz="1800" dirty="0" smtClean="0"/>
                        <a:t> &amp;context</a:t>
                      </a:r>
                      <a:r>
                        <a:rPr lang="en-US" sz="1800" dirty="0"/>
                        <a:t>, 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               const </a:t>
                      </a:r>
                      <a:r>
                        <a:rPr lang="en-US" sz="1800" dirty="0"/>
                        <a:t>std::string &amp;input)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2986723"/>
          <a:ext cx="5267642" cy="1738510"/>
        </p:xfrm>
        <a:graphic>
          <a:graphicData uri="http://schemas.openxmlformats.org/drawingml/2006/table">
            <a:tbl>
              <a:tblPr/>
              <a:tblGrid>
                <a:gridCol w="676541"/>
                <a:gridCol w="4591101"/>
              </a:tblGrid>
              <a:tr h="30072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hlinkClick r:id="rId5" action="ppaction://hlinkfile"/>
                        </a:rPr>
                        <a:t>Interpreter_Context</a:t>
                      </a:r>
                      <a:r>
                        <a:rPr lang="en-US" sz="1800" dirty="0" smtClean="0"/>
                        <a:t> (void)</a:t>
                      </a:r>
                    </a:p>
                  </a:txBody>
                  <a:tcPr marL="64508" marR="64508" marT="32254" marB="32254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5" action="ppaction://hlinkfile"/>
                        </a:rPr>
                        <a:t>~</a:t>
                      </a:r>
                      <a:r>
                        <a:rPr lang="en-US" sz="1800" dirty="0" err="1">
                          <a:hlinkClick r:id="rId5" action="ppaction://hlinkfile"/>
                        </a:rPr>
                        <a:t>Interpreter_Context</a:t>
                      </a:r>
                      <a:r>
                        <a:rPr lang="en-US" sz="1800" dirty="0"/>
                        <a:t> (void)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/>
                        <a:t>int</a:t>
                      </a:r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5" action="ppaction://hlinkfile"/>
                        </a:rPr>
                        <a:t>get</a:t>
                      </a:r>
                      <a:r>
                        <a:rPr lang="en-US" sz="1800" dirty="0"/>
                        <a:t> (std::string </a:t>
                      </a:r>
                      <a:r>
                        <a:rPr lang="en-US" sz="1800" dirty="0" smtClean="0"/>
                        <a:t>variable)</a:t>
                      </a:r>
                      <a:endParaRPr lang="en-US" sz="1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5" action="ppaction://hlinkfile"/>
                        </a:rPr>
                        <a:t>set</a:t>
                      </a:r>
                      <a:r>
                        <a:rPr lang="en-US" sz="1800" dirty="0"/>
                        <a:t> (std::string </a:t>
                      </a:r>
                      <a:r>
                        <a:rPr lang="en-US" sz="1800" dirty="0" smtClean="0"/>
                        <a:t>variable,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err="1" smtClean="0"/>
                        <a:t>int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/>
                        <a:t>value)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2402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5" action="ppaction://hlinkfile"/>
                        </a:rPr>
                        <a:t>print</a:t>
                      </a:r>
                      <a:r>
                        <a:rPr lang="en-US" sz="1800" dirty="0"/>
                        <a:t> (void)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5" action="ppaction://hlinkfile"/>
                        </a:rPr>
                        <a:t>reset</a:t>
                      </a:r>
                      <a:r>
                        <a:rPr lang="en-US" sz="1800" dirty="0"/>
                        <a:t> (void)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5258" name="Freeform 10"/>
          <p:cNvSpPr>
            <a:spLocks noChangeArrowheads="1"/>
          </p:cNvSpPr>
          <p:nvPr/>
        </p:nvSpPr>
        <p:spPr bwMode="auto">
          <a:xfrm>
            <a:off x="3528060" y="1645920"/>
            <a:ext cx="73025" cy="735013"/>
          </a:xfrm>
          <a:custGeom>
            <a:avLst/>
            <a:gdLst>
              <a:gd name="T0" fmla="*/ 0 w 72390"/>
              <a:gd name="T1" fmla="*/ 0 h 734457"/>
              <a:gd name="T2" fmla="*/ 46120 w 72390"/>
              <a:gd name="T3" fmla="*/ 0 h 734457"/>
              <a:gd name="T4" fmla="*/ 46120 w 72390"/>
              <a:gd name="T5" fmla="*/ 369612 h 734457"/>
              <a:gd name="T6" fmla="*/ 0 w 72390"/>
              <a:gd name="T7" fmla="*/ 674642 h 734457"/>
              <a:gd name="T8" fmla="*/ 0 w 72390"/>
              <a:gd name="T9" fmla="*/ 0 h 7344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390"/>
              <a:gd name="T16" fmla="*/ 0 h 734457"/>
              <a:gd name="T17" fmla="*/ 72390 w 72390"/>
              <a:gd name="T18" fmla="*/ 734457 h 7344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390" h="734457">
                <a:moveTo>
                  <a:pt x="0" y="0"/>
                </a:moveTo>
                <a:lnTo>
                  <a:pt x="45719" y="0"/>
                </a:lnTo>
                <a:lnTo>
                  <a:pt x="45719" y="369332"/>
                </a:lnTo>
                <a:cubicBezTo>
                  <a:pt x="30479" y="470932"/>
                  <a:pt x="72390" y="734457"/>
                  <a:pt x="0" y="67413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i="1">
              <a:latin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756977" y="3353633"/>
          <a:ext cx="5406391" cy="1371600"/>
        </p:xfrm>
        <a:graphic>
          <a:graphicData uri="http://schemas.openxmlformats.org/drawingml/2006/table">
            <a:tbl>
              <a:tblPr/>
              <a:tblGrid>
                <a:gridCol w="2814996"/>
                <a:gridCol w="2591395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 action="ppaction://hlinkfile"/>
                        </a:rPr>
                        <a:t>Symbol</a:t>
                      </a:r>
                      <a:r>
                        <a:rPr lang="en-US" dirty="0"/>
                        <a:t> (</a:t>
                      </a:r>
                      <a:r>
                        <a:rPr lang="en-US" dirty="0">
                          <a:hlinkClick r:id="rId6" action="ppaction://hlinkfile"/>
                        </a:rPr>
                        <a:t>Symbol</a:t>
                      </a:r>
                      <a:r>
                        <a:rPr lang="en-US" dirty="0"/>
                        <a:t> *left, </a:t>
                      </a:r>
                      <a:endParaRPr lang="en-US" dirty="0" smtClean="0"/>
                    </a:p>
                    <a:p>
                      <a:r>
                        <a:rPr lang="en-US" dirty="0" smtClean="0">
                          <a:hlinkClick r:id="rId6" action="ppaction://hlinkfile"/>
                        </a:rPr>
                        <a:t>            Symbol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/>
                        <a:t>*right)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virtual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6" action="ppaction://hlinkfile"/>
                        </a:rPr>
                        <a:t>~Symbol</a:t>
                      </a:r>
                      <a:r>
                        <a:rPr lang="en-US"/>
                        <a:t> (void)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virtual </a:t>
                      </a:r>
                      <a:r>
                        <a:rPr lang="en-US" dirty="0" err="1"/>
                        <a:t>int</a:t>
                      </a:r>
                      <a:r>
                        <a:rPr lang="en-US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 action="ppaction://hlinkfile"/>
                        </a:rPr>
                        <a:t>precedence</a:t>
                      </a:r>
                      <a:r>
                        <a:rPr lang="en-US" dirty="0"/>
                        <a:t> (void)=0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virtual </a:t>
                      </a:r>
                      <a:r>
                        <a:rPr lang="en-US" dirty="0" err="1">
                          <a:hlinkClick r:id="rId7" action="ppaction://hlinkfile"/>
                        </a:rPr>
                        <a:t>Component_Node</a:t>
                      </a:r>
                      <a:r>
                        <a:rPr lang="en-US" dirty="0"/>
                        <a:t> *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 action="ppaction://hlinkfile"/>
                        </a:rPr>
                        <a:t>build</a:t>
                      </a:r>
                      <a:r>
                        <a:rPr lang="en-US" dirty="0"/>
                        <a:t> (void)=0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 bwMode="auto">
          <a:xfrm rot="10800000" flipV="1">
            <a:off x="1462088" y="2125979"/>
            <a:ext cx="869632" cy="86074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1316199" y="2210117"/>
            <a:ext cx="6399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uses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5450361" y="2597150"/>
            <a:ext cx="914400" cy="860744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5141831" y="3093402"/>
            <a:ext cx="9176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creates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Part I:  Motivation &amp; Concepts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6670" y="944880"/>
            <a:ext cx="8531225" cy="4959350"/>
          </a:xfrm>
        </p:spPr>
        <p:txBody>
          <a:bodyPr>
            <a:noAutofit/>
          </a:bodyPr>
          <a:lstStyle/>
          <a:p>
            <a:pPr marL="168275" indent="-168275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OOD methods emphasize design notations</a:t>
            </a:r>
          </a:p>
          <a:p>
            <a:pPr marL="344488" lvl="1" indent="-176213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Fine for specification &amp; documentation</a:t>
            </a:r>
          </a:p>
          <a:p>
            <a:pPr marL="168275" indent="-168275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But OOD is more than just drawing diagrams</a:t>
            </a:r>
          </a:p>
          <a:p>
            <a:pPr marL="401638" lvl="1" indent="-168275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Good draftsmen are not necessarily                                                   good architects!                                                                              </a:t>
            </a:r>
          </a:p>
          <a:p>
            <a:pPr marL="168275" indent="-168275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Good OO designers rely on lots of experience</a:t>
            </a:r>
          </a:p>
          <a:p>
            <a:pPr marL="401638" lvl="1" indent="-168275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At least as important as syntax</a:t>
            </a:r>
          </a:p>
          <a:p>
            <a:pPr marL="168275" indent="-168275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Most powerful reuse combines </a:t>
            </a:r>
            <a:r>
              <a:rPr lang="en-US" sz="2000" i="1" dirty="0" smtClean="0"/>
              <a:t>design &amp; code </a:t>
            </a:r>
            <a:r>
              <a:rPr lang="en-US" sz="2000" dirty="0" smtClean="0"/>
              <a:t>reuse</a:t>
            </a:r>
          </a:p>
          <a:p>
            <a:pPr lvl="1" indent="-223838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i="1" dirty="0" smtClean="0"/>
              <a:t>Patterns</a:t>
            </a:r>
            <a:r>
              <a:rPr lang="en-US" sz="2000" dirty="0" smtClean="0"/>
              <a:t>: Match problem                                                                      to design experience</a:t>
            </a:r>
          </a:p>
          <a:p>
            <a:pPr lvl="1" indent="-223838" eaLnBrk="1" hangingPunct="1">
              <a:spcBef>
                <a:spcPts val="600"/>
              </a:spcBef>
              <a:buNone/>
              <a:defRPr/>
            </a:pPr>
            <a:endParaRPr lang="en-US" sz="2000" dirty="0" smtClean="0"/>
          </a:p>
          <a:p>
            <a:pPr lvl="1" eaLnBrk="1" hangingPunct="1">
              <a:spcBef>
                <a:spcPts val="600"/>
              </a:spcBef>
              <a:buNone/>
              <a:defRPr/>
            </a:pPr>
            <a:endParaRPr lang="en-US" sz="2000" dirty="0" smtClean="0"/>
          </a:p>
          <a:p>
            <a:pPr marL="401638" lvl="1" indent="-168275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i="1" dirty="0" smtClean="0"/>
              <a:t>Frameworks</a:t>
            </a:r>
            <a:r>
              <a:rPr lang="en-US" sz="2000" dirty="0" smtClean="0"/>
              <a:t>: Reify patterns within a domain                                     context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6459538" y="1257300"/>
            <a:ext cx="2495550" cy="2419350"/>
            <a:chOff x="864" y="1257"/>
            <a:chExt cx="2327" cy="2256"/>
          </a:xfrm>
        </p:grpSpPr>
        <p:sp>
          <p:nvSpPr>
            <p:cNvPr id="12295" name="AutoShape 6"/>
            <p:cNvSpPr>
              <a:spLocks noChangeAspect="1" noChangeArrowheads="1"/>
            </p:cNvSpPr>
            <p:nvPr/>
          </p:nvSpPr>
          <p:spPr bwMode="auto">
            <a:xfrm>
              <a:off x="2520" y="1601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296" name="Line 7"/>
            <p:cNvSpPr>
              <a:spLocks noChangeAspect="1" noChangeShapeType="1"/>
            </p:cNvSpPr>
            <p:nvPr/>
          </p:nvSpPr>
          <p:spPr bwMode="auto">
            <a:xfrm>
              <a:off x="2592" y="1745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Line 8"/>
            <p:cNvSpPr>
              <a:spLocks noChangeAspect="1" noChangeShapeType="1"/>
            </p:cNvSpPr>
            <p:nvPr/>
          </p:nvSpPr>
          <p:spPr bwMode="auto">
            <a:xfrm>
              <a:off x="1632" y="1409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 noChangeAspect="1"/>
            </p:cNvGrpSpPr>
            <p:nvPr/>
          </p:nvGrpSpPr>
          <p:grpSpPr bwMode="auto">
            <a:xfrm>
              <a:off x="2231" y="3033"/>
              <a:ext cx="960" cy="192"/>
              <a:chOff x="2400" y="2937"/>
              <a:chExt cx="960" cy="192"/>
            </a:xfrm>
          </p:grpSpPr>
          <p:sp>
            <p:nvSpPr>
              <p:cNvPr id="12320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2400" y="2937"/>
                <a:ext cx="960" cy="1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762000"/>
                <a:r>
                  <a:rPr lang="en-US" sz="700" noProof="1">
                    <a:latin typeface="Courier New" pitchFamily="49" charset="0"/>
                  </a:rPr>
                  <a:t>s-&gt;getData()</a:t>
                </a:r>
              </a:p>
            </p:txBody>
          </p:sp>
          <p:sp>
            <p:nvSpPr>
              <p:cNvPr id="12321" name="Freeform 11"/>
              <p:cNvSpPr>
                <a:spLocks noChangeAspect="1"/>
              </p:cNvSpPr>
              <p:nvPr/>
            </p:nvSpPr>
            <p:spPr bwMode="auto">
              <a:xfrm>
                <a:off x="3264" y="2937"/>
                <a:ext cx="96" cy="96"/>
              </a:xfrm>
              <a:custGeom>
                <a:avLst/>
                <a:gdLst>
                  <a:gd name="T0" fmla="*/ 0 w 96"/>
                  <a:gd name="T1" fmla="*/ 0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96"/>
                  <a:gd name="T14" fmla="*/ 96 w 96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96">
                    <a:moveTo>
                      <a:pt x="0" y="0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4" name="Group 12"/>
            <p:cNvGrpSpPr>
              <a:grpSpLocks noChangeAspect="1"/>
            </p:cNvGrpSpPr>
            <p:nvPr/>
          </p:nvGrpSpPr>
          <p:grpSpPr bwMode="auto">
            <a:xfrm>
              <a:off x="2208" y="1257"/>
              <a:ext cx="768" cy="336"/>
              <a:chOff x="2256" y="1257"/>
              <a:chExt cx="768" cy="336"/>
            </a:xfrm>
          </p:grpSpPr>
          <p:sp>
            <p:nvSpPr>
              <p:cNvPr id="29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2256" y="1257"/>
                <a:ext cx="768" cy="18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defTabSz="762000">
                  <a:defRPr/>
                </a:pPr>
                <a:r>
                  <a:rPr lang="en-US" sz="700" b="1" i="1" noProof="1">
                    <a:latin typeface="Frutiger 45" pitchFamily="34" charset="0"/>
                    <a:ea typeface="+mn-ea"/>
                    <a:cs typeface="+mn-cs"/>
                  </a:rPr>
                  <a:t>Observer</a:t>
                </a:r>
                <a:endParaRPr lang="en-US" sz="700" noProof="1">
                  <a:latin typeface="Frutiger 45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2256" y="1438"/>
                <a:ext cx="768" cy="1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defTabSz="762000">
                  <a:defRPr/>
                </a:pPr>
                <a:r>
                  <a:rPr lang="en-US" sz="700" i="1" noProof="1">
                    <a:latin typeface="Frutiger 45" pitchFamily="34" charset="0"/>
                    <a:ea typeface="+mn-ea"/>
                    <a:cs typeface="+mn-cs"/>
                  </a:rPr>
                  <a:t>update</a:t>
                </a:r>
              </a:p>
            </p:txBody>
          </p:sp>
        </p:grpSp>
        <p:grpSp>
          <p:nvGrpSpPr>
            <p:cNvPr id="5" name="Group 15"/>
            <p:cNvGrpSpPr>
              <a:grpSpLocks noChangeAspect="1"/>
            </p:cNvGrpSpPr>
            <p:nvPr/>
          </p:nvGrpSpPr>
          <p:grpSpPr bwMode="auto">
            <a:xfrm>
              <a:off x="2160" y="1881"/>
              <a:ext cx="864" cy="432"/>
              <a:chOff x="240" y="912"/>
              <a:chExt cx="768" cy="432"/>
            </a:xfrm>
          </p:grpSpPr>
          <p:sp>
            <p:nvSpPr>
              <p:cNvPr id="27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243" y="914"/>
                <a:ext cx="764" cy="1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defTabSz="762000">
                  <a:defRPr/>
                </a:pPr>
                <a:r>
                  <a:rPr lang="en-US" sz="700" b="1" noProof="1">
                    <a:latin typeface="Frutiger 45" pitchFamily="34" charset="0"/>
                    <a:ea typeface="+mn-ea"/>
                    <a:cs typeface="+mn-cs"/>
                  </a:rPr>
                  <a:t>ConcreteObserver</a:t>
                </a:r>
                <a:endParaRPr lang="en-US" sz="700" noProof="1">
                  <a:latin typeface="Frutiger 45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243" y="1092"/>
                <a:ext cx="764" cy="2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defTabSz="762000">
                  <a:defRPr/>
                </a:pPr>
                <a:r>
                  <a:rPr lang="en-US" sz="700" noProof="1">
                    <a:latin typeface="Frutiger 45" pitchFamily="34" charset="0"/>
                    <a:ea typeface="+mn-ea"/>
                    <a:cs typeface="+mn-cs"/>
                  </a:rPr>
                  <a:t>update</a:t>
                </a:r>
              </a:p>
              <a:p>
                <a:pPr defTabSz="762000">
                  <a:defRPr/>
                </a:pPr>
                <a:r>
                  <a:rPr lang="en-US" sz="700" noProof="1">
                    <a:latin typeface="Frutiger 45" pitchFamily="34" charset="0"/>
                    <a:ea typeface="+mn-ea"/>
                    <a:cs typeface="+mn-cs"/>
                  </a:rPr>
                  <a:t>doSomething</a:t>
                </a:r>
                <a:endParaRPr lang="en-US" sz="700" i="1" noProof="1">
                  <a:latin typeface="Frutiger 45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301" name="Oval 18"/>
            <p:cNvSpPr>
              <a:spLocks noChangeAspect="1" noChangeArrowheads="1"/>
            </p:cNvSpPr>
            <p:nvPr/>
          </p:nvSpPr>
          <p:spPr bwMode="auto">
            <a:xfrm>
              <a:off x="2832" y="2121"/>
              <a:ext cx="48" cy="4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02" name="Line 19"/>
            <p:cNvSpPr>
              <a:spLocks noChangeAspect="1" noChangeShapeType="1"/>
            </p:cNvSpPr>
            <p:nvPr/>
          </p:nvSpPr>
          <p:spPr bwMode="auto">
            <a:xfrm>
              <a:off x="2856" y="2169"/>
              <a:ext cx="0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Rectangle 20"/>
            <p:cNvSpPr>
              <a:spLocks noChangeAspect="1" noChangeArrowheads="1"/>
            </p:cNvSpPr>
            <p:nvPr/>
          </p:nvSpPr>
          <p:spPr bwMode="auto">
            <a:xfrm>
              <a:off x="1392" y="2601"/>
              <a:ext cx="960" cy="3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762000"/>
              <a:r>
                <a:rPr lang="en-US" sz="700" noProof="1">
                  <a:latin typeface="Courier New" pitchFamily="49" charset="0"/>
                </a:rPr>
                <a:t>state = X;</a:t>
              </a:r>
            </a:p>
            <a:p>
              <a:pPr defTabSz="762000"/>
              <a:r>
                <a:rPr lang="en-US" sz="700" noProof="1">
                  <a:latin typeface="Courier New" pitchFamily="49" charset="0"/>
                </a:rPr>
                <a:t>notify();</a:t>
              </a:r>
              <a:r>
                <a:rPr lang="en-US" sz="800" noProof="1">
                  <a:latin typeface="Courier New" pitchFamily="49" charset="0"/>
                </a:rPr>
                <a:t> </a:t>
              </a:r>
            </a:p>
          </p:txBody>
        </p:sp>
        <p:sp>
          <p:nvSpPr>
            <p:cNvPr id="12304" name="Freeform 21"/>
            <p:cNvSpPr>
              <a:spLocks noChangeAspect="1"/>
            </p:cNvSpPr>
            <p:nvPr/>
          </p:nvSpPr>
          <p:spPr bwMode="auto">
            <a:xfrm>
              <a:off x="2256" y="2601"/>
              <a:ext cx="96" cy="96"/>
            </a:xfrm>
            <a:custGeom>
              <a:avLst/>
              <a:gdLst>
                <a:gd name="T0" fmla="*/ 0 w 96"/>
                <a:gd name="T1" fmla="*/ 0 h 96"/>
                <a:gd name="T2" fmla="*/ 96 w 96"/>
                <a:gd name="T3" fmla="*/ 96 h 96"/>
                <a:gd name="T4" fmla="*/ 96 w 96"/>
                <a:gd name="T5" fmla="*/ 0 h 96"/>
                <a:gd name="T6" fmla="*/ 0 w 96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96"/>
                <a:gd name="T14" fmla="*/ 96 w 96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96">
                  <a:moveTo>
                    <a:pt x="0" y="0"/>
                  </a:moveTo>
                  <a:lnTo>
                    <a:pt x="96" y="96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6" name="Group 22"/>
            <p:cNvGrpSpPr>
              <a:grpSpLocks noChangeAspect="1"/>
            </p:cNvGrpSpPr>
            <p:nvPr/>
          </p:nvGrpSpPr>
          <p:grpSpPr bwMode="auto">
            <a:xfrm>
              <a:off x="864" y="1257"/>
              <a:ext cx="768" cy="1061"/>
              <a:chOff x="912" y="1257"/>
              <a:chExt cx="768" cy="1061"/>
            </a:xfrm>
          </p:grpSpPr>
          <p:sp>
            <p:nvSpPr>
              <p:cNvPr id="24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912" y="1257"/>
                <a:ext cx="768" cy="18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defTabSz="762000">
                  <a:defRPr/>
                </a:pPr>
                <a:r>
                  <a:rPr lang="en-US" sz="700" b="1" noProof="1">
                    <a:latin typeface="Frutiger 45" pitchFamily="34" charset="0"/>
                    <a:ea typeface="+mn-ea"/>
                    <a:cs typeface="+mn-cs"/>
                  </a:rPr>
                  <a:t>Subject</a:t>
                </a:r>
                <a:endParaRPr lang="en-US" sz="700" noProof="1">
                  <a:latin typeface="Frutiger 45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912" y="1731"/>
                <a:ext cx="768" cy="58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defTabSz="762000">
                  <a:defRPr/>
                </a:pPr>
                <a:r>
                  <a:rPr lang="en-US" sz="700" noProof="1">
                    <a:latin typeface="Frutiger 45" pitchFamily="34" charset="0"/>
                    <a:ea typeface="+mn-ea"/>
                    <a:cs typeface="+mn-cs"/>
                  </a:rPr>
                  <a:t>attach</a:t>
                </a:r>
              </a:p>
              <a:p>
                <a:pPr defTabSz="762000">
                  <a:defRPr/>
                </a:pPr>
                <a:r>
                  <a:rPr lang="en-US" sz="700" noProof="1">
                    <a:latin typeface="Frutiger 45" pitchFamily="34" charset="0"/>
                    <a:ea typeface="+mn-ea"/>
                    <a:cs typeface="+mn-cs"/>
                  </a:rPr>
                  <a:t>detach</a:t>
                </a:r>
              </a:p>
              <a:p>
                <a:pPr defTabSz="762000">
                  <a:defRPr/>
                </a:pPr>
                <a:r>
                  <a:rPr lang="en-US" sz="700" noProof="1">
                    <a:latin typeface="Frutiger 45" pitchFamily="34" charset="0"/>
                    <a:ea typeface="+mn-ea"/>
                    <a:cs typeface="+mn-cs"/>
                  </a:rPr>
                  <a:t>notify</a:t>
                </a:r>
              </a:p>
              <a:p>
                <a:pPr defTabSz="762000">
                  <a:defRPr/>
                </a:pPr>
                <a:r>
                  <a:rPr lang="en-US" sz="700" noProof="1">
                    <a:latin typeface="Frutiger 45" pitchFamily="34" charset="0"/>
                    <a:ea typeface="+mn-ea"/>
                    <a:cs typeface="+mn-cs"/>
                  </a:rPr>
                  <a:t>setData</a:t>
                </a:r>
              </a:p>
              <a:p>
                <a:pPr defTabSz="762000">
                  <a:defRPr/>
                </a:pPr>
                <a:r>
                  <a:rPr lang="en-US" sz="700" noProof="1">
                    <a:latin typeface="Frutiger 45" pitchFamily="34" charset="0"/>
                    <a:ea typeface="+mn-ea"/>
                    <a:cs typeface="+mn-cs"/>
                  </a:rPr>
                  <a:t>getData</a:t>
                </a:r>
                <a:endParaRPr lang="en-US" sz="700" i="1" noProof="1">
                  <a:latin typeface="Frutiger 45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912" y="1435"/>
                <a:ext cx="768" cy="2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defTabSz="762000">
                  <a:defRPr/>
                </a:pPr>
                <a:r>
                  <a:rPr lang="en-US" sz="700" noProof="1">
                    <a:latin typeface="Frutiger 45" pitchFamily="34" charset="0"/>
                    <a:ea typeface="+mn-ea"/>
                    <a:cs typeface="+mn-cs"/>
                  </a:rPr>
                  <a:t>state</a:t>
                </a:r>
              </a:p>
              <a:p>
                <a:pPr defTabSz="762000">
                  <a:defRPr/>
                </a:pPr>
                <a:r>
                  <a:rPr lang="en-US" sz="700" noProof="1">
                    <a:latin typeface="Frutiger 45" pitchFamily="34" charset="0"/>
                    <a:ea typeface="+mn-ea"/>
                    <a:cs typeface="+mn-cs"/>
                  </a:rPr>
                  <a:t>observerList</a:t>
                </a:r>
                <a:endParaRPr lang="en-US" sz="700" i="1" noProof="1">
                  <a:latin typeface="Frutiger 45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306" name="Oval 26"/>
            <p:cNvSpPr>
              <a:spLocks noChangeAspect="1" noChangeArrowheads="1"/>
            </p:cNvSpPr>
            <p:nvPr/>
          </p:nvSpPr>
          <p:spPr bwMode="auto">
            <a:xfrm>
              <a:off x="1512" y="2121"/>
              <a:ext cx="48" cy="4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07" name="Line 27"/>
            <p:cNvSpPr>
              <a:spLocks noChangeAspect="1" noChangeShapeType="1"/>
            </p:cNvSpPr>
            <p:nvPr/>
          </p:nvSpPr>
          <p:spPr bwMode="auto">
            <a:xfrm>
              <a:off x="1536" y="2169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Rectangle 28"/>
            <p:cNvSpPr>
              <a:spLocks noChangeAspect="1" noChangeArrowheads="1"/>
            </p:cNvSpPr>
            <p:nvPr/>
          </p:nvSpPr>
          <p:spPr bwMode="auto">
            <a:xfrm>
              <a:off x="960" y="3129"/>
              <a:ext cx="1152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762000"/>
              <a:r>
                <a:rPr lang="en-US" sz="700" noProof="1">
                  <a:latin typeface="Courier New" pitchFamily="49" charset="0"/>
                </a:rPr>
                <a:t>for all observers</a:t>
              </a:r>
              <a:br>
                <a:rPr lang="en-US" sz="700" noProof="1">
                  <a:latin typeface="Courier New" pitchFamily="49" charset="0"/>
                </a:rPr>
              </a:br>
              <a:r>
                <a:rPr lang="en-US" sz="700" noProof="1">
                  <a:latin typeface="Courier New" pitchFamily="49" charset="0"/>
                </a:rPr>
                <a:t>in observerList do</a:t>
              </a:r>
            </a:p>
            <a:p>
              <a:pPr defTabSz="762000"/>
              <a:r>
                <a:rPr lang="en-US" sz="700" noProof="1">
                  <a:latin typeface="Courier New" pitchFamily="49" charset="0"/>
                </a:rPr>
                <a:t>   update(); </a:t>
              </a:r>
            </a:p>
          </p:txBody>
        </p:sp>
        <p:sp>
          <p:nvSpPr>
            <p:cNvPr id="12309" name="Freeform 29"/>
            <p:cNvSpPr>
              <a:spLocks noChangeAspect="1"/>
            </p:cNvSpPr>
            <p:nvPr/>
          </p:nvSpPr>
          <p:spPr bwMode="auto">
            <a:xfrm>
              <a:off x="2016" y="3129"/>
              <a:ext cx="96" cy="96"/>
            </a:xfrm>
            <a:custGeom>
              <a:avLst/>
              <a:gdLst>
                <a:gd name="T0" fmla="*/ 0 w 96"/>
                <a:gd name="T1" fmla="*/ 0 h 96"/>
                <a:gd name="T2" fmla="*/ 96 w 96"/>
                <a:gd name="T3" fmla="*/ 96 h 96"/>
                <a:gd name="T4" fmla="*/ 96 w 96"/>
                <a:gd name="T5" fmla="*/ 0 h 96"/>
                <a:gd name="T6" fmla="*/ 0 w 96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96"/>
                <a:gd name="T14" fmla="*/ 96 w 96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96">
                  <a:moveTo>
                    <a:pt x="0" y="0"/>
                  </a:moveTo>
                  <a:lnTo>
                    <a:pt x="96" y="96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10" name="Oval 30"/>
            <p:cNvSpPr>
              <a:spLocks noChangeAspect="1" noChangeArrowheads="1"/>
            </p:cNvSpPr>
            <p:nvPr/>
          </p:nvSpPr>
          <p:spPr bwMode="auto">
            <a:xfrm>
              <a:off x="1272" y="2025"/>
              <a:ext cx="48" cy="4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11" name="Line 31"/>
            <p:cNvSpPr>
              <a:spLocks noChangeAspect="1" noChangeShapeType="1"/>
            </p:cNvSpPr>
            <p:nvPr/>
          </p:nvSpPr>
          <p:spPr bwMode="auto">
            <a:xfrm>
              <a:off x="1296" y="2073"/>
              <a:ext cx="0" cy="10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Text Box 32"/>
            <p:cNvSpPr txBox="1">
              <a:spLocks noChangeAspect="1" noChangeArrowheads="1"/>
            </p:cNvSpPr>
            <p:nvPr/>
          </p:nvSpPr>
          <p:spPr bwMode="auto">
            <a:xfrm>
              <a:off x="2020" y="1359"/>
              <a:ext cx="20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62000"/>
              <a:r>
                <a:rPr lang="en-US" sz="700" noProof="1">
                  <a:latin typeface="Frutiger 45"/>
                </a:rPr>
                <a:t>*</a:t>
              </a:r>
              <a:endParaRPr lang="en-US" sz="800" noProof="1">
                <a:latin typeface="Frutiger 45"/>
              </a:endParaRPr>
            </a:p>
          </p:txBody>
        </p:sp>
      </p:grpSp>
      <p:pic>
        <p:nvPicPr>
          <p:cNvPr id="12293" name="Picture 5" descr="middlew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1760" y="4885053"/>
            <a:ext cx="261302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middleware-patter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3782" y="3989864"/>
            <a:ext cx="24733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195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Interpreter                      class behavioral</a:t>
            </a:r>
          </a:p>
        </p:txBody>
      </p:sp>
      <p:sp>
        <p:nvSpPr>
          <p:cNvPr id="96259" name="Rectangle 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42900" y="3800475"/>
            <a:ext cx="163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/>
              <a:t>Structure</a:t>
            </a:r>
            <a:endParaRPr lang="en-US" sz="2800" b="1"/>
          </a:p>
        </p:txBody>
      </p:sp>
      <p:pic>
        <p:nvPicPr>
          <p:cNvPr id="96260" name="Picture 11" descr="http://www.cs.mcgill.ca/~hv/classes/CS400/01.hchen/doc/interpreter/interpret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5952" y="3733165"/>
            <a:ext cx="4872037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42888" y="1247775"/>
            <a:ext cx="8672512" cy="27813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b="1" dirty="0" smtClean="0"/>
              <a:t>Intent</a:t>
            </a:r>
          </a:p>
          <a:p>
            <a:pPr marL="171450" lvl="1" indent="-1588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Given a language, define a representation for its grammar along with an interpreter that uses the representation to interpret sentences in the language </a:t>
            </a:r>
          </a:p>
          <a:p>
            <a:pPr marL="287338" lvl="1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b="1" dirty="0" smtClean="0"/>
              <a:t>Applicability</a:t>
            </a:r>
          </a:p>
          <a:p>
            <a:pPr marL="398463" lvl="3" indent="-228600" eaLnBrk="1" hangingPunct="1">
              <a:spcBef>
                <a:spcPts val="600"/>
              </a:spcBef>
              <a:defRPr/>
            </a:pPr>
            <a:r>
              <a:rPr lang="en-US" dirty="0" smtClean="0"/>
              <a:t>When the grammar is simple &amp; relatively stable</a:t>
            </a:r>
          </a:p>
          <a:p>
            <a:pPr marL="398463" lvl="3" indent="-228600" eaLnBrk="1" hangingPunct="1">
              <a:spcBef>
                <a:spcPts val="600"/>
              </a:spcBef>
              <a:defRPr/>
            </a:pPr>
            <a:r>
              <a:rPr lang="en-US" dirty="0" smtClean="0"/>
              <a:t>Efficiency is not a critical concern</a:t>
            </a:r>
          </a:p>
          <a:p>
            <a:pPr lvl="1"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6" name="Line Callout 1 (Border and Accent Bar) 5"/>
          <p:cNvSpPr/>
          <p:nvPr/>
        </p:nvSpPr>
        <p:spPr bwMode="auto">
          <a:xfrm>
            <a:off x="342900" y="5381736"/>
            <a:ext cx="1380392" cy="313932"/>
          </a:xfrm>
          <a:prstGeom prst="accentBorderCallout1">
            <a:avLst>
              <a:gd name="adj1" fmla="val 29129"/>
              <a:gd name="adj2" fmla="val 99359"/>
              <a:gd name="adj3" fmla="val 153668"/>
              <a:gd name="adj4" fmla="val 173102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/>
              <a:t>e.g.,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Number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1 (Border and Accent Bar) 6"/>
          <p:cNvSpPr/>
          <p:nvPr/>
        </p:nvSpPr>
        <p:spPr bwMode="auto">
          <a:xfrm>
            <a:off x="5534757" y="4100709"/>
            <a:ext cx="1474178" cy="313932"/>
          </a:xfrm>
          <a:prstGeom prst="accentBorderCallout1">
            <a:avLst>
              <a:gd name="adj1" fmla="val 39909"/>
              <a:gd name="adj2" fmla="val 439"/>
              <a:gd name="adj3" fmla="val 140920"/>
              <a:gd name="adj4" fmla="val -42411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/>
              <a:t>e.g.,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Symbol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(Border and Accent Bar) 7"/>
          <p:cNvSpPr/>
          <p:nvPr/>
        </p:nvSpPr>
        <p:spPr bwMode="auto">
          <a:xfrm>
            <a:off x="6577989" y="4892372"/>
            <a:ext cx="2460503" cy="757130"/>
          </a:xfrm>
          <a:prstGeom prst="accentBorderCallout1">
            <a:avLst>
              <a:gd name="adj1" fmla="val 97972"/>
              <a:gd name="adj2" fmla="val -92"/>
              <a:gd name="adj3" fmla="val 160620"/>
              <a:gd name="adj4" fmla="val -21494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/>
              <a:t>e.g.,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Operator</a:t>
            </a:r>
            <a:r>
              <a:rPr lang="en-US" sz="1600" dirty="0" smtClean="0"/>
              <a:t>,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Add, Subtract, Divide</a:t>
            </a:r>
            <a:r>
              <a:rPr lang="en-US" sz="1600" dirty="0" smtClean="0"/>
              <a:t>,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Multiply</a:t>
            </a:r>
            <a:r>
              <a:rPr lang="en-US" sz="1600" dirty="0" smtClean="0"/>
              <a:t>, etc.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33350" y="1066800"/>
            <a:ext cx="6404610" cy="5018088"/>
          </a:xfrm>
        </p:spPr>
        <p:txBody>
          <a:bodyPr/>
          <a:lstStyle/>
          <a:p>
            <a:pPr marL="533400" indent="-533400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dirty="0" smtClean="0"/>
              <a:t>Consequences</a:t>
            </a:r>
          </a:p>
          <a:p>
            <a:pPr marL="228600" lvl="1" indent="-228600" eaLnBrk="1" hangingPunct="1">
              <a:spcBef>
                <a:spcPts val="600"/>
              </a:spcBef>
              <a:buFont typeface="Tahoma" pitchFamily="34" charset="0"/>
              <a:buChar char="+"/>
            </a:pPr>
            <a:r>
              <a:rPr lang="en-US" sz="2000" dirty="0" smtClean="0"/>
              <a:t>Simple grammars are easy to change &amp; extend, e.g., all rules represented by distinct classes in an orderly manner</a:t>
            </a:r>
          </a:p>
          <a:p>
            <a:pPr marL="228600" lvl="1" indent="-228600" eaLnBrk="1" hangingPunct="1">
              <a:spcBef>
                <a:spcPts val="600"/>
              </a:spcBef>
              <a:buFont typeface="Tahoma" pitchFamily="34" charset="0"/>
              <a:buChar char="+"/>
            </a:pPr>
            <a:r>
              <a:rPr lang="en-US" sz="2000" dirty="0" smtClean="0"/>
              <a:t>Adding another rule adds another class</a:t>
            </a:r>
          </a:p>
          <a:p>
            <a:pPr marL="228600" lvl="1" indent="-228600" eaLnBrk="1" hangingPunct="1">
              <a:spcBef>
                <a:spcPts val="600"/>
              </a:spcBef>
              <a:buFont typeface="Tahoma" pitchFamily="34" charset="0"/>
              <a:buChar char="–"/>
            </a:pPr>
            <a:r>
              <a:rPr lang="en-US" sz="2000" dirty="0" smtClean="0"/>
              <a:t>Complex grammars are hard to implement &amp; maintain, e.g., more interdependent rules yield more interdependent classes</a:t>
            </a:r>
          </a:p>
          <a:p>
            <a:pPr marL="533400" indent="-533400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dirty="0" smtClean="0"/>
              <a:t>Implementation</a:t>
            </a:r>
          </a:p>
          <a:p>
            <a:pPr marL="228600" lvl="1" indent="-2286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Express the language rules, one per class</a:t>
            </a:r>
          </a:p>
          <a:p>
            <a:pPr marL="228600" lvl="1" indent="-2286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Alternations, repetitions, or sequences expressed as </a:t>
            </a:r>
            <a:r>
              <a:rPr lang="en-US" sz="2000" i="1" dirty="0" err="1" smtClean="0"/>
              <a:t>nonterminal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expresssions</a:t>
            </a:r>
            <a:endParaRPr lang="en-US" sz="2000" i="1" dirty="0" smtClean="0"/>
          </a:p>
          <a:p>
            <a:pPr marL="228600" lvl="1" indent="-2286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Literal translations expressed as </a:t>
            </a:r>
            <a:r>
              <a:rPr lang="en-US" sz="2000" i="1" dirty="0" smtClean="0"/>
              <a:t>terminal expressions</a:t>
            </a:r>
          </a:p>
          <a:p>
            <a:pPr marL="228600" lvl="1" indent="-2286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Create interpret method to lead the context through the interpretation classes</a:t>
            </a:r>
            <a:endParaRPr lang="en-US" sz="2000" i="1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195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Interpreter                      class behavioral</a:t>
            </a:r>
          </a:p>
        </p:txBody>
      </p:sp>
      <p:sp>
        <p:nvSpPr>
          <p:cNvPr id="8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537960" y="1228725"/>
            <a:ext cx="260604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defRPr/>
            </a:pPr>
            <a:r>
              <a:rPr lang="en-US" sz="2000" b="1" kern="0" dirty="0">
                <a:latin typeface="+mn-lt"/>
                <a:ea typeface="+mn-ea"/>
                <a:cs typeface="+mn-cs"/>
              </a:rPr>
              <a:t>Known </a:t>
            </a:r>
            <a:r>
              <a:rPr lang="en-US" sz="2000" b="1" kern="0" dirty="0" smtClean="0">
                <a:latin typeface="+mn-lt"/>
                <a:ea typeface="+mn-ea"/>
                <a:cs typeface="+mn-cs"/>
              </a:rPr>
              <a:t>Uses</a:t>
            </a:r>
          </a:p>
          <a:p>
            <a:pPr marL="228600" lvl="1" indent="-228600">
              <a:lnSpc>
                <a:spcPct val="100000"/>
              </a:lnSpc>
              <a:spcBef>
                <a:spcPts val="6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000" dirty="0" smtClean="0"/>
              <a:t>Text </a:t>
            </a:r>
            <a:r>
              <a:rPr lang="en-US" sz="2000" dirty="0"/>
              <a:t>editors </a:t>
            </a:r>
            <a:r>
              <a:rPr lang="en-US" sz="2000" dirty="0" smtClean="0"/>
              <a:t>&amp;Web </a:t>
            </a:r>
            <a:r>
              <a:rPr lang="en-US" sz="2000" dirty="0"/>
              <a:t>browsers use </a:t>
            </a:r>
            <a:r>
              <a:rPr lang="en-US" sz="2000" dirty="0" smtClean="0"/>
              <a:t>Interpreter to </a:t>
            </a:r>
            <a:r>
              <a:rPr lang="en-US" sz="2000" dirty="0"/>
              <a:t>lay out documents </a:t>
            </a:r>
            <a:r>
              <a:rPr lang="en-US" sz="2000" dirty="0" smtClean="0"/>
              <a:t>&amp; check spelling</a:t>
            </a:r>
          </a:p>
          <a:p>
            <a:pPr marL="228600" lvl="1" indent="-228600">
              <a:lnSpc>
                <a:spcPct val="100000"/>
              </a:lnSpc>
              <a:spcBef>
                <a:spcPts val="6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000" dirty="0" smtClean="0"/>
              <a:t>For </a:t>
            </a:r>
            <a:r>
              <a:rPr lang="en-US" sz="2000" dirty="0"/>
              <a:t>example, an equation in </a:t>
            </a:r>
            <a:r>
              <a:rPr lang="en-US" sz="2000" dirty="0" err="1"/>
              <a:t>TeX</a:t>
            </a:r>
            <a:r>
              <a:rPr lang="en-US" sz="2000" dirty="0"/>
              <a:t> is represented as a tree where internal nodes are operators, e.g. square root</a:t>
            </a:r>
            <a:r>
              <a:rPr lang="en-US" sz="2000" dirty="0" smtClean="0"/>
              <a:t>, &amp; leaves </a:t>
            </a:r>
            <a:r>
              <a:rPr lang="en-US" sz="2000" dirty="0"/>
              <a:t>are </a:t>
            </a:r>
            <a:r>
              <a:rPr lang="en-US" sz="2000" dirty="0" smtClean="0"/>
              <a:t>variables</a:t>
            </a:r>
            <a:endParaRPr lang="en-US" sz="2000" b="1" kern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11" descr="http://storage.msn.com/x1p4JHjVbcjTC-LI09n1QiDdqt-HzDkPkc5xITOMyFRbIL8jzOHkAHHWQlxzm4VUMiA97xJcbBC8H935Jck1qEDK_1mSOS1U9kwiuV_pDxmltAL65Zrv-1IgPwy6riID1QiBv0icPiJyoO8wlXpW2N3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024" y="4037271"/>
            <a:ext cx="6488112" cy="228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195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Builder                          object creational</a:t>
            </a:r>
          </a:p>
        </p:txBody>
      </p:sp>
      <p:sp>
        <p:nvSpPr>
          <p:cNvPr id="423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60350" y="1276350"/>
            <a:ext cx="8597900" cy="254127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b="1" dirty="0" smtClean="0"/>
              <a:t>Intent</a:t>
            </a:r>
          </a:p>
          <a:p>
            <a:pPr marL="228600" lvl="1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Separate the construction of a complex object from its representation so that the same construction process can create different representations </a:t>
            </a:r>
          </a:p>
          <a:p>
            <a:pPr marL="228600" lvl="1" indent="-22860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b="1" dirty="0" smtClean="0"/>
              <a:t>Applicability</a:t>
            </a:r>
          </a:p>
          <a:p>
            <a:pPr marL="398463" lvl="3" indent="-228600" eaLnBrk="1" hangingPunct="1">
              <a:spcBef>
                <a:spcPts val="600"/>
              </a:spcBef>
              <a:defRPr/>
            </a:pPr>
            <a:r>
              <a:rPr lang="en-US" dirty="0" smtClean="0"/>
              <a:t>Need to isolate knowledge of the creation of a complex object from its parts </a:t>
            </a:r>
          </a:p>
          <a:p>
            <a:pPr marL="398463" lvl="3" indent="-228600" eaLnBrk="1" hangingPunct="1">
              <a:spcBef>
                <a:spcPts val="600"/>
              </a:spcBef>
              <a:defRPr/>
            </a:pPr>
            <a:r>
              <a:rPr lang="en-US" dirty="0" smtClean="0"/>
              <a:t>Need to allow different implementations/interfaces of an object's parts </a:t>
            </a:r>
          </a:p>
        </p:txBody>
      </p:sp>
      <p:sp>
        <p:nvSpPr>
          <p:cNvPr id="98308" name="Rectangle 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60350" y="3962400"/>
            <a:ext cx="163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/>
              <a:t>Structure</a:t>
            </a:r>
            <a:endParaRPr lang="en-US" sz="2800" b="1"/>
          </a:p>
        </p:txBody>
      </p:sp>
      <p:sp>
        <p:nvSpPr>
          <p:cNvPr id="6" name="Line Callout 1 (Border and Accent Bar) 5"/>
          <p:cNvSpPr/>
          <p:nvPr/>
        </p:nvSpPr>
        <p:spPr bwMode="auto">
          <a:xfrm>
            <a:off x="6166342" y="3905391"/>
            <a:ext cx="1474178" cy="313932"/>
          </a:xfrm>
          <a:prstGeom prst="accentBorderCallout1">
            <a:avLst>
              <a:gd name="adj1" fmla="val 39909"/>
              <a:gd name="adj2" fmla="val 439"/>
              <a:gd name="adj3" fmla="val 140920"/>
              <a:gd name="adj4" fmla="val -42411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/>
              <a:t>e.g.,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Symbol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1 (Border and Accent Bar) 6"/>
          <p:cNvSpPr/>
          <p:nvPr/>
        </p:nvSpPr>
        <p:spPr bwMode="auto">
          <a:xfrm>
            <a:off x="5846885" y="4589948"/>
            <a:ext cx="2795953" cy="535531"/>
          </a:xfrm>
          <a:prstGeom prst="accentBorderCallout1">
            <a:avLst>
              <a:gd name="adj1" fmla="val 97972"/>
              <a:gd name="adj2" fmla="val -92"/>
              <a:gd name="adj3" fmla="val 160620"/>
              <a:gd name="adj4" fmla="val -21494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/>
              <a:t>e.g.,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Number, Operator</a:t>
            </a:r>
            <a:r>
              <a:rPr lang="en-US" sz="1600" dirty="0" smtClean="0"/>
              <a:t>,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Add, Subtract</a:t>
            </a:r>
            <a:r>
              <a:rPr lang="en-US" sz="1600" dirty="0" smtClean="0"/>
              <a:t>, etc.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(Border and Accent Bar) 7"/>
          <p:cNvSpPr/>
          <p:nvPr/>
        </p:nvSpPr>
        <p:spPr bwMode="auto">
          <a:xfrm>
            <a:off x="260349" y="5952390"/>
            <a:ext cx="2227874" cy="313932"/>
          </a:xfrm>
          <a:prstGeom prst="accentBorderCallout1">
            <a:avLst>
              <a:gd name="adj1" fmla="val -4902"/>
              <a:gd name="adj2" fmla="val -351"/>
              <a:gd name="adj3" fmla="val -497641"/>
              <a:gd name="adj4" fmla="val 66512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/>
              <a:t>e.g.,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Interpreter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Line Callout 1 (Border and Accent Bar) 8"/>
          <p:cNvSpPr/>
          <p:nvPr/>
        </p:nvSpPr>
        <p:spPr bwMode="auto">
          <a:xfrm>
            <a:off x="5675449" y="5952391"/>
            <a:ext cx="2914649" cy="535531"/>
          </a:xfrm>
          <a:prstGeom prst="accentBorderCallout1">
            <a:avLst>
              <a:gd name="adj1" fmla="val -536"/>
              <a:gd name="adj2" fmla="val 210"/>
              <a:gd name="adj3" fmla="val -41321"/>
              <a:gd name="adj4" fmla="val 2405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/>
              <a:t>e.g.,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Leaf_Node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Composite_Add_Node</a:t>
            </a:r>
            <a:r>
              <a:rPr lang="en-US" sz="1600" dirty="0" smtClean="0"/>
              <a:t>, etc.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195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Builder                          object creational</a:t>
            </a:r>
          </a:p>
        </p:txBody>
      </p:sp>
      <p:sp>
        <p:nvSpPr>
          <p:cNvPr id="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33350" y="1066800"/>
            <a:ext cx="5400675" cy="5018088"/>
          </a:xfrm>
        </p:spPr>
        <p:txBody>
          <a:bodyPr/>
          <a:lstStyle/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b="1" dirty="0" smtClean="0"/>
              <a:t>Consequences</a:t>
            </a:r>
          </a:p>
          <a:p>
            <a:pPr marL="228600" lvl="1" indent="-228600" eaLnBrk="1" hangingPunct="1">
              <a:spcBef>
                <a:spcPts val="600"/>
              </a:spcBef>
              <a:spcAft>
                <a:spcPts val="600"/>
              </a:spcAft>
              <a:buFont typeface="Tahoma" pitchFamily="34" charset="0"/>
              <a:buChar char="+"/>
            </a:pPr>
            <a:r>
              <a:rPr lang="en-US" sz="2000" dirty="0" smtClean="0"/>
              <a:t>Can vary a product's internal representation </a:t>
            </a:r>
          </a:p>
          <a:p>
            <a:pPr marL="228600" lvl="1" indent="-228600" eaLnBrk="1" hangingPunct="1">
              <a:spcBef>
                <a:spcPts val="600"/>
              </a:spcBef>
              <a:spcAft>
                <a:spcPts val="600"/>
              </a:spcAft>
              <a:buFont typeface="Tahoma" pitchFamily="34" charset="0"/>
              <a:buChar char="+"/>
            </a:pPr>
            <a:r>
              <a:rPr lang="en-US" sz="2000" dirty="0" smtClean="0"/>
              <a:t>Isolates code for construction &amp; representation </a:t>
            </a:r>
          </a:p>
          <a:p>
            <a:pPr marL="228600" lvl="1" indent="-228600" eaLnBrk="1" hangingPunct="1">
              <a:spcBef>
                <a:spcPts val="600"/>
              </a:spcBef>
              <a:spcAft>
                <a:spcPts val="600"/>
              </a:spcAft>
              <a:buFont typeface="Tahoma" pitchFamily="34" charset="0"/>
              <a:buChar char="+"/>
            </a:pPr>
            <a:r>
              <a:rPr lang="en-US" sz="2000" dirty="0" smtClean="0"/>
              <a:t>Finer control over the construction process</a:t>
            </a:r>
          </a:p>
          <a:p>
            <a:pPr marL="228600" lvl="1" indent="-228600" eaLnBrk="1" hangingPunct="1">
              <a:spcBef>
                <a:spcPts val="600"/>
              </a:spcBef>
              <a:spcAft>
                <a:spcPts val="600"/>
              </a:spcAft>
              <a:buFont typeface="Tahoma" pitchFamily="34" charset="0"/>
              <a:buChar char="−"/>
            </a:pPr>
            <a:r>
              <a:rPr lang="en-US" sz="2000" dirty="0" smtClean="0"/>
              <a:t>May involve a lot of classes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b="1" dirty="0" smtClean="0"/>
              <a:t>Implementation</a:t>
            </a:r>
          </a:p>
          <a:p>
            <a:pPr marL="228600" lvl="1" indent="-228600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The Builder pattern is basically a Factory pattern with a mission</a:t>
            </a:r>
          </a:p>
          <a:p>
            <a:pPr marL="228600" lvl="1" indent="-228600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A Builder pattern implementation exposes itself as a factory, but goes beyond the factory implementation in that various implementations are wired together</a:t>
            </a:r>
            <a:endParaRPr lang="en-US" sz="2000" i="1" dirty="0" smtClean="0"/>
          </a:p>
        </p:txBody>
      </p:sp>
      <p:sp>
        <p:nvSpPr>
          <p:cNvPr id="11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5667375" y="1066800"/>
            <a:ext cx="32194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defRPr/>
            </a:pPr>
            <a:r>
              <a:rPr lang="en-US" sz="2000" b="1" kern="0" dirty="0">
                <a:latin typeface="+mn-lt"/>
                <a:ea typeface="+mn-ea"/>
                <a:cs typeface="+mn-cs"/>
              </a:rPr>
              <a:t>Known Uses</a:t>
            </a:r>
          </a:p>
          <a:p>
            <a:pPr marL="228600" lvl="1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ACE Service </a:t>
            </a:r>
            <a:r>
              <a:rPr lang="en-US" sz="2000" kern="0" dirty="0" err="1">
                <a:latin typeface="+mn-lt"/>
                <a:ea typeface="+mn-ea"/>
                <a:cs typeface="+mn-cs"/>
              </a:rPr>
              <a:t>Configurator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framework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7" name="Rectangle 19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Summary of Tree Structure &amp; Creation Patterns</a:t>
            </a:r>
            <a:endParaRPr lang="en-US" sz="3200" dirty="0"/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68421" y="6397342"/>
            <a:ext cx="8991600" cy="430212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buSzTx/>
              <a:buFontTx/>
              <a:buNone/>
            </a:pPr>
            <a:r>
              <a:rPr lang="en-US" sz="2000" dirty="0" smtClean="0"/>
              <a:t>There are many classes, but only a handful of patterns involved in this design</a:t>
            </a:r>
            <a:endParaRPr lang="en-US" sz="2000" dirty="0"/>
          </a:p>
        </p:txBody>
      </p:sp>
      <p:grpSp>
        <p:nvGrpSpPr>
          <p:cNvPr id="66" name="Group 202"/>
          <p:cNvGrpSpPr>
            <a:grpSpLocks/>
          </p:cNvGrpSpPr>
          <p:nvPr/>
        </p:nvGrpSpPr>
        <p:grpSpPr bwMode="auto">
          <a:xfrm>
            <a:off x="4648200" y="3175403"/>
            <a:ext cx="4267200" cy="2921000"/>
            <a:chOff x="144" y="2016"/>
            <a:chExt cx="2688" cy="1840"/>
          </a:xfrm>
          <a:solidFill>
            <a:srgbClr val="C00000"/>
          </a:solidFill>
        </p:grpSpPr>
        <p:sp>
          <p:nvSpPr>
            <p:cNvPr id="67" name="Rectangle 198"/>
            <p:cNvSpPr>
              <a:spLocks noChangeArrowheads="1"/>
            </p:cNvSpPr>
            <p:nvPr/>
          </p:nvSpPr>
          <p:spPr bwMode="auto">
            <a:xfrm>
              <a:off x="144" y="2016"/>
              <a:ext cx="2688" cy="1619"/>
            </a:xfrm>
            <a:prstGeom prst="rect">
              <a:avLst/>
            </a:prstGeom>
            <a:solidFill>
              <a:srgbClr val="FF7C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Text Box 199"/>
            <p:cNvSpPr txBox="1">
              <a:spLocks noChangeArrowheads="1"/>
            </p:cNvSpPr>
            <p:nvPr/>
          </p:nvSpPr>
          <p:spPr bwMode="auto">
            <a:xfrm>
              <a:off x="1851" y="3641"/>
              <a:ext cx="787" cy="2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Composite</a:t>
              </a:r>
            </a:p>
          </p:txBody>
        </p:sp>
      </p:grpSp>
      <p:grpSp>
        <p:nvGrpSpPr>
          <p:cNvPr id="69" name="Group 202"/>
          <p:cNvGrpSpPr>
            <a:grpSpLocks/>
          </p:cNvGrpSpPr>
          <p:nvPr/>
        </p:nvGrpSpPr>
        <p:grpSpPr bwMode="auto">
          <a:xfrm>
            <a:off x="228600" y="2698360"/>
            <a:ext cx="4267200" cy="3395663"/>
            <a:chOff x="144" y="2016"/>
            <a:chExt cx="2688" cy="2139"/>
          </a:xfrm>
          <a:solidFill>
            <a:srgbClr val="C00000"/>
          </a:solidFill>
        </p:grpSpPr>
        <p:sp>
          <p:nvSpPr>
            <p:cNvPr id="70" name="Rectangle 198"/>
            <p:cNvSpPr>
              <a:spLocks noChangeArrowheads="1"/>
            </p:cNvSpPr>
            <p:nvPr/>
          </p:nvSpPr>
          <p:spPr bwMode="auto">
            <a:xfrm>
              <a:off x="144" y="2016"/>
              <a:ext cx="2688" cy="1920"/>
            </a:xfrm>
            <a:prstGeom prst="rect">
              <a:avLst/>
            </a:prstGeom>
            <a:solidFill>
              <a:srgbClr val="FF7C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Text Box 199"/>
            <p:cNvSpPr txBox="1">
              <a:spLocks noChangeArrowheads="1"/>
            </p:cNvSpPr>
            <p:nvPr/>
          </p:nvSpPr>
          <p:spPr bwMode="auto">
            <a:xfrm>
              <a:off x="478" y="3940"/>
              <a:ext cx="787" cy="2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Composite</a:t>
              </a:r>
            </a:p>
          </p:txBody>
        </p:sp>
      </p:grpSp>
      <p:grpSp>
        <p:nvGrpSpPr>
          <p:cNvPr id="72" name="Group 203"/>
          <p:cNvGrpSpPr>
            <a:grpSpLocks/>
          </p:cNvGrpSpPr>
          <p:nvPr/>
        </p:nvGrpSpPr>
        <p:grpSpPr bwMode="auto">
          <a:xfrm>
            <a:off x="381000" y="2812660"/>
            <a:ext cx="8534400" cy="3281363"/>
            <a:chOff x="240" y="2088"/>
            <a:chExt cx="5376" cy="2067"/>
          </a:xfrm>
          <a:solidFill>
            <a:srgbClr val="66CCFF"/>
          </a:solidFill>
        </p:grpSpPr>
        <p:sp>
          <p:nvSpPr>
            <p:cNvPr id="73" name="Rectangle 200"/>
            <p:cNvSpPr>
              <a:spLocks noChangeArrowheads="1"/>
            </p:cNvSpPr>
            <p:nvPr/>
          </p:nvSpPr>
          <p:spPr bwMode="auto">
            <a:xfrm>
              <a:off x="240" y="2088"/>
              <a:ext cx="5376" cy="17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 Box 201"/>
            <p:cNvSpPr txBox="1">
              <a:spLocks noChangeArrowheads="1"/>
            </p:cNvSpPr>
            <p:nvPr/>
          </p:nvSpPr>
          <p:spPr bwMode="auto">
            <a:xfrm>
              <a:off x="3030" y="3940"/>
              <a:ext cx="561" cy="2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Builder</a:t>
              </a:r>
            </a:p>
          </p:txBody>
        </p:sp>
      </p:grpSp>
      <p:grpSp>
        <p:nvGrpSpPr>
          <p:cNvPr id="75" name="Group 204"/>
          <p:cNvGrpSpPr>
            <a:grpSpLocks/>
          </p:cNvGrpSpPr>
          <p:nvPr/>
        </p:nvGrpSpPr>
        <p:grpSpPr bwMode="auto">
          <a:xfrm>
            <a:off x="6003925" y="1098161"/>
            <a:ext cx="2987675" cy="2286001"/>
            <a:chOff x="3782" y="1008"/>
            <a:chExt cx="1882" cy="1440"/>
          </a:xfrm>
          <a:solidFill>
            <a:srgbClr val="FFC000"/>
          </a:solidFill>
        </p:grpSpPr>
        <p:sp>
          <p:nvSpPr>
            <p:cNvPr id="76" name="Rectangle 196"/>
            <p:cNvSpPr>
              <a:spLocks noChangeArrowheads="1"/>
            </p:cNvSpPr>
            <p:nvPr/>
          </p:nvSpPr>
          <p:spPr bwMode="auto">
            <a:xfrm>
              <a:off x="3792" y="1296"/>
              <a:ext cx="1872" cy="11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Text Box 197"/>
            <p:cNvSpPr txBox="1">
              <a:spLocks noChangeArrowheads="1"/>
            </p:cNvSpPr>
            <p:nvPr/>
          </p:nvSpPr>
          <p:spPr bwMode="auto">
            <a:xfrm>
              <a:off x="3782" y="1008"/>
              <a:ext cx="816" cy="2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9900"/>
                  </a:solidFill>
                </a:rPr>
                <a:t>Interpreter</a:t>
              </a:r>
            </a:p>
          </p:txBody>
        </p:sp>
      </p:grpSp>
      <p:sp>
        <p:nvSpPr>
          <p:cNvPr id="78" name="Rectangle 7"/>
          <p:cNvSpPr>
            <a:spLocks noChangeArrowheads="1"/>
          </p:cNvSpPr>
          <p:nvPr/>
        </p:nvSpPr>
        <p:spPr bwMode="auto">
          <a:xfrm>
            <a:off x="3962400" y="1782373"/>
            <a:ext cx="11430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Expression_Tree_</a:t>
            </a:r>
          </a:p>
          <a:p>
            <a:pPr algn="ctr"/>
            <a:r>
              <a:rPr lang="en-US" sz="1000"/>
              <a:t>Context</a:t>
            </a:r>
          </a:p>
        </p:txBody>
      </p:sp>
      <p:sp>
        <p:nvSpPr>
          <p:cNvPr id="79" name="Rectangle 38"/>
          <p:cNvSpPr>
            <a:spLocks noChangeArrowheads="1"/>
          </p:cNvSpPr>
          <p:nvPr/>
        </p:nvSpPr>
        <p:spPr bwMode="auto">
          <a:xfrm>
            <a:off x="1854200" y="1782373"/>
            <a:ext cx="11430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Expression_Tree</a:t>
            </a:r>
          </a:p>
        </p:txBody>
      </p:sp>
      <p:cxnSp>
        <p:nvCxnSpPr>
          <p:cNvPr id="80" name="AutoShape 39"/>
          <p:cNvCxnSpPr>
            <a:cxnSpLocks noChangeShapeType="1"/>
            <a:stCxn id="78" idx="1"/>
            <a:endCxn id="79" idx="3"/>
          </p:cNvCxnSpPr>
          <p:nvPr/>
        </p:nvCxnSpPr>
        <p:spPr bwMode="auto">
          <a:xfrm rot="10800000">
            <a:off x="2997200" y="1972873"/>
            <a:ext cx="965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</p:spPr>
      </p:cxnSp>
      <p:cxnSp>
        <p:nvCxnSpPr>
          <p:cNvPr id="81" name="AutoShape 61"/>
          <p:cNvCxnSpPr>
            <a:cxnSpLocks noChangeShapeType="1"/>
            <a:stCxn id="79" idx="1"/>
            <a:endCxn id="107" idx="1"/>
          </p:cNvCxnSpPr>
          <p:nvPr/>
        </p:nvCxnSpPr>
        <p:spPr bwMode="auto">
          <a:xfrm rot="10800000" flipV="1">
            <a:off x="1828800" y="1972873"/>
            <a:ext cx="25400" cy="1066800"/>
          </a:xfrm>
          <a:prstGeom prst="bentConnector3">
            <a:avLst>
              <a:gd name="adj1" fmla="val 1000000"/>
            </a:avLst>
          </a:prstGeom>
          <a:noFill/>
          <a:ln w="9525">
            <a:solidFill>
              <a:schemeClr val="tx1"/>
            </a:solidFill>
            <a:miter lim="800000"/>
            <a:headEnd type="diamond" w="med" len="med"/>
            <a:tailEnd type="triangle" w="med" len="med"/>
          </a:ln>
        </p:spPr>
      </p:cxnSp>
      <p:sp>
        <p:nvSpPr>
          <p:cNvPr id="82" name="Rectangle 89"/>
          <p:cNvSpPr>
            <a:spLocks noChangeArrowheads="1"/>
          </p:cNvSpPr>
          <p:nvPr/>
        </p:nvSpPr>
        <p:spPr bwMode="auto">
          <a:xfrm>
            <a:off x="7696200" y="23157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Interpreter</a:t>
            </a:r>
          </a:p>
        </p:txBody>
      </p:sp>
      <p:sp>
        <p:nvSpPr>
          <p:cNvPr id="83" name="Rectangle 108"/>
          <p:cNvSpPr>
            <a:spLocks noChangeArrowheads="1"/>
          </p:cNvSpPr>
          <p:nvPr/>
        </p:nvSpPr>
        <p:spPr bwMode="auto">
          <a:xfrm>
            <a:off x="6172200" y="17823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Interpreter_Context</a:t>
            </a:r>
          </a:p>
        </p:txBody>
      </p:sp>
      <p:cxnSp>
        <p:nvCxnSpPr>
          <p:cNvPr id="84" name="AutoShape 109"/>
          <p:cNvCxnSpPr>
            <a:cxnSpLocks noChangeShapeType="1"/>
            <a:stCxn id="78" idx="3"/>
            <a:endCxn id="83" idx="1"/>
          </p:cNvCxnSpPr>
          <p:nvPr/>
        </p:nvCxnSpPr>
        <p:spPr bwMode="auto">
          <a:xfrm>
            <a:off x="5105400" y="1972873"/>
            <a:ext cx="1066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</p:spPr>
      </p:cxnSp>
      <p:cxnSp>
        <p:nvCxnSpPr>
          <p:cNvPr id="85" name="AutoShape 110"/>
          <p:cNvCxnSpPr>
            <a:cxnSpLocks noChangeShapeType="1"/>
            <a:stCxn id="82" idx="0"/>
            <a:endCxn id="83" idx="3"/>
          </p:cNvCxnSpPr>
          <p:nvPr/>
        </p:nvCxnSpPr>
        <p:spPr bwMode="auto">
          <a:xfrm rot="5400000" flipH="1">
            <a:off x="7620000" y="1668073"/>
            <a:ext cx="342900" cy="952500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arrow" w="med" len="med"/>
          </a:ln>
        </p:spPr>
      </p:cxnSp>
      <p:cxnSp>
        <p:nvCxnSpPr>
          <p:cNvPr id="86" name="AutoShape 114"/>
          <p:cNvCxnSpPr>
            <a:cxnSpLocks noChangeShapeType="1"/>
            <a:stCxn id="82" idx="2"/>
            <a:endCxn id="90" idx="3"/>
          </p:cNvCxnSpPr>
          <p:nvPr/>
        </p:nvCxnSpPr>
        <p:spPr bwMode="auto">
          <a:xfrm rot="5400000">
            <a:off x="7620000" y="2391973"/>
            <a:ext cx="342900" cy="952500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arrow" w="med" len="med"/>
          </a:ln>
        </p:spPr>
      </p:cxnSp>
      <p:cxnSp>
        <p:nvCxnSpPr>
          <p:cNvPr id="87" name="AutoShape 129"/>
          <p:cNvCxnSpPr>
            <a:cxnSpLocks noChangeShapeType="1"/>
            <a:stCxn id="95" idx="2"/>
            <a:endCxn id="112" idx="2"/>
          </p:cNvCxnSpPr>
          <p:nvPr/>
        </p:nvCxnSpPr>
        <p:spPr bwMode="auto">
          <a:xfrm rot="5400000">
            <a:off x="3199606" y="1897467"/>
            <a:ext cx="1587" cy="43434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88" name="AutoShape 132"/>
          <p:cNvCxnSpPr>
            <a:cxnSpLocks noChangeShapeType="1"/>
            <a:stCxn id="98" idx="2"/>
            <a:endCxn id="115" idx="2"/>
          </p:cNvCxnSpPr>
          <p:nvPr/>
        </p:nvCxnSpPr>
        <p:spPr bwMode="auto">
          <a:xfrm rot="5400000">
            <a:off x="3199606" y="2735667"/>
            <a:ext cx="1587" cy="43434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89" name="AutoShape 133"/>
          <p:cNvCxnSpPr>
            <a:cxnSpLocks noChangeShapeType="1"/>
            <a:stCxn id="102" idx="2"/>
            <a:endCxn id="119" idx="2"/>
          </p:cNvCxnSpPr>
          <p:nvPr/>
        </p:nvCxnSpPr>
        <p:spPr bwMode="auto">
          <a:xfrm rot="5400000">
            <a:off x="3885406" y="3345267"/>
            <a:ext cx="1587" cy="43434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90" name="Rectangle 154"/>
          <p:cNvSpPr>
            <a:spLocks noChangeArrowheads="1"/>
          </p:cNvSpPr>
          <p:nvPr/>
        </p:nvSpPr>
        <p:spPr bwMode="auto">
          <a:xfrm>
            <a:off x="6172200" y="28491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Symbol</a:t>
            </a:r>
          </a:p>
        </p:txBody>
      </p:sp>
      <p:sp>
        <p:nvSpPr>
          <p:cNvPr id="91" name="Rectangle 155"/>
          <p:cNvSpPr>
            <a:spLocks noChangeArrowheads="1"/>
          </p:cNvSpPr>
          <p:nvPr/>
        </p:nvSpPr>
        <p:spPr bwMode="auto">
          <a:xfrm>
            <a:off x="6172200" y="36873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Operator</a:t>
            </a:r>
          </a:p>
        </p:txBody>
      </p:sp>
      <p:cxnSp>
        <p:nvCxnSpPr>
          <p:cNvPr id="92" name="AutoShape 156"/>
          <p:cNvCxnSpPr>
            <a:cxnSpLocks noChangeShapeType="1"/>
            <a:stCxn id="91" idx="0"/>
            <a:endCxn id="90" idx="2"/>
          </p:cNvCxnSpPr>
          <p:nvPr/>
        </p:nvCxnSpPr>
        <p:spPr bwMode="auto">
          <a:xfrm rot="16200000">
            <a:off x="6515100" y="3458773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" name="Rectangle 157"/>
          <p:cNvSpPr>
            <a:spLocks noChangeArrowheads="1"/>
          </p:cNvSpPr>
          <p:nvPr/>
        </p:nvSpPr>
        <p:spPr bwMode="auto">
          <a:xfrm>
            <a:off x="7543800" y="36873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Unary_Operator</a:t>
            </a:r>
          </a:p>
        </p:txBody>
      </p:sp>
      <p:cxnSp>
        <p:nvCxnSpPr>
          <p:cNvPr id="94" name="AutoShape 158"/>
          <p:cNvCxnSpPr>
            <a:cxnSpLocks noChangeShapeType="1"/>
            <a:stCxn id="93" idx="0"/>
            <a:endCxn id="90" idx="2"/>
          </p:cNvCxnSpPr>
          <p:nvPr/>
        </p:nvCxnSpPr>
        <p:spPr bwMode="auto">
          <a:xfrm rot="5400000" flipH="1">
            <a:off x="7200900" y="2772973"/>
            <a:ext cx="457200" cy="1371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95" name="Rectangle 159"/>
          <p:cNvSpPr>
            <a:spLocks noChangeArrowheads="1"/>
          </p:cNvSpPr>
          <p:nvPr/>
        </p:nvSpPr>
        <p:spPr bwMode="auto">
          <a:xfrm>
            <a:off x="4800600" y="36873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Number</a:t>
            </a:r>
          </a:p>
        </p:txBody>
      </p:sp>
      <p:cxnSp>
        <p:nvCxnSpPr>
          <p:cNvPr id="96" name="AutoShape 160"/>
          <p:cNvCxnSpPr>
            <a:cxnSpLocks noChangeShapeType="1"/>
            <a:stCxn id="95" idx="0"/>
            <a:endCxn id="90" idx="2"/>
          </p:cNvCxnSpPr>
          <p:nvPr/>
        </p:nvCxnSpPr>
        <p:spPr bwMode="auto">
          <a:xfrm rot="16200000">
            <a:off x="5829300" y="2772973"/>
            <a:ext cx="457200" cy="1371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97" name="Rectangle 161"/>
          <p:cNvSpPr>
            <a:spLocks noChangeArrowheads="1"/>
          </p:cNvSpPr>
          <p:nvPr/>
        </p:nvSpPr>
        <p:spPr bwMode="auto">
          <a:xfrm>
            <a:off x="6172200" y="45255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Substract</a:t>
            </a:r>
          </a:p>
        </p:txBody>
      </p:sp>
      <p:sp>
        <p:nvSpPr>
          <p:cNvPr id="98" name="Rectangle 162"/>
          <p:cNvSpPr>
            <a:spLocks noChangeArrowheads="1"/>
          </p:cNvSpPr>
          <p:nvPr/>
        </p:nvSpPr>
        <p:spPr bwMode="auto">
          <a:xfrm>
            <a:off x="4800600" y="45255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Add</a:t>
            </a:r>
          </a:p>
        </p:txBody>
      </p:sp>
      <p:cxnSp>
        <p:nvCxnSpPr>
          <p:cNvPr id="99" name="AutoShape 163"/>
          <p:cNvCxnSpPr>
            <a:cxnSpLocks noChangeShapeType="1"/>
            <a:stCxn id="98" idx="0"/>
            <a:endCxn id="91" idx="2"/>
          </p:cNvCxnSpPr>
          <p:nvPr/>
        </p:nvCxnSpPr>
        <p:spPr bwMode="auto">
          <a:xfrm rot="16200000">
            <a:off x="5829300" y="3611173"/>
            <a:ext cx="457200" cy="1371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0" name="AutoShape 164"/>
          <p:cNvCxnSpPr>
            <a:cxnSpLocks noChangeShapeType="1"/>
            <a:stCxn id="97" idx="0"/>
            <a:endCxn id="91" idx="2"/>
          </p:cNvCxnSpPr>
          <p:nvPr/>
        </p:nvCxnSpPr>
        <p:spPr bwMode="auto">
          <a:xfrm rot="16200000">
            <a:off x="6515100" y="4296973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1" name="Rectangle 165"/>
          <p:cNvSpPr>
            <a:spLocks noChangeArrowheads="1"/>
          </p:cNvSpPr>
          <p:nvPr/>
        </p:nvSpPr>
        <p:spPr bwMode="auto">
          <a:xfrm>
            <a:off x="7543800" y="45255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Negate</a:t>
            </a:r>
          </a:p>
        </p:txBody>
      </p:sp>
      <p:sp>
        <p:nvSpPr>
          <p:cNvPr id="102" name="Rectangle 166"/>
          <p:cNvSpPr>
            <a:spLocks noChangeArrowheads="1"/>
          </p:cNvSpPr>
          <p:nvPr/>
        </p:nvSpPr>
        <p:spPr bwMode="auto">
          <a:xfrm>
            <a:off x="5486400" y="51351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Multiply</a:t>
            </a:r>
          </a:p>
        </p:txBody>
      </p:sp>
      <p:sp>
        <p:nvSpPr>
          <p:cNvPr id="103" name="Rectangle 167"/>
          <p:cNvSpPr>
            <a:spLocks noChangeArrowheads="1"/>
          </p:cNvSpPr>
          <p:nvPr/>
        </p:nvSpPr>
        <p:spPr bwMode="auto">
          <a:xfrm>
            <a:off x="6858000" y="51351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Divide</a:t>
            </a:r>
          </a:p>
        </p:txBody>
      </p:sp>
      <p:cxnSp>
        <p:nvCxnSpPr>
          <p:cNvPr id="104" name="AutoShape 168"/>
          <p:cNvCxnSpPr>
            <a:cxnSpLocks noChangeShapeType="1"/>
            <a:stCxn id="102" idx="0"/>
            <a:endCxn id="91" idx="2"/>
          </p:cNvCxnSpPr>
          <p:nvPr/>
        </p:nvCxnSpPr>
        <p:spPr bwMode="auto">
          <a:xfrm rot="16200000">
            <a:off x="5867400" y="4258873"/>
            <a:ext cx="1066800" cy="685800"/>
          </a:xfrm>
          <a:prstGeom prst="bentConnector3">
            <a:avLst>
              <a:gd name="adj1" fmla="val 7812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5" name="AutoShape 169"/>
          <p:cNvCxnSpPr>
            <a:cxnSpLocks noChangeShapeType="1"/>
            <a:stCxn id="103" idx="0"/>
            <a:endCxn id="91" idx="2"/>
          </p:cNvCxnSpPr>
          <p:nvPr/>
        </p:nvCxnSpPr>
        <p:spPr bwMode="auto">
          <a:xfrm rot="5400000" flipH="1">
            <a:off x="6553200" y="4258873"/>
            <a:ext cx="1066800" cy="685800"/>
          </a:xfrm>
          <a:prstGeom prst="bentConnector3">
            <a:avLst>
              <a:gd name="adj1" fmla="val 7812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6" name="AutoShape 170"/>
          <p:cNvCxnSpPr>
            <a:cxnSpLocks noChangeShapeType="1"/>
            <a:stCxn id="101" idx="0"/>
            <a:endCxn id="93" idx="2"/>
          </p:cNvCxnSpPr>
          <p:nvPr/>
        </p:nvCxnSpPr>
        <p:spPr bwMode="auto">
          <a:xfrm rot="16200000">
            <a:off x="7886700" y="4296973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7" name="Rectangle 171"/>
          <p:cNvSpPr>
            <a:spLocks noChangeArrowheads="1"/>
          </p:cNvSpPr>
          <p:nvPr/>
        </p:nvSpPr>
        <p:spPr bwMode="auto">
          <a:xfrm>
            <a:off x="1828800" y="28491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Component_Node</a:t>
            </a:r>
          </a:p>
        </p:txBody>
      </p:sp>
      <p:sp>
        <p:nvSpPr>
          <p:cNvPr id="108" name="Rectangle 172"/>
          <p:cNvSpPr>
            <a:spLocks noChangeArrowheads="1"/>
          </p:cNvSpPr>
          <p:nvPr/>
        </p:nvSpPr>
        <p:spPr bwMode="auto">
          <a:xfrm>
            <a:off x="1828800" y="36873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Composite_</a:t>
            </a:r>
          </a:p>
          <a:p>
            <a:pPr algn="ctr"/>
            <a:r>
              <a:rPr lang="en-US" sz="1000"/>
              <a:t>Binary_Node</a:t>
            </a:r>
          </a:p>
        </p:txBody>
      </p:sp>
      <p:cxnSp>
        <p:nvCxnSpPr>
          <p:cNvPr id="109" name="AutoShape 173"/>
          <p:cNvCxnSpPr>
            <a:cxnSpLocks noChangeShapeType="1"/>
            <a:stCxn id="108" idx="0"/>
            <a:endCxn id="107" idx="2"/>
          </p:cNvCxnSpPr>
          <p:nvPr/>
        </p:nvCxnSpPr>
        <p:spPr bwMode="auto">
          <a:xfrm rot="16200000">
            <a:off x="2171700" y="3458773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0" name="Rectangle 174"/>
          <p:cNvSpPr>
            <a:spLocks noChangeArrowheads="1"/>
          </p:cNvSpPr>
          <p:nvPr/>
        </p:nvSpPr>
        <p:spPr bwMode="auto">
          <a:xfrm>
            <a:off x="3200400" y="36873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Composite_</a:t>
            </a:r>
          </a:p>
          <a:p>
            <a:pPr algn="ctr"/>
            <a:r>
              <a:rPr lang="en-US" sz="1000"/>
              <a:t>Unary_Node</a:t>
            </a:r>
          </a:p>
        </p:txBody>
      </p:sp>
      <p:cxnSp>
        <p:nvCxnSpPr>
          <p:cNvPr id="111" name="AutoShape 175"/>
          <p:cNvCxnSpPr>
            <a:cxnSpLocks noChangeShapeType="1"/>
            <a:stCxn id="110" idx="0"/>
            <a:endCxn id="107" idx="2"/>
          </p:cNvCxnSpPr>
          <p:nvPr/>
        </p:nvCxnSpPr>
        <p:spPr bwMode="auto">
          <a:xfrm rot="5400000" flipH="1">
            <a:off x="2857500" y="2772973"/>
            <a:ext cx="457200" cy="1371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12" name="Rectangle 176"/>
          <p:cNvSpPr>
            <a:spLocks noChangeArrowheads="1"/>
          </p:cNvSpPr>
          <p:nvPr/>
        </p:nvSpPr>
        <p:spPr bwMode="auto">
          <a:xfrm>
            <a:off x="457200" y="36873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Leaf_Node</a:t>
            </a:r>
          </a:p>
        </p:txBody>
      </p:sp>
      <p:cxnSp>
        <p:nvCxnSpPr>
          <p:cNvPr id="113" name="AutoShape 177"/>
          <p:cNvCxnSpPr>
            <a:cxnSpLocks noChangeShapeType="1"/>
            <a:stCxn id="112" idx="0"/>
            <a:endCxn id="107" idx="2"/>
          </p:cNvCxnSpPr>
          <p:nvPr/>
        </p:nvCxnSpPr>
        <p:spPr bwMode="auto">
          <a:xfrm rot="16200000">
            <a:off x="1485900" y="2772973"/>
            <a:ext cx="457200" cy="1371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14" name="Rectangle 178"/>
          <p:cNvSpPr>
            <a:spLocks noChangeArrowheads="1"/>
          </p:cNvSpPr>
          <p:nvPr/>
        </p:nvSpPr>
        <p:spPr bwMode="auto">
          <a:xfrm>
            <a:off x="1828800" y="45255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Composite_</a:t>
            </a:r>
          </a:p>
          <a:p>
            <a:pPr algn="ctr"/>
            <a:r>
              <a:rPr lang="en-US" sz="1000"/>
              <a:t>Substract_Node</a:t>
            </a:r>
          </a:p>
        </p:txBody>
      </p:sp>
      <p:sp>
        <p:nvSpPr>
          <p:cNvPr id="115" name="Rectangle 179"/>
          <p:cNvSpPr>
            <a:spLocks noChangeArrowheads="1"/>
          </p:cNvSpPr>
          <p:nvPr/>
        </p:nvSpPr>
        <p:spPr bwMode="auto">
          <a:xfrm>
            <a:off x="457200" y="45255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Composite_</a:t>
            </a:r>
          </a:p>
          <a:p>
            <a:pPr algn="ctr"/>
            <a:r>
              <a:rPr lang="en-US" sz="1000"/>
              <a:t>Add_Node</a:t>
            </a:r>
          </a:p>
        </p:txBody>
      </p:sp>
      <p:cxnSp>
        <p:nvCxnSpPr>
          <p:cNvPr id="116" name="AutoShape 180"/>
          <p:cNvCxnSpPr>
            <a:cxnSpLocks noChangeShapeType="1"/>
            <a:stCxn id="115" idx="0"/>
            <a:endCxn id="108" idx="2"/>
          </p:cNvCxnSpPr>
          <p:nvPr/>
        </p:nvCxnSpPr>
        <p:spPr bwMode="auto">
          <a:xfrm rot="16200000">
            <a:off x="1485900" y="3611173"/>
            <a:ext cx="457200" cy="1371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17" name="AutoShape 181"/>
          <p:cNvCxnSpPr>
            <a:cxnSpLocks noChangeShapeType="1"/>
            <a:stCxn id="114" idx="0"/>
            <a:endCxn id="108" idx="2"/>
          </p:cNvCxnSpPr>
          <p:nvPr/>
        </p:nvCxnSpPr>
        <p:spPr bwMode="auto">
          <a:xfrm rot="16200000">
            <a:off x="2171700" y="4296973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8" name="Rectangle 182"/>
          <p:cNvSpPr>
            <a:spLocks noChangeArrowheads="1"/>
          </p:cNvSpPr>
          <p:nvPr/>
        </p:nvSpPr>
        <p:spPr bwMode="auto">
          <a:xfrm>
            <a:off x="3200400" y="45255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Composite_</a:t>
            </a:r>
          </a:p>
          <a:p>
            <a:pPr algn="ctr"/>
            <a:r>
              <a:rPr lang="en-US" sz="1000"/>
              <a:t>Negate_Node</a:t>
            </a:r>
          </a:p>
        </p:txBody>
      </p:sp>
      <p:sp>
        <p:nvSpPr>
          <p:cNvPr id="119" name="Rectangle 183"/>
          <p:cNvSpPr>
            <a:spLocks noChangeArrowheads="1"/>
          </p:cNvSpPr>
          <p:nvPr/>
        </p:nvSpPr>
        <p:spPr bwMode="auto">
          <a:xfrm>
            <a:off x="1143000" y="51351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Composite_</a:t>
            </a:r>
          </a:p>
          <a:p>
            <a:pPr algn="ctr"/>
            <a:r>
              <a:rPr lang="en-US" sz="1000"/>
              <a:t>Multiply_Node</a:t>
            </a:r>
          </a:p>
        </p:txBody>
      </p:sp>
      <p:sp>
        <p:nvSpPr>
          <p:cNvPr id="120" name="Rectangle 184"/>
          <p:cNvSpPr>
            <a:spLocks noChangeArrowheads="1"/>
          </p:cNvSpPr>
          <p:nvPr/>
        </p:nvSpPr>
        <p:spPr bwMode="auto">
          <a:xfrm>
            <a:off x="2514600" y="5135173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Composite_</a:t>
            </a:r>
          </a:p>
          <a:p>
            <a:pPr algn="ctr"/>
            <a:r>
              <a:rPr lang="en-US" sz="1000"/>
              <a:t>Divide_Node</a:t>
            </a:r>
          </a:p>
        </p:txBody>
      </p:sp>
      <p:cxnSp>
        <p:nvCxnSpPr>
          <p:cNvPr id="121" name="AutoShape 185"/>
          <p:cNvCxnSpPr>
            <a:cxnSpLocks noChangeShapeType="1"/>
            <a:stCxn id="119" idx="0"/>
            <a:endCxn id="108" idx="2"/>
          </p:cNvCxnSpPr>
          <p:nvPr/>
        </p:nvCxnSpPr>
        <p:spPr bwMode="auto">
          <a:xfrm rot="16200000">
            <a:off x="1524000" y="4258873"/>
            <a:ext cx="1066800" cy="685800"/>
          </a:xfrm>
          <a:prstGeom prst="bentConnector3">
            <a:avLst>
              <a:gd name="adj1" fmla="val 7871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2" name="AutoShape 186"/>
          <p:cNvCxnSpPr>
            <a:cxnSpLocks noChangeShapeType="1"/>
            <a:stCxn id="120" idx="0"/>
            <a:endCxn id="108" idx="2"/>
          </p:cNvCxnSpPr>
          <p:nvPr/>
        </p:nvCxnSpPr>
        <p:spPr bwMode="auto">
          <a:xfrm rot="5400000" flipH="1">
            <a:off x="2209800" y="4258873"/>
            <a:ext cx="1066800" cy="685800"/>
          </a:xfrm>
          <a:prstGeom prst="bentConnector3">
            <a:avLst>
              <a:gd name="adj1" fmla="val 7812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" name="AutoShape 187"/>
          <p:cNvCxnSpPr>
            <a:cxnSpLocks noChangeShapeType="1"/>
            <a:stCxn id="118" idx="0"/>
            <a:endCxn id="110" idx="2"/>
          </p:cNvCxnSpPr>
          <p:nvPr/>
        </p:nvCxnSpPr>
        <p:spPr bwMode="auto">
          <a:xfrm rot="16200000">
            <a:off x="3543300" y="4296973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4" name="AutoShape 188"/>
          <p:cNvCxnSpPr>
            <a:cxnSpLocks noChangeShapeType="1"/>
            <a:stCxn id="103" idx="2"/>
            <a:endCxn id="120" idx="2"/>
          </p:cNvCxnSpPr>
          <p:nvPr/>
        </p:nvCxnSpPr>
        <p:spPr bwMode="auto">
          <a:xfrm rot="5400000">
            <a:off x="5257006" y="3345267"/>
            <a:ext cx="1587" cy="43434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25" name="AutoShape 189"/>
          <p:cNvCxnSpPr>
            <a:cxnSpLocks noChangeShapeType="1"/>
            <a:stCxn id="97" idx="2"/>
            <a:endCxn id="114" idx="2"/>
          </p:cNvCxnSpPr>
          <p:nvPr/>
        </p:nvCxnSpPr>
        <p:spPr bwMode="auto">
          <a:xfrm rot="5400000">
            <a:off x="4571206" y="2735667"/>
            <a:ext cx="1587" cy="43434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26" name="AutoShape 190"/>
          <p:cNvCxnSpPr>
            <a:cxnSpLocks noChangeShapeType="1"/>
            <a:stCxn id="101" idx="2"/>
            <a:endCxn id="118" idx="2"/>
          </p:cNvCxnSpPr>
          <p:nvPr/>
        </p:nvCxnSpPr>
        <p:spPr bwMode="auto">
          <a:xfrm rot="5400000">
            <a:off x="5942806" y="2735667"/>
            <a:ext cx="1587" cy="43434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27" name="Text Box 192"/>
          <p:cNvSpPr txBox="1">
            <a:spLocks noChangeArrowheads="1"/>
          </p:cNvSpPr>
          <p:nvPr/>
        </p:nvSpPr>
        <p:spPr bwMode="auto">
          <a:xfrm>
            <a:off x="7391400" y="2774560"/>
            <a:ext cx="90762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&lt;&lt; </a:t>
            </a:r>
            <a:r>
              <a:rPr lang="en-US" sz="1000" dirty="0" smtClean="0"/>
              <a:t>build </a:t>
            </a:r>
            <a:r>
              <a:rPr lang="en-US" sz="1000" dirty="0"/>
              <a:t>&gt;&gt;</a:t>
            </a:r>
          </a:p>
        </p:txBody>
      </p:sp>
      <p:sp>
        <p:nvSpPr>
          <p:cNvPr id="128" name="Text Box 193"/>
          <p:cNvSpPr txBox="1">
            <a:spLocks noChangeArrowheads="1"/>
          </p:cNvSpPr>
          <p:nvPr/>
        </p:nvSpPr>
        <p:spPr bwMode="auto">
          <a:xfrm>
            <a:off x="7467600" y="170776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&lt;&lt; use &gt;&gt;</a:t>
            </a:r>
          </a:p>
        </p:txBody>
      </p:sp>
      <p:sp>
        <p:nvSpPr>
          <p:cNvPr id="129" name="Text Box 194"/>
          <p:cNvSpPr txBox="1">
            <a:spLocks noChangeArrowheads="1"/>
          </p:cNvSpPr>
          <p:nvPr/>
        </p:nvSpPr>
        <p:spPr bwMode="auto">
          <a:xfrm>
            <a:off x="4114800" y="5289160"/>
            <a:ext cx="90762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&lt;&lt; </a:t>
            </a:r>
            <a:r>
              <a:rPr lang="en-US" sz="1000" dirty="0" smtClean="0"/>
              <a:t>build </a:t>
            </a:r>
            <a:r>
              <a:rPr lang="en-US" sz="1000" dirty="0"/>
              <a:t>&gt;&gt;</a:t>
            </a:r>
          </a:p>
        </p:txBody>
      </p:sp>
      <p:sp>
        <p:nvSpPr>
          <p:cNvPr id="130" name="Text Box 195"/>
          <p:cNvSpPr txBox="1">
            <a:spLocks noChangeArrowheads="1"/>
          </p:cNvSpPr>
          <p:nvPr/>
        </p:nvSpPr>
        <p:spPr bwMode="auto">
          <a:xfrm>
            <a:off x="3962400" y="4222360"/>
            <a:ext cx="90762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&lt;&lt; </a:t>
            </a:r>
            <a:r>
              <a:rPr lang="en-US" sz="1000" dirty="0" smtClean="0"/>
              <a:t>build </a:t>
            </a:r>
            <a:r>
              <a:rPr lang="en-US" sz="1000" dirty="0"/>
              <a:t>&gt;&gt;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7"/>
          <p:cNvGrpSpPr>
            <a:grpSpLocks/>
          </p:cNvGrpSpPr>
          <p:nvPr/>
        </p:nvGrpSpPr>
        <p:grpSpPr bwMode="auto">
          <a:xfrm>
            <a:off x="5969968" y="1275940"/>
            <a:ext cx="3048000" cy="2466975"/>
            <a:chOff x="3600" y="942"/>
            <a:chExt cx="1920" cy="1554"/>
          </a:xfrm>
        </p:grpSpPr>
        <p:sp>
          <p:nvSpPr>
            <p:cNvPr id="12443" name="Rectangle 155"/>
            <p:cNvSpPr>
              <a:spLocks noChangeArrowheads="1"/>
            </p:cNvSpPr>
            <p:nvPr/>
          </p:nvSpPr>
          <p:spPr bwMode="auto">
            <a:xfrm>
              <a:off x="3600" y="1296"/>
              <a:ext cx="1920" cy="1200"/>
            </a:xfrm>
            <a:prstGeom prst="rect">
              <a:avLst/>
            </a:prstGeom>
            <a:solidFill>
              <a:srgbClr val="FF7C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4" name="Text Box 156"/>
            <p:cNvSpPr txBox="1">
              <a:spLocks noChangeArrowheads="1"/>
            </p:cNvSpPr>
            <p:nvPr/>
          </p:nvSpPr>
          <p:spPr bwMode="auto">
            <a:xfrm>
              <a:off x="4166" y="942"/>
              <a:ext cx="51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Visitor</a:t>
              </a:r>
            </a:p>
          </p:txBody>
        </p:sp>
      </p:grpSp>
      <p:grpSp>
        <p:nvGrpSpPr>
          <p:cNvPr id="3" name="Group 154"/>
          <p:cNvGrpSpPr>
            <a:grpSpLocks/>
          </p:cNvGrpSpPr>
          <p:nvPr/>
        </p:nvGrpSpPr>
        <p:grpSpPr bwMode="auto">
          <a:xfrm>
            <a:off x="467693" y="1914115"/>
            <a:ext cx="6416675" cy="4419600"/>
            <a:chOff x="134" y="1344"/>
            <a:chExt cx="4042" cy="2784"/>
          </a:xfrm>
          <a:solidFill>
            <a:srgbClr val="66CCFF"/>
          </a:solidFill>
        </p:grpSpPr>
        <p:grpSp>
          <p:nvGrpSpPr>
            <p:cNvPr id="4" name="Group 152"/>
            <p:cNvGrpSpPr>
              <a:grpSpLocks/>
            </p:cNvGrpSpPr>
            <p:nvPr/>
          </p:nvGrpSpPr>
          <p:grpSpPr bwMode="auto">
            <a:xfrm>
              <a:off x="384" y="1344"/>
              <a:ext cx="3792" cy="2784"/>
              <a:chOff x="384" y="1344"/>
              <a:chExt cx="3792" cy="2784"/>
            </a:xfrm>
            <a:grpFill/>
          </p:grpSpPr>
          <p:sp>
            <p:nvSpPr>
              <p:cNvPr id="12438" name="Rectangle 150"/>
              <p:cNvSpPr>
                <a:spLocks noChangeArrowheads="1"/>
              </p:cNvSpPr>
              <p:nvPr/>
            </p:nvSpPr>
            <p:spPr bwMode="auto">
              <a:xfrm>
                <a:off x="384" y="1344"/>
                <a:ext cx="3216" cy="12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9" name="Rectangle 151"/>
              <p:cNvSpPr>
                <a:spLocks noChangeArrowheads="1"/>
              </p:cNvSpPr>
              <p:nvPr/>
            </p:nvSpPr>
            <p:spPr bwMode="auto">
              <a:xfrm>
                <a:off x="960" y="2496"/>
                <a:ext cx="3216" cy="16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441" name="Text Box 153"/>
            <p:cNvSpPr txBox="1">
              <a:spLocks noChangeArrowheads="1"/>
            </p:cNvSpPr>
            <p:nvPr/>
          </p:nvSpPr>
          <p:spPr bwMode="auto">
            <a:xfrm rot="16200000">
              <a:off x="-135" y="1757"/>
              <a:ext cx="754" cy="2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solidFill>
                    <a:srgbClr val="0070C0"/>
                  </a:solidFill>
                </a:rPr>
                <a:t>Iterator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Group 149"/>
          <p:cNvGrpSpPr>
            <a:grpSpLocks/>
          </p:cNvGrpSpPr>
          <p:nvPr/>
        </p:nvGrpSpPr>
        <p:grpSpPr bwMode="auto">
          <a:xfrm>
            <a:off x="1001093" y="2904716"/>
            <a:ext cx="3521075" cy="2141538"/>
            <a:chOff x="470" y="1968"/>
            <a:chExt cx="2218" cy="1349"/>
          </a:xfrm>
          <a:solidFill>
            <a:srgbClr val="FFC000"/>
          </a:solidFill>
        </p:grpSpPr>
        <p:grpSp>
          <p:nvGrpSpPr>
            <p:cNvPr id="6" name="Group 147"/>
            <p:cNvGrpSpPr>
              <a:grpSpLocks/>
            </p:cNvGrpSpPr>
            <p:nvPr/>
          </p:nvGrpSpPr>
          <p:grpSpPr bwMode="auto">
            <a:xfrm>
              <a:off x="528" y="1968"/>
              <a:ext cx="2160" cy="1056"/>
              <a:chOff x="528" y="1968"/>
              <a:chExt cx="2160" cy="1056"/>
            </a:xfrm>
            <a:grpFill/>
          </p:grpSpPr>
          <p:sp>
            <p:nvSpPr>
              <p:cNvPr id="12433" name="Rectangle 145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2160" cy="4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4" name="Rectangle 146"/>
              <p:cNvSpPr>
                <a:spLocks noChangeArrowheads="1"/>
              </p:cNvSpPr>
              <p:nvPr/>
            </p:nvSpPr>
            <p:spPr bwMode="auto">
              <a:xfrm>
                <a:off x="1056" y="2304"/>
                <a:ext cx="1104" cy="7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436" name="Text Box 148"/>
            <p:cNvSpPr txBox="1">
              <a:spLocks noChangeArrowheads="1"/>
            </p:cNvSpPr>
            <p:nvPr/>
          </p:nvSpPr>
          <p:spPr bwMode="auto">
            <a:xfrm>
              <a:off x="470" y="3102"/>
              <a:ext cx="527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9900"/>
                  </a:solidFill>
                </a:rPr>
                <a:t>Bridge</a:t>
              </a:r>
            </a:p>
          </p:txBody>
        </p:sp>
      </p:grpSp>
      <p:sp>
        <p:nvSpPr>
          <p:cNvPr id="12326" name="Rectangle 38"/>
          <p:cNvSpPr>
            <a:spLocks noChangeArrowheads="1"/>
          </p:cNvSpPr>
          <p:nvPr/>
        </p:nvSpPr>
        <p:spPr bwMode="auto">
          <a:xfrm>
            <a:off x="1245568" y="2066515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 dirty="0" err="1"/>
              <a:t>Expression_Tree</a:t>
            </a:r>
            <a:endParaRPr lang="en-US" sz="1000" dirty="0"/>
          </a:p>
        </p:txBody>
      </p:sp>
      <p:sp>
        <p:nvSpPr>
          <p:cNvPr id="12348" name="Rectangle 60"/>
          <p:cNvSpPr>
            <a:spLocks noChangeArrowheads="1"/>
          </p:cNvSpPr>
          <p:nvPr/>
        </p:nvSpPr>
        <p:spPr bwMode="auto">
          <a:xfrm>
            <a:off x="4674568" y="2066515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Component_Node</a:t>
            </a:r>
          </a:p>
        </p:txBody>
      </p:sp>
      <p:cxnSp>
        <p:nvCxnSpPr>
          <p:cNvPr id="12349" name="AutoShape 61"/>
          <p:cNvCxnSpPr>
            <a:cxnSpLocks noChangeShapeType="1"/>
            <a:stCxn id="12326" idx="3"/>
            <a:endCxn id="12348" idx="1"/>
          </p:cNvCxnSpPr>
          <p:nvPr/>
        </p:nvCxnSpPr>
        <p:spPr bwMode="auto">
          <a:xfrm>
            <a:off x="2388568" y="2257015"/>
            <a:ext cx="2286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</p:spPr>
      </p:cxnSp>
      <p:sp>
        <p:nvSpPr>
          <p:cNvPr id="12368" name="Rectangle 80"/>
          <p:cNvSpPr>
            <a:spLocks noChangeArrowheads="1"/>
          </p:cNvSpPr>
          <p:nvPr/>
        </p:nvSpPr>
        <p:spPr bwMode="auto">
          <a:xfrm>
            <a:off x="6960568" y="2066515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Visitor</a:t>
            </a:r>
          </a:p>
        </p:txBody>
      </p:sp>
      <p:sp>
        <p:nvSpPr>
          <p:cNvPr id="12369" name="Rectangle 81"/>
          <p:cNvSpPr>
            <a:spLocks noChangeArrowheads="1"/>
          </p:cNvSpPr>
          <p:nvPr/>
        </p:nvSpPr>
        <p:spPr bwMode="auto">
          <a:xfrm>
            <a:off x="6198568" y="3057115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Evaluation_Visitor</a:t>
            </a:r>
          </a:p>
        </p:txBody>
      </p:sp>
      <p:sp>
        <p:nvSpPr>
          <p:cNvPr id="12370" name="Rectangle 82"/>
          <p:cNvSpPr>
            <a:spLocks noChangeArrowheads="1"/>
          </p:cNvSpPr>
          <p:nvPr/>
        </p:nvSpPr>
        <p:spPr bwMode="auto">
          <a:xfrm>
            <a:off x="7036768" y="4657315"/>
            <a:ext cx="11430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 dirty="0" smtClean="0"/>
              <a:t>std::stack</a:t>
            </a:r>
            <a:endParaRPr lang="en-US" sz="1000" dirty="0"/>
          </a:p>
        </p:txBody>
      </p:sp>
      <p:cxnSp>
        <p:nvCxnSpPr>
          <p:cNvPr id="12371" name="AutoShape 83"/>
          <p:cNvCxnSpPr>
            <a:cxnSpLocks noChangeShapeType="1"/>
            <a:stCxn id="12369" idx="0"/>
            <a:endCxn id="12368" idx="2"/>
          </p:cNvCxnSpPr>
          <p:nvPr/>
        </p:nvCxnSpPr>
        <p:spPr bwMode="auto">
          <a:xfrm rot="16200000">
            <a:off x="6846268" y="2371315"/>
            <a:ext cx="609600" cy="762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72" name="AutoShape 84"/>
          <p:cNvCxnSpPr>
            <a:cxnSpLocks noChangeShapeType="1"/>
            <a:stCxn id="12369" idx="2"/>
            <a:endCxn id="12370" idx="1"/>
          </p:cNvCxnSpPr>
          <p:nvPr/>
        </p:nvCxnSpPr>
        <p:spPr bwMode="auto">
          <a:xfrm rot="16200000" flipH="1">
            <a:off x="6198568" y="4009615"/>
            <a:ext cx="1409700" cy="2667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diamond" w="med" len="med"/>
            <a:tailEnd type="triangle" w="med" len="med"/>
          </a:ln>
        </p:spPr>
      </p:cxnSp>
      <p:sp>
        <p:nvSpPr>
          <p:cNvPr id="12375" name="Rectangle 87"/>
          <p:cNvSpPr>
            <a:spLocks noChangeArrowheads="1"/>
          </p:cNvSpPr>
          <p:nvPr/>
        </p:nvSpPr>
        <p:spPr bwMode="auto">
          <a:xfrm>
            <a:off x="7646368" y="3057115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Print_Visitor</a:t>
            </a:r>
          </a:p>
        </p:txBody>
      </p:sp>
      <p:cxnSp>
        <p:nvCxnSpPr>
          <p:cNvPr id="12376" name="AutoShape 88"/>
          <p:cNvCxnSpPr>
            <a:cxnSpLocks noChangeShapeType="1"/>
            <a:stCxn id="12375" idx="0"/>
            <a:endCxn id="12368" idx="2"/>
          </p:cNvCxnSpPr>
          <p:nvPr/>
        </p:nvCxnSpPr>
        <p:spPr bwMode="auto">
          <a:xfrm rot="5400000" flipH="1">
            <a:off x="7570168" y="2409415"/>
            <a:ext cx="6096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2378" name="Rectangle 90"/>
          <p:cNvSpPr>
            <a:spLocks noChangeArrowheads="1"/>
          </p:cNvSpPr>
          <p:nvPr/>
        </p:nvSpPr>
        <p:spPr bwMode="auto">
          <a:xfrm>
            <a:off x="1245568" y="3057115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Expression_Tree_</a:t>
            </a:r>
          </a:p>
          <a:p>
            <a:pPr algn="ctr"/>
            <a:r>
              <a:rPr lang="en-US" sz="1000"/>
              <a:t>Iterator</a:t>
            </a:r>
          </a:p>
        </p:txBody>
      </p:sp>
      <p:sp>
        <p:nvSpPr>
          <p:cNvPr id="12379" name="Rectangle 91"/>
          <p:cNvSpPr>
            <a:spLocks noChangeArrowheads="1"/>
          </p:cNvSpPr>
          <p:nvPr/>
        </p:nvSpPr>
        <p:spPr bwMode="auto">
          <a:xfrm>
            <a:off x="3226768" y="3057115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Expression_Tree_</a:t>
            </a:r>
          </a:p>
          <a:p>
            <a:pPr algn="ctr"/>
            <a:r>
              <a:rPr lang="en-US" sz="1000"/>
              <a:t>Iterator_Impl</a:t>
            </a:r>
          </a:p>
        </p:txBody>
      </p:sp>
      <p:cxnSp>
        <p:nvCxnSpPr>
          <p:cNvPr id="12380" name="AutoShape 92"/>
          <p:cNvCxnSpPr>
            <a:cxnSpLocks noChangeShapeType="1"/>
            <a:stCxn id="12378" idx="3"/>
            <a:endCxn id="12379" idx="1"/>
          </p:cNvCxnSpPr>
          <p:nvPr/>
        </p:nvCxnSpPr>
        <p:spPr bwMode="auto">
          <a:xfrm>
            <a:off x="2388568" y="3247615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</p:spPr>
      </p:cxnSp>
      <p:sp>
        <p:nvSpPr>
          <p:cNvPr id="12381" name="Rectangle 93"/>
          <p:cNvSpPr>
            <a:spLocks noChangeArrowheads="1"/>
          </p:cNvSpPr>
          <p:nvPr/>
        </p:nvSpPr>
        <p:spPr bwMode="auto">
          <a:xfrm>
            <a:off x="4979368" y="5800315"/>
            <a:ext cx="1524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Pre_Order_Expression_</a:t>
            </a:r>
          </a:p>
          <a:p>
            <a:pPr algn="ctr"/>
            <a:r>
              <a:rPr lang="en-US" sz="1000"/>
              <a:t>Tree_Iterator_Impl</a:t>
            </a:r>
          </a:p>
        </p:txBody>
      </p:sp>
      <p:sp>
        <p:nvSpPr>
          <p:cNvPr id="12382" name="Rectangle 94"/>
          <p:cNvSpPr>
            <a:spLocks noChangeArrowheads="1"/>
          </p:cNvSpPr>
          <p:nvPr/>
        </p:nvSpPr>
        <p:spPr bwMode="auto">
          <a:xfrm>
            <a:off x="3074368" y="4657315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In_Order_Expression_</a:t>
            </a:r>
          </a:p>
          <a:p>
            <a:pPr algn="ctr"/>
            <a:r>
              <a:rPr lang="en-US" sz="1000"/>
              <a:t>Tree_Iterator_Impl</a:t>
            </a:r>
          </a:p>
        </p:txBody>
      </p:sp>
      <p:cxnSp>
        <p:nvCxnSpPr>
          <p:cNvPr id="12383" name="AutoShape 95"/>
          <p:cNvCxnSpPr>
            <a:cxnSpLocks noChangeShapeType="1"/>
            <a:stCxn id="12382" idx="3"/>
            <a:endCxn id="12370" idx="1"/>
          </p:cNvCxnSpPr>
          <p:nvPr/>
        </p:nvCxnSpPr>
        <p:spPr bwMode="auto">
          <a:xfrm>
            <a:off x="4522168" y="4847815"/>
            <a:ext cx="2514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</p:spPr>
      </p:cxnSp>
      <p:sp>
        <p:nvSpPr>
          <p:cNvPr id="12384" name="Rectangle 96"/>
          <p:cNvSpPr>
            <a:spLocks noChangeArrowheads="1"/>
          </p:cNvSpPr>
          <p:nvPr/>
        </p:nvSpPr>
        <p:spPr bwMode="auto">
          <a:xfrm>
            <a:off x="3988768" y="5190715"/>
            <a:ext cx="1524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Post_Order_Expression_</a:t>
            </a:r>
          </a:p>
          <a:p>
            <a:pPr algn="ctr"/>
            <a:r>
              <a:rPr lang="en-US" sz="1000"/>
              <a:t>Tree_Iterator_Impl</a:t>
            </a:r>
          </a:p>
        </p:txBody>
      </p:sp>
      <p:sp>
        <p:nvSpPr>
          <p:cNvPr id="12385" name="Rectangle 97"/>
          <p:cNvSpPr>
            <a:spLocks noChangeArrowheads="1"/>
          </p:cNvSpPr>
          <p:nvPr/>
        </p:nvSpPr>
        <p:spPr bwMode="auto">
          <a:xfrm>
            <a:off x="2083768" y="4123915"/>
            <a:ext cx="1524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Level_Order_Expression_</a:t>
            </a:r>
          </a:p>
          <a:p>
            <a:pPr algn="ctr"/>
            <a:r>
              <a:rPr lang="en-US" sz="1000"/>
              <a:t>Tree_Iterator_Impl</a:t>
            </a:r>
          </a:p>
        </p:txBody>
      </p:sp>
      <p:cxnSp>
        <p:nvCxnSpPr>
          <p:cNvPr id="12386" name="AutoShape 98"/>
          <p:cNvCxnSpPr>
            <a:cxnSpLocks noChangeShapeType="1"/>
            <a:stCxn id="12381" idx="3"/>
            <a:endCxn id="12370" idx="1"/>
          </p:cNvCxnSpPr>
          <p:nvPr/>
        </p:nvCxnSpPr>
        <p:spPr bwMode="auto">
          <a:xfrm flipV="1">
            <a:off x="6503368" y="4847815"/>
            <a:ext cx="533400" cy="1143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diamond" w="med" len="med"/>
            <a:tailEnd type="triangle" w="med" len="med"/>
          </a:ln>
        </p:spPr>
      </p:cxnSp>
      <p:cxnSp>
        <p:nvCxnSpPr>
          <p:cNvPr id="12387" name="AutoShape 99"/>
          <p:cNvCxnSpPr>
            <a:cxnSpLocks noChangeShapeType="1"/>
            <a:stCxn id="12384" idx="0"/>
            <a:endCxn id="12379" idx="2"/>
          </p:cNvCxnSpPr>
          <p:nvPr/>
        </p:nvCxnSpPr>
        <p:spPr bwMode="auto">
          <a:xfrm rot="5400000" flipH="1">
            <a:off x="3398218" y="3838165"/>
            <a:ext cx="1752600" cy="952500"/>
          </a:xfrm>
          <a:prstGeom prst="bentConnector3">
            <a:avLst>
              <a:gd name="adj1" fmla="val 8052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88" name="AutoShape 100"/>
          <p:cNvCxnSpPr>
            <a:cxnSpLocks noChangeShapeType="1"/>
            <a:stCxn id="12384" idx="3"/>
            <a:endCxn id="12370" idx="1"/>
          </p:cNvCxnSpPr>
          <p:nvPr/>
        </p:nvCxnSpPr>
        <p:spPr bwMode="auto">
          <a:xfrm flipV="1">
            <a:off x="5512768" y="4847815"/>
            <a:ext cx="1524000" cy="533400"/>
          </a:xfrm>
          <a:prstGeom prst="bentConnector3">
            <a:avLst>
              <a:gd name="adj1" fmla="val 82394"/>
            </a:avLst>
          </a:prstGeom>
          <a:noFill/>
          <a:ln w="9525">
            <a:solidFill>
              <a:schemeClr val="tx1"/>
            </a:solidFill>
            <a:miter lim="800000"/>
            <a:headEnd type="diamond" w="med" len="med"/>
            <a:tailEnd type="triangle" w="med" len="med"/>
          </a:ln>
        </p:spPr>
      </p:cxnSp>
      <p:cxnSp>
        <p:nvCxnSpPr>
          <p:cNvPr id="12389" name="AutoShape 101"/>
          <p:cNvCxnSpPr>
            <a:cxnSpLocks noChangeShapeType="1"/>
            <a:stCxn id="12385" idx="0"/>
            <a:endCxn id="12379" idx="2"/>
          </p:cNvCxnSpPr>
          <p:nvPr/>
        </p:nvCxnSpPr>
        <p:spPr bwMode="auto">
          <a:xfrm rot="16200000">
            <a:off x="2979118" y="3304765"/>
            <a:ext cx="685800" cy="9525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90" name="AutoShape 102"/>
          <p:cNvCxnSpPr>
            <a:cxnSpLocks noChangeShapeType="1"/>
            <a:stCxn id="12382" idx="0"/>
            <a:endCxn id="12379" idx="2"/>
          </p:cNvCxnSpPr>
          <p:nvPr/>
        </p:nvCxnSpPr>
        <p:spPr bwMode="auto">
          <a:xfrm rot="16200000">
            <a:off x="3188668" y="4047715"/>
            <a:ext cx="1219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91" name="AutoShape 103"/>
          <p:cNvCxnSpPr>
            <a:cxnSpLocks noChangeShapeType="1"/>
            <a:stCxn id="12381" idx="0"/>
            <a:endCxn id="12379" idx="2"/>
          </p:cNvCxnSpPr>
          <p:nvPr/>
        </p:nvCxnSpPr>
        <p:spPr bwMode="auto">
          <a:xfrm rot="5400000" flipH="1">
            <a:off x="3588718" y="3647665"/>
            <a:ext cx="2362200" cy="1943100"/>
          </a:xfrm>
          <a:prstGeom prst="bentConnector3">
            <a:avLst>
              <a:gd name="adj1" fmla="val 8555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2392" name="Rectangle 104"/>
          <p:cNvSpPr>
            <a:spLocks noChangeArrowheads="1"/>
          </p:cNvSpPr>
          <p:nvPr/>
        </p:nvSpPr>
        <p:spPr bwMode="auto">
          <a:xfrm>
            <a:off x="559768" y="4123915"/>
            <a:ext cx="11430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LQueue</a:t>
            </a:r>
          </a:p>
        </p:txBody>
      </p:sp>
      <p:cxnSp>
        <p:nvCxnSpPr>
          <p:cNvPr id="12393" name="AutoShape 105"/>
          <p:cNvCxnSpPr>
            <a:cxnSpLocks noChangeShapeType="1"/>
            <a:stCxn id="12385" idx="1"/>
            <a:endCxn id="12392" idx="3"/>
          </p:cNvCxnSpPr>
          <p:nvPr/>
        </p:nvCxnSpPr>
        <p:spPr bwMode="auto">
          <a:xfrm rot="10800000">
            <a:off x="1702768" y="4314415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</p:spPr>
      </p:cxnSp>
      <p:cxnSp>
        <p:nvCxnSpPr>
          <p:cNvPr id="12394" name="AutoShape 106"/>
          <p:cNvCxnSpPr>
            <a:cxnSpLocks noChangeShapeType="1"/>
            <a:stCxn id="12326" idx="2"/>
            <a:endCxn id="12378" idx="0"/>
          </p:cNvCxnSpPr>
          <p:nvPr/>
        </p:nvCxnSpPr>
        <p:spPr bwMode="auto">
          <a:xfrm rot="5400000">
            <a:off x="1512268" y="2752315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2425" name="Rectangle 13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Overview of Tree Traversal Patterns</a:t>
            </a:r>
            <a:endParaRPr lang="en-US" sz="3200" dirty="0"/>
          </a:p>
        </p:txBody>
      </p:sp>
      <p:sp>
        <p:nvSpPr>
          <p:cNvPr id="12426" name="Text Box 138"/>
          <p:cNvSpPr txBox="1">
            <a:spLocks noChangeArrowheads="1"/>
          </p:cNvSpPr>
          <p:nvPr/>
        </p:nvSpPr>
        <p:spPr bwMode="auto">
          <a:xfrm>
            <a:off x="864568" y="2599915"/>
            <a:ext cx="904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&lt;&lt; create &gt;&gt;</a:t>
            </a:r>
          </a:p>
        </p:txBody>
      </p:sp>
      <p:cxnSp>
        <p:nvCxnSpPr>
          <p:cNvPr id="12430" name="AutoShape 142"/>
          <p:cNvCxnSpPr>
            <a:cxnSpLocks noChangeShapeType="1"/>
            <a:stCxn id="12348" idx="3"/>
            <a:endCxn id="12368" idx="1"/>
          </p:cNvCxnSpPr>
          <p:nvPr/>
        </p:nvCxnSpPr>
        <p:spPr bwMode="auto">
          <a:xfrm>
            <a:off x="5817568" y="2257015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2431" name="Text Box 143"/>
          <p:cNvSpPr txBox="1">
            <a:spLocks noChangeArrowheads="1"/>
          </p:cNvSpPr>
          <p:nvPr/>
        </p:nvSpPr>
        <p:spPr bwMode="auto">
          <a:xfrm>
            <a:off x="5969968" y="1990315"/>
            <a:ext cx="925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&lt;&lt; accept &gt;&gt;</a:t>
            </a:r>
          </a:p>
        </p:txBody>
      </p:sp>
      <p:cxnSp>
        <p:nvCxnSpPr>
          <p:cNvPr id="12432" name="AutoShape 144"/>
          <p:cNvCxnSpPr>
            <a:cxnSpLocks noChangeShapeType="1"/>
            <a:stCxn id="12370" idx="0"/>
            <a:endCxn id="12348" idx="2"/>
          </p:cNvCxnSpPr>
          <p:nvPr/>
        </p:nvCxnSpPr>
        <p:spPr bwMode="auto">
          <a:xfrm rot="5400000" flipH="1">
            <a:off x="5322268" y="2371315"/>
            <a:ext cx="2209800" cy="2362200"/>
          </a:xfrm>
          <a:prstGeom prst="bentConnector3">
            <a:avLst>
              <a:gd name="adj1" fmla="val 47194"/>
            </a:avLst>
          </a:prstGeom>
          <a:noFill/>
          <a:ln w="9525">
            <a:solidFill>
              <a:schemeClr val="tx1"/>
            </a:solidFill>
            <a:miter lim="800000"/>
            <a:headEnd type="diamond" w="med" len="med"/>
            <a:tailEnd type="triangle" w="med" len="med"/>
          </a:ln>
        </p:spPr>
      </p:cxnSp>
      <p:sp>
        <p:nvSpPr>
          <p:cNvPr id="47" name="Rectangle 46"/>
          <p:cNvSpPr/>
          <p:nvPr/>
        </p:nvSpPr>
        <p:spPr>
          <a:xfrm>
            <a:off x="342903" y="1026261"/>
            <a:ext cx="4903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SzTx/>
              <a:buFontTx/>
              <a:buNone/>
            </a:pPr>
            <a:r>
              <a:rPr lang="en-US" dirty="0" smtClean="0"/>
              <a:t>Purpose: Traverse the expression tree &amp; perform desired operations</a:t>
            </a:r>
            <a:endParaRPr lang="en-US" dirty="0"/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68421" y="6397342"/>
            <a:ext cx="8991600" cy="430212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buSzTx/>
              <a:buFontTx/>
              <a:buNone/>
            </a:pPr>
            <a:r>
              <a:rPr lang="en-US" sz="2000" dirty="0" smtClean="0"/>
              <a:t>Patterns extensibly decouple structure of expression tree from operations on it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74700"/>
            <a:ext cx="9144000" cy="381000"/>
          </a:xfrm>
        </p:spPr>
        <p:txBody>
          <a:bodyPr/>
          <a:lstStyle/>
          <a:p>
            <a:pPr eaLnBrk="1" hangingPunct="1"/>
            <a:r>
              <a:rPr lang="en-US" sz="3200" smtClean="0"/>
              <a:t>Encapsulating Variability &amp; </a:t>
            </a:r>
            <a:br>
              <a:rPr lang="en-US" sz="3200" smtClean="0"/>
            </a:br>
            <a:r>
              <a:rPr lang="en-US" sz="3200" smtClean="0"/>
              <a:t>Simplifying Memory Managment</a:t>
            </a:r>
          </a:p>
        </p:txBody>
      </p:sp>
      <p:sp>
        <p:nvSpPr>
          <p:cNvPr id="3440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52400" y="1376363"/>
            <a:ext cx="88392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smtClean="0"/>
              <a:t>Goals</a:t>
            </a:r>
          </a:p>
          <a:p>
            <a:pPr lvl="1" eaLnBrk="1" hangingPunct="1"/>
            <a:r>
              <a:rPr lang="en-US" sz="2000" smtClean="0"/>
              <a:t>Hide many sources of variability in expression tree construction &amp; use</a:t>
            </a:r>
          </a:p>
          <a:p>
            <a:pPr lvl="1" eaLnBrk="1" hangingPunct="1"/>
            <a:r>
              <a:rPr lang="en-US" sz="2000" smtClean="0"/>
              <a:t>Simplify C++ memory management, i.e., minimize use of new/delete in application code</a:t>
            </a:r>
          </a:p>
          <a:p>
            <a:pPr lvl="1" eaLnBrk="1" hangingPunct="1"/>
            <a:endParaRPr lang="en-US" sz="20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b="1" smtClean="0"/>
              <a:t>Constraints/forces:</a:t>
            </a:r>
          </a:p>
          <a:p>
            <a:pPr lvl="1" eaLnBrk="1" hangingPunct="1"/>
            <a:r>
              <a:rPr lang="en-US" sz="2000" smtClean="0"/>
              <a:t>Must account for the fact that STL algorithms &amp; iterators have “value semantics”</a:t>
            </a:r>
          </a:p>
          <a:p>
            <a:pPr lvl="1" eaLnBrk="1" hangingPunct="1"/>
            <a:endParaRPr lang="en-US" sz="2000" smtClean="0"/>
          </a:p>
          <a:p>
            <a:pPr lvl="1" eaLnBrk="1" hangingPunct="1"/>
            <a:endParaRPr lang="en-US" sz="2000" smtClean="0"/>
          </a:p>
          <a:p>
            <a:pPr lvl="1" eaLnBrk="1" hangingPunct="1"/>
            <a:endParaRPr lang="en-US" sz="2000" smtClean="0"/>
          </a:p>
          <a:p>
            <a:pPr lvl="1" eaLnBrk="1" hangingPunct="1">
              <a:buFontTx/>
              <a:buNone/>
            </a:pPr>
            <a:endParaRPr lang="en-US" sz="2000" smtClean="0"/>
          </a:p>
          <a:p>
            <a:pPr lvl="1" eaLnBrk="1" hangingPunct="1"/>
            <a:r>
              <a:rPr lang="en-US" sz="2000" smtClean="0"/>
              <a:t>Must ensure that exceptions don’t cause memory leaks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609600" y="4330700"/>
            <a:ext cx="791527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Expression_Tree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tree.begin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(); 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!=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tree.end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(); 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++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(*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).accept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print_visitor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-80963" y="304800"/>
            <a:ext cx="9261476" cy="954088"/>
          </a:xfrm>
        </p:spPr>
        <p:txBody>
          <a:bodyPr/>
          <a:lstStyle/>
          <a:p>
            <a:pPr eaLnBrk="1" hangingPunct="1"/>
            <a:r>
              <a:rPr lang="en-US" sz="3200" smtClean="0"/>
              <a:t>Solution: Decouple Interface &amp; Implementation(s) </a:t>
            </a:r>
          </a:p>
        </p:txBody>
      </p:sp>
      <p:sp>
        <p:nvSpPr>
          <p:cNvPr id="56323" name="Rectangle 6"/>
          <p:cNvSpPr>
            <a:spLocks noChangeArrowheads="1"/>
          </p:cNvSpPr>
          <p:nvPr/>
        </p:nvSpPr>
        <p:spPr bwMode="auto">
          <a:xfrm>
            <a:off x="947738" y="1276350"/>
            <a:ext cx="2201862" cy="307975"/>
          </a:xfrm>
          <a:prstGeom prst="rect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Expression_Tree</a:t>
            </a:r>
          </a:p>
        </p:txBody>
      </p:sp>
      <p:cxnSp>
        <p:nvCxnSpPr>
          <p:cNvPr id="56324" name="Straight Arrow Connector 8"/>
          <p:cNvCxnSpPr>
            <a:cxnSpLocks noChangeShapeType="1"/>
          </p:cNvCxnSpPr>
          <p:nvPr/>
        </p:nvCxnSpPr>
        <p:spPr bwMode="auto">
          <a:xfrm>
            <a:off x="3149600" y="1430338"/>
            <a:ext cx="2622550" cy="1587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56325" name="Picture 9" descr="http://www.cs.wustl.edu/~schmidt/expr-tree/classComponent__No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925" y="1276350"/>
            <a:ext cx="86360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Isosceles Triangle 45"/>
          <p:cNvSpPr>
            <a:spLocks noChangeArrowheads="1"/>
          </p:cNvSpPr>
          <p:nvPr/>
        </p:nvSpPr>
        <p:spPr bwMode="auto">
          <a:xfrm>
            <a:off x="6672263" y="1620838"/>
            <a:ext cx="244475" cy="1730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i="1">
              <a:latin typeface="Arial" pitchFamily="34" charset="0"/>
            </a:endParaRPr>
          </a:p>
        </p:txBody>
      </p:sp>
      <p:sp>
        <p:nvSpPr>
          <p:cNvPr id="56327" name="Isosceles Triangle 46"/>
          <p:cNvSpPr>
            <a:spLocks noChangeArrowheads="1"/>
          </p:cNvSpPr>
          <p:nvPr/>
        </p:nvSpPr>
        <p:spPr bwMode="auto">
          <a:xfrm>
            <a:off x="5573713" y="2333625"/>
            <a:ext cx="244475" cy="1714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i="1">
              <a:latin typeface="Arial" pitchFamily="34" charset="0"/>
            </a:endParaRPr>
          </a:p>
        </p:txBody>
      </p:sp>
      <p:sp>
        <p:nvSpPr>
          <p:cNvPr id="56328" name="Isosceles Triangle 47"/>
          <p:cNvSpPr>
            <a:spLocks noChangeArrowheads="1"/>
          </p:cNvSpPr>
          <p:nvPr/>
        </p:nvSpPr>
        <p:spPr bwMode="auto">
          <a:xfrm>
            <a:off x="4481513" y="3048000"/>
            <a:ext cx="244475" cy="1714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i="1">
              <a:latin typeface="Arial" pitchFamily="34" charset="0"/>
            </a:endParaRPr>
          </a:p>
        </p:txBody>
      </p:sp>
      <p:sp>
        <p:nvSpPr>
          <p:cNvPr id="47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47638" y="4185603"/>
            <a:ext cx="8628062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7013" indent="-227013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Char char="•"/>
            </a:pPr>
            <a:r>
              <a:rPr lang="en-US" sz="2000" dirty="0"/>
              <a:t>Create a public interface class 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Expression_Tree</a:t>
            </a:r>
            <a:r>
              <a:rPr lang="en-US" sz="2000" dirty="0"/>
              <a:t>) used by clients &amp; a private implementation hierarchy (rooted at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Component_Node</a:t>
            </a:r>
            <a:r>
              <a:rPr lang="en-US" sz="2000" dirty="0"/>
              <a:t>) that encapsulates variability</a:t>
            </a:r>
          </a:p>
          <a:p>
            <a:pPr marL="461963" lvl="1" indent="-23495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Char char="•"/>
            </a:pPr>
            <a:r>
              <a:rPr lang="en-US" sz="2000" dirty="0"/>
              <a:t>The public interface class can perform reference counting of implementation object(s) to automate memory management</a:t>
            </a:r>
          </a:p>
          <a:p>
            <a:pPr marL="227013" indent="-227013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Char char="•"/>
            </a:pPr>
            <a:r>
              <a:rPr lang="en-US" sz="2000" dirty="0"/>
              <a:t>An Abstract Factory can produce the right implementation (as seen later)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87338"/>
            <a:ext cx="8077200" cy="854075"/>
          </a:xfrm>
        </p:spPr>
        <p:txBody>
          <a:bodyPr/>
          <a:lstStyle/>
          <a:p>
            <a:pPr eaLnBrk="1" hangingPunct="1"/>
            <a:r>
              <a:rPr lang="en-US" sz="3200" smtClean="0"/>
              <a:t>Expression_Tree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5900" y="1399858"/>
          <a:ext cx="8579224" cy="3840480"/>
        </p:xfrm>
        <a:graphic>
          <a:graphicData uri="http://schemas.openxmlformats.org/drawingml/2006/table">
            <a:tbl>
              <a:tblPr/>
              <a:tblGrid>
                <a:gridCol w="2743200"/>
                <a:gridCol w="5836024"/>
              </a:tblGrid>
              <a:tr h="82179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3" action="ppaction://hlinkfile"/>
                        </a:rPr>
                        <a:t>Expression_Tree</a:t>
                      </a:r>
                      <a:r>
                        <a:rPr lang="en-US" sz="1800"/>
                        <a:t> (void)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147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hlinkClick r:id="rId3" action="ppaction://hlinkfile"/>
                        </a:rPr>
                        <a:t>Expression_Tree</a:t>
                      </a:r>
                      <a:r>
                        <a:rPr lang="en-US" sz="1800" dirty="0"/>
                        <a:t> (</a:t>
                      </a:r>
                      <a:r>
                        <a:rPr lang="en-US" sz="1800" dirty="0" err="1">
                          <a:hlinkClick r:id="rId4" action="ppaction://hlinkfile"/>
                        </a:rPr>
                        <a:t>Component_Node</a:t>
                      </a:r>
                      <a:r>
                        <a:rPr lang="en-US" sz="1800" dirty="0"/>
                        <a:t> *root)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008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Expression_Tree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 </a:t>
                      </a:r>
                      <a:r>
                        <a:rPr lang="en-US" sz="1800" dirty="0"/>
                        <a:t>(const </a:t>
                      </a:r>
                      <a:r>
                        <a:rPr lang="en-US" sz="1800" dirty="0" err="1">
                          <a:hlinkClick r:id="rId3" action="ppaction://hlinkfile"/>
                        </a:rPr>
                        <a:t>Expression_Tree</a:t>
                      </a:r>
                      <a:r>
                        <a:rPr lang="en-US" sz="1800" dirty="0"/>
                        <a:t> &amp;t)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643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3" action="ppaction://hlinkfile"/>
                        </a:rPr>
                        <a:t>operator=</a:t>
                      </a:r>
                      <a:r>
                        <a:rPr lang="en-US" sz="1800"/>
                        <a:t> (const </a:t>
                      </a:r>
                      <a:r>
                        <a:rPr lang="en-US" sz="1800">
                          <a:hlinkClick r:id="rId3" action="ppaction://hlinkfile"/>
                        </a:rPr>
                        <a:t>Expression_Tree</a:t>
                      </a:r>
                      <a:r>
                        <a:rPr lang="en-US" sz="1800"/>
                        <a:t> &amp;t)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3" action="ppaction://hlinkfile"/>
                        </a:rPr>
                        <a:t>~</a:t>
                      </a:r>
                      <a:r>
                        <a:rPr lang="en-US" sz="1800" dirty="0" err="1">
                          <a:hlinkClick r:id="rId3" action="ppaction://hlinkfile"/>
                        </a:rPr>
                        <a:t>Expression_Tree</a:t>
                      </a:r>
                      <a:r>
                        <a:rPr lang="en-US" sz="1800" dirty="0"/>
                        <a:t> (void)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hlinkClick r:id="rId4" action="ppaction://hlinkfile"/>
                        </a:rPr>
                        <a:t>Component_Node</a:t>
                      </a:r>
                      <a:r>
                        <a:rPr lang="en-US" sz="1800"/>
                        <a:t> *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hlinkClick r:id="rId3" action="ppaction://hlinkfile"/>
                        </a:rPr>
                        <a:t>get_root</a:t>
                      </a:r>
                      <a:r>
                        <a:rPr lang="en-US" sz="1800" dirty="0"/>
                        <a:t> (void)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/>
                        <a:t>bool</a:t>
                      </a:r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3" action="ppaction://hlinkfile"/>
                        </a:rPr>
                        <a:t>is_null</a:t>
                      </a:r>
                      <a:r>
                        <a:rPr lang="en-US" sz="1800"/>
                        <a:t> (void) const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const </a:t>
                      </a:r>
                      <a:r>
                        <a:rPr lang="en-US" sz="1800" dirty="0" err="1"/>
                        <a:t>int</a:t>
                      </a:r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3" action="ppaction://hlinkfile"/>
                        </a:rPr>
                        <a:t>item</a:t>
                      </a:r>
                      <a:r>
                        <a:rPr lang="en-US" sz="1800"/>
                        <a:t> (void) const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hlinkClick r:id="rId3" action="ppaction://hlinkfile"/>
                        </a:rPr>
                        <a:t>Expression_Tree</a:t>
                      </a:r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3" action="ppaction://hlinkfile"/>
                        </a:rPr>
                        <a:t>left</a:t>
                      </a:r>
                      <a:r>
                        <a:rPr lang="en-US" sz="1800"/>
                        <a:t> (void)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hlinkClick r:id="rId3" action="ppaction://hlinkfile"/>
                        </a:rPr>
                        <a:t>Expression_Tree</a:t>
                      </a:r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3" action="ppaction://hlinkfile"/>
                        </a:rPr>
                        <a:t>right</a:t>
                      </a:r>
                      <a:r>
                        <a:rPr lang="en-US" sz="1800" dirty="0"/>
                        <a:t> (void)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09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hlinkClick r:id="rId5" action="ppaction://hlinkfile"/>
                        </a:rPr>
                        <a:t>iterator</a:t>
                      </a:r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begin</a:t>
                      </a:r>
                      <a:r>
                        <a:rPr lang="en-US" sz="1800" dirty="0"/>
                        <a:t> (const std::string &amp;</a:t>
                      </a:r>
                      <a:r>
                        <a:rPr lang="en-US" sz="1800" dirty="0" err="1"/>
                        <a:t>traversal_order</a:t>
                      </a:r>
                      <a:r>
                        <a:rPr lang="en-US" sz="1800" dirty="0"/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951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hlinkClick r:id="rId5" action="ppaction://hlinkfile"/>
                        </a:rPr>
                        <a:t>iterator</a:t>
                      </a:r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end</a:t>
                      </a:r>
                      <a:r>
                        <a:rPr lang="en-US" sz="1800" dirty="0"/>
                        <a:t> (const std::string &amp;</a:t>
                      </a:r>
                      <a:r>
                        <a:rPr lang="en-US" sz="1800" dirty="0" err="1"/>
                        <a:t>traversal_order</a:t>
                      </a:r>
                      <a:r>
                        <a:rPr lang="en-US" sz="1800" dirty="0"/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612"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 action="ppaction://hlinkfile"/>
                        </a:rPr>
                        <a:t>const_iterator</a:t>
                      </a:r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begin</a:t>
                      </a:r>
                      <a:r>
                        <a:rPr lang="en-US" sz="1800" dirty="0"/>
                        <a:t> (const std::string &amp;</a:t>
                      </a:r>
                      <a:r>
                        <a:rPr lang="en-US" sz="1800" dirty="0" err="1"/>
                        <a:t>traversal_order</a:t>
                      </a:r>
                      <a:r>
                        <a:rPr lang="en-US" sz="1800" dirty="0"/>
                        <a:t>) const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650"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 action="ppaction://hlinkfile"/>
                        </a:rPr>
                        <a:t>const_iterator</a:t>
                      </a:r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end</a:t>
                      </a:r>
                      <a:r>
                        <a:rPr lang="en-US" sz="1800" dirty="0"/>
                        <a:t> (const std::string &amp;</a:t>
                      </a:r>
                      <a:r>
                        <a:rPr lang="en-US" sz="1800" dirty="0" err="1"/>
                        <a:t>traversal_order</a:t>
                      </a:r>
                      <a:r>
                        <a:rPr lang="en-US" sz="1800" dirty="0"/>
                        <a:t>) const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7376" name="Rectangle 7"/>
          <p:cNvSpPr>
            <a:spLocks noChangeArrowheads="1"/>
          </p:cNvSpPr>
          <p:nvPr/>
        </p:nvSpPr>
        <p:spPr bwMode="auto">
          <a:xfrm>
            <a:off x="193040" y="933450"/>
            <a:ext cx="8928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Interface for Composite pattern used to contain all nodes in </a:t>
            </a:r>
            <a:r>
              <a:rPr lang="en-US" sz="2000" dirty="0" smtClean="0"/>
              <a:t>expression </a:t>
            </a:r>
            <a:r>
              <a:rPr lang="en-US" sz="2000" dirty="0"/>
              <a:t>tree</a:t>
            </a:r>
          </a:p>
        </p:txBody>
      </p:sp>
      <p:sp>
        <p:nvSpPr>
          <p:cNvPr id="57377" name="Rectangle 5"/>
          <p:cNvSpPr>
            <a:spLocks noChangeArrowheads="1"/>
          </p:cNvSpPr>
          <p:nvPr/>
        </p:nvSpPr>
        <p:spPr bwMode="auto">
          <a:xfrm>
            <a:off x="193040" y="5295583"/>
            <a:ext cx="8905240" cy="109260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Commonality</a:t>
            </a:r>
            <a:r>
              <a:rPr lang="en-US" sz="2000" dirty="0"/>
              <a:t>: Provides a common interface for expression tree operations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Variability</a:t>
            </a:r>
            <a:r>
              <a:rPr lang="en-US" sz="2000" dirty="0"/>
              <a:t>: The contents of the expression tree nodes can vary depending on the expression</a:t>
            </a:r>
          </a:p>
        </p:txBody>
      </p:sp>
      <p:sp>
        <p:nvSpPr>
          <p:cNvPr id="57378" name="Rectangle 9"/>
          <p:cNvSpPr>
            <a:spLocks noChangeArrowheads="1"/>
          </p:cNvSpPr>
          <p:nvPr/>
        </p:nvSpPr>
        <p:spPr bwMode="auto">
          <a:xfrm>
            <a:off x="210503" y="1354138"/>
            <a:ext cx="1471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Interface: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195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Bridge                           object structural</a:t>
            </a:r>
          </a:p>
        </p:txBody>
      </p:sp>
      <p:sp>
        <p:nvSpPr>
          <p:cNvPr id="3563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90550" y="1258887"/>
            <a:ext cx="8140700" cy="2408237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sz="2000" b="1" dirty="0" smtClean="0"/>
              <a:t>Intent</a:t>
            </a:r>
          </a:p>
          <a:p>
            <a:pPr marL="171450" lvl="1" indent="-1588" eaLnBrk="1" hangingPunct="1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Separate a (logical) abstraction interface from its (physical) implementation(s)</a:t>
            </a:r>
          </a:p>
          <a:p>
            <a:pPr eaLnBrk="1" hangingPunct="1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sz="2000" b="1" dirty="0" smtClean="0"/>
              <a:t>Applicability</a:t>
            </a:r>
          </a:p>
          <a:p>
            <a:pPr lvl="1">
              <a:spcBef>
                <a:spcPct val="30000"/>
              </a:spcBef>
              <a:defRPr/>
            </a:pPr>
            <a:r>
              <a:rPr lang="en-US" sz="2000" dirty="0" smtClean="0"/>
              <a:t>When interface &amp; implementation should vary independently</a:t>
            </a:r>
          </a:p>
          <a:p>
            <a:pPr lvl="1">
              <a:spcBef>
                <a:spcPct val="30000"/>
              </a:spcBef>
              <a:defRPr/>
            </a:pPr>
            <a:r>
              <a:rPr lang="en-US" sz="2000" dirty="0" smtClean="0"/>
              <a:t>Require a uniform interface to interchangeable class hierarchies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0350" y="3667125"/>
            <a:ext cx="8234363" cy="2895600"/>
            <a:chOff x="336" y="2304"/>
            <a:chExt cx="5187" cy="1824"/>
          </a:xfrm>
        </p:grpSpPr>
        <p:sp>
          <p:nvSpPr>
            <p:cNvPr id="58375" name="Rectangle 5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28" y="2304"/>
              <a:ext cx="4896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/>
              <a:r>
                <a:rPr lang="en-US" sz="2000" b="1"/>
                <a:t>Structure</a:t>
              </a:r>
            </a:p>
          </p:txBody>
        </p:sp>
        <p:pic>
          <p:nvPicPr>
            <p:cNvPr id="58376" name="Picture 6" descr="bridge-om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" y="2640"/>
              <a:ext cx="5187" cy="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373" name="Rectangle 7"/>
          <p:cNvSpPr>
            <a:spLocks noChangeArrowheads="1"/>
          </p:cNvSpPr>
          <p:nvPr/>
        </p:nvSpPr>
        <p:spPr bwMode="auto">
          <a:xfrm>
            <a:off x="2244725" y="4318000"/>
            <a:ext cx="615950" cy="1635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i="1">
              <a:latin typeface="Arial" pitchFamily="34" charset="0"/>
            </a:endParaRPr>
          </a:p>
        </p:txBody>
      </p:sp>
      <p:sp>
        <p:nvSpPr>
          <p:cNvPr id="58374" name="Freeform 8"/>
          <p:cNvSpPr>
            <a:spLocks noChangeArrowheads="1"/>
          </p:cNvSpPr>
          <p:nvPr/>
        </p:nvSpPr>
        <p:spPr bwMode="auto">
          <a:xfrm>
            <a:off x="6697663" y="4308475"/>
            <a:ext cx="798512" cy="230188"/>
          </a:xfrm>
          <a:custGeom>
            <a:avLst/>
            <a:gdLst>
              <a:gd name="T0" fmla="*/ 0 w 798214"/>
              <a:gd name="T1" fmla="*/ 0 h 231214"/>
              <a:gd name="T2" fmla="*/ 798512 w 798214"/>
              <a:gd name="T3" fmla="*/ 0 h 231214"/>
              <a:gd name="T4" fmla="*/ 798512 w 798214"/>
              <a:gd name="T5" fmla="*/ 154727 h 231214"/>
              <a:gd name="T6" fmla="*/ 789456 w 798214"/>
              <a:gd name="T7" fmla="*/ 230188 h 231214"/>
              <a:gd name="T8" fmla="*/ 0 w 798214"/>
              <a:gd name="T9" fmla="*/ 172754 h 231214"/>
              <a:gd name="T10" fmla="*/ 0 w 798214"/>
              <a:gd name="T11" fmla="*/ 0 h 2312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8214"/>
              <a:gd name="T19" fmla="*/ 0 h 231214"/>
              <a:gd name="T20" fmla="*/ 798214 w 798214"/>
              <a:gd name="T21" fmla="*/ 231214 h 2312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8214" h="231214">
                <a:moveTo>
                  <a:pt x="0" y="0"/>
                </a:moveTo>
                <a:lnTo>
                  <a:pt x="798214" y="0"/>
                </a:lnTo>
                <a:lnTo>
                  <a:pt x="798214" y="155417"/>
                </a:lnTo>
                <a:lnTo>
                  <a:pt x="789161" y="231214"/>
                </a:lnTo>
                <a:lnTo>
                  <a:pt x="0" y="17352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i="1">
                <a:latin typeface="Arial" pitchFamily="34" charset="0"/>
              </a:rPr>
              <a:t>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Recurring Design Structures</a:t>
            </a: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0" y="1026795"/>
            <a:ext cx="8597900" cy="314801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/>
              <a:t>Well-designed OO systems exhibit recurring structures that promote</a:t>
            </a:r>
          </a:p>
          <a:p>
            <a:pPr lvl="1" eaLnBrk="1" hangingPunct="1"/>
            <a:r>
              <a:rPr lang="en-US" sz="2000" dirty="0" smtClean="0"/>
              <a:t>Abstraction</a:t>
            </a:r>
          </a:p>
          <a:p>
            <a:pPr lvl="1" eaLnBrk="1" hangingPunct="1"/>
            <a:r>
              <a:rPr lang="en-US" sz="2000" dirty="0" smtClean="0"/>
              <a:t>Flexibility</a:t>
            </a:r>
          </a:p>
          <a:p>
            <a:pPr lvl="1" eaLnBrk="1" hangingPunct="1"/>
            <a:r>
              <a:rPr lang="en-US" sz="2000" dirty="0" smtClean="0"/>
              <a:t>Modularity</a:t>
            </a:r>
          </a:p>
          <a:p>
            <a:pPr lvl="1" eaLnBrk="1" hangingPunct="1"/>
            <a:r>
              <a:rPr lang="en-US" sz="2000" dirty="0" smtClean="0"/>
              <a:t>Elegance</a:t>
            </a:r>
          </a:p>
          <a:p>
            <a:pPr marL="0" indent="0" eaLnBrk="1" hangingPunct="1">
              <a:spcBef>
                <a:spcPct val="40000"/>
              </a:spcBef>
              <a:buFont typeface="Wingdings" pitchFamily="2" charset="2"/>
              <a:buNone/>
            </a:pPr>
            <a:endParaRPr lang="en-US" sz="2000" dirty="0" smtClean="0"/>
          </a:p>
          <a:p>
            <a:pPr marL="0" indent="0" eaLnBrk="1" hangingPunct="1">
              <a:spcBef>
                <a:spcPct val="40000"/>
              </a:spcBef>
              <a:buFont typeface="Wingdings" pitchFamily="2" charset="2"/>
              <a:buNone/>
            </a:pPr>
            <a:endParaRPr lang="en-US" sz="2000" dirty="0" smtClean="0"/>
          </a:p>
          <a:p>
            <a:pPr marL="0" indent="0"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sz="2000" i="1" dirty="0" smtClean="0"/>
              <a:t>Therein lies valuable design knowledge</a:t>
            </a:r>
          </a:p>
        </p:txBody>
      </p:sp>
      <p:sp>
        <p:nvSpPr>
          <p:cNvPr id="43012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73223" y="4800600"/>
            <a:ext cx="4572001" cy="10403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Problem: </a:t>
            </a:r>
            <a:r>
              <a:rPr lang="en-US" sz="2000" dirty="0" smtClean="0">
                <a:latin typeface="+mn-lt"/>
                <a:ea typeface="+mn-ea"/>
                <a:cs typeface="+mn-cs"/>
              </a:rPr>
              <a:t>capturing</a:t>
            </a:r>
            <a:r>
              <a:rPr lang="en-US" sz="2000" dirty="0">
                <a:latin typeface="+mn-lt"/>
                <a:ea typeface="+mn-ea"/>
                <a:cs typeface="+mn-cs"/>
              </a:rPr>
              <a:t>, communicating, </a:t>
            </a:r>
            <a:r>
              <a:rPr lang="en-US" sz="2000" dirty="0" smtClean="0">
                <a:latin typeface="+mn-lt"/>
                <a:ea typeface="+mn-ea"/>
                <a:cs typeface="+mn-cs"/>
              </a:rPr>
              <a:t>applying, &amp; preserving this </a:t>
            </a:r>
            <a:r>
              <a:rPr lang="en-US" sz="2000" dirty="0">
                <a:latin typeface="+mn-lt"/>
                <a:ea typeface="+mn-ea"/>
                <a:cs typeface="+mn-cs"/>
              </a:rPr>
              <a:t>knowledge without undue </a:t>
            </a:r>
            <a:r>
              <a:rPr lang="en-US" sz="2000" dirty="0" smtClean="0">
                <a:latin typeface="+mn-lt"/>
                <a:ea typeface="+mn-ea"/>
                <a:cs typeface="+mn-cs"/>
              </a:rPr>
              <a:t>time, effort, &amp; risk</a:t>
            </a:r>
            <a:endParaRPr lang="en-US" sz="2000" dirty="0">
              <a:latin typeface="+mn-lt"/>
              <a:ea typeface="+mn-ea"/>
              <a:cs typeface="+mn-cs"/>
            </a:endParaRPr>
          </a:p>
        </p:txBody>
      </p:sp>
      <p:pic>
        <p:nvPicPr>
          <p:cNvPr id="13317" name="Picture 2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148" y="1436898"/>
            <a:ext cx="7237041" cy="19491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319" name="Picture 7" descr="http://www.epicwin.org/img/misc/wantedpost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010" y="3408602"/>
            <a:ext cx="2288540" cy="29293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1203325"/>
            <a:ext cx="8607425" cy="47244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2000" b="1" dirty="0" smtClean="0"/>
              <a:t>Consequences</a:t>
            </a:r>
          </a:p>
          <a:p>
            <a:pPr marL="227013" lvl="1" indent="-222250" eaLnBrk="1" hangingPunct="1">
              <a:buFont typeface="Tahoma" pitchFamily="34" charset="0"/>
              <a:buChar char="+"/>
              <a:defRPr/>
            </a:pPr>
            <a:r>
              <a:rPr lang="en-US" sz="2000" dirty="0" smtClean="0"/>
              <a:t>abstraction interface &amp; implementation are independent</a:t>
            </a:r>
          </a:p>
          <a:p>
            <a:pPr marL="227013" lvl="1" indent="-222250" eaLnBrk="1" hangingPunct="1">
              <a:buFont typeface="Tahoma" pitchFamily="34" charset="0"/>
              <a:buChar char="+"/>
              <a:defRPr/>
            </a:pPr>
            <a:r>
              <a:rPr lang="en-US" sz="2000" dirty="0" smtClean="0"/>
              <a:t>implementations can vary dynamically</a:t>
            </a:r>
          </a:p>
          <a:p>
            <a:pPr marL="227013" lvl="1" indent="-222250" eaLnBrk="1" hangingPunct="1">
              <a:buFont typeface="Tahoma" pitchFamily="34" charset="0"/>
              <a:buChar char="+"/>
              <a:defRPr/>
            </a:pPr>
            <a:r>
              <a:rPr lang="en-US" sz="2000" dirty="0" smtClean="0"/>
              <a:t>Can be used transparently with STL algorithms &amp; containers</a:t>
            </a:r>
          </a:p>
          <a:p>
            <a:pPr marL="227013" lvl="1" indent="-222250" eaLnBrk="1" hangingPunct="1">
              <a:buFont typeface="Tahoma" pitchFamily="34" charset="0"/>
              <a:buChar char="–"/>
              <a:defRPr/>
            </a:pPr>
            <a:r>
              <a:rPr lang="en-US" sz="2000" dirty="0" smtClean="0"/>
              <a:t>one-size-fits-all Abstraction &amp; </a:t>
            </a:r>
            <a:r>
              <a:rPr lang="en-US" sz="2000" dirty="0" err="1" smtClean="0"/>
              <a:t>Implementor</a:t>
            </a:r>
            <a:r>
              <a:rPr lang="en-US" sz="2000" dirty="0" smtClean="0"/>
              <a:t> interfaces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2000" b="1" dirty="0" smtClean="0"/>
              <a:t>Implementation</a:t>
            </a:r>
          </a:p>
          <a:p>
            <a:pPr marL="227013" lvl="1" indent="-227013"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sharing </a:t>
            </a:r>
            <a:r>
              <a:rPr lang="en-US" sz="2000" dirty="0" err="1" smtClean="0"/>
              <a:t>Implementors</a:t>
            </a:r>
            <a:r>
              <a:rPr lang="en-US" sz="2000" dirty="0" smtClean="0"/>
              <a:t> &amp; reference counting</a:t>
            </a:r>
          </a:p>
          <a:p>
            <a:pPr marL="396876" lvl="3" indent="-227013" eaLnBrk="1" hangingPunct="1">
              <a:buFont typeface="Arial" pitchFamily="34" charset="0"/>
              <a:buChar char="•"/>
              <a:defRPr/>
            </a:pPr>
            <a:r>
              <a:rPr lang="en-US" sz="1800" dirty="0" smtClean="0"/>
              <a:t>See reusable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Refcounter</a:t>
            </a:r>
            <a:r>
              <a:rPr lang="en-US" sz="1800" dirty="0" smtClean="0"/>
              <a:t> template class (based on STL/boost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shared_pointer</a:t>
            </a:r>
            <a:r>
              <a:rPr lang="en-US" sz="1800" dirty="0" smtClean="0"/>
              <a:t>)</a:t>
            </a:r>
          </a:p>
          <a:p>
            <a:pPr marL="227013" lvl="1" indent="-227013"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creating the right </a:t>
            </a:r>
            <a:r>
              <a:rPr lang="en-US" sz="2000" dirty="0" err="1" smtClean="0"/>
              <a:t>Implementor</a:t>
            </a:r>
            <a:r>
              <a:rPr lang="en-US" sz="2000" dirty="0" smtClean="0"/>
              <a:t> (often use factories)</a:t>
            </a:r>
          </a:p>
          <a:p>
            <a:pPr marL="533400" indent="-533400" eaLnBrk="1" hangingPunct="1">
              <a:buNone/>
              <a:defRPr/>
            </a:pPr>
            <a:r>
              <a:rPr lang="en-US" sz="2000" b="1" dirty="0" smtClean="0"/>
              <a:t>Known Uses</a:t>
            </a:r>
          </a:p>
          <a:p>
            <a:pPr marL="227013" lvl="1" indent="-227013"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ET++ Window/</a:t>
            </a:r>
            <a:r>
              <a:rPr lang="en-US" sz="2000" dirty="0" err="1" smtClean="0"/>
              <a:t>WindowPort</a:t>
            </a:r>
            <a:endParaRPr lang="en-US" sz="2000" dirty="0" smtClean="0"/>
          </a:p>
          <a:p>
            <a:pPr marL="227013" lvl="1" indent="-227013" eaLnBrk="1" hangingPunct="1">
              <a:buFont typeface="Arial" pitchFamily="34" charset="0"/>
              <a:buChar char="•"/>
              <a:defRPr/>
            </a:pPr>
            <a:r>
              <a:rPr lang="en-US" sz="2000" dirty="0" err="1" smtClean="0"/>
              <a:t>libg</a:t>
            </a:r>
            <a:r>
              <a:rPr lang="en-US" sz="2000" dirty="0" smtClean="0"/>
              <a:t>++ Set/{</a:t>
            </a:r>
            <a:r>
              <a:rPr lang="en-US" sz="2000" dirty="0" err="1" smtClean="0"/>
              <a:t>LinkedList</a:t>
            </a:r>
            <a:r>
              <a:rPr lang="en-US" sz="2000" dirty="0" smtClean="0"/>
              <a:t>, </a:t>
            </a:r>
            <a:r>
              <a:rPr lang="en-US" sz="2000" dirty="0" err="1" smtClean="0"/>
              <a:t>HashTable</a:t>
            </a:r>
            <a:r>
              <a:rPr lang="en-US" sz="2000" dirty="0" smtClean="0"/>
              <a:t>}</a:t>
            </a:r>
          </a:p>
          <a:p>
            <a:pPr marL="227013" lvl="1" indent="-227013"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AWT Component/</a:t>
            </a:r>
            <a:r>
              <a:rPr lang="en-US" sz="2000" dirty="0" err="1" smtClean="0"/>
              <a:t>ComponentPeer</a:t>
            </a:r>
            <a:endParaRPr lang="en-US" sz="20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195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Bridge                           object structural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Tree Printing &amp; Evaluation</a:t>
            </a:r>
          </a:p>
        </p:txBody>
      </p:sp>
      <p:sp>
        <p:nvSpPr>
          <p:cNvPr id="604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15888" y="942975"/>
            <a:ext cx="4211637" cy="52133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dirty="0" smtClean="0"/>
              <a:t>Goals: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dirty="0" smtClean="0"/>
              <a:t>create a framework for performing algorithms </a:t>
            </a:r>
            <a:br>
              <a:rPr lang="en-US" sz="2000" dirty="0" smtClean="0"/>
            </a:br>
            <a:r>
              <a:rPr lang="en-US" sz="2000" dirty="0" smtClean="0"/>
              <a:t>that affect nodes in a tree</a:t>
            </a:r>
          </a:p>
          <a:p>
            <a:pPr lvl="1" eaLnBrk="1" hangingPunct="1">
              <a:spcBef>
                <a:spcPts val="600"/>
              </a:spcBef>
              <a:buFontTx/>
              <a:buNone/>
            </a:pPr>
            <a:endParaRPr lang="en-US" sz="20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dirty="0" smtClean="0"/>
              <a:t>Constraints/forces: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dirty="0" smtClean="0"/>
              <a:t>support multiple algorithms that can act on the expression tree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dirty="0" smtClean="0"/>
              <a:t>don’t tightly couple algorithms with expression tree structure</a:t>
            </a:r>
          </a:p>
          <a:p>
            <a:pPr lvl="3" eaLnBrk="1" hangingPunct="1">
              <a:spcBef>
                <a:spcPts val="600"/>
              </a:spcBef>
            </a:pPr>
            <a:r>
              <a:rPr lang="en-US" dirty="0" smtClean="0"/>
              <a:t>e.g., don’t have “print” &amp; “evaluate” methods in the node classes</a:t>
            </a:r>
          </a:p>
        </p:txBody>
      </p:sp>
      <p:grpSp>
        <p:nvGrpSpPr>
          <p:cNvPr id="60420" name="Group 17"/>
          <p:cNvGrpSpPr>
            <a:grpSpLocks/>
          </p:cNvGrpSpPr>
          <p:nvPr/>
        </p:nvGrpSpPr>
        <p:grpSpPr bwMode="auto">
          <a:xfrm>
            <a:off x="4976813" y="2625725"/>
            <a:ext cx="4013200" cy="3530600"/>
            <a:chOff x="373063" y="1778000"/>
            <a:chExt cx="4013200" cy="3530600"/>
          </a:xfrm>
        </p:grpSpPr>
        <p:pic>
          <p:nvPicPr>
            <p:cNvPr id="6042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775" y="1778000"/>
              <a:ext cx="3900488" cy="3475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4" name="Rectangle 7"/>
            <p:cNvSpPr>
              <a:spLocks noChangeArrowheads="1"/>
            </p:cNvSpPr>
            <p:nvPr/>
          </p:nvSpPr>
          <p:spPr bwMode="auto">
            <a:xfrm>
              <a:off x="2373313" y="4716463"/>
              <a:ext cx="815975" cy="592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/>
                <a:t>Leaf</a:t>
              </a:r>
            </a:p>
            <a:p>
              <a:pPr algn="ctr">
                <a:spcBef>
                  <a:spcPct val="0"/>
                </a:spcBef>
              </a:pPr>
              <a:r>
                <a:rPr lang="en-US"/>
                <a:t>Nodes</a:t>
              </a:r>
            </a:p>
          </p:txBody>
        </p:sp>
        <p:sp>
          <p:nvSpPr>
            <p:cNvPr id="60425" name="Rectangle 8"/>
            <p:cNvSpPr>
              <a:spLocks noChangeArrowheads="1"/>
            </p:cNvSpPr>
            <p:nvPr/>
          </p:nvSpPr>
          <p:spPr bwMode="auto">
            <a:xfrm>
              <a:off x="3438525" y="1955800"/>
              <a:ext cx="817563" cy="590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/>
                <a:t>Binary</a:t>
              </a:r>
            </a:p>
            <a:p>
              <a:pPr algn="ctr">
                <a:spcBef>
                  <a:spcPct val="0"/>
                </a:spcBef>
              </a:pPr>
              <a:r>
                <a:rPr lang="en-US"/>
                <a:t>Nodes</a:t>
              </a:r>
            </a:p>
          </p:txBody>
        </p:sp>
        <p:sp>
          <p:nvSpPr>
            <p:cNvPr id="60426" name="Rectangle 9"/>
            <p:cNvSpPr>
              <a:spLocks noChangeArrowheads="1"/>
            </p:cNvSpPr>
            <p:nvPr/>
          </p:nvSpPr>
          <p:spPr bwMode="auto">
            <a:xfrm>
              <a:off x="373063" y="3622675"/>
              <a:ext cx="784225" cy="590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/>
                <a:t>Unary</a:t>
              </a:r>
            </a:p>
            <a:p>
              <a:pPr algn="ctr">
                <a:spcBef>
                  <a:spcPct val="0"/>
                </a:spcBef>
              </a:pPr>
              <a:r>
                <a:rPr lang="en-US"/>
                <a:t>Node</a:t>
              </a:r>
            </a:p>
          </p:txBody>
        </p:sp>
      </p:grpSp>
      <p:sp>
        <p:nvSpPr>
          <p:cNvPr id="11" name="Line Callout 1 10"/>
          <p:cNvSpPr/>
          <p:nvPr/>
        </p:nvSpPr>
        <p:spPr bwMode="auto">
          <a:xfrm>
            <a:off x="3859823" y="1665671"/>
            <a:ext cx="1901215" cy="757130"/>
          </a:xfrm>
          <a:prstGeom prst="borderCallout1">
            <a:avLst>
              <a:gd name="adj1" fmla="val 31394"/>
              <a:gd name="adj2" fmla="val 101105"/>
              <a:gd name="adj3" fmla="val 140600"/>
              <a:gd name="adj4" fmla="val 145942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 smtClean="0"/>
              <a:t>Algo</a:t>
            </a:r>
            <a:r>
              <a:rPr lang="en-US" sz="1600" dirty="0" smtClean="0"/>
              <a:t> 1: Print all the values of the nodes in the tree</a:t>
            </a:r>
            <a:endParaRPr lang="en-US" sz="1600" dirty="0"/>
          </a:p>
        </p:txBody>
      </p:sp>
      <p:sp>
        <p:nvSpPr>
          <p:cNvPr id="13" name="Line Callout 1 12"/>
          <p:cNvSpPr/>
          <p:nvPr/>
        </p:nvSpPr>
        <p:spPr bwMode="auto">
          <a:xfrm>
            <a:off x="7144111" y="1233823"/>
            <a:ext cx="1882775" cy="757130"/>
          </a:xfrm>
          <a:prstGeom prst="borderCallout1">
            <a:avLst>
              <a:gd name="adj1" fmla="val 100317"/>
              <a:gd name="adj2" fmla="val 16881"/>
              <a:gd name="adj3" fmla="val 186489"/>
              <a:gd name="adj4" fmla="val -6462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 smtClean="0"/>
              <a:t>Algo</a:t>
            </a:r>
            <a:r>
              <a:rPr lang="en-US" sz="1600" dirty="0" smtClean="0"/>
              <a:t> 2: Evaluate the “yield” of the nodes in the tree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Solution: Encapsulate Traversal	</a:t>
            </a:r>
          </a:p>
        </p:txBody>
      </p:sp>
      <p:grpSp>
        <p:nvGrpSpPr>
          <p:cNvPr id="61443" name="Group 21"/>
          <p:cNvGrpSpPr>
            <a:grpSpLocks/>
          </p:cNvGrpSpPr>
          <p:nvPr/>
        </p:nvGrpSpPr>
        <p:grpSpPr bwMode="auto">
          <a:xfrm>
            <a:off x="4237038" y="1479550"/>
            <a:ext cx="4437062" cy="3568700"/>
            <a:chOff x="4029075" y="2252663"/>
            <a:chExt cx="4437063" cy="3568700"/>
          </a:xfrm>
        </p:grpSpPr>
        <p:pic>
          <p:nvPicPr>
            <p:cNvPr id="6145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65650" y="2252663"/>
              <a:ext cx="3900488" cy="3475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58" name="Rectangle 7"/>
            <p:cNvSpPr>
              <a:spLocks noChangeArrowheads="1"/>
            </p:cNvSpPr>
            <p:nvPr/>
          </p:nvSpPr>
          <p:spPr bwMode="auto">
            <a:xfrm>
              <a:off x="6427788" y="5183188"/>
              <a:ext cx="815975" cy="590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/>
                <a:t>Leaf</a:t>
              </a:r>
            </a:p>
            <a:p>
              <a:pPr algn="ctr">
                <a:spcBef>
                  <a:spcPct val="0"/>
                </a:spcBef>
              </a:pPr>
              <a:r>
                <a:rPr lang="en-US"/>
                <a:t>Nodes</a:t>
              </a:r>
            </a:p>
          </p:txBody>
        </p:sp>
        <p:sp>
          <p:nvSpPr>
            <p:cNvPr id="61459" name="Freeform 8"/>
            <p:cNvSpPr>
              <a:spLocks noChangeArrowheads="1"/>
            </p:cNvSpPr>
            <p:nvPr/>
          </p:nvSpPr>
          <p:spPr bwMode="auto">
            <a:xfrm>
              <a:off x="6707188" y="2424113"/>
              <a:ext cx="1604962" cy="1025525"/>
            </a:xfrm>
            <a:custGeom>
              <a:avLst/>
              <a:gdLst>
                <a:gd name="T0" fmla="*/ 0 w 1605001"/>
                <a:gd name="T1" fmla="*/ 0 h 1025529"/>
                <a:gd name="T2" fmla="*/ 1604923 w 1605001"/>
                <a:gd name="T3" fmla="*/ 0 h 1025529"/>
                <a:gd name="T4" fmla="*/ 1604923 w 1605001"/>
                <a:gd name="T5" fmla="*/ 341630 h 1025529"/>
                <a:gd name="T6" fmla="*/ 1248063 w 1605001"/>
                <a:gd name="T7" fmla="*/ 870108 h 1025529"/>
                <a:gd name="T8" fmla="*/ 1118690 w 1605001"/>
                <a:gd name="T9" fmla="*/ 861053 h 1025529"/>
                <a:gd name="T10" fmla="*/ 819939 w 1605001"/>
                <a:gd name="T11" fmla="*/ 634718 h 1025529"/>
                <a:gd name="T12" fmla="*/ 0 w 1605001"/>
                <a:gd name="T13" fmla="*/ 341630 h 1025529"/>
                <a:gd name="T14" fmla="*/ 0 w 1605001"/>
                <a:gd name="T15" fmla="*/ 0 h 10255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05001"/>
                <a:gd name="T25" fmla="*/ 0 h 1025529"/>
                <a:gd name="T26" fmla="*/ 1605001 w 1605001"/>
                <a:gd name="T27" fmla="*/ 1025529 h 10255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05001" h="1025529">
                  <a:moveTo>
                    <a:pt x="0" y="0"/>
                  </a:moveTo>
                  <a:lnTo>
                    <a:pt x="1605001" y="0"/>
                  </a:lnTo>
                  <a:lnTo>
                    <a:pt x="1605001" y="341632"/>
                  </a:lnTo>
                  <a:lnTo>
                    <a:pt x="1248123" y="870114"/>
                  </a:lnTo>
                  <a:cubicBezTo>
                    <a:pt x="1188205" y="956685"/>
                    <a:pt x="1163802" y="1025529"/>
                    <a:pt x="1118744" y="861059"/>
                  </a:cubicBezTo>
                  <a:cubicBezTo>
                    <a:pt x="1094163" y="859550"/>
                    <a:pt x="1033596" y="884255"/>
                    <a:pt x="819979" y="634722"/>
                  </a:cubicBezTo>
                  <a:cubicBezTo>
                    <a:pt x="633522" y="548151"/>
                    <a:pt x="183439" y="485142"/>
                    <a:pt x="0" y="34163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endParaRPr lang="en-US"/>
            </a:p>
          </p:txBody>
        </p:sp>
        <p:sp>
          <p:nvSpPr>
            <p:cNvPr id="61460" name="Rectangle 9"/>
            <p:cNvSpPr>
              <a:spLocks noChangeArrowheads="1"/>
            </p:cNvSpPr>
            <p:nvPr/>
          </p:nvSpPr>
          <p:spPr bwMode="auto">
            <a:xfrm>
              <a:off x="4425950" y="4087813"/>
              <a:ext cx="784225" cy="592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/>
                <a:t>Unary</a:t>
              </a:r>
            </a:p>
            <a:p>
              <a:pPr algn="ctr">
                <a:spcBef>
                  <a:spcPct val="0"/>
                </a:spcBef>
              </a:pPr>
              <a:r>
                <a:rPr lang="en-US"/>
                <a:t>Node</a:t>
              </a:r>
            </a:p>
          </p:txBody>
        </p:sp>
        <p:sp>
          <p:nvSpPr>
            <p:cNvPr id="61461" name="Freeform 10"/>
            <p:cNvSpPr>
              <a:spLocks noChangeArrowheads="1"/>
            </p:cNvSpPr>
            <p:nvPr/>
          </p:nvSpPr>
          <p:spPr bwMode="auto">
            <a:xfrm rot="-10558929">
              <a:off x="4029075" y="3551238"/>
              <a:ext cx="1398588" cy="1449387"/>
            </a:xfrm>
            <a:custGeom>
              <a:avLst/>
              <a:gdLst>
                <a:gd name="T0" fmla="*/ 13020 w 1605001"/>
                <a:gd name="T1" fmla="*/ 46777 h 4351645"/>
                <a:gd name="T2" fmla="*/ 705051 w 1605001"/>
                <a:gd name="T3" fmla="*/ 0 h 4351645"/>
                <a:gd name="T4" fmla="*/ 1062765 w 1605001"/>
                <a:gd name="T5" fmla="*/ 105849 h 4351645"/>
                <a:gd name="T6" fmla="*/ 826456 w 1605001"/>
                <a:gd name="T7" fmla="*/ 125379 h 4351645"/>
                <a:gd name="T8" fmla="*/ 372232 w 1605001"/>
                <a:gd name="T9" fmla="*/ 154737 h 4351645"/>
                <a:gd name="T10" fmla="*/ 157789 w 1605001"/>
                <a:gd name="T11" fmla="*/ 132584 h 4351645"/>
                <a:gd name="T12" fmla="*/ 0 w 1605001"/>
                <a:gd name="T13" fmla="*/ 105849 h 4351645"/>
                <a:gd name="T14" fmla="*/ 13020 w 1605001"/>
                <a:gd name="T15" fmla="*/ 46777 h 43516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05001"/>
                <a:gd name="T25" fmla="*/ 0 h 4351645"/>
                <a:gd name="T26" fmla="*/ 1605001 w 1605001"/>
                <a:gd name="T27" fmla="*/ 4351645 h 43516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05001" h="4351645">
                  <a:moveTo>
                    <a:pt x="19663" y="1265785"/>
                  </a:moveTo>
                  <a:lnTo>
                    <a:pt x="1064777" y="0"/>
                  </a:lnTo>
                  <a:lnTo>
                    <a:pt x="1605001" y="2864266"/>
                  </a:lnTo>
                  <a:lnTo>
                    <a:pt x="1248123" y="3392748"/>
                  </a:lnTo>
                  <a:cubicBezTo>
                    <a:pt x="1188205" y="3479319"/>
                    <a:pt x="607208" y="4351646"/>
                    <a:pt x="562150" y="4187176"/>
                  </a:cubicBezTo>
                  <a:cubicBezTo>
                    <a:pt x="537569" y="4185667"/>
                    <a:pt x="451911" y="3837257"/>
                    <a:pt x="238294" y="3587724"/>
                  </a:cubicBezTo>
                  <a:cubicBezTo>
                    <a:pt x="51837" y="3501153"/>
                    <a:pt x="183439" y="3007776"/>
                    <a:pt x="0" y="2864266"/>
                  </a:cubicBezTo>
                  <a:lnTo>
                    <a:pt x="19663" y="126578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endParaRPr lang="en-US"/>
            </a:p>
          </p:txBody>
        </p:sp>
        <p:sp>
          <p:nvSpPr>
            <p:cNvPr id="61462" name="Freeform 11"/>
            <p:cNvSpPr>
              <a:spLocks noChangeArrowheads="1"/>
            </p:cNvSpPr>
            <p:nvPr/>
          </p:nvSpPr>
          <p:spPr bwMode="auto">
            <a:xfrm rot="-10558929">
              <a:off x="6057900" y="4591050"/>
              <a:ext cx="1809750" cy="1230313"/>
            </a:xfrm>
            <a:custGeom>
              <a:avLst/>
              <a:gdLst>
                <a:gd name="T0" fmla="*/ 271008 w 2075167"/>
                <a:gd name="T1" fmla="*/ 17878 h 3694094"/>
                <a:gd name="T2" fmla="*/ 622799 w 2075167"/>
                <a:gd name="T3" fmla="*/ 15781 h 3694094"/>
                <a:gd name="T4" fmla="*/ 1107153 w 2075167"/>
                <a:gd name="T5" fmla="*/ 0 h 3694094"/>
                <a:gd name="T6" fmla="*/ 1161018 w 2075167"/>
                <a:gd name="T7" fmla="*/ 57059 h 3694094"/>
                <a:gd name="T8" fmla="*/ 1376314 w 2075167"/>
                <a:gd name="T9" fmla="*/ 105986 h 3694094"/>
                <a:gd name="T10" fmla="*/ 469367 w 2075167"/>
                <a:gd name="T11" fmla="*/ 105942 h 3694094"/>
                <a:gd name="T12" fmla="*/ 123664 w 2075167"/>
                <a:gd name="T13" fmla="*/ 127280 h 3694094"/>
                <a:gd name="T14" fmla="*/ 96533 w 2075167"/>
                <a:gd name="T15" fmla="*/ 57059 h 3694094"/>
                <a:gd name="T16" fmla="*/ 271008 w 2075167"/>
                <a:gd name="T17" fmla="*/ 17878 h 36940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75167"/>
                <a:gd name="T28" fmla="*/ 0 h 3694094"/>
                <a:gd name="T29" fmla="*/ 2075167 w 2075167"/>
                <a:gd name="T30" fmla="*/ 3694094 h 36940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75167" h="3694094">
                  <a:moveTo>
                    <a:pt x="408619" y="483833"/>
                  </a:moveTo>
                  <a:lnTo>
                    <a:pt x="939039" y="427065"/>
                  </a:lnTo>
                  <a:lnTo>
                    <a:pt x="1669334" y="0"/>
                  </a:lnTo>
                  <a:lnTo>
                    <a:pt x="1750550" y="1544178"/>
                  </a:lnTo>
                  <a:lnTo>
                    <a:pt x="2075167" y="2868301"/>
                  </a:lnTo>
                  <a:cubicBezTo>
                    <a:pt x="2015249" y="2954872"/>
                    <a:pt x="752757" y="3031558"/>
                    <a:pt x="707699" y="2867088"/>
                  </a:cubicBezTo>
                  <a:cubicBezTo>
                    <a:pt x="683118" y="2865579"/>
                    <a:pt x="400074" y="3694095"/>
                    <a:pt x="186457" y="3444562"/>
                  </a:cubicBezTo>
                  <a:cubicBezTo>
                    <a:pt x="0" y="3357991"/>
                    <a:pt x="328988" y="1687688"/>
                    <a:pt x="145549" y="1544178"/>
                  </a:cubicBezTo>
                  <a:lnTo>
                    <a:pt x="408619" y="48383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endParaRPr lang="en-US"/>
            </a:p>
          </p:txBody>
        </p:sp>
      </p:grpSp>
      <p:sp>
        <p:nvSpPr>
          <p:cNvPr id="61444" name="Rectangle 6"/>
          <p:cNvSpPr>
            <a:spLocks noChangeArrowheads="1"/>
          </p:cNvSpPr>
          <p:nvPr/>
        </p:nvSpPr>
        <p:spPr bwMode="auto">
          <a:xfrm>
            <a:off x="152400" y="4608513"/>
            <a:ext cx="2201863" cy="307975"/>
          </a:xfrm>
          <a:prstGeom prst="rect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Expression_Tree_Iterator</a:t>
            </a:r>
          </a:p>
        </p:txBody>
      </p:sp>
      <p:cxnSp>
        <p:nvCxnSpPr>
          <p:cNvPr id="61445" name="Straight Arrow Connector 8"/>
          <p:cNvCxnSpPr>
            <a:cxnSpLocks noChangeShapeType="1"/>
          </p:cNvCxnSpPr>
          <p:nvPr/>
        </p:nvCxnSpPr>
        <p:spPr bwMode="auto">
          <a:xfrm>
            <a:off x="2354263" y="4762500"/>
            <a:ext cx="1022350" cy="1588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446" name="Rectangle 9"/>
          <p:cNvSpPr>
            <a:spLocks noChangeArrowheads="1"/>
          </p:cNvSpPr>
          <p:nvPr/>
        </p:nvSpPr>
        <p:spPr bwMode="auto">
          <a:xfrm>
            <a:off x="3376613" y="4608513"/>
            <a:ext cx="2679700" cy="307975"/>
          </a:xfrm>
          <a:prstGeom prst="rect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Expression_Tree_Iterator_Impl</a:t>
            </a:r>
          </a:p>
        </p:txBody>
      </p:sp>
      <p:sp>
        <p:nvSpPr>
          <p:cNvPr id="61447" name="Isosceles Triangle 12"/>
          <p:cNvSpPr>
            <a:spLocks noChangeArrowheads="1"/>
          </p:cNvSpPr>
          <p:nvPr/>
        </p:nvSpPr>
        <p:spPr bwMode="auto">
          <a:xfrm>
            <a:off x="4545013" y="4926013"/>
            <a:ext cx="244475" cy="1714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i="1"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31850" y="5800725"/>
            <a:ext cx="3730625" cy="307975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400" dirty="0" err="1">
                <a:latin typeface="Arial" charset="0"/>
                <a:ea typeface="+mn-ea"/>
                <a:cs typeface="+mn-cs"/>
              </a:rPr>
              <a:t>Level_Order_Expression_Tree_Iterator_Impl</a:t>
            </a:r>
            <a:endParaRPr lang="en-US" sz="14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943475" y="5800725"/>
            <a:ext cx="3730625" cy="307975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400" dirty="0" err="1">
                <a:latin typeface="Arial" charset="0"/>
                <a:ea typeface="+mn-ea"/>
                <a:cs typeface="+mn-cs"/>
              </a:rPr>
              <a:t>Pre_Order_Expression_Tree_Iterator_Impl</a:t>
            </a:r>
            <a:endParaRPr lang="en-US" sz="1400" dirty="0">
              <a:latin typeface="Arial" charset="0"/>
              <a:ea typeface="+mn-ea"/>
              <a:cs typeface="+mn-cs"/>
            </a:endParaRPr>
          </a:p>
        </p:txBody>
      </p:sp>
      <p:cxnSp>
        <p:nvCxnSpPr>
          <p:cNvPr id="61450" name="Elbow Connector 22"/>
          <p:cNvCxnSpPr>
            <a:cxnSpLocks noChangeShapeType="1"/>
          </p:cNvCxnSpPr>
          <p:nvPr/>
        </p:nvCxnSpPr>
        <p:spPr bwMode="auto">
          <a:xfrm rot="5400000" flipH="1" flipV="1">
            <a:off x="4723606" y="2905919"/>
            <a:ext cx="1588" cy="4876800"/>
          </a:xfrm>
          <a:prstGeom prst="bentConnector3">
            <a:avLst>
              <a:gd name="adj1" fmla="val 15452588"/>
            </a:avLst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1451" name="Rectangle 13"/>
          <p:cNvSpPr>
            <a:spLocks noChangeArrowheads="1"/>
          </p:cNvSpPr>
          <p:nvPr/>
        </p:nvSpPr>
        <p:spPr bwMode="auto">
          <a:xfrm>
            <a:off x="506413" y="5273675"/>
            <a:ext cx="3559175" cy="306388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In_Order_Expression_Tree_Iterator_Impl</a:t>
            </a:r>
          </a:p>
        </p:txBody>
      </p:sp>
      <p:sp>
        <p:nvSpPr>
          <p:cNvPr id="61452" name="Rectangle 14"/>
          <p:cNvSpPr>
            <a:spLocks noChangeArrowheads="1"/>
          </p:cNvSpPr>
          <p:nvPr/>
        </p:nvSpPr>
        <p:spPr bwMode="auto">
          <a:xfrm>
            <a:off x="5295900" y="5272088"/>
            <a:ext cx="3732213" cy="307975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Post_Order_Expression_Tree_Iterator_Impl</a:t>
            </a:r>
          </a:p>
        </p:txBody>
      </p:sp>
      <p:cxnSp>
        <p:nvCxnSpPr>
          <p:cNvPr id="61453" name="Elbow Connector 31"/>
          <p:cNvCxnSpPr>
            <a:cxnSpLocks noChangeShapeType="1"/>
          </p:cNvCxnSpPr>
          <p:nvPr/>
        </p:nvCxnSpPr>
        <p:spPr bwMode="auto">
          <a:xfrm rot="5400000" flipH="1" flipV="1">
            <a:off x="3971132" y="5353844"/>
            <a:ext cx="703262" cy="190500"/>
          </a:xfrm>
          <a:prstGeom prst="bentConnector3">
            <a:avLst>
              <a:gd name="adj1" fmla="val 50000"/>
            </a:avLst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454" name="Elbow Connector 33"/>
          <p:cNvCxnSpPr>
            <a:cxnSpLocks noChangeShapeType="1"/>
          </p:cNvCxnSpPr>
          <p:nvPr/>
        </p:nvCxnSpPr>
        <p:spPr bwMode="auto">
          <a:xfrm rot="16200000" flipH="1">
            <a:off x="4686301" y="5354637"/>
            <a:ext cx="703262" cy="188913"/>
          </a:xfrm>
          <a:prstGeom prst="bentConnector3">
            <a:avLst>
              <a:gd name="adj1" fmla="val 50000"/>
            </a:avLst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1744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06375" y="1169988"/>
            <a:ext cx="4926013" cy="2819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dirty="0" err="1" smtClean="0"/>
              <a:t>Iterator</a:t>
            </a:r>
            <a:endParaRPr lang="en-US" sz="2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encapsulates a traversal algorithm without exposing representation details to callers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e.g.,</a:t>
            </a:r>
          </a:p>
          <a:p>
            <a:pPr lvl="3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“in-order </a:t>
            </a:r>
            <a:r>
              <a:rPr lang="en-US" sz="1800" dirty="0" err="1" smtClean="0"/>
              <a:t>iterator</a:t>
            </a:r>
            <a:r>
              <a:rPr lang="en-US" sz="1800" dirty="0" smtClean="0"/>
              <a:t>” =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-5*(3+4)</a:t>
            </a:r>
          </a:p>
          <a:p>
            <a:pPr lvl="3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“pre-order </a:t>
            </a:r>
            <a:r>
              <a:rPr lang="en-US" sz="1800" dirty="0" err="1" smtClean="0"/>
              <a:t>iterator</a:t>
            </a:r>
            <a:r>
              <a:rPr lang="en-US" sz="1800" dirty="0" smtClean="0"/>
              <a:t>” =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*-5+34</a:t>
            </a:r>
          </a:p>
          <a:p>
            <a:pPr lvl="3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“post-order </a:t>
            </a:r>
            <a:r>
              <a:rPr lang="en-US" sz="1800" dirty="0" err="1" smtClean="0"/>
              <a:t>iterator</a:t>
            </a:r>
            <a:r>
              <a:rPr lang="en-US" sz="1800" dirty="0" smtClean="0"/>
              <a:t>” =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5-34+*</a:t>
            </a:r>
          </a:p>
          <a:p>
            <a:pPr lvl="3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“level-order </a:t>
            </a:r>
            <a:r>
              <a:rPr lang="en-US" sz="1800" dirty="0" err="1" smtClean="0"/>
              <a:t>iterator</a:t>
            </a:r>
            <a:r>
              <a:rPr lang="en-US" sz="1800" dirty="0" smtClean="0"/>
              <a:t>” =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*-+534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/>
          </a:p>
        </p:txBody>
      </p:sp>
      <p:sp>
        <p:nvSpPr>
          <p:cNvPr id="61456" name="Rectangle 23"/>
          <p:cNvSpPr>
            <a:spLocks noChangeArrowheads="1"/>
          </p:cNvSpPr>
          <p:nvPr/>
        </p:nvSpPr>
        <p:spPr bwMode="auto">
          <a:xfrm>
            <a:off x="1330325" y="6426200"/>
            <a:ext cx="6518275" cy="3698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Note use of the Bridge pattern to encapsulate variability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Expression_Tree_Iterator</a:t>
            </a:r>
          </a:p>
        </p:txBody>
      </p:sp>
      <p:sp>
        <p:nvSpPr>
          <p:cNvPr id="62467" name="Freeform 10"/>
          <p:cNvSpPr>
            <a:spLocks noChangeArrowheads="1"/>
          </p:cNvSpPr>
          <p:nvPr/>
        </p:nvSpPr>
        <p:spPr bwMode="auto">
          <a:xfrm rot="-10558929">
            <a:off x="4029075" y="3551238"/>
            <a:ext cx="1398588" cy="1449387"/>
          </a:xfrm>
          <a:custGeom>
            <a:avLst/>
            <a:gdLst>
              <a:gd name="T0" fmla="*/ 13020 w 1605001"/>
              <a:gd name="T1" fmla="*/ 46777 h 4351645"/>
              <a:gd name="T2" fmla="*/ 705051 w 1605001"/>
              <a:gd name="T3" fmla="*/ 0 h 4351645"/>
              <a:gd name="T4" fmla="*/ 1062765 w 1605001"/>
              <a:gd name="T5" fmla="*/ 105849 h 4351645"/>
              <a:gd name="T6" fmla="*/ 826456 w 1605001"/>
              <a:gd name="T7" fmla="*/ 125379 h 4351645"/>
              <a:gd name="T8" fmla="*/ 372232 w 1605001"/>
              <a:gd name="T9" fmla="*/ 154737 h 4351645"/>
              <a:gd name="T10" fmla="*/ 157789 w 1605001"/>
              <a:gd name="T11" fmla="*/ 132584 h 4351645"/>
              <a:gd name="T12" fmla="*/ 0 w 1605001"/>
              <a:gd name="T13" fmla="*/ 105849 h 4351645"/>
              <a:gd name="T14" fmla="*/ 13020 w 1605001"/>
              <a:gd name="T15" fmla="*/ 46777 h 43516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05001"/>
              <a:gd name="T25" fmla="*/ 0 h 4351645"/>
              <a:gd name="T26" fmla="*/ 1605001 w 1605001"/>
              <a:gd name="T27" fmla="*/ 4351645 h 43516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05001" h="4351645">
                <a:moveTo>
                  <a:pt x="19663" y="1265785"/>
                </a:moveTo>
                <a:lnTo>
                  <a:pt x="1064777" y="0"/>
                </a:lnTo>
                <a:lnTo>
                  <a:pt x="1605001" y="2864266"/>
                </a:lnTo>
                <a:lnTo>
                  <a:pt x="1248123" y="3392748"/>
                </a:lnTo>
                <a:cubicBezTo>
                  <a:pt x="1188205" y="3479319"/>
                  <a:pt x="607208" y="4351646"/>
                  <a:pt x="562150" y="4187176"/>
                </a:cubicBezTo>
                <a:cubicBezTo>
                  <a:pt x="537569" y="4185667"/>
                  <a:pt x="451911" y="3837257"/>
                  <a:pt x="238294" y="3587724"/>
                </a:cubicBezTo>
                <a:cubicBezTo>
                  <a:pt x="51837" y="3501153"/>
                  <a:pt x="183439" y="3007776"/>
                  <a:pt x="0" y="2864266"/>
                </a:cubicBezTo>
                <a:lnTo>
                  <a:pt x="19663" y="126578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0" y="1713548"/>
          <a:ext cx="9144000" cy="3048000"/>
        </p:xfrm>
        <a:graphic>
          <a:graphicData uri="http://schemas.openxmlformats.org/drawingml/2006/table">
            <a:tbl>
              <a:tblPr/>
              <a:tblGrid>
                <a:gridCol w="3440430"/>
                <a:gridCol w="5703570"/>
              </a:tblGrid>
              <a:tr h="369455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hlinkClick r:id="rId3" action="ppaction://hlinkfile"/>
                        </a:rPr>
                        <a:t>Expression_Tree_Iterator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r>
                        <a:rPr lang="en-US" sz="2000" dirty="0" smtClean="0"/>
                        <a:t>                 (</a:t>
                      </a:r>
                      <a:r>
                        <a:rPr lang="en-US" sz="2000" dirty="0"/>
                        <a:t>const </a:t>
                      </a:r>
                      <a:r>
                        <a:rPr lang="en-US" sz="2000" dirty="0" err="1" smtClean="0">
                          <a:hlinkClick r:id="rId3" action="ppaction://hlinkfile"/>
                        </a:rPr>
                        <a:t>Expression_Tree_Iterator</a:t>
                      </a:r>
                      <a:r>
                        <a:rPr lang="en-US" sz="2000" dirty="0" smtClean="0"/>
                        <a:t> &amp;)</a:t>
                      </a:r>
                      <a:endParaRPr lang="en-US" sz="20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283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hlinkClick r:id="rId3" action="ppaction://hlinkfile"/>
                        </a:rPr>
                        <a:t>Expression_Tree_Iterator</a:t>
                      </a:r>
                      <a:r>
                        <a:rPr lang="en-US" sz="2000" dirty="0"/>
                        <a:t> 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                 (</a:t>
                      </a:r>
                      <a:r>
                        <a:rPr lang="en-US" sz="2000" dirty="0" err="1">
                          <a:hlinkClick r:id="rId4" action="ppaction://hlinkfile"/>
                        </a:rPr>
                        <a:t>Expression_Tree_Iterator_Impl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smtClean="0"/>
                        <a:t>*)</a:t>
                      </a:r>
                      <a:endParaRPr lang="en-US" sz="20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Expression_Tree</a:t>
                      </a:r>
                      <a:r>
                        <a:rPr lang="en-US" sz="20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hlinkClick r:id="rId3" action="ppaction://hlinkfile"/>
                        </a:rPr>
                        <a:t>operator *</a:t>
                      </a:r>
                      <a:r>
                        <a:rPr lang="en-US" sz="2000"/>
                        <a:t> (void)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const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Expression_Tree</a:t>
                      </a:r>
                      <a:r>
                        <a:rPr lang="en-US" sz="20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hlinkClick r:id="rId3" action="ppaction://hlinkfile"/>
                        </a:rPr>
                        <a:t>operator *</a:t>
                      </a:r>
                      <a:r>
                        <a:rPr lang="en-US" sz="2000"/>
                        <a:t> (void) const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>
                          <a:hlinkClick r:id="rId3" action="ppaction://hlinkfile"/>
                        </a:rPr>
                        <a:t>Expression_Tree_Iterator</a:t>
                      </a:r>
                      <a:r>
                        <a:rPr lang="en-US" sz="2000" dirty="0"/>
                        <a:t> &amp;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hlinkClick r:id="rId3" action="ppaction://hlinkfile"/>
                        </a:rPr>
                        <a:t>operator++</a:t>
                      </a:r>
                      <a:r>
                        <a:rPr lang="en-US" sz="2000"/>
                        <a:t> (void)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>
                          <a:hlinkClick r:id="rId3" action="ppaction://hlinkfile"/>
                        </a:rPr>
                        <a:t>Expression_Tree_Iterator</a:t>
                      </a:r>
                      <a:r>
                        <a:rPr lang="en-US" sz="20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3" action="ppaction://hlinkfile"/>
                        </a:rPr>
                        <a:t>operator++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int</a:t>
                      </a:r>
                      <a:r>
                        <a:rPr lang="en-US" sz="2000" dirty="0"/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825"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/>
                        <a:t>bool</a:t>
                      </a:r>
                      <a:r>
                        <a:rPr lang="en-US" sz="20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3" action="ppaction://hlinkfile"/>
                        </a:rPr>
                        <a:t>operator==</a:t>
                      </a:r>
                      <a:r>
                        <a:rPr lang="en-US" sz="2000" dirty="0"/>
                        <a:t> (const </a:t>
                      </a:r>
                      <a:r>
                        <a:rPr lang="en-US" sz="2000" dirty="0" err="1">
                          <a:hlinkClick r:id="rId3" action="ppaction://hlinkfile"/>
                        </a:rPr>
                        <a:t>Expression_Tree_Iterator</a:t>
                      </a:r>
                      <a:r>
                        <a:rPr lang="en-US" sz="2000" dirty="0"/>
                        <a:t> &amp;</a:t>
                      </a:r>
                      <a:r>
                        <a:rPr lang="en-US" sz="2000" dirty="0" err="1"/>
                        <a:t>rhs</a:t>
                      </a:r>
                      <a:r>
                        <a:rPr lang="en-US" sz="2000" dirty="0"/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14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/>
                        <a:t>bool</a:t>
                      </a:r>
                      <a:r>
                        <a:rPr lang="en-US" sz="20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3" action="ppaction://hlinkfile"/>
                        </a:rPr>
                        <a:t>operator!=</a:t>
                      </a:r>
                      <a:r>
                        <a:rPr lang="en-US" sz="2000" dirty="0"/>
                        <a:t> (const </a:t>
                      </a:r>
                      <a:r>
                        <a:rPr lang="en-US" sz="2000" dirty="0" err="1">
                          <a:hlinkClick r:id="rId3" action="ppaction://hlinkfile"/>
                        </a:rPr>
                        <a:t>Expression_Tree_Iterator</a:t>
                      </a:r>
                      <a:r>
                        <a:rPr lang="en-US" sz="2000" dirty="0"/>
                        <a:t> &amp;</a:t>
                      </a:r>
                      <a:r>
                        <a:rPr lang="en-US" sz="2000" dirty="0" err="1"/>
                        <a:t>rhs</a:t>
                      </a:r>
                      <a:r>
                        <a:rPr lang="en-US" sz="2000" dirty="0"/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2485" name="Rectangle 14"/>
          <p:cNvSpPr>
            <a:spLocks noChangeArrowheads="1"/>
          </p:cNvSpPr>
          <p:nvPr/>
        </p:nvSpPr>
        <p:spPr bwMode="auto">
          <a:xfrm>
            <a:off x="188278" y="1702118"/>
            <a:ext cx="13477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Interface:</a:t>
            </a:r>
          </a:p>
        </p:txBody>
      </p:sp>
      <p:sp>
        <p:nvSpPr>
          <p:cNvPr id="62486" name="Rectangle 15"/>
          <p:cNvSpPr>
            <a:spLocks noChangeArrowheads="1"/>
          </p:cNvSpPr>
          <p:nvPr/>
        </p:nvSpPr>
        <p:spPr bwMode="auto">
          <a:xfrm>
            <a:off x="188278" y="4878388"/>
            <a:ext cx="8547735" cy="14001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Commonality</a:t>
            </a:r>
            <a:r>
              <a:rPr lang="en-US" sz="2000" dirty="0"/>
              <a:t>: Provides a common interface for expression tree </a:t>
            </a:r>
            <a:r>
              <a:rPr lang="en-US" sz="2000" dirty="0" err="1"/>
              <a:t>iterators</a:t>
            </a:r>
            <a:r>
              <a:rPr lang="en-US" sz="2000" dirty="0"/>
              <a:t> that conforms to the standard STL </a:t>
            </a:r>
            <a:r>
              <a:rPr lang="en-US" sz="2000" dirty="0" err="1"/>
              <a:t>iterator</a:t>
            </a:r>
            <a:r>
              <a:rPr lang="en-US" sz="2000" dirty="0"/>
              <a:t> interface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Variability</a:t>
            </a:r>
            <a:r>
              <a:rPr lang="en-US" sz="2000" dirty="0"/>
              <a:t>: Can be configured with specific expression tree </a:t>
            </a:r>
            <a:r>
              <a:rPr lang="en-US" sz="2000" dirty="0" err="1"/>
              <a:t>iterator</a:t>
            </a:r>
            <a:r>
              <a:rPr lang="en-US" sz="2000" dirty="0"/>
              <a:t> algorithms via the Bridge &amp; Abstract Factory patterns</a:t>
            </a:r>
          </a:p>
        </p:txBody>
      </p:sp>
      <p:sp>
        <p:nvSpPr>
          <p:cNvPr id="62487" name="Rectangle 7"/>
          <p:cNvSpPr>
            <a:spLocks noChangeArrowheads="1"/>
          </p:cNvSpPr>
          <p:nvPr/>
        </p:nvSpPr>
        <p:spPr bwMode="auto">
          <a:xfrm>
            <a:off x="152400" y="1076325"/>
            <a:ext cx="8829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Interface for </a:t>
            </a:r>
            <a:r>
              <a:rPr lang="en-US" sz="2000" dirty="0" err="1"/>
              <a:t>Iterator</a:t>
            </a:r>
            <a:r>
              <a:rPr lang="en-US" sz="2000" dirty="0"/>
              <a:t> pattern </a:t>
            </a:r>
            <a:r>
              <a:rPr lang="en-US" sz="2000" dirty="0" smtClean="0"/>
              <a:t>that traverses all </a:t>
            </a:r>
            <a:r>
              <a:rPr lang="en-US" sz="2000" dirty="0"/>
              <a:t>nodes in </a:t>
            </a:r>
            <a:r>
              <a:rPr lang="en-US" sz="2000" dirty="0" smtClean="0"/>
              <a:t>tree expression </a:t>
            </a:r>
            <a:endParaRPr lang="en-US" sz="2000" dirty="0"/>
          </a:p>
        </p:txBody>
      </p:sp>
      <p:sp>
        <p:nvSpPr>
          <p:cNvPr id="62488" name="Rectangle 11"/>
          <p:cNvSpPr>
            <a:spLocks noChangeArrowheads="1"/>
          </p:cNvSpPr>
          <p:nvPr/>
        </p:nvSpPr>
        <p:spPr bwMode="auto">
          <a:xfrm>
            <a:off x="1574800" y="6426200"/>
            <a:ext cx="5957888" cy="3698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See Expression_Tree_State.cpp for example usage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 smtClean="0"/>
              <a:t>Expression_Tree_Iterator_Impl</a:t>
            </a:r>
            <a:endParaRPr lang="en-US" sz="3200" dirty="0" smtClean="0"/>
          </a:p>
        </p:txBody>
      </p:sp>
      <p:sp>
        <p:nvSpPr>
          <p:cNvPr id="62467" name="Freeform 10"/>
          <p:cNvSpPr>
            <a:spLocks noChangeArrowheads="1"/>
          </p:cNvSpPr>
          <p:nvPr/>
        </p:nvSpPr>
        <p:spPr bwMode="auto">
          <a:xfrm rot="-10558929">
            <a:off x="4029075" y="3551238"/>
            <a:ext cx="1398588" cy="1449387"/>
          </a:xfrm>
          <a:custGeom>
            <a:avLst/>
            <a:gdLst>
              <a:gd name="T0" fmla="*/ 13020 w 1605001"/>
              <a:gd name="T1" fmla="*/ 46777 h 4351645"/>
              <a:gd name="T2" fmla="*/ 705051 w 1605001"/>
              <a:gd name="T3" fmla="*/ 0 h 4351645"/>
              <a:gd name="T4" fmla="*/ 1062765 w 1605001"/>
              <a:gd name="T5" fmla="*/ 105849 h 4351645"/>
              <a:gd name="T6" fmla="*/ 826456 w 1605001"/>
              <a:gd name="T7" fmla="*/ 125379 h 4351645"/>
              <a:gd name="T8" fmla="*/ 372232 w 1605001"/>
              <a:gd name="T9" fmla="*/ 154737 h 4351645"/>
              <a:gd name="T10" fmla="*/ 157789 w 1605001"/>
              <a:gd name="T11" fmla="*/ 132584 h 4351645"/>
              <a:gd name="T12" fmla="*/ 0 w 1605001"/>
              <a:gd name="T13" fmla="*/ 105849 h 4351645"/>
              <a:gd name="T14" fmla="*/ 13020 w 1605001"/>
              <a:gd name="T15" fmla="*/ 46777 h 43516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05001"/>
              <a:gd name="T25" fmla="*/ 0 h 4351645"/>
              <a:gd name="T26" fmla="*/ 1605001 w 1605001"/>
              <a:gd name="T27" fmla="*/ 4351645 h 43516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05001" h="4351645">
                <a:moveTo>
                  <a:pt x="19663" y="1265785"/>
                </a:moveTo>
                <a:lnTo>
                  <a:pt x="1064777" y="0"/>
                </a:lnTo>
                <a:lnTo>
                  <a:pt x="1605001" y="2864266"/>
                </a:lnTo>
                <a:lnTo>
                  <a:pt x="1248123" y="3392748"/>
                </a:lnTo>
                <a:cubicBezTo>
                  <a:pt x="1188205" y="3479319"/>
                  <a:pt x="607208" y="4351646"/>
                  <a:pt x="562150" y="4187176"/>
                </a:cubicBezTo>
                <a:cubicBezTo>
                  <a:pt x="537569" y="4185667"/>
                  <a:pt x="451911" y="3837257"/>
                  <a:pt x="238294" y="3587724"/>
                </a:cubicBezTo>
                <a:cubicBezTo>
                  <a:pt x="51837" y="3501153"/>
                  <a:pt x="183439" y="3007776"/>
                  <a:pt x="0" y="2864266"/>
                </a:cubicBezTo>
                <a:lnTo>
                  <a:pt x="19663" y="126578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endParaRPr lang="en-US"/>
          </a:p>
        </p:txBody>
      </p:sp>
      <p:sp>
        <p:nvSpPr>
          <p:cNvPr id="62485" name="Rectangle 14"/>
          <p:cNvSpPr>
            <a:spLocks noChangeArrowheads="1"/>
          </p:cNvSpPr>
          <p:nvPr/>
        </p:nvSpPr>
        <p:spPr bwMode="auto">
          <a:xfrm>
            <a:off x="72424" y="1702118"/>
            <a:ext cx="13477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Interface:</a:t>
            </a:r>
          </a:p>
        </p:txBody>
      </p:sp>
      <p:sp>
        <p:nvSpPr>
          <p:cNvPr id="62486" name="Rectangle 15"/>
          <p:cNvSpPr>
            <a:spLocks noChangeArrowheads="1"/>
          </p:cNvSpPr>
          <p:nvPr/>
        </p:nvSpPr>
        <p:spPr bwMode="auto">
          <a:xfrm>
            <a:off x="72424" y="4887441"/>
            <a:ext cx="8547735" cy="140038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Commonality</a:t>
            </a:r>
            <a:r>
              <a:rPr lang="en-US" sz="2000" dirty="0"/>
              <a:t>: Provides a common interface for </a:t>
            </a:r>
            <a:r>
              <a:rPr lang="en-US" sz="2000" dirty="0" smtClean="0"/>
              <a:t>implementing expression </a:t>
            </a:r>
            <a:r>
              <a:rPr lang="en-US" sz="2000" dirty="0"/>
              <a:t>tree </a:t>
            </a:r>
            <a:r>
              <a:rPr lang="en-US" sz="2000" dirty="0" err="1"/>
              <a:t>iterators</a:t>
            </a:r>
            <a:r>
              <a:rPr lang="en-US" sz="2000" dirty="0"/>
              <a:t> that conforms to the standard STL </a:t>
            </a:r>
            <a:r>
              <a:rPr lang="en-US" sz="2000" dirty="0" err="1"/>
              <a:t>iterator</a:t>
            </a:r>
            <a:r>
              <a:rPr lang="en-US" sz="2000" dirty="0"/>
              <a:t> interface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Variability</a:t>
            </a:r>
            <a:r>
              <a:rPr lang="en-US" sz="2000" dirty="0"/>
              <a:t>: Can be </a:t>
            </a:r>
            <a:r>
              <a:rPr lang="en-US" sz="2000" dirty="0" smtClean="0"/>
              <a:t>subclasses to define various algorithms for accessing nodes in the expression trees in a particular traversal order</a:t>
            </a:r>
            <a:endParaRPr lang="en-US" sz="2000" dirty="0"/>
          </a:p>
        </p:txBody>
      </p:sp>
      <p:sp>
        <p:nvSpPr>
          <p:cNvPr id="62487" name="Rectangle 7"/>
          <p:cNvSpPr>
            <a:spLocks noChangeArrowheads="1"/>
          </p:cNvSpPr>
          <p:nvPr/>
        </p:nvSpPr>
        <p:spPr bwMode="auto">
          <a:xfrm>
            <a:off x="72424" y="1076325"/>
            <a:ext cx="8982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Implementation of the </a:t>
            </a:r>
            <a:r>
              <a:rPr lang="en-US" sz="2000" dirty="0" err="1" smtClean="0"/>
              <a:t>Iterator</a:t>
            </a:r>
            <a:r>
              <a:rPr lang="en-US" sz="2000" dirty="0" smtClean="0"/>
              <a:t> pattern that is used to define the various iterations algorithms that can be performed to traverse the expression tree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2423" y="1783536"/>
          <a:ext cx="9097208" cy="3017520"/>
        </p:xfrm>
        <a:graphic>
          <a:graphicData uri="http://schemas.openxmlformats.org/drawingml/2006/table">
            <a:tbl>
              <a:tblPr/>
              <a:tblGrid>
                <a:gridCol w="4222486"/>
                <a:gridCol w="4874722"/>
              </a:tblGrid>
              <a:tr h="127002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3" action="ppaction://hlinkfile"/>
                        </a:rPr>
                        <a:t>Expression_Tree_Iterator_Impl</a:t>
                      </a:r>
                      <a:r>
                        <a:rPr lang="en-US" sz="1800"/>
                        <a:t> (const </a:t>
                      </a:r>
                      <a:r>
                        <a:rPr lang="en-US" sz="1800">
                          <a:hlinkClick r:id="rId4" action="ppaction://hlinkfile"/>
                        </a:rPr>
                        <a:t>Expression_Tree</a:t>
                      </a:r>
                      <a:r>
                        <a:rPr lang="en-US" sz="1800"/>
                        <a:t> &amp;tree)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718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virtual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3" action="ppaction://hlinkfile"/>
                        </a:rPr>
                        <a:t>~Expression_Tree_Iterator_Impl</a:t>
                      </a:r>
                      <a:r>
                        <a:rPr lang="en-US" sz="1800"/>
                        <a:t> (void)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196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virtual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 action="ppaction://hlinkfile"/>
                        </a:rPr>
                        <a:t>Expression_Tree</a:t>
                      </a:r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3" action="ppaction://hlinkfile"/>
                        </a:rPr>
                        <a:t>operator *</a:t>
                      </a:r>
                      <a:r>
                        <a:rPr lang="en-US" sz="1800" dirty="0"/>
                        <a:t> (void) </a:t>
                      </a:r>
                      <a:r>
                        <a:rPr lang="en-US" sz="1800" dirty="0" smtClean="0"/>
                        <a:t>=</a:t>
                      </a:r>
                      <a:r>
                        <a:rPr lang="en-US" sz="1800" dirty="0"/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196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virtual const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 action="ppaction://hlinkfile"/>
                        </a:rPr>
                        <a:t>Expression_Tree</a:t>
                      </a:r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3" action="ppaction://hlinkfile"/>
                        </a:rPr>
                        <a:t>operator *</a:t>
                      </a:r>
                      <a:r>
                        <a:rPr lang="en-US" sz="1800" dirty="0"/>
                        <a:t> (void) const =0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057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virtual </a:t>
                      </a:r>
                      <a:r>
                        <a:rPr lang="en-US" sz="1800" dirty="0" smtClean="0"/>
                        <a:t>void</a:t>
                      </a:r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3" action="ppaction://hlinkfile"/>
                        </a:rPr>
                        <a:t>operator++</a:t>
                      </a:r>
                      <a:r>
                        <a:rPr lang="en-US" sz="1800" dirty="0"/>
                        <a:t> (void)=0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847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virtual </a:t>
                      </a:r>
                      <a:r>
                        <a:rPr lang="en-US" sz="1800" dirty="0" err="1"/>
                        <a:t>bool</a:t>
                      </a:r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3" action="ppaction://hlinkfile"/>
                        </a:rPr>
                        <a:t>operator==</a:t>
                      </a:r>
                      <a:r>
                        <a:rPr lang="en-US" sz="1800"/>
                        <a:t> (const </a:t>
                      </a:r>
                      <a:r>
                        <a:rPr lang="en-US" sz="1800">
                          <a:hlinkClick r:id="rId3" action="ppaction://hlinkfile"/>
                        </a:rPr>
                        <a:t>Expression_Tree_Iterator_Impl</a:t>
                      </a:r>
                      <a:r>
                        <a:rPr lang="en-US" sz="1800"/>
                        <a:t> &amp;rhs) const =0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471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virtual </a:t>
                      </a:r>
                      <a:r>
                        <a:rPr lang="en-US" sz="1800" dirty="0" err="1"/>
                        <a:t>bool</a:t>
                      </a:r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3" action="ppaction://hlinkfile"/>
                        </a:rPr>
                        <a:t>operator!=</a:t>
                      </a:r>
                      <a:r>
                        <a:rPr lang="en-US" sz="1800"/>
                        <a:t> (const </a:t>
                      </a:r>
                      <a:r>
                        <a:rPr lang="en-US" sz="1800">
                          <a:hlinkClick r:id="rId3" action="ppaction://hlinkfile"/>
                        </a:rPr>
                        <a:t>Expression_Tree_Iterator_Impl</a:t>
                      </a:r>
                      <a:r>
                        <a:rPr lang="en-US" sz="1800"/>
                        <a:t> &amp;rhs) const =0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045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virtual </a:t>
                      </a:r>
                      <a:r>
                        <a:rPr lang="en-US" sz="1800" dirty="0" err="1">
                          <a:hlinkClick r:id="rId3" action="ppaction://hlinkfile"/>
                        </a:rPr>
                        <a:t>Expression_Tree_Iterator_Impl</a:t>
                      </a:r>
                      <a:r>
                        <a:rPr lang="en-US" sz="1800" dirty="0"/>
                        <a:t> *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3" action="ppaction://hlinkfile"/>
                        </a:rPr>
                        <a:t>clone</a:t>
                      </a:r>
                      <a:r>
                        <a:rPr lang="en-US" sz="1800" dirty="0"/>
                        <a:t> (void)=0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/>
              <a:t>Iterator</a:t>
            </a:r>
            <a:r>
              <a:rPr lang="en-US" sz="3200" dirty="0" smtClean="0"/>
              <a:t>                        object behavioral</a:t>
            </a:r>
          </a:p>
        </p:txBody>
      </p:sp>
      <p:sp>
        <p:nvSpPr>
          <p:cNvPr id="319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52400" y="1097518"/>
            <a:ext cx="8991600" cy="2514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dirty="0" smtClean="0"/>
              <a:t>Intent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 smtClean="0"/>
              <a:t>access elements of a aggregate (container) without exposing its representation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/>
              <a:t>Applicability</a:t>
            </a:r>
          </a:p>
          <a:p>
            <a:pPr lvl="1"/>
            <a:r>
              <a:rPr lang="en-US" sz="2000" dirty="0" smtClean="0"/>
              <a:t>require multiple traversal algorithms over an aggregate</a:t>
            </a:r>
          </a:p>
          <a:p>
            <a:pPr lvl="1"/>
            <a:r>
              <a:rPr lang="en-US" sz="2000" dirty="0" smtClean="0"/>
              <a:t>require a uniform traversal interface over different aggregates</a:t>
            </a:r>
          </a:p>
          <a:p>
            <a:pPr lvl="1"/>
            <a:r>
              <a:rPr lang="en-US" sz="2000" dirty="0" smtClean="0"/>
              <a:t>when aggregate classes &amp; traversal algorithm must vary independently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2" y="3616325"/>
            <a:ext cx="7772400" cy="2624138"/>
            <a:chOff x="460" y="2502"/>
            <a:chExt cx="4896" cy="1653"/>
          </a:xfrm>
        </p:grpSpPr>
        <p:sp>
          <p:nvSpPr>
            <p:cNvPr id="63494" name="Rectangle 5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460" y="2502"/>
              <a:ext cx="4896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/>
              <a:r>
                <a:rPr lang="en-US" sz="2000" b="1" dirty="0"/>
                <a:t>Structure</a:t>
              </a:r>
            </a:p>
          </p:txBody>
        </p:sp>
        <p:pic>
          <p:nvPicPr>
            <p:cNvPr id="63495" name="Picture 6" descr="iterator-om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2640"/>
              <a:ext cx="3840" cy="1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493" name="Rectangle 7"/>
          <p:cNvSpPr>
            <a:spLocks noChangeArrowheads="1"/>
          </p:cNvSpPr>
          <p:nvPr/>
        </p:nvSpPr>
        <p:spPr bwMode="auto">
          <a:xfrm rot="5400000">
            <a:off x="2665413" y="3789363"/>
            <a:ext cx="128587" cy="3698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i="1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827088"/>
          </a:xfrm>
        </p:spPr>
        <p:txBody>
          <a:bodyPr/>
          <a:lstStyle/>
          <a:p>
            <a:pPr eaLnBrk="1" hangingPunct="1"/>
            <a:r>
              <a:rPr lang="en-US" sz="3200" smtClean="0"/>
              <a:t>Comparing STL Iterators with GoF Iterators</a:t>
            </a:r>
            <a:endParaRPr lang="en-US" sz="4000" smtClean="0"/>
          </a:p>
        </p:txBody>
      </p:sp>
      <p:sp>
        <p:nvSpPr>
          <p:cNvPr id="65539" name="Rectangle 8"/>
          <p:cNvSpPr>
            <a:spLocks noChangeArrowheads="1"/>
          </p:cNvSpPr>
          <p:nvPr/>
        </p:nvSpPr>
        <p:spPr bwMode="auto">
          <a:xfrm>
            <a:off x="125943" y="1622425"/>
            <a:ext cx="9262756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Expression_Tree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tree.begin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(”Level Order”);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!=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tree.end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(”Level Order”);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++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(*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).accept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print_visitor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65540" name="Rectangle 9"/>
          <p:cNvSpPr>
            <a:spLocks noChangeArrowheads="1"/>
          </p:cNvSpPr>
          <p:nvPr/>
        </p:nvSpPr>
        <p:spPr bwMode="auto">
          <a:xfrm>
            <a:off x="161007" y="3080111"/>
            <a:ext cx="66849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In contrast, “</a:t>
            </a:r>
            <a:r>
              <a:rPr lang="en-US" sz="2000" dirty="0" err="1"/>
              <a:t>GoF</a:t>
            </a:r>
            <a:r>
              <a:rPr lang="en-US" sz="2000" dirty="0"/>
              <a:t> </a:t>
            </a:r>
            <a:r>
              <a:rPr lang="en-US" sz="2000" dirty="0" err="1"/>
              <a:t>iterators</a:t>
            </a:r>
            <a:r>
              <a:rPr lang="en-US" sz="2000" dirty="0"/>
              <a:t> have “pointer semantics”, e.g.:</a:t>
            </a:r>
          </a:p>
        </p:txBody>
      </p:sp>
      <p:sp>
        <p:nvSpPr>
          <p:cNvPr id="65541" name="Rectangle 10"/>
          <p:cNvSpPr>
            <a:spLocks noChangeArrowheads="1"/>
          </p:cNvSpPr>
          <p:nvPr/>
        </p:nvSpPr>
        <p:spPr bwMode="auto">
          <a:xfrm>
            <a:off x="189616" y="3520460"/>
            <a:ext cx="880268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terator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tree.createIterator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(”Level Order”);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-&gt;done () == false; 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-&gt;advance ())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currentElement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())-&gt;accept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print_visitor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delete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65542" name="Rectangle 11"/>
          <p:cNvSpPr>
            <a:spLocks noChangeArrowheads="1"/>
          </p:cNvSpPr>
          <p:nvPr/>
        </p:nvSpPr>
        <p:spPr bwMode="auto">
          <a:xfrm>
            <a:off x="173886" y="1110021"/>
            <a:ext cx="4983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STL </a:t>
            </a:r>
            <a:r>
              <a:rPr lang="en-US" sz="2000" dirty="0" err="1"/>
              <a:t>iterators</a:t>
            </a:r>
            <a:r>
              <a:rPr lang="en-US" sz="2000" dirty="0"/>
              <a:t> have “value-semantics”, e.g.:</a:t>
            </a:r>
          </a:p>
        </p:txBody>
      </p:sp>
      <p:sp>
        <p:nvSpPr>
          <p:cNvPr id="65543" name="Rectangle 12"/>
          <p:cNvSpPr>
            <a:spLocks noChangeArrowheads="1"/>
          </p:cNvSpPr>
          <p:nvPr/>
        </p:nvSpPr>
        <p:spPr bwMode="auto">
          <a:xfrm>
            <a:off x="61548" y="5880710"/>
            <a:ext cx="9029699" cy="36933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The Bridge </a:t>
            </a:r>
            <a:r>
              <a:rPr lang="en-US" sz="2000" dirty="0"/>
              <a:t>pattern simplifies use of STL </a:t>
            </a:r>
            <a:r>
              <a:rPr lang="en-US" sz="2000" dirty="0" err="1"/>
              <a:t>iterators</a:t>
            </a:r>
            <a:r>
              <a:rPr lang="en-US" sz="2000" dirty="0"/>
              <a:t> in </a:t>
            </a:r>
            <a:r>
              <a:rPr lang="en-US" sz="2000" dirty="0" smtClean="0"/>
              <a:t>expression </a:t>
            </a:r>
            <a:r>
              <a:rPr lang="en-US" sz="2000" dirty="0"/>
              <a:t>tree application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44463" y="1204913"/>
            <a:ext cx="6320992" cy="4724400"/>
          </a:xfrm>
        </p:spPr>
        <p:txBody>
          <a:bodyPr/>
          <a:lstStyle/>
          <a:p>
            <a:pPr marL="228600" indent="-228600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dirty="0" smtClean="0"/>
              <a:t>Consequences</a:t>
            </a:r>
          </a:p>
          <a:p>
            <a:pPr marL="285750" lvl="1" indent="-228600" eaLnBrk="1" hangingPunct="1">
              <a:spcBef>
                <a:spcPts val="600"/>
              </a:spcBef>
              <a:buFont typeface="Tahoma" pitchFamily="34" charset="0"/>
              <a:buChar char="+"/>
            </a:pPr>
            <a:r>
              <a:rPr lang="en-US" sz="2000" dirty="0" smtClean="0"/>
              <a:t>flexibility: aggregate &amp; traversal are independent</a:t>
            </a:r>
          </a:p>
          <a:p>
            <a:pPr marL="285750" lvl="1" indent="-228600" eaLnBrk="1" hangingPunct="1">
              <a:spcBef>
                <a:spcPts val="600"/>
              </a:spcBef>
              <a:buFont typeface="Tahoma" pitchFamily="34" charset="0"/>
              <a:buChar char="+"/>
            </a:pPr>
            <a:r>
              <a:rPr lang="en-US" sz="2000" dirty="0" smtClean="0"/>
              <a:t>multiple </a:t>
            </a:r>
            <a:r>
              <a:rPr lang="en-US" sz="2000" dirty="0" err="1" smtClean="0"/>
              <a:t>iterators</a:t>
            </a:r>
            <a:r>
              <a:rPr lang="en-US" sz="2000" dirty="0" smtClean="0"/>
              <a:t> &amp; multiple traversal algorithms</a:t>
            </a:r>
          </a:p>
          <a:p>
            <a:pPr marL="285750" lvl="1" indent="-228600" eaLnBrk="1" hangingPunct="1">
              <a:spcBef>
                <a:spcPts val="600"/>
              </a:spcBef>
              <a:buFont typeface="Tahoma" pitchFamily="34" charset="0"/>
              <a:buChar char="–"/>
            </a:pPr>
            <a:r>
              <a:rPr lang="en-US" sz="2000" dirty="0" smtClean="0"/>
              <a:t>additional communication overhead between </a:t>
            </a:r>
            <a:r>
              <a:rPr lang="en-US" sz="2000" dirty="0" err="1" smtClean="0"/>
              <a:t>iterator</a:t>
            </a:r>
            <a:r>
              <a:rPr lang="en-US" sz="2000" dirty="0" smtClean="0"/>
              <a:t> &amp; aggregate</a:t>
            </a:r>
          </a:p>
          <a:p>
            <a:pPr marL="455613" lvl="3" indent="-228600" eaLnBrk="1" hangingPunct="1">
              <a:spcBef>
                <a:spcPts val="600"/>
              </a:spcBef>
              <a:buFont typeface="Tahoma" pitchFamily="34" charset="0"/>
              <a:buChar char="–"/>
            </a:pPr>
            <a:r>
              <a:rPr lang="en-US" sz="1800" dirty="0" smtClean="0"/>
              <a:t>This is particularly problematic for </a:t>
            </a:r>
            <a:r>
              <a:rPr lang="en-US" sz="1800" dirty="0" err="1" smtClean="0"/>
              <a:t>iterators</a:t>
            </a:r>
            <a:r>
              <a:rPr lang="en-US" sz="1800" dirty="0" smtClean="0"/>
              <a:t> in concurrent or distributed systems</a:t>
            </a:r>
          </a:p>
          <a:p>
            <a:pPr marL="228600" indent="-228600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smtClean="0"/>
              <a:t>Implementation</a:t>
            </a:r>
            <a:endParaRPr lang="en-US" sz="2000" b="1" dirty="0" smtClean="0"/>
          </a:p>
          <a:p>
            <a:pPr marL="285750" lvl="1" indent="-2286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internal versus external </a:t>
            </a:r>
            <a:r>
              <a:rPr lang="en-US" sz="2000" dirty="0" err="1" smtClean="0"/>
              <a:t>iterators</a:t>
            </a:r>
            <a:endParaRPr lang="en-US" sz="2000" dirty="0" smtClean="0"/>
          </a:p>
          <a:p>
            <a:pPr marL="285750" lvl="1" indent="-2286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violating the object structure’s encapsulation</a:t>
            </a:r>
          </a:p>
          <a:p>
            <a:pPr marL="285750" lvl="1" indent="-2286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robust </a:t>
            </a:r>
            <a:r>
              <a:rPr lang="en-US" sz="2000" dirty="0" err="1" smtClean="0"/>
              <a:t>iterators</a:t>
            </a:r>
            <a:endParaRPr lang="en-US" sz="2000" dirty="0" smtClean="0"/>
          </a:p>
          <a:p>
            <a:pPr marL="285750" lvl="1" indent="-2286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synchronization overhead in multi-threaded programs</a:t>
            </a:r>
          </a:p>
          <a:p>
            <a:pPr marL="285750" lvl="1" indent="-2286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batching in distributed &amp; concurrent programs</a:t>
            </a:r>
          </a:p>
        </p:txBody>
      </p:sp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308725" y="1204913"/>
            <a:ext cx="28352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100000"/>
              </a:lnSpc>
              <a:spcBef>
                <a:spcPts val="600"/>
              </a:spcBef>
              <a:buClrTx/>
              <a:buSzTx/>
              <a:defRPr/>
            </a:pPr>
            <a:r>
              <a:rPr lang="en-US" sz="2000" b="1" kern="0" dirty="0">
                <a:latin typeface="+mn-lt"/>
                <a:ea typeface="+mn-ea"/>
                <a:cs typeface="+mn-cs"/>
              </a:rPr>
              <a:t>Known Uses</a:t>
            </a:r>
          </a:p>
          <a:p>
            <a:pPr marL="228600" lvl="1" indent="-228600">
              <a:lnSpc>
                <a:spcPct val="100000"/>
              </a:lnSpc>
              <a:spcBef>
                <a:spcPts val="6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C++ STL </a:t>
            </a:r>
            <a:r>
              <a:rPr lang="en-US" sz="2000" kern="0" dirty="0" err="1" smtClean="0">
                <a:latin typeface="+mn-lt"/>
                <a:ea typeface="+mn-ea"/>
                <a:cs typeface="+mn-cs"/>
              </a:rPr>
              <a:t>iterators</a:t>
            </a:r>
            <a:endParaRPr lang="en-US" sz="2000" kern="0" dirty="0" smtClean="0">
              <a:latin typeface="+mn-lt"/>
              <a:ea typeface="+mn-ea"/>
              <a:cs typeface="+mn-cs"/>
            </a:endParaRPr>
          </a:p>
          <a:p>
            <a:pPr marL="228600" lvl="1" indent="-228600">
              <a:lnSpc>
                <a:spcPct val="100000"/>
              </a:lnSpc>
              <a:spcBef>
                <a:spcPts val="6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+mn-lt"/>
                <a:ea typeface="+mn-ea"/>
                <a:cs typeface="+mn-cs"/>
              </a:rPr>
              <a:t>C++11 “</a:t>
            </a:r>
            <a:r>
              <a:rPr lang="en-US" sz="2000" kern="0" smtClean="0">
                <a:latin typeface="+mn-lt"/>
                <a:ea typeface="+mn-ea"/>
                <a:cs typeface="+mn-cs"/>
              </a:rPr>
              <a:t>range-based for loops”</a:t>
            </a:r>
            <a:endParaRPr lang="en-US" sz="2000" kern="0" dirty="0">
              <a:latin typeface="+mn-lt"/>
              <a:ea typeface="+mn-ea"/>
              <a:cs typeface="+mn-cs"/>
            </a:endParaRPr>
          </a:p>
          <a:p>
            <a:pPr marL="228600" lvl="1" indent="-228600">
              <a:lnSpc>
                <a:spcPct val="100000"/>
              </a:lnSpc>
              <a:spcBef>
                <a:spcPts val="6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JDK Enumeration, </a:t>
            </a:r>
            <a:r>
              <a:rPr lang="en-US" sz="2000" kern="0" dirty="0" err="1">
                <a:latin typeface="+mn-lt"/>
                <a:ea typeface="+mn-ea"/>
                <a:cs typeface="+mn-cs"/>
              </a:rPr>
              <a:t>Iterator</a:t>
            </a:r>
            <a:endParaRPr lang="en-US" sz="2000" kern="0" dirty="0">
              <a:latin typeface="+mn-lt"/>
              <a:ea typeface="+mn-ea"/>
              <a:cs typeface="+mn-cs"/>
            </a:endParaRPr>
          </a:p>
          <a:p>
            <a:pPr marL="228600" lvl="1" indent="-228600">
              <a:lnSpc>
                <a:spcPct val="100000"/>
              </a:lnSpc>
              <a:spcBef>
                <a:spcPts val="6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000" kern="0" dirty="0" err="1">
                <a:latin typeface="+mn-lt"/>
                <a:ea typeface="+mn-ea"/>
                <a:cs typeface="+mn-cs"/>
              </a:rPr>
              <a:t>Unidraw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0" dirty="0" err="1">
                <a:latin typeface="+mn-lt"/>
                <a:ea typeface="+mn-ea"/>
                <a:cs typeface="+mn-cs"/>
              </a:rPr>
              <a:t>Iterator</a:t>
            </a:r>
            <a:endParaRPr lang="en-US" sz="20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/>
              <a:t>Iterator</a:t>
            </a:r>
            <a:r>
              <a:rPr lang="en-US" sz="3200" dirty="0" smtClean="0"/>
              <a:t>                        object behavioral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827088"/>
          </a:xfrm>
        </p:spPr>
        <p:txBody>
          <a:bodyPr/>
          <a:lstStyle/>
          <a:p>
            <a:pPr eaLnBrk="1" hangingPunct="1"/>
            <a:r>
              <a:rPr lang="en-US" sz="3200" smtClean="0"/>
              <a:t>Visitor</a:t>
            </a:r>
            <a:endParaRPr lang="en-US" sz="4000" smtClean="0"/>
          </a:p>
        </p:txBody>
      </p:sp>
      <p:sp>
        <p:nvSpPr>
          <p:cNvPr id="325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0963" y="919163"/>
            <a:ext cx="9009062" cy="16764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Defines action(s) at each step of traversal &amp; avoids wiring action(s) in nodes</a:t>
            </a:r>
          </a:p>
          <a:p>
            <a:pPr eaLnBrk="1" hangingPunct="1"/>
            <a:r>
              <a:rPr lang="en-US" sz="2000" dirty="0" err="1" smtClean="0"/>
              <a:t>Iterator</a:t>
            </a:r>
            <a:r>
              <a:rPr lang="en-US" sz="2000" dirty="0" smtClean="0"/>
              <a:t> calls </a:t>
            </a:r>
            <a:r>
              <a:rPr lang="en-US" sz="2000" dirty="0" err="1" smtClean="0"/>
              <a:t>nodes’s</a:t>
            </a:r>
            <a:r>
              <a:rPr lang="en-US" sz="2000" dirty="0" smtClean="0"/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accept(Visitor)</a:t>
            </a:r>
            <a:r>
              <a:rPr lang="en-US" sz="2000" dirty="0" smtClean="0"/>
              <a:t> at each node, e.g.:</a:t>
            </a:r>
          </a:p>
          <a:p>
            <a:pPr lvl="1" eaLnBrk="1" hangingPunct="1"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Leaf_Node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::accept (Visitor &amp;v) {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v.visit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(*this); }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Tahoma" pitchFamily="34" charset="0"/>
              <a:buChar char="•"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accept()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/>
              <a:t>calls back on visitor using “static polymorphism”</a:t>
            </a:r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76835" y="4585480"/>
            <a:ext cx="8410575" cy="140038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Commonality</a:t>
            </a:r>
            <a:r>
              <a:rPr lang="en-US" sz="2000" dirty="0"/>
              <a:t>: Provides a common </a:t>
            </a:r>
            <a:r>
              <a:rPr lang="en-US" sz="2000" b="1" dirty="0" smtClean="0">
                <a:latin typeface="Courier New" pitchFamily="49" charset="0"/>
                <a:ea typeface="+mn-ea"/>
                <a:cs typeface="Courier New" pitchFamily="49" charset="0"/>
              </a:rPr>
              <a:t>accept()</a:t>
            </a:r>
            <a:r>
              <a:rPr lang="en-US" sz="2000" dirty="0" smtClean="0"/>
              <a:t>method for </a:t>
            </a:r>
            <a:r>
              <a:rPr lang="en-US" sz="2000" dirty="0"/>
              <a:t>all expression tree </a:t>
            </a:r>
            <a:r>
              <a:rPr lang="en-US" sz="2000" dirty="0" smtClean="0"/>
              <a:t>nodes &amp; common </a:t>
            </a:r>
            <a:r>
              <a:rPr lang="en-US" sz="2000" b="1" dirty="0" smtClean="0">
                <a:latin typeface="Courier New" pitchFamily="49" charset="0"/>
                <a:ea typeface="+mn-ea"/>
                <a:cs typeface="Courier New" pitchFamily="49" charset="0"/>
              </a:rPr>
              <a:t>visit()</a:t>
            </a:r>
            <a:r>
              <a:rPr lang="en-US" sz="2000" dirty="0" smtClean="0"/>
              <a:t>method for all visitor subclasses</a:t>
            </a: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Variability</a:t>
            </a:r>
            <a:r>
              <a:rPr lang="en-US" sz="2000" dirty="0"/>
              <a:t>: Can be </a:t>
            </a:r>
            <a:r>
              <a:rPr lang="en-US" sz="2000" dirty="0" err="1"/>
              <a:t>subclassed</a:t>
            </a:r>
            <a:r>
              <a:rPr lang="en-US" sz="2000" dirty="0"/>
              <a:t> to define                                             specific behaviors for the </a:t>
            </a:r>
            <a:r>
              <a:rPr lang="en-US" sz="2000" dirty="0" smtClean="0"/>
              <a:t>visitors &amp; nodes</a:t>
            </a:r>
            <a:endParaRPr lang="en-US" sz="2000" dirty="0"/>
          </a:p>
        </p:txBody>
      </p:sp>
      <p:sp>
        <p:nvSpPr>
          <p:cNvPr id="66565" name="Rectangle 6"/>
          <p:cNvSpPr>
            <a:spLocks noChangeArrowheads="1"/>
          </p:cNvSpPr>
          <p:nvPr/>
        </p:nvSpPr>
        <p:spPr bwMode="auto">
          <a:xfrm>
            <a:off x="84138" y="2446338"/>
            <a:ext cx="13462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Interface: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00200" y="2661920"/>
          <a:ext cx="7355054" cy="1828800"/>
        </p:xfrm>
        <a:graphic>
          <a:graphicData uri="http://schemas.openxmlformats.org/drawingml/2006/table">
            <a:tbl>
              <a:tblPr/>
              <a:tblGrid>
                <a:gridCol w="1357281"/>
                <a:gridCol w="5997773"/>
              </a:tblGrid>
              <a:tr h="193644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/>
                        <a:t>virtual 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visit</a:t>
                      </a:r>
                      <a:r>
                        <a:rPr lang="en-US" sz="2000" b="0" dirty="0"/>
                        <a:t> (const </a:t>
                      </a:r>
                      <a:r>
                        <a:rPr lang="en-US" sz="2000" b="0" dirty="0" err="1">
                          <a:hlinkClick r:id="rId3" action="ppaction://hlinkfile"/>
                        </a:rPr>
                        <a:t>Leaf_Node</a:t>
                      </a:r>
                      <a:r>
                        <a:rPr lang="en-US" sz="2000" b="0" dirty="0"/>
                        <a:t> &amp;node)=0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36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/>
                        <a:t>virtual 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visit</a:t>
                      </a:r>
                      <a:r>
                        <a:rPr lang="en-US" sz="2000" b="0" dirty="0"/>
                        <a:t> (const </a:t>
                      </a:r>
                      <a:r>
                        <a:rPr lang="en-US" sz="2000" b="0" dirty="0" err="1">
                          <a:hlinkClick r:id="rId4" action="ppaction://hlinkfile"/>
                        </a:rPr>
                        <a:t>Composite_Negate_Node</a:t>
                      </a:r>
                      <a:r>
                        <a:rPr lang="en-US" sz="2000" b="0" dirty="0"/>
                        <a:t> &amp;node)=0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411">
                <a:tc>
                  <a:txBody>
                    <a:bodyPr/>
                    <a:lstStyle/>
                    <a:p>
                      <a:pPr algn="r"/>
                      <a:r>
                        <a:rPr lang="en-US" sz="2000" b="0"/>
                        <a:t>virtual 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visit </a:t>
                      </a:r>
                      <a:r>
                        <a:rPr lang="en-US" sz="2000" b="0" dirty="0"/>
                        <a:t>(const </a:t>
                      </a:r>
                      <a:r>
                        <a:rPr lang="en-US" sz="2000" b="0" dirty="0" err="1">
                          <a:hlinkClick r:id="rId5" action="ppaction://hlinkfile"/>
                        </a:rPr>
                        <a:t>Composite_Add_Node</a:t>
                      </a:r>
                      <a:r>
                        <a:rPr lang="en-US" sz="2000" b="0" dirty="0"/>
                        <a:t> &amp;node)=0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30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/>
                        <a:t>virtual 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visit</a:t>
                      </a:r>
                      <a:r>
                        <a:rPr lang="fr-FR" sz="2000" b="0" dirty="0"/>
                        <a:t> (</a:t>
                      </a:r>
                      <a:r>
                        <a:rPr lang="fr-FR" sz="2000" b="0" dirty="0" err="1"/>
                        <a:t>const</a:t>
                      </a:r>
                      <a:r>
                        <a:rPr lang="fr-FR" sz="2000" b="0" dirty="0"/>
                        <a:t> </a:t>
                      </a:r>
                      <a:r>
                        <a:rPr lang="fr-FR" sz="2000" b="0" dirty="0" err="1">
                          <a:hlinkClick r:id="rId6" action="ppaction://hlinkfile"/>
                        </a:rPr>
                        <a:t>Composite_Subtract_Node</a:t>
                      </a:r>
                      <a:r>
                        <a:rPr lang="fr-FR" sz="2000" b="0" dirty="0"/>
                        <a:t> &amp;</a:t>
                      </a:r>
                      <a:r>
                        <a:rPr lang="fr-FR" sz="2000" b="0" dirty="0" err="1"/>
                        <a:t>node</a:t>
                      </a:r>
                      <a:r>
                        <a:rPr lang="fr-FR" sz="2000" b="0" dirty="0"/>
                        <a:t>)=0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047">
                <a:tc>
                  <a:txBody>
                    <a:bodyPr/>
                    <a:lstStyle/>
                    <a:p>
                      <a:pPr algn="r"/>
                      <a:r>
                        <a:rPr lang="en-US" sz="2000" b="0"/>
                        <a:t>virtual 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visit</a:t>
                      </a:r>
                      <a:r>
                        <a:rPr lang="fr-FR" sz="2000" b="0" dirty="0"/>
                        <a:t> (</a:t>
                      </a:r>
                      <a:r>
                        <a:rPr lang="fr-FR" sz="2000" b="0" dirty="0" err="1"/>
                        <a:t>const</a:t>
                      </a:r>
                      <a:r>
                        <a:rPr lang="fr-FR" sz="2000" b="0" dirty="0"/>
                        <a:t> </a:t>
                      </a:r>
                      <a:r>
                        <a:rPr lang="fr-FR" sz="2000" b="0" dirty="0" err="1">
                          <a:hlinkClick r:id="rId7" action="ppaction://hlinkfile"/>
                        </a:rPr>
                        <a:t>Composite_Divide_Node</a:t>
                      </a:r>
                      <a:r>
                        <a:rPr lang="fr-FR" sz="2000" b="0" dirty="0"/>
                        <a:t> &amp;</a:t>
                      </a:r>
                      <a:r>
                        <a:rPr lang="fr-FR" sz="2000" b="0" dirty="0" err="1"/>
                        <a:t>node</a:t>
                      </a:r>
                      <a:r>
                        <a:rPr lang="fr-FR" sz="2000" b="0" dirty="0"/>
                        <a:t>)=0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2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/>
                        <a:t>virtual 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visit</a:t>
                      </a:r>
                      <a:r>
                        <a:rPr lang="en-US" sz="2000" b="0" dirty="0"/>
                        <a:t> (const </a:t>
                      </a:r>
                      <a:r>
                        <a:rPr lang="en-US" sz="2000" b="0" dirty="0" err="1">
                          <a:hlinkClick r:id="rId8" action="ppaction://hlinkfile"/>
                        </a:rPr>
                        <a:t>Composite_Multiply_Node</a:t>
                      </a:r>
                      <a:r>
                        <a:rPr lang="en-US" sz="2000" b="0" dirty="0"/>
                        <a:t> &amp;node)=0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6579" name="Picture 5" descr="http://www.cs.wustl.edu/~schmidt/expr-tree/classVisito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4418" y="5249135"/>
            <a:ext cx="3100387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80" name="Isosceles Triangle 11"/>
          <p:cNvSpPr>
            <a:spLocks noChangeArrowheads="1"/>
          </p:cNvSpPr>
          <p:nvPr/>
        </p:nvSpPr>
        <p:spPr bwMode="auto">
          <a:xfrm>
            <a:off x="6829518" y="5605780"/>
            <a:ext cx="244475" cy="1714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i="1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76238"/>
            <a:ext cx="8077200" cy="698500"/>
          </a:xfrm>
        </p:spPr>
        <p:txBody>
          <a:bodyPr/>
          <a:lstStyle/>
          <a:p>
            <a:pPr eaLnBrk="1" hangingPunct="1"/>
            <a:r>
              <a:rPr lang="en-US" sz="3200" smtClean="0"/>
              <a:t>Print_Visitor</a:t>
            </a:r>
          </a:p>
        </p:txBody>
      </p:sp>
      <p:sp>
        <p:nvSpPr>
          <p:cNvPr id="3276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60350" y="1111250"/>
            <a:ext cx="8001000" cy="417671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Prints character code or value for each node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Can be combined with any traversal algorithm, e.g.: 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30213" y="1747838"/>
            <a:ext cx="8545512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Print_Visitor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: public Visitor {</a:t>
            </a:r>
          </a:p>
          <a:p>
            <a:pPr marL="342900" indent="-342900"/>
            <a:r>
              <a:rPr lang="en-US" b="1" dirty="0">
                <a:latin typeface="Courier New" pitchFamily="49" charset="0"/>
                <a:cs typeface="Courier New" pitchFamily="49" charset="0"/>
              </a:rPr>
              <a:t>public:</a:t>
            </a:r>
          </a:p>
          <a:p>
            <a:pPr marL="342900" indent="-342900"/>
            <a:r>
              <a:rPr lang="en-US" b="1" dirty="0">
                <a:latin typeface="Courier New" pitchFamily="49" charset="0"/>
                <a:cs typeface="Courier New" pitchFamily="49" charset="0"/>
              </a:rPr>
              <a:t>    virtual void visit (const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Leaf_Node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&amp;);</a:t>
            </a:r>
          </a:p>
          <a:p>
            <a:pPr marL="342900" indent="-342900"/>
            <a:r>
              <a:rPr lang="en-US" b="1" dirty="0">
                <a:latin typeface="Courier New" pitchFamily="49" charset="0"/>
                <a:cs typeface="Courier New" pitchFamily="49" charset="0"/>
              </a:rPr>
              <a:t>    virtual void visit (const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Add_Node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&amp;);</a:t>
            </a:r>
          </a:p>
          <a:p>
            <a:pPr marL="342900" indent="-342900"/>
            <a:r>
              <a:rPr lang="en-US" b="1" dirty="0">
                <a:latin typeface="Courier New" pitchFamily="49" charset="0"/>
                <a:cs typeface="Courier New" pitchFamily="49" charset="0"/>
              </a:rPr>
              <a:t>    virtual void visit (const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Divide_Node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&amp;);</a:t>
            </a:r>
          </a:p>
          <a:p>
            <a:pPr marL="342900" indent="-342900"/>
            <a:r>
              <a:rPr lang="en-US" b="1" dirty="0">
                <a:latin typeface="Courier New" pitchFamily="49" charset="0"/>
                <a:cs typeface="Courier New" pitchFamily="49" charset="0"/>
              </a:rPr>
              <a:t>    // etc. for all relevant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Component_Node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subclasses</a:t>
            </a:r>
          </a:p>
          <a:p>
            <a:pPr marL="342900" indent="-342900"/>
            <a:r>
              <a:rPr lang="en-US" b="1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430213" y="4535488"/>
            <a:ext cx="8367712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Print_Visitor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print_visitor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Expression_Tree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tree.begin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(”post-order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”); 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!=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tree.end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(”post-order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”); 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++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(*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).accept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print_visitor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 // calls visit (*this);</a:t>
            </a: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1574800" y="6426200"/>
            <a:ext cx="5957888" cy="3698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See Expression_Tree_State.cpp for example usage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</a:t>
            </a:r>
            <a:r>
              <a:rPr lang="en-US" sz="3200" i="1" smtClean="0"/>
              <a:t>Pattern</a:t>
            </a:r>
            <a:r>
              <a:rPr lang="en-US" sz="3200" smtClean="0"/>
              <a:t>…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7788" y="1220379"/>
            <a:ext cx="4816941" cy="44958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Abstracts &amp; names a recurring design structure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Comprises class and/or object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/>
              <a:t>Dependencies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/>
              <a:t>Structures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/>
              <a:t>Interactions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/>
              <a:t>Conventions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Specifies the design structure explicitly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Is distilled from actual design experience</a:t>
            </a:r>
          </a:p>
        </p:txBody>
      </p:sp>
      <p:grpSp>
        <p:nvGrpSpPr>
          <p:cNvPr id="14340" name="Group 18"/>
          <p:cNvGrpSpPr>
            <a:grpSpLocks/>
          </p:cNvGrpSpPr>
          <p:nvPr/>
        </p:nvGrpSpPr>
        <p:grpSpPr bwMode="auto">
          <a:xfrm>
            <a:off x="5730049" y="3491456"/>
            <a:ext cx="2286000" cy="2259013"/>
            <a:chOff x="3657" y="671"/>
            <a:chExt cx="1476" cy="1531"/>
          </a:xfrm>
        </p:grpSpPr>
        <p:sp>
          <p:nvSpPr>
            <p:cNvPr id="14364" name="Rectangle 19"/>
            <p:cNvSpPr>
              <a:spLocks noChangeAspect="1" noChangeArrowheads="1"/>
            </p:cNvSpPr>
            <p:nvPr/>
          </p:nvSpPr>
          <p:spPr bwMode="auto">
            <a:xfrm>
              <a:off x="3657" y="671"/>
              <a:ext cx="1438" cy="151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8000">
                <a:latin typeface="Century Gothic" pitchFamily="34" charset="0"/>
              </a:endParaRPr>
            </a:p>
          </p:txBody>
        </p:sp>
        <p:sp>
          <p:nvSpPr>
            <p:cNvPr id="14365" name="Rectangle 20"/>
            <p:cNvSpPr>
              <a:spLocks noChangeAspect="1" noChangeArrowheads="1"/>
            </p:cNvSpPr>
            <p:nvPr/>
          </p:nvSpPr>
          <p:spPr bwMode="auto">
            <a:xfrm rot="5400000">
              <a:off x="3525" y="1393"/>
              <a:ext cx="1471" cy="7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4366" name="Oval 21"/>
            <p:cNvSpPr>
              <a:spLocks noChangeAspect="1" noChangeArrowheads="1"/>
            </p:cNvSpPr>
            <p:nvPr/>
          </p:nvSpPr>
          <p:spPr bwMode="auto">
            <a:xfrm>
              <a:off x="4274" y="882"/>
              <a:ext cx="676" cy="66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4367" name="Rectangle 22"/>
            <p:cNvSpPr>
              <a:spLocks noChangeAspect="1" noChangeArrowheads="1"/>
            </p:cNvSpPr>
            <p:nvPr/>
          </p:nvSpPr>
          <p:spPr bwMode="auto">
            <a:xfrm>
              <a:off x="4306" y="1245"/>
              <a:ext cx="274" cy="26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4368" name="Line 23"/>
            <p:cNvSpPr>
              <a:spLocks noChangeAspect="1" noChangeShapeType="1"/>
            </p:cNvSpPr>
            <p:nvPr/>
          </p:nvSpPr>
          <p:spPr bwMode="auto">
            <a:xfrm>
              <a:off x="4259" y="686"/>
              <a:ext cx="0" cy="151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grpSp>
          <p:nvGrpSpPr>
            <p:cNvPr id="14369" name="Group 24"/>
            <p:cNvGrpSpPr>
              <a:grpSpLocks/>
            </p:cNvGrpSpPr>
            <p:nvPr/>
          </p:nvGrpSpPr>
          <p:grpSpPr bwMode="auto">
            <a:xfrm>
              <a:off x="3684" y="1509"/>
              <a:ext cx="1449" cy="77"/>
              <a:chOff x="3609" y="1623"/>
              <a:chExt cx="1368" cy="77"/>
            </a:xfrm>
          </p:grpSpPr>
          <p:sp>
            <p:nvSpPr>
              <p:cNvPr id="14371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3609" y="1623"/>
                <a:ext cx="1299" cy="77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4372" name="Line 26"/>
              <p:cNvSpPr>
                <a:spLocks noChangeAspect="1" noChangeShapeType="1"/>
              </p:cNvSpPr>
              <p:nvPr/>
            </p:nvSpPr>
            <p:spPr bwMode="auto">
              <a:xfrm flipV="1">
                <a:off x="3632" y="1666"/>
                <a:ext cx="1345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pic>
          <p:nvPicPr>
            <p:cNvPr id="14370" name="Picture 27" descr="tn00332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3" y="1732"/>
              <a:ext cx="50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1" name="Rectangle 28"/>
          <p:cNvSpPr>
            <a:spLocks noChangeArrowheads="1"/>
          </p:cNvSpPr>
          <p:nvPr/>
        </p:nvSpPr>
        <p:spPr bwMode="auto">
          <a:xfrm>
            <a:off x="59858" y="5853339"/>
            <a:ext cx="9030352" cy="430212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buSzTx/>
              <a:buFontTx/>
              <a:buNone/>
            </a:pPr>
            <a:r>
              <a:rPr lang="en-US" sz="2000" dirty="0" smtClean="0"/>
              <a:t>Presents solution(s) </a:t>
            </a:r>
            <a:r>
              <a:rPr lang="en-US" sz="2000" dirty="0"/>
              <a:t>to common </a:t>
            </a:r>
            <a:r>
              <a:rPr lang="en-US" sz="2000" dirty="0" smtClean="0"/>
              <a:t>(software) problem(s) </a:t>
            </a:r>
            <a:r>
              <a:rPr lang="en-US" sz="2000" dirty="0"/>
              <a:t>arising within a context</a:t>
            </a:r>
          </a:p>
        </p:txBody>
      </p:sp>
      <p:grpSp>
        <p:nvGrpSpPr>
          <p:cNvPr id="62" name="Group 17"/>
          <p:cNvGrpSpPr>
            <a:grpSpLocks/>
          </p:cNvGrpSpPr>
          <p:nvPr/>
        </p:nvGrpSpPr>
        <p:grpSpPr bwMode="auto">
          <a:xfrm>
            <a:off x="4987893" y="1365842"/>
            <a:ext cx="3770313" cy="1972747"/>
            <a:chOff x="118" y="2957"/>
            <a:chExt cx="1952" cy="1146"/>
          </a:xfrm>
        </p:grpSpPr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653" y="3937"/>
              <a:ext cx="889" cy="1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i="1">
                  <a:latin typeface="+mn-lt"/>
                  <a:ea typeface="+mn-ea"/>
                  <a:cs typeface="+mn-cs"/>
                </a:rPr>
                <a:t>The Proxy Pattern</a:t>
              </a:r>
            </a:p>
          </p:txBody>
        </p:sp>
        <p:grpSp>
          <p:nvGrpSpPr>
            <p:cNvPr id="64" name="Group 19"/>
            <p:cNvGrpSpPr>
              <a:grpSpLocks/>
            </p:cNvGrpSpPr>
            <p:nvPr/>
          </p:nvGrpSpPr>
          <p:grpSpPr bwMode="auto">
            <a:xfrm>
              <a:off x="118" y="2953"/>
              <a:ext cx="1952" cy="978"/>
              <a:chOff x="2832" y="1432"/>
              <a:chExt cx="1952" cy="978"/>
            </a:xfrm>
          </p:grpSpPr>
          <p:sp>
            <p:nvSpPr>
              <p:cNvPr id="65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3808" y="2181"/>
                <a:ext cx="140" cy="1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defTabSz="762000">
                  <a:defRPr/>
                </a:pPr>
                <a:r>
                  <a:rPr lang="en-US" sz="1200">
                    <a:latin typeface="+mn-lt"/>
                    <a:ea typeface="+mn-ea"/>
                    <a:cs typeface="+mn-cs"/>
                  </a:rPr>
                  <a:t>1</a:t>
                </a:r>
                <a:endParaRPr lang="en-US" sz="16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4010" y="2181"/>
                <a:ext cx="141" cy="1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defTabSz="762000">
                  <a:defRPr/>
                </a:pPr>
                <a:r>
                  <a:rPr lang="en-US" sz="1200">
                    <a:latin typeface="+mn-lt"/>
                    <a:ea typeface="+mn-ea"/>
                    <a:cs typeface="+mn-cs"/>
                  </a:rPr>
                  <a:t>1</a:t>
                </a:r>
                <a:endParaRPr lang="en-US" sz="1600"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67" name="Group 22"/>
              <p:cNvGrpSpPr>
                <a:grpSpLocks noChangeAspect="1"/>
              </p:cNvGrpSpPr>
              <p:nvPr/>
            </p:nvGrpSpPr>
            <p:grpSpPr bwMode="auto">
              <a:xfrm>
                <a:off x="3158" y="2088"/>
                <a:ext cx="654" cy="322"/>
                <a:chOff x="1536" y="1920"/>
                <a:chExt cx="771" cy="381"/>
              </a:xfrm>
            </p:grpSpPr>
            <p:sp>
              <p:nvSpPr>
                <p:cNvPr id="82" name="Rectangle 23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1920"/>
                  <a:ext cx="771" cy="180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ctr" defTabSz="762000">
                    <a:defRPr/>
                  </a:pPr>
                  <a:r>
                    <a:rPr lang="en-US" sz="1200" b="1">
                      <a:latin typeface="+mn-lt"/>
                      <a:ea typeface="+mn-ea"/>
                      <a:cs typeface="+mn-cs"/>
                    </a:rPr>
                    <a:t>Proxy</a:t>
                  </a:r>
                  <a:endParaRPr lang="en-US" sz="1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2100"/>
                  <a:ext cx="771" cy="201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defTabSz="762000">
                    <a:defRPr/>
                  </a:pPr>
                  <a:r>
                    <a:rPr lang="en-US" sz="1200">
                      <a:latin typeface="+mn-lt"/>
                      <a:ea typeface="+mn-ea"/>
                      <a:cs typeface="+mn-cs"/>
                    </a:rPr>
                    <a:t>service</a:t>
                  </a:r>
                  <a:endParaRPr lang="en-US" sz="1200" i="1"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8" name="Group 25"/>
              <p:cNvGrpSpPr>
                <a:grpSpLocks noChangeAspect="1"/>
              </p:cNvGrpSpPr>
              <p:nvPr/>
            </p:nvGrpSpPr>
            <p:grpSpPr bwMode="auto">
              <a:xfrm>
                <a:off x="4133" y="2088"/>
                <a:ext cx="651" cy="322"/>
                <a:chOff x="1536" y="1920"/>
                <a:chExt cx="768" cy="381"/>
              </a:xfrm>
            </p:grpSpPr>
            <p:sp>
              <p:nvSpPr>
                <p:cNvPr id="80" name="Rectangle 26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1920"/>
                  <a:ext cx="768" cy="180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ctr" defTabSz="762000">
                    <a:defRPr/>
                  </a:pPr>
                  <a:r>
                    <a:rPr lang="de-DE" sz="1200" b="1">
                      <a:latin typeface="+mn-lt"/>
                      <a:ea typeface="+mn-ea"/>
                      <a:cs typeface="+mn-cs"/>
                    </a:rPr>
                    <a:t>Service</a:t>
                  </a:r>
                  <a:endParaRPr lang="en-US" sz="1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2100"/>
                  <a:ext cx="768" cy="201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defTabSz="762000">
                    <a:defRPr/>
                  </a:pPr>
                  <a:r>
                    <a:rPr lang="en-US" sz="1200" dirty="0">
                      <a:latin typeface="+mn-lt"/>
                      <a:ea typeface="+mn-ea"/>
                      <a:cs typeface="+mn-cs"/>
                    </a:rPr>
                    <a:t>service</a:t>
                  </a:r>
                  <a:endParaRPr lang="en-US" sz="1200" i="1" dirty="0"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" name="Line 28"/>
              <p:cNvSpPr>
                <a:spLocks noChangeAspect="1" noChangeShapeType="1"/>
              </p:cNvSpPr>
              <p:nvPr/>
            </p:nvSpPr>
            <p:spPr bwMode="auto">
              <a:xfrm>
                <a:off x="3808" y="2181"/>
                <a:ext cx="3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" name="Freeform 29"/>
              <p:cNvSpPr>
                <a:spLocks noChangeAspect="1"/>
              </p:cNvSpPr>
              <p:nvPr/>
            </p:nvSpPr>
            <p:spPr bwMode="auto">
              <a:xfrm>
                <a:off x="2995" y="1881"/>
                <a:ext cx="162" cy="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76"/>
                  </a:cxn>
                  <a:cxn ang="0">
                    <a:pos x="192" y="576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lnTo>
                      <a:pt x="0" y="576"/>
                    </a:lnTo>
                    <a:lnTo>
                      <a:pt x="192" y="576"/>
                    </a:ln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71" name="Group 30"/>
              <p:cNvGrpSpPr>
                <a:grpSpLocks noChangeAspect="1"/>
              </p:cNvGrpSpPr>
              <p:nvPr/>
            </p:nvGrpSpPr>
            <p:grpSpPr bwMode="auto">
              <a:xfrm>
                <a:off x="3711" y="1432"/>
                <a:ext cx="697" cy="333"/>
                <a:chOff x="1492" y="1906"/>
                <a:chExt cx="822" cy="395"/>
              </a:xfrm>
            </p:grpSpPr>
            <p:sp>
              <p:nvSpPr>
                <p:cNvPr id="78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492" y="1906"/>
                  <a:ext cx="822" cy="192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ctr" defTabSz="762000">
                    <a:defRPr/>
                  </a:pPr>
                  <a:r>
                    <a:rPr lang="de-DE" sz="1200" b="1" i="1">
                      <a:latin typeface="+mn-lt"/>
                      <a:ea typeface="+mn-ea"/>
                      <a:cs typeface="+mn-cs"/>
                    </a:rPr>
                    <a:t>AbstractService</a:t>
                  </a:r>
                  <a:endParaRPr lang="en-US" sz="1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32"/>
                <p:cNvSpPr>
                  <a:spLocks noChangeAspect="1" noChangeArrowheads="1"/>
                </p:cNvSpPr>
                <p:nvPr/>
              </p:nvSpPr>
              <p:spPr bwMode="auto">
                <a:xfrm>
                  <a:off x="1492" y="2087"/>
                  <a:ext cx="822" cy="214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defTabSz="762000">
                    <a:defRPr/>
                  </a:pPr>
                  <a:r>
                    <a:rPr lang="en-US" sz="1200" i="1">
                      <a:latin typeface="+mn-lt"/>
                      <a:ea typeface="+mn-ea"/>
                      <a:cs typeface="+mn-cs"/>
                    </a:rPr>
                    <a:t>service</a:t>
                  </a:r>
                </a:p>
              </p:txBody>
            </p:sp>
          </p:grpSp>
          <p:sp>
            <p:nvSpPr>
              <p:cNvPr id="72" name="Line 33"/>
              <p:cNvSpPr>
                <a:spLocks noChangeAspect="1" noChangeShapeType="1"/>
              </p:cNvSpPr>
              <p:nvPr/>
            </p:nvSpPr>
            <p:spPr bwMode="auto">
              <a:xfrm>
                <a:off x="4065" y="1873"/>
                <a:ext cx="0" cy="1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" name="Line 34"/>
              <p:cNvSpPr>
                <a:spLocks noChangeAspect="1" noChangeShapeType="1"/>
              </p:cNvSpPr>
              <p:nvPr/>
            </p:nvSpPr>
            <p:spPr bwMode="auto">
              <a:xfrm>
                <a:off x="3716" y="1999"/>
                <a:ext cx="0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" name="Line 35"/>
              <p:cNvSpPr>
                <a:spLocks noChangeAspect="1" noChangeShapeType="1"/>
              </p:cNvSpPr>
              <p:nvPr/>
            </p:nvSpPr>
            <p:spPr bwMode="auto">
              <a:xfrm>
                <a:off x="4448" y="2001"/>
                <a:ext cx="0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Freeform 36"/>
              <p:cNvSpPr>
                <a:spLocks noChangeAspect="1"/>
              </p:cNvSpPr>
              <p:nvPr/>
            </p:nvSpPr>
            <p:spPr bwMode="auto">
              <a:xfrm>
                <a:off x="3716" y="1999"/>
                <a:ext cx="72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1" y="0"/>
                  </a:cxn>
                </a:cxnLst>
                <a:rect l="0" t="0" r="r" b="b"/>
                <a:pathLst>
                  <a:path w="861" h="1">
                    <a:moveTo>
                      <a:pt x="0" y="0"/>
                    </a:moveTo>
                    <a:lnTo>
                      <a:pt x="861" y="0"/>
                    </a:lnTo>
                  </a:path>
                </a:pathLst>
              </a:cu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2832" y="1776"/>
                <a:ext cx="651" cy="153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defTabSz="762000">
                  <a:defRPr/>
                </a:pPr>
                <a:r>
                  <a:rPr lang="en-US" sz="1200" b="1">
                    <a:latin typeface="+mn-lt"/>
                    <a:ea typeface="+mn-ea"/>
                    <a:cs typeface="+mn-cs"/>
                  </a:rPr>
                  <a:t>Client</a:t>
                </a:r>
                <a:endParaRPr lang="en-US" sz="12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7" name="AutoShape 38"/>
              <p:cNvSpPr>
                <a:spLocks noChangeAspect="1" noChangeArrowheads="1"/>
              </p:cNvSpPr>
              <p:nvPr/>
            </p:nvSpPr>
            <p:spPr bwMode="auto">
              <a:xfrm>
                <a:off x="4020" y="1787"/>
                <a:ext cx="81" cy="109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Print_Visitor Interaction Diagram</a:t>
            </a:r>
          </a:p>
        </p:txBody>
      </p:sp>
      <p:pic>
        <p:nvPicPr>
          <p:cNvPr id="331778" name="Picture 2" descr="i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8225" y="2351088"/>
            <a:ext cx="5791200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89500" y="5475288"/>
            <a:ext cx="2312988" cy="561975"/>
            <a:chOff x="3080" y="3072"/>
            <a:chExt cx="1457" cy="354"/>
          </a:xfrm>
        </p:grpSpPr>
        <p:sp>
          <p:nvSpPr>
            <p:cNvPr id="68626" name="Rectangle 4"/>
            <p:cNvSpPr>
              <a:spLocks noChangeArrowheads="1"/>
            </p:cNvSpPr>
            <p:nvPr/>
          </p:nvSpPr>
          <p:spPr bwMode="auto">
            <a:xfrm>
              <a:off x="3134" y="3158"/>
              <a:ext cx="38" cy="2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8627" name="Picture 5" descr="id-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80" y="3072"/>
              <a:ext cx="1457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1783" name="Picture 7" descr="id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38" y="3189288"/>
            <a:ext cx="21844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784" name="Picture 8" descr="id-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28950" y="3417888"/>
            <a:ext cx="436086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785" name="Picture 9" descr="id-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1150" y="3951288"/>
            <a:ext cx="43608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786" name="Picture 10" descr="id-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3650" y="4789488"/>
            <a:ext cx="2322513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788" name="Picture 12" descr="id-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5663" y="4803775"/>
            <a:ext cx="42148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8" name="Rectangle 1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52400" y="996950"/>
            <a:ext cx="883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lnSpc>
                <a:spcPct val="100000"/>
              </a:lnSpc>
              <a:buClrTx/>
              <a:buSzPct val="100000"/>
              <a:buFontTx/>
              <a:buChar char="•"/>
            </a:pPr>
            <a:r>
              <a:rPr lang="en-US" sz="2000" dirty="0"/>
              <a:t>The </a:t>
            </a:r>
            <a:r>
              <a:rPr lang="en-US" sz="2000" dirty="0" err="1"/>
              <a:t>iterator</a:t>
            </a:r>
            <a:r>
              <a:rPr lang="en-US" sz="2000" dirty="0"/>
              <a:t> controls the order in which </a:t>
            </a:r>
            <a:r>
              <a:rPr lang="en-US" sz="2000" b="1" dirty="0">
                <a:latin typeface="Courier New" pitchFamily="49" charset="0"/>
                <a:ea typeface="+mn-ea"/>
                <a:cs typeface="Courier New" pitchFamily="49" charset="0"/>
              </a:rPr>
              <a:t>accept</a:t>
            </a:r>
            <a:r>
              <a:rPr lang="en-US" sz="2000" b="1" dirty="0" smtClean="0">
                <a:latin typeface="Courier New" pitchFamily="49" charset="0"/>
                <a:ea typeface="+mn-ea"/>
                <a:cs typeface="Courier New" pitchFamily="49" charset="0"/>
              </a:rPr>
              <a:t>()</a:t>
            </a:r>
            <a:r>
              <a:rPr lang="en-US" sz="2000" dirty="0" smtClean="0"/>
              <a:t>is </a:t>
            </a:r>
            <a:r>
              <a:rPr lang="en-US" sz="2000" dirty="0"/>
              <a:t>called on each node in the composition</a:t>
            </a:r>
          </a:p>
          <a:p>
            <a:pPr marL="231775" indent="-231775">
              <a:lnSpc>
                <a:spcPct val="100000"/>
              </a:lnSpc>
              <a:buClrTx/>
              <a:buSzPct val="100000"/>
              <a:buFontTx/>
              <a:buChar char="•"/>
            </a:pPr>
            <a:r>
              <a:rPr lang="en-US" sz="2000" b="1" dirty="0">
                <a:latin typeface="Courier New" pitchFamily="49" charset="0"/>
                <a:ea typeface="+mn-ea"/>
                <a:cs typeface="Courier New" pitchFamily="49" charset="0"/>
              </a:rPr>
              <a:t>accept</a:t>
            </a:r>
            <a:r>
              <a:rPr lang="en-US" sz="2000" b="1" dirty="0" smtClean="0">
                <a:latin typeface="Courier New" pitchFamily="49" charset="0"/>
                <a:ea typeface="+mn-ea"/>
                <a:cs typeface="Courier New" pitchFamily="49" charset="0"/>
              </a:rPr>
              <a:t>()</a:t>
            </a:r>
            <a:r>
              <a:rPr lang="en-US" sz="2000" dirty="0" smtClean="0"/>
              <a:t>then “</a:t>
            </a:r>
            <a:r>
              <a:rPr lang="en-US" sz="2000" dirty="0"/>
              <a:t>visits” the node to perform the desired </a:t>
            </a:r>
            <a:r>
              <a:rPr lang="en-US" sz="2000" i="1" dirty="0"/>
              <a:t>print</a:t>
            </a:r>
            <a:r>
              <a:rPr lang="en-US" sz="2000" dirty="0"/>
              <a:t> action</a:t>
            </a:r>
          </a:p>
        </p:txBody>
      </p:sp>
      <p:sp>
        <p:nvSpPr>
          <p:cNvPr id="68619" name="TextBox 14"/>
          <p:cNvSpPr txBox="1">
            <a:spLocks noChangeArrowheads="1"/>
          </p:cNvSpPr>
          <p:nvPr/>
        </p:nvSpPr>
        <p:spPr bwMode="auto">
          <a:xfrm>
            <a:off x="811213" y="3139758"/>
            <a:ext cx="1749197" cy="2585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  accept(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print_visitor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8620" name="TextBox 15"/>
          <p:cNvSpPr txBox="1">
            <a:spLocks noChangeArrowheads="1"/>
          </p:cNvSpPr>
          <p:nvPr/>
        </p:nvSpPr>
        <p:spPr bwMode="auto">
          <a:xfrm>
            <a:off x="697548" y="4752975"/>
            <a:ext cx="1922321" cy="2585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      accept(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print_visitor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8621" name="TextBox 16"/>
          <p:cNvSpPr txBox="1">
            <a:spLocks noChangeArrowheads="1"/>
          </p:cNvSpPr>
          <p:nvPr/>
        </p:nvSpPr>
        <p:spPr bwMode="auto">
          <a:xfrm>
            <a:off x="6302114" y="2382520"/>
            <a:ext cx="2242922" cy="2585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print_visitor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             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22" name="TextBox 17"/>
          <p:cNvSpPr txBox="1">
            <a:spLocks noChangeArrowheads="1"/>
          </p:cNvSpPr>
          <p:nvPr/>
        </p:nvSpPr>
        <p:spPr bwMode="auto">
          <a:xfrm>
            <a:off x="2305050" y="2382520"/>
            <a:ext cx="1547218" cy="2585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Leaf_Node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(5) 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   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23" name="TextBox 18"/>
          <p:cNvSpPr txBox="1">
            <a:spLocks noChangeArrowheads="1"/>
          </p:cNvSpPr>
          <p:nvPr/>
        </p:nvSpPr>
        <p:spPr bwMode="auto">
          <a:xfrm>
            <a:off x="3722426" y="2382520"/>
            <a:ext cx="2565126" cy="2585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Composite_Negate_Node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       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24" name="Rectangle 19"/>
          <p:cNvSpPr>
            <a:spLocks noChangeArrowheads="1"/>
          </p:cNvSpPr>
          <p:nvPr/>
        </p:nvSpPr>
        <p:spPr bwMode="auto">
          <a:xfrm>
            <a:off x="5203190" y="3894773"/>
            <a:ext cx="1960793" cy="2585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cout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&lt;&lt;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node.item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();       </a:t>
            </a:r>
          </a:p>
        </p:txBody>
      </p:sp>
      <p:sp>
        <p:nvSpPr>
          <p:cNvPr id="68625" name="Rectangle 20"/>
          <p:cNvSpPr>
            <a:spLocks noChangeArrowheads="1"/>
          </p:cNvSpPr>
          <p:nvPr/>
        </p:nvSpPr>
        <p:spPr bwMode="auto">
          <a:xfrm>
            <a:off x="5238115" y="5418455"/>
            <a:ext cx="1903791" cy="2585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cout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&lt;&lt;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‘-’                       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 animBg="1"/>
      <p:bldP spid="68620" grpId="0" animBg="1"/>
      <p:bldP spid="68624" grpId="0" animBg="1"/>
      <p:bldP spid="6862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title"/>
          </p:nvPr>
        </p:nvSpPr>
        <p:spPr>
          <a:xfrm>
            <a:off x="552450" y="127000"/>
            <a:ext cx="80772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Evaluation_Visitor</a:t>
            </a:r>
          </a:p>
        </p:txBody>
      </p:sp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20975"/>
            <a:ext cx="3900488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Rectangle 9"/>
          <p:cNvSpPr>
            <a:spLocks noChangeArrowheads="1"/>
          </p:cNvSpPr>
          <p:nvPr/>
        </p:nvSpPr>
        <p:spPr bwMode="auto">
          <a:xfrm>
            <a:off x="6432550" y="5651500"/>
            <a:ext cx="815975" cy="590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/>
              <a:t>Leaf</a:t>
            </a:r>
          </a:p>
          <a:p>
            <a:pPr algn="ctr">
              <a:spcBef>
                <a:spcPct val="0"/>
              </a:spcBef>
            </a:pPr>
            <a:r>
              <a:rPr lang="en-US"/>
              <a:t>Nodes</a:t>
            </a:r>
          </a:p>
        </p:txBody>
      </p:sp>
      <p:sp>
        <p:nvSpPr>
          <p:cNvPr id="69637" name="Freeform 10"/>
          <p:cNvSpPr>
            <a:spLocks noChangeArrowheads="1"/>
          </p:cNvSpPr>
          <p:nvPr/>
        </p:nvSpPr>
        <p:spPr bwMode="auto">
          <a:xfrm>
            <a:off x="6713538" y="2890838"/>
            <a:ext cx="1604962" cy="1025525"/>
          </a:xfrm>
          <a:custGeom>
            <a:avLst/>
            <a:gdLst>
              <a:gd name="T0" fmla="*/ 0 w 1605001"/>
              <a:gd name="T1" fmla="*/ 0 h 1025529"/>
              <a:gd name="T2" fmla="*/ 1604923 w 1605001"/>
              <a:gd name="T3" fmla="*/ 0 h 1025529"/>
              <a:gd name="T4" fmla="*/ 1604923 w 1605001"/>
              <a:gd name="T5" fmla="*/ 341630 h 1025529"/>
              <a:gd name="T6" fmla="*/ 1248063 w 1605001"/>
              <a:gd name="T7" fmla="*/ 870108 h 1025529"/>
              <a:gd name="T8" fmla="*/ 1118690 w 1605001"/>
              <a:gd name="T9" fmla="*/ 861053 h 1025529"/>
              <a:gd name="T10" fmla="*/ 819939 w 1605001"/>
              <a:gd name="T11" fmla="*/ 634718 h 1025529"/>
              <a:gd name="T12" fmla="*/ 0 w 1605001"/>
              <a:gd name="T13" fmla="*/ 341630 h 1025529"/>
              <a:gd name="T14" fmla="*/ 0 w 1605001"/>
              <a:gd name="T15" fmla="*/ 0 h 10255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05001"/>
              <a:gd name="T25" fmla="*/ 0 h 1025529"/>
              <a:gd name="T26" fmla="*/ 1605001 w 1605001"/>
              <a:gd name="T27" fmla="*/ 1025529 h 10255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05001" h="1025529">
                <a:moveTo>
                  <a:pt x="0" y="0"/>
                </a:moveTo>
                <a:lnTo>
                  <a:pt x="1605001" y="0"/>
                </a:lnTo>
                <a:lnTo>
                  <a:pt x="1605001" y="341632"/>
                </a:lnTo>
                <a:lnTo>
                  <a:pt x="1248123" y="870114"/>
                </a:lnTo>
                <a:cubicBezTo>
                  <a:pt x="1188205" y="956685"/>
                  <a:pt x="1163802" y="1025529"/>
                  <a:pt x="1118744" y="861059"/>
                </a:cubicBezTo>
                <a:cubicBezTo>
                  <a:pt x="1094163" y="859550"/>
                  <a:pt x="1033596" y="884255"/>
                  <a:pt x="819979" y="634722"/>
                </a:cubicBezTo>
                <a:cubicBezTo>
                  <a:pt x="633522" y="548151"/>
                  <a:pt x="183439" y="485142"/>
                  <a:pt x="0" y="34163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endParaRPr lang="en-US"/>
          </a:p>
        </p:txBody>
      </p:sp>
      <p:sp>
        <p:nvSpPr>
          <p:cNvPr id="69638" name="Rectangle 11"/>
          <p:cNvSpPr>
            <a:spLocks noChangeArrowheads="1"/>
          </p:cNvSpPr>
          <p:nvPr/>
        </p:nvSpPr>
        <p:spPr bwMode="auto">
          <a:xfrm>
            <a:off x="4432300" y="4556125"/>
            <a:ext cx="784225" cy="590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/>
              <a:t>Unary</a:t>
            </a:r>
          </a:p>
          <a:p>
            <a:pPr algn="ctr">
              <a:spcBef>
                <a:spcPct val="0"/>
              </a:spcBef>
            </a:pPr>
            <a:r>
              <a:rPr lang="en-US"/>
              <a:t>Node</a:t>
            </a:r>
          </a:p>
        </p:txBody>
      </p:sp>
      <p:sp>
        <p:nvSpPr>
          <p:cNvPr id="69639" name="Freeform 12"/>
          <p:cNvSpPr>
            <a:spLocks noChangeArrowheads="1"/>
          </p:cNvSpPr>
          <p:nvPr/>
        </p:nvSpPr>
        <p:spPr bwMode="auto">
          <a:xfrm rot="-10558929">
            <a:off x="4033838" y="4019550"/>
            <a:ext cx="1400175" cy="1449388"/>
          </a:xfrm>
          <a:custGeom>
            <a:avLst/>
            <a:gdLst>
              <a:gd name="T0" fmla="*/ 13050 w 1605001"/>
              <a:gd name="T1" fmla="*/ 46777 h 4351645"/>
              <a:gd name="T2" fmla="*/ 706653 w 1605001"/>
              <a:gd name="T3" fmla="*/ 0 h 4351645"/>
              <a:gd name="T4" fmla="*/ 1065178 w 1605001"/>
              <a:gd name="T5" fmla="*/ 105849 h 4351645"/>
              <a:gd name="T6" fmla="*/ 828333 w 1605001"/>
              <a:gd name="T7" fmla="*/ 125379 h 4351645"/>
              <a:gd name="T8" fmla="*/ 373077 w 1605001"/>
              <a:gd name="T9" fmla="*/ 154737 h 4351645"/>
              <a:gd name="T10" fmla="*/ 158146 w 1605001"/>
              <a:gd name="T11" fmla="*/ 132584 h 4351645"/>
              <a:gd name="T12" fmla="*/ 0 w 1605001"/>
              <a:gd name="T13" fmla="*/ 105849 h 4351645"/>
              <a:gd name="T14" fmla="*/ 13050 w 1605001"/>
              <a:gd name="T15" fmla="*/ 46777 h 43516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05001"/>
              <a:gd name="T25" fmla="*/ 0 h 4351645"/>
              <a:gd name="T26" fmla="*/ 1605001 w 1605001"/>
              <a:gd name="T27" fmla="*/ 4351645 h 43516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05001" h="4351645">
                <a:moveTo>
                  <a:pt x="19663" y="1265785"/>
                </a:moveTo>
                <a:lnTo>
                  <a:pt x="1064777" y="0"/>
                </a:lnTo>
                <a:lnTo>
                  <a:pt x="1605001" y="2864266"/>
                </a:lnTo>
                <a:lnTo>
                  <a:pt x="1248123" y="3392748"/>
                </a:lnTo>
                <a:cubicBezTo>
                  <a:pt x="1188205" y="3479319"/>
                  <a:pt x="607208" y="4351646"/>
                  <a:pt x="562150" y="4187176"/>
                </a:cubicBezTo>
                <a:cubicBezTo>
                  <a:pt x="537569" y="4185667"/>
                  <a:pt x="451911" y="3837257"/>
                  <a:pt x="238294" y="3587724"/>
                </a:cubicBezTo>
                <a:cubicBezTo>
                  <a:pt x="51837" y="3501153"/>
                  <a:pt x="183439" y="3007776"/>
                  <a:pt x="0" y="2864266"/>
                </a:cubicBezTo>
                <a:lnTo>
                  <a:pt x="19663" y="126578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endParaRPr lang="en-US"/>
          </a:p>
        </p:txBody>
      </p:sp>
      <p:sp>
        <p:nvSpPr>
          <p:cNvPr id="69640" name="Freeform 13"/>
          <p:cNvSpPr>
            <a:spLocks noChangeArrowheads="1"/>
          </p:cNvSpPr>
          <p:nvPr/>
        </p:nvSpPr>
        <p:spPr bwMode="auto">
          <a:xfrm rot="-10558929">
            <a:off x="6064250" y="5057775"/>
            <a:ext cx="1809750" cy="1230313"/>
          </a:xfrm>
          <a:custGeom>
            <a:avLst/>
            <a:gdLst>
              <a:gd name="T0" fmla="*/ 271008 w 2075167"/>
              <a:gd name="T1" fmla="*/ 17878 h 3694094"/>
              <a:gd name="T2" fmla="*/ 622799 w 2075167"/>
              <a:gd name="T3" fmla="*/ 15781 h 3694094"/>
              <a:gd name="T4" fmla="*/ 1107153 w 2075167"/>
              <a:gd name="T5" fmla="*/ 0 h 3694094"/>
              <a:gd name="T6" fmla="*/ 1161018 w 2075167"/>
              <a:gd name="T7" fmla="*/ 57059 h 3694094"/>
              <a:gd name="T8" fmla="*/ 1376314 w 2075167"/>
              <a:gd name="T9" fmla="*/ 105986 h 3694094"/>
              <a:gd name="T10" fmla="*/ 469367 w 2075167"/>
              <a:gd name="T11" fmla="*/ 105942 h 3694094"/>
              <a:gd name="T12" fmla="*/ 123664 w 2075167"/>
              <a:gd name="T13" fmla="*/ 127280 h 3694094"/>
              <a:gd name="T14" fmla="*/ 96533 w 2075167"/>
              <a:gd name="T15" fmla="*/ 57059 h 3694094"/>
              <a:gd name="T16" fmla="*/ 271008 w 2075167"/>
              <a:gd name="T17" fmla="*/ 17878 h 36940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75167"/>
              <a:gd name="T28" fmla="*/ 0 h 3694094"/>
              <a:gd name="T29" fmla="*/ 2075167 w 2075167"/>
              <a:gd name="T30" fmla="*/ 3694094 h 36940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75167" h="3694094">
                <a:moveTo>
                  <a:pt x="408619" y="483833"/>
                </a:moveTo>
                <a:lnTo>
                  <a:pt x="939039" y="427065"/>
                </a:lnTo>
                <a:lnTo>
                  <a:pt x="1669334" y="0"/>
                </a:lnTo>
                <a:lnTo>
                  <a:pt x="1750550" y="1544178"/>
                </a:lnTo>
                <a:lnTo>
                  <a:pt x="2075167" y="2868301"/>
                </a:lnTo>
                <a:cubicBezTo>
                  <a:pt x="2015249" y="2954872"/>
                  <a:pt x="752757" y="3031558"/>
                  <a:pt x="707699" y="2867088"/>
                </a:cubicBezTo>
                <a:cubicBezTo>
                  <a:pt x="683118" y="2865579"/>
                  <a:pt x="400074" y="3694095"/>
                  <a:pt x="186457" y="3444562"/>
                </a:cubicBezTo>
                <a:cubicBezTo>
                  <a:pt x="0" y="3357991"/>
                  <a:pt x="328988" y="1687688"/>
                  <a:pt x="145549" y="1544178"/>
                </a:cubicBezTo>
                <a:lnTo>
                  <a:pt x="408619" y="48383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endParaRPr lang="en-US"/>
          </a:p>
        </p:txBody>
      </p:sp>
      <p:sp>
        <p:nvSpPr>
          <p:cNvPr id="32973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60350" y="1058863"/>
            <a:ext cx="4956175" cy="5164137"/>
          </a:xfrm>
        </p:spPr>
        <p:txBody>
          <a:bodyPr>
            <a:spAutoFit/>
          </a:bodyPr>
          <a:lstStyle/>
          <a:p>
            <a:pPr marL="171450" indent="-171450" eaLnBrk="1" hangingPunct="1">
              <a:defRPr/>
            </a:pPr>
            <a:r>
              <a:rPr lang="en-US" sz="2000" dirty="0" smtClean="0"/>
              <a:t>This class serves as a visitor for evaluating nodes in an expression          tree that is being traversed using                 a post-order </a:t>
            </a:r>
            <a:r>
              <a:rPr lang="en-US" sz="2000" dirty="0" err="1" smtClean="0"/>
              <a:t>iterator</a:t>
            </a:r>
            <a:endParaRPr lang="en-US" sz="2000" dirty="0" smtClean="0"/>
          </a:p>
          <a:p>
            <a:pPr marL="344488" lvl="1" indent="-173038" eaLnBrk="1" hangingPunct="1">
              <a:defRPr/>
            </a:pPr>
            <a:r>
              <a:rPr lang="en-US" sz="1800" dirty="0" smtClean="0"/>
              <a:t>e.g.,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5-34+*</a:t>
            </a:r>
          </a:p>
          <a:p>
            <a:pPr marL="171450" indent="-171450" eaLnBrk="1" hangingPunct="1">
              <a:defRPr/>
            </a:pPr>
            <a:r>
              <a:rPr lang="en-US" sz="2000" dirty="0" smtClean="0"/>
              <a:t>It uses a stack to keep track of the post-order expression tree value that has been processed thus far during the iteration traversal, e.g.:</a:t>
            </a:r>
          </a:p>
          <a:p>
            <a:pPr marL="457200" indent="-287338" eaLnBrk="1" hangingPunct="1">
              <a:buFont typeface="+mj-lt"/>
              <a:buAutoNum type="arabicPeriod"/>
              <a:defRPr/>
            </a:pPr>
            <a:r>
              <a:rPr lang="en-US" sz="2000" dirty="0" smtClean="0"/>
              <a:t>S = [5] 	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push(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node.item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pPr marL="457200" indent="-287338" eaLnBrk="1" hangingPunct="1">
              <a:buFont typeface="+mj-lt"/>
              <a:buAutoNum type="arabicPeriod"/>
              <a:defRPr/>
            </a:pPr>
            <a:r>
              <a:rPr lang="en-US" sz="2000" dirty="0" smtClean="0"/>
              <a:t>S = [-5] 	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push(-pop())</a:t>
            </a:r>
          </a:p>
          <a:p>
            <a:pPr marL="457200" indent="-287338" eaLnBrk="1" hangingPunct="1">
              <a:buFont typeface="+mj-lt"/>
              <a:buAutoNum type="arabicPeriod"/>
              <a:defRPr/>
            </a:pPr>
            <a:r>
              <a:rPr lang="en-US" sz="2000" dirty="0" smtClean="0"/>
              <a:t>S = [-5, 3]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push(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node.item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pPr marL="457200" indent="-287338" eaLnBrk="1" hangingPunct="1">
              <a:buFont typeface="+mj-lt"/>
              <a:buAutoNum type="arabicPeriod"/>
              <a:defRPr/>
            </a:pPr>
            <a:r>
              <a:rPr lang="en-US" sz="2000" dirty="0" smtClean="0"/>
              <a:t>S = [-5, 3, 4]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push(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node.item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pPr marL="457200" indent="-287338" eaLnBrk="1" hangingPunct="1">
              <a:buFont typeface="+mj-lt"/>
              <a:buAutoNum type="arabicPeriod"/>
              <a:defRPr/>
            </a:pPr>
            <a:r>
              <a:rPr lang="en-US" sz="2000" dirty="0" smtClean="0"/>
              <a:t>S = [-5, 7]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push(pop()+pop())</a:t>
            </a:r>
          </a:p>
          <a:p>
            <a:pPr marL="457200" indent="-287338" eaLnBrk="1" hangingPunct="1">
              <a:buFont typeface="+mj-lt"/>
              <a:buAutoNum type="arabicPeriod"/>
              <a:defRPr/>
            </a:pPr>
            <a:r>
              <a:rPr lang="en-US" sz="2000" dirty="0" smtClean="0"/>
              <a:t>S = [-35]  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push(pop()*pop())</a:t>
            </a:r>
          </a:p>
        </p:txBody>
      </p:sp>
      <p:sp>
        <p:nvSpPr>
          <p:cNvPr id="69642" name="Rectangle 14"/>
          <p:cNvSpPr>
            <a:spLocks noChangeArrowheads="1"/>
          </p:cNvSpPr>
          <p:nvPr/>
        </p:nvSpPr>
        <p:spPr bwMode="auto">
          <a:xfrm>
            <a:off x="4572000" y="1252538"/>
            <a:ext cx="45720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Evaluation_Visitor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: </a:t>
            </a:r>
          </a:p>
          <a:p>
            <a:pPr marL="342900" indent="-342900"/>
            <a:r>
              <a:rPr lang="en-US" b="1" dirty="0">
                <a:latin typeface="Courier New" pitchFamily="49" charset="0"/>
                <a:cs typeface="Courier New" pitchFamily="49" charset="0"/>
              </a:rPr>
              <a:t>   public Visitor { /* ... */ };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i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8225" y="2351088"/>
            <a:ext cx="5791200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89500" y="5475288"/>
            <a:ext cx="2312988" cy="561975"/>
            <a:chOff x="3080" y="3072"/>
            <a:chExt cx="1457" cy="354"/>
          </a:xfrm>
        </p:grpSpPr>
        <p:sp>
          <p:nvSpPr>
            <p:cNvPr id="68626" name="Rectangle 4"/>
            <p:cNvSpPr>
              <a:spLocks noChangeArrowheads="1"/>
            </p:cNvSpPr>
            <p:nvPr/>
          </p:nvSpPr>
          <p:spPr bwMode="auto">
            <a:xfrm>
              <a:off x="3134" y="3158"/>
              <a:ext cx="38" cy="2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8627" name="Picture 5" descr="id-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80" y="3072"/>
              <a:ext cx="1457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1783" name="Picture 7" descr="id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38" y="3189288"/>
            <a:ext cx="21844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784" name="Picture 8" descr="id-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28950" y="3417888"/>
            <a:ext cx="436086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785" name="Picture 9" descr="id-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1150" y="3951288"/>
            <a:ext cx="43608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786" name="Picture 10" descr="id-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3650" y="4789488"/>
            <a:ext cx="2322513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788" name="Picture 12" descr="id-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5663" y="4803775"/>
            <a:ext cx="42148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9" name="TextBox 14"/>
          <p:cNvSpPr txBox="1">
            <a:spLocks noChangeArrowheads="1"/>
          </p:cNvSpPr>
          <p:nvPr/>
        </p:nvSpPr>
        <p:spPr bwMode="auto">
          <a:xfrm>
            <a:off x="847073" y="3139758"/>
            <a:ext cx="1704313" cy="2585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accept(</a:t>
            </a: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eval_visitor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8620" name="TextBox 15"/>
          <p:cNvSpPr txBox="1">
            <a:spLocks noChangeArrowheads="1"/>
          </p:cNvSpPr>
          <p:nvPr/>
        </p:nvSpPr>
        <p:spPr bwMode="auto">
          <a:xfrm>
            <a:off x="697548" y="4752975"/>
            <a:ext cx="1877437" cy="2585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accept(</a:t>
            </a: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eval_visitor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8621" name="TextBox 16"/>
          <p:cNvSpPr txBox="1">
            <a:spLocks noChangeArrowheads="1"/>
          </p:cNvSpPr>
          <p:nvPr/>
        </p:nvSpPr>
        <p:spPr bwMode="auto">
          <a:xfrm>
            <a:off x="6302114" y="2382520"/>
            <a:ext cx="2198038" cy="2585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eval_visitor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             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22" name="TextBox 17"/>
          <p:cNvSpPr txBox="1">
            <a:spLocks noChangeArrowheads="1"/>
          </p:cNvSpPr>
          <p:nvPr/>
        </p:nvSpPr>
        <p:spPr bwMode="auto">
          <a:xfrm>
            <a:off x="2305050" y="2382520"/>
            <a:ext cx="1547218" cy="2585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Leaf_Node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(5) 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   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23" name="TextBox 18"/>
          <p:cNvSpPr txBox="1">
            <a:spLocks noChangeArrowheads="1"/>
          </p:cNvSpPr>
          <p:nvPr/>
        </p:nvSpPr>
        <p:spPr bwMode="auto">
          <a:xfrm>
            <a:off x="3722426" y="2382520"/>
            <a:ext cx="2565126" cy="2585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Composite_Negate_Node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       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24" name="Rectangle 19"/>
          <p:cNvSpPr>
            <a:spLocks noChangeArrowheads="1"/>
          </p:cNvSpPr>
          <p:nvPr/>
        </p:nvSpPr>
        <p:spPr bwMode="auto">
          <a:xfrm>
            <a:off x="5088890" y="3894773"/>
            <a:ext cx="2100255" cy="2585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stack_.push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node.item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 ());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5180653" y="5384165"/>
            <a:ext cx="1959191" cy="2585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                                     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39200" cy="3810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Evaluation_Visitor</a:t>
            </a:r>
            <a:r>
              <a:rPr lang="en-US" sz="3200" dirty="0" smtClean="0"/>
              <a:t> Interaction Diagram</a:t>
            </a:r>
          </a:p>
        </p:txBody>
      </p:sp>
      <p:sp>
        <p:nvSpPr>
          <p:cNvPr id="22" name="Rectangle 1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52400" y="1085850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lnSpc>
                <a:spcPct val="100000"/>
              </a:lnSpc>
              <a:buClrTx/>
              <a:buSzPct val="100000"/>
              <a:buFontTx/>
              <a:buChar char="•"/>
            </a:pPr>
            <a:r>
              <a:rPr lang="en-US" sz="2000" dirty="0"/>
              <a:t>The </a:t>
            </a:r>
            <a:r>
              <a:rPr lang="en-US" sz="2000" dirty="0" err="1"/>
              <a:t>iterator</a:t>
            </a:r>
            <a:r>
              <a:rPr lang="en-US" sz="2000" dirty="0"/>
              <a:t> controls the order in which </a:t>
            </a:r>
            <a:r>
              <a:rPr lang="en-US" sz="2000" b="1" dirty="0">
                <a:latin typeface="Courier New" pitchFamily="49" charset="0"/>
                <a:ea typeface="+mn-ea"/>
                <a:cs typeface="Courier New" pitchFamily="49" charset="0"/>
              </a:rPr>
              <a:t>accept</a:t>
            </a:r>
            <a:r>
              <a:rPr lang="en-US" sz="2000" b="1" dirty="0" smtClean="0">
                <a:latin typeface="Courier New" pitchFamily="49" charset="0"/>
                <a:ea typeface="+mn-ea"/>
                <a:cs typeface="Courier New" pitchFamily="49" charset="0"/>
              </a:rPr>
              <a:t>()</a:t>
            </a:r>
            <a:r>
              <a:rPr lang="en-US" sz="2000" dirty="0" smtClean="0"/>
              <a:t>is </a:t>
            </a:r>
            <a:r>
              <a:rPr lang="en-US" sz="2000" dirty="0"/>
              <a:t>called on each node in the composition</a:t>
            </a:r>
          </a:p>
          <a:p>
            <a:pPr marL="231775" indent="-231775">
              <a:lnSpc>
                <a:spcPct val="100000"/>
              </a:lnSpc>
              <a:buClrTx/>
              <a:buSzPct val="100000"/>
              <a:buFontTx/>
              <a:buChar char="•"/>
            </a:pPr>
            <a:r>
              <a:rPr lang="en-US" sz="2000" b="1" dirty="0">
                <a:latin typeface="Courier New" pitchFamily="49" charset="0"/>
                <a:ea typeface="+mn-ea"/>
                <a:cs typeface="Courier New" pitchFamily="49" charset="0"/>
              </a:rPr>
              <a:t>a</a:t>
            </a:r>
            <a:r>
              <a:rPr lang="en-US" sz="2000" b="1" dirty="0" smtClean="0">
                <a:latin typeface="Courier New" pitchFamily="49" charset="0"/>
                <a:ea typeface="+mn-ea"/>
                <a:cs typeface="Courier New" pitchFamily="49" charset="0"/>
              </a:rPr>
              <a:t>ccept()</a:t>
            </a:r>
            <a:r>
              <a:rPr lang="en-US" sz="2000" dirty="0" smtClean="0"/>
              <a:t>then </a:t>
            </a:r>
            <a:r>
              <a:rPr lang="en-US" sz="2000" dirty="0"/>
              <a:t>“visits” the node to perform the desired </a:t>
            </a:r>
            <a:r>
              <a:rPr lang="en-US" sz="2000" i="1" dirty="0"/>
              <a:t>evaluation</a:t>
            </a:r>
            <a:r>
              <a:rPr lang="en-US" sz="2000" dirty="0"/>
              <a:t> action</a:t>
            </a:r>
          </a:p>
        </p:txBody>
      </p:sp>
      <p:sp>
        <p:nvSpPr>
          <p:cNvPr id="68625" name="Rectangle 20"/>
          <p:cNvSpPr>
            <a:spLocks noChangeArrowheads="1"/>
          </p:cNvSpPr>
          <p:nvPr/>
        </p:nvSpPr>
        <p:spPr bwMode="auto">
          <a:xfrm>
            <a:off x="5020945" y="5407025"/>
            <a:ext cx="2226892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stack_.push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(-</a:t>
            </a: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stack_.pop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());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 animBg="1"/>
      <p:bldP spid="68620" grpId="0" animBg="1"/>
      <p:bldP spid="68624" grpId="0" animBg="1"/>
      <p:bldP spid="6862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9" name="Picture 7" descr="visitor-omt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5933" y="3977640"/>
            <a:ext cx="3930337" cy="161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Visitor                          object behavioral</a:t>
            </a:r>
          </a:p>
        </p:txBody>
      </p:sp>
      <p:sp>
        <p:nvSpPr>
          <p:cNvPr id="33792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68288" y="1160463"/>
            <a:ext cx="8875712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Intent</a:t>
            </a:r>
          </a:p>
          <a:p>
            <a:pPr marL="171450" lvl="1" indent="-158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Centralize operations on an object structure so that they can vary independently but still behave </a:t>
            </a:r>
            <a:r>
              <a:rPr lang="en-US" sz="2000" dirty="0" err="1" smtClean="0"/>
              <a:t>polymorphically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Applicability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when classes define many unrelated operations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class relationships of objects in the structure rarely change, but the operations on them change often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algorithms keep state that’s updated during traversal</a:t>
            </a:r>
          </a:p>
        </p:txBody>
      </p:sp>
      <p:pic>
        <p:nvPicPr>
          <p:cNvPr id="337922" name="Picture 2" descr="visitor-omt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8979" y="5195888"/>
            <a:ext cx="7252111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8" name="Rectangle 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58775" y="3763963"/>
            <a:ext cx="14176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 dirty="0"/>
              <a:t>Structure</a:t>
            </a:r>
          </a:p>
        </p:txBody>
      </p:sp>
      <p:pic>
        <p:nvPicPr>
          <p:cNvPr id="337928" name="Picture 8" descr="visitor-omt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1217" y="3970020"/>
            <a:ext cx="2724716" cy="126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8"/>
          <p:cNvSpPr>
            <a:spLocks noChangeArrowheads="1"/>
          </p:cNvSpPr>
          <p:nvPr/>
        </p:nvSpPr>
        <p:spPr bwMode="auto">
          <a:xfrm>
            <a:off x="666750" y="6419850"/>
            <a:ext cx="7575550" cy="3698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/>
              <a:t>Note “static polymorphism” based on method overloading by type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60375" y="1165543"/>
            <a:ext cx="8077200" cy="47244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2000" b="1" dirty="0" smtClean="0"/>
              <a:t>Consequences</a:t>
            </a:r>
          </a:p>
          <a:p>
            <a:pPr marL="228600" lvl="1" indent="-228600" eaLnBrk="1" hangingPunct="1">
              <a:buFont typeface="Tahoma" pitchFamily="34" charset="0"/>
              <a:buChar char="+"/>
            </a:pPr>
            <a:r>
              <a:rPr lang="en-US" sz="2000" dirty="0" smtClean="0"/>
              <a:t>flexibility: visitor algorithm(s) &amp; object structure are independent</a:t>
            </a:r>
          </a:p>
          <a:p>
            <a:pPr marL="228600" lvl="1" indent="-228600" eaLnBrk="1" hangingPunct="1">
              <a:buFont typeface="Tahoma" pitchFamily="34" charset="0"/>
              <a:buChar char="+"/>
            </a:pPr>
            <a:r>
              <a:rPr lang="en-US" sz="2000" dirty="0" smtClean="0"/>
              <a:t>localized functionality in the visitor subclass instance</a:t>
            </a:r>
          </a:p>
          <a:p>
            <a:pPr marL="228600" lvl="1" indent="-228600" eaLnBrk="1" hangingPunct="1">
              <a:buFont typeface="Tahoma" pitchFamily="34" charset="0"/>
              <a:buChar char="–"/>
            </a:pPr>
            <a:r>
              <a:rPr lang="en-US" sz="2000" dirty="0" smtClean="0"/>
              <a:t>circular dependency between Visitor &amp; Element interfaces</a:t>
            </a:r>
          </a:p>
          <a:p>
            <a:pPr marL="228600" lvl="1" indent="-228600" eaLnBrk="1" hangingPunct="1">
              <a:buFont typeface="Tahoma" pitchFamily="34" charset="0"/>
              <a:buChar char="–"/>
            </a:pPr>
            <a:r>
              <a:rPr lang="en-US" sz="2000" dirty="0" smtClean="0"/>
              <a:t>Visitor brittle to new </a:t>
            </a:r>
            <a:r>
              <a:rPr lang="en-US" sz="2000" dirty="0" err="1" smtClean="0"/>
              <a:t>ConcreteElement</a:t>
            </a:r>
            <a:r>
              <a:rPr lang="en-US" sz="2000" dirty="0" smtClean="0"/>
              <a:t> classes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0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000" b="1" dirty="0" smtClean="0"/>
              <a:t>Implementation</a:t>
            </a:r>
          </a:p>
          <a:p>
            <a:pPr marL="228600" lvl="1" indent="-228600" eaLnBrk="1" hangingPunct="1">
              <a:buFont typeface="Arial" pitchFamily="34" charset="0"/>
              <a:buChar char="•"/>
            </a:pPr>
            <a:r>
              <a:rPr lang="en-US" sz="2000" dirty="0" smtClean="0"/>
              <a:t>double dispatch</a:t>
            </a:r>
          </a:p>
          <a:p>
            <a:pPr marL="228600" lvl="1" indent="-228600" eaLnBrk="1" hangingPunct="1">
              <a:buFont typeface="Arial" pitchFamily="34" charset="0"/>
              <a:buChar char="•"/>
            </a:pPr>
            <a:r>
              <a:rPr lang="en-US" sz="2000" dirty="0" smtClean="0"/>
              <a:t>general interface to elements of object structure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0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000" b="1" dirty="0" smtClean="0"/>
              <a:t>Known Uses</a:t>
            </a:r>
          </a:p>
          <a:p>
            <a:pPr marL="228600" lvl="1" indent="-228600" eaLnBrk="1" hangingPunct="1">
              <a:buFont typeface="Arial" pitchFamily="34" charset="0"/>
              <a:buChar char="•"/>
            </a:pPr>
            <a:r>
              <a:rPr lang="en-US" sz="2000" dirty="0" err="1" smtClean="0"/>
              <a:t>ProgramNodeEnumerator</a:t>
            </a:r>
            <a:r>
              <a:rPr lang="en-US" sz="2000" dirty="0" smtClean="0"/>
              <a:t> in Smalltalk-80 compiler</a:t>
            </a:r>
          </a:p>
          <a:p>
            <a:pPr marL="228600" lvl="1" indent="-228600" eaLnBrk="1" hangingPunct="1">
              <a:buFont typeface="Arial" pitchFamily="34" charset="0"/>
              <a:buChar char="•"/>
            </a:pPr>
            <a:r>
              <a:rPr lang="en-US" sz="2000" dirty="0" smtClean="0"/>
              <a:t>IRIS Inventor scene rendering</a:t>
            </a:r>
          </a:p>
          <a:p>
            <a:pPr marL="228600" lvl="1" indent="-228600" eaLnBrk="1" hangingPunct="1">
              <a:buFont typeface="Arial" pitchFamily="34" charset="0"/>
              <a:buChar char="•"/>
            </a:pPr>
            <a:r>
              <a:rPr lang="en-US" sz="2000" dirty="0" smtClean="0"/>
              <a:t>TAO IDL compiler to handle different </a:t>
            </a:r>
            <a:r>
              <a:rPr lang="en-US" sz="2000" dirty="0" err="1" smtClean="0"/>
              <a:t>backends</a:t>
            </a:r>
            <a:endParaRPr lang="en-US" sz="2000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Visitor                          object behavioral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7"/>
          <p:cNvGrpSpPr>
            <a:grpSpLocks/>
          </p:cNvGrpSpPr>
          <p:nvPr/>
        </p:nvGrpSpPr>
        <p:grpSpPr bwMode="auto">
          <a:xfrm>
            <a:off x="5811712" y="1143453"/>
            <a:ext cx="3048000" cy="2379663"/>
            <a:chOff x="3600" y="997"/>
            <a:chExt cx="1920" cy="1499"/>
          </a:xfrm>
        </p:grpSpPr>
        <p:sp>
          <p:nvSpPr>
            <p:cNvPr id="12443" name="Rectangle 155"/>
            <p:cNvSpPr>
              <a:spLocks noChangeArrowheads="1"/>
            </p:cNvSpPr>
            <p:nvPr/>
          </p:nvSpPr>
          <p:spPr bwMode="auto">
            <a:xfrm>
              <a:off x="3600" y="1296"/>
              <a:ext cx="1920" cy="1200"/>
            </a:xfrm>
            <a:prstGeom prst="rect">
              <a:avLst/>
            </a:prstGeom>
            <a:solidFill>
              <a:srgbClr val="FF7C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4" name="Text Box 156"/>
            <p:cNvSpPr txBox="1">
              <a:spLocks noChangeArrowheads="1"/>
            </p:cNvSpPr>
            <p:nvPr/>
          </p:nvSpPr>
          <p:spPr bwMode="auto">
            <a:xfrm>
              <a:off x="4166" y="997"/>
              <a:ext cx="51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Visitor</a:t>
              </a:r>
            </a:p>
          </p:txBody>
        </p:sp>
      </p:grpSp>
      <p:grpSp>
        <p:nvGrpSpPr>
          <p:cNvPr id="3" name="Group 154"/>
          <p:cNvGrpSpPr>
            <a:grpSpLocks/>
          </p:cNvGrpSpPr>
          <p:nvPr/>
        </p:nvGrpSpPr>
        <p:grpSpPr bwMode="auto">
          <a:xfrm>
            <a:off x="342775" y="1694315"/>
            <a:ext cx="6383338" cy="4419600"/>
            <a:chOff x="155" y="1344"/>
            <a:chExt cx="4021" cy="2784"/>
          </a:xfrm>
          <a:solidFill>
            <a:srgbClr val="66CCFF"/>
          </a:solidFill>
        </p:grpSpPr>
        <p:grpSp>
          <p:nvGrpSpPr>
            <p:cNvPr id="4" name="Group 152"/>
            <p:cNvGrpSpPr>
              <a:grpSpLocks/>
            </p:cNvGrpSpPr>
            <p:nvPr/>
          </p:nvGrpSpPr>
          <p:grpSpPr bwMode="auto">
            <a:xfrm>
              <a:off x="384" y="1344"/>
              <a:ext cx="3792" cy="2784"/>
              <a:chOff x="384" y="1344"/>
              <a:chExt cx="3792" cy="2784"/>
            </a:xfrm>
            <a:grpFill/>
          </p:grpSpPr>
          <p:sp>
            <p:nvSpPr>
              <p:cNvPr id="12438" name="Rectangle 150"/>
              <p:cNvSpPr>
                <a:spLocks noChangeArrowheads="1"/>
              </p:cNvSpPr>
              <p:nvPr/>
            </p:nvSpPr>
            <p:spPr bwMode="auto">
              <a:xfrm>
                <a:off x="384" y="1344"/>
                <a:ext cx="3216" cy="12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9" name="Rectangle 151"/>
              <p:cNvSpPr>
                <a:spLocks noChangeArrowheads="1"/>
              </p:cNvSpPr>
              <p:nvPr/>
            </p:nvSpPr>
            <p:spPr bwMode="auto">
              <a:xfrm>
                <a:off x="960" y="2496"/>
                <a:ext cx="3216" cy="16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441" name="Text Box 153"/>
            <p:cNvSpPr txBox="1">
              <a:spLocks noChangeArrowheads="1"/>
            </p:cNvSpPr>
            <p:nvPr/>
          </p:nvSpPr>
          <p:spPr bwMode="auto">
            <a:xfrm rot="16200000">
              <a:off x="-114" y="1738"/>
              <a:ext cx="754" cy="2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solidFill>
                    <a:srgbClr val="0070C0"/>
                  </a:solidFill>
                </a:rPr>
                <a:t>Iterator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Group 149"/>
          <p:cNvGrpSpPr>
            <a:grpSpLocks/>
          </p:cNvGrpSpPr>
          <p:nvPr/>
        </p:nvGrpSpPr>
        <p:grpSpPr bwMode="auto">
          <a:xfrm>
            <a:off x="842837" y="2684916"/>
            <a:ext cx="3521075" cy="2141538"/>
            <a:chOff x="470" y="1968"/>
            <a:chExt cx="2218" cy="1349"/>
          </a:xfrm>
          <a:solidFill>
            <a:srgbClr val="FFC000"/>
          </a:solidFill>
        </p:grpSpPr>
        <p:grpSp>
          <p:nvGrpSpPr>
            <p:cNvPr id="6" name="Group 147"/>
            <p:cNvGrpSpPr>
              <a:grpSpLocks/>
            </p:cNvGrpSpPr>
            <p:nvPr/>
          </p:nvGrpSpPr>
          <p:grpSpPr bwMode="auto">
            <a:xfrm>
              <a:off x="528" y="1968"/>
              <a:ext cx="2160" cy="1056"/>
              <a:chOff x="528" y="1968"/>
              <a:chExt cx="2160" cy="1056"/>
            </a:xfrm>
            <a:grpFill/>
          </p:grpSpPr>
          <p:sp>
            <p:nvSpPr>
              <p:cNvPr id="12433" name="Rectangle 145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2160" cy="4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4" name="Rectangle 146"/>
              <p:cNvSpPr>
                <a:spLocks noChangeArrowheads="1"/>
              </p:cNvSpPr>
              <p:nvPr/>
            </p:nvSpPr>
            <p:spPr bwMode="auto">
              <a:xfrm>
                <a:off x="1056" y="2304"/>
                <a:ext cx="1104" cy="7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436" name="Text Box 148"/>
            <p:cNvSpPr txBox="1">
              <a:spLocks noChangeArrowheads="1"/>
            </p:cNvSpPr>
            <p:nvPr/>
          </p:nvSpPr>
          <p:spPr bwMode="auto">
            <a:xfrm>
              <a:off x="470" y="3102"/>
              <a:ext cx="527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9900"/>
                  </a:solidFill>
                </a:rPr>
                <a:t>Bridge</a:t>
              </a:r>
            </a:p>
          </p:txBody>
        </p:sp>
      </p:grpSp>
      <p:sp>
        <p:nvSpPr>
          <p:cNvPr id="12326" name="Rectangle 38"/>
          <p:cNvSpPr>
            <a:spLocks noChangeArrowheads="1"/>
          </p:cNvSpPr>
          <p:nvPr/>
        </p:nvSpPr>
        <p:spPr bwMode="auto">
          <a:xfrm>
            <a:off x="1087312" y="1846715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 dirty="0" err="1"/>
              <a:t>Expression_Tree</a:t>
            </a:r>
            <a:endParaRPr lang="en-US" sz="1000" dirty="0"/>
          </a:p>
        </p:txBody>
      </p:sp>
      <p:sp>
        <p:nvSpPr>
          <p:cNvPr id="12348" name="Rectangle 60"/>
          <p:cNvSpPr>
            <a:spLocks noChangeArrowheads="1"/>
          </p:cNvSpPr>
          <p:nvPr/>
        </p:nvSpPr>
        <p:spPr bwMode="auto">
          <a:xfrm>
            <a:off x="4516312" y="1846715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Component_Node</a:t>
            </a:r>
          </a:p>
        </p:txBody>
      </p:sp>
      <p:cxnSp>
        <p:nvCxnSpPr>
          <p:cNvPr id="12349" name="AutoShape 61"/>
          <p:cNvCxnSpPr>
            <a:cxnSpLocks noChangeShapeType="1"/>
            <a:stCxn id="12326" idx="3"/>
            <a:endCxn id="12348" idx="1"/>
          </p:cNvCxnSpPr>
          <p:nvPr/>
        </p:nvCxnSpPr>
        <p:spPr bwMode="auto">
          <a:xfrm>
            <a:off x="2230312" y="2037215"/>
            <a:ext cx="2286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</p:spPr>
      </p:cxnSp>
      <p:sp>
        <p:nvSpPr>
          <p:cNvPr id="12368" name="Rectangle 80"/>
          <p:cNvSpPr>
            <a:spLocks noChangeArrowheads="1"/>
          </p:cNvSpPr>
          <p:nvPr/>
        </p:nvSpPr>
        <p:spPr bwMode="auto">
          <a:xfrm>
            <a:off x="6802312" y="1846715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Visitor</a:t>
            </a:r>
          </a:p>
        </p:txBody>
      </p:sp>
      <p:sp>
        <p:nvSpPr>
          <p:cNvPr id="12369" name="Rectangle 81"/>
          <p:cNvSpPr>
            <a:spLocks noChangeArrowheads="1"/>
          </p:cNvSpPr>
          <p:nvPr/>
        </p:nvSpPr>
        <p:spPr bwMode="auto">
          <a:xfrm>
            <a:off x="6040312" y="2837315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Evaluation_Visitor</a:t>
            </a:r>
          </a:p>
        </p:txBody>
      </p:sp>
      <p:sp>
        <p:nvSpPr>
          <p:cNvPr id="12370" name="Rectangle 82"/>
          <p:cNvSpPr>
            <a:spLocks noChangeArrowheads="1"/>
          </p:cNvSpPr>
          <p:nvPr/>
        </p:nvSpPr>
        <p:spPr bwMode="auto">
          <a:xfrm>
            <a:off x="6878512" y="4437515"/>
            <a:ext cx="11430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 dirty="0" smtClean="0"/>
              <a:t>std::stack</a:t>
            </a:r>
            <a:endParaRPr lang="en-US" sz="1000" dirty="0"/>
          </a:p>
        </p:txBody>
      </p:sp>
      <p:cxnSp>
        <p:nvCxnSpPr>
          <p:cNvPr id="12371" name="AutoShape 83"/>
          <p:cNvCxnSpPr>
            <a:cxnSpLocks noChangeShapeType="1"/>
            <a:stCxn id="12369" idx="0"/>
            <a:endCxn id="12368" idx="2"/>
          </p:cNvCxnSpPr>
          <p:nvPr/>
        </p:nvCxnSpPr>
        <p:spPr bwMode="auto">
          <a:xfrm rot="16200000">
            <a:off x="6688012" y="2151515"/>
            <a:ext cx="609600" cy="762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72" name="AutoShape 84"/>
          <p:cNvCxnSpPr>
            <a:cxnSpLocks noChangeShapeType="1"/>
            <a:stCxn id="12369" idx="2"/>
            <a:endCxn id="12370" idx="1"/>
          </p:cNvCxnSpPr>
          <p:nvPr/>
        </p:nvCxnSpPr>
        <p:spPr bwMode="auto">
          <a:xfrm rot="16200000" flipH="1">
            <a:off x="6040312" y="3789815"/>
            <a:ext cx="1409700" cy="2667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diamond" w="med" len="med"/>
            <a:tailEnd type="triangle" w="med" len="med"/>
          </a:ln>
        </p:spPr>
      </p:cxnSp>
      <p:sp>
        <p:nvSpPr>
          <p:cNvPr id="12375" name="Rectangle 87"/>
          <p:cNvSpPr>
            <a:spLocks noChangeArrowheads="1"/>
          </p:cNvSpPr>
          <p:nvPr/>
        </p:nvSpPr>
        <p:spPr bwMode="auto">
          <a:xfrm>
            <a:off x="7488112" y="2837315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Print_Visitor</a:t>
            </a:r>
          </a:p>
        </p:txBody>
      </p:sp>
      <p:cxnSp>
        <p:nvCxnSpPr>
          <p:cNvPr id="12376" name="AutoShape 88"/>
          <p:cNvCxnSpPr>
            <a:cxnSpLocks noChangeShapeType="1"/>
            <a:stCxn id="12375" idx="0"/>
            <a:endCxn id="12368" idx="2"/>
          </p:cNvCxnSpPr>
          <p:nvPr/>
        </p:nvCxnSpPr>
        <p:spPr bwMode="auto">
          <a:xfrm rot="5400000" flipH="1">
            <a:off x="7411912" y="2189615"/>
            <a:ext cx="6096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2378" name="Rectangle 90"/>
          <p:cNvSpPr>
            <a:spLocks noChangeArrowheads="1"/>
          </p:cNvSpPr>
          <p:nvPr/>
        </p:nvSpPr>
        <p:spPr bwMode="auto">
          <a:xfrm>
            <a:off x="1087312" y="2837315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Expression_Tree_</a:t>
            </a:r>
          </a:p>
          <a:p>
            <a:pPr algn="ctr"/>
            <a:r>
              <a:rPr lang="en-US" sz="1000"/>
              <a:t>Iterator</a:t>
            </a:r>
          </a:p>
        </p:txBody>
      </p:sp>
      <p:sp>
        <p:nvSpPr>
          <p:cNvPr id="12379" name="Rectangle 91"/>
          <p:cNvSpPr>
            <a:spLocks noChangeArrowheads="1"/>
          </p:cNvSpPr>
          <p:nvPr/>
        </p:nvSpPr>
        <p:spPr bwMode="auto">
          <a:xfrm>
            <a:off x="3068512" y="2837315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Expression_Tree_</a:t>
            </a:r>
          </a:p>
          <a:p>
            <a:pPr algn="ctr"/>
            <a:r>
              <a:rPr lang="en-US" sz="1000"/>
              <a:t>Iterator_Impl</a:t>
            </a:r>
          </a:p>
        </p:txBody>
      </p:sp>
      <p:cxnSp>
        <p:nvCxnSpPr>
          <p:cNvPr id="12380" name="AutoShape 92"/>
          <p:cNvCxnSpPr>
            <a:cxnSpLocks noChangeShapeType="1"/>
            <a:stCxn id="12378" idx="3"/>
            <a:endCxn id="12379" idx="1"/>
          </p:cNvCxnSpPr>
          <p:nvPr/>
        </p:nvCxnSpPr>
        <p:spPr bwMode="auto">
          <a:xfrm>
            <a:off x="2230312" y="3027815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</p:spPr>
      </p:cxnSp>
      <p:sp>
        <p:nvSpPr>
          <p:cNvPr id="12381" name="Rectangle 93"/>
          <p:cNvSpPr>
            <a:spLocks noChangeArrowheads="1"/>
          </p:cNvSpPr>
          <p:nvPr/>
        </p:nvSpPr>
        <p:spPr bwMode="auto">
          <a:xfrm>
            <a:off x="4821112" y="5580515"/>
            <a:ext cx="1524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Pre_Order_Expression_</a:t>
            </a:r>
          </a:p>
          <a:p>
            <a:pPr algn="ctr"/>
            <a:r>
              <a:rPr lang="en-US" sz="1000"/>
              <a:t>Tree_Iterator_Impl</a:t>
            </a:r>
          </a:p>
        </p:txBody>
      </p:sp>
      <p:sp>
        <p:nvSpPr>
          <p:cNvPr id="12382" name="Rectangle 94"/>
          <p:cNvSpPr>
            <a:spLocks noChangeArrowheads="1"/>
          </p:cNvSpPr>
          <p:nvPr/>
        </p:nvSpPr>
        <p:spPr bwMode="auto">
          <a:xfrm>
            <a:off x="2916112" y="4437515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In_Order_Expression_</a:t>
            </a:r>
          </a:p>
          <a:p>
            <a:pPr algn="ctr"/>
            <a:r>
              <a:rPr lang="en-US" sz="1000"/>
              <a:t>Tree_Iterator_Impl</a:t>
            </a:r>
          </a:p>
        </p:txBody>
      </p:sp>
      <p:cxnSp>
        <p:nvCxnSpPr>
          <p:cNvPr id="12383" name="AutoShape 95"/>
          <p:cNvCxnSpPr>
            <a:cxnSpLocks noChangeShapeType="1"/>
            <a:stCxn id="12382" idx="3"/>
            <a:endCxn id="12370" idx="1"/>
          </p:cNvCxnSpPr>
          <p:nvPr/>
        </p:nvCxnSpPr>
        <p:spPr bwMode="auto">
          <a:xfrm>
            <a:off x="4363912" y="4628015"/>
            <a:ext cx="2514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</p:spPr>
      </p:cxnSp>
      <p:sp>
        <p:nvSpPr>
          <p:cNvPr id="12384" name="Rectangle 96"/>
          <p:cNvSpPr>
            <a:spLocks noChangeArrowheads="1"/>
          </p:cNvSpPr>
          <p:nvPr/>
        </p:nvSpPr>
        <p:spPr bwMode="auto">
          <a:xfrm>
            <a:off x="3830512" y="4970915"/>
            <a:ext cx="1524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Post_Order_Expression_</a:t>
            </a:r>
          </a:p>
          <a:p>
            <a:pPr algn="ctr"/>
            <a:r>
              <a:rPr lang="en-US" sz="1000"/>
              <a:t>Tree_Iterator_Impl</a:t>
            </a:r>
          </a:p>
        </p:txBody>
      </p:sp>
      <p:sp>
        <p:nvSpPr>
          <p:cNvPr id="12385" name="Rectangle 97"/>
          <p:cNvSpPr>
            <a:spLocks noChangeArrowheads="1"/>
          </p:cNvSpPr>
          <p:nvPr/>
        </p:nvSpPr>
        <p:spPr bwMode="auto">
          <a:xfrm>
            <a:off x="1925512" y="3904115"/>
            <a:ext cx="1524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Level_Order_Expression_</a:t>
            </a:r>
          </a:p>
          <a:p>
            <a:pPr algn="ctr"/>
            <a:r>
              <a:rPr lang="en-US" sz="1000"/>
              <a:t>Tree_Iterator_Impl</a:t>
            </a:r>
          </a:p>
        </p:txBody>
      </p:sp>
      <p:cxnSp>
        <p:nvCxnSpPr>
          <p:cNvPr id="12386" name="AutoShape 98"/>
          <p:cNvCxnSpPr>
            <a:cxnSpLocks noChangeShapeType="1"/>
            <a:stCxn id="12381" idx="3"/>
            <a:endCxn id="12370" idx="1"/>
          </p:cNvCxnSpPr>
          <p:nvPr/>
        </p:nvCxnSpPr>
        <p:spPr bwMode="auto">
          <a:xfrm flipV="1">
            <a:off x="6345112" y="4628015"/>
            <a:ext cx="533400" cy="1143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diamond" w="med" len="med"/>
            <a:tailEnd type="triangle" w="med" len="med"/>
          </a:ln>
        </p:spPr>
      </p:cxnSp>
      <p:cxnSp>
        <p:nvCxnSpPr>
          <p:cNvPr id="12387" name="AutoShape 99"/>
          <p:cNvCxnSpPr>
            <a:cxnSpLocks noChangeShapeType="1"/>
            <a:stCxn id="12384" idx="0"/>
            <a:endCxn id="12379" idx="2"/>
          </p:cNvCxnSpPr>
          <p:nvPr/>
        </p:nvCxnSpPr>
        <p:spPr bwMode="auto">
          <a:xfrm rot="5400000" flipH="1">
            <a:off x="3239962" y="3618365"/>
            <a:ext cx="1752600" cy="952500"/>
          </a:xfrm>
          <a:prstGeom prst="bentConnector3">
            <a:avLst>
              <a:gd name="adj1" fmla="val 8052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88" name="AutoShape 100"/>
          <p:cNvCxnSpPr>
            <a:cxnSpLocks noChangeShapeType="1"/>
            <a:stCxn id="12384" idx="3"/>
            <a:endCxn id="12370" idx="1"/>
          </p:cNvCxnSpPr>
          <p:nvPr/>
        </p:nvCxnSpPr>
        <p:spPr bwMode="auto">
          <a:xfrm flipV="1">
            <a:off x="5354512" y="4628015"/>
            <a:ext cx="1524000" cy="533400"/>
          </a:xfrm>
          <a:prstGeom prst="bentConnector3">
            <a:avLst>
              <a:gd name="adj1" fmla="val 82394"/>
            </a:avLst>
          </a:prstGeom>
          <a:noFill/>
          <a:ln w="9525">
            <a:solidFill>
              <a:schemeClr val="tx1"/>
            </a:solidFill>
            <a:miter lim="800000"/>
            <a:headEnd type="diamond" w="med" len="med"/>
            <a:tailEnd type="triangle" w="med" len="med"/>
          </a:ln>
        </p:spPr>
      </p:cxnSp>
      <p:cxnSp>
        <p:nvCxnSpPr>
          <p:cNvPr id="12389" name="AutoShape 101"/>
          <p:cNvCxnSpPr>
            <a:cxnSpLocks noChangeShapeType="1"/>
            <a:stCxn id="12385" idx="0"/>
            <a:endCxn id="12379" idx="2"/>
          </p:cNvCxnSpPr>
          <p:nvPr/>
        </p:nvCxnSpPr>
        <p:spPr bwMode="auto">
          <a:xfrm rot="16200000">
            <a:off x="2820862" y="3084965"/>
            <a:ext cx="685800" cy="9525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90" name="AutoShape 102"/>
          <p:cNvCxnSpPr>
            <a:cxnSpLocks noChangeShapeType="1"/>
            <a:stCxn id="12382" idx="0"/>
            <a:endCxn id="12379" idx="2"/>
          </p:cNvCxnSpPr>
          <p:nvPr/>
        </p:nvCxnSpPr>
        <p:spPr bwMode="auto">
          <a:xfrm rot="16200000">
            <a:off x="3030412" y="3827915"/>
            <a:ext cx="1219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91" name="AutoShape 103"/>
          <p:cNvCxnSpPr>
            <a:cxnSpLocks noChangeShapeType="1"/>
            <a:stCxn id="12381" idx="0"/>
            <a:endCxn id="12379" idx="2"/>
          </p:cNvCxnSpPr>
          <p:nvPr/>
        </p:nvCxnSpPr>
        <p:spPr bwMode="auto">
          <a:xfrm rot="5400000" flipH="1">
            <a:off x="3430462" y="3427865"/>
            <a:ext cx="2362200" cy="1943100"/>
          </a:xfrm>
          <a:prstGeom prst="bentConnector3">
            <a:avLst>
              <a:gd name="adj1" fmla="val 8555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2392" name="Rectangle 104"/>
          <p:cNvSpPr>
            <a:spLocks noChangeArrowheads="1"/>
          </p:cNvSpPr>
          <p:nvPr/>
        </p:nvSpPr>
        <p:spPr bwMode="auto">
          <a:xfrm>
            <a:off x="401512" y="3904115"/>
            <a:ext cx="11430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LQueue</a:t>
            </a:r>
          </a:p>
        </p:txBody>
      </p:sp>
      <p:cxnSp>
        <p:nvCxnSpPr>
          <p:cNvPr id="12393" name="AutoShape 105"/>
          <p:cNvCxnSpPr>
            <a:cxnSpLocks noChangeShapeType="1"/>
            <a:stCxn id="12385" idx="1"/>
            <a:endCxn id="12392" idx="3"/>
          </p:cNvCxnSpPr>
          <p:nvPr/>
        </p:nvCxnSpPr>
        <p:spPr bwMode="auto">
          <a:xfrm rot="10800000">
            <a:off x="1544512" y="4094615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</p:spPr>
      </p:cxnSp>
      <p:cxnSp>
        <p:nvCxnSpPr>
          <p:cNvPr id="12394" name="AutoShape 106"/>
          <p:cNvCxnSpPr>
            <a:cxnSpLocks noChangeShapeType="1"/>
            <a:stCxn id="12326" idx="2"/>
            <a:endCxn id="12378" idx="0"/>
          </p:cNvCxnSpPr>
          <p:nvPr/>
        </p:nvCxnSpPr>
        <p:spPr bwMode="auto">
          <a:xfrm rot="5400000">
            <a:off x="1354012" y="2532515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2425" name="Rectangle 13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Summary of Tree Traversal Patterns</a:t>
            </a:r>
            <a:endParaRPr lang="en-US" sz="3200" dirty="0"/>
          </a:p>
        </p:txBody>
      </p:sp>
      <p:sp>
        <p:nvSpPr>
          <p:cNvPr id="12426" name="Text Box 138"/>
          <p:cNvSpPr txBox="1">
            <a:spLocks noChangeArrowheads="1"/>
          </p:cNvSpPr>
          <p:nvPr/>
        </p:nvSpPr>
        <p:spPr bwMode="auto">
          <a:xfrm>
            <a:off x="706312" y="2380115"/>
            <a:ext cx="904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&lt;&lt; create &gt;&gt;</a:t>
            </a:r>
          </a:p>
        </p:txBody>
      </p:sp>
      <p:cxnSp>
        <p:nvCxnSpPr>
          <p:cNvPr id="12430" name="AutoShape 142"/>
          <p:cNvCxnSpPr>
            <a:cxnSpLocks noChangeShapeType="1"/>
            <a:stCxn id="12348" idx="3"/>
            <a:endCxn id="12368" idx="1"/>
          </p:cNvCxnSpPr>
          <p:nvPr/>
        </p:nvCxnSpPr>
        <p:spPr bwMode="auto">
          <a:xfrm>
            <a:off x="5659312" y="2037215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2431" name="Text Box 143"/>
          <p:cNvSpPr txBox="1">
            <a:spLocks noChangeArrowheads="1"/>
          </p:cNvSpPr>
          <p:nvPr/>
        </p:nvSpPr>
        <p:spPr bwMode="auto">
          <a:xfrm>
            <a:off x="5811712" y="1770515"/>
            <a:ext cx="925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&lt;&lt; accept &gt;&gt;</a:t>
            </a:r>
          </a:p>
        </p:txBody>
      </p:sp>
      <p:cxnSp>
        <p:nvCxnSpPr>
          <p:cNvPr id="12432" name="AutoShape 144"/>
          <p:cNvCxnSpPr>
            <a:cxnSpLocks noChangeShapeType="1"/>
            <a:stCxn id="12370" idx="0"/>
            <a:endCxn id="12348" idx="2"/>
          </p:cNvCxnSpPr>
          <p:nvPr/>
        </p:nvCxnSpPr>
        <p:spPr bwMode="auto">
          <a:xfrm rot="5400000" flipH="1">
            <a:off x="5164012" y="2151515"/>
            <a:ext cx="2209800" cy="2362200"/>
          </a:xfrm>
          <a:prstGeom prst="bentConnector3">
            <a:avLst>
              <a:gd name="adj1" fmla="val 47194"/>
            </a:avLst>
          </a:prstGeom>
          <a:noFill/>
          <a:ln w="9525">
            <a:solidFill>
              <a:schemeClr val="tx1"/>
            </a:solidFill>
            <a:miter lim="800000"/>
            <a:headEnd type="diamond" w="med" len="med"/>
            <a:tailEnd type="triangle" w="med" len="med"/>
          </a:ln>
        </p:spPr>
      </p:cxn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123088" y="6419850"/>
            <a:ext cx="8859712" cy="36933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Patterns allow adding new operations extensibly without affecting structure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7"/>
          <p:cNvGrpSpPr>
            <a:grpSpLocks/>
          </p:cNvGrpSpPr>
          <p:nvPr/>
        </p:nvGrpSpPr>
        <p:grpSpPr bwMode="auto">
          <a:xfrm>
            <a:off x="469900" y="3533448"/>
            <a:ext cx="8369300" cy="2743200"/>
            <a:chOff x="296" y="2208"/>
            <a:chExt cx="5272" cy="1728"/>
          </a:xfrm>
          <a:solidFill>
            <a:srgbClr val="66CCFF"/>
          </a:solidFill>
        </p:grpSpPr>
        <p:sp>
          <p:nvSpPr>
            <p:cNvPr id="7310" name="Rectangle 142"/>
            <p:cNvSpPr>
              <a:spLocks noChangeArrowheads="1"/>
            </p:cNvSpPr>
            <p:nvPr/>
          </p:nvSpPr>
          <p:spPr bwMode="auto">
            <a:xfrm>
              <a:off x="576" y="2208"/>
              <a:ext cx="4992" cy="17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" name="Text Box 144"/>
            <p:cNvSpPr txBox="1">
              <a:spLocks noChangeArrowheads="1"/>
            </p:cNvSpPr>
            <p:nvPr/>
          </p:nvSpPr>
          <p:spPr bwMode="auto">
            <a:xfrm rot="16200000">
              <a:off x="21" y="2916"/>
              <a:ext cx="765" cy="2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Command</a:t>
              </a:r>
            </a:p>
          </p:txBody>
        </p:sp>
      </p:grpSp>
      <p:grpSp>
        <p:nvGrpSpPr>
          <p:cNvPr id="3" name="Group 146"/>
          <p:cNvGrpSpPr>
            <a:grpSpLocks/>
          </p:cNvGrpSpPr>
          <p:nvPr/>
        </p:nvGrpSpPr>
        <p:grpSpPr bwMode="auto">
          <a:xfrm>
            <a:off x="2362200" y="1399848"/>
            <a:ext cx="5867400" cy="2819400"/>
            <a:chOff x="1488" y="864"/>
            <a:chExt cx="3696" cy="1776"/>
          </a:xfrm>
          <a:solidFill>
            <a:srgbClr val="C00000"/>
          </a:solidFill>
        </p:grpSpPr>
        <p:sp>
          <p:nvSpPr>
            <p:cNvPr id="7311" name="Rectangle 143"/>
            <p:cNvSpPr>
              <a:spLocks noChangeArrowheads="1"/>
            </p:cNvSpPr>
            <p:nvPr/>
          </p:nvSpPr>
          <p:spPr bwMode="auto">
            <a:xfrm>
              <a:off x="1488" y="1152"/>
              <a:ext cx="2784" cy="1488"/>
            </a:xfrm>
            <a:prstGeom prst="rect">
              <a:avLst/>
            </a:prstGeom>
            <a:solidFill>
              <a:srgbClr val="FF7C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3" name="Text Box 145"/>
            <p:cNvSpPr txBox="1">
              <a:spLocks noChangeArrowheads="1"/>
            </p:cNvSpPr>
            <p:nvPr/>
          </p:nvSpPr>
          <p:spPr bwMode="auto">
            <a:xfrm>
              <a:off x="4080" y="864"/>
              <a:ext cx="1104" cy="2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C00000"/>
                  </a:solidFill>
                </a:rPr>
                <a:t>AbstractFactory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800600" y="2085648"/>
            <a:ext cx="1828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Expression_Tree_Command_</a:t>
            </a:r>
          </a:p>
          <a:p>
            <a:pPr algn="ctr"/>
            <a:r>
              <a:rPr lang="en-US" sz="1000"/>
              <a:t>Factory_Impl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667000" y="2085648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Expression_Tree_</a:t>
            </a:r>
          </a:p>
          <a:p>
            <a:pPr algn="ctr"/>
            <a:r>
              <a:rPr lang="en-US" sz="1000"/>
              <a:t>Command_Factory</a:t>
            </a:r>
          </a:p>
        </p:txBody>
      </p:sp>
      <p:cxnSp>
        <p:nvCxnSpPr>
          <p:cNvPr id="7172" name="AutoShape 4"/>
          <p:cNvCxnSpPr>
            <a:cxnSpLocks noChangeShapeType="1"/>
            <a:stCxn id="7171" idx="3"/>
            <a:endCxn id="7170" idx="1"/>
          </p:cNvCxnSpPr>
          <p:nvPr/>
        </p:nvCxnSpPr>
        <p:spPr bwMode="auto">
          <a:xfrm>
            <a:off x="4114800" y="2276148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</p:spPr>
      </p:cxn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09600" y="2085648"/>
            <a:ext cx="11430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Expression_Tree_</a:t>
            </a:r>
          </a:p>
          <a:p>
            <a:pPr algn="ctr"/>
            <a:r>
              <a:rPr lang="en-US" sz="1000"/>
              <a:t>Event_Handler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819400" y="3685848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Expression_Tree_</a:t>
            </a:r>
          </a:p>
          <a:p>
            <a:pPr algn="ctr"/>
            <a:r>
              <a:rPr lang="en-US" sz="1000"/>
              <a:t>Command</a:t>
            </a:r>
          </a:p>
        </p:txBody>
      </p:sp>
      <p:cxnSp>
        <p:nvCxnSpPr>
          <p:cNvPr id="7176" name="AutoShape 8"/>
          <p:cNvCxnSpPr>
            <a:cxnSpLocks noChangeShapeType="1"/>
            <a:stCxn id="7171" idx="2"/>
            <a:endCxn id="7174" idx="0"/>
          </p:cNvCxnSpPr>
          <p:nvPr/>
        </p:nvCxnSpPr>
        <p:spPr bwMode="auto">
          <a:xfrm rot="5400000">
            <a:off x="2781300" y="3076248"/>
            <a:ext cx="1219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</p:spPr>
      </p:cxn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438400" y="2923848"/>
            <a:ext cx="98777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&lt;&lt; create &gt;&gt;</a:t>
            </a:r>
          </a:p>
        </p:txBody>
      </p:sp>
      <p:cxnSp>
        <p:nvCxnSpPr>
          <p:cNvPr id="7183" name="AutoShape 15"/>
          <p:cNvCxnSpPr>
            <a:cxnSpLocks noChangeShapeType="1"/>
            <a:stCxn id="7173" idx="3"/>
            <a:endCxn id="7171" idx="1"/>
          </p:cNvCxnSpPr>
          <p:nvPr/>
        </p:nvCxnSpPr>
        <p:spPr bwMode="auto">
          <a:xfrm>
            <a:off x="1752600" y="2276148"/>
            <a:ext cx="914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</p:spPr>
      </p:cxn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4800600" y="2847648"/>
            <a:ext cx="1828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 dirty="0" err="1"/>
              <a:t>Concrete_Expression_Tree</a:t>
            </a:r>
            <a:r>
              <a:rPr lang="en-US" sz="1000" dirty="0"/>
              <a:t>_</a:t>
            </a:r>
          </a:p>
          <a:p>
            <a:pPr algn="ctr"/>
            <a:r>
              <a:rPr lang="en-US" sz="1000" dirty="0" err="1"/>
              <a:t>Command_Factory_Impl</a:t>
            </a:r>
            <a:endParaRPr lang="en-US" sz="1000" dirty="0"/>
          </a:p>
        </p:txBody>
      </p:sp>
      <p:cxnSp>
        <p:nvCxnSpPr>
          <p:cNvPr id="7185" name="AutoShape 17"/>
          <p:cNvCxnSpPr>
            <a:cxnSpLocks noChangeShapeType="1"/>
            <a:stCxn id="7184" idx="0"/>
            <a:endCxn id="7170" idx="2"/>
          </p:cNvCxnSpPr>
          <p:nvPr/>
        </p:nvCxnSpPr>
        <p:spPr bwMode="auto">
          <a:xfrm rot="16200000">
            <a:off x="5524500" y="2657148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5105400" y="3685848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Expression_Tree_</a:t>
            </a:r>
          </a:p>
          <a:p>
            <a:pPr algn="ctr"/>
            <a:r>
              <a:rPr lang="en-US" sz="1000"/>
              <a:t>Command_Impl</a:t>
            </a:r>
          </a:p>
        </p:txBody>
      </p:sp>
      <p:cxnSp>
        <p:nvCxnSpPr>
          <p:cNvPr id="7187" name="AutoShape 19"/>
          <p:cNvCxnSpPr>
            <a:cxnSpLocks noChangeShapeType="1"/>
            <a:stCxn id="7174" idx="3"/>
            <a:endCxn id="7186" idx="1"/>
          </p:cNvCxnSpPr>
          <p:nvPr/>
        </p:nvCxnSpPr>
        <p:spPr bwMode="auto">
          <a:xfrm>
            <a:off x="3962400" y="3876348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</p:spPr>
      </p:cxn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3962400" y="5590848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Format_Command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5334000" y="5590848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Expr_Command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3200400" y="4905048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Print_Command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6705600" y="5590848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Eval_Command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4648200" y="4905048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Set_Command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6019800" y="4905048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Quit_Command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1600200" y="4905048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 dirty="0" err="1"/>
              <a:t>Macro_Command</a:t>
            </a:r>
            <a:endParaRPr lang="en-US" sz="1000" dirty="0"/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2514600" y="3685848"/>
            <a:ext cx="25519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*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7391400" y="4905048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Null_Command</a:t>
            </a:r>
          </a:p>
        </p:txBody>
      </p:sp>
      <p:cxnSp>
        <p:nvCxnSpPr>
          <p:cNvPr id="7197" name="AutoShape 29"/>
          <p:cNvCxnSpPr>
            <a:cxnSpLocks noChangeShapeType="1"/>
            <a:stCxn id="7188" idx="0"/>
            <a:endCxn id="7186" idx="2"/>
          </p:cNvCxnSpPr>
          <p:nvPr/>
        </p:nvCxnSpPr>
        <p:spPr bwMode="auto">
          <a:xfrm rot="16200000">
            <a:off x="4343400" y="4257348"/>
            <a:ext cx="1524000" cy="1143000"/>
          </a:xfrm>
          <a:prstGeom prst="bentConnector3">
            <a:avLst>
              <a:gd name="adj1" fmla="val 7260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198" name="AutoShape 30"/>
          <p:cNvCxnSpPr>
            <a:cxnSpLocks noChangeShapeType="1"/>
            <a:stCxn id="7189" idx="0"/>
            <a:endCxn id="7186" idx="2"/>
          </p:cNvCxnSpPr>
          <p:nvPr/>
        </p:nvCxnSpPr>
        <p:spPr bwMode="auto">
          <a:xfrm rot="5400000" flipH="1">
            <a:off x="5029200" y="4714548"/>
            <a:ext cx="1524000" cy="228600"/>
          </a:xfrm>
          <a:prstGeom prst="bentConnector3">
            <a:avLst>
              <a:gd name="adj1" fmla="val 7260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199" name="AutoShape 31"/>
          <p:cNvCxnSpPr>
            <a:cxnSpLocks noChangeShapeType="1"/>
            <a:stCxn id="7194" idx="0"/>
            <a:endCxn id="7186" idx="2"/>
          </p:cNvCxnSpPr>
          <p:nvPr/>
        </p:nvCxnSpPr>
        <p:spPr bwMode="auto">
          <a:xfrm rot="16200000">
            <a:off x="3505200" y="2733348"/>
            <a:ext cx="838200" cy="3505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200" name="AutoShape 32"/>
          <p:cNvCxnSpPr>
            <a:cxnSpLocks noChangeShapeType="1"/>
            <a:stCxn id="7196" idx="0"/>
            <a:endCxn id="7186" idx="2"/>
          </p:cNvCxnSpPr>
          <p:nvPr/>
        </p:nvCxnSpPr>
        <p:spPr bwMode="auto">
          <a:xfrm rot="5400000" flipH="1">
            <a:off x="6400800" y="3342948"/>
            <a:ext cx="838200" cy="2286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201" name="AutoShape 33"/>
          <p:cNvCxnSpPr>
            <a:cxnSpLocks noChangeShapeType="1"/>
            <a:stCxn id="7193" idx="0"/>
            <a:endCxn id="7186" idx="2"/>
          </p:cNvCxnSpPr>
          <p:nvPr/>
        </p:nvCxnSpPr>
        <p:spPr bwMode="auto">
          <a:xfrm rot="5400000" flipH="1">
            <a:off x="5715000" y="4028748"/>
            <a:ext cx="838200" cy="914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202" name="AutoShape 34"/>
          <p:cNvCxnSpPr>
            <a:cxnSpLocks noChangeShapeType="1"/>
            <a:stCxn id="7192" idx="0"/>
            <a:endCxn id="7186" idx="2"/>
          </p:cNvCxnSpPr>
          <p:nvPr/>
        </p:nvCxnSpPr>
        <p:spPr bwMode="auto">
          <a:xfrm rot="16200000">
            <a:off x="5029200" y="4257348"/>
            <a:ext cx="838200" cy="457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203" name="AutoShape 35"/>
          <p:cNvCxnSpPr>
            <a:cxnSpLocks noChangeShapeType="1"/>
            <a:stCxn id="7191" idx="0"/>
            <a:endCxn id="7186" idx="2"/>
          </p:cNvCxnSpPr>
          <p:nvPr/>
        </p:nvCxnSpPr>
        <p:spPr bwMode="auto">
          <a:xfrm rot="5400000" flipH="1">
            <a:off x="5715000" y="4028748"/>
            <a:ext cx="1524000" cy="1600200"/>
          </a:xfrm>
          <a:prstGeom prst="bentConnector3">
            <a:avLst>
              <a:gd name="adj1" fmla="val 7260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204" name="AutoShape 36"/>
          <p:cNvCxnSpPr>
            <a:cxnSpLocks noChangeShapeType="1"/>
            <a:stCxn id="7190" idx="0"/>
            <a:endCxn id="7186" idx="2"/>
          </p:cNvCxnSpPr>
          <p:nvPr/>
        </p:nvCxnSpPr>
        <p:spPr bwMode="auto">
          <a:xfrm rot="16200000">
            <a:off x="4305300" y="3533448"/>
            <a:ext cx="838200" cy="1905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305" name="Rectangle 137"/>
          <p:cNvSpPr>
            <a:spLocks noChangeArrowheads="1"/>
          </p:cNvSpPr>
          <p:nvPr/>
        </p:nvSpPr>
        <p:spPr bwMode="auto">
          <a:xfrm>
            <a:off x="7315200" y="2847648"/>
            <a:ext cx="11430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000"/>
              <a:t>Expression_Tree_</a:t>
            </a:r>
          </a:p>
          <a:p>
            <a:pPr algn="ctr"/>
            <a:r>
              <a:rPr lang="en-US" sz="1000"/>
              <a:t>Context</a:t>
            </a:r>
          </a:p>
        </p:txBody>
      </p:sp>
      <p:cxnSp>
        <p:nvCxnSpPr>
          <p:cNvPr id="7306" name="AutoShape 138"/>
          <p:cNvCxnSpPr>
            <a:cxnSpLocks noChangeShapeType="1"/>
            <a:stCxn id="7184" idx="3"/>
            <a:endCxn id="7305" idx="1"/>
          </p:cNvCxnSpPr>
          <p:nvPr/>
        </p:nvCxnSpPr>
        <p:spPr bwMode="auto">
          <a:xfrm>
            <a:off x="6629400" y="3038148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</p:spPr>
      </p:cxnSp>
      <p:cxnSp>
        <p:nvCxnSpPr>
          <p:cNvPr id="7307" name="AutoShape 139"/>
          <p:cNvCxnSpPr>
            <a:cxnSpLocks noChangeShapeType="1"/>
            <a:stCxn id="7194" idx="1"/>
            <a:endCxn id="7174" idx="1"/>
          </p:cNvCxnSpPr>
          <p:nvPr/>
        </p:nvCxnSpPr>
        <p:spPr bwMode="auto">
          <a:xfrm rot="10800000" flipH="1">
            <a:off x="1600200" y="3876348"/>
            <a:ext cx="1219200" cy="1219200"/>
          </a:xfrm>
          <a:prstGeom prst="bentConnector3">
            <a:avLst>
              <a:gd name="adj1" fmla="val -18750"/>
            </a:avLst>
          </a:prstGeom>
          <a:noFill/>
          <a:ln w="9525">
            <a:solidFill>
              <a:schemeClr val="tx1"/>
            </a:solidFill>
            <a:miter lim="800000"/>
            <a:headEnd type="diamond" w="med" len="med"/>
            <a:tailEnd type="triangle" w="med" len="med"/>
          </a:ln>
        </p:spPr>
      </p:cxnSp>
      <p:sp>
        <p:nvSpPr>
          <p:cNvPr id="7308" name="Text Box 140"/>
          <p:cNvSpPr txBox="1">
            <a:spLocks noChangeArrowheads="1"/>
          </p:cNvSpPr>
          <p:nvPr/>
        </p:nvSpPr>
        <p:spPr bwMode="auto">
          <a:xfrm>
            <a:off x="1371600" y="482884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</a:t>
            </a:r>
          </a:p>
        </p:txBody>
      </p:sp>
      <p:sp>
        <p:nvSpPr>
          <p:cNvPr id="7309" name="Rectangle 14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Overview of Command &amp; Factory Patterns</a:t>
            </a:r>
            <a:endParaRPr lang="en-US" sz="3200" dirty="0"/>
          </a:p>
        </p:txBody>
      </p:sp>
      <p:sp>
        <p:nvSpPr>
          <p:cNvPr id="42" name="Rectangle 41"/>
          <p:cNvSpPr/>
          <p:nvPr/>
        </p:nvSpPr>
        <p:spPr>
          <a:xfrm>
            <a:off x="313592" y="1094830"/>
            <a:ext cx="4791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SzTx/>
              <a:buFontTx/>
              <a:buNone/>
            </a:pPr>
            <a:r>
              <a:rPr lang="en-US" dirty="0" smtClean="0"/>
              <a:t>Purpose: Define operations that can be performed on an expression tree</a:t>
            </a:r>
            <a:endParaRPr lang="en-US" dirty="0"/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0" y="6419850"/>
            <a:ext cx="9144000" cy="36933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These patterns decouple creation from use &amp; provide a uniform command API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Consolidating User Operations</a:t>
            </a:r>
          </a:p>
        </p:txBody>
      </p:sp>
      <p:sp>
        <p:nvSpPr>
          <p:cNvPr id="3604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33350" y="990600"/>
            <a:ext cx="3152775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Goals: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support execution of user operations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support macro commands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support undo/redo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Constraints/forces: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scattered operation implementations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Consistent memory management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305175" y="990600"/>
            <a:ext cx="6029325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% tree-traversal -v</a:t>
            </a:r>
          </a:p>
          <a:p>
            <a:r>
              <a:rPr lang="en-US" sz="2000" dirty="0"/>
              <a:t>format [</a:t>
            </a:r>
            <a:r>
              <a:rPr lang="en-US" sz="2000" dirty="0" smtClean="0"/>
              <a:t>in-order]</a:t>
            </a:r>
            <a:endParaRPr lang="en-US" sz="2000" dirty="0"/>
          </a:p>
          <a:p>
            <a:r>
              <a:rPr lang="en-US" sz="2000" dirty="0" err="1"/>
              <a:t>expr</a:t>
            </a:r>
            <a:r>
              <a:rPr lang="en-US" sz="2000" dirty="0"/>
              <a:t> [expression]</a:t>
            </a:r>
          </a:p>
          <a:p>
            <a:r>
              <a:rPr lang="en-US" sz="2000" dirty="0"/>
              <a:t>print [in-</a:t>
            </a:r>
            <a:r>
              <a:rPr lang="en-US" sz="2000" dirty="0" err="1"/>
              <a:t>order|pre</a:t>
            </a:r>
            <a:r>
              <a:rPr lang="en-US" sz="2000" dirty="0"/>
              <a:t>-</a:t>
            </a:r>
            <a:r>
              <a:rPr lang="en-US" sz="2000" dirty="0" err="1"/>
              <a:t>order|post</a:t>
            </a:r>
            <a:r>
              <a:rPr lang="en-US" sz="2000" dirty="0"/>
              <a:t>-</a:t>
            </a:r>
            <a:r>
              <a:rPr lang="en-US" sz="2000" dirty="0" err="1"/>
              <a:t>order|level</a:t>
            </a:r>
            <a:r>
              <a:rPr lang="en-US" sz="2000" dirty="0"/>
              <a:t>-order]</a:t>
            </a:r>
          </a:p>
          <a:p>
            <a:r>
              <a:rPr lang="en-US" sz="2000" dirty="0" err="1"/>
              <a:t>eval</a:t>
            </a:r>
            <a:r>
              <a:rPr lang="en-US" sz="2000" dirty="0"/>
              <a:t> </a:t>
            </a:r>
            <a:r>
              <a:rPr lang="en-US" sz="2000" dirty="0" smtClean="0"/>
              <a:t>[post-order]</a:t>
            </a:r>
            <a:endParaRPr lang="en-US" sz="2000" dirty="0"/>
          </a:p>
          <a:p>
            <a:r>
              <a:rPr lang="en-US" sz="2000" dirty="0"/>
              <a:t>quit</a:t>
            </a:r>
          </a:p>
          <a:p>
            <a:r>
              <a:rPr lang="en-US" sz="2000" dirty="0"/>
              <a:t>&gt; format in-order</a:t>
            </a:r>
          </a:p>
          <a:p>
            <a:r>
              <a:rPr lang="en-US" sz="2000" dirty="0"/>
              <a:t>&gt; </a:t>
            </a:r>
            <a:r>
              <a:rPr lang="en-US" sz="2000" dirty="0" err="1"/>
              <a:t>expr</a:t>
            </a:r>
            <a:r>
              <a:rPr lang="en-US" sz="2000" dirty="0"/>
              <a:t> 1+2*3/2</a:t>
            </a:r>
          </a:p>
          <a:p>
            <a:r>
              <a:rPr lang="en-US" sz="2000" dirty="0"/>
              <a:t>&gt; print in-order</a:t>
            </a:r>
          </a:p>
          <a:p>
            <a:r>
              <a:rPr lang="en-US" sz="2000" dirty="0"/>
              <a:t>1+2*3/2</a:t>
            </a:r>
          </a:p>
          <a:p>
            <a:r>
              <a:rPr lang="en-US" sz="2000" dirty="0"/>
              <a:t>&gt; print pre-order</a:t>
            </a:r>
          </a:p>
          <a:p>
            <a:r>
              <a:rPr lang="en-US" sz="2000" dirty="0"/>
              <a:t>+1</a:t>
            </a:r>
            <a:r>
              <a:rPr lang="en-US" sz="2000"/>
              <a:t>/*</a:t>
            </a:r>
            <a:r>
              <a:rPr lang="en-US" sz="2000" smtClean="0"/>
              <a:t>232</a:t>
            </a:r>
            <a:endParaRPr lang="en-US" sz="2000" dirty="0"/>
          </a:p>
          <a:p>
            <a:r>
              <a:rPr lang="en-US" sz="2000" dirty="0"/>
              <a:t>&gt; </a:t>
            </a:r>
            <a:r>
              <a:rPr lang="en-US" sz="2000" dirty="0" err="1"/>
              <a:t>eval</a:t>
            </a:r>
            <a:r>
              <a:rPr lang="en-US" sz="2000" dirty="0"/>
              <a:t> post-order</a:t>
            </a:r>
          </a:p>
          <a:p>
            <a:r>
              <a:rPr lang="en-US" sz="2000" dirty="0"/>
              <a:t>4</a:t>
            </a:r>
          </a:p>
          <a:p>
            <a:r>
              <a:rPr lang="en-US" sz="2000" dirty="0"/>
              <a:t>&gt; quit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-68580" y="914400"/>
            <a:ext cx="9292590" cy="26289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Solution: Encapsulate Each Request w/Command	</a:t>
            </a:r>
          </a:p>
        </p:txBody>
      </p:sp>
      <p:sp>
        <p:nvSpPr>
          <p:cNvPr id="747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71475" y="1304925"/>
            <a:ext cx="7772400" cy="45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A </a:t>
            </a:r>
            <a:r>
              <a:rPr lang="en-US" sz="2000" b="1" dirty="0" smtClean="0"/>
              <a:t>Command</a:t>
            </a:r>
            <a:r>
              <a:rPr lang="en-US" sz="2000" dirty="0" smtClean="0"/>
              <a:t> encapsulates</a:t>
            </a:r>
            <a:endParaRPr lang="en-US" sz="2000" b="1" dirty="0" smtClean="0"/>
          </a:p>
        </p:txBody>
      </p:sp>
      <p:sp>
        <p:nvSpPr>
          <p:cNvPr id="362500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200650" y="1304925"/>
            <a:ext cx="38274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chemeClr val="tx1"/>
              </a:buClr>
              <a:buSzPct val="60000"/>
            </a:pPr>
            <a:r>
              <a:rPr lang="en-US" sz="2000" dirty="0"/>
              <a:t>Command may</a:t>
            </a:r>
          </a:p>
          <a:p>
            <a:pPr marL="228600" lvl="1" indent="-228600"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dirty="0"/>
              <a:t>implement the operations itself, </a:t>
            </a:r>
            <a:r>
              <a:rPr lang="en-US" sz="2000" i="1" dirty="0"/>
              <a:t>or</a:t>
            </a:r>
            <a:endParaRPr lang="en-US" sz="2000" dirty="0"/>
          </a:p>
          <a:p>
            <a:pPr marL="228600" lvl="1" indent="-228600"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dirty="0" smtClean="0"/>
              <a:t>forward them </a:t>
            </a:r>
            <a:r>
              <a:rPr lang="en-US" sz="2000" dirty="0"/>
              <a:t>to other object(s)</a:t>
            </a:r>
          </a:p>
        </p:txBody>
      </p:sp>
      <p:sp>
        <p:nvSpPr>
          <p:cNvPr id="362501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81000" y="1695450"/>
            <a:ext cx="49911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lvl="1" indent="-228600"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dirty="0"/>
              <a:t>an operation (</a:t>
            </a:r>
            <a:r>
              <a:rPr lang="en-US" sz="2000" b="1" dirty="0">
                <a:latin typeface="Courier New" pitchFamily="49" charset="0"/>
                <a:ea typeface="+mn-ea"/>
                <a:cs typeface="Courier New" pitchFamily="49" charset="0"/>
              </a:rPr>
              <a:t>execute()</a:t>
            </a:r>
            <a:r>
              <a:rPr lang="en-US" sz="2000" dirty="0">
                <a:latin typeface="+mn-lt"/>
                <a:ea typeface="+mn-ea"/>
                <a:cs typeface="+mn-cs"/>
              </a:rPr>
              <a:t>)</a:t>
            </a:r>
          </a:p>
          <a:p>
            <a:pPr marL="228600" lvl="1" indent="-228600"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dirty="0"/>
              <a:t>an inverse </a:t>
            </a:r>
            <a:r>
              <a:rPr lang="en-US" sz="2000" dirty="0" smtClean="0"/>
              <a:t>operation </a:t>
            </a:r>
            <a:r>
              <a:rPr lang="en-US" sz="2000" dirty="0"/>
              <a:t>(</a:t>
            </a:r>
            <a:r>
              <a:rPr lang="en-US" sz="2000" b="1" dirty="0" err="1">
                <a:latin typeface="Courier New" pitchFamily="49" charset="0"/>
                <a:ea typeface="+mn-ea"/>
                <a:cs typeface="Courier New" pitchFamily="49" charset="0"/>
              </a:rPr>
              <a:t>unexecute</a:t>
            </a:r>
            <a:r>
              <a:rPr lang="en-US" sz="2000" b="1" dirty="0"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ea typeface="+mn-ea"/>
                <a:cs typeface="Courier New" pitchFamily="49" charset="0"/>
              </a:rPr>
              <a:t>)</a:t>
            </a:r>
            <a:r>
              <a:rPr lang="en-US" sz="2000" dirty="0">
                <a:latin typeface="+mn-lt"/>
                <a:ea typeface="+mn-ea"/>
                <a:cs typeface="+mn-cs"/>
              </a:rPr>
              <a:t>)</a:t>
            </a:r>
          </a:p>
          <a:p>
            <a:pPr marL="228600" lvl="1" indent="-228600"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dirty="0"/>
              <a:t>a operation for testing reversibility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b="1" dirty="0" err="1">
                <a:latin typeface="Courier New" pitchFamily="49" charset="0"/>
                <a:ea typeface="+mn-ea"/>
                <a:cs typeface="Courier New" pitchFamily="49" charset="0"/>
              </a:rPr>
              <a:t>boolean</a:t>
            </a:r>
            <a:r>
              <a:rPr lang="en-US" sz="20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ea typeface="+mn-ea"/>
                <a:cs typeface="Courier New" pitchFamily="49" charset="0"/>
              </a:rPr>
              <a:t>reversible()</a:t>
            </a:r>
            <a:r>
              <a:rPr lang="en-US" sz="2000" dirty="0" err="1">
                <a:latin typeface="+mn-lt"/>
                <a:ea typeface="+mn-ea"/>
                <a:cs typeface="Courier New" pitchFamily="49" charset="0"/>
              </a:rPr>
              <a:t>)</a:t>
            </a:r>
          </a:p>
          <a:p>
            <a:pPr marL="228600" lvl="1" indent="-228600"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dirty="0"/>
              <a:t>state for (un)doing the operation</a:t>
            </a:r>
            <a:endParaRPr lang="en-US" sz="2000" b="1" dirty="0"/>
          </a:p>
        </p:txBody>
      </p:sp>
      <p:cxnSp>
        <p:nvCxnSpPr>
          <p:cNvPr id="74758" name="Straight Arrow Connector 8"/>
          <p:cNvCxnSpPr>
            <a:cxnSpLocks noChangeShapeType="1"/>
          </p:cNvCxnSpPr>
          <p:nvPr/>
        </p:nvCxnSpPr>
        <p:spPr bwMode="auto">
          <a:xfrm>
            <a:off x="2622550" y="3854450"/>
            <a:ext cx="1022350" cy="1588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4759" name="Rectangle 9"/>
          <p:cNvSpPr>
            <a:spLocks noChangeArrowheads="1"/>
          </p:cNvSpPr>
          <p:nvPr/>
        </p:nvSpPr>
        <p:spPr bwMode="auto">
          <a:xfrm>
            <a:off x="3644900" y="3700463"/>
            <a:ext cx="3001963" cy="307975"/>
          </a:xfrm>
          <a:prstGeom prst="rect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Expression_Tree_Command_Impl</a:t>
            </a:r>
          </a:p>
        </p:txBody>
      </p:sp>
      <p:sp>
        <p:nvSpPr>
          <p:cNvPr id="74760" name="Isosceles Triangle 12"/>
          <p:cNvSpPr>
            <a:spLocks noChangeArrowheads="1"/>
          </p:cNvSpPr>
          <p:nvPr/>
        </p:nvSpPr>
        <p:spPr bwMode="auto">
          <a:xfrm>
            <a:off x="4813300" y="4017963"/>
            <a:ext cx="244475" cy="1714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i="1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693863" y="4892675"/>
            <a:ext cx="1817687" cy="307975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400" dirty="0" err="1">
                <a:latin typeface="Arial" charset="0"/>
                <a:ea typeface="+mn-ea"/>
                <a:cs typeface="+mn-cs"/>
              </a:rPr>
              <a:t>Expr_Command</a:t>
            </a:r>
            <a:endParaRPr lang="en-US" sz="14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170613" y="4892675"/>
            <a:ext cx="1712912" cy="307975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400" dirty="0" err="1">
                <a:latin typeface="Arial" charset="0"/>
                <a:ea typeface="+mn-ea"/>
                <a:cs typeface="+mn-cs"/>
              </a:rPr>
              <a:t>Macro_Command</a:t>
            </a:r>
            <a:endParaRPr lang="en-US" sz="14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74763" name="Rectangle 6"/>
          <p:cNvSpPr>
            <a:spLocks noChangeArrowheads="1"/>
          </p:cNvSpPr>
          <p:nvPr/>
        </p:nvSpPr>
        <p:spPr bwMode="auto">
          <a:xfrm>
            <a:off x="420688" y="3700463"/>
            <a:ext cx="2497137" cy="307975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Expression_Tree_Command</a:t>
            </a:r>
          </a:p>
        </p:txBody>
      </p:sp>
      <p:cxnSp>
        <p:nvCxnSpPr>
          <p:cNvPr id="74764" name="Straight Connector 27"/>
          <p:cNvCxnSpPr>
            <a:cxnSpLocks noChangeShapeType="1"/>
          </p:cNvCxnSpPr>
          <p:nvPr/>
        </p:nvCxnSpPr>
        <p:spPr bwMode="auto">
          <a:xfrm rot="5400000">
            <a:off x="2270919" y="4541044"/>
            <a:ext cx="701675" cy="1587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765" name="Straight Connector 28"/>
          <p:cNvCxnSpPr>
            <a:cxnSpLocks noChangeShapeType="1"/>
            <a:endCxn id="74771" idx="2"/>
          </p:cNvCxnSpPr>
          <p:nvPr/>
        </p:nvCxnSpPr>
        <p:spPr bwMode="auto">
          <a:xfrm rot="16200000" flipH="1">
            <a:off x="3538537" y="4430713"/>
            <a:ext cx="481013" cy="1588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766" name="Straight Connector 29"/>
          <p:cNvCxnSpPr>
            <a:cxnSpLocks noChangeShapeType="1"/>
          </p:cNvCxnSpPr>
          <p:nvPr/>
        </p:nvCxnSpPr>
        <p:spPr bwMode="auto">
          <a:xfrm rot="16200000" flipH="1">
            <a:off x="5707063" y="4429125"/>
            <a:ext cx="481012" cy="1588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767" name="Straight Connector 30"/>
          <p:cNvCxnSpPr>
            <a:cxnSpLocks noChangeShapeType="1"/>
          </p:cNvCxnSpPr>
          <p:nvPr/>
        </p:nvCxnSpPr>
        <p:spPr bwMode="auto">
          <a:xfrm rot="5400000">
            <a:off x="6630987" y="4541838"/>
            <a:ext cx="701675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768" name="Elbow Connector 22"/>
          <p:cNvCxnSpPr>
            <a:cxnSpLocks noChangeShapeType="1"/>
          </p:cNvCxnSpPr>
          <p:nvPr/>
        </p:nvCxnSpPr>
        <p:spPr bwMode="auto">
          <a:xfrm rot="16200000" flipH="1">
            <a:off x="4745831" y="1254919"/>
            <a:ext cx="53975" cy="6383338"/>
          </a:xfrm>
          <a:prstGeom prst="bentConnector4">
            <a:avLst>
              <a:gd name="adj1" fmla="val -417389"/>
              <a:gd name="adj2" fmla="val 99796"/>
            </a:avLst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4769" name="Rectangle 13"/>
          <p:cNvSpPr>
            <a:spLocks noChangeArrowheads="1"/>
          </p:cNvSpPr>
          <p:nvPr/>
        </p:nvSpPr>
        <p:spPr bwMode="auto">
          <a:xfrm>
            <a:off x="657225" y="4365625"/>
            <a:ext cx="1847850" cy="306388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Format_Command</a:t>
            </a:r>
          </a:p>
        </p:txBody>
      </p:sp>
      <p:sp>
        <p:nvSpPr>
          <p:cNvPr id="74770" name="Rectangle 14"/>
          <p:cNvSpPr>
            <a:spLocks noChangeArrowheads="1"/>
          </p:cNvSpPr>
          <p:nvPr/>
        </p:nvSpPr>
        <p:spPr bwMode="auto">
          <a:xfrm>
            <a:off x="7337425" y="4364038"/>
            <a:ext cx="1450975" cy="307975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Quit_Command</a:t>
            </a:r>
          </a:p>
        </p:txBody>
      </p:sp>
      <p:sp>
        <p:nvSpPr>
          <p:cNvPr id="74771" name="Rectangle 13"/>
          <p:cNvSpPr>
            <a:spLocks noChangeArrowheads="1"/>
          </p:cNvSpPr>
          <p:nvPr/>
        </p:nvSpPr>
        <p:spPr bwMode="auto">
          <a:xfrm>
            <a:off x="2855913" y="4365625"/>
            <a:ext cx="1847850" cy="306388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Print_Command</a:t>
            </a:r>
          </a:p>
        </p:txBody>
      </p:sp>
      <p:sp>
        <p:nvSpPr>
          <p:cNvPr id="74772" name="Rectangle 14"/>
          <p:cNvSpPr>
            <a:spLocks noChangeArrowheads="1"/>
          </p:cNvSpPr>
          <p:nvPr/>
        </p:nvSpPr>
        <p:spPr bwMode="auto">
          <a:xfrm>
            <a:off x="5194300" y="4364038"/>
            <a:ext cx="1452563" cy="307975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Eval_Command</a:t>
            </a:r>
          </a:p>
        </p:txBody>
      </p:sp>
      <p:sp>
        <p:nvSpPr>
          <p:cNvPr id="74773" name="Rectangle 36"/>
          <p:cNvSpPr>
            <a:spLocks noChangeArrowheads="1"/>
          </p:cNvSpPr>
          <p:nvPr/>
        </p:nvSpPr>
        <p:spPr bwMode="auto">
          <a:xfrm>
            <a:off x="1693863" y="5495925"/>
            <a:ext cx="5643562" cy="6477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Note use of Bridge pattern to encapsulate variability &amp; simplify memory 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854075"/>
          </a:xfrm>
        </p:spPr>
        <p:txBody>
          <a:bodyPr/>
          <a:lstStyle/>
          <a:p>
            <a:pPr eaLnBrk="1" hangingPunct="1"/>
            <a:r>
              <a:rPr lang="en-US" sz="3200" smtClean="0"/>
              <a:t>Expression_Tree_Command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5888" y="2128838"/>
          <a:ext cx="9016685" cy="2438400"/>
        </p:xfrm>
        <a:graphic>
          <a:graphicData uri="http://schemas.openxmlformats.org/drawingml/2006/table">
            <a:tbl>
              <a:tblPr/>
              <a:tblGrid>
                <a:gridCol w="3493389"/>
                <a:gridCol w="5523296"/>
              </a:tblGrid>
              <a:tr h="223696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hlinkClick r:id="rId3" action="ppaction://hlinkfile"/>
                        </a:rPr>
                        <a:t>Expression_Tree_Command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Expression_Tree_Command_Impl</a:t>
                      </a:r>
                      <a:r>
                        <a:rPr lang="en-US" sz="2000" dirty="0"/>
                        <a:t> *=0)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97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hlinkClick r:id="rId3" action="ppaction://hlinkfile"/>
                        </a:rPr>
                        <a:t>Expression_Tree_Command</a:t>
                      </a:r>
                      <a:r>
                        <a:rPr lang="en-US" sz="2000" dirty="0"/>
                        <a:t> (const </a:t>
                      </a:r>
                      <a:r>
                        <a:rPr lang="en-US" sz="2000" dirty="0" err="1">
                          <a:hlinkClick r:id="rId3" action="ppaction://hlinkfile"/>
                        </a:rPr>
                        <a:t>Expression_Tree_Command</a:t>
                      </a:r>
                      <a:r>
                        <a:rPr lang="en-US" sz="2000" dirty="0"/>
                        <a:t> &amp;)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283"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 smtClean="0">
                          <a:hlinkClick r:id="rId3" action="ppaction://hlinkfile"/>
                        </a:rPr>
                        <a:t>Expression_Tree_Command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&amp;</a:t>
                      </a:r>
                      <a:r>
                        <a:rPr lang="en-US" sz="20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3" action="ppaction://hlinkfile"/>
                        </a:rPr>
                        <a:t>operator=</a:t>
                      </a:r>
                      <a:r>
                        <a:rPr lang="en-US" sz="2000" dirty="0"/>
                        <a:t> (const </a:t>
                      </a:r>
                      <a:r>
                        <a:rPr lang="en-US" sz="2000" dirty="0" err="1">
                          <a:hlinkClick r:id="rId3" action="ppaction://hlinkfile"/>
                        </a:rPr>
                        <a:t>Expression_Tree_Command</a:t>
                      </a:r>
                      <a:r>
                        <a:rPr lang="en-US" sz="2000" dirty="0"/>
                        <a:t> &amp;)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07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3" action="ppaction://hlinkfile"/>
                        </a:rPr>
                        <a:t>~</a:t>
                      </a:r>
                      <a:r>
                        <a:rPr lang="en-US" sz="2000" dirty="0" err="1">
                          <a:hlinkClick r:id="rId3" action="ppaction://hlinkfile"/>
                        </a:rPr>
                        <a:t>Expression_Tree_Command</a:t>
                      </a:r>
                      <a:r>
                        <a:rPr lang="en-US" sz="2000" dirty="0"/>
                        <a:t> (void)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 smtClean="0"/>
                        <a:t>bool</a:t>
                      </a:r>
                      <a:r>
                        <a:rPr lang="en-US" sz="20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3" action="ppaction://hlinkfile"/>
                        </a:rPr>
                        <a:t>execute</a:t>
                      </a:r>
                      <a:r>
                        <a:rPr lang="en-US" sz="2000" dirty="0"/>
                        <a:t> (void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 smtClean="0"/>
                        <a:t>bool</a:t>
                      </a:r>
                      <a:r>
                        <a:rPr lang="en-US" sz="20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hlinkClick r:id="rId3" action="ppaction://hlinkfile"/>
                        </a:rPr>
                        <a:t>unexecute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/>
                        <a:t>(void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5790" name="Rectangle 3"/>
          <p:cNvSpPr>
            <a:spLocks noChangeArrowheads="1"/>
          </p:cNvSpPr>
          <p:nvPr/>
        </p:nvSpPr>
        <p:spPr bwMode="auto">
          <a:xfrm>
            <a:off x="347663" y="1052513"/>
            <a:ext cx="85899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Interface for Command pattern used to define a command that performs an operation on the expression tree when executed</a:t>
            </a:r>
          </a:p>
        </p:txBody>
      </p:sp>
      <p:sp>
        <p:nvSpPr>
          <p:cNvPr id="75791" name="Rectangle 5"/>
          <p:cNvSpPr>
            <a:spLocks noChangeArrowheads="1"/>
          </p:cNvSpPr>
          <p:nvPr/>
        </p:nvSpPr>
        <p:spPr bwMode="auto">
          <a:xfrm>
            <a:off x="347663" y="1958975"/>
            <a:ext cx="13462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Interface:</a:t>
            </a:r>
          </a:p>
        </p:txBody>
      </p:sp>
      <p:sp>
        <p:nvSpPr>
          <p:cNvPr id="75792" name="Rectangle 5"/>
          <p:cNvSpPr>
            <a:spLocks noChangeArrowheads="1"/>
          </p:cNvSpPr>
          <p:nvPr/>
        </p:nvSpPr>
        <p:spPr bwMode="auto">
          <a:xfrm>
            <a:off x="92812" y="4807871"/>
            <a:ext cx="8916673" cy="109260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Commonality</a:t>
            </a:r>
            <a:r>
              <a:rPr lang="en-US" sz="2000" dirty="0"/>
              <a:t>: Provides a common interface for expression tree commands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Variability</a:t>
            </a:r>
            <a:r>
              <a:rPr lang="en-US" sz="2000" dirty="0"/>
              <a:t>: The implementations of the expression tree commands can vary depending on the </a:t>
            </a:r>
            <a:r>
              <a:rPr lang="en-US" sz="2000" dirty="0" smtClean="0"/>
              <a:t>operations requested by user input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Four Basic Parts of a Pattern</a:t>
            </a:r>
          </a:p>
        </p:txBody>
      </p:sp>
      <p:sp>
        <p:nvSpPr>
          <p:cNvPr id="450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52770" y="1241660"/>
            <a:ext cx="4356477" cy="2105772"/>
          </a:xfrm>
        </p:spPr>
        <p:txBody>
          <a:bodyPr/>
          <a:lstStyle/>
          <a:p>
            <a:pPr marL="347663" indent="-347663" eaLnBrk="1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sz="2000" dirty="0" smtClean="0"/>
              <a:t>Name</a:t>
            </a:r>
          </a:p>
          <a:p>
            <a:pPr marL="347663" indent="-347663" eaLnBrk="1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sz="2000" dirty="0" smtClean="0"/>
              <a:t>Problem (including “forces” &amp; “applicability”)</a:t>
            </a:r>
          </a:p>
          <a:p>
            <a:pPr marL="347663" indent="-347663" eaLnBrk="1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sz="2000" dirty="0" smtClean="0"/>
              <a:t>Solution (both visual &amp; textual descriptions)</a:t>
            </a:r>
          </a:p>
          <a:p>
            <a:pPr marL="347663" indent="-347663" eaLnBrk="1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sz="2000" dirty="0" smtClean="0"/>
              <a:t>Consequences &amp; trade-offs of applying the pattern</a:t>
            </a:r>
          </a:p>
        </p:txBody>
      </p:sp>
      <p:sp>
        <p:nvSpPr>
          <p:cNvPr id="45060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97224" y="3976075"/>
            <a:ext cx="8560981" cy="229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sz="2000" dirty="0" smtClean="0"/>
              <a:t>Key characteristics of patterns include: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</a:pPr>
            <a:r>
              <a:rPr lang="en-US" sz="2000" dirty="0" smtClean="0"/>
              <a:t>Language- </a:t>
            </a:r>
            <a:r>
              <a:rPr lang="en-US" sz="2000" dirty="0"/>
              <a:t>&amp; implementation-independent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</a:pPr>
            <a:r>
              <a:rPr lang="en-US" sz="2000" dirty="0" smtClean="0"/>
              <a:t>“Micro-architecture” </a:t>
            </a:r>
          </a:p>
          <a:p>
            <a:pPr lvl="1" indent="-23336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</a:pPr>
            <a:r>
              <a:rPr lang="en-US" sz="2000" dirty="0" smtClean="0"/>
              <a:t>i.e., “society of objects”</a:t>
            </a:r>
            <a:endParaRPr lang="en-US" sz="2000" dirty="0"/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</a:pPr>
            <a:r>
              <a:rPr lang="en-US" sz="2000" dirty="0"/>
              <a:t>Adjunct to existing </a:t>
            </a:r>
            <a:r>
              <a:rPr lang="en-US" sz="2000" dirty="0" smtClean="0"/>
              <a:t>methodologies </a:t>
            </a:r>
          </a:p>
          <a:p>
            <a:pPr lvl="1" indent="-23336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</a:pPr>
            <a:r>
              <a:rPr lang="en-US" sz="2000" dirty="0" smtClean="0"/>
              <a:t>e.g., RUP</a:t>
            </a:r>
            <a:r>
              <a:rPr lang="en-US" sz="2000" dirty="0"/>
              <a:t>, Fusion, SCRUM, etc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987893" y="1365842"/>
            <a:ext cx="3770313" cy="1972747"/>
            <a:chOff x="118" y="2957"/>
            <a:chExt cx="1952" cy="1146"/>
          </a:xfrm>
        </p:grpSpPr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653" y="3937"/>
              <a:ext cx="889" cy="1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i="1">
                  <a:latin typeface="+mn-lt"/>
                  <a:ea typeface="+mn-ea"/>
                  <a:cs typeface="+mn-cs"/>
                </a:rPr>
                <a:t>The Proxy Pattern</a:t>
              </a:r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118" y="2953"/>
              <a:ext cx="1952" cy="978"/>
              <a:chOff x="2832" y="1432"/>
              <a:chExt cx="1952" cy="978"/>
            </a:xfrm>
          </p:grpSpPr>
          <p:sp>
            <p:nvSpPr>
              <p:cNvPr id="8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3808" y="2181"/>
                <a:ext cx="140" cy="1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defTabSz="762000">
                  <a:defRPr/>
                </a:pPr>
                <a:r>
                  <a:rPr lang="en-US" sz="1200">
                    <a:latin typeface="+mn-lt"/>
                    <a:ea typeface="+mn-ea"/>
                    <a:cs typeface="+mn-cs"/>
                  </a:rPr>
                  <a:t>1</a:t>
                </a:r>
                <a:endParaRPr lang="en-US" sz="16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4010" y="2181"/>
                <a:ext cx="141" cy="1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defTabSz="762000">
                  <a:defRPr/>
                </a:pPr>
                <a:r>
                  <a:rPr lang="en-US" sz="1200">
                    <a:latin typeface="+mn-lt"/>
                    <a:ea typeface="+mn-ea"/>
                    <a:cs typeface="+mn-cs"/>
                  </a:rPr>
                  <a:t>1</a:t>
                </a:r>
                <a:endParaRPr lang="en-US" sz="1600"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0" name="Group 22"/>
              <p:cNvGrpSpPr>
                <a:grpSpLocks noChangeAspect="1"/>
              </p:cNvGrpSpPr>
              <p:nvPr/>
            </p:nvGrpSpPr>
            <p:grpSpPr bwMode="auto">
              <a:xfrm>
                <a:off x="3158" y="2088"/>
                <a:ext cx="654" cy="322"/>
                <a:chOff x="1536" y="1920"/>
                <a:chExt cx="771" cy="381"/>
              </a:xfrm>
            </p:grpSpPr>
            <p:sp>
              <p:nvSpPr>
                <p:cNvPr id="25" name="Rectangle 23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1920"/>
                  <a:ext cx="771" cy="180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ctr" defTabSz="762000">
                    <a:defRPr/>
                  </a:pPr>
                  <a:r>
                    <a:rPr lang="en-US" sz="1200" b="1">
                      <a:latin typeface="+mn-lt"/>
                      <a:ea typeface="+mn-ea"/>
                      <a:cs typeface="+mn-cs"/>
                    </a:rPr>
                    <a:t>Proxy</a:t>
                  </a:r>
                  <a:endParaRPr lang="en-US" sz="1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2100"/>
                  <a:ext cx="771" cy="201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defTabSz="762000">
                    <a:defRPr/>
                  </a:pPr>
                  <a:r>
                    <a:rPr lang="en-US" sz="1200">
                      <a:latin typeface="+mn-lt"/>
                      <a:ea typeface="+mn-ea"/>
                      <a:cs typeface="+mn-cs"/>
                    </a:rPr>
                    <a:t>service</a:t>
                  </a:r>
                  <a:endParaRPr lang="en-US" sz="1200" i="1"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" name="Group 25"/>
              <p:cNvGrpSpPr>
                <a:grpSpLocks noChangeAspect="1"/>
              </p:cNvGrpSpPr>
              <p:nvPr/>
            </p:nvGrpSpPr>
            <p:grpSpPr bwMode="auto">
              <a:xfrm>
                <a:off x="4133" y="2088"/>
                <a:ext cx="651" cy="322"/>
                <a:chOff x="1536" y="1920"/>
                <a:chExt cx="768" cy="381"/>
              </a:xfrm>
            </p:grpSpPr>
            <p:sp>
              <p:nvSpPr>
                <p:cNvPr id="23" name="Rectangle 26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1920"/>
                  <a:ext cx="768" cy="180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ctr" defTabSz="762000">
                    <a:defRPr/>
                  </a:pPr>
                  <a:r>
                    <a:rPr lang="de-DE" sz="1200" b="1">
                      <a:latin typeface="+mn-lt"/>
                      <a:ea typeface="+mn-ea"/>
                      <a:cs typeface="+mn-cs"/>
                    </a:rPr>
                    <a:t>Service</a:t>
                  </a:r>
                  <a:endParaRPr lang="en-US" sz="1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2100"/>
                  <a:ext cx="768" cy="201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defTabSz="762000">
                    <a:defRPr/>
                  </a:pPr>
                  <a:r>
                    <a:rPr lang="en-US" sz="1200" dirty="0">
                      <a:latin typeface="+mn-lt"/>
                      <a:ea typeface="+mn-ea"/>
                      <a:cs typeface="+mn-cs"/>
                    </a:rPr>
                    <a:t>service</a:t>
                  </a:r>
                  <a:endParaRPr lang="en-US" sz="1200" i="1" dirty="0"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" name="Line 28"/>
              <p:cNvSpPr>
                <a:spLocks noChangeAspect="1" noChangeShapeType="1"/>
              </p:cNvSpPr>
              <p:nvPr/>
            </p:nvSpPr>
            <p:spPr bwMode="auto">
              <a:xfrm>
                <a:off x="3808" y="2181"/>
                <a:ext cx="3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29"/>
              <p:cNvSpPr>
                <a:spLocks noChangeAspect="1"/>
              </p:cNvSpPr>
              <p:nvPr/>
            </p:nvSpPr>
            <p:spPr bwMode="auto">
              <a:xfrm>
                <a:off x="2995" y="1881"/>
                <a:ext cx="162" cy="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76"/>
                  </a:cxn>
                  <a:cxn ang="0">
                    <a:pos x="192" y="576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lnTo>
                      <a:pt x="0" y="576"/>
                    </a:lnTo>
                    <a:lnTo>
                      <a:pt x="192" y="576"/>
                    </a:ln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4" name="Group 30"/>
              <p:cNvGrpSpPr>
                <a:grpSpLocks noChangeAspect="1"/>
              </p:cNvGrpSpPr>
              <p:nvPr/>
            </p:nvGrpSpPr>
            <p:grpSpPr bwMode="auto">
              <a:xfrm>
                <a:off x="3711" y="1432"/>
                <a:ext cx="697" cy="333"/>
                <a:chOff x="1492" y="1906"/>
                <a:chExt cx="822" cy="395"/>
              </a:xfrm>
            </p:grpSpPr>
            <p:sp>
              <p:nvSpPr>
                <p:cNvPr id="21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492" y="1906"/>
                  <a:ext cx="822" cy="192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ctr" defTabSz="762000">
                    <a:defRPr/>
                  </a:pPr>
                  <a:r>
                    <a:rPr lang="de-DE" sz="1200" b="1" i="1">
                      <a:latin typeface="+mn-lt"/>
                      <a:ea typeface="+mn-ea"/>
                      <a:cs typeface="+mn-cs"/>
                    </a:rPr>
                    <a:t>AbstractService</a:t>
                  </a:r>
                  <a:endParaRPr lang="en-US" sz="1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32"/>
                <p:cNvSpPr>
                  <a:spLocks noChangeAspect="1" noChangeArrowheads="1"/>
                </p:cNvSpPr>
                <p:nvPr/>
              </p:nvSpPr>
              <p:spPr bwMode="auto">
                <a:xfrm>
                  <a:off x="1492" y="2087"/>
                  <a:ext cx="822" cy="214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defTabSz="762000">
                    <a:defRPr/>
                  </a:pPr>
                  <a:r>
                    <a:rPr lang="en-US" sz="1200" i="1">
                      <a:latin typeface="+mn-lt"/>
                      <a:ea typeface="+mn-ea"/>
                      <a:cs typeface="+mn-cs"/>
                    </a:rPr>
                    <a:t>service</a:t>
                  </a:r>
                </a:p>
              </p:txBody>
            </p:sp>
          </p:grpSp>
          <p:sp>
            <p:nvSpPr>
              <p:cNvPr id="15" name="Line 33"/>
              <p:cNvSpPr>
                <a:spLocks noChangeAspect="1" noChangeShapeType="1"/>
              </p:cNvSpPr>
              <p:nvPr/>
            </p:nvSpPr>
            <p:spPr bwMode="auto">
              <a:xfrm>
                <a:off x="4065" y="1873"/>
                <a:ext cx="0" cy="1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Line 34"/>
              <p:cNvSpPr>
                <a:spLocks noChangeAspect="1" noChangeShapeType="1"/>
              </p:cNvSpPr>
              <p:nvPr/>
            </p:nvSpPr>
            <p:spPr bwMode="auto">
              <a:xfrm>
                <a:off x="3716" y="1999"/>
                <a:ext cx="0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Line 35"/>
              <p:cNvSpPr>
                <a:spLocks noChangeAspect="1" noChangeShapeType="1"/>
              </p:cNvSpPr>
              <p:nvPr/>
            </p:nvSpPr>
            <p:spPr bwMode="auto">
              <a:xfrm>
                <a:off x="4448" y="2001"/>
                <a:ext cx="0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36"/>
              <p:cNvSpPr>
                <a:spLocks noChangeAspect="1"/>
              </p:cNvSpPr>
              <p:nvPr/>
            </p:nvSpPr>
            <p:spPr bwMode="auto">
              <a:xfrm>
                <a:off x="3716" y="1999"/>
                <a:ext cx="72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1" y="0"/>
                  </a:cxn>
                </a:cxnLst>
                <a:rect l="0" t="0" r="r" b="b"/>
                <a:pathLst>
                  <a:path w="861" h="1">
                    <a:moveTo>
                      <a:pt x="0" y="0"/>
                    </a:moveTo>
                    <a:lnTo>
                      <a:pt x="861" y="0"/>
                    </a:lnTo>
                  </a:path>
                </a:pathLst>
              </a:cu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2832" y="1776"/>
                <a:ext cx="651" cy="153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defTabSz="762000">
                  <a:defRPr/>
                </a:pPr>
                <a:r>
                  <a:rPr lang="en-US" sz="1200" b="1">
                    <a:latin typeface="+mn-lt"/>
                    <a:ea typeface="+mn-ea"/>
                    <a:cs typeface="+mn-cs"/>
                  </a:rPr>
                  <a:t>Client</a:t>
                </a:r>
                <a:endParaRPr lang="en-US" sz="12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AutoShape 38"/>
              <p:cNvSpPr>
                <a:spLocks noChangeAspect="1" noChangeArrowheads="1"/>
              </p:cNvSpPr>
              <p:nvPr/>
            </p:nvSpPr>
            <p:spPr bwMode="auto">
              <a:xfrm>
                <a:off x="4020" y="1787"/>
                <a:ext cx="81" cy="109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 autoUpdateAnimBg="0"/>
      <p:bldP spid="45060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List of Commands = Execution History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38750" y="2727325"/>
            <a:ext cx="2933700" cy="3440113"/>
            <a:chOff x="3300" y="2024"/>
            <a:chExt cx="1848" cy="2167"/>
          </a:xfrm>
        </p:grpSpPr>
        <p:sp>
          <p:nvSpPr>
            <p:cNvPr id="76851" name="Oval 3"/>
            <p:cNvSpPr>
              <a:spLocks noChangeArrowheads="1"/>
            </p:cNvSpPr>
            <p:nvPr/>
          </p:nvSpPr>
          <p:spPr bwMode="auto">
            <a:xfrm flipH="1">
              <a:off x="4582" y="2700"/>
              <a:ext cx="497" cy="49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2" name="Oval 4"/>
            <p:cNvSpPr>
              <a:spLocks noChangeArrowheads="1"/>
            </p:cNvSpPr>
            <p:nvPr/>
          </p:nvSpPr>
          <p:spPr bwMode="auto">
            <a:xfrm flipH="1">
              <a:off x="4582" y="2028"/>
              <a:ext cx="497" cy="49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3" name="Line 5"/>
            <p:cNvSpPr>
              <a:spLocks noChangeShapeType="1"/>
            </p:cNvSpPr>
            <p:nvPr/>
          </p:nvSpPr>
          <p:spPr bwMode="auto">
            <a:xfrm flipH="1">
              <a:off x="4831" y="2525"/>
              <a:ext cx="0" cy="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4" name="Oval 6"/>
            <p:cNvSpPr>
              <a:spLocks noChangeArrowheads="1"/>
            </p:cNvSpPr>
            <p:nvPr/>
          </p:nvSpPr>
          <p:spPr bwMode="auto">
            <a:xfrm flipH="1">
              <a:off x="4582" y="3372"/>
              <a:ext cx="497" cy="49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5" name="Line 7"/>
            <p:cNvSpPr>
              <a:spLocks noChangeShapeType="1"/>
            </p:cNvSpPr>
            <p:nvPr/>
          </p:nvSpPr>
          <p:spPr bwMode="auto">
            <a:xfrm flipH="1">
              <a:off x="4831" y="3197"/>
              <a:ext cx="0" cy="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6" name="Text Box 8"/>
            <p:cNvSpPr txBox="1">
              <a:spLocks noChangeArrowheads="1"/>
            </p:cNvSpPr>
            <p:nvPr/>
          </p:nvSpPr>
          <p:spPr bwMode="auto">
            <a:xfrm flipH="1">
              <a:off x="4546" y="3964"/>
              <a:ext cx="60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future</a:t>
              </a:r>
            </a:p>
          </p:txBody>
        </p:sp>
        <p:sp>
          <p:nvSpPr>
            <p:cNvPr id="76857" name="Oval 9"/>
            <p:cNvSpPr>
              <a:spLocks noChangeArrowheads="1"/>
            </p:cNvSpPr>
            <p:nvPr/>
          </p:nvSpPr>
          <p:spPr bwMode="auto">
            <a:xfrm flipH="1">
              <a:off x="3331" y="2696"/>
              <a:ext cx="497" cy="49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8" name="Oval 10"/>
            <p:cNvSpPr>
              <a:spLocks noChangeArrowheads="1"/>
            </p:cNvSpPr>
            <p:nvPr/>
          </p:nvSpPr>
          <p:spPr bwMode="auto">
            <a:xfrm flipH="1">
              <a:off x="3331" y="2024"/>
              <a:ext cx="497" cy="49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9" name="Line 11"/>
            <p:cNvSpPr>
              <a:spLocks noChangeShapeType="1"/>
            </p:cNvSpPr>
            <p:nvPr/>
          </p:nvSpPr>
          <p:spPr bwMode="auto">
            <a:xfrm flipH="1">
              <a:off x="3580" y="2521"/>
              <a:ext cx="0" cy="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0" name="Text Box 12"/>
            <p:cNvSpPr txBox="1">
              <a:spLocks noChangeArrowheads="1"/>
            </p:cNvSpPr>
            <p:nvPr/>
          </p:nvSpPr>
          <p:spPr bwMode="auto">
            <a:xfrm flipH="1">
              <a:off x="3300" y="3977"/>
              <a:ext cx="541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past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 flipH="1">
            <a:off x="5927725" y="1266825"/>
            <a:ext cx="2135188" cy="4389438"/>
            <a:chOff x="959" y="1213"/>
            <a:chExt cx="1345" cy="2765"/>
          </a:xfrm>
        </p:grpSpPr>
        <p:sp>
          <p:nvSpPr>
            <p:cNvPr id="76844" name="Oval 14"/>
            <p:cNvSpPr>
              <a:spLocks noChangeArrowheads="1"/>
            </p:cNvSpPr>
            <p:nvPr/>
          </p:nvSpPr>
          <p:spPr bwMode="auto">
            <a:xfrm>
              <a:off x="1584" y="1608"/>
              <a:ext cx="497" cy="49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cmd</a:t>
              </a:r>
            </a:p>
          </p:txBody>
        </p:sp>
        <p:sp>
          <p:nvSpPr>
            <p:cNvPr id="76845" name="AutoShape 15"/>
            <p:cNvSpPr>
              <a:spLocks noChangeArrowheads="1"/>
            </p:cNvSpPr>
            <p:nvPr/>
          </p:nvSpPr>
          <p:spPr bwMode="auto">
            <a:xfrm>
              <a:off x="1191" y="1737"/>
              <a:ext cx="257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9 w 21600"/>
                <a:gd name="T13" fmla="*/ 2880 h 21600"/>
                <a:gd name="T14" fmla="*/ 18238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6" name="AutoShape 16"/>
            <p:cNvSpPr>
              <a:spLocks noChangeArrowheads="1"/>
            </p:cNvSpPr>
            <p:nvPr/>
          </p:nvSpPr>
          <p:spPr bwMode="auto">
            <a:xfrm>
              <a:off x="1772" y="1405"/>
              <a:ext cx="144" cy="14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7" name="Text Box 17"/>
            <p:cNvSpPr txBox="1">
              <a:spLocks noChangeArrowheads="1"/>
            </p:cNvSpPr>
            <p:nvPr/>
          </p:nvSpPr>
          <p:spPr bwMode="auto">
            <a:xfrm>
              <a:off x="1384" y="1213"/>
              <a:ext cx="920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Letter Gothic" pitchFamily="49" charset="0"/>
                </a:rPr>
                <a:t>execute()</a:t>
              </a:r>
            </a:p>
          </p:txBody>
        </p:sp>
        <p:grpSp>
          <p:nvGrpSpPr>
            <p:cNvPr id="76848" name="Group 18"/>
            <p:cNvGrpSpPr>
              <a:grpSpLocks/>
            </p:cNvGrpSpPr>
            <p:nvPr/>
          </p:nvGrpSpPr>
          <p:grpSpPr bwMode="auto">
            <a:xfrm>
              <a:off x="959" y="3323"/>
              <a:ext cx="497" cy="655"/>
              <a:chOff x="347" y="3495"/>
              <a:chExt cx="497" cy="655"/>
            </a:xfrm>
          </p:grpSpPr>
          <p:sp>
            <p:nvSpPr>
              <p:cNvPr id="76849" name="Oval 19"/>
              <p:cNvSpPr>
                <a:spLocks noChangeArrowheads="1"/>
              </p:cNvSpPr>
              <p:nvPr/>
            </p:nvSpPr>
            <p:spPr bwMode="auto">
              <a:xfrm>
                <a:off x="347" y="3653"/>
                <a:ext cx="497" cy="49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50" name="Line 20"/>
              <p:cNvSpPr>
                <a:spLocks noChangeShapeType="1"/>
              </p:cNvSpPr>
              <p:nvPr/>
            </p:nvSpPr>
            <p:spPr bwMode="auto">
              <a:xfrm>
                <a:off x="595" y="3495"/>
                <a:ext cx="0" cy="17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21"/>
          <p:cNvGrpSpPr>
            <a:grpSpLocks/>
          </p:cNvGrpSpPr>
          <p:nvPr/>
        </p:nvGrpSpPr>
        <p:grpSpPr bwMode="auto">
          <a:xfrm flipH="1">
            <a:off x="5289550" y="1266825"/>
            <a:ext cx="2405063" cy="4371975"/>
            <a:chOff x="1191" y="1213"/>
            <a:chExt cx="1515" cy="2754"/>
          </a:xfrm>
        </p:grpSpPr>
        <p:sp>
          <p:nvSpPr>
            <p:cNvPr id="82981" name="AutoShape 22"/>
            <p:cNvSpPr>
              <a:spLocks noChangeArrowheads="1"/>
            </p:cNvSpPr>
            <p:nvPr/>
          </p:nvSpPr>
          <p:spPr bwMode="auto">
            <a:xfrm rot="5400000">
              <a:off x="2297" y="1785"/>
              <a:ext cx="257" cy="240"/>
            </a:xfrm>
            <a:custGeom>
              <a:avLst/>
              <a:gdLst>
                <a:gd name="T0" fmla="*/ 180 w 21600"/>
                <a:gd name="T1" fmla="*/ 0 h 21600"/>
                <a:gd name="T2" fmla="*/ 180 w 21600"/>
                <a:gd name="T3" fmla="*/ 135 h 21600"/>
                <a:gd name="T4" fmla="*/ 39 w 21600"/>
                <a:gd name="T5" fmla="*/ 240 h 21600"/>
                <a:gd name="T6" fmla="*/ 257 w 21600"/>
                <a:gd name="T7" fmla="*/ 68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9 w 21600"/>
                <a:gd name="T13" fmla="*/ 2880 h 21600"/>
                <a:gd name="T14" fmla="*/ 18238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6837" name="Oval 23"/>
            <p:cNvSpPr>
              <a:spLocks noChangeArrowheads="1"/>
            </p:cNvSpPr>
            <p:nvPr/>
          </p:nvSpPr>
          <p:spPr bwMode="auto">
            <a:xfrm>
              <a:off x="2209" y="3470"/>
              <a:ext cx="497" cy="49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38" name="Line 24"/>
            <p:cNvSpPr>
              <a:spLocks noChangeShapeType="1"/>
            </p:cNvSpPr>
            <p:nvPr/>
          </p:nvSpPr>
          <p:spPr bwMode="auto">
            <a:xfrm>
              <a:off x="2457" y="3295"/>
              <a:ext cx="0" cy="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39" name="Group 25"/>
            <p:cNvGrpSpPr>
              <a:grpSpLocks/>
            </p:cNvGrpSpPr>
            <p:nvPr/>
          </p:nvGrpSpPr>
          <p:grpSpPr bwMode="auto">
            <a:xfrm>
              <a:off x="1191" y="1213"/>
              <a:ext cx="1113" cy="892"/>
              <a:chOff x="4276" y="166"/>
              <a:chExt cx="1113" cy="892"/>
            </a:xfrm>
          </p:grpSpPr>
          <p:sp>
            <p:nvSpPr>
              <p:cNvPr id="76840" name="Oval 26"/>
              <p:cNvSpPr>
                <a:spLocks noChangeArrowheads="1"/>
              </p:cNvSpPr>
              <p:nvPr/>
            </p:nvSpPr>
            <p:spPr bwMode="auto">
              <a:xfrm>
                <a:off x="4669" y="561"/>
                <a:ext cx="497" cy="49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</a:rPr>
                  <a:t>cmd</a:t>
                </a:r>
              </a:p>
            </p:txBody>
          </p:sp>
          <p:sp>
            <p:nvSpPr>
              <p:cNvPr id="76841" name="AutoShape 27"/>
              <p:cNvSpPr>
                <a:spLocks noChangeArrowheads="1"/>
              </p:cNvSpPr>
              <p:nvPr/>
            </p:nvSpPr>
            <p:spPr bwMode="auto">
              <a:xfrm>
                <a:off x="4276" y="690"/>
                <a:ext cx="257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9 w 21600"/>
                  <a:gd name="T13" fmla="*/ 2880 h 21600"/>
                  <a:gd name="T14" fmla="*/ 18238 w 21600"/>
                  <a:gd name="T15" fmla="*/ 92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2" name="AutoShape 28"/>
              <p:cNvSpPr>
                <a:spLocks noChangeArrowheads="1"/>
              </p:cNvSpPr>
              <p:nvPr/>
            </p:nvSpPr>
            <p:spPr bwMode="auto">
              <a:xfrm>
                <a:off x="4857" y="358"/>
                <a:ext cx="144" cy="144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3" name="Text Box 29"/>
              <p:cNvSpPr txBox="1">
                <a:spLocks noChangeArrowheads="1"/>
              </p:cNvSpPr>
              <p:nvPr/>
            </p:nvSpPr>
            <p:spPr bwMode="auto">
              <a:xfrm>
                <a:off x="4469" y="166"/>
                <a:ext cx="920" cy="18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bg1"/>
                    </a:solidFill>
                    <a:latin typeface="Letter Gothic" pitchFamily="49" charset="0"/>
                  </a:rPr>
                  <a:t>unexecute()</a:t>
                </a:r>
              </a:p>
            </p:txBody>
          </p:sp>
        </p:grp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1214438" y="2727325"/>
            <a:ext cx="2824162" cy="3440113"/>
            <a:chOff x="959" y="2133"/>
            <a:chExt cx="1779" cy="2167"/>
          </a:xfrm>
        </p:grpSpPr>
        <p:sp>
          <p:nvSpPr>
            <p:cNvPr id="76826" name="Oval 31"/>
            <p:cNvSpPr>
              <a:spLocks noChangeArrowheads="1"/>
            </p:cNvSpPr>
            <p:nvPr/>
          </p:nvSpPr>
          <p:spPr bwMode="auto">
            <a:xfrm>
              <a:off x="959" y="2809"/>
              <a:ext cx="497" cy="49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7" name="Oval 32"/>
            <p:cNvSpPr>
              <a:spLocks noChangeArrowheads="1"/>
            </p:cNvSpPr>
            <p:nvPr/>
          </p:nvSpPr>
          <p:spPr bwMode="auto">
            <a:xfrm>
              <a:off x="959" y="2137"/>
              <a:ext cx="497" cy="49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8" name="Line 33"/>
            <p:cNvSpPr>
              <a:spLocks noChangeShapeType="1"/>
            </p:cNvSpPr>
            <p:nvPr/>
          </p:nvSpPr>
          <p:spPr bwMode="auto">
            <a:xfrm>
              <a:off x="1207" y="2634"/>
              <a:ext cx="0" cy="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9" name="Oval 34"/>
            <p:cNvSpPr>
              <a:spLocks noChangeArrowheads="1"/>
            </p:cNvSpPr>
            <p:nvPr/>
          </p:nvSpPr>
          <p:spPr bwMode="auto">
            <a:xfrm>
              <a:off x="959" y="3481"/>
              <a:ext cx="497" cy="49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30" name="Line 35"/>
            <p:cNvSpPr>
              <a:spLocks noChangeShapeType="1"/>
            </p:cNvSpPr>
            <p:nvPr/>
          </p:nvSpPr>
          <p:spPr bwMode="auto">
            <a:xfrm>
              <a:off x="1207" y="3306"/>
              <a:ext cx="0" cy="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1" name="Text Box 36"/>
            <p:cNvSpPr txBox="1">
              <a:spLocks noChangeArrowheads="1"/>
            </p:cNvSpPr>
            <p:nvPr/>
          </p:nvSpPr>
          <p:spPr bwMode="auto">
            <a:xfrm>
              <a:off x="1015" y="4073"/>
              <a:ext cx="42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past</a:t>
              </a:r>
            </a:p>
          </p:txBody>
        </p:sp>
        <p:sp>
          <p:nvSpPr>
            <p:cNvPr id="76832" name="Oval 37"/>
            <p:cNvSpPr>
              <a:spLocks noChangeArrowheads="1"/>
            </p:cNvSpPr>
            <p:nvPr/>
          </p:nvSpPr>
          <p:spPr bwMode="auto">
            <a:xfrm>
              <a:off x="2210" y="2805"/>
              <a:ext cx="497" cy="49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33" name="Oval 38"/>
            <p:cNvSpPr>
              <a:spLocks noChangeArrowheads="1"/>
            </p:cNvSpPr>
            <p:nvPr/>
          </p:nvSpPr>
          <p:spPr bwMode="auto">
            <a:xfrm>
              <a:off x="2210" y="2133"/>
              <a:ext cx="497" cy="49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34" name="Line 39"/>
            <p:cNvSpPr>
              <a:spLocks noChangeShapeType="1"/>
            </p:cNvSpPr>
            <p:nvPr/>
          </p:nvSpPr>
          <p:spPr bwMode="auto">
            <a:xfrm>
              <a:off x="2458" y="2630"/>
              <a:ext cx="0" cy="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5" name="Text Box 40"/>
            <p:cNvSpPr txBox="1">
              <a:spLocks noChangeArrowheads="1"/>
            </p:cNvSpPr>
            <p:nvPr/>
          </p:nvSpPr>
          <p:spPr bwMode="auto">
            <a:xfrm>
              <a:off x="2197" y="4086"/>
              <a:ext cx="541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future</a:t>
              </a:r>
            </a:p>
          </p:txBody>
        </p:sp>
      </p:grpSp>
      <p:sp>
        <p:nvSpPr>
          <p:cNvPr id="76807" name="Text Box 42"/>
          <p:cNvSpPr txBox="1">
            <a:spLocks noChangeArrowheads="1"/>
          </p:cNvSpPr>
          <p:nvPr/>
        </p:nvSpPr>
        <p:spPr bwMode="auto">
          <a:xfrm>
            <a:off x="838200" y="1266825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/>
              <a:t>Undo:</a:t>
            </a:r>
          </a:p>
        </p:txBody>
      </p:sp>
      <p:sp>
        <p:nvSpPr>
          <p:cNvPr id="76808" name="Text Box 43"/>
          <p:cNvSpPr txBox="1">
            <a:spLocks noChangeArrowheads="1"/>
          </p:cNvSpPr>
          <p:nvPr/>
        </p:nvSpPr>
        <p:spPr bwMode="auto">
          <a:xfrm>
            <a:off x="4876800" y="1266825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/>
              <a:t>Redo:</a:t>
            </a:r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1214438" y="1266825"/>
            <a:ext cx="2135187" cy="4389438"/>
            <a:chOff x="959" y="1213"/>
            <a:chExt cx="1345" cy="2765"/>
          </a:xfrm>
        </p:grpSpPr>
        <p:sp>
          <p:nvSpPr>
            <p:cNvPr id="76819" name="Oval 45"/>
            <p:cNvSpPr>
              <a:spLocks noChangeArrowheads="1"/>
            </p:cNvSpPr>
            <p:nvPr/>
          </p:nvSpPr>
          <p:spPr bwMode="auto">
            <a:xfrm>
              <a:off x="1584" y="1608"/>
              <a:ext cx="497" cy="49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cmd</a:t>
              </a:r>
            </a:p>
          </p:txBody>
        </p:sp>
        <p:sp>
          <p:nvSpPr>
            <p:cNvPr id="76820" name="AutoShape 46"/>
            <p:cNvSpPr>
              <a:spLocks noChangeArrowheads="1"/>
            </p:cNvSpPr>
            <p:nvPr/>
          </p:nvSpPr>
          <p:spPr bwMode="auto">
            <a:xfrm>
              <a:off x="1191" y="1737"/>
              <a:ext cx="257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9 w 21600"/>
                <a:gd name="T13" fmla="*/ 2880 h 21600"/>
                <a:gd name="T14" fmla="*/ 18238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AutoShape 47"/>
            <p:cNvSpPr>
              <a:spLocks noChangeArrowheads="1"/>
            </p:cNvSpPr>
            <p:nvPr/>
          </p:nvSpPr>
          <p:spPr bwMode="auto">
            <a:xfrm>
              <a:off x="1772" y="1405"/>
              <a:ext cx="144" cy="14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2" name="Text Box 48"/>
            <p:cNvSpPr txBox="1">
              <a:spLocks noChangeArrowheads="1"/>
            </p:cNvSpPr>
            <p:nvPr/>
          </p:nvSpPr>
          <p:spPr bwMode="auto">
            <a:xfrm>
              <a:off x="1384" y="1213"/>
              <a:ext cx="920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Letter Gothic" pitchFamily="49" charset="0"/>
                </a:rPr>
                <a:t>unexecute()</a:t>
              </a:r>
            </a:p>
          </p:txBody>
        </p:sp>
        <p:grpSp>
          <p:nvGrpSpPr>
            <p:cNvPr id="76823" name="Group 49"/>
            <p:cNvGrpSpPr>
              <a:grpSpLocks/>
            </p:cNvGrpSpPr>
            <p:nvPr/>
          </p:nvGrpSpPr>
          <p:grpSpPr bwMode="auto">
            <a:xfrm>
              <a:off x="959" y="3323"/>
              <a:ext cx="497" cy="655"/>
              <a:chOff x="347" y="3495"/>
              <a:chExt cx="497" cy="655"/>
            </a:xfrm>
          </p:grpSpPr>
          <p:sp>
            <p:nvSpPr>
              <p:cNvPr id="76824" name="Oval 50"/>
              <p:cNvSpPr>
                <a:spLocks noChangeArrowheads="1"/>
              </p:cNvSpPr>
              <p:nvPr/>
            </p:nvSpPr>
            <p:spPr bwMode="auto">
              <a:xfrm>
                <a:off x="347" y="3653"/>
                <a:ext cx="497" cy="49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5" name="Line 51"/>
              <p:cNvSpPr>
                <a:spLocks noChangeShapeType="1"/>
              </p:cNvSpPr>
              <p:nvPr/>
            </p:nvSpPr>
            <p:spPr bwMode="auto">
              <a:xfrm>
                <a:off x="595" y="3495"/>
                <a:ext cx="0" cy="17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1582738" y="1266825"/>
            <a:ext cx="2405062" cy="4371975"/>
            <a:chOff x="1191" y="1213"/>
            <a:chExt cx="1515" cy="2754"/>
          </a:xfrm>
        </p:grpSpPr>
        <p:sp>
          <p:nvSpPr>
            <p:cNvPr id="82956" name="AutoShape 53"/>
            <p:cNvSpPr>
              <a:spLocks noChangeArrowheads="1"/>
            </p:cNvSpPr>
            <p:nvPr/>
          </p:nvSpPr>
          <p:spPr bwMode="auto">
            <a:xfrm rot="5400000">
              <a:off x="2295" y="1785"/>
              <a:ext cx="257" cy="240"/>
            </a:xfrm>
            <a:custGeom>
              <a:avLst/>
              <a:gdLst>
                <a:gd name="T0" fmla="*/ 180 w 21600"/>
                <a:gd name="T1" fmla="*/ 0 h 21600"/>
                <a:gd name="T2" fmla="*/ 180 w 21600"/>
                <a:gd name="T3" fmla="*/ 135 h 21600"/>
                <a:gd name="T4" fmla="*/ 39 w 21600"/>
                <a:gd name="T5" fmla="*/ 240 h 21600"/>
                <a:gd name="T6" fmla="*/ 257 w 21600"/>
                <a:gd name="T7" fmla="*/ 68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9 w 21600"/>
                <a:gd name="T13" fmla="*/ 2880 h 21600"/>
                <a:gd name="T14" fmla="*/ 18238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812" name="Oval 54"/>
            <p:cNvSpPr>
              <a:spLocks noChangeArrowheads="1"/>
            </p:cNvSpPr>
            <p:nvPr/>
          </p:nvSpPr>
          <p:spPr bwMode="auto">
            <a:xfrm>
              <a:off x="2209" y="3470"/>
              <a:ext cx="497" cy="49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3" name="Line 55"/>
            <p:cNvSpPr>
              <a:spLocks noChangeShapeType="1"/>
            </p:cNvSpPr>
            <p:nvPr/>
          </p:nvSpPr>
          <p:spPr bwMode="auto">
            <a:xfrm>
              <a:off x="2457" y="3295"/>
              <a:ext cx="0" cy="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14" name="Group 56"/>
            <p:cNvGrpSpPr>
              <a:grpSpLocks/>
            </p:cNvGrpSpPr>
            <p:nvPr/>
          </p:nvGrpSpPr>
          <p:grpSpPr bwMode="auto">
            <a:xfrm>
              <a:off x="1191" y="1213"/>
              <a:ext cx="1113" cy="892"/>
              <a:chOff x="4276" y="166"/>
              <a:chExt cx="1113" cy="892"/>
            </a:xfrm>
          </p:grpSpPr>
          <p:sp>
            <p:nvSpPr>
              <p:cNvPr id="76815" name="Oval 57"/>
              <p:cNvSpPr>
                <a:spLocks noChangeArrowheads="1"/>
              </p:cNvSpPr>
              <p:nvPr/>
            </p:nvSpPr>
            <p:spPr bwMode="auto">
              <a:xfrm>
                <a:off x="4669" y="561"/>
                <a:ext cx="497" cy="49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</a:rPr>
                  <a:t>cmd</a:t>
                </a:r>
              </a:p>
            </p:txBody>
          </p:sp>
          <p:sp>
            <p:nvSpPr>
              <p:cNvPr id="76816" name="AutoShape 58"/>
              <p:cNvSpPr>
                <a:spLocks noChangeArrowheads="1"/>
              </p:cNvSpPr>
              <p:nvPr/>
            </p:nvSpPr>
            <p:spPr bwMode="auto">
              <a:xfrm>
                <a:off x="4276" y="690"/>
                <a:ext cx="257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9 w 21600"/>
                  <a:gd name="T13" fmla="*/ 2880 h 21600"/>
                  <a:gd name="T14" fmla="*/ 18238 w 21600"/>
                  <a:gd name="T15" fmla="*/ 92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17" name="AutoShape 59"/>
              <p:cNvSpPr>
                <a:spLocks noChangeArrowheads="1"/>
              </p:cNvSpPr>
              <p:nvPr/>
            </p:nvSpPr>
            <p:spPr bwMode="auto">
              <a:xfrm>
                <a:off x="4857" y="358"/>
                <a:ext cx="144" cy="144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18" name="Text Box 60"/>
              <p:cNvSpPr txBox="1">
                <a:spLocks noChangeArrowheads="1"/>
              </p:cNvSpPr>
              <p:nvPr/>
            </p:nvSpPr>
            <p:spPr bwMode="auto">
              <a:xfrm>
                <a:off x="4469" y="166"/>
                <a:ext cx="920" cy="18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bg1"/>
                    </a:solidFill>
                    <a:latin typeface="Letter Gothic" pitchFamily="49" charset="0"/>
                  </a:rPr>
                  <a:t>unexecute()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195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Command                     object behavioral</a:t>
            </a:r>
          </a:p>
        </p:txBody>
      </p:sp>
      <p:sp>
        <p:nvSpPr>
          <p:cNvPr id="36864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7772400" cy="1981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dirty="0" smtClean="0"/>
              <a:t>Intent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 smtClean="0"/>
              <a:t>Encapsulate the request for a service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/>
              <a:t>Applicability</a:t>
            </a:r>
          </a:p>
          <a:p>
            <a:pPr lvl="1"/>
            <a:r>
              <a:rPr lang="en-US" sz="2000" dirty="0" smtClean="0"/>
              <a:t>to parameterize objects with an action to perform</a:t>
            </a:r>
          </a:p>
          <a:p>
            <a:pPr lvl="1"/>
            <a:r>
              <a:rPr lang="en-US" sz="2000" dirty="0" smtClean="0"/>
              <a:t>to specify, queue, &amp; execute requests at different times</a:t>
            </a:r>
          </a:p>
          <a:p>
            <a:pPr lvl="1"/>
            <a:r>
              <a:rPr lang="en-US" sz="2000" dirty="0" smtClean="0"/>
              <a:t>for multilevel undo/redo</a:t>
            </a:r>
          </a:p>
        </p:txBody>
      </p:sp>
      <p:pic>
        <p:nvPicPr>
          <p:cNvPr id="368642" name="Picture 2" descr="cmd-omt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9025" y="3910013"/>
            <a:ext cx="35290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77850" y="3435350"/>
            <a:ext cx="5478463" cy="2819400"/>
            <a:chOff x="528" y="2400"/>
            <a:chExt cx="3451" cy="1776"/>
          </a:xfrm>
        </p:grpSpPr>
        <p:sp>
          <p:nvSpPr>
            <p:cNvPr id="77832" name="Rectangle 6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28" y="2400"/>
              <a:ext cx="92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/>
              <a:r>
                <a:rPr lang="en-US" sz="2000" b="1"/>
                <a:t>Structure</a:t>
              </a:r>
              <a:endParaRPr lang="en-US" sz="2400" b="1"/>
            </a:p>
          </p:txBody>
        </p:sp>
        <p:pic>
          <p:nvPicPr>
            <p:cNvPr id="77833" name="Picture 7" descr="cmd-omt-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5" y="2699"/>
              <a:ext cx="924" cy="1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8648" name="Picture 8" descr="cmd-omt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3838" y="3910013"/>
            <a:ext cx="2027237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49" name="Picture 9" descr="cmd-omt-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1938" y="5119688"/>
            <a:ext cx="51339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4" grpId="0" build="p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228725"/>
            <a:ext cx="4829175" cy="4724400"/>
          </a:xfrm>
        </p:spPr>
        <p:txBody>
          <a:bodyPr/>
          <a:lstStyle/>
          <a:p>
            <a:pPr marL="533400" indent="-533400" eaLnBrk="1" hangingPunct="1">
              <a:spcBef>
                <a:spcPts val="60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r>
              <a:rPr lang="en-US" sz="2000" b="1" dirty="0" smtClean="0"/>
              <a:t>Consequences</a:t>
            </a:r>
          </a:p>
          <a:p>
            <a:pPr marL="285750" lvl="1" indent="-228600" eaLnBrk="1" hangingPunct="1">
              <a:spcBef>
                <a:spcPts val="600"/>
              </a:spcBef>
              <a:spcAft>
                <a:spcPts val="300"/>
              </a:spcAft>
              <a:buFont typeface="Tahoma" pitchFamily="34" charset="0"/>
              <a:buChar char="+"/>
              <a:defRPr/>
            </a:pPr>
            <a:r>
              <a:rPr lang="en-US" sz="2000" dirty="0" smtClean="0"/>
              <a:t>abstracts executor of a service</a:t>
            </a:r>
          </a:p>
          <a:p>
            <a:pPr marL="285750" lvl="1" indent="-228600" eaLnBrk="1" hangingPunct="1">
              <a:spcBef>
                <a:spcPts val="600"/>
              </a:spcBef>
              <a:spcAft>
                <a:spcPts val="300"/>
              </a:spcAft>
              <a:buFont typeface="Tahoma" pitchFamily="34" charset="0"/>
              <a:buChar char="+"/>
              <a:defRPr/>
            </a:pPr>
            <a:r>
              <a:rPr lang="en-US" sz="2000" dirty="0" smtClean="0"/>
              <a:t>supports arbitrary-level undo-redo</a:t>
            </a:r>
          </a:p>
          <a:p>
            <a:pPr marL="285750" lvl="1" indent="-228600" eaLnBrk="1" hangingPunct="1">
              <a:spcBef>
                <a:spcPts val="600"/>
              </a:spcBef>
              <a:spcAft>
                <a:spcPts val="300"/>
              </a:spcAft>
              <a:buFont typeface="Tahoma" pitchFamily="34" charset="0"/>
              <a:buChar char="+"/>
              <a:defRPr/>
            </a:pPr>
            <a:r>
              <a:rPr lang="en-US" sz="2000" dirty="0" smtClean="0"/>
              <a:t>composition yields macro-commands</a:t>
            </a:r>
          </a:p>
          <a:p>
            <a:pPr marL="285750" lvl="1" indent="-228600" eaLnBrk="1" hangingPunct="1">
              <a:spcBef>
                <a:spcPts val="600"/>
              </a:spcBef>
              <a:spcAft>
                <a:spcPts val="300"/>
              </a:spcAft>
              <a:buFont typeface="Tahoma" pitchFamily="34" charset="0"/>
              <a:buChar char="–"/>
              <a:defRPr/>
            </a:pPr>
            <a:r>
              <a:rPr lang="en-US" sz="2000" dirty="0" smtClean="0"/>
              <a:t>might result in lots of trivial command subclasses</a:t>
            </a:r>
          </a:p>
          <a:p>
            <a:pPr marL="285750" lvl="1" indent="-228600" eaLnBrk="1" hangingPunct="1">
              <a:spcBef>
                <a:spcPts val="600"/>
              </a:spcBef>
              <a:spcAft>
                <a:spcPts val="300"/>
              </a:spcAft>
              <a:buFont typeface="Tahoma" pitchFamily="34" charset="0"/>
              <a:buChar char="–"/>
              <a:defRPr/>
            </a:pPr>
            <a:r>
              <a:rPr lang="en-US" sz="2000" dirty="0" smtClean="0"/>
              <a:t>excessive memory may be needed to support undo/redo operations</a:t>
            </a:r>
            <a:endParaRPr lang="en-US" sz="2000" b="1" dirty="0" smtClean="0"/>
          </a:p>
          <a:p>
            <a:pPr marL="533400" indent="-533400" eaLnBrk="1" hangingPunct="1">
              <a:spcBef>
                <a:spcPts val="60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r>
              <a:rPr lang="en-US" sz="2000" b="1" dirty="0" smtClean="0"/>
              <a:t>Implementation</a:t>
            </a:r>
          </a:p>
          <a:p>
            <a:pPr marL="228600" lvl="1" indent="-228600" eaLnBrk="1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copying a command before putting it on a history list</a:t>
            </a:r>
          </a:p>
          <a:p>
            <a:pPr marL="228600" lvl="1" indent="-228600" eaLnBrk="1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handling hysteresis</a:t>
            </a:r>
          </a:p>
          <a:p>
            <a:pPr marL="228600" lvl="1" indent="-228600" eaLnBrk="1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supporting transactions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195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Command                     object behavioral</a:t>
            </a:r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5133975" y="1228725"/>
            <a:ext cx="39433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defRPr/>
            </a:pPr>
            <a:r>
              <a:rPr lang="en-US" sz="2000" b="1" kern="0" dirty="0">
                <a:latin typeface="+mn-lt"/>
                <a:ea typeface="+mn-ea"/>
                <a:cs typeface="+mn-cs"/>
              </a:rPr>
              <a:t>Known Uses</a:t>
            </a:r>
          </a:p>
          <a:p>
            <a:pPr marL="228600" lvl="1" indent="-2286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000" kern="0" dirty="0" err="1">
                <a:latin typeface="+mn-lt"/>
                <a:ea typeface="+mn-ea"/>
                <a:cs typeface="+mn-cs"/>
              </a:rPr>
              <a:t>InterViews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Actions</a:t>
            </a:r>
          </a:p>
          <a:p>
            <a:pPr marL="228600" lvl="1" indent="-2286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000" kern="0" dirty="0" err="1">
                <a:latin typeface="+mn-lt"/>
                <a:ea typeface="+mn-ea"/>
                <a:cs typeface="+mn-cs"/>
              </a:rPr>
              <a:t>MacApp</a:t>
            </a:r>
            <a:r>
              <a:rPr lang="en-US" sz="2000" kern="0" dirty="0">
                <a:latin typeface="+mn-lt"/>
                <a:ea typeface="+mn-ea"/>
                <a:cs typeface="+mn-cs"/>
              </a:rPr>
              <a:t>, </a:t>
            </a:r>
            <a:r>
              <a:rPr lang="en-US" sz="2000" kern="0" dirty="0" err="1">
                <a:latin typeface="+mn-lt"/>
                <a:ea typeface="+mn-ea"/>
                <a:cs typeface="+mn-cs"/>
              </a:rPr>
              <a:t>Unidraw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Commands</a:t>
            </a:r>
          </a:p>
          <a:p>
            <a:pPr marL="228600" lvl="1" indent="-2286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JDK’s </a:t>
            </a:r>
            <a:r>
              <a:rPr lang="en-US" sz="2000" kern="0" dirty="0" err="1">
                <a:latin typeface="+mn-lt"/>
                <a:ea typeface="+mn-ea"/>
                <a:cs typeface="+mn-cs"/>
              </a:rPr>
              <a:t>UndoableEdit</a:t>
            </a:r>
            <a:r>
              <a:rPr lang="en-US" sz="2000" kern="0" dirty="0">
                <a:latin typeface="+mn-lt"/>
                <a:ea typeface="+mn-ea"/>
                <a:cs typeface="+mn-cs"/>
              </a:rPr>
              <a:t>, </a:t>
            </a:r>
            <a:r>
              <a:rPr lang="en-US" sz="2000" kern="0" dirty="0" err="1">
                <a:latin typeface="+mn-lt"/>
                <a:ea typeface="+mn-ea"/>
                <a:cs typeface="+mn-cs"/>
              </a:rPr>
              <a:t>AccessibleAction</a:t>
            </a:r>
            <a:endParaRPr lang="en-US" sz="2000" kern="0" dirty="0">
              <a:latin typeface="+mn-lt"/>
              <a:ea typeface="+mn-ea"/>
              <a:cs typeface="+mn-cs"/>
            </a:endParaRPr>
          </a:p>
          <a:p>
            <a:pPr marL="228600" lvl="1" indent="-2286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000" kern="0" dirty="0" err="1" smtClean="0">
                <a:latin typeface="+mn-lt"/>
                <a:ea typeface="+mn-ea"/>
                <a:cs typeface="+mn-cs"/>
              </a:rPr>
              <a:t>Emacs</a:t>
            </a:r>
            <a:endParaRPr lang="en-US" sz="2000" kern="0" dirty="0" smtClean="0">
              <a:latin typeface="+mn-lt"/>
              <a:ea typeface="+mn-ea"/>
              <a:cs typeface="+mn-cs"/>
            </a:endParaRPr>
          </a:p>
          <a:p>
            <a:pPr marL="228600" lvl="1" indent="-2286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+mn-lt"/>
                <a:ea typeface="+mn-ea"/>
                <a:cs typeface="+mn-cs"/>
              </a:rPr>
              <a:t>Microsoft Office tools</a:t>
            </a:r>
            <a:endParaRPr lang="en-US" sz="2000" kern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Consolidating Creation of Variabilities</a:t>
            </a:r>
          </a:p>
        </p:txBody>
      </p:sp>
      <p:sp>
        <p:nvSpPr>
          <p:cNvPr id="808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60350" y="1000125"/>
            <a:ext cx="5572125" cy="4406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/>
              <a:t>Goals: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Simplify &amp; centralize the creation of all </a:t>
            </a:r>
            <a:r>
              <a:rPr lang="en-US" sz="2000" dirty="0" err="1" smtClean="0"/>
              <a:t>variabilities</a:t>
            </a:r>
            <a:r>
              <a:rPr lang="en-US" sz="2000" dirty="0" smtClean="0"/>
              <a:t> in the expression tree application to ensure semantic compatibility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Be extensible for future </a:t>
            </a:r>
            <a:r>
              <a:rPr lang="en-US" sz="2000" dirty="0" err="1" smtClean="0"/>
              <a:t>variabilities</a:t>
            </a:r>
            <a:endParaRPr lang="en-US" sz="2000" dirty="0" smtClean="0"/>
          </a:p>
        </p:txBody>
      </p:sp>
      <p:grpSp>
        <p:nvGrpSpPr>
          <p:cNvPr id="87044" name="Group 31"/>
          <p:cNvGrpSpPr>
            <a:grpSpLocks/>
          </p:cNvGrpSpPr>
          <p:nvPr/>
        </p:nvGrpSpPr>
        <p:grpSpPr bwMode="auto">
          <a:xfrm>
            <a:off x="233363" y="2849563"/>
            <a:ext cx="8369300" cy="1498600"/>
            <a:chOff x="553560" y="4516731"/>
            <a:chExt cx="8368851" cy="1499991"/>
          </a:xfrm>
        </p:grpSpPr>
        <p:cxnSp>
          <p:nvCxnSpPr>
            <p:cNvPr id="87058" name="Straight Arrow Connector 8"/>
            <p:cNvCxnSpPr>
              <a:cxnSpLocks noChangeShapeType="1"/>
            </p:cNvCxnSpPr>
            <p:nvPr/>
          </p:nvCxnSpPr>
          <p:spPr bwMode="auto">
            <a:xfrm>
              <a:off x="2755422" y="4670719"/>
              <a:ext cx="1022350" cy="1587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7059" name="Rectangle 9"/>
            <p:cNvSpPr>
              <a:spLocks noChangeArrowheads="1"/>
            </p:cNvSpPr>
            <p:nvPr/>
          </p:nvSpPr>
          <p:spPr bwMode="auto">
            <a:xfrm>
              <a:off x="3777772" y="4516731"/>
              <a:ext cx="3002056" cy="307777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pitchFamily="34" charset="0"/>
                </a:rPr>
                <a:t>Expression_Tree_Command_Impl</a:t>
              </a:r>
            </a:p>
          </p:txBody>
        </p:sp>
        <p:sp>
          <p:nvSpPr>
            <p:cNvPr id="87060" name="Isosceles Triangle 12"/>
            <p:cNvSpPr>
              <a:spLocks noChangeArrowheads="1"/>
            </p:cNvSpPr>
            <p:nvPr/>
          </p:nvSpPr>
          <p:spPr bwMode="auto">
            <a:xfrm>
              <a:off x="4946172" y="4834231"/>
              <a:ext cx="244475" cy="17145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i="1">
                <a:latin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828254" y="5708461"/>
              <a:ext cx="1817590" cy="3082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1400" dirty="0" err="1">
                  <a:latin typeface="Arial" charset="0"/>
                  <a:ea typeface="+mn-ea"/>
                  <a:cs typeface="+mn-cs"/>
                </a:rPr>
                <a:t>Expr_Command</a:t>
              </a:r>
              <a:endParaRPr lang="en-US" sz="1400" dirty="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303177" y="5708461"/>
              <a:ext cx="1714408" cy="3082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1400" dirty="0" err="1">
                  <a:latin typeface="Arial" charset="0"/>
                  <a:ea typeface="+mn-ea"/>
                  <a:cs typeface="+mn-cs"/>
                </a:rPr>
                <a:t>Macro_Command</a:t>
              </a:r>
              <a:endParaRPr lang="en-US" sz="1400" dirty="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7063" name="Rectangle 6"/>
            <p:cNvSpPr>
              <a:spLocks noChangeArrowheads="1"/>
            </p:cNvSpPr>
            <p:nvPr/>
          </p:nvSpPr>
          <p:spPr bwMode="auto">
            <a:xfrm>
              <a:off x="553560" y="4516731"/>
              <a:ext cx="2496950" cy="307777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pitchFamily="34" charset="0"/>
                </a:rPr>
                <a:t>Expression_Tree_Command</a:t>
              </a:r>
            </a:p>
          </p:txBody>
        </p:sp>
        <p:cxnSp>
          <p:nvCxnSpPr>
            <p:cNvPr id="87064" name="Straight Connector 10"/>
            <p:cNvCxnSpPr>
              <a:cxnSpLocks noChangeShapeType="1"/>
            </p:cNvCxnSpPr>
            <p:nvPr/>
          </p:nvCxnSpPr>
          <p:spPr bwMode="auto">
            <a:xfrm rot="5400000">
              <a:off x="2403890" y="5357213"/>
              <a:ext cx="703065" cy="158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7065" name="Straight Connector 11"/>
            <p:cNvCxnSpPr>
              <a:cxnSpLocks noChangeShapeType="1"/>
              <a:endCxn id="87071" idx="2"/>
            </p:cNvCxnSpPr>
            <p:nvPr/>
          </p:nvCxnSpPr>
          <p:spPr bwMode="auto">
            <a:xfrm rot="16200000" flipH="1">
              <a:off x="3671271" y="5246326"/>
              <a:ext cx="481012" cy="131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7066" name="Straight Connector 12"/>
            <p:cNvCxnSpPr>
              <a:cxnSpLocks noChangeShapeType="1"/>
            </p:cNvCxnSpPr>
            <p:nvPr/>
          </p:nvCxnSpPr>
          <p:spPr bwMode="auto">
            <a:xfrm rot="16200000" flipH="1">
              <a:off x="5840730" y="5245532"/>
              <a:ext cx="481012" cy="131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7067" name="Straight Connector 13"/>
            <p:cNvCxnSpPr>
              <a:cxnSpLocks noChangeShapeType="1"/>
            </p:cNvCxnSpPr>
            <p:nvPr/>
          </p:nvCxnSpPr>
          <p:spPr bwMode="auto">
            <a:xfrm rot="5400000">
              <a:off x="6764715" y="5358056"/>
              <a:ext cx="701773" cy="2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7068" name="Elbow Connector 22"/>
            <p:cNvCxnSpPr>
              <a:cxnSpLocks noChangeShapeType="1"/>
            </p:cNvCxnSpPr>
            <p:nvPr/>
          </p:nvCxnSpPr>
          <p:spPr bwMode="auto">
            <a:xfrm rot="16200000" flipH="1">
              <a:off x="4878921" y="2070921"/>
              <a:ext cx="54769" cy="6382707"/>
            </a:xfrm>
            <a:prstGeom prst="bentConnector4">
              <a:avLst>
                <a:gd name="adj1" fmla="val -417389"/>
                <a:gd name="adj2" fmla="val 99796"/>
              </a:avLst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87069" name="Rectangle 13"/>
            <p:cNvSpPr>
              <a:spLocks noChangeArrowheads="1"/>
            </p:cNvSpPr>
            <p:nvPr/>
          </p:nvSpPr>
          <p:spPr bwMode="auto">
            <a:xfrm>
              <a:off x="791028" y="5181100"/>
              <a:ext cx="1847849" cy="306387"/>
            </a:xfrm>
            <a:prstGeom prst="rect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pitchFamily="34" charset="0"/>
                </a:rPr>
                <a:t>Format_Command</a:t>
              </a:r>
            </a:p>
          </p:txBody>
        </p:sp>
        <p:sp>
          <p:nvSpPr>
            <p:cNvPr id="87070" name="Rectangle 14"/>
            <p:cNvSpPr>
              <a:spLocks noChangeArrowheads="1"/>
            </p:cNvSpPr>
            <p:nvPr/>
          </p:nvSpPr>
          <p:spPr bwMode="auto">
            <a:xfrm>
              <a:off x="7470128" y="5180405"/>
              <a:ext cx="1452283" cy="307777"/>
            </a:xfrm>
            <a:prstGeom prst="rect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pitchFamily="34" charset="0"/>
                </a:rPr>
                <a:t>Quit_Command</a:t>
              </a:r>
            </a:p>
          </p:txBody>
        </p:sp>
        <p:sp>
          <p:nvSpPr>
            <p:cNvPr id="87071" name="Rectangle 13"/>
            <p:cNvSpPr>
              <a:spLocks noChangeArrowheads="1"/>
            </p:cNvSpPr>
            <p:nvPr/>
          </p:nvSpPr>
          <p:spPr bwMode="auto">
            <a:xfrm>
              <a:off x="2988507" y="5181100"/>
              <a:ext cx="1847849" cy="306387"/>
            </a:xfrm>
            <a:prstGeom prst="rect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pitchFamily="34" charset="0"/>
                </a:rPr>
                <a:t>Print_Command</a:t>
              </a:r>
            </a:p>
          </p:txBody>
        </p:sp>
        <p:sp>
          <p:nvSpPr>
            <p:cNvPr id="87072" name="Rectangle 14"/>
            <p:cNvSpPr>
              <a:spLocks noChangeArrowheads="1"/>
            </p:cNvSpPr>
            <p:nvPr/>
          </p:nvSpPr>
          <p:spPr bwMode="auto">
            <a:xfrm>
              <a:off x="5327535" y="5180405"/>
              <a:ext cx="1452283" cy="307777"/>
            </a:xfrm>
            <a:prstGeom prst="rect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pitchFamily="34" charset="0"/>
                </a:rPr>
                <a:t>Eval_Command</a:t>
              </a:r>
            </a:p>
          </p:txBody>
        </p:sp>
      </p:grpSp>
      <p:grpSp>
        <p:nvGrpSpPr>
          <p:cNvPr id="87045" name="Group 30"/>
          <p:cNvGrpSpPr>
            <a:grpSpLocks/>
          </p:cNvGrpSpPr>
          <p:nvPr/>
        </p:nvGrpSpPr>
        <p:grpSpPr bwMode="auto">
          <a:xfrm>
            <a:off x="152400" y="4770438"/>
            <a:ext cx="8875713" cy="1501775"/>
            <a:chOff x="722312" y="2274886"/>
            <a:chExt cx="8875712" cy="1500188"/>
          </a:xfrm>
        </p:grpSpPr>
        <p:sp>
          <p:nvSpPr>
            <p:cNvPr id="87047" name="Rectangle 6"/>
            <p:cNvSpPr>
              <a:spLocks noChangeArrowheads="1"/>
            </p:cNvSpPr>
            <p:nvPr/>
          </p:nvSpPr>
          <p:spPr bwMode="auto">
            <a:xfrm>
              <a:off x="722312" y="2274886"/>
              <a:ext cx="2201862" cy="307975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pitchFamily="34" charset="0"/>
                </a:rPr>
                <a:t>Expression_Tree_Iterator</a:t>
              </a:r>
            </a:p>
          </p:txBody>
        </p:sp>
        <p:cxnSp>
          <p:nvCxnSpPr>
            <p:cNvPr id="87048" name="Straight Arrow Connector 8"/>
            <p:cNvCxnSpPr>
              <a:cxnSpLocks noChangeShapeType="1"/>
            </p:cNvCxnSpPr>
            <p:nvPr/>
          </p:nvCxnSpPr>
          <p:spPr bwMode="auto">
            <a:xfrm>
              <a:off x="2924174" y="2428874"/>
              <a:ext cx="1022350" cy="1587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7049" name="Rectangle 9"/>
            <p:cNvSpPr>
              <a:spLocks noChangeArrowheads="1"/>
            </p:cNvSpPr>
            <p:nvPr/>
          </p:nvSpPr>
          <p:spPr bwMode="auto">
            <a:xfrm>
              <a:off x="3946524" y="2274886"/>
              <a:ext cx="2679700" cy="307975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pitchFamily="34" charset="0"/>
                </a:rPr>
                <a:t>Expression_Tree_Iterator_Impl</a:t>
              </a:r>
            </a:p>
          </p:txBody>
        </p:sp>
        <p:sp>
          <p:nvSpPr>
            <p:cNvPr id="87050" name="Isosceles Triangle 22"/>
            <p:cNvSpPr>
              <a:spLocks noChangeArrowheads="1"/>
            </p:cNvSpPr>
            <p:nvPr/>
          </p:nvSpPr>
          <p:spPr bwMode="auto">
            <a:xfrm>
              <a:off x="5114924" y="2592386"/>
              <a:ext cx="244475" cy="17145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i="1">
                <a:latin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401762" y="3467424"/>
              <a:ext cx="3730625" cy="3076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1400" dirty="0" err="1">
                  <a:latin typeface="Arial" charset="0"/>
                  <a:ea typeface="+mn-ea"/>
                  <a:cs typeface="+mn-cs"/>
                </a:rPr>
                <a:t>Level_Order_Expression_Tree_Iterator_Impl</a:t>
              </a:r>
              <a:endParaRPr lang="en-US" sz="1400" dirty="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5513386" y="3467424"/>
              <a:ext cx="3730625" cy="3076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1400" dirty="0" err="1">
                  <a:latin typeface="Arial" charset="0"/>
                  <a:ea typeface="+mn-ea"/>
                  <a:cs typeface="+mn-cs"/>
                </a:rPr>
                <a:t>Pre_Order_Expression_Tree_Iterator_Impl</a:t>
              </a:r>
              <a:endParaRPr lang="en-US" sz="1400" dirty="0"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87053" name="Elbow Connector 22"/>
            <p:cNvCxnSpPr>
              <a:cxnSpLocks noChangeShapeType="1"/>
            </p:cNvCxnSpPr>
            <p:nvPr/>
          </p:nvCxnSpPr>
          <p:spPr bwMode="auto">
            <a:xfrm rot="5400000" flipH="1" flipV="1">
              <a:off x="5293518" y="572760"/>
              <a:ext cx="1588" cy="4876800"/>
            </a:xfrm>
            <a:prstGeom prst="bentConnector3">
              <a:avLst>
                <a:gd name="adj1" fmla="val 15452588"/>
              </a:avLst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87054" name="Rectangle 13"/>
            <p:cNvSpPr>
              <a:spLocks noChangeArrowheads="1"/>
            </p:cNvSpPr>
            <p:nvPr/>
          </p:nvSpPr>
          <p:spPr bwMode="auto">
            <a:xfrm>
              <a:off x="1076324" y="2940049"/>
              <a:ext cx="3559175" cy="306387"/>
            </a:xfrm>
            <a:prstGeom prst="rect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pitchFamily="34" charset="0"/>
                </a:rPr>
                <a:t>In_Order_Expression_Tree_Iterator_Impl</a:t>
              </a:r>
            </a:p>
          </p:txBody>
        </p:sp>
        <p:sp>
          <p:nvSpPr>
            <p:cNvPr id="87055" name="Rectangle 14"/>
            <p:cNvSpPr>
              <a:spLocks noChangeArrowheads="1"/>
            </p:cNvSpPr>
            <p:nvPr/>
          </p:nvSpPr>
          <p:spPr bwMode="auto">
            <a:xfrm>
              <a:off x="5865812" y="2938461"/>
              <a:ext cx="3732212" cy="307975"/>
            </a:xfrm>
            <a:prstGeom prst="rect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pitchFamily="34" charset="0"/>
                </a:rPr>
                <a:t>Post_Order_Expression_Tree_Iterator_Impl</a:t>
              </a:r>
            </a:p>
          </p:txBody>
        </p:sp>
        <p:cxnSp>
          <p:nvCxnSpPr>
            <p:cNvPr id="87056" name="Elbow Connector 31"/>
            <p:cNvCxnSpPr>
              <a:cxnSpLocks noChangeShapeType="1"/>
            </p:cNvCxnSpPr>
            <p:nvPr/>
          </p:nvCxnSpPr>
          <p:spPr bwMode="auto">
            <a:xfrm rot="5400000" flipH="1" flipV="1">
              <a:off x="4541042" y="3020218"/>
              <a:ext cx="703263" cy="190500"/>
            </a:xfrm>
            <a:prstGeom prst="bentConnector3">
              <a:avLst>
                <a:gd name="adj1" fmla="val 50000"/>
              </a:avLst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7057" name="Elbow Connector 33"/>
            <p:cNvCxnSpPr>
              <a:cxnSpLocks noChangeShapeType="1"/>
            </p:cNvCxnSpPr>
            <p:nvPr/>
          </p:nvCxnSpPr>
          <p:spPr bwMode="auto">
            <a:xfrm rot="16200000" flipH="1">
              <a:off x="5256211" y="3021012"/>
              <a:ext cx="703263" cy="188912"/>
            </a:xfrm>
            <a:prstGeom prst="bentConnector3">
              <a:avLst>
                <a:gd name="adj1" fmla="val 50000"/>
              </a:avLst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3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056313" y="1000125"/>
            <a:ext cx="29718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>
              <a:buClrTx/>
              <a:buSzTx/>
              <a:defRPr/>
            </a:pPr>
            <a:r>
              <a:rPr lang="en-US" sz="2000" b="1" kern="0" dirty="0">
                <a:latin typeface="+mn-lt"/>
                <a:ea typeface="+mn-ea"/>
                <a:cs typeface="+mn-cs"/>
              </a:rPr>
              <a:t>Constraints/forces:</a:t>
            </a:r>
          </a:p>
          <a:p>
            <a:pPr lvl="1" indent="-287338">
              <a:buClrTx/>
              <a:buSzTx/>
              <a:buFontTx/>
              <a:buChar char="–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D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on’t </a:t>
            </a:r>
            <a:r>
              <a:rPr lang="en-US" sz="2000" kern="0" dirty="0">
                <a:latin typeface="+mn-lt"/>
                <a:ea typeface="+mn-ea"/>
                <a:cs typeface="+mn-cs"/>
              </a:rPr>
              <a:t>recode existing clients</a:t>
            </a:r>
          </a:p>
          <a:p>
            <a:pPr lvl="1" indent="-287338">
              <a:buClrTx/>
              <a:buSzTx/>
              <a:buFontTx/>
              <a:buChar char="–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Add new </a:t>
            </a:r>
            <a:r>
              <a:rPr lang="en-US" sz="2000" kern="0" dirty="0" err="1">
                <a:latin typeface="+mn-lt"/>
                <a:ea typeface="+mn-ea"/>
                <a:cs typeface="+mn-cs"/>
              </a:rPr>
              <a:t>variabilities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without recompiling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781050"/>
          </a:xfrm>
        </p:spPr>
        <p:txBody>
          <a:bodyPr/>
          <a:lstStyle/>
          <a:p>
            <a:pPr eaLnBrk="1" hangingPunct="1"/>
            <a:r>
              <a:rPr lang="en-US" sz="3200" smtClean="0"/>
              <a:t>Solution: Abstract Object Creation</a:t>
            </a:r>
          </a:p>
        </p:txBody>
      </p:sp>
      <p:sp>
        <p:nvSpPr>
          <p:cNvPr id="819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60350" y="952500"/>
            <a:ext cx="88836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Instead of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Expression_Tree_Command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command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= new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Print_Command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();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Use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Expression_Tree_Command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command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=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command_factory.make_command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(”print”);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where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command_factory</a:t>
            </a:r>
            <a:r>
              <a:rPr lang="en-US" sz="2000" dirty="0" smtClean="0"/>
              <a:t> is an instance of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Expression_Tree_Command_Factory</a:t>
            </a:r>
            <a:r>
              <a:rPr lang="en-US" sz="2000" b="1" dirty="0" smtClean="0"/>
              <a:t> </a:t>
            </a:r>
            <a:r>
              <a:rPr lang="en-US" sz="2000" dirty="0" smtClean="0"/>
              <a:t>or anything else that makes sense </a:t>
            </a:r>
            <a:r>
              <a:rPr lang="en-US" sz="2000" dirty="0" err="1" smtClean="0"/>
              <a:t>wrt</a:t>
            </a:r>
            <a:r>
              <a:rPr lang="en-US" sz="2000" dirty="0" smtClean="0"/>
              <a:t> our goals</a:t>
            </a:r>
          </a:p>
        </p:txBody>
      </p:sp>
      <p:cxnSp>
        <p:nvCxnSpPr>
          <p:cNvPr id="88068" name="Straight Arrow Connector 8"/>
          <p:cNvCxnSpPr>
            <a:cxnSpLocks noChangeShapeType="1"/>
          </p:cNvCxnSpPr>
          <p:nvPr/>
        </p:nvCxnSpPr>
        <p:spPr bwMode="auto">
          <a:xfrm>
            <a:off x="3560763" y="5433060"/>
            <a:ext cx="1022350" cy="1588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8069" name="Rectangle 9"/>
          <p:cNvSpPr>
            <a:spLocks noChangeArrowheads="1"/>
          </p:cNvSpPr>
          <p:nvPr/>
        </p:nvSpPr>
        <p:spPr bwMode="auto">
          <a:xfrm>
            <a:off x="4583113" y="5279073"/>
            <a:ext cx="4125912" cy="307975"/>
          </a:xfrm>
          <a:prstGeom prst="rect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Expression_Tree_Command_Factory_Impl</a:t>
            </a:r>
          </a:p>
        </p:txBody>
      </p:sp>
      <p:sp>
        <p:nvSpPr>
          <p:cNvPr id="88070" name="Isosceles Triangle 12"/>
          <p:cNvSpPr>
            <a:spLocks noChangeArrowheads="1"/>
          </p:cNvSpPr>
          <p:nvPr/>
        </p:nvSpPr>
        <p:spPr bwMode="auto">
          <a:xfrm>
            <a:off x="6611938" y="5596573"/>
            <a:ext cx="244475" cy="1714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i="1"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35613" y="5772785"/>
            <a:ext cx="2465387" cy="522288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400" dirty="0" err="1">
                <a:latin typeface="Arial" charset="0"/>
                <a:ea typeface="+mn-ea"/>
                <a:cs typeface="+mn-cs"/>
              </a:rPr>
              <a:t>Concrete_Expression_Tree_Command_Factory_Impl</a:t>
            </a:r>
            <a:endParaRPr lang="en-US" sz="14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88072" name="Rectangle 6"/>
          <p:cNvSpPr>
            <a:spLocks noChangeArrowheads="1"/>
          </p:cNvSpPr>
          <p:nvPr/>
        </p:nvSpPr>
        <p:spPr bwMode="auto">
          <a:xfrm>
            <a:off x="469900" y="5279073"/>
            <a:ext cx="3224213" cy="307975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dirty="0" err="1">
                <a:latin typeface="Arial" pitchFamily="34" charset="0"/>
              </a:rPr>
              <a:t>Expression_Tree_Command_Factory</a:t>
            </a:r>
            <a:endParaRPr lang="en-US" sz="1400" dirty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854075"/>
          </a:xfrm>
        </p:spPr>
        <p:txBody>
          <a:bodyPr/>
          <a:lstStyle/>
          <a:p>
            <a:pPr eaLnBrk="1" hangingPunct="1"/>
            <a:r>
              <a:rPr lang="en-US" sz="3200" smtClean="0"/>
              <a:t>Expression_Tree_Command_Factory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613218"/>
          <a:ext cx="8905875" cy="3566160"/>
        </p:xfrm>
        <a:graphic>
          <a:graphicData uri="http://schemas.openxmlformats.org/drawingml/2006/table">
            <a:tbl>
              <a:tblPr/>
              <a:tblGrid>
                <a:gridCol w="2928204"/>
                <a:gridCol w="5977671"/>
              </a:tblGrid>
              <a:tr h="165847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hlinkClick r:id="rId3" action="ppaction://hlinkfile"/>
                        </a:rPr>
                        <a:t>Expression_Tree_Command_Factory</a:t>
                      </a:r>
                      <a:r>
                        <a:rPr lang="en-US" sz="1800" dirty="0"/>
                        <a:t> 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             (</a:t>
                      </a:r>
                      <a:r>
                        <a:rPr lang="en-US" sz="1800" dirty="0" err="1"/>
                        <a:t>Expression_Tree_Context</a:t>
                      </a:r>
                      <a:r>
                        <a:rPr lang="en-US" sz="1800" dirty="0"/>
                        <a:t> &amp;</a:t>
                      </a:r>
                      <a:r>
                        <a:rPr lang="en-US" sz="1800" dirty="0" err="1"/>
                        <a:t>tree_context</a:t>
                      </a:r>
                      <a:r>
                        <a:rPr lang="en-US" sz="1800" dirty="0"/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541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hlinkClick r:id="rId3" action="ppaction://hlinkfile"/>
                        </a:rPr>
                        <a:t>Expression_Tree_Command_Factory</a:t>
                      </a:r>
                      <a:r>
                        <a:rPr lang="en-US" sz="1800" dirty="0"/>
                        <a:t> 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             (</a:t>
                      </a:r>
                      <a:r>
                        <a:rPr lang="en-US" sz="1800" dirty="0"/>
                        <a:t>const </a:t>
                      </a:r>
                      <a:r>
                        <a:rPr lang="en-US" sz="1800" dirty="0" err="1">
                          <a:hlinkClick r:id="rId3" action="ppaction://hlinkfile"/>
                        </a:rPr>
                        <a:t>Expression_Tree_Command_Factory</a:t>
                      </a:r>
                      <a:r>
                        <a:rPr lang="en-US" sz="1800" dirty="0"/>
                        <a:t> &amp;f)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577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void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3" action="ppaction://hlinkfile"/>
                        </a:rPr>
                        <a:t>operator=</a:t>
                      </a:r>
                      <a:r>
                        <a:rPr lang="en-US" sz="1800" dirty="0"/>
                        <a:t> (const </a:t>
                      </a:r>
                      <a:r>
                        <a:rPr lang="en-US" sz="1800" dirty="0" err="1">
                          <a:hlinkClick r:id="rId3" action="ppaction://hlinkfile"/>
                        </a:rPr>
                        <a:t>Expression_Tree_Command_Factory</a:t>
                      </a:r>
                      <a:r>
                        <a:rPr lang="en-US" sz="1800" dirty="0"/>
                        <a:t> &amp;f)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576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3" action="ppaction://hlinkfile"/>
                        </a:rPr>
                        <a:t>~Expression_Tree_Command_Factory</a:t>
                      </a:r>
                      <a:r>
                        <a:rPr lang="en-US" sz="1800"/>
                        <a:t> (void)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577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hlinkClick r:id="rId4" action="ppaction://hlinkfile"/>
                        </a:rPr>
                        <a:t>Expression_Tree_Command</a:t>
                      </a:r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action="ppaction://hlinkfile"/>
                        </a:rPr>
                        <a:t>make_command</a:t>
                      </a:r>
                      <a:r>
                        <a:rPr lang="en-US" sz="1800" dirty="0"/>
                        <a:t> (const std::string &amp;s)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541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hlinkClick r:id="rId4" action="ppaction://hlinkfile"/>
                        </a:rPr>
                        <a:t>Expression_Tree_Command</a:t>
                      </a:r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action="ppaction://hlinkfile"/>
                        </a:rPr>
                        <a:t>make_format_command</a:t>
                      </a:r>
                      <a:r>
                        <a:rPr lang="en-US" sz="1800" dirty="0"/>
                        <a:t> (const std::string &amp;)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47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hlinkClick r:id="rId4" action="ppaction://hlinkfile"/>
                        </a:rPr>
                        <a:t>Expression_Tree_Command</a:t>
                      </a:r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action="ppaction://hlinkfile"/>
                        </a:rPr>
                        <a:t>make_expr_command</a:t>
                      </a:r>
                      <a:r>
                        <a:rPr lang="en-US" sz="1800" dirty="0"/>
                        <a:t> (const std::string &amp;)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577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hlinkClick r:id="rId4" action="ppaction://hlinkfile"/>
                        </a:rPr>
                        <a:t>Expression_Tree_Command</a:t>
                      </a:r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action="ppaction://hlinkfile"/>
                        </a:rPr>
                        <a:t>make_print_command</a:t>
                      </a:r>
                      <a:r>
                        <a:rPr lang="en-US" sz="1800" dirty="0"/>
                        <a:t> (const std::string &amp;)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718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hlinkClick r:id="rId4" action="ppaction://hlinkfile"/>
                        </a:rPr>
                        <a:t>Expression_Tree_Command</a:t>
                      </a:r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action="ppaction://hlinkfile"/>
                        </a:rPr>
                        <a:t>make_eval_command</a:t>
                      </a:r>
                      <a:r>
                        <a:rPr lang="en-US" sz="1800" dirty="0"/>
                        <a:t> (const std::string &amp;)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543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hlinkClick r:id="rId4" action="ppaction://hlinkfile"/>
                        </a:rPr>
                        <a:t>Expression_Tree_Command</a:t>
                      </a:r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action="ppaction://hlinkfile"/>
                        </a:rPr>
                        <a:t>make_quit_command</a:t>
                      </a:r>
                      <a:r>
                        <a:rPr lang="en-US" sz="1800" dirty="0"/>
                        <a:t> (const std::string &amp;)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hlinkClick r:id="rId4" action="ppaction://hlinkfile"/>
                        </a:rPr>
                        <a:t>Expression_Tree_Command</a:t>
                      </a:r>
                      <a:r>
                        <a:rPr lang="en-US" sz="1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action="ppaction://hlinkfile"/>
                        </a:rPr>
                        <a:t>make_macro_command</a:t>
                      </a:r>
                      <a:r>
                        <a:rPr lang="en-US" sz="1800" dirty="0"/>
                        <a:t> (const std::string &amp;)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9114" name="Rectangle 5"/>
          <p:cNvSpPr>
            <a:spLocks noChangeArrowheads="1"/>
          </p:cNvSpPr>
          <p:nvPr/>
        </p:nvSpPr>
        <p:spPr bwMode="auto">
          <a:xfrm>
            <a:off x="115888" y="995363"/>
            <a:ext cx="87899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Interface for Abstract Factory pattern used </a:t>
            </a:r>
            <a:r>
              <a:rPr lang="en-US" sz="2000" dirty="0" smtClean="0"/>
              <a:t>to create </a:t>
            </a:r>
            <a:r>
              <a:rPr lang="en-US" sz="2000" dirty="0"/>
              <a:t>appropriate command based on string supplied by caller</a:t>
            </a:r>
          </a:p>
        </p:txBody>
      </p:sp>
      <p:sp>
        <p:nvSpPr>
          <p:cNvPr id="89115" name="Rectangle 6"/>
          <p:cNvSpPr>
            <a:spLocks noChangeArrowheads="1"/>
          </p:cNvSpPr>
          <p:nvPr/>
        </p:nvSpPr>
        <p:spPr bwMode="auto">
          <a:xfrm>
            <a:off x="115888" y="1657985"/>
            <a:ext cx="13462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Interface:</a:t>
            </a:r>
          </a:p>
        </p:txBody>
      </p:sp>
      <p:sp>
        <p:nvSpPr>
          <p:cNvPr id="89116" name="Rectangle 5"/>
          <p:cNvSpPr>
            <a:spLocks noChangeArrowheads="1"/>
          </p:cNvSpPr>
          <p:nvPr/>
        </p:nvSpPr>
        <p:spPr bwMode="auto">
          <a:xfrm>
            <a:off x="115888" y="5282883"/>
            <a:ext cx="8789987" cy="109260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Commonality</a:t>
            </a:r>
            <a:r>
              <a:rPr lang="en-US" sz="2000" dirty="0"/>
              <a:t>: Provides a common interface </a:t>
            </a:r>
            <a:r>
              <a:rPr lang="en-US" sz="2000" dirty="0" smtClean="0"/>
              <a:t>to create commands</a:t>
            </a: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Variability</a:t>
            </a:r>
            <a:r>
              <a:rPr lang="en-US" sz="2000" dirty="0"/>
              <a:t>: The implementations of the expression tree command factory methods can vary depending on the requested commands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16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8"/>
          <p:cNvCxnSpPr>
            <a:cxnSpLocks noChangeShapeType="1"/>
          </p:cNvCxnSpPr>
          <p:nvPr/>
        </p:nvCxnSpPr>
        <p:spPr bwMode="auto">
          <a:xfrm rot="5400000">
            <a:off x="1173242" y="1569720"/>
            <a:ext cx="75565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Factory Structure</a:t>
            </a:r>
          </a:p>
        </p:txBody>
      </p:sp>
      <p:sp>
        <p:nvSpPr>
          <p:cNvPr id="90115" name="Rectangle 9"/>
          <p:cNvSpPr>
            <a:spLocks noChangeArrowheads="1"/>
          </p:cNvSpPr>
          <p:nvPr/>
        </p:nvSpPr>
        <p:spPr bwMode="auto">
          <a:xfrm>
            <a:off x="259636" y="1951990"/>
            <a:ext cx="2582863" cy="523875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Expression_Tree_Command_Factory_Impl</a:t>
            </a:r>
          </a:p>
        </p:txBody>
      </p:sp>
      <p:sp>
        <p:nvSpPr>
          <p:cNvPr id="90116" name="Isosceles Triangle 12"/>
          <p:cNvSpPr>
            <a:spLocks noChangeArrowheads="1"/>
          </p:cNvSpPr>
          <p:nvPr/>
        </p:nvSpPr>
        <p:spPr bwMode="auto">
          <a:xfrm>
            <a:off x="1428830" y="2475865"/>
            <a:ext cx="244475" cy="1714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i="1"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18374" y="2653983"/>
            <a:ext cx="2465387" cy="2276475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400" dirty="0" err="1">
                <a:latin typeface="Arial" charset="0"/>
                <a:ea typeface="+mn-ea"/>
                <a:cs typeface="+mn-cs"/>
              </a:rPr>
              <a:t>Concrete_Expression_Tree_Command_Factory_Impl</a:t>
            </a:r>
            <a:endParaRPr lang="en-US" sz="1400" dirty="0">
              <a:latin typeface="Arial" charset="0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lang="en-US" sz="1400" dirty="0" err="1">
                <a:latin typeface="Arial" charset="0"/>
                <a:ea typeface="+mn-ea"/>
                <a:cs typeface="+mn-cs"/>
              </a:rPr>
              <a:t>make_format_command</a:t>
            </a:r>
            <a:r>
              <a:rPr lang="en-US" sz="1400" dirty="0">
                <a:latin typeface="Arial" charset="0"/>
                <a:ea typeface="+mn-ea"/>
                <a:cs typeface="+mn-cs"/>
              </a:rPr>
              <a:t>()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lang="en-US" sz="1400" dirty="0" err="1">
                <a:latin typeface="Arial" charset="0"/>
                <a:ea typeface="+mn-ea"/>
                <a:cs typeface="+mn-cs"/>
              </a:rPr>
              <a:t>make_expr_command</a:t>
            </a:r>
            <a:r>
              <a:rPr lang="en-US" sz="1400" dirty="0">
                <a:latin typeface="Arial" charset="0"/>
                <a:ea typeface="+mn-ea"/>
                <a:cs typeface="+mn-cs"/>
              </a:rPr>
              <a:t>()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lang="en-US" sz="1400" dirty="0" err="1">
                <a:latin typeface="Arial" charset="0"/>
                <a:ea typeface="+mn-ea"/>
                <a:cs typeface="+mn-cs"/>
              </a:rPr>
              <a:t>make_print_command</a:t>
            </a:r>
            <a:r>
              <a:rPr lang="en-US" sz="1400" dirty="0">
                <a:latin typeface="Arial" charset="0"/>
                <a:ea typeface="+mn-ea"/>
                <a:cs typeface="+mn-cs"/>
              </a:rPr>
              <a:t>()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lang="en-US" sz="1400" dirty="0" err="1">
                <a:latin typeface="Arial" charset="0"/>
                <a:ea typeface="+mn-ea"/>
                <a:cs typeface="+mn-cs"/>
              </a:rPr>
              <a:t>make_eval_command</a:t>
            </a:r>
            <a:r>
              <a:rPr lang="en-US" sz="1400" dirty="0">
                <a:latin typeface="Arial" charset="0"/>
                <a:ea typeface="+mn-ea"/>
                <a:cs typeface="+mn-cs"/>
              </a:rPr>
              <a:t>()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lang="en-US" sz="1400" dirty="0" err="1">
                <a:latin typeface="Arial" charset="0"/>
                <a:ea typeface="+mn-ea"/>
                <a:cs typeface="+mn-cs"/>
              </a:rPr>
              <a:t>make_macro_command</a:t>
            </a:r>
            <a:r>
              <a:rPr lang="en-US" sz="1400" dirty="0">
                <a:latin typeface="Arial" charset="0"/>
                <a:ea typeface="+mn-ea"/>
                <a:cs typeface="+mn-cs"/>
              </a:rPr>
              <a:t>()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lang="en-US" sz="1400" dirty="0" err="1">
                <a:latin typeface="Arial" charset="0"/>
                <a:ea typeface="+mn-ea"/>
                <a:cs typeface="+mn-cs"/>
              </a:rPr>
              <a:t>make_quit_command</a:t>
            </a:r>
            <a:r>
              <a:rPr lang="en-US" sz="1400" dirty="0">
                <a:latin typeface="Arial" charset="0"/>
                <a:ea typeface="+mn-ea"/>
                <a:cs typeface="+mn-cs"/>
              </a:rPr>
              <a:t>()</a:t>
            </a:r>
          </a:p>
        </p:txBody>
      </p:sp>
      <p:cxnSp>
        <p:nvCxnSpPr>
          <p:cNvPr id="90118" name="Straight Arrow Connector 8"/>
          <p:cNvCxnSpPr>
            <a:cxnSpLocks noChangeShapeType="1"/>
          </p:cNvCxnSpPr>
          <p:nvPr/>
        </p:nvCxnSpPr>
        <p:spPr bwMode="auto">
          <a:xfrm rot="5400000">
            <a:off x="6259354" y="1993265"/>
            <a:ext cx="75565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0119" name="Rectangle 9"/>
          <p:cNvSpPr>
            <a:spLocks noChangeArrowheads="1"/>
          </p:cNvSpPr>
          <p:nvPr/>
        </p:nvSpPr>
        <p:spPr bwMode="auto">
          <a:xfrm>
            <a:off x="5136198" y="2369503"/>
            <a:ext cx="3001962" cy="307975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Expression_Tree_Command_Impl</a:t>
            </a:r>
          </a:p>
        </p:txBody>
      </p:sp>
      <p:sp>
        <p:nvSpPr>
          <p:cNvPr id="90120" name="Isosceles Triangle 12"/>
          <p:cNvSpPr>
            <a:spLocks noChangeArrowheads="1"/>
          </p:cNvSpPr>
          <p:nvPr/>
        </p:nvSpPr>
        <p:spPr bwMode="auto">
          <a:xfrm>
            <a:off x="6510338" y="2687003"/>
            <a:ext cx="244475" cy="1714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i="1"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078288" y="3810953"/>
            <a:ext cx="1817687" cy="307975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400" dirty="0" err="1">
                <a:latin typeface="Arial" charset="0"/>
                <a:ea typeface="+mn-ea"/>
                <a:cs typeface="+mn-cs"/>
              </a:rPr>
              <a:t>Print_Command</a:t>
            </a:r>
            <a:endParaRPr lang="en-US" sz="14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90122" name="Rectangle 6"/>
          <p:cNvSpPr>
            <a:spLocks noChangeArrowheads="1"/>
          </p:cNvSpPr>
          <p:nvPr/>
        </p:nvSpPr>
        <p:spPr bwMode="auto">
          <a:xfrm>
            <a:off x="5388611" y="1570355"/>
            <a:ext cx="2497137" cy="307975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Expression_Tree_Command</a:t>
            </a:r>
          </a:p>
        </p:txBody>
      </p:sp>
      <p:cxnSp>
        <p:nvCxnSpPr>
          <p:cNvPr id="90123" name="Straight Connector 20"/>
          <p:cNvCxnSpPr>
            <a:cxnSpLocks noChangeShapeType="1"/>
          </p:cNvCxnSpPr>
          <p:nvPr/>
        </p:nvCxnSpPr>
        <p:spPr bwMode="auto">
          <a:xfrm rot="5400000">
            <a:off x="5103019" y="3100547"/>
            <a:ext cx="479425" cy="1587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124" name="Straight Connector 21"/>
          <p:cNvCxnSpPr>
            <a:cxnSpLocks noChangeShapeType="1"/>
          </p:cNvCxnSpPr>
          <p:nvPr/>
        </p:nvCxnSpPr>
        <p:spPr bwMode="auto">
          <a:xfrm rot="5400000">
            <a:off x="3821906" y="3335497"/>
            <a:ext cx="949325" cy="1588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125" name="Straight Connector 22"/>
          <p:cNvCxnSpPr>
            <a:cxnSpLocks noChangeShapeType="1"/>
          </p:cNvCxnSpPr>
          <p:nvPr/>
        </p:nvCxnSpPr>
        <p:spPr bwMode="auto">
          <a:xfrm rot="16200000" flipH="1">
            <a:off x="8046244" y="3632359"/>
            <a:ext cx="1546225" cy="1587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126" name="Straight Connector 23"/>
          <p:cNvCxnSpPr>
            <a:cxnSpLocks noChangeShapeType="1"/>
          </p:cNvCxnSpPr>
          <p:nvPr/>
        </p:nvCxnSpPr>
        <p:spPr bwMode="auto">
          <a:xfrm rot="5400000">
            <a:off x="7326312" y="3209291"/>
            <a:ext cx="701675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0127" name="Rectangle 13"/>
          <p:cNvSpPr>
            <a:spLocks noChangeArrowheads="1"/>
          </p:cNvSpPr>
          <p:nvPr/>
        </p:nvSpPr>
        <p:spPr bwMode="auto">
          <a:xfrm>
            <a:off x="4757738" y="4577715"/>
            <a:ext cx="1847850" cy="306388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Macro_Command</a:t>
            </a:r>
          </a:p>
        </p:txBody>
      </p:sp>
      <p:sp>
        <p:nvSpPr>
          <p:cNvPr id="90129" name="Rectangle 13"/>
          <p:cNvSpPr>
            <a:spLocks noChangeArrowheads="1"/>
          </p:cNvSpPr>
          <p:nvPr/>
        </p:nvSpPr>
        <p:spPr bwMode="auto">
          <a:xfrm>
            <a:off x="4552950" y="3034665"/>
            <a:ext cx="1666875" cy="306388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Format_Command</a:t>
            </a:r>
          </a:p>
        </p:txBody>
      </p:sp>
      <p:sp>
        <p:nvSpPr>
          <p:cNvPr id="90130" name="Rectangle 14"/>
          <p:cNvSpPr>
            <a:spLocks noChangeArrowheads="1"/>
          </p:cNvSpPr>
          <p:nvPr/>
        </p:nvSpPr>
        <p:spPr bwMode="auto">
          <a:xfrm>
            <a:off x="7110413" y="3409315"/>
            <a:ext cx="1585912" cy="307975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latin typeface="Arial" pitchFamily="34" charset="0"/>
              </a:rPr>
              <a:t>Expr_Command</a:t>
            </a:r>
          </a:p>
        </p:txBody>
      </p:sp>
      <p:cxnSp>
        <p:nvCxnSpPr>
          <p:cNvPr id="90131" name="Straight Connector 30"/>
          <p:cNvCxnSpPr>
            <a:cxnSpLocks noChangeShapeType="1"/>
          </p:cNvCxnSpPr>
          <p:nvPr/>
        </p:nvCxnSpPr>
        <p:spPr bwMode="auto">
          <a:xfrm flipV="1">
            <a:off x="331153" y="3204845"/>
            <a:ext cx="2465387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132" name="Straight Connector 37"/>
          <p:cNvCxnSpPr>
            <a:cxnSpLocks noChangeShapeType="1"/>
          </p:cNvCxnSpPr>
          <p:nvPr/>
        </p:nvCxnSpPr>
        <p:spPr bwMode="auto">
          <a:xfrm flipV="1">
            <a:off x="4295775" y="2858453"/>
            <a:ext cx="4522788" cy="1587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133" name="Straight Connector 45"/>
          <p:cNvCxnSpPr>
            <a:cxnSpLocks noChangeShapeType="1"/>
          </p:cNvCxnSpPr>
          <p:nvPr/>
        </p:nvCxnSpPr>
        <p:spPr bwMode="auto">
          <a:xfrm rot="16200000" flipH="1">
            <a:off x="5452269" y="3805397"/>
            <a:ext cx="1887537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134" name="Straight Connector 47"/>
          <p:cNvCxnSpPr>
            <a:cxnSpLocks noChangeShapeType="1"/>
          </p:cNvCxnSpPr>
          <p:nvPr/>
        </p:nvCxnSpPr>
        <p:spPr bwMode="auto">
          <a:xfrm rot="16200000" flipH="1">
            <a:off x="5613400" y="4133216"/>
            <a:ext cx="2549525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135" name="Elbow Connector 50"/>
          <p:cNvCxnSpPr>
            <a:cxnSpLocks noChangeShapeType="1"/>
          </p:cNvCxnSpPr>
          <p:nvPr/>
        </p:nvCxnSpPr>
        <p:spPr bwMode="auto">
          <a:xfrm flipV="1">
            <a:off x="2514600" y="3220403"/>
            <a:ext cx="2038350" cy="120650"/>
          </a:xfrm>
          <a:prstGeom prst="bentConnector3">
            <a:avLst>
              <a:gd name="adj1" fmla="val 50000"/>
            </a:avLst>
          </a:prstGeom>
          <a:noFill/>
          <a:ln w="1587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90136" name="Elbow Connector 51"/>
          <p:cNvCxnSpPr>
            <a:cxnSpLocks noChangeShapeType="1"/>
            <a:endCxn id="90130" idx="1"/>
          </p:cNvCxnSpPr>
          <p:nvPr/>
        </p:nvCxnSpPr>
        <p:spPr bwMode="auto">
          <a:xfrm flipV="1">
            <a:off x="2381250" y="3563303"/>
            <a:ext cx="4729163" cy="50800"/>
          </a:xfrm>
          <a:prstGeom prst="bentConnector3">
            <a:avLst>
              <a:gd name="adj1" fmla="val 50000"/>
            </a:avLst>
          </a:prstGeom>
          <a:noFill/>
          <a:ln w="1587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90137" name="Elbow Connector 56"/>
          <p:cNvCxnSpPr>
            <a:cxnSpLocks noChangeShapeType="1"/>
            <a:endCxn id="18" idx="1"/>
          </p:cNvCxnSpPr>
          <p:nvPr/>
        </p:nvCxnSpPr>
        <p:spPr bwMode="auto">
          <a:xfrm>
            <a:off x="2381250" y="3925253"/>
            <a:ext cx="1697038" cy="39687"/>
          </a:xfrm>
          <a:prstGeom prst="bentConnector3">
            <a:avLst>
              <a:gd name="adj1" fmla="val 50000"/>
            </a:avLst>
          </a:prstGeom>
          <a:noFill/>
          <a:ln w="1587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90138" name="Elbow Connector 58"/>
          <p:cNvCxnSpPr>
            <a:cxnSpLocks noChangeShapeType="1"/>
          </p:cNvCxnSpPr>
          <p:nvPr/>
        </p:nvCxnSpPr>
        <p:spPr bwMode="auto">
          <a:xfrm>
            <a:off x="2317750" y="4190365"/>
            <a:ext cx="4897438" cy="309563"/>
          </a:xfrm>
          <a:prstGeom prst="bentConnector3">
            <a:avLst>
              <a:gd name="adj1" fmla="val 50000"/>
            </a:avLst>
          </a:prstGeom>
          <a:noFill/>
          <a:ln w="1587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90139" name="Elbow Connector 60"/>
          <p:cNvCxnSpPr>
            <a:cxnSpLocks noChangeShapeType="1"/>
            <a:endCxn id="90127" idx="1"/>
          </p:cNvCxnSpPr>
          <p:nvPr/>
        </p:nvCxnSpPr>
        <p:spPr bwMode="auto">
          <a:xfrm>
            <a:off x="2486025" y="4499928"/>
            <a:ext cx="2271713" cy="231775"/>
          </a:xfrm>
          <a:prstGeom prst="bentConnector3">
            <a:avLst>
              <a:gd name="adj1" fmla="val 50000"/>
            </a:avLst>
          </a:prstGeom>
          <a:noFill/>
          <a:ln w="1587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90140" name="Elbow Connector 62"/>
          <p:cNvCxnSpPr>
            <a:cxnSpLocks noChangeShapeType="1"/>
            <a:endCxn id="90128" idx="1"/>
          </p:cNvCxnSpPr>
          <p:nvPr/>
        </p:nvCxnSpPr>
        <p:spPr bwMode="auto">
          <a:xfrm>
            <a:off x="2271713" y="4749166"/>
            <a:ext cx="4238625" cy="546417"/>
          </a:xfrm>
          <a:prstGeom prst="bentConnector3">
            <a:avLst>
              <a:gd name="adj1" fmla="val 25730"/>
            </a:avLst>
          </a:prstGeom>
          <a:noFill/>
          <a:ln w="1587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9" name="Rectangle 18"/>
          <p:cNvSpPr/>
          <p:nvPr/>
        </p:nvSpPr>
        <p:spPr bwMode="auto">
          <a:xfrm>
            <a:off x="7278688" y="4234815"/>
            <a:ext cx="1712912" cy="306388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400" dirty="0" err="1">
                <a:latin typeface="Arial" charset="0"/>
                <a:ea typeface="+mn-ea"/>
                <a:cs typeface="+mn-cs"/>
              </a:rPr>
              <a:t>Eval_Command</a:t>
            </a:r>
            <a:endParaRPr lang="en-US" sz="14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1839913" y="5572125"/>
            <a:ext cx="5438775" cy="6461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/>
              <a:t>Note use of Bridge pattern to encapsulate variability &amp; simplify memory management</a:t>
            </a: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259636" y="1102995"/>
            <a:ext cx="2582863" cy="523875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dirty="0" err="1" smtClean="0">
                <a:latin typeface="Arial" pitchFamily="34" charset="0"/>
              </a:rPr>
              <a:t>Expression_Tree_Command_Factory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90128" name="Rectangle 14"/>
          <p:cNvSpPr>
            <a:spLocks noChangeArrowheads="1"/>
          </p:cNvSpPr>
          <p:nvPr/>
        </p:nvSpPr>
        <p:spPr bwMode="auto">
          <a:xfrm>
            <a:off x="6510338" y="5141595"/>
            <a:ext cx="1452562" cy="307975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dirty="0" err="1">
                <a:latin typeface="Arial" pitchFamily="34" charset="0"/>
              </a:rPr>
              <a:t>Quit_Command</a:t>
            </a:r>
            <a:endParaRPr lang="en-US" sz="1400" dirty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195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Factory Method             class creational</a:t>
            </a:r>
          </a:p>
        </p:txBody>
      </p:sp>
      <p:sp>
        <p:nvSpPr>
          <p:cNvPr id="849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93675" y="1152524"/>
            <a:ext cx="8369300" cy="2221799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dirty="0" smtClean="0"/>
              <a:t>Intent</a:t>
            </a:r>
          </a:p>
          <a:p>
            <a:pPr marL="173038" lvl="1" indent="-3175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dirty="0" smtClean="0"/>
              <a:t>Provide an interface for creating an object, but leave choice of object’s concrete type to a subclass</a:t>
            </a:r>
          </a:p>
          <a:p>
            <a:pPr marL="3175" lvl="1" indent="-3175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dirty="0" smtClean="0"/>
              <a:t>Applicability</a:t>
            </a:r>
          </a:p>
          <a:p>
            <a:pPr marL="173038" lvl="1" indent="-3175">
              <a:spcBef>
                <a:spcPts val="600"/>
              </a:spcBef>
              <a:buFont typeface="Wingdings" pitchFamily="2" charset="2"/>
              <a:buNone/>
            </a:pPr>
            <a:r>
              <a:rPr lang="en-US" sz="2000" dirty="0" smtClean="0"/>
              <a:t>when a class cannot anticipate the objects it must create or a class wants its subclasses to specify the objects it creates</a:t>
            </a:r>
          </a:p>
        </p:txBody>
      </p:sp>
      <p:sp>
        <p:nvSpPr>
          <p:cNvPr id="91143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97485" y="3374324"/>
            <a:ext cx="16342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 dirty="0"/>
              <a:t>Structure</a:t>
            </a:r>
            <a:endParaRPr lang="en-US" sz="2800" b="1" dirty="0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8428" y="3767035"/>
            <a:ext cx="6632810" cy="238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69331" y="1172280"/>
            <a:ext cx="7936089" cy="5018088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2000" b="1" dirty="0" smtClean="0"/>
              <a:t>Consequences</a:t>
            </a:r>
          </a:p>
          <a:p>
            <a:pPr marL="230188" indent="-230188">
              <a:buNone/>
            </a:pPr>
            <a:r>
              <a:rPr lang="en-US" sz="2000" dirty="0" smtClean="0"/>
              <a:t>+By avoiding to specify the class name of the                               concrete class &amp;the details of its creation the                             client code has become more flexible</a:t>
            </a:r>
          </a:p>
          <a:p>
            <a:pPr marL="230188" indent="-230188">
              <a:buNone/>
            </a:pPr>
            <a:r>
              <a:rPr lang="en-US" sz="2000" dirty="0" smtClean="0"/>
              <a:t>+The client is only dependent on the interface</a:t>
            </a:r>
          </a:p>
          <a:p>
            <a:pPr marL="230188" indent="-230188">
              <a:buNone/>
            </a:pPr>
            <a:r>
              <a:rPr lang="en-US" sz="2000" dirty="0" smtClean="0"/>
              <a:t>- Construction of objects requires one additional                              class in some cases</a:t>
            </a:r>
            <a:endParaRPr lang="en-US" sz="20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000" b="1" dirty="0" smtClean="0"/>
              <a:t>Implementation</a:t>
            </a:r>
          </a:p>
          <a:p>
            <a:r>
              <a:rPr lang="en-US" sz="2000" dirty="0" smtClean="0"/>
              <a:t>There are two choices here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The creator class is abstract &amp; does not implement creation methods (then it </a:t>
            </a:r>
            <a:r>
              <a:rPr lang="en-US" sz="2000" i="1" dirty="0" smtClean="0"/>
              <a:t>must be </a:t>
            </a:r>
            <a:r>
              <a:rPr lang="en-US" sz="2000" i="1" dirty="0" err="1" smtClean="0"/>
              <a:t>subclassed</a:t>
            </a:r>
            <a:r>
              <a:rPr lang="en-US" sz="2000" i="1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The creator class is concrete &amp; provides a default implementation (then it </a:t>
            </a:r>
            <a:r>
              <a:rPr lang="en-US" sz="2000" i="1" dirty="0" smtClean="0"/>
              <a:t>can be </a:t>
            </a:r>
            <a:r>
              <a:rPr lang="en-US" sz="2000" i="1" dirty="0" err="1" smtClean="0"/>
              <a:t>subclassed</a:t>
            </a:r>
            <a:r>
              <a:rPr lang="en-US" sz="2000" i="1" dirty="0" smtClean="0"/>
              <a:t>)</a:t>
            </a:r>
          </a:p>
          <a:p>
            <a:r>
              <a:rPr lang="en-US" sz="2000" dirty="0" smtClean="0"/>
              <a:t>Should a factory method be able to create different variants? If so the method must be equipped with a parameter</a:t>
            </a:r>
            <a:endParaRPr lang="en-US" sz="2000" b="1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195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Factory Method             class creational</a:t>
            </a:r>
          </a:p>
        </p:txBody>
      </p:sp>
      <p:sp>
        <p:nvSpPr>
          <p:cNvPr id="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286500" y="1228725"/>
            <a:ext cx="2857500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Known Uses</a:t>
            </a:r>
          </a:p>
          <a:p>
            <a:pPr marL="2286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InterViews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Kits</a:t>
            </a:r>
          </a:p>
          <a:p>
            <a:pPr marL="2286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ET++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WindowSystem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AWT Toolkit</a:t>
            </a:r>
          </a:p>
          <a:p>
            <a:pPr marL="2286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ACE ORB (TAO)</a:t>
            </a:r>
          </a:p>
          <a:p>
            <a:pPr marL="2286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  <a:ea typeface="+mn-ea"/>
                <a:cs typeface="+mn-cs"/>
              </a:rPr>
              <a:t>BREW</a:t>
            </a:r>
          </a:p>
          <a:p>
            <a:pPr marL="2286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  <a:ea typeface="+mn-ea"/>
                <a:cs typeface="+mn-cs"/>
              </a:rPr>
              <a:t>UNIX open() </a:t>
            </a:r>
            <a:r>
              <a:rPr lang="en-US" sz="2000" kern="0" dirty="0" err="1" smtClean="0">
                <a:latin typeface="+mn-lt"/>
                <a:ea typeface="+mn-ea"/>
                <a:cs typeface="+mn-cs"/>
              </a:rPr>
              <a:t>syscall</a:t>
            </a:r>
            <a:endParaRPr lang="en-US" sz="2000" kern="0" dirty="0" smtClean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7772400" cy="533400"/>
          </a:xfrm>
          <a:solidFill>
            <a:schemeClr val="bg1">
              <a:lumMod val="75000"/>
              <a:alpha val="50195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Abstract Factory             object creational</a:t>
            </a:r>
          </a:p>
        </p:txBody>
      </p:sp>
      <p:sp>
        <p:nvSpPr>
          <p:cNvPr id="849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93675" y="1152525"/>
            <a:ext cx="8369300" cy="16764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dirty="0" smtClean="0"/>
              <a:t>Intent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dirty="0" smtClean="0"/>
              <a:t>create families of related objects without specifying subclass names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dirty="0" smtClean="0"/>
              <a:t>Applicability</a:t>
            </a:r>
          </a:p>
          <a:p>
            <a:pPr lvl="1">
              <a:spcBef>
                <a:spcPts val="600"/>
              </a:spcBef>
              <a:buFont typeface="Wingdings" pitchFamily="2" charset="2"/>
              <a:buNone/>
            </a:pPr>
            <a:r>
              <a:rPr lang="en-US" sz="2000" dirty="0" smtClean="0"/>
              <a:t>when clients cannot anticipate groups of classes to instantiate</a:t>
            </a:r>
          </a:p>
        </p:txBody>
      </p:sp>
      <p:pic>
        <p:nvPicPr>
          <p:cNvPr id="85002" name="Picture 10" descr="abs-omt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16643"/>
            <a:ext cx="634841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3" name="Picture 11" descr="abs-omt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75" y="3899218"/>
            <a:ext cx="47244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97485" y="2708273"/>
            <a:ext cx="7807325" cy="2403475"/>
            <a:chOff x="528" y="2036"/>
            <a:chExt cx="4357" cy="1514"/>
          </a:xfrm>
        </p:grpSpPr>
        <p:sp>
          <p:nvSpPr>
            <p:cNvPr id="91143" name="Rectangle 5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28" y="2036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/>
              <a:r>
                <a:rPr lang="en-US" sz="2000" b="1" dirty="0"/>
                <a:t>Structure</a:t>
              </a:r>
              <a:endParaRPr lang="en-US" sz="2800" b="1" dirty="0"/>
            </a:p>
          </p:txBody>
        </p:sp>
        <p:pic>
          <p:nvPicPr>
            <p:cNvPr id="91144" name="Picture 9" descr="abs-omt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12" y="2263"/>
              <a:ext cx="3573" cy="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>
          <a:xfrm>
            <a:off x="1032510" y="6154103"/>
            <a:ext cx="7059930" cy="59574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See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Uninitialized_State_Factory</a:t>
            </a:r>
            <a:r>
              <a:rPr lang="en-US" dirty="0" smtClean="0"/>
              <a:t> &amp;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Expression_Tree_Event_Handler</a:t>
            </a:r>
            <a:r>
              <a:rPr lang="en-US" dirty="0" smtClean="0"/>
              <a:t> for Factory pattern variants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DOC-Traditional">
  <a:themeElements>
    <a:clrScheme name="DOC-Traditional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Tahoma">
      <a:majorFont>
        <a:latin typeface="Tahoma"/>
        <a:ea typeface="Arial Unicode MS"/>
        <a:cs typeface="Arial Unicode MS"/>
      </a:majorFont>
      <a:minorFont>
        <a:latin typeface="Tahom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OC-Tradition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-Tradition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-Tradition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-Tradition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-Tradition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-Tradition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-Tradition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-Traditional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OMG-CCM-Tutorial</Template>
  <TotalTime>31290</TotalTime>
  <Words>11005</Words>
  <Application>Microsoft Office PowerPoint</Application>
  <PresentationFormat>On-screen Show (4:3)</PresentationFormat>
  <Paragraphs>2541</Paragraphs>
  <Slides>149</Slides>
  <Notes>149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149</vt:i4>
      </vt:variant>
    </vt:vector>
  </HeadingPairs>
  <TitlesOfParts>
    <vt:vector size="151" baseType="lpstr">
      <vt:lpstr>DOC-Traditional</vt:lpstr>
      <vt:lpstr>Capsules</vt:lpstr>
      <vt:lpstr>Slide 1</vt:lpstr>
      <vt:lpstr>Goals of this Presentation</vt:lpstr>
      <vt:lpstr>Tutorial Overview</vt:lpstr>
      <vt:lpstr>Part I:  Motivation &amp; Concepts</vt:lpstr>
      <vt:lpstr>Part I:  Motivation &amp; Concepts</vt:lpstr>
      <vt:lpstr>Part I:  Motivation &amp; Concepts</vt:lpstr>
      <vt:lpstr>Recurring Design Structures</vt:lpstr>
      <vt:lpstr>A Pattern…</vt:lpstr>
      <vt:lpstr>Four Basic Parts of a Pattern</vt:lpstr>
      <vt:lpstr>Example: Observer</vt:lpstr>
      <vt:lpstr>Observer                             object behavioral</vt:lpstr>
      <vt:lpstr>Modified UML/OMT Notation</vt:lpstr>
      <vt:lpstr>Observer                             object behavioral</vt:lpstr>
      <vt:lpstr>Observer                             object behavioral</vt:lpstr>
      <vt:lpstr>Design Space for GoF Patterns</vt:lpstr>
      <vt:lpstr>GoF Pattern Template (1st half)</vt:lpstr>
      <vt:lpstr> GoF Pattern Template (2nd half)</vt:lpstr>
      <vt:lpstr>Benefits &amp; Limitations of Patterns</vt:lpstr>
      <vt:lpstr>Overview of Frameworks</vt:lpstr>
      <vt:lpstr>Slide 20</vt:lpstr>
      <vt:lpstr>Slide 21</vt:lpstr>
      <vt:lpstr>Categories of OO Frameworks</vt:lpstr>
      <vt:lpstr>Slide 23</vt:lpstr>
      <vt:lpstr>Slide 24</vt:lpstr>
      <vt:lpstr>Applying SCV to an Android Framework</vt:lpstr>
      <vt:lpstr>Applying SCV to an Android Framework</vt:lpstr>
      <vt:lpstr>Comparing Reuse Techniques</vt:lpstr>
      <vt:lpstr>Taxonomy of Reuse Techniques</vt:lpstr>
      <vt:lpstr>Benefits of Frameworks</vt:lpstr>
      <vt:lpstr>Benefits of Frameworks</vt:lpstr>
      <vt:lpstr>Benefits of Frameworks</vt:lpstr>
      <vt:lpstr>Limitations of Frameworks</vt:lpstr>
      <vt:lpstr>Using Frameworks Effectively</vt:lpstr>
      <vt:lpstr>Stages of Pattern &amp; Framework Awareness</vt:lpstr>
      <vt:lpstr>Part II:  Case Study: Expression Tree Application</vt:lpstr>
      <vt:lpstr>Overview of Expression Tree Application</vt:lpstr>
      <vt:lpstr>Overview of Expression Tree Application</vt:lpstr>
      <vt:lpstr>Using the Expression Tree Application</vt:lpstr>
      <vt:lpstr>How Not to Design an Expression Tree Application</vt:lpstr>
      <vt:lpstr>How Not to Design an Expression Tree Application</vt:lpstr>
      <vt:lpstr>How Not to Design an Expression Tree Application</vt:lpstr>
      <vt:lpstr>Limitations with the Algorithmic Approach</vt:lpstr>
      <vt:lpstr>An OO Alternative Using Patterns &amp; Frameworks</vt:lpstr>
      <vt:lpstr>Design Problems &amp; Pattern-Oriented Solutions</vt:lpstr>
      <vt:lpstr>Design Problems &amp; Pattern-Oriented Solutions</vt:lpstr>
      <vt:lpstr>Managing Global Objects Effectively</vt:lpstr>
      <vt:lpstr>Solution: Centralize Access to Global Instances</vt:lpstr>
      <vt:lpstr>Singleton                       object creational</vt:lpstr>
      <vt:lpstr>Singleton                       object creational</vt:lpstr>
      <vt:lpstr>Overview of Tree Structure &amp; Creation Patterns</vt:lpstr>
      <vt:lpstr>Expression Tree Structure</vt:lpstr>
      <vt:lpstr>Solution: Recursive Structure</vt:lpstr>
      <vt:lpstr>Component_Node </vt:lpstr>
      <vt:lpstr>Component_Node Hierarchy </vt:lpstr>
      <vt:lpstr>Composite                     object structural</vt:lpstr>
      <vt:lpstr>Composite                     object structural</vt:lpstr>
      <vt:lpstr>Parsing Expressions &amp; Creating Expression Tree</vt:lpstr>
      <vt:lpstr>Solution: Build Parse Tree Using Interpreter</vt:lpstr>
      <vt:lpstr>Interpreter</vt:lpstr>
      <vt:lpstr>Interpreter                      class behavioral</vt:lpstr>
      <vt:lpstr>Interpreter                      class behavioral</vt:lpstr>
      <vt:lpstr>Builder                          object creational</vt:lpstr>
      <vt:lpstr>Builder                          object creational</vt:lpstr>
      <vt:lpstr>Summary of Tree Structure &amp; Creation Patterns</vt:lpstr>
      <vt:lpstr>Overview of Tree Traversal Patterns</vt:lpstr>
      <vt:lpstr>Encapsulating Variability &amp;  Simplifying Memory Managment</vt:lpstr>
      <vt:lpstr>Solution: Decouple Interface &amp; Implementation(s) </vt:lpstr>
      <vt:lpstr>Expression_Tree</vt:lpstr>
      <vt:lpstr>Bridge                           object structural</vt:lpstr>
      <vt:lpstr>Bridge                           object structural</vt:lpstr>
      <vt:lpstr>Tree Printing &amp; Evaluation</vt:lpstr>
      <vt:lpstr>Solution: Encapsulate Traversal </vt:lpstr>
      <vt:lpstr>Expression_Tree_Iterator</vt:lpstr>
      <vt:lpstr>Expression_Tree_Iterator_Impl</vt:lpstr>
      <vt:lpstr>Iterator                        object behavioral</vt:lpstr>
      <vt:lpstr>Comparing STL Iterators with GoF Iterators</vt:lpstr>
      <vt:lpstr>Iterator                        object behavioral</vt:lpstr>
      <vt:lpstr>Visitor</vt:lpstr>
      <vt:lpstr>Print_Visitor</vt:lpstr>
      <vt:lpstr>Print_Visitor Interaction Diagram</vt:lpstr>
      <vt:lpstr>Evaluation_Visitor</vt:lpstr>
      <vt:lpstr>Evaluation_Visitor Interaction Diagram</vt:lpstr>
      <vt:lpstr>Visitor                          object behavioral</vt:lpstr>
      <vt:lpstr>Visitor                          object behavioral</vt:lpstr>
      <vt:lpstr>Summary of Tree Traversal Patterns</vt:lpstr>
      <vt:lpstr>Overview of Command &amp; Factory Patterns</vt:lpstr>
      <vt:lpstr>Consolidating User Operations</vt:lpstr>
      <vt:lpstr>Solution: Encapsulate Each Request w/Command </vt:lpstr>
      <vt:lpstr>Expression_Tree_Command</vt:lpstr>
      <vt:lpstr>List of Commands = Execution History </vt:lpstr>
      <vt:lpstr>Command                     object behavioral</vt:lpstr>
      <vt:lpstr>Command                     object behavioral</vt:lpstr>
      <vt:lpstr>Consolidating Creation of Variabilities</vt:lpstr>
      <vt:lpstr>Solution: Abstract Object Creation</vt:lpstr>
      <vt:lpstr>Expression_Tree_Command_Factory</vt:lpstr>
      <vt:lpstr>Factory Structure</vt:lpstr>
      <vt:lpstr>Factory Method             class creational</vt:lpstr>
      <vt:lpstr>Factory Method             class creational</vt:lpstr>
      <vt:lpstr>Abstract Factory             object creational</vt:lpstr>
      <vt:lpstr>Abstract Factory             object creational</vt:lpstr>
      <vt:lpstr>Summary of Command &amp; Factory Patterns</vt:lpstr>
      <vt:lpstr>Overview of State Pattern</vt:lpstr>
      <vt:lpstr>Ensuring Correct Protocol for Commands</vt:lpstr>
      <vt:lpstr>Solution: Encapsulate Command History as States </vt:lpstr>
      <vt:lpstr>Solution: Encapsulate Command History as States </vt:lpstr>
      <vt:lpstr>Expression_Tree_Context</vt:lpstr>
      <vt:lpstr>Expression_Tree_State</vt:lpstr>
      <vt:lpstr>State                            object behavioral</vt:lpstr>
      <vt:lpstr>State                            object behavioral</vt:lpstr>
      <vt:lpstr>Summary of State Pattern</vt:lpstr>
      <vt:lpstr>Overview of Application Structure Patterns</vt:lpstr>
      <vt:lpstr>Driving the Application Event Flow</vt:lpstr>
      <vt:lpstr>Solution: Separate Event Handling from Event Infrastructure</vt:lpstr>
      <vt:lpstr>Reactor &amp; Event Handler</vt:lpstr>
      <vt:lpstr>Reactor Interactions</vt:lpstr>
      <vt:lpstr>Reactor                        object behavioral</vt:lpstr>
      <vt:lpstr>Reactor                        object behavioral</vt:lpstr>
      <vt:lpstr>Supporting Multiple Operation Modes</vt:lpstr>
      <vt:lpstr>Solution: Encapsulate Algorithm Variability </vt:lpstr>
      <vt:lpstr>Expression_Tree_Event_Handler</vt:lpstr>
      <vt:lpstr>Template Method            class behavioral</vt:lpstr>
      <vt:lpstr>Template Method            class behavioral</vt:lpstr>
      <vt:lpstr>Strategy                       object behavioral</vt:lpstr>
      <vt:lpstr>Strategy                       object behavioral</vt:lpstr>
      <vt:lpstr>Comparing Strategy with Template Method</vt:lpstr>
      <vt:lpstr>Summary of Application Structure Patterns</vt:lpstr>
      <vt:lpstr>Implementing STL Iterator Semantics</vt:lpstr>
      <vt:lpstr>Solution: Clone a New Instance From a Prototypical Instance</vt:lpstr>
      <vt:lpstr>Expression_Tree_Iterator_Impl</vt:lpstr>
      <vt:lpstr>Prototype                      object creational</vt:lpstr>
      <vt:lpstr>Prototype                      object creational</vt:lpstr>
      <vt:lpstr>Part III:  Wrap-Up</vt:lpstr>
      <vt:lpstr>Life Beyond GoF Patterns</vt:lpstr>
      <vt:lpstr>Overview of Pattern Collections</vt:lpstr>
      <vt:lpstr>Overview of Pattern Relationships</vt:lpstr>
      <vt:lpstr>Overview of Pattern Complements</vt:lpstr>
      <vt:lpstr>Overview of Pattern Compounds</vt:lpstr>
      <vt:lpstr>Overview of Pattern Sequences</vt:lpstr>
      <vt:lpstr>Overview of Pattern Sequences</vt:lpstr>
      <vt:lpstr>Overview of Pattern Languages</vt:lpstr>
      <vt:lpstr>Observations on Applying Patterns &amp; Frameworks</vt:lpstr>
      <vt:lpstr>Caveats to Keep in Mind</vt:lpstr>
      <vt:lpstr>Concluding Remarks</vt:lpstr>
      <vt:lpstr>Pattern References</vt:lpstr>
      <vt:lpstr>Pattern References (cont’d)</vt:lpstr>
      <vt:lpstr>Pattern References (cont’d)</vt:lpstr>
      <vt:lpstr>Pattern References (cont’d)</vt:lpstr>
      <vt:lpstr>Pattern-Oriented Conferences</vt:lpstr>
      <vt:lpstr>Mailing Lists</vt:lpstr>
    </vt:vector>
  </TitlesOfParts>
  <Company>Vanderbilt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Design Patterns</dc:title>
  <dc:creator>Douglas C. Schmidt</dc:creator>
  <cp:lastModifiedBy>schmidt</cp:lastModifiedBy>
  <cp:revision>771</cp:revision>
  <cp:lastPrinted>1601-01-01T00:00:00Z</cp:lastPrinted>
  <dcterms:created xsi:type="dcterms:W3CDTF">2001-07-09T14:42:07Z</dcterms:created>
  <dcterms:modified xsi:type="dcterms:W3CDTF">2012-04-02T20:31:33Z</dcterms:modified>
</cp:coreProperties>
</file>