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66"/>
  </p:notesMasterIdLst>
  <p:handoutMasterIdLst>
    <p:handoutMasterId r:id="rId67"/>
  </p:handoutMasterIdLst>
  <p:sldIdLst>
    <p:sldId id="546" r:id="rId2"/>
    <p:sldId id="760" r:id="rId3"/>
    <p:sldId id="579" r:id="rId4"/>
    <p:sldId id="763" r:id="rId5"/>
    <p:sldId id="765" r:id="rId6"/>
    <p:sldId id="768" r:id="rId7"/>
    <p:sldId id="771" r:id="rId8"/>
    <p:sldId id="772" r:id="rId9"/>
    <p:sldId id="762" r:id="rId10"/>
    <p:sldId id="770" r:id="rId11"/>
    <p:sldId id="805" r:id="rId12"/>
    <p:sldId id="767" r:id="rId13"/>
    <p:sldId id="831" r:id="rId14"/>
    <p:sldId id="807" r:id="rId15"/>
    <p:sldId id="777" r:id="rId16"/>
    <p:sldId id="778" r:id="rId17"/>
    <p:sldId id="803" r:id="rId18"/>
    <p:sldId id="839" r:id="rId19"/>
    <p:sldId id="779" r:id="rId20"/>
    <p:sldId id="780" r:id="rId21"/>
    <p:sldId id="781" r:id="rId22"/>
    <p:sldId id="784" r:id="rId23"/>
    <p:sldId id="833" r:id="rId24"/>
    <p:sldId id="834" r:id="rId25"/>
    <p:sldId id="835" r:id="rId26"/>
    <p:sldId id="809" r:id="rId27"/>
    <p:sldId id="827" r:id="rId28"/>
    <p:sldId id="808" r:id="rId29"/>
    <p:sldId id="804" r:id="rId30"/>
    <p:sldId id="793" r:id="rId31"/>
    <p:sldId id="796" r:id="rId32"/>
    <p:sldId id="798" r:id="rId33"/>
    <p:sldId id="836" r:id="rId34"/>
    <p:sldId id="799" r:id="rId35"/>
    <p:sldId id="791" r:id="rId36"/>
    <p:sldId id="810" r:id="rId37"/>
    <p:sldId id="811" r:id="rId38"/>
    <p:sldId id="820" r:id="rId39"/>
    <p:sldId id="828" r:id="rId40"/>
    <p:sldId id="813" r:id="rId41"/>
    <p:sldId id="812" r:id="rId42"/>
    <p:sldId id="815" r:id="rId43"/>
    <p:sldId id="814" r:id="rId44"/>
    <p:sldId id="816" r:id="rId45"/>
    <p:sldId id="817" r:id="rId46"/>
    <p:sldId id="838" r:id="rId47"/>
    <p:sldId id="837" r:id="rId48"/>
    <p:sldId id="819" r:id="rId49"/>
    <p:sldId id="840" r:id="rId50"/>
    <p:sldId id="829" r:id="rId51"/>
    <p:sldId id="841" r:id="rId52"/>
    <p:sldId id="824" r:id="rId53"/>
    <p:sldId id="825" r:id="rId54"/>
    <p:sldId id="826" r:id="rId55"/>
    <p:sldId id="821" r:id="rId56"/>
    <p:sldId id="823" r:id="rId57"/>
    <p:sldId id="822" r:id="rId58"/>
    <p:sldId id="786" r:id="rId59"/>
    <p:sldId id="792" r:id="rId60"/>
    <p:sldId id="794" r:id="rId61"/>
    <p:sldId id="795" r:id="rId62"/>
    <p:sldId id="797" r:id="rId63"/>
    <p:sldId id="785" r:id="rId64"/>
    <p:sldId id="801" r:id="rId65"/>
  </p:sldIdLst>
  <p:sldSz cx="9144000" cy="6858000" type="letter"/>
  <p:notesSz cx="6934200" cy="9220200"/>
  <p:defaultTextStyle>
    <a:defPPr>
      <a:defRPr lang="en-US"/>
    </a:defPPr>
    <a:lvl1pPr algn="ctr" rtl="0" fontAlgn="base">
      <a:spcBef>
        <a:spcPct val="0"/>
      </a:spcBef>
      <a:spcAft>
        <a:spcPct val="0"/>
      </a:spcAft>
      <a:defRPr sz="2100" kern="1200">
        <a:solidFill>
          <a:schemeClr val="tx1"/>
        </a:solidFill>
        <a:latin typeface="Arial Unicode"/>
        <a:ea typeface="+mn-ea"/>
        <a:cs typeface="Arial" pitchFamily="34" charset="0"/>
      </a:defRPr>
    </a:lvl1pPr>
    <a:lvl2pPr marL="457200" algn="ctr" rtl="0" fontAlgn="base">
      <a:spcBef>
        <a:spcPct val="0"/>
      </a:spcBef>
      <a:spcAft>
        <a:spcPct val="0"/>
      </a:spcAft>
      <a:defRPr sz="2100" kern="1200">
        <a:solidFill>
          <a:schemeClr val="tx1"/>
        </a:solidFill>
        <a:latin typeface="Arial Unicode"/>
        <a:ea typeface="+mn-ea"/>
        <a:cs typeface="Arial" pitchFamily="34" charset="0"/>
      </a:defRPr>
    </a:lvl2pPr>
    <a:lvl3pPr marL="914400" algn="ctr" rtl="0" fontAlgn="base">
      <a:spcBef>
        <a:spcPct val="0"/>
      </a:spcBef>
      <a:spcAft>
        <a:spcPct val="0"/>
      </a:spcAft>
      <a:defRPr sz="2100" kern="1200">
        <a:solidFill>
          <a:schemeClr val="tx1"/>
        </a:solidFill>
        <a:latin typeface="Arial Unicode"/>
        <a:ea typeface="+mn-ea"/>
        <a:cs typeface="Arial" pitchFamily="34" charset="0"/>
      </a:defRPr>
    </a:lvl3pPr>
    <a:lvl4pPr marL="1371600" algn="ctr" rtl="0" fontAlgn="base">
      <a:spcBef>
        <a:spcPct val="0"/>
      </a:spcBef>
      <a:spcAft>
        <a:spcPct val="0"/>
      </a:spcAft>
      <a:defRPr sz="2100" kern="1200">
        <a:solidFill>
          <a:schemeClr val="tx1"/>
        </a:solidFill>
        <a:latin typeface="Arial Unicode"/>
        <a:ea typeface="+mn-ea"/>
        <a:cs typeface="Arial" pitchFamily="34" charset="0"/>
      </a:defRPr>
    </a:lvl4pPr>
    <a:lvl5pPr marL="1828800" algn="ctr" rtl="0" fontAlgn="base">
      <a:spcBef>
        <a:spcPct val="0"/>
      </a:spcBef>
      <a:spcAft>
        <a:spcPct val="0"/>
      </a:spcAft>
      <a:defRPr sz="2100" kern="1200">
        <a:solidFill>
          <a:schemeClr val="tx1"/>
        </a:solidFill>
        <a:latin typeface="Arial Unicode"/>
        <a:ea typeface="+mn-ea"/>
        <a:cs typeface="Arial" pitchFamily="34" charset="0"/>
      </a:defRPr>
    </a:lvl5pPr>
    <a:lvl6pPr marL="2286000" algn="l" defTabSz="914400" rtl="0" eaLnBrk="1" latinLnBrk="0" hangingPunct="1">
      <a:defRPr sz="2100" kern="1200">
        <a:solidFill>
          <a:schemeClr val="tx1"/>
        </a:solidFill>
        <a:latin typeface="Arial Unicode"/>
        <a:ea typeface="+mn-ea"/>
        <a:cs typeface="Arial" pitchFamily="34" charset="0"/>
      </a:defRPr>
    </a:lvl6pPr>
    <a:lvl7pPr marL="2743200" algn="l" defTabSz="914400" rtl="0" eaLnBrk="1" latinLnBrk="0" hangingPunct="1">
      <a:defRPr sz="2100" kern="1200">
        <a:solidFill>
          <a:schemeClr val="tx1"/>
        </a:solidFill>
        <a:latin typeface="Arial Unicode"/>
        <a:ea typeface="+mn-ea"/>
        <a:cs typeface="Arial" pitchFamily="34" charset="0"/>
      </a:defRPr>
    </a:lvl7pPr>
    <a:lvl8pPr marL="3200400" algn="l" defTabSz="914400" rtl="0" eaLnBrk="1" latinLnBrk="0" hangingPunct="1">
      <a:defRPr sz="2100" kern="1200">
        <a:solidFill>
          <a:schemeClr val="tx1"/>
        </a:solidFill>
        <a:latin typeface="Arial Unicode"/>
        <a:ea typeface="+mn-ea"/>
        <a:cs typeface="Arial" pitchFamily="34" charset="0"/>
      </a:defRPr>
    </a:lvl8pPr>
    <a:lvl9pPr marL="3657600" algn="l" defTabSz="914400" rtl="0" eaLnBrk="1" latinLnBrk="0" hangingPunct="1">
      <a:defRPr sz="2100" kern="1200">
        <a:solidFill>
          <a:schemeClr val="tx1"/>
        </a:solidFill>
        <a:latin typeface="Arial Unicode"/>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99CCFF"/>
    <a:srgbClr val="FF7043"/>
    <a:srgbClr val="FF7F57"/>
    <a:srgbClr val="FF4A11"/>
    <a:srgbClr val="FF3300"/>
    <a:srgbClr val="CC6600"/>
    <a:srgbClr val="800000"/>
    <a:srgbClr val="FF64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5" autoAdjust="0"/>
    <p:restoredTop sz="82712" autoAdjust="0"/>
  </p:normalViewPr>
  <p:slideViewPr>
    <p:cSldViewPr>
      <p:cViewPr varScale="1">
        <p:scale>
          <a:sx n="60" d="100"/>
          <a:sy n="60" d="100"/>
        </p:scale>
        <p:origin x="-756" y="-78"/>
      </p:cViewPr>
      <p:guideLst>
        <p:guide orient="horz" pos="2160"/>
        <p:guide pos="2880"/>
      </p:guideLst>
    </p:cSldViewPr>
  </p:slideViewPr>
  <p:outlineViewPr>
    <p:cViewPr>
      <p:scale>
        <a:sx n="33" d="100"/>
        <a:sy n="33" d="100"/>
      </p:scale>
      <p:origin x="0" y="2358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915" y="-96"/>
      </p:cViewPr>
      <p:guideLst>
        <p:guide orient="horz" pos="2904"/>
        <p:guide pos="218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image" Target="../media/image16.emf"/><Relationship Id="rId1" Type="http://schemas.openxmlformats.org/officeDocument/2006/relationships/image" Target="../media/image15.emf"/><Relationship Id="rId6" Type="http://schemas.openxmlformats.org/officeDocument/2006/relationships/image" Target="../media/image20.emf"/><Relationship Id="rId5" Type="http://schemas.openxmlformats.org/officeDocument/2006/relationships/image" Target="../media/image19.emf"/><Relationship Id="rId10" Type="http://schemas.openxmlformats.org/officeDocument/2006/relationships/image" Target="../media/image24.emf"/><Relationship Id="rId4" Type="http://schemas.openxmlformats.org/officeDocument/2006/relationships/image" Target="../media/image18.emf"/><Relationship Id="rId9"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 Id="rId4"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image" Target="../media/image15.emf"/><Relationship Id="rId5" Type="http://schemas.openxmlformats.org/officeDocument/2006/relationships/image" Target="../media/image16.emf"/><Relationship Id="rId4" Type="http://schemas.openxmlformats.org/officeDocument/2006/relationships/image" Target="../media/image52.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image" Target="../media/image15.emf"/><Relationship Id="rId5" Type="http://schemas.openxmlformats.org/officeDocument/2006/relationships/image" Target="../media/image16.emf"/><Relationship Id="rId4" Type="http://schemas.openxmlformats.org/officeDocument/2006/relationships/image" Target="../media/image52.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image" Target="../media/image15.emf"/><Relationship Id="rId5" Type="http://schemas.openxmlformats.org/officeDocument/2006/relationships/image" Target="../media/image16.emf"/><Relationship Id="rId4" Type="http://schemas.openxmlformats.org/officeDocument/2006/relationships/image" Target="../media/image5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8866"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l" defTabSz="922338">
              <a:defRPr sz="1200">
                <a:latin typeface="Times New Roman" pitchFamily="18" charset="0"/>
              </a:defRPr>
            </a:lvl1pPr>
          </a:lstStyle>
          <a:p>
            <a:pPr>
              <a:defRPr/>
            </a:pPr>
            <a:endParaRPr lang="en-US"/>
          </a:p>
        </p:txBody>
      </p:sp>
      <p:sp>
        <p:nvSpPr>
          <p:cNvPr id="548867" name="Rectangle 3"/>
          <p:cNvSpPr>
            <a:spLocks noGrp="1" noChangeArrowheads="1"/>
          </p:cNvSpPr>
          <p:nvPr>
            <p:ph type="dt" sz="quarter" idx="1"/>
          </p:nvPr>
        </p:nvSpPr>
        <p:spPr bwMode="auto">
          <a:xfrm>
            <a:off x="3927475"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atin typeface="Times New Roman" pitchFamily="18" charset="0"/>
              </a:defRPr>
            </a:lvl1pPr>
          </a:lstStyle>
          <a:p>
            <a:pPr>
              <a:defRPr/>
            </a:pPr>
            <a:fld id="{88C7AADA-9346-459F-8070-3F0C76434B41}" type="datetimeFigureOut">
              <a:rPr lang="en-US"/>
              <a:pPr>
                <a:defRPr/>
              </a:pPr>
              <a:t>4/7/2010</a:t>
            </a:fld>
            <a:endParaRPr lang="en-US" dirty="0"/>
          </a:p>
        </p:txBody>
      </p:sp>
      <p:sp>
        <p:nvSpPr>
          <p:cNvPr id="548868" name="Rectangle 4"/>
          <p:cNvSpPr>
            <a:spLocks noGrp="1" noChangeArrowheads="1"/>
          </p:cNvSpPr>
          <p:nvPr>
            <p:ph type="ftr" sz="quarter" idx="2"/>
          </p:nvPr>
        </p:nvSpPr>
        <p:spPr bwMode="auto">
          <a:xfrm>
            <a:off x="0"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l" defTabSz="922338">
              <a:defRPr sz="1200">
                <a:latin typeface="Times New Roman" pitchFamily="18" charset="0"/>
              </a:defRPr>
            </a:lvl1pPr>
          </a:lstStyle>
          <a:p>
            <a:pPr>
              <a:defRPr/>
            </a:pPr>
            <a:endParaRPr lang="en-US"/>
          </a:p>
        </p:txBody>
      </p:sp>
      <p:sp>
        <p:nvSpPr>
          <p:cNvPr id="548869" name="Rectangle 5"/>
          <p:cNvSpPr>
            <a:spLocks noGrp="1" noChangeArrowheads="1"/>
          </p:cNvSpPr>
          <p:nvPr>
            <p:ph type="sldNum" sz="quarter" idx="3"/>
          </p:nvPr>
        </p:nvSpPr>
        <p:spPr bwMode="auto">
          <a:xfrm>
            <a:off x="3927475"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atin typeface="Times New Roman" pitchFamily="18" charset="0"/>
              </a:defRPr>
            </a:lvl1pPr>
          </a:lstStyle>
          <a:p>
            <a:pPr>
              <a:defRPr/>
            </a:pPr>
            <a:fld id="{D6D89A72-23E5-4A2C-9EFB-298A6E5B6B83}"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l" defTabSz="922338">
              <a:defRPr sz="1200">
                <a:latin typeface="Times New Roman" pitchFamily="18" charset="0"/>
              </a:defRPr>
            </a:lvl1pPr>
          </a:lstStyle>
          <a:p>
            <a:pPr>
              <a:defRPr/>
            </a:pPr>
            <a:endParaRPr lang="en-US"/>
          </a:p>
        </p:txBody>
      </p:sp>
      <p:sp>
        <p:nvSpPr>
          <p:cNvPr id="12291" name="Rectangle 3"/>
          <p:cNvSpPr>
            <a:spLocks noGrp="1" noChangeArrowheads="1"/>
          </p:cNvSpPr>
          <p:nvPr>
            <p:ph type="dt" idx="1"/>
          </p:nvPr>
        </p:nvSpPr>
        <p:spPr bwMode="auto">
          <a:xfrm>
            <a:off x="3927475" y="0"/>
            <a:ext cx="3005138" cy="460375"/>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lvl1pPr algn="r" defTabSz="922338">
              <a:defRPr sz="1200">
                <a:latin typeface="Times New Roman" pitchFamily="18" charset="0"/>
              </a:defRPr>
            </a:lvl1pPr>
          </a:lstStyle>
          <a:p>
            <a:pPr>
              <a:defRPr/>
            </a:pPr>
            <a:fld id="{53707898-C091-468E-BB21-E470215271C9}" type="datetimeFigureOut">
              <a:rPr lang="en-US"/>
              <a:pPr>
                <a:defRPr/>
              </a:pPr>
              <a:t>4/7/2010</a:t>
            </a:fld>
            <a:endParaRPr lang="en-US" dirty="0"/>
          </a:p>
        </p:txBody>
      </p:sp>
      <p:sp>
        <p:nvSpPr>
          <p:cNvPr id="64516"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93738" y="4379913"/>
            <a:ext cx="5546725" cy="4148137"/>
          </a:xfrm>
          <a:prstGeom prst="rect">
            <a:avLst/>
          </a:prstGeom>
          <a:noFill/>
          <a:ln w="9525">
            <a:noFill/>
            <a:miter lim="800000"/>
            <a:headEnd/>
            <a:tailEnd/>
          </a:ln>
          <a:effectLst/>
        </p:spPr>
        <p:txBody>
          <a:bodyPr vert="horz" wrap="square" lIns="92309" tIns="46154" rIns="92309" bIns="4615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l" defTabSz="922338">
              <a:defRPr sz="1200">
                <a:latin typeface="Times New Roman" pitchFamily="18" charset="0"/>
              </a:defRPr>
            </a:lvl1pPr>
          </a:lstStyle>
          <a:p>
            <a:pPr>
              <a:defRPr/>
            </a:pPr>
            <a:endParaRPr lang="en-US"/>
          </a:p>
        </p:txBody>
      </p:sp>
      <p:sp>
        <p:nvSpPr>
          <p:cNvPr id="12295" name="Rectangle 7"/>
          <p:cNvSpPr>
            <a:spLocks noGrp="1" noChangeArrowheads="1"/>
          </p:cNvSpPr>
          <p:nvPr>
            <p:ph type="sldNum" sz="quarter" idx="5"/>
          </p:nvPr>
        </p:nvSpPr>
        <p:spPr bwMode="auto">
          <a:xfrm>
            <a:off x="3927475" y="8758238"/>
            <a:ext cx="3005138" cy="460375"/>
          </a:xfrm>
          <a:prstGeom prst="rect">
            <a:avLst/>
          </a:prstGeom>
          <a:noFill/>
          <a:ln w="9525">
            <a:noFill/>
            <a:miter lim="800000"/>
            <a:headEnd/>
            <a:tailEnd/>
          </a:ln>
          <a:effectLst/>
        </p:spPr>
        <p:txBody>
          <a:bodyPr vert="horz" wrap="square" lIns="92309" tIns="46154" rIns="92309" bIns="46154" numCol="1" anchor="b" anchorCtr="0" compatLnSpc="1">
            <a:prstTxWarp prst="textNoShape">
              <a:avLst/>
            </a:prstTxWarp>
          </a:bodyPr>
          <a:lstStyle>
            <a:lvl1pPr algn="r" defTabSz="922338">
              <a:defRPr sz="1200">
                <a:latin typeface="Times New Roman" pitchFamily="18" charset="0"/>
              </a:defRPr>
            </a:lvl1pPr>
          </a:lstStyle>
          <a:p>
            <a:pPr>
              <a:defRPr/>
            </a:pPr>
            <a:fld id="{E1F6C726-2A46-4B7E-8A8A-7377D64250C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FDA382E-6246-41C0-8A88-76FD35738835}" type="slidenum">
              <a:rPr lang="en-US" smtClean="0"/>
              <a:pPr/>
              <a:t>1</a:t>
            </a:fld>
            <a:endParaRPr lang="en-US" smtClean="0"/>
          </a:p>
        </p:txBody>
      </p:sp>
      <p:sp>
        <p:nvSpPr>
          <p:cNvPr id="65539"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652FD634-5E91-4B3A-89C0-93AF39685FFF}" type="slidenum">
              <a:rPr lang="en-US" sz="1200">
                <a:latin typeface="Times New Roman" pitchFamily="18" charset="0"/>
              </a:rPr>
              <a:pPr algn="r" defTabSz="922338"/>
              <a:t>1</a:t>
            </a:fld>
            <a:endParaRPr lang="en-US" sz="1200">
              <a:latin typeface="Times New Roman" pitchFamily="18" charset="0"/>
            </a:endParaRPr>
          </a:p>
        </p:txBody>
      </p:sp>
      <p:sp>
        <p:nvSpPr>
          <p:cNvPr id="65540" name="Rectangle 2"/>
          <p:cNvSpPr>
            <a:spLocks noGrp="1" noRot="1" noChangeAspect="1" noChangeArrowheads="1" noTextEdit="1"/>
          </p:cNvSpPr>
          <p:nvPr>
            <p:ph type="sldImg"/>
          </p:nvPr>
        </p:nvSpPr>
        <p:spPr>
          <a:xfrm>
            <a:off x="1165225" y="692150"/>
            <a:ext cx="4605338" cy="3455988"/>
          </a:xfrm>
          <a:ln/>
        </p:spPr>
      </p:sp>
      <p:sp>
        <p:nvSpPr>
          <p:cNvPr id="65541" name="Rectangle 3"/>
          <p:cNvSpPr>
            <a:spLocks noGrp="1" noChangeArrowheads="1"/>
          </p:cNvSpPr>
          <p:nvPr>
            <p:ph type="body" idx="1"/>
          </p:nvPr>
        </p:nvSpPr>
        <p:spPr>
          <a:xfrm>
            <a:off x="923925" y="4378325"/>
            <a:ext cx="5086350" cy="4149725"/>
          </a:xfrm>
          <a:noFill/>
          <a:ln/>
        </p:spPr>
        <p:txBody>
          <a:bodyPr/>
          <a:lstStyle/>
          <a:p>
            <a:pPr eaLnBrk="1" hangingPunct="1"/>
            <a:endParaRPr lang="en-US" sz="140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684F8ED-D60B-4D18-B767-F95263BC0995}" type="slidenum">
              <a:rPr lang="en-US" smtClean="0"/>
              <a:pPr/>
              <a:t>10</a:t>
            </a:fld>
            <a:endParaRPr lang="en-US" smtClean="0"/>
          </a:p>
        </p:txBody>
      </p:sp>
      <p:sp>
        <p:nvSpPr>
          <p:cNvPr id="66563"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97C4ED59-3491-4C15-A279-73A45E3A2EE1}" type="slidenum">
              <a:rPr lang="en-US" sz="1200">
                <a:latin typeface="Times New Roman" pitchFamily="18" charset="0"/>
              </a:rPr>
              <a:pPr algn="r" defTabSz="922338"/>
              <a:t>10</a:t>
            </a:fld>
            <a:endParaRPr lang="en-US" sz="1200">
              <a:latin typeface="Times New Roman" pitchFamily="18" charset="0"/>
            </a:endParaRPr>
          </a:p>
        </p:txBody>
      </p:sp>
      <p:sp>
        <p:nvSpPr>
          <p:cNvPr id="66564" name="Rectangle 2"/>
          <p:cNvSpPr>
            <a:spLocks noGrp="1" noRot="1" noChangeAspect="1" noChangeArrowheads="1" noTextEdit="1"/>
          </p:cNvSpPr>
          <p:nvPr>
            <p:ph type="sldImg"/>
          </p:nvPr>
        </p:nvSpPr>
        <p:spPr>
          <a:xfrm>
            <a:off x="1163638" y="692150"/>
            <a:ext cx="4608512" cy="3455988"/>
          </a:xfrm>
          <a:ln/>
        </p:spPr>
      </p:sp>
      <p:sp>
        <p:nvSpPr>
          <p:cNvPr id="66565" name="Rectangle 3"/>
          <p:cNvSpPr>
            <a:spLocks noGrp="1" noChangeArrowheads="1"/>
          </p:cNvSpPr>
          <p:nvPr>
            <p:ph type="body" idx="1"/>
          </p:nvPr>
        </p:nvSpPr>
        <p:spPr>
          <a:xfrm>
            <a:off x="925513" y="4378325"/>
            <a:ext cx="5083175" cy="4149725"/>
          </a:xfrm>
          <a:noFill/>
          <a:ln/>
        </p:spPr>
        <p:txBody>
          <a:bodyPr/>
          <a:lstStyle/>
          <a:p>
            <a:pPr eaLnBrk="1" hangingPunct="1"/>
            <a:r>
              <a:rPr lang="en-US" dirty="0" smtClean="0"/>
              <a:t>With those</a:t>
            </a:r>
            <a:r>
              <a:rPr lang="en-US" baseline="0" dirty="0" smtClean="0"/>
              <a:t> questions in mind, I’ll now review the existing research work &amp; the unresolved challenges. </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those</a:t>
            </a:r>
            <a:r>
              <a:rPr lang="en-US" baseline="0" dirty="0" smtClean="0"/>
              <a:t> questions in mind, I’ll now review the existing research work &amp; the unresolved challenges.</a:t>
            </a:r>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spite of this research there are several unresolved challenges in the specification</a:t>
            </a:r>
            <a:r>
              <a:rPr lang="en-US" baseline="0" dirty="0" smtClean="0"/>
              <a:t> &amp; composition phases.</a:t>
            </a:r>
          </a:p>
          <a:p>
            <a:r>
              <a:rPr lang="en-US" baseline="0" dirty="0" smtClean="0"/>
              <a:t>The problem of crosscutting availability requirement is not solved satisfactorily…..  For instance, consider &amp; operation string consisting components A,B,C. Replicas of these components must be modeled…. These extra steps impose modeling overhead Moreover, we have seen earlier that non-isomorphic replication is often desirable to support diversity &amp; graceful degradation. Support for this is still missing in earlier work.</a:t>
            </a:r>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Traffic</a:t>
            </a:r>
            <a:r>
              <a:rPr lang="en-US" baseline="0" dirty="0" smtClean="0"/>
              <a:t> flowing between component may be classified as HP, LL, etc. There could be bidirectional bandwidth requirements to ensure timely packet delivery. </a:t>
            </a:r>
          </a:p>
          <a:p>
            <a:r>
              <a:rPr lang="en-US" baseline="0" dirty="0" smtClean="0"/>
              <a:t>Lets move on to the next two phase of development lifecycle….</a:t>
            </a:r>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explaining the </a:t>
            </a:r>
            <a:r>
              <a:rPr lang="en-US" dirty="0" err="1" smtClean="0"/>
              <a:t>stepes</a:t>
            </a:r>
            <a:r>
              <a:rPr lang="en-US" dirty="0" smtClean="0"/>
              <a:t>) While all these steps are necessary</a:t>
            </a:r>
            <a:r>
              <a:rPr lang="en-US" baseline="0" dirty="0" smtClean="0"/>
              <a:t>, it assumes that the necessary middleware support is available. However, group failover is DRE-specific &amp; often neglected in COTS middleware.</a:t>
            </a:r>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684F8ED-D60B-4D18-B767-F95263BC0995}" type="slidenum">
              <a:rPr lang="en-US" smtClean="0"/>
              <a:pPr/>
              <a:t>16</a:t>
            </a:fld>
            <a:endParaRPr lang="en-US" smtClean="0"/>
          </a:p>
        </p:txBody>
      </p:sp>
      <p:sp>
        <p:nvSpPr>
          <p:cNvPr id="66563"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97C4ED59-3491-4C15-A279-73A45E3A2EE1}" type="slidenum">
              <a:rPr lang="en-US" sz="1200">
                <a:latin typeface="Times New Roman" pitchFamily="18" charset="0"/>
              </a:rPr>
              <a:pPr algn="r" defTabSz="922338"/>
              <a:t>16</a:t>
            </a:fld>
            <a:endParaRPr lang="en-US" sz="1200">
              <a:latin typeface="Times New Roman" pitchFamily="18" charset="0"/>
            </a:endParaRPr>
          </a:p>
        </p:txBody>
      </p:sp>
      <p:sp>
        <p:nvSpPr>
          <p:cNvPr id="66564" name="Rectangle 2"/>
          <p:cNvSpPr>
            <a:spLocks noGrp="1" noRot="1" noChangeAspect="1" noChangeArrowheads="1" noTextEdit="1"/>
          </p:cNvSpPr>
          <p:nvPr>
            <p:ph type="sldImg"/>
          </p:nvPr>
        </p:nvSpPr>
        <p:spPr>
          <a:xfrm>
            <a:off x="1163638" y="692150"/>
            <a:ext cx="4608512" cy="3455988"/>
          </a:xfrm>
          <a:ln/>
        </p:spPr>
      </p:sp>
      <p:sp>
        <p:nvSpPr>
          <p:cNvPr id="66565" name="Rectangle 3"/>
          <p:cNvSpPr>
            <a:spLocks noGrp="1" noChangeArrowheads="1"/>
          </p:cNvSpPr>
          <p:nvPr>
            <p:ph type="body" idx="1"/>
          </p:nvPr>
        </p:nvSpPr>
        <p:spPr>
          <a:xfrm>
            <a:off x="925513" y="4378325"/>
            <a:ext cx="5083175" cy="4149725"/>
          </a:xfrm>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 overview of the solution</a:t>
            </a:r>
            <a:r>
              <a:rPr lang="en-US" baseline="0" dirty="0" smtClean="0"/>
              <a:t> approach. I’ll first present CQML …. go leftwards from there</a:t>
            </a:r>
          </a:p>
          <a:p>
            <a:r>
              <a:rPr lang="en-US" baseline="0" dirty="0" smtClean="0"/>
              <a:t>Finally, we’ll look at the run-time issues related to end-to-end reliability of non-deterministic </a:t>
            </a:r>
            <a:r>
              <a:rPr lang="en-US" baseline="0" dirty="0" err="1" smtClean="0"/>
              <a:t>stateful</a:t>
            </a:r>
            <a:r>
              <a:rPr lang="en-US" baseline="0" dirty="0" smtClean="0"/>
              <a:t> components, which will be my proposed research.</a:t>
            </a:r>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 overview of the solution</a:t>
            </a:r>
            <a:r>
              <a:rPr lang="en-US" baseline="0" dirty="0" smtClean="0"/>
              <a:t> approach. I’ll first present CQML …. go leftwards from there</a:t>
            </a:r>
          </a:p>
          <a:p>
            <a:r>
              <a:rPr lang="en-US" baseline="0" dirty="0" smtClean="0"/>
              <a:t>Finally, we’ll look at the run-time issues related to end-to-end reliability of non-deterministic </a:t>
            </a:r>
            <a:r>
              <a:rPr lang="en-US" baseline="0" dirty="0" err="1" smtClean="0"/>
              <a:t>stateful</a:t>
            </a:r>
            <a:r>
              <a:rPr lang="en-US" baseline="0" dirty="0" smtClean="0"/>
              <a:t> components, which will be my proposed research.</a:t>
            </a:r>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goal while developing CQML was</a:t>
            </a:r>
            <a:r>
              <a:rPr lang="en-US" baseline="0" dirty="0" smtClean="0"/>
              <a:t> to create a modeling framework for declarative </a:t>
            </a:r>
            <a:r>
              <a:rPr lang="en-US" baseline="0" dirty="0" err="1" smtClean="0"/>
              <a:t>QoS</a:t>
            </a:r>
            <a:r>
              <a:rPr lang="en-US" baseline="0" dirty="0" smtClean="0"/>
              <a:t> specification that can be reused across multiple composition modeling languages</a:t>
            </a:r>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684F8ED-D60B-4D18-B767-F95263BC0995}" type="slidenum">
              <a:rPr lang="en-US" smtClean="0"/>
              <a:pPr/>
              <a:t>2</a:t>
            </a:fld>
            <a:endParaRPr lang="en-US" smtClean="0"/>
          </a:p>
        </p:txBody>
      </p:sp>
      <p:sp>
        <p:nvSpPr>
          <p:cNvPr id="66563"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97C4ED59-3491-4C15-A279-73A45E3A2EE1}" type="slidenum">
              <a:rPr lang="en-US" sz="1200">
                <a:latin typeface="Times New Roman" pitchFamily="18" charset="0"/>
              </a:rPr>
              <a:pPr algn="r" defTabSz="922338"/>
              <a:t>2</a:t>
            </a:fld>
            <a:endParaRPr lang="en-US" sz="1200">
              <a:latin typeface="Times New Roman" pitchFamily="18" charset="0"/>
            </a:endParaRPr>
          </a:p>
        </p:txBody>
      </p:sp>
      <p:sp>
        <p:nvSpPr>
          <p:cNvPr id="66564" name="Rectangle 2"/>
          <p:cNvSpPr>
            <a:spLocks noGrp="1" noRot="1" noChangeAspect="1" noChangeArrowheads="1" noTextEdit="1"/>
          </p:cNvSpPr>
          <p:nvPr>
            <p:ph type="sldImg"/>
          </p:nvPr>
        </p:nvSpPr>
        <p:spPr>
          <a:xfrm>
            <a:off x="1163638" y="692150"/>
            <a:ext cx="4608512" cy="3455988"/>
          </a:xfrm>
          <a:ln/>
        </p:spPr>
      </p:sp>
      <p:sp>
        <p:nvSpPr>
          <p:cNvPr id="66565" name="Rectangle 3"/>
          <p:cNvSpPr>
            <a:spLocks noGrp="1" noChangeArrowheads="1"/>
          </p:cNvSpPr>
          <p:nvPr>
            <p:ph type="body" idx="1"/>
          </p:nvPr>
        </p:nvSpPr>
        <p:spPr>
          <a:xfrm>
            <a:off x="925513" y="4378325"/>
            <a:ext cx="5083175" cy="4149725"/>
          </a:xfrm>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r>
              <a:rPr lang="en-US" dirty="0" smtClean="0">
                <a:latin typeface="Arial" pitchFamily="34" charset="0"/>
              </a:rPr>
              <a:t>Separation</a:t>
            </a:r>
            <a:r>
              <a:rPr lang="en-US" baseline="0" dirty="0" smtClean="0">
                <a:latin typeface="Arial" pitchFamily="34" charset="0"/>
              </a:rPr>
              <a:t> of concerns is achieved using GME’s aspect feature. </a:t>
            </a:r>
            <a:r>
              <a:rPr lang="en-US" baseline="0" dirty="0" err="1" smtClean="0">
                <a:latin typeface="Arial" pitchFamily="34" charset="0"/>
              </a:rPr>
              <a:t>QoS</a:t>
            </a:r>
            <a:r>
              <a:rPr lang="en-US" baseline="0" dirty="0" smtClean="0">
                <a:latin typeface="Arial" pitchFamily="34" charset="0"/>
              </a:rPr>
              <a:t> annotations are always done in the </a:t>
            </a:r>
            <a:r>
              <a:rPr lang="en-US" baseline="0" dirty="0" err="1" smtClean="0">
                <a:latin typeface="Arial" pitchFamily="34" charset="0"/>
              </a:rPr>
              <a:t>QoS</a:t>
            </a:r>
            <a:r>
              <a:rPr lang="en-US" baseline="0" dirty="0" smtClean="0">
                <a:latin typeface="Arial" pitchFamily="34" charset="0"/>
              </a:rPr>
              <a:t>-view, which is separate from the structural view</a:t>
            </a:r>
            <a:r>
              <a:rPr lang="en-US" b="1" baseline="0" dirty="0" smtClean="0">
                <a:latin typeface="Arial" pitchFamily="34" charset="0"/>
              </a:rPr>
              <a:t>. GRAFT transformation that we will see later, </a:t>
            </a:r>
            <a:r>
              <a:rPr lang="en-US" b="0" baseline="0" dirty="0" smtClean="0">
                <a:latin typeface="Arial" pitchFamily="34" charset="0"/>
              </a:rPr>
              <a:t>coalesce the two views together.</a:t>
            </a:r>
            <a:endParaRPr lang="en-US" b="1" baseline="0" dirty="0" smtClean="0">
              <a:latin typeface="Arial" pitchFamily="34" charset="0"/>
            </a:endParaRPr>
          </a:p>
        </p:txBody>
      </p:sp>
      <p:sp>
        <p:nvSpPr>
          <p:cNvPr id="21508" name="Slide Number Placeholder 3"/>
          <p:cNvSpPr>
            <a:spLocks noGrp="1"/>
          </p:cNvSpPr>
          <p:nvPr>
            <p:ph type="sldNum" sz="quarter" idx="5"/>
          </p:nvPr>
        </p:nvSpPr>
        <p:spPr>
          <a:noFill/>
        </p:spPr>
        <p:txBody>
          <a:bodyPr/>
          <a:lstStyle/>
          <a:p>
            <a:fld id="{4140ACB6-64BC-406A-A39A-01168750FFD8}" type="slidenum">
              <a:rPr lang="en-US" smtClean="0">
                <a:latin typeface="Arial" pitchFamily="34" charset="0"/>
              </a:rPr>
              <a:pPr/>
              <a:t>20</a:t>
            </a:fld>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determine the granularity</a:t>
            </a:r>
            <a:r>
              <a:rPr lang="en-US" baseline="0" dirty="0" smtClean="0"/>
              <a:t> of </a:t>
            </a:r>
            <a:r>
              <a:rPr lang="en-US" baseline="0" dirty="0" err="1" smtClean="0"/>
              <a:t>QoS</a:t>
            </a:r>
            <a:r>
              <a:rPr lang="en-US" baseline="0" dirty="0" smtClean="0"/>
              <a:t> association, we did commonality/variability analysis of the composition modeling languages… We chose PICML, J2EEML, &amp; ESML. The outcome of the analysis was this feature model of composition modeling languages. </a:t>
            </a:r>
            <a:r>
              <a:rPr lang="en-US" b="1" baseline="0" dirty="0" smtClean="0"/>
              <a:t>We used these structural invariants to guide the design of CQML.</a:t>
            </a:r>
            <a:r>
              <a:rPr lang="en-US" b="0" baseline="0" dirty="0" smtClean="0"/>
              <a:t> </a:t>
            </a:r>
          </a:p>
          <a:p>
            <a:r>
              <a:rPr lang="en-US" b="0" baseline="0" dirty="0" smtClean="0"/>
              <a:t>Next we’ll see how we use </a:t>
            </a:r>
            <a:r>
              <a:rPr lang="en-US" b="0" baseline="0" dirty="0" err="1" smtClean="0"/>
              <a:t>metamodel</a:t>
            </a:r>
            <a:r>
              <a:rPr lang="en-US" b="0" baseline="0" dirty="0" smtClean="0"/>
              <a:t> composition to enhance the composition modeling language with the </a:t>
            </a:r>
            <a:r>
              <a:rPr lang="en-US" b="0" baseline="0" dirty="0" err="1" smtClean="0"/>
              <a:t>QoS</a:t>
            </a:r>
            <a:r>
              <a:rPr lang="en-US" b="0" baseline="0" dirty="0" smtClean="0"/>
              <a:t> modeling capability. Here is an overview of the process…</a:t>
            </a:r>
            <a:endParaRPr lang="en-US" b="1"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one side we have</a:t>
            </a:r>
            <a:r>
              <a:rPr lang="en-US" baseline="0" dirty="0" smtClean="0"/>
              <a:t> </a:t>
            </a:r>
            <a:r>
              <a:rPr lang="en-US" dirty="0" smtClean="0"/>
              <a:t>the structural</a:t>
            </a:r>
            <a:r>
              <a:rPr lang="en-US" baseline="0" dirty="0" smtClean="0"/>
              <a:t> elements of the composition modeling language &amp; concrete </a:t>
            </a:r>
            <a:r>
              <a:rPr lang="en-US" baseline="0" dirty="0" err="1" smtClean="0"/>
              <a:t>QoS</a:t>
            </a:r>
            <a:r>
              <a:rPr lang="en-US" baseline="0" dirty="0" smtClean="0"/>
              <a:t> elements of CQML on the other side. Our goal is to create associations that are reusable &amp; loosely coupled</a:t>
            </a:r>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achieve that we introduce CQML join-point</a:t>
            </a:r>
            <a:r>
              <a:rPr lang="en-US" baseline="0" dirty="0" smtClean="0"/>
              <a:t> model. It is </a:t>
            </a:r>
            <a:r>
              <a:rPr lang="en-US" dirty="0" smtClean="0"/>
              <a:t>a layer of abstraction that is a collection of abstract structural</a:t>
            </a:r>
            <a:r>
              <a:rPr lang="en-US" baseline="0" dirty="0" smtClean="0"/>
              <a:t> elements. This set is based on the feature model of composition modeling languages we saw earlier. The concrete structural elements inherit from the abstract structural elements. This is nothing but an application of DIP at the </a:t>
            </a:r>
            <a:r>
              <a:rPr lang="en-US" baseline="0" dirty="0" err="1" smtClean="0"/>
              <a:t>metamodeling</a:t>
            </a:r>
            <a:r>
              <a:rPr lang="en-US" baseline="0" dirty="0" smtClean="0"/>
              <a:t> level. DIP says that.…</a:t>
            </a:r>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still need</a:t>
            </a:r>
            <a:r>
              <a:rPr lang="en-US" baseline="0" dirty="0" smtClean="0"/>
              <a:t> to connect abstract structural elements to the concrete </a:t>
            </a:r>
            <a:r>
              <a:rPr lang="en-US" baseline="0" dirty="0" err="1" smtClean="0"/>
              <a:t>QoS</a:t>
            </a:r>
            <a:r>
              <a:rPr lang="en-US" baseline="0" dirty="0" smtClean="0"/>
              <a:t> elements. We simply group the </a:t>
            </a:r>
            <a:r>
              <a:rPr lang="en-US" baseline="0" dirty="0" err="1" smtClean="0"/>
              <a:t>QoS</a:t>
            </a:r>
            <a:r>
              <a:rPr lang="en-US" baseline="0" dirty="0" smtClean="0"/>
              <a:t> elements depending upon where they can be associated to. For example …. Network </a:t>
            </a:r>
            <a:r>
              <a:rPr lang="en-US" baseline="0" dirty="0" err="1" smtClean="0"/>
              <a:t>QoS</a:t>
            </a:r>
            <a:r>
              <a:rPr lang="en-US" baseline="0" dirty="0" smtClean="0"/>
              <a:t> can be associated with connections only whereas FOU can be associated with component &amp; assemblies. </a:t>
            </a:r>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is also an application of DIP at the </a:t>
            </a:r>
            <a:r>
              <a:rPr lang="en-US" baseline="0" dirty="0" err="1" smtClean="0"/>
              <a:t>metamodeling</a:t>
            </a:r>
            <a:r>
              <a:rPr lang="en-US" baseline="0" dirty="0" smtClean="0"/>
              <a:t> level. This two level indirection allows us to reuse CQML on multiple composition modeling languages.</a:t>
            </a:r>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now evaluate the </a:t>
            </a:r>
            <a:r>
              <a:rPr lang="en-US" dirty="0" err="1" smtClean="0"/>
              <a:t>composability</a:t>
            </a:r>
            <a:r>
              <a:rPr lang="en-US" dirty="0" smtClean="0"/>
              <a:t> of CQML. We chose three </a:t>
            </a:r>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a:t>
            </a:r>
            <a:r>
              <a:rPr lang="en-US" baseline="0" dirty="0" smtClean="0"/>
              <a:t> overview of GRAFT</a:t>
            </a:r>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7C1A5CF5-A3B6-4CB5-8AEA-3A8F7EBCD682}" type="slidenum">
              <a:rPr lang="en-US" smtClean="0"/>
              <a:pPr/>
              <a:t>3</a:t>
            </a:fld>
            <a:endParaRPr lang="en-US" smtClean="0"/>
          </a:p>
        </p:txBody>
      </p:sp>
      <p:sp>
        <p:nvSpPr>
          <p:cNvPr id="67587"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CC4DD378-2D65-4473-A5EA-170846518839}" type="slidenum">
              <a:rPr lang="en-US" sz="1200">
                <a:latin typeface="Times New Roman" pitchFamily="18" charset="0"/>
              </a:rPr>
              <a:pPr algn="r" defTabSz="922338"/>
              <a:t>3</a:t>
            </a:fld>
            <a:endParaRPr lang="en-US" sz="1200">
              <a:latin typeface="Times New Roman" pitchFamily="18" charset="0"/>
            </a:endParaRPr>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FF9C78-A6AA-4094-91E6-F4B073D4DA13}" type="slidenum">
              <a:rPr lang="en-US"/>
              <a:pPr/>
              <a:t>31</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dirty="0" smtClean="0"/>
              <a:t>During the course of this research, we came up with a placement comparison heuristic that is based on hop-count between</a:t>
            </a:r>
            <a:r>
              <a:rPr lang="en-US" baseline="0" dirty="0" smtClean="0"/>
              <a:t> replicas. Hop-count is nothing but the number of tree edges between the primary &amp; the replica. Larger the hop count better is the placement. This formulation based on the models of co-failure probabilities &amp; shared risk groups. </a:t>
            </a:r>
            <a:r>
              <a:rPr lang="en-US" baseline="0" dirty="0" err="1" smtClean="0"/>
              <a:t>RootRiskGroup</a:t>
            </a:r>
            <a:r>
              <a:rPr lang="en-US" baseline="0" dirty="0" smtClean="0"/>
              <a:t> is a comparatively large structures such as a ship or a building. Two SRGs can be two data-centers. If one replica is placed in one data center &amp; another replica in different data center the probability of both replicas being unavailable reduces dramatically. This heuristic could be used as an additional constraint in determining placement.</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the placement</a:t>
            </a:r>
            <a:r>
              <a:rPr lang="en-US" baseline="0" dirty="0" smtClean="0"/>
              <a:t> is known if it possible to generate the fault-monitoring infrastructure. </a:t>
            </a:r>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Code needs to be generated for three reasons. However, in case of operational strings, the location of the failure</a:t>
            </a:r>
            <a:r>
              <a:rPr lang="en-US" baseline="0" dirty="0" smtClean="0"/>
              <a:t> also become significant &amp; determines the fault handling code. To allow quick client-side exception, one way is to shutdown the FOU….. So in the case of tail component failure, there is this extra step of shutting down the FOU</a:t>
            </a:r>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dirty="0" smtClean="0"/>
          </a:p>
        </p:txBody>
      </p:sp>
      <p:sp>
        <p:nvSpPr>
          <p:cNvPr id="28676" name="Slide Number Placeholder 3"/>
          <p:cNvSpPr>
            <a:spLocks noGrp="1"/>
          </p:cNvSpPr>
          <p:nvPr>
            <p:ph type="sldNum" sz="quarter" idx="5"/>
          </p:nvPr>
        </p:nvSpPr>
        <p:spPr>
          <a:noFill/>
        </p:spPr>
        <p:txBody>
          <a:bodyPr/>
          <a:lstStyle/>
          <a:p>
            <a:fld id="{78C2E4E6-DDDA-4AB6-8E35-2726D96E1F95}"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Due to GRAFT transformations,</a:t>
            </a:r>
            <a:r>
              <a:rPr lang="en-US" baseline="0" dirty="0" smtClean="0"/>
              <a:t> it is not possible to distinguish whether the models were hand-crafted or auto-generated.</a:t>
            </a:r>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now move on to evaluating</a:t>
            </a:r>
            <a:r>
              <a:rPr lang="en-US" baseline="0" dirty="0" smtClean="0"/>
              <a:t> the effectiveness of GRAFT. It can be evaluated based on the reduction in modeling efforts &amp; in programming efforts.</a:t>
            </a:r>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 we</a:t>
            </a:r>
            <a:r>
              <a:rPr lang="en-US" baseline="0" dirty="0" smtClean="0"/>
              <a:t> also evaluate the client-perceived failover latency while using graft. Note that it is sensitive to ….</a:t>
            </a:r>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Particularly of interest</a:t>
            </a:r>
            <a:r>
              <a:rPr lang="en-US" baseline="0" dirty="0" smtClean="0"/>
              <a:t> is the component-based operational string model….</a:t>
            </a:r>
          </a:p>
          <a:p>
            <a:r>
              <a:rPr lang="en-US" baseline="0" dirty="0" smtClean="0"/>
              <a:t>An important notion in operational string is that of a critical path….</a:t>
            </a:r>
          </a:p>
          <a:p>
            <a:r>
              <a:rPr lang="en-US" baseline="0" dirty="0" smtClean="0"/>
              <a:t>To ensure critical path meets its deadline, two things have to happen.</a:t>
            </a:r>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684F8ED-D60B-4D18-B767-F95263BC0995}" type="slidenum">
              <a:rPr lang="en-US" smtClean="0"/>
              <a:pPr/>
              <a:t>40</a:t>
            </a:fld>
            <a:endParaRPr lang="en-US" smtClean="0"/>
          </a:p>
        </p:txBody>
      </p:sp>
      <p:sp>
        <p:nvSpPr>
          <p:cNvPr id="66563"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97C4ED59-3491-4C15-A279-73A45E3A2EE1}" type="slidenum">
              <a:rPr lang="en-US" sz="1200">
                <a:latin typeface="Times New Roman" pitchFamily="18" charset="0"/>
              </a:rPr>
              <a:pPr algn="r" defTabSz="922338"/>
              <a:t>40</a:t>
            </a:fld>
            <a:endParaRPr lang="en-US" sz="1200">
              <a:latin typeface="Times New Roman" pitchFamily="18" charset="0"/>
            </a:endParaRPr>
          </a:p>
        </p:txBody>
      </p:sp>
      <p:sp>
        <p:nvSpPr>
          <p:cNvPr id="66564" name="Rectangle 2"/>
          <p:cNvSpPr>
            <a:spLocks noGrp="1" noRot="1" noChangeAspect="1" noChangeArrowheads="1" noTextEdit="1"/>
          </p:cNvSpPr>
          <p:nvPr>
            <p:ph type="sldImg"/>
          </p:nvPr>
        </p:nvSpPr>
        <p:spPr>
          <a:xfrm>
            <a:off x="1163638" y="692150"/>
            <a:ext cx="4608512" cy="3455988"/>
          </a:xfrm>
          <a:ln/>
        </p:spPr>
      </p:sp>
      <p:sp>
        <p:nvSpPr>
          <p:cNvPr id="66565" name="Rectangle 3"/>
          <p:cNvSpPr>
            <a:spLocks noGrp="1" noChangeArrowheads="1"/>
          </p:cNvSpPr>
          <p:nvPr>
            <p:ph type="body" idx="1"/>
          </p:nvPr>
        </p:nvSpPr>
        <p:spPr>
          <a:xfrm>
            <a:off x="925513" y="4378325"/>
            <a:ext cx="5083175" cy="4149725"/>
          </a:xfrm>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Run-time issues related</a:t>
            </a:r>
            <a:r>
              <a:rPr lang="en-US" baseline="0" dirty="0" smtClean="0"/>
              <a:t> to …</a:t>
            </a:r>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understand the run-time issues, we have to closely examine execution semantics in distributed systems…. Even in case of failures,</a:t>
            </a:r>
            <a:r>
              <a:rPr lang="en-US" baseline="0" dirty="0" smtClean="0"/>
              <a:t> it should appear that everything executed exactly once. However, roll-forward recovery makes it particularly harder. Although parts of the request are executed multiple time physically, the outcome should be as if everything executed exactly once.</a:t>
            </a:r>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Solution to rectify</a:t>
            </a:r>
            <a:r>
              <a:rPr lang="en-US" baseline="0" dirty="0" smtClean="0"/>
              <a:t> </a:t>
            </a:r>
            <a:r>
              <a:rPr lang="en-US" dirty="0" smtClean="0"/>
              <a:t>the side-effects of replication depends upon whether</a:t>
            </a:r>
            <a:r>
              <a:rPr lang="en-US" baseline="0" dirty="0" smtClean="0"/>
              <a:t> system is deterministic or non-deterministic. </a:t>
            </a:r>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for this dissertation</a:t>
            </a:r>
            <a:r>
              <a:rPr lang="en-US" baseline="0" dirty="0" smtClean="0"/>
              <a:t>, I would like to propose a protocol for end-to-end exactly-once semantics with fast failover. To resolve this problem we need to rethink transactions. </a:t>
            </a:r>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the course of this research,</a:t>
            </a:r>
            <a:r>
              <a:rPr lang="en-US" baseline="0" dirty="0" smtClean="0"/>
              <a:t> I observed that object structure traversals are needed in all the phases of lifecycle. They manifest in two forms. First is model traversals needed for model transformation &amp; model interpretation. Secondly, for XML processing for configuration of middleware. </a:t>
            </a:r>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discussing</a:t>
            </a:r>
            <a:r>
              <a:rPr lang="en-US" baseline="0" dirty="0" smtClean="0"/>
              <a:t> availability, we must consider a fault-model….</a:t>
            </a:r>
          </a:p>
          <a:p>
            <a:r>
              <a:rPr lang="en-US" baseline="0" dirty="0" smtClean="0"/>
              <a:t>In terms of resources ….       In terms of non-determinism …. </a:t>
            </a:r>
          </a:p>
          <a:p>
            <a:r>
              <a:rPr lang="en-US" baseline="0" dirty="0" smtClean="0"/>
              <a:t>In terms of recovery-time, active replication is the fastest &amp; passive replication comes second, </a:t>
            </a:r>
          </a:p>
          <a:p>
            <a:r>
              <a:rPr lang="en-US" baseline="0" dirty="0" smtClean="0"/>
              <a:t>the goal here is identify a tradeoff to recovery as fast as possible without consuming as many resources</a:t>
            </a:r>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684F8ED-D60B-4D18-B767-F95263BC0995}" type="slidenum">
              <a:rPr lang="en-US" smtClean="0"/>
              <a:pPr/>
              <a:t>52</a:t>
            </a:fld>
            <a:endParaRPr lang="en-US" smtClean="0"/>
          </a:p>
        </p:txBody>
      </p:sp>
      <p:sp>
        <p:nvSpPr>
          <p:cNvPr id="66563" name="Rectangle 7"/>
          <p:cNvSpPr txBox="1">
            <a:spLocks noGrp="1" noChangeArrowheads="1"/>
          </p:cNvSpPr>
          <p:nvPr/>
        </p:nvSpPr>
        <p:spPr bwMode="auto">
          <a:xfrm>
            <a:off x="3927475" y="8758238"/>
            <a:ext cx="3005138" cy="460375"/>
          </a:xfrm>
          <a:prstGeom prst="rect">
            <a:avLst/>
          </a:prstGeom>
          <a:noFill/>
          <a:ln w="9525">
            <a:noFill/>
            <a:miter lim="800000"/>
            <a:headEnd/>
            <a:tailEnd/>
          </a:ln>
        </p:spPr>
        <p:txBody>
          <a:bodyPr lIns="92309" tIns="46154" rIns="92309" bIns="46154" anchor="b"/>
          <a:lstStyle/>
          <a:p>
            <a:pPr algn="r" defTabSz="922338"/>
            <a:fld id="{97C4ED59-3491-4C15-A279-73A45E3A2EE1}" type="slidenum">
              <a:rPr lang="en-US" sz="1200">
                <a:latin typeface="Times New Roman" pitchFamily="18" charset="0"/>
              </a:rPr>
              <a:pPr algn="r" defTabSz="922338"/>
              <a:t>52</a:t>
            </a:fld>
            <a:endParaRPr lang="en-US" sz="1200">
              <a:latin typeface="Times New Roman" pitchFamily="18" charset="0"/>
            </a:endParaRPr>
          </a:p>
        </p:txBody>
      </p:sp>
      <p:sp>
        <p:nvSpPr>
          <p:cNvPr id="66564" name="Rectangle 2"/>
          <p:cNvSpPr>
            <a:spLocks noGrp="1" noRot="1" noChangeAspect="1" noChangeArrowheads="1" noTextEdit="1"/>
          </p:cNvSpPr>
          <p:nvPr>
            <p:ph type="sldImg"/>
          </p:nvPr>
        </p:nvSpPr>
        <p:spPr>
          <a:xfrm>
            <a:off x="1163638" y="692150"/>
            <a:ext cx="4608512" cy="3455988"/>
          </a:xfrm>
          <a:ln/>
        </p:spPr>
      </p:sp>
      <p:sp>
        <p:nvSpPr>
          <p:cNvPr id="66565" name="Rectangle 3"/>
          <p:cNvSpPr>
            <a:spLocks noGrp="1" noChangeArrowheads="1"/>
          </p:cNvSpPr>
          <p:nvPr>
            <p:ph type="body" idx="1"/>
          </p:nvPr>
        </p:nvSpPr>
        <p:spPr>
          <a:xfrm>
            <a:off x="925513" y="4378325"/>
            <a:ext cx="5083175" cy="4149725"/>
          </a:xfrm>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Conventionally</a:t>
            </a:r>
            <a:r>
              <a:rPr lang="en-US" baseline="0" dirty="0" smtClean="0"/>
              <a:t> …. The granularity of failover….</a:t>
            </a:r>
          </a:p>
          <a:p>
            <a:r>
              <a:rPr lang="en-US" baseline="0" dirty="0" smtClean="0"/>
              <a:t>However, I’ll present 3 scenarios here that argue for failover granularity larger than a single component.</a:t>
            </a:r>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3AB15D-F2D7-480D-9A21-41FCCDAF8555}" type="slidenum">
              <a:rPr lang="en-US"/>
              <a:pPr/>
              <a:t>60</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EFB26D-0918-425F-B77C-0DC1B6413084}" type="slidenum">
              <a:rPr lang="en-US"/>
              <a:pPr/>
              <a:t>61</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62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FC3F67-D661-4B28-AC5B-62F572D3F33A}" type="slidenum">
              <a:rPr lang="en-US"/>
              <a:pPr/>
              <a:t>63</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dirty="0" smtClean="0"/>
              <a:t>Among several </a:t>
            </a:r>
            <a:r>
              <a:rPr lang="en-US" dirty="0" err="1" smtClean="0"/>
              <a:t>QoS</a:t>
            </a:r>
            <a:r>
              <a:rPr lang="en-US" dirty="0" smtClean="0"/>
              <a:t> annotations</a:t>
            </a:r>
            <a:r>
              <a:rPr lang="en-US" baseline="0" dirty="0" smtClean="0"/>
              <a:t> that are possible in CQML, these two are the most relevant for our today’s discussion. Shared Risk Group is  a way of modeling simultaneous failure risk. </a:t>
            </a:r>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en-US" dirty="0" smtClean="0"/>
              <a:t>Here is an illustration</a:t>
            </a:r>
            <a:r>
              <a:rPr lang="en-US" baseline="0" dirty="0" smtClean="0"/>
              <a:t> of how run-time coordination.</a:t>
            </a:r>
            <a:endParaRPr lang="en-US" dirty="0" smtClean="0"/>
          </a:p>
        </p:txBody>
      </p:sp>
      <p:sp>
        <p:nvSpPr>
          <p:cNvPr id="30724" name="Slide Number Placeholder 3"/>
          <p:cNvSpPr>
            <a:spLocks noGrp="1"/>
          </p:cNvSpPr>
          <p:nvPr>
            <p:ph type="sldNum" sz="quarter" idx="5"/>
          </p:nvPr>
        </p:nvSpPr>
        <p:spPr>
          <a:noFill/>
        </p:spPr>
        <p:txBody>
          <a:bodyPr/>
          <a:lstStyle/>
          <a:p>
            <a:fld id="{DDED617C-6A27-4289-B943-945A0ADE6830}" type="slidenum">
              <a:rPr lang="en-US" smtClean="0"/>
              <a:pPr/>
              <a:t>64</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the end: From these scenarios &amp; availability</a:t>
            </a:r>
            <a:r>
              <a:rPr lang="en-US" baseline="0" dirty="0" smtClean="0"/>
              <a:t> requirements we realize that high availability of operational strings need transparent group failover with passive replication!</a:t>
            </a:r>
          </a:p>
          <a:p>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the earlier requirements must be realized</a:t>
            </a:r>
            <a:r>
              <a:rPr lang="en-US" baseline="0" dirty="0" smtClean="0"/>
              <a:t> i</a:t>
            </a:r>
            <a:r>
              <a:rPr lang="en-US" dirty="0" smtClean="0"/>
              <a:t>n the context</a:t>
            </a:r>
            <a:r>
              <a:rPr lang="en-US" baseline="0" dirty="0" smtClean="0"/>
              <a:t> of the development lifecycle of component-based systems. </a:t>
            </a:r>
            <a:r>
              <a:rPr lang="en-US" dirty="0" smtClean="0"/>
              <a:t>On the left here</a:t>
            </a:r>
            <a:r>
              <a:rPr lang="en-US" baseline="0" dirty="0" smtClean="0"/>
              <a:t> we see a typical component-based development lifecycle. </a:t>
            </a:r>
            <a:r>
              <a:rPr lang="en-US" dirty="0" smtClean="0"/>
              <a:t>Provisioning availability needs solutions</a:t>
            </a:r>
            <a:r>
              <a:rPr lang="en-US" baseline="0" dirty="0" smtClean="0"/>
              <a:t> at all the stages of lifecycle. For instance, in the specification phase…..</a:t>
            </a:r>
            <a:endParaRPr lang="en-US" dirty="0"/>
          </a:p>
        </p:txBody>
      </p:sp>
      <p:sp>
        <p:nvSpPr>
          <p:cNvPr id="4" name="Slide Number Placeholder 3"/>
          <p:cNvSpPr>
            <a:spLocks noGrp="1"/>
          </p:cNvSpPr>
          <p:nvPr>
            <p:ph type="sldNum" sz="quarter" idx="10"/>
          </p:nvPr>
        </p:nvSpPr>
        <p:spPr/>
        <p:txBody>
          <a:bodyPr/>
          <a:lstStyle/>
          <a:p>
            <a:pPr>
              <a:defRPr/>
            </a:pPr>
            <a:fld id="{E1F6C726-2A46-4B7E-8A8A-7377D64250C8}"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18533" name="Rectangle 5"/>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918534" name="Rectangle 6"/>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4" name="Rectangle 2"/>
          <p:cNvSpPr>
            <a:spLocks noGrp="1" noChangeArrowheads="1"/>
          </p:cNvSpPr>
          <p:nvPr>
            <p:ph type="dt" sz="half" idx="10"/>
          </p:nvPr>
        </p:nvSpPr>
        <p:spPr>
          <a:xfrm>
            <a:off x="457200" y="6245225"/>
            <a:ext cx="2133600" cy="476250"/>
          </a:xfrm>
        </p:spPr>
        <p:txBody>
          <a:bodyPr/>
          <a:lstStyle>
            <a:lvl1pPr>
              <a:defRPr/>
            </a:lvl1pPr>
          </a:lstStyle>
          <a:p>
            <a:pPr>
              <a:defRPr/>
            </a:pPr>
            <a:fld id="{8DF74B87-0072-415D-BDEB-2E5290851623}" type="datetime1">
              <a:rPr lang="en-US"/>
              <a:pPr>
                <a:defRPr/>
              </a:pPr>
              <a:t>4/7/2010</a:t>
            </a:fld>
            <a:endParaRPr lang="en-US" altLang="en-US" dirty="0"/>
          </a:p>
        </p:txBody>
      </p:sp>
      <p:sp>
        <p:nvSpPr>
          <p:cNvPr id="5" name="Rectangle 3"/>
          <p:cNvSpPr>
            <a:spLocks noGrp="1" noChangeArrowheads="1"/>
          </p:cNvSpPr>
          <p:nvPr>
            <p:ph type="ftr" sz="quarter" idx="11"/>
          </p:nvPr>
        </p:nvSpPr>
        <p:spPr>
          <a:xfrm>
            <a:off x="3124200" y="6245225"/>
            <a:ext cx="2895600" cy="476250"/>
          </a:xfrm>
        </p:spPr>
        <p:txBody>
          <a:bodyPr/>
          <a:lstStyle>
            <a:lvl1pPr>
              <a:defRPr/>
            </a:lvl1pPr>
          </a:lstStyle>
          <a:p>
            <a:pPr>
              <a:defRPr/>
            </a:pPr>
            <a:endParaRPr lang="en-US" altLang="en-US"/>
          </a:p>
        </p:txBody>
      </p:sp>
      <p:sp>
        <p:nvSpPr>
          <p:cNvPr id="6" name="Rectangle 4"/>
          <p:cNvSpPr>
            <a:spLocks noGrp="1" noChangeArrowheads="1"/>
          </p:cNvSpPr>
          <p:nvPr>
            <p:ph type="sldNum" sz="quarter" idx="12"/>
          </p:nvPr>
        </p:nvSpPr>
        <p:spPr>
          <a:xfrm>
            <a:off x="6553200" y="6245225"/>
            <a:ext cx="2133600" cy="476250"/>
          </a:xfrm>
        </p:spPr>
        <p:txBody>
          <a:bodyPr lIns="85106" tIns="42552" rIns="85106" bIns="42552" anchor="b"/>
          <a:lstStyle>
            <a:lvl1pPr eaLnBrk="1" hangingPunct="1">
              <a:defRPr sz="1300">
                <a:latin typeface="Garamond" pitchFamily="18" charset="0"/>
              </a:defRPr>
            </a:lvl1pPr>
          </a:lstStyle>
          <a:p>
            <a:pPr>
              <a:defRPr/>
            </a:pPr>
            <a:fld id="{AC347EE1-CC8F-4DA3-B41D-6B92E28131FF}" type="slidenum">
              <a:rPr lang="en-US" altLang="en-US"/>
              <a:pPr>
                <a:defRPr/>
              </a:pPr>
              <a:t>‹#›</a:t>
            </a:fld>
            <a:endParaRPr lang="en-US"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45E38D75-6BC4-478F-B690-63AEE5D91B2D}" type="datetime1">
              <a:rPr lang="en-US"/>
              <a:pPr>
                <a:defRPr/>
              </a:pPr>
              <a:t>4/7/2010</a:t>
            </a:fld>
            <a:endParaRPr lang="en-US" alt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p:cNvSpPr>
            <a:spLocks noGrp="1" noChangeArrowheads="1"/>
          </p:cNvSpPr>
          <p:nvPr>
            <p:ph type="sldNum" sz="quarter" idx="12"/>
          </p:nvPr>
        </p:nvSpPr>
        <p:spPr>
          <a:ln/>
        </p:spPr>
        <p:txBody>
          <a:bodyPr/>
          <a:lstStyle>
            <a:lvl1pPr>
              <a:defRPr/>
            </a:lvl1pPr>
          </a:lstStyle>
          <a:p>
            <a:pPr>
              <a:defRPr/>
            </a:pPr>
            <a:fld id="{6396ACBC-1A2A-436F-AF53-C055C13DDBD8}"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7788"/>
            <a:ext cx="2019300" cy="61737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7788"/>
            <a:ext cx="5905500" cy="6173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877322F1-32DD-49EC-B2DB-C91A419349D2}" type="datetime1">
              <a:rPr lang="en-US"/>
              <a:pPr>
                <a:defRPr/>
              </a:pPr>
              <a:t>4/7/2010</a:t>
            </a:fld>
            <a:endParaRPr lang="en-US" alt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p:cNvSpPr>
            <a:spLocks noGrp="1" noChangeArrowheads="1"/>
          </p:cNvSpPr>
          <p:nvPr>
            <p:ph type="sldNum" sz="quarter" idx="12"/>
          </p:nvPr>
        </p:nvSpPr>
        <p:spPr>
          <a:ln/>
        </p:spPr>
        <p:txBody>
          <a:bodyPr/>
          <a:lstStyle>
            <a:lvl1pPr>
              <a:defRPr/>
            </a:lvl1pPr>
          </a:lstStyle>
          <a:p>
            <a:pPr>
              <a:defRPr/>
            </a:pPr>
            <a:fld id="{DBA94E74-463E-4304-AE2A-0016E16CBBA5}"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73100" y="-77788"/>
            <a:ext cx="7772400" cy="5540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762000"/>
            <a:ext cx="39624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762000"/>
            <a:ext cx="39624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0" y="3505200"/>
            <a:ext cx="39624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fld id="{27EBFED6-8A18-43C2-8A75-8EE07040878A}" type="datetime1">
              <a:rPr lang="en-US"/>
              <a:pPr>
                <a:defRPr/>
              </a:pPr>
              <a:t>4/7/2010</a:t>
            </a:fld>
            <a:endParaRPr lang="en-US" altLang="en-US" dirty="0"/>
          </a:p>
        </p:txBody>
      </p:sp>
      <p:sp>
        <p:nvSpPr>
          <p:cNvPr id="7" name="Rectangle 3"/>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8"/>
          <p:cNvSpPr>
            <a:spLocks noGrp="1" noChangeArrowheads="1"/>
          </p:cNvSpPr>
          <p:nvPr>
            <p:ph type="sldNum" sz="quarter" idx="12"/>
          </p:nvPr>
        </p:nvSpPr>
        <p:spPr>
          <a:ln/>
        </p:spPr>
        <p:txBody>
          <a:bodyPr/>
          <a:lstStyle>
            <a:lvl1pPr>
              <a:defRPr/>
            </a:lvl1pPr>
          </a:lstStyle>
          <a:p>
            <a:pPr>
              <a:defRPr/>
            </a:pPr>
            <a:fld id="{FDEA51B9-1E76-42F4-8B16-7FFFD7B2CA74}"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73100" y="-77788"/>
            <a:ext cx="7772400" cy="5540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762000"/>
            <a:ext cx="80772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505200"/>
            <a:ext cx="80772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8D52A8D8-F9A9-40EC-8EDD-628C656BEA8D}" type="datetime1">
              <a:rPr lang="en-US"/>
              <a:pPr>
                <a:defRPr/>
              </a:pPr>
              <a:t>4/7/2010</a:t>
            </a:fld>
            <a:endParaRPr lang="en-US" alt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p:cNvSpPr>
            <a:spLocks noGrp="1" noChangeArrowheads="1"/>
          </p:cNvSpPr>
          <p:nvPr>
            <p:ph type="sldNum" sz="quarter" idx="12"/>
          </p:nvPr>
        </p:nvSpPr>
        <p:spPr>
          <a:ln/>
        </p:spPr>
        <p:txBody>
          <a:bodyPr/>
          <a:lstStyle>
            <a:lvl1pPr>
              <a:defRPr/>
            </a:lvl1pPr>
          </a:lstStyle>
          <a:p>
            <a:pPr>
              <a:defRPr/>
            </a:pPr>
            <a:fld id="{45A44A14-ED8D-4D94-828E-E85445CA6555}"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73100" y="-77788"/>
            <a:ext cx="7772400" cy="5540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762000"/>
            <a:ext cx="39624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0" y="762000"/>
            <a:ext cx="39624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828B164E-B98B-4F82-8AD4-E19A6E4A41EB}" type="datetime1">
              <a:rPr lang="en-US"/>
              <a:pPr>
                <a:defRPr/>
              </a:pPr>
              <a:t>4/7/2010</a:t>
            </a:fld>
            <a:endParaRPr lang="en-US" alt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p:cNvSpPr>
            <a:spLocks noGrp="1" noChangeArrowheads="1"/>
          </p:cNvSpPr>
          <p:nvPr>
            <p:ph type="sldNum" sz="quarter" idx="12"/>
          </p:nvPr>
        </p:nvSpPr>
        <p:spPr>
          <a:ln/>
        </p:spPr>
        <p:txBody>
          <a:bodyPr/>
          <a:lstStyle>
            <a:lvl1pPr>
              <a:defRPr/>
            </a:lvl1pPr>
          </a:lstStyle>
          <a:p>
            <a:pPr>
              <a:defRPr/>
            </a:pPr>
            <a:fld id="{FEFDD678-4755-4F97-8BFB-7D40FC7C13A8}"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3100" y="-77788"/>
            <a:ext cx="7772400" cy="5540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762000"/>
            <a:ext cx="39624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762000"/>
            <a:ext cx="39624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AE8D4C1D-1AF8-42FB-A0D5-7EDAE68F731A}" type="datetime1">
              <a:rPr lang="en-US"/>
              <a:pPr>
                <a:defRPr/>
              </a:pPr>
              <a:t>4/7/2010</a:t>
            </a:fld>
            <a:endParaRPr lang="en-US" alt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p:cNvSpPr>
            <a:spLocks noGrp="1" noChangeArrowheads="1"/>
          </p:cNvSpPr>
          <p:nvPr>
            <p:ph type="sldNum" sz="quarter" idx="12"/>
          </p:nvPr>
        </p:nvSpPr>
        <p:spPr>
          <a:ln/>
        </p:spPr>
        <p:txBody>
          <a:bodyPr/>
          <a:lstStyle>
            <a:lvl1pPr>
              <a:defRPr/>
            </a:lvl1pPr>
          </a:lstStyle>
          <a:p>
            <a:pPr>
              <a:defRPr/>
            </a:pPr>
            <a:fld id="{BC385BCB-D182-4C85-BE60-B8E4E185AB96}"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fld id="{4712596F-9E55-4F64-B0BC-790E9FC15F1C}" type="datetime1">
              <a:rPr lang="en-US"/>
              <a:pPr>
                <a:defRPr/>
              </a:pPr>
              <a:t>4/7/2010</a:t>
            </a:fld>
            <a:endParaRPr lang="en-US" alt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p:cNvSpPr>
            <a:spLocks noGrp="1" noChangeArrowheads="1"/>
          </p:cNvSpPr>
          <p:nvPr>
            <p:ph type="sldNum" sz="quarter" idx="12"/>
          </p:nvPr>
        </p:nvSpPr>
        <p:spPr>
          <a:ln/>
        </p:spPr>
        <p:txBody>
          <a:bodyPr/>
          <a:lstStyle>
            <a:lvl1pPr>
              <a:defRPr/>
            </a:lvl1pPr>
          </a:lstStyle>
          <a:p>
            <a:pPr>
              <a:defRPr/>
            </a:pPr>
            <a:fld id="{A3AF97A3-6728-4865-85C7-208EE2333AEB}"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072B7609-418A-4A90-87F4-096E6AE3060E}" type="datetime1">
              <a:rPr lang="en-US"/>
              <a:pPr>
                <a:defRPr/>
              </a:pPr>
              <a:t>4/7/2010</a:t>
            </a:fld>
            <a:endParaRPr lang="en-US" alt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8"/>
          <p:cNvSpPr>
            <a:spLocks noGrp="1" noChangeArrowheads="1"/>
          </p:cNvSpPr>
          <p:nvPr>
            <p:ph type="sldNum" sz="quarter" idx="12"/>
          </p:nvPr>
        </p:nvSpPr>
        <p:spPr>
          <a:ln/>
        </p:spPr>
        <p:txBody>
          <a:bodyPr/>
          <a:lstStyle>
            <a:lvl1pPr>
              <a:defRPr/>
            </a:lvl1pPr>
          </a:lstStyle>
          <a:p>
            <a:pPr>
              <a:defRPr/>
            </a:pPr>
            <a:fld id="{A49C6C36-BC51-4744-A2AD-B87B8B6C4AEC}"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762000"/>
            <a:ext cx="39624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762000"/>
            <a:ext cx="39624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fld id="{E42DAE89-543E-4CDD-9C84-E77F96293350}" type="datetime1">
              <a:rPr lang="en-US"/>
              <a:pPr>
                <a:defRPr/>
              </a:pPr>
              <a:t>4/7/2010</a:t>
            </a:fld>
            <a:endParaRPr lang="en-US" alt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p:cNvSpPr>
            <a:spLocks noGrp="1" noChangeArrowheads="1"/>
          </p:cNvSpPr>
          <p:nvPr>
            <p:ph type="sldNum" sz="quarter" idx="12"/>
          </p:nvPr>
        </p:nvSpPr>
        <p:spPr>
          <a:ln/>
        </p:spPr>
        <p:txBody>
          <a:bodyPr/>
          <a:lstStyle>
            <a:lvl1pPr>
              <a:defRPr/>
            </a:lvl1pPr>
          </a:lstStyle>
          <a:p>
            <a:pPr>
              <a:defRPr/>
            </a:pPr>
            <a:fld id="{55354DF1-6B10-4205-A004-EEF012365756}"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fld id="{40320F8E-767E-47E8-B82F-71442AF9486C}" type="datetime1">
              <a:rPr lang="en-US"/>
              <a:pPr>
                <a:defRPr/>
              </a:pPr>
              <a:t>4/7/2010</a:t>
            </a:fld>
            <a:endParaRPr lang="en-US" alt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8"/>
          <p:cNvSpPr>
            <a:spLocks noGrp="1" noChangeArrowheads="1"/>
          </p:cNvSpPr>
          <p:nvPr>
            <p:ph type="sldNum" sz="quarter" idx="12"/>
          </p:nvPr>
        </p:nvSpPr>
        <p:spPr>
          <a:ln/>
        </p:spPr>
        <p:txBody>
          <a:bodyPr/>
          <a:lstStyle>
            <a:lvl1pPr>
              <a:defRPr/>
            </a:lvl1pPr>
          </a:lstStyle>
          <a:p>
            <a:pPr>
              <a:defRPr/>
            </a:pPr>
            <a:fld id="{5D753EEB-1A32-4925-90FA-8D512CE98628}"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fld id="{5656ED5D-0C29-487C-974E-BE0264C08C31}" type="datetime1">
              <a:rPr lang="en-US"/>
              <a:pPr>
                <a:defRPr/>
              </a:pPr>
              <a:t>4/7/2010</a:t>
            </a:fld>
            <a:endParaRPr lang="en-US" alt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8"/>
          <p:cNvSpPr>
            <a:spLocks noGrp="1" noChangeArrowheads="1"/>
          </p:cNvSpPr>
          <p:nvPr>
            <p:ph type="sldNum" sz="quarter" idx="12"/>
          </p:nvPr>
        </p:nvSpPr>
        <p:spPr>
          <a:ln/>
        </p:spPr>
        <p:txBody>
          <a:bodyPr/>
          <a:lstStyle>
            <a:lvl1pPr>
              <a:defRPr/>
            </a:lvl1pPr>
          </a:lstStyle>
          <a:p>
            <a:pPr>
              <a:defRPr/>
            </a:pPr>
            <a:fld id="{7D00D915-1A36-4801-908F-4E68A475298B}"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1D6F84C4-40DA-4287-9CC7-E92A5249DD79}" type="datetime1">
              <a:rPr lang="en-US"/>
              <a:pPr>
                <a:defRPr/>
              </a:pPr>
              <a:t>4/7/2010</a:t>
            </a:fld>
            <a:endParaRPr lang="en-US" alt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8"/>
          <p:cNvSpPr>
            <a:spLocks noGrp="1" noChangeArrowheads="1"/>
          </p:cNvSpPr>
          <p:nvPr>
            <p:ph type="sldNum" sz="quarter" idx="12"/>
          </p:nvPr>
        </p:nvSpPr>
        <p:spPr>
          <a:ln/>
        </p:spPr>
        <p:txBody>
          <a:bodyPr/>
          <a:lstStyle>
            <a:lvl1pPr>
              <a:defRPr/>
            </a:lvl1pPr>
          </a:lstStyle>
          <a:p>
            <a:pPr>
              <a:defRPr/>
            </a:pPr>
            <a:fld id="{E73FCA15-E72E-4EB1-A997-53FA4B52C890}"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E8DEAC96-E6F4-4FBE-9E2F-C31542476D60}" type="datetime1">
              <a:rPr lang="en-US"/>
              <a:pPr>
                <a:defRPr/>
              </a:pPr>
              <a:t>4/7/2010</a:t>
            </a:fld>
            <a:endParaRPr lang="en-US" alt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p:cNvSpPr>
            <a:spLocks noGrp="1" noChangeArrowheads="1"/>
          </p:cNvSpPr>
          <p:nvPr>
            <p:ph type="sldNum" sz="quarter" idx="12"/>
          </p:nvPr>
        </p:nvSpPr>
        <p:spPr>
          <a:ln/>
        </p:spPr>
        <p:txBody>
          <a:bodyPr/>
          <a:lstStyle>
            <a:lvl1pPr>
              <a:defRPr/>
            </a:lvl1pPr>
          </a:lstStyle>
          <a:p>
            <a:pPr>
              <a:defRPr/>
            </a:pPr>
            <a:fld id="{2E6186E2-3F66-454A-991D-BDB6DA1E464B}"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3804665B-0063-44E5-8A6E-3D443C5E49BA}" type="datetime1">
              <a:rPr lang="en-US"/>
              <a:pPr>
                <a:defRPr/>
              </a:pPr>
              <a:t>4/7/2010</a:t>
            </a:fld>
            <a:endParaRPr lang="en-US" alt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8"/>
          <p:cNvSpPr>
            <a:spLocks noGrp="1" noChangeArrowheads="1"/>
          </p:cNvSpPr>
          <p:nvPr>
            <p:ph type="sldNum" sz="quarter" idx="12"/>
          </p:nvPr>
        </p:nvSpPr>
        <p:spPr>
          <a:ln/>
        </p:spPr>
        <p:txBody>
          <a:bodyPr/>
          <a:lstStyle>
            <a:lvl1pPr>
              <a:defRPr/>
            </a:lvl1pPr>
          </a:lstStyle>
          <a:p>
            <a:pPr>
              <a:defRPr/>
            </a:pPr>
            <a:fld id="{9A626299-172C-4DEF-A5C9-16B1F61CB503}" type="slidenum">
              <a:rPr lang="en-US"/>
              <a:pPr>
                <a:defRPr/>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5458" name="Rectangle 2"/>
          <p:cNvSpPr>
            <a:spLocks noGrp="1" noChangeArrowheads="1"/>
          </p:cNvSpPr>
          <p:nvPr>
            <p:ph type="dt" sz="half" idx="2"/>
          </p:nvPr>
        </p:nvSpPr>
        <p:spPr bwMode="auto">
          <a:xfrm>
            <a:off x="76200" y="6324600"/>
            <a:ext cx="2133600" cy="457200"/>
          </a:xfrm>
          <a:prstGeom prst="rect">
            <a:avLst/>
          </a:prstGeom>
          <a:noFill/>
          <a:ln w="9525">
            <a:noFill/>
            <a:miter lim="800000"/>
            <a:headEnd/>
            <a:tailEnd/>
          </a:ln>
          <a:effectLst/>
        </p:spPr>
        <p:txBody>
          <a:bodyPr vert="horz" wrap="square" lIns="85106" tIns="42552" rIns="85106" bIns="42552" numCol="1" anchor="b" anchorCtr="0" compatLnSpc="1">
            <a:prstTxWarp prst="textNoShape">
              <a:avLst/>
            </a:prstTxWarp>
          </a:bodyPr>
          <a:lstStyle>
            <a:lvl1pPr algn="l">
              <a:defRPr sz="1100">
                <a:latin typeface="Garamond" pitchFamily="18" charset="0"/>
              </a:defRPr>
            </a:lvl1pPr>
          </a:lstStyle>
          <a:p>
            <a:pPr>
              <a:defRPr/>
            </a:pPr>
            <a:fld id="{FBD9C03A-B7D3-4B7A-AADF-17E129BCE99C}" type="datetime1">
              <a:rPr lang="en-US"/>
              <a:pPr>
                <a:defRPr/>
              </a:pPr>
              <a:t>4/7/2010</a:t>
            </a:fld>
            <a:endParaRPr lang="en-US" altLang="en-US" dirty="0"/>
          </a:p>
        </p:txBody>
      </p:sp>
      <p:sp>
        <p:nvSpPr>
          <p:cNvPr id="915459" name="Rectangle 3"/>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square" lIns="85106" tIns="42552" rIns="85106" bIns="42552" numCol="1" anchor="b" anchorCtr="0" compatLnSpc="1">
            <a:prstTxWarp prst="textNoShape">
              <a:avLst/>
            </a:prstTxWarp>
          </a:bodyPr>
          <a:lstStyle>
            <a:lvl1pPr>
              <a:defRPr sz="1100">
                <a:latin typeface="Garamond" pitchFamily="18" charset="0"/>
              </a:defRPr>
            </a:lvl1pPr>
          </a:lstStyle>
          <a:p>
            <a:pPr>
              <a:defRPr/>
            </a:pPr>
            <a:endParaRPr lang="en-US" altLang="en-US"/>
          </a:p>
        </p:txBody>
      </p:sp>
      <p:sp>
        <p:nvSpPr>
          <p:cNvPr id="4100" name="Rectangle 5"/>
          <p:cNvSpPr>
            <a:spLocks noGrp="1" noChangeArrowheads="1"/>
          </p:cNvSpPr>
          <p:nvPr>
            <p:ph type="body" idx="1"/>
          </p:nvPr>
        </p:nvSpPr>
        <p:spPr bwMode="auto">
          <a:xfrm>
            <a:off x="457200" y="762000"/>
            <a:ext cx="8077200" cy="5334000"/>
          </a:xfrm>
          <a:prstGeom prst="rect">
            <a:avLst/>
          </a:prstGeom>
          <a:noFill/>
          <a:ln w="9525">
            <a:noFill/>
            <a:miter lim="800000"/>
            <a:headEnd/>
            <a:tailEnd/>
          </a:ln>
        </p:spPr>
        <p:txBody>
          <a:bodyPr vert="horz" wrap="square" lIns="85106" tIns="42552" rIns="85106" bIns="42552"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p:txBody>
      </p:sp>
      <p:sp>
        <p:nvSpPr>
          <p:cNvPr id="4101" name="Rectangle 6"/>
          <p:cNvSpPr>
            <a:spLocks noGrp="1" noChangeArrowheads="1"/>
          </p:cNvSpPr>
          <p:nvPr>
            <p:ph type="title"/>
          </p:nvPr>
        </p:nvSpPr>
        <p:spPr bwMode="auto">
          <a:xfrm>
            <a:off x="673100" y="-77788"/>
            <a:ext cx="7772400" cy="554038"/>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lvl="0"/>
            <a:r>
              <a:rPr lang="en-US" altLang="zh-CN" smtClean="0"/>
              <a:t>Click to edit Master title style</a:t>
            </a:r>
          </a:p>
        </p:txBody>
      </p:sp>
      <p:sp>
        <p:nvSpPr>
          <p:cNvPr id="915463" name="Line 7"/>
          <p:cNvSpPr>
            <a:spLocks noChangeShapeType="1"/>
          </p:cNvSpPr>
          <p:nvPr userDrawn="1"/>
        </p:nvSpPr>
        <p:spPr bwMode="auto">
          <a:xfrm>
            <a:off x="268288" y="476250"/>
            <a:ext cx="8651875" cy="0"/>
          </a:xfrm>
          <a:prstGeom prst="line">
            <a:avLst/>
          </a:prstGeom>
          <a:noFill/>
          <a:ln w="38100">
            <a:solidFill>
              <a:srgbClr val="888888"/>
            </a:solidFill>
            <a:round/>
            <a:headEnd/>
            <a:tailEnd/>
          </a:ln>
          <a:effectLst/>
        </p:spPr>
        <p:txBody>
          <a:bodyPr/>
          <a:lstStyle/>
          <a:p>
            <a:pPr>
              <a:defRPr/>
            </a:pPr>
            <a:endParaRPr lang="en-US" dirty="0"/>
          </a:p>
        </p:txBody>
      </p:sp>
      <p:sp>
        <p:nvSpPr>
          <p:cNvPr id="3080" name="Rectangle 8"/>
          <p:cNvSpPr>
            <a:spLocks noGrp="1" noChangeArrowheads="1"/>
          </p:cNvSpPr>
          <p:nvPr>
            <p:ph type="sldNum" sz="quarter" idx="4"/>
          </p:nvPr>
        </p:nvSpPr>
        <p:spPr bwMode="auto">
          <a:xfrm>
            <a:off x="69342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F05A14AE-71DF-4850-BB85-8E5C09A7DAD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52"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 id="2147483951" r:id="rId15"/>
  </p:sldLayoutIdLst>
  <p:timing>
    <p:tnLst>
      <p:par>
        <p:cTn id="1" dur="indefinite" restart="never" nodeType="tmRoot"/>
      </p:par>
    </p:tnLst>
  </p:timing>
  <p:hf hdr="0" ftr="0" dt="0"/>
  <p:txStyles>
    <p:titleStyle>
      <a:lvl1pPr algn="ctr" defTabSz="850900" rtl="0" eaLnBrk="0" fontAlgn="base" hangingPunct="0">
        <a:spcBef>
          <a:spcPct val="0"/>
        </a:spcBef>
        <a:spcAft>
          <a:spcPct val="0"/>
        </a:spcAft>
        <a:defRPr sz="2600" b="1">
          <a:solidFill>
            <a:srgbClr val="FF3300"/>
          </a:solidFill>
          <a:latin typeface="+mj-lt"/>
          <a:ea typeface="+mj-ea"/>
          <a:cs typeface="+mj-cs"/>
        </a:defRPr>
      </a:lvl1pPr>
      <a:lvl2pPr algn="ctr" defTabSz="850900" rtl="0" eaLnBrk="0" fontAlgn="base" hangingPunct="0">
        <a:spcBef>
          <a:spcPct val="0"/>
        </a:spcBef>
        <a:spcAft>
          <a:spcPct val="0"/>
        </a:spcAft>
        <a:defRPr sz="2600" b="1">
          <a:solidFill>
            <a:srgbClr val="FF3300"/>
          </a:solidFill>
          <a:latin typeface="Arial Unicode"/>
          <a:cs typeface="Arial" pitchFamily="34" charset="0"/>
        </a:defRPr>
      </a:lvl2pPr>
      <a:lvl3pPr algn="ctr" defTabSz="850900" rtl="0" eaLnBrk="0" fontAlgn="base" hangingPunct="0">
        <a:spcBef>
          <a:spcPct val="0"/>
        </a:spcBef>
        <a:spcAft>
          <a:spcPct val="0"/>
        </a:spcAft>
        <a:defRPr sz="2600" b="1">
          <a:solidFill>
            <a:srgbClr val="FF3300"/>
          </a:solidFill>
          <a:latin typeface="Arial Unicode"/>
          <a:cs typeface="Arial" pitchFamily="34" charset="0"/>
        </a:defRPr>
      </a:lvl3pPr>
      <a:lvl4pPr algn="ctr" defTabSz="850900" rtl="0" eaLnBrk="0" fontAlgn="base" hangingPunct="0">
        <a:spcBef>
          <a:spcPct val="0"/>
        </a:spcBef>
        <a:spcAft>
          <a:spcPct val="0"/>
        </a:spcAft>
        <a:defRPr sz="2600" b="1">
          <a:solidFill>
            <a:srgbClr val="FF3300"/>
          </a:solidFill>
          <a:latin typeface="Arial Unicode"/>
          <a:cs typeface="Arial" pitchFamily="34" charset="0"/>
        </a:defRPr>
      </a:lvl4pPr>
      <a:lvl5pPr algn="ctr" defTabSz="850900" rtl="0" eaLnBrk="0" fontAlgn="base" hangingPunct="0">
        <a:spcBef>
          <a:spcPct val="0"/>
        </a:spcBef>
        <a:spcAft>
          <a:spcPct val="0"/>
        </a:spcAft>
        <a:defRPr sz="2600" b="1">
          <a:solidFill>
            <a:srgbClr val="FF3300"/>
          </a:solidFill>
          <a:latin typeface="Arial Unicode"/>
          <a:cs typeface="Arial" pitchFamily="34" charset="0"/>
        </a:defRPr>
      </a:lvl5pPr>
      <a:lvl6pPr marL="457200" algn="ctr" defTabSz="850900" rtl="0" fontAlgn="base">
        <a:spcBef>
          <a:spcPct val="0"/>
        </a:spcBef>
        <a:spcAft>
          <a:spcPct val="0"/>
        </a:spcAft>
        <a:defRPr sz="2600" b="1">
          <a:solidFill>
            <a:srgbClr val="FF3300"/>
          </a:solidFill>
          <a:latin typeface="Arial Unicode"/>
          <a:cs typeface="Arial" pitchFamily="34" charset="0"/>
        </a:defRPr>
      </a:lvl6pPr>
      <a:lvl7pPr marL="914400" algn="ctr" defTabSz="850900" rtl="0" fontAlgn="base">
        <a:spcBef>
          <a:spcPct val="0"/>
        </a:spcBef>
        <a:spcAft>
          <a:spcPct val="0"/>
        </a:spcAft>
        <a:defRPr sz="2600" b="1">
          <a:solidFill>
            <a:srgbClr val="FF3300"/>
          </a:solidFill>
          <a:latin typeface="Arial Unicode"/>
          <a:cs typeface="Arial" pitchFamily="34" charset="0"/>
        </a:defRPr>
      </a:lvl7pPr>
      <a:lvl8pPr marL="1371600" algn="ctr" defTabSz="850900" rtl="0" fontAlgn="base">
        <a:spcBef>
          <a:spcPct val="0"/>
        </a:spcBef>
        <a:spcAft>
          <a:spcPct val="0"/>
        </a:spcAft>
        <a:defRPr sz="2600" b="1">
          <a:solidFill>
            <a:srgbClr val="FF3300"/>
          </a:solidFill>
          <a:latin typeface="Arial Unicode"/>
          <a:cs typeface="Arial" pitchFamily="34" charset="0"/>
        </a:defRPr>
      </a:lvl8pPr>
      <a:lvl9pPr marL="1828800" algn="ctr" defTabSz="850900" rtl="0" fontAlgn="base">
        <a:spcBef>
          <a:spcPct val="0"/>
        </a:spcBef>
        <a:spcAft>
          <a:spcPct val="0"/>
        </a:spcAft>
        <a:defRPr sz="2600" b="1">
          <a:solidFill>
            <a:srgbClr val="FF3300"/>
          </a:solidFill>
          <a:latin typeface="Arial Unicode"/>
          <a:cs typeface="Arial" pitchFamily="34" charset="0"/>
        </a:defRPr>
      </a:lvl9pPr>
    </p:titleStyle>
    <p:bodyStyle>
      <a:lvl1pPr marL="160338" indent="-160338" algn="l" defTabSz="850900" rtl="0" eaLnBrk="0" fontAlgn="base" hangingPunct="0">
        <a:spcBef>
          <a:spcPct val="20000"/>
        </a:spcBef>
        <a:spcAft>
          <a:spcPct val="0"/>
        </a:spcAft>
        <a:buClr>
          <a:schemeClr val="tx1"/>
        </a:buClr>
        <a:buChar char="•"/>
        <a:defRPr sz="1900">
          <a:solidFill>
            <a:schemeClr val="tx1"/>
          </a:solidFill>
          <a:latin typeface="+mn-lt"/>
          <a:ea typeface="+mn-ea"/>
          <a:cs typeface="+mn-cs"/>
        </a:defRPr>
      </a:lvl1pPr>
      <a:lvl2pPr marL="425450" indent="-158750" algn="l" defTabSz="850900" rtl="0" eaLnBrk="0" fontAlgn="base" hangingPunct="0">
        <a:spcBef>
          <a:spcPct val="20000"/>
        </a:spcBef>
        <a:spcAft>
          <a:spcPct val="0"/>
        </a:spcAft>
        <a:buClr>
          <a:schemeClr val="tx1"/>
        </a:buClr>
        <a:buChar char="•"/>
        <a:defRPr sz="1700">
          <a:solidFill>
            <a:schemeClr val="tx1"/>
          </a:solidFill>
          <a:latin typeface="+mn-lt"/>
          <a:cs typeface="+mn-cs"/>
        </a:defRPr>
      </a:lvl2pPr>
      <a:lvl3pPr marL="692150" indent="-160338" algn="l" defTabSz="850900" rtl="0" eaLnBrk="0" fontAlgn="base" hangingPunct="0">
        <a:spcBef>
          <a:spcPct val="20000"/>
        </a:spcBef>
        <a:spcAft>
          <a:spcPct val="0"/>
        </a:spcAft>
        <a:buClr>
          <a:schemeClr val="tx1"/>
        </a:buClr>
        <a:buChar char="•"/>
        <a:defRPr sz="1500">
          <a:solidFill>
            <a:schemeClr val="tx1"/>
          </a:solidFill>
          <a:latin typeface="+mn-lt"/>
          <a:cs typeface="+mn-cs"/>
        </a:defRPr>
      </a:lvl3pPr>
      <a:lvl4pPr marL="1465263" indent="-295275" algn="l" defTabSz="850900" rtl="0" eaLnBrk="0" fontAlgn="base" hangingPunct="0">
        <a:spcBef>
          <a:spcPct val="20000"/>
        </a:spcBef>
        <a:spcAft>
          <a:spcPct val="0"/>
        </a:spcAft>
        <a:buClr>
          <a:schemeClr val="accent2"/>
        </a:buClr>
        <a:buSzPct val="70000"/>
        <a:buFont typeface="Wingdings" pitchFamily="2" charset="2"/>
        <a:buChar char="q"/>
        <a:defRPr sz="1900">
          <a:solidFill>
            <a:schemeClr val="tx1"/>
          </a:solidFill>
          <a:latin typeface="+mn-lt"/>
          <a:cs typeface="+mn-cs"/>
        </a:defRPr>
      </a:lvl4pPr>
      <a:lvl5pPr marL="1887538" indent="-315913" algn="l" defTabSz="850900" rtl="0" eaLnBrk="0" fontAlgn="base" hangingPunct="0">
        <a:spcBef>
          <a:spcPct val="20000"/>
        </a:spcBef>
        <a:spcAft>
          <a:spcPct val="0"/>
        </a:spcAft>
        <a:buClr>
          <a:schemeClr val="accent1"/>
        </a:buClr>
        <a:buSzPct val="75000"/>
        <a:buFont typeface="Wingdings" pitchFamily="2" charset="2"/>
        <a:buChar char="§"/>
        <a:defRPr sz="1900">
          <a:solidFill>
            <a:schemeClr val="tx1"/>
          </a:solidFill>
          <a:latin typeface="+mn-lt"/>
          <a:cs typeface="+mn-cs"/>
        </a:defRPr>
      </a:lvl5pPr>
      <a:lvl6pPr marL="2344738" indent="-315913" algn="l" defTabSz="850900" rtl="0" fontAlgn="base">
        <a:spcBef>
          <a:spcPct val="20000"/>
        </a:spcBef>
        <a:spcAft>
          <a:spcPct val="0"/>
        </a:spcAft>
        <a:buClr>
          <a:schemeClr val="accent1"/>
        </a:buClr>
        <a:buSzPct val="75000"/>
        <a:buFont typeface="Wingdings" pitchFamily="2" charset="2"/>
        <a:buChar char="§"/>
        <a:defRPr sz="1900">
          <a:solidFill>
            <a:schemeClr val="tx1"/>
          </a:solidFill>
          <a:latin typeface="+mn-lt"/>
          <a:cs typeface="+mn-cs"/>
        </a:defRPr>
      </a:lvl6pPr>
      <a:lvl7pPr marL="2801938" indent="-315913" algn="l" defTabSz="850900" rtl="0" fontAlgn="base">
        <a:spcBef>
          <a:spcPct val="20000"/>
        </a:spcBef>
        <a:spcAft>
          <a:spcPct val="0"/>
        </a:spcAft>
        <a:buClr>
          <a:schemeClr val="accent1"/>
        </a:buClr>
        <a:buSzPct val="75000"/>
        <a:buFont typeface="Wingdings" pitchFamily="2" charset="2"/>
        <a:buChar char="§"/>
        <a:defRPr sz="1900">
          <a:solidFill>
            <a:schemeClr val="tx1"/>
          </a:solidFill>
          <a:latin typeface="+mn-lt"/>
          <a:cs typeface="+mn-cs"/>
        </a:defRPr>
      </a:lvl7pPr>
      <a:lvl8pPr marL="3259138" indent="-315913" algn="l" defTabSz="850900" rtl="0" fontAlgn="base">
        <a:spcBef>
          <a:spcPct val="20000"/>
        </a:spcBef>
        <a:spcAft>
          <a:spcPct val="0"/>
        </a:spcAft>
        <a:buClr>
          <a:schemeClr val="accent1"/>
        </a:buClr>
        <a:buSzPct val="75000"/>
        <a:buFont typeface="Wingdings" pitchFamily="2" charset="2"/>
        <a:buChar char="§"/>
        <a:defRPr sz="1900">
          <a:solidFill>
            <a:schemeClr val="tx1"/>
          </a:solidFill>
          <a:latin typeface="+mn-lt"/>
          <a:cs typeface="+mn-cs"/>
        </a:defRPr>
      </a:lvl8pPr>
      <a:lvl9pPr marL="3716338" indent="-315913" algn="l" defTabSz="850900" rtl="0" fontAlgn="base">
        <a:spcBef>
          <a:spcPct val="20000"/>
        </a:spcBef>
        <a:spcAft>
          <a:spcPct val="0"/>
        </a:spcAft>
        <a:buClr>
          <a:schemeClr val="accent1"/>
        </a:buClr>
        <a:buSzPct val="75000"/>
        <a:buFont typeface="Wingdings" pitchFamily="2" charset="2"/>
        <a:buChar char="§"/>
        <a:defRPr sz="1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oleObject" Target="../embeddings/oleObject14.bin"/><Relationship Id="rId3" Type="http://schemas.openxmlformats.org/officeDocument/2006/relationships/notesSlide" Target="../notesSlides/notesSlide12.xml"/><Relationship Id="rId7" Type="http://schemas.openxmlformats.org/officeDocument/2006/relationships/oleObject" Target="../embeddings/oleObject8.bin"/><Relationship Id="rId12" Type="http://schemas.openxmlformats.org/officeDocument/2006/relationships/oleObject" Target="../embeddings/oleObject13.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oleObject" Target="../embeddings/oleObject12.bin"/><Relationship Id="rId5" Type="http://schemas.openxmlformats.org/officeDocument/2006/relationships/oleObject" Target="../embeddings/oleObject6.bin"/><Relationship Id="rId10" Type="http://schemas.openxmlformats.org/officeDocument/2006/relationships/oleObject" Target="../embeddings/oleObject11.bin"/><Relationship Id="rId4" Type="http://schemas.openxmlformats.org/officeDocument/2006/relationships/oleObject" Target="../embeddings/oleObject5.bin"/><Relationship Id="rId9"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oleObject" Target="../embeddings/oleObject18.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www.globalsecurity.org/military/systems/ship/dd-x-design.ht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32.xml"/><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0.png"/><Relationship Id="rId5" Type="http://schemas.openxmlformats.org/officeDocument/2006/relationships/oleObject" Target="../embeddings/oleObject19.bin"/><Relationship Id="rId4" Type="http://schemas.openxmlformats.org/officeDocument/2006/relationships/image" Target="../media/image40.png"/><Relationship Id="rId9"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notesSlide" Target="../notesSlides/notesSlide42.xml"/><Relationship Id="rId7"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6.bin"/><Relationship Id="rId5" Type="http://schemas.openxmlformats.org/officeDocument/2006/relationships/oleObject" Target="../embeddings/oleObject25.bin"/><Relationship Id="rId4" Type="http://schemas.openxmlformats.org/officeDocument/2006/relationships/oleObject" Target="../embeddings/oleObject24.bin"/></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45.xml"/><Relationship Id="rId7"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31.bin"/><Relationship Id="rId5" Type="http://schemas.openxmlformats.org/officeDocument/2006/relationships/oleObject" Target="../embeddings/oleObject30.bin"/><Relationship Id="rId4" Type="http://schemas.openxmlformats.org/officeDocument/2006/relationships/oleObject" Target="../embeddings/oleObject29.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46.xml"/><Relationship Id="rId7"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36.bin"/><Relationship Id="rId5" Type="http://schemas.openxmlformats.org/officeDocument/2006/relationships/oleObject" Target="../embeddings/oleObject35.bin"/><Relationship Id="rId4" Type="http://schemas.openxmlformats.org/officeDocument/2006/relationships/oleObject" Target="../embeddings/oleObject34.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39.bin"/></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61.jpeg"/></Relationships>
</file>

<file path=ppt/slides/_rels/slide6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6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38.png"/><Relationship Id="rId7" Type="http://schemas.openxmlformats.org/officeDocument/2006/relationships/image" Target="../media/image70.pn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slide" Target="slide62.xml"/><Relationship Id="rId5" Type="http://schemas.openxmlformats.org/officeDocument/2006/relationships/image" Target="../media/image69.png"/><Relationship Id="rId4" Type="http://schemas.openxmlformats.org/officeDocument/2006/relationships/slide" Target="slide58.xml"/></Relationships>
</file>

<file path=ppt/slides/_rels/slide6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52400" y="228599"/>
            <a:ext cx="8839200" cy="1295401"/>
          </a:xfrm>
        </p:spPr>
        <p:txBody>
          <a:bodyPr/>
          <a:lstStyle/>
          <a:p>
            <a:pPr eaLnBrk="1" hangingPunct="1">
              <a:spcBef>
                <a:spcPct val="50000"/>
              </a:spcBef>
            </a:pPr>
            <a:r>
              <a:rPr lang="en-US" sz="3200" dirty="0" smtClean="0">
                <a:solidFill>
                  <a:srgbClr val="FF0000"/>
                </a:solidFill>
                <a:effectLst>
                  <a:outerShdw blurRad="50800" dist="38100" dir="2700000" algn="tl" rotWithShape="0">
                    <a:prstClr val="black">
                      <a:alpha val="40000"/>
                    </a:prstClr>
                  </a:outerShdw>
                </a:effectLst>
              </a:rPr>
              <a:t>Model-driven Fault-tolerance Provisioning for Component-based Distributed Real-time Embedded Systems</a:t>
            </a:r>
          </a:p>
        </p:txBody>
      </p:sp>
      <p:pic>
        <p:nvPicPr>
          <p:cNvPr id="6147" name="Picture 3" descr="doc"/>
          <p:cNvPicPr>
            <a:picLocks noChangeAspect="1" noChangeArrowheads="1"/>
          </p:cNvPicPr>
          <p:nvPr/>
        </p:nvPicPr>
        <p:blipFill>
          <a:blip r:embed="rId3" cstate="print"/>
          <a:srcRect/>
          <a:stretch>
            <a:fillRect/>
          </a:stretch>
        </p:blipFill>
        <p:spPr bwMode="auto">
          <a:xfrm>
            <a:off x="3124200" y="5943600"/>
            <a:ext cx="2895600" cy="817563"/>
          </a:xfrm>
          <a:prstGeom prst="rect">
            <a:avLst/>
          </a:prstGeom>
          <a:noFill/>
          <a:ln w="9525">
            <a:noFill/>
            <a:miter lim="800000"/>
            <a:headEnd/>
            <a:tailEnd/>
          </a:ln>
        </p:spPr>
      </p:pic>
      <p:pic>
        <p:nvPicPr>
          <p:cNvPr id="6148" name="Picture 4" descr="vsb5"/>
          <p:cNvPicPr>
            <a:picLocks noChangeAspect="1" noChangeArrowheads="1"/>
          </p:cNvPicPr>
          <p:nvPr/>
        </p:nvPicPr>
        <p:blipFill>
          <a:blip r:embed="rId4" cstate="print"/>
          <a:srcRect/>
          <a:stretch>
            <a:fillRect/>
          </a:stretch>
        </p:blipFill>
        <p:spPr bwMode="auto">
          <a:xfrm>
            <a:off x="76200" y="5562600"/>
            <a:ext cx="1219200" cy="1219200"/>
          </a:xfrm>
          <a:prstGeom prst="rect">
            <a:avLst/>
          </a:prstGeom>
          <a:noFill/>
          <a:ln w="9525">
            <a:noFill/>
            <a:miter lim="800000"/>
            <a:headEnd/>
            <a:tailEnd/>
          </a:ln>
        </p:spPr>
      </p:pic>
      <p:pic>
        <p:nvPicPr>
          <p:cNvPr id="6149" name="Picture 5" descr="isis"/>
          <p:cNvPicPr>
            <a:picLocks noChangeAspect="1" noChangeArrowheads="1"/>
          </p:cNvPicPr>
          <p:nvPr/>
        </p:nvPicPr>
        <p:blipFill>
          <a:blip r:embed="rId5" cstate="print"/>
          <a:srcRect/>
          <a:stretch>
            <a:fillRect/>
          </a:stretch>
        </p:blipFill>
        <p:spPr bwMode="auto">
          <a:xfrm>
            <a:off x="7696200" y="5597525"/>
            <a:ext cx="1371600" cy="1184275"/>
          </a:xfrm>
          <a:prstGeom prst="rect">
            <a:avLst/>
          </a:prstGeom>
          <a:noFill/>
          <a:ln w="9525">
            <a:noFill/>
            <a:miter lim="800000"/>
            <a:headEnd/>
            <a:tailEnd/>
          </a:ln>
        </p:spPr>
      </p:pic>
      <p:sp>
        <p:nvSpPr>
          <p:cNvPr id="6150" name="Text Box 20"/>
          <p:cNvSpPr txBox="1">
            <a:spLocks noChangeArrowheads="1"/>
          </p:cNvSpPr>
          <p:nvPr/>
        </p:nvSpPr>
        <p:spPr bwMode="auto">
          <a:xfrm>
            <a:off x="576263" y="4508500"/>
            <a:ext cx="8001000" cy="892175"/>
          </a:xfrm>
          <a:prstGeom prst="rect">
            <a:avLst/>
          </a:prstGeom>
          <a:noFill/>
          <a:ln w="12700">
            <a:noFill/>
            <a:miter lim="800000"/>
            <a:headEnd type="none" w="sm" len="sm"/>
            <a:tailEnd type="none" w="sm" len="sm"/>
          </a:ln>
        </p:spPr>
        <p:txBody>
          <a:bodyPr>
            <a:spAutoFit/>
          </a:bodyPr>
          <a:lstStyle/>
          <a:p>
            <a:pPr eaLnBrk="0" hangingPunct="0"/>
            <a:r>
              <a:rPr lang="en-US" sz="2600">
                <a:solidFill>
                  <a:srgbClr val="336699"/>
                </a:solidFill>
                <a:latin typeface="Impact" pitchFamily="34" charset="0"/>
              </a:rPr>
              <a:t>Department of Electrical Engineering &amp; Computer Science</a:t>
            </a:r>
          </a:p>
          <a:p>
            <a:pPr eaLnBrk="0" hangingPunct="0"/>
            <a:r>
              <a:rPr lang="en-US" sz="2600">
                <a:solidFill>
                  <a:srgbClr val="336699"/>
                </a:solidFill>
                <a:latin typeface="Impact" pitchFamily="34" charset="0"/>
              </a:rPr>
              <a:t>Vanderbilt University, Nashville, TN, USA</a:t>
            </a:r>
          </a:p>
        </p:txBody>
      </p:sp>
      <p:sp>
        <p:nvSpPr>
          <p:cNvPr id="6151" name="Text Box 22"/>
          <p:cNvSpPr txBox="1">
            <a:spLocks noChangeArrowheads="1"/>
          </p:cNvSpPr>
          <p:nvPr/>
        </p:nvSpPr>
        <p:spPr bwMode="auto">
          <a:xfrm>
            <a:off x="1371600" y="1885950"/>
            <a:ext cx="6705600" cy="2154436"/>
          </a:xfrm>
          <a:prstGeom prst="rect">
            <a:avLst/>
          </a:prstGeom>
          <a:noFill/>
          <a:ln w="12700">
            <a:noFill/>
            <a:miter lim="800000"/>
            <a:headEnd type="none" w="sm" len="sm"/>
            <a:tailEnd type="none" w="sm" len="sm"/>
          </a:ln>
          <a:effectLst>
            <a:outerShdw blurRad="50800" dist="50800" dir="5400000" algn="ctr" rotWithShape="0">
              <a:schemeClr val="bg1"/>
            </a:outerShdw>
          </a:effectLst>
        </p:spPr>
        <p:txBody>
          <a:bodyPr>
            <a:spAutoFit/>
          </a:bodyPr>
          <a:lstStyle/>
          <a:p>
            <a:pPr eaLnBrk="0" hangingPunct="0"/>
            <a:r>
              <a:rPr lang="en-US" altLang="zh-CN" sz="2600" dirty="0">
                <a:solidFill>
                  <a:srgbClr val="336699"/>
                </a:solidFill>
                <a:latin typeface="Impact" pitchFamily="34" charset="0"/>
                <a:ea typeface="SimSun" pitchFamily="2" charset="-122"/>
              </a:rPr>
              <a:t>Ph.D. </a:t>
            </a:r>
            <a:r>
              <a:rPr lang="en-US" altLang="zh-CN" sz="2600" dirty="0" smtClean="0">
                <a:solidFill>
                  <a:srgbClr val="336699"/>
                </a:solidFill>
                <a:latin typeface="Impact" pitchFamily="34" charset="0"/>
                <a:ea typeface="SimSun" pitchFamily="2" charset="-122"/>
              </a:rPr>
              <a:t>Proposal, April 2010</a:t>
            </a:r>
          </a:p>
          <a:p>
            <a:pPr eaLnBrk="0" hangingPunct="0"/>
            <a:endParaRPr lang="en-US" altLang="zh-CN" sz="2600" dirty="0">
              <a:solidFill>
                <a:srgbClr val="336699"/>
              </a:solidFill>
              <a:latin typeface="Impact" pitchFamily="34" charset="0"/>
              <a:ea typeface="SimSun" pitchFamily="2" charset="-122"/>
            </a:endParaRPr>
          </a:p>
          <a:p>
            <a:pPr eaLnBrk="0" hangingPunct="0"/>
            <a:r>
              <a:rPr lang="en-US" altLang="zh-CN" sz="2600" dirty="0" err="1" smtClean="0">
                <a:solidFill>
                  <a:srgbClr val="336699"/>
                </a:solidFill>
                <a:latin typeface="Impact" pitchFamily="34" charset="0"/>
                <a:ea typeface="SimSun" pitchFamily="2" charset="-122"/>
              </a:rPr>
              <a:t>Sumant</a:t>
            </a:r>
            <a:r>
              <a:rPr lang="en-US" altLang="zh-CN" sz="2600" dirty="0" smtClean="0">
                <a:solidFill>
                  <a:srgbClr val="336699"/>
                </a:solidFill>
                <a:latin typeface="Impact" pitchFamily="34" charset="0"/>
                <a:ea typeface="SimSun" pitchFamily="2" charset="-122"/>
              </a:rPr>
              <a:t> </a:t>
            </a:r>
            <a:r>
              <a:rPr lang="en-US" altLang="zh-CN" sz="2600" dirty="0" err="1" smtClean="0">
                <a:solidFill>
                  <a:srgbClr val="336699"/>
                </a:solidFill>
                <a:latin typeface="Impact" pitchFamily="34" charset="0"/>
                <a:ea typeface="SimSun" pitchFamily="2" charset="-122"/>
              </a:rPr>
              <a:t>Tambe</a:t>
            </a:r>
            <a:r>
              <a:rPr lang="en-US" altLang="zh-CN" sz="2600" dirty="0" smtClean="0">
                <a:solidFill>
                  <a:srgbClr val="336699"/>
                </a:solidFill>
                <a:latin typeface="Impact" pitchFamily="34" charset="0"/>
                <a:ea typeface="SimSun" pitchFamily="2" charset="-122"/>
              </a:rPr>
              <a:t> </a:t>
            </a:r>
          </a:p>
          <a:p>
            <a:pPr eaLnBrk="0" hangingPunct="0"/>
            <a:r>
              <a:rPr lang="en-US" altLang="zh-CN" sz="1800" dirty="0" smtClean="0">
                <a:solidFill>
                  <a:schemeClr val="tx1">
                    <a:lumMod val="85000"/>
                    <a:lumOff val="15000"/>
                  </a:schemeClr>
                </a:solidFill>
                <a:latin typeface="Impact" pitchFamily="34" charset="0"/>
                <a:ea typeface="SimSun" pitchFamily="2" charset="-122"/>
              </a:rPr>
              <a:t>sutambe@dre.vanderbilt.edu</a:t>
            </a:r>
            <a:endParaRPr lang="en-US" altLang="zh-CN" sz="1800" dirty="0">
              <a:solidFill>
                <a:schemeClr val="tx1">
                  <a:lumMod val="85000"/>
                  <a:lumOff val="15000"/>
                </a:schemeClr>
              </a:solidFill>
              <a:latin typeface="Impact" pitchFamily="34" charset="0"/>
              <a:ea typeface="SimSun" pitchFamily="2" charset="-122"/>
            </a:endParaRPr>
          </a:p>
          <a:p>
            <a:pPr eaLnBrk="0" hangingPunct="0"/>
            <a:r>
              <a:rPr lang="en-US" altLang="zh-CN" sz="1800" dirty="0" smtClean="0">
                <a:solidFill>
                  <a:schemeClr val="tx1">
                    <a:lumMod val="85000"/>
                    <a:lumOff val="15000"/>
                  </a:schemeClr>
                </a:solidFill>
                <a:latin typeface="Impact" pitchFamily="34" charset="0"/>
                <a:ea typeface="SimSun" pitchFamily="2" charset="-122"/>
              </a:rPr>
              <a:t>www.dre.vanderbilt.edu/~sutambe</a:t>
            </a:r>
            <a:endParaRPr lang="en-US" altLang="zh-CN" sz="1800" dirty="0">
              <a:solidFill>
                <a:schemeClr val="tx1">
                  <a:lumMod val="85000"/>
                  <a:lumOff val="15000"/>
                </a:schemeClr>
              </a:solidFill>
              <a:latin typeface="Impact" pitchFamily="34" charset="0"/>
              <a:ea typeface="SimSun" pitchFamily="2" charset="-122"/>
            </a:endParaRPr>
          </a:p>
          <a:p>
            <a:pPr eaLnBrk="0" hangingPunct="0"/>
            <a:r>
              <a:rPr lang="en-US" altLang="zh-CN" sz="2000" dirty="0">
                <a:solidFill>
                  <a:srgbClr val="336699"/>
                </a:solidFill>
                <a:latin typeface="Impact" pitchFamily="34" charset="0"/>
                <a:ea typeface="SimSun" pitchFamily="2" charset="-122"/>
              </a:rPr>
              <a: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Grp="1" noChangeArrowheads="1"/>
          </p:cNvSpPr>
          <p:nvPr>
            <p:ph type="sldNum" sz="quarter" idx="12"/>
          </p:nvPr>
        </p:nvSpPr>
        <p:spPr>
          <a:xfrm>
            <a:off x="8686800" y="6305550"/>
            <a:ext cx="381000" cy="476250"/>
          </a:xfrm>
          <a:noFill/>
        </p:spPr>
        <p:txBody>
          <a:bodyPr/>
          <a:lstStyle/>
          <a:p>
            <a:fld id="{C0FA90D2-758D-482F-9E67-96E75BE7E29E}" type="slidenum">
              <a:rPr lang="en-US" smtClean="0"/>
              <a:pPr/>
              <a:t>10</a:t>
            </a:fld>
            <a:endParaRPr lang="en-US" dirty="0" smtClean="0"/>
          </a:p>
        </p:txBody>
      </p:sp>
      <p:sp>
        <p:nvSpPr>
          <p:cNvPr id="7171" name="Rectangle 2"/>
          <p:cNvSpPr>
            <a:spLocks noGrp="1" noChangeArrowheads="1"/>
          </p:cNvSpPr>
          <p:nvPr>
            <p:ph type="title" idx="4294967295"/>
          </p:nvPr>
        </p:nvSpPr>
        <p:spPr/>
        <p:txBody>
          <a:bodyPr/>
          <a:lstStyle/>
          <a:p>
            <a:pPr eaLnBrk="1" hangingPunct="1"/>
            <a:r>
              <a:rPr lang="en-US" smtClean="0"/>
              <a:t>Presentation Road Map</a:t>
            </a:r>
          </a:p>
        </p:txBody>
      </p:sp>
      <p:sp>
        <p:nvSpPr>
          <p:cNvPr id="16388" name="Rectangle 3"/>
          <p:cNvSpPr>
            <a:spLocks noGrp="1" noChangeArrowheads="1"/>
          </p:cNvSpPr>
          <p:nvPr>
            <p:ph type="body" idx="4294967295"/>
          </p:nvPr>
        </p:nvSpPr>
        <p:spPr>
          <a:xfrm>
            <a:off x="381000" y="636588"/>
            <a:ext cx="8763000" cy="5761037"/>
          </a:xfrm>
        </p:spPr>
        <p:txBody>
          <a:bodyPr/>
          <a:lstStyle/>
          <a:p>
            <a:r>
              <a:rPr lang="en-US" sz="2800" dirty="0" smtClean="0">
                <a:solidFill>
                  <a:schemeClr val="bg1">
                    <a:lumMod val="65000"/>
                  </a:schemeClr>
                </a:solidFill>
              </a:rPr>
              <a:t>Technology Context Overview</a:t>
            </a:r>
          </a:p>
          <a:p>
            <a:r>
              <a:rPr lang="en-US" sz="2800" b="1" dirty="0" smtClean="0">
                <a:solidFill>
                  <a:schemeClr val="tx1">
                    <a:lumMod val="95000"/>
                    <a:lumOff val="5000"/>
                  </a:schemeClr>
                </a:solidFill>
              </a:rPr>
              <a:t>Related Research &amp; Unresolved Challenges</a:t>
            </a:r>
          </a:p>
          <a:p>
            <a:r>
              <a:rPr lang="en-US" sz="2800" dirty="0" smtClean="0">
                <a:solidFill>
                  <a:schemeClr val="bg1">
                    <a:lumMod val="65000"/>
                  </a:schemeClr>
                </a:solidFill>
              </a:rPr>
              <a:t>Research Progress </a:t>
            </a:r>
            <a:r>
              <a:rPr lang="en-US" sz="2800" dirty="0" smtClean="0">
                <a:solidFill>
                  <a:schemeClr val="bg1">
                    <a:lumMod val="65000"/>
                  </a:schemeClr>
                </a:solidFill>
                <a:sym typeface="Wingdings" pitchFamily="2" charset="2"/>
              </a:rPr>
              <a:t> Model-driven Fault-tolerance Provisioning for Component-based DRE Systems</a:t>
            </a:r>
            <a:endParaRPr lang="en-US" sz="2800" dirty="0" smtClean="0">
              <a:solidFill>
                <a:schemeClr val="bg1">
                  <a:lumMod val="65000"/>
                </a:schemeClr>
              </a:solidFill>
            </a:endParaRPr>
          </a:p>
          <a:p>
            <a:r>
              <a:rPr lang="en-US" sz="2800" dirty="0" smtClean="0">
                <a:solidFill>
                  <a:schemeClr val="bg1">
                    <a:lumMod val="65000"/>
                  </a:schemeClr>
                </a:solidFill>
              </a:rPr>
              <a:t>Proposed Research</a:t>
            </a:r>
          </a:p>
          <a:p>
            <a:r>
              <a:rPr lang="en-US" sz="2800" dirty="0" smtClean="0">
                <a:solidFill>
                  <a:schemeClr val="bg1">
                    <a:lumMod val="65000"/>
                  </a:schemeClr>
                </a:solidFill>
              </a:rPr>
              <a:t>Research Contributions &amp; Dissertation Timeline</a:t>
            </a:r>
          </a:p>
          <a:p>
            <a:r>
              <a:rPr lang="en-US" sz="2800" dirty="0" smtClean="0">
                <a:solidFill>
                  <a:schemeClr val="bg1">
                    <a:lumMod val="65000"/>
                  </a:schemeClr>
                </a:solidFill>
              </a:rPr>
              <a:t>Concluding Remarks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73FCA15-E72E-4EB1-A997-53FA4B52C890}" type="slidenum">
              <a:rPr lang="en-US" smtClean="0"/>
              <a:pPr>
                <a:defRPr/>
              </a:pPr>
              <a:t>11</a:t>
            </a:fld>
            <a:endParaRPr lang="en-US" dirty="0"/>
          </a:p>
        </p:txBody>
      </p:sp>
      <p:sp>
        <p:nvSpPr>
          <p:cNvPr id="3" name="Rectangle 8"/>
          <p:cNvSpPr txBox="1">
            <a:spLocks noChangeArrowheads="1"/>
          </p:cNvSpPr>
          <p:nvPr/>
        </p:nvSpPr>
        <p:spPr bwMode="auto">
          <a:xfrm>
            <a:off x="69342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3030CB0-9958-40CA-AA48-D84AF7C12636}" type="slidenum">
              <a:rPr kumimoji="0" lang="en-US" sz="1400" b="0" i="0" u="none" strike="noStrike" kern="1200" cap="none" spc="0" normalizeH="0" baseline="0" noProof="0" smtClean="0">
                <a:ln>
                  <a:noFill/>
                </a:ln>
                <a:solidFill>
                  <a:schemeClr val="tx1"/>
                </a:solidFill>
                <a:effectLst/>
                <a:uLnTx/>
                <a:uFillTx/>
                <a:latin typeface="Arial Unicode"/>
                <a:ea typeface="+mn-ea"/>
                <a:cs typeface="Arial"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400" b="0" i="0" u="none" strike="noStrike" kern="1200" cap="none" spc="0" normalizeH="0" baseline="0" noProof="0" smtClean="0">
              <a:ln>
                <a:noFill/>
              </a:ln>
              <a:solidFill>
                <a:schemeClr val="tx1"/>
              </a:solidFill>
              <a:effectLst/>
              <a:uLnTx/>
              <a:uFillTx/>
              <a:latin typeface="Arial Unicode"/>
              <a:ea typeface="+mn-ea"/>
              <a:cs typeface="Arial" pitchFamily="34" charset="0"/>
            </a:endParaRPr>
          </a:p>
        </p:txBody>
      </p:sp>
      <p:sp>
        <p:nvSpPr>
          <p:cNvPr id="4" name="Rectangle 2"/>
          <p:cNvSpPr txBox="1">
            <a:spLocks noChangeArrowheads="1"/>
          </p:cNvSpPr>
          <p:nvPr/>
        </p:nvSpPr>
        <p:spPr bwMode="auto">
          <a:xfrm>
            <a:off x="1143000" y="-77788"/>
            <a:ext cx="7010400" cy="554038"/>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smtClean="0">
                <a:ln>
                  <a:noFill/>
                </a:ln>
                <a:solidFill>
                  <a:srgbClr val="FF3300"/>
                </a:solidFill>
                <a:effectLst/>
                <a:uLnTx/>
                <a:uFillTx/>
                <a:latin typeface="+mj-lt"/>
                <a:ea typeface="+mj-ea"/>
                <a:cs typeface="+mj-cs"/>
              </a:rPr>
              <a:t>Related Research: </a:t>
            </a:r>
            <a:r>
              <a:rPr kumimoji="0" lang="en-US" sz="2600" b="1" i="0" u="none" strike="noStrike" kern="0" cap="none" spc="0" normalizeH="0" baseline="0" noProof="0" dirty="0" err="1" smtClean="0">
                <a:ln>
                  <a:noFill/>
                </a:ln>
                <a:solidFill>
                  <a:srgbClr val="FF3300"/>
                </a:solidFill>
                <a:effectLst/>
                <a:uLnTx/>
                <a:uFillTx/>
                <a:latin typeface="+mj-lt"/>
                <a:ea typeface="+mj-ea"/>
                <a:cs typeface="+mj-cs"/>
              </a:rPr>
              <a:t>QoS</a:t>
            </a:r>
            <a:r>
              <a:rPr kumimoji="0" lang="en-US" sz="2600" b="1" i="0" u="none" strike="noStrike" kern="0" cap="none" spc="0" normalizeH="0" baseline="0" noProof="0" dirty="0" smtClean="0">
                <a:ln>
                  <a:noFill/>
                </a:ln>
                <a:solidFill>
                  <a:srgbClr val="FF3300"/>
                </a:solidFill>
                <a:effectLst/>
                <a:uLnTx/>
                <a:uFillTx/>
                <a:latin typeface="+mj-lt"/>
                <a:ea typeface="+mj-ea"/>
                <a:cs typeface="+mj-cs"/>
              </a:rPr>
              <a:t> &amp; FT Modeling </a:t>
            </a:r>
          </a:p>
        </p:txBody>
      </p:sp>
      <p:graphicFrame>
        <p:nvGraphicFramePr>
          <p:cNvPr id="5" name="Group 21"/>
          <p:cNvGraphicFramePr>
            <a:graphicFrameLocks/>
          </p:cNvGraphicFramePr>
          <p:nvPr/>
        </p:nvGraphicFramePr>
        <p:xfrm>
          <a:off x="128588" y="512763"/>
          <a:ext cx="8880475" cy="6286500"/>
        </p:xfrm>
        <a:graphic>
          <a:graphicData uri="http://schemas.openxmlformats.org/drawingml/2006/table">
            <a:tbl>
              <a:tblPr/>
              <a:tblGrid>
                <a:gridCol w="1624012"/>
                <a:gridCol w="7256463"/>
              </a:tblGrid>
              <a:tr h="342900">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500" b="1" i="0" u="none" strike="noStrike" cap="none" normalizeH="0" baseline="0" dirty="0" smtClean="0">
                          <a:ln>
                            <a:noFill/>
                          </a:ln>
                          <a:solidFill>
                            <a:srgbClr val="FFFFFF"/>
                          </a:solidFill>
                          <a:effectLst/>
                          <a:latin typeface="Arial" pitchFamily="34" charset="0"/>
                          <a:cs typeface="Arial" pitchFamily="34" charset="0"/>
                        </a:rPr>
                        <a:t>Category</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500" b="1" i="0" u="none" strike="noStrike" cap="none" normalizeH="0" baseline="0" dirty="0" smtClean="0">
                          <a:ln>
                            <a:noFill/>
                          </a:ln>
                          <a:solidFill>
                            <a:srgbClr val="FFFFFF"/>
                          </a:solidFill>
                          <a:effectLst/>
                          <a:latin typeface="Arial" pitchFamily="34" charset="0"/>
                          <a:cs typeface="Arial" pitchFamily="34" charset="0"/>
                        </a:rPr>
                        <a:t>Related Research (</a:t>
                      </a:r>
                      <a:r>
                        <a:rPr kumimoji="0" lang="en-US" sz="1500" b="1" i="0" u="none" strike="noStrike" cap="none" normalizeH="0" baseline="0" dirty="0" err="1" smtClean="0">
                          <a:ln>
                            <a:noFill/>
                          </a:ln>
                          <a:solidFill>
                            <a:srgbClr val="FFFFFF"/>
                          </a:solidFill>
                          <a:effectLst/>
                          <a:latin typeface="Arial" pitchFamily="34" charset="0"/>
                          <a:cs typeface="Arial" pitchFamily="34" charset="0"/>
                        </a:rPr>
                        <a:t>QoS</a:t>
                      </a:r>
                      <a:r>
                        <a:rPr kumimoji="0" lang="en-US" sz="1500" b="1" i="0" u="none" strike="noStrike" cap="none" normalizeH="0" baseline="0" dirty="0" smtClean="0">
                          <a:ln>
                            <a:noFill/>
                          </a:ln>
                          <a:solidFill>
                            <a:srgbClr val="FFFFFF"/>
                          </a:solidFill>
                          <a:effectLst/>
                          <a:latin typeface="Arial" pitchFamily="34" charset="0"/>
                          <a:cs typeface="Arial" pitchFamily="34" charset="0"/>
                        </a:rPr>
                        <a:t> &amp; FT Modeling)</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99"/>
                    </a:solidFill>
                  </a:tcPr>
                </a:tc>
              </a:tr>
              <a:tr h="2344738">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lang="en-US" sz="1800" b="1" i="0" kern="1200" baseline="0" dirty="0" smtClean="0">
                          <a:solidFill>
                            <a:schemeClr val="tx1"/>
                          </a:solidFill>
                          <a:latin typeface="+mn-lt"/>
                          <a:ea typeface="+mn-ea"/>
                          <a:cs typeface="+mn-cs"/>
                        </a:rPr>
                        <a:t>Using UML</a:t>
                      </a:r>
                      <a:endParaRPr kumimoji="0" lang="en-US" sz="1600" b="0" i="0" u="none" strike="noStrike" cap="none" normalizeH="0" baseline="0" dirty="0" smtClean="0">
                        <a:ln>
                          <a:noFill/>
                        </a:ln>
                        <a:solidFill>
                          <a:srgbClr val="000000"/>
                        </a:solidFill>
                        <a:effectLst/>
                        <a:latin typeface="Arial Unicode"/>
                        <a:cs typeface="Arial" pitchFamily="34"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342900" indent="-342900">
                        <a:buFont typeface="+mj-lt"/>
                        <a:buAutoNum type="arabicPeriod"/>
                      </a:pPr>
                      <a:r>
                        <a:rPr lang="en-US" sz="1800" i="1" kern="1200" baseline="0" dirty="0" smtClean="0">
                          <a:solidFill>
                            <a:schemeClr val="tx1"/>
                          </a:solidFill>
                          <a:latin typeface="+mn-lt"/>
                          <a:ea typeface="+mn-ea"/>
                          <a:cs typeface="+mn-cs"/>
                        </a:rPr>
                        <a:t>UML Profile for </a:t>
                      </a:r>
                      <a:r>
                        <a:rPr lang="en-US" sz="1800" i="1" kern="1200" baseline="0" dirty="0" err="1" smtClean="0">
                          <a:solidFill>
                            <a:schemeClr val="tx1"/>
                          </a:solidFill>
                          <a:latin typeface="+mn-lt"/>
                          <a:ea typeface="+mn-ea"/>
                          <a:cs typeface="+mn-cs"/>
                        </a:rPr>
                        <a:t>Schedulability</a:t>
                      </a:r>
                      <a:r>
                        <a:rPr lang="en-US" sz="1800" i="1" kern="1200" baseline="0" dirty="0" smtClean="0">
                          <a:solidFill>
                            <a:schemeClr val="tx1"/>
                          </a:solidFill>
                          <a:latin typeface="+mn-lt"/>
                          <a:ea typeface="+mn-ea"/>
                          <a:cs typeface="+mn-cs"/>
                        </a:rPr>
                        <a:t>, Performance, &amp; Time (SPT)</a:t>
                      </a:r>
                    </a:p>
                    <a:p>
                      <a:pPr marL="342900" indent="-342900">
                        <a:buFont typeface="+mj-lt"/>
                        <a:buAutoNum type="arabicPeriod"/>
                      </a:pPr>
                      <a:r>
                        <a:rPr lang="en-US" sz="1800" i="1" kern="1200" baseline="0" dirty="0" smtClean="0">
                          <a:solidFill>
                            <a:schemeClr val="tx1"/>
                          </a:solidFill>
                          <a:latin typeface="+mn-lt"/>
                          <a:ea typeface="+mn-ea"/>
                          <a:cs typeface="+mn-cs"/>
                        </a:rPr>
                        <a:t>UML Profile for Modeling Quality of Service &amp; Fault Tolerance Characteristics &amp; Mechanisms (</a:t>
                      </a:r>
                      <a:r>
                        <a:rPr lang="en-US" sz="1800" i="1" kern="1200" baseline="0" dirty="0" err="1" smtClean="0">
                          <a:solidFill>
                            <a:schemeClr val="tx1"/>
                          </a:solidFill>
                          <a:latin typeface="+mn-lt"/>
                          <a:ea typeface="+mn-ea"/>
                          <a:cs typeface="+mn-cs"/>
                        </a:rPr>
                        <a:t>QoS&amp;FT</a:t>
                      </a:r>
                      <a:r>
                        <a:rPr lang="en-US" sz="1800" i="1" kern="1200" baseline="0" dirty="0" smtClean="0">
                          <a:solidFill>
                            <a:schemeClr val="tx1"/>
                          </a:solidFill>
                          <a:latin typeface="+mn-lt"/>
                          <a:ea typeface="+mn-ea"/>
                          <a:cs typeface="+mn-cs"/>
                        </a:rPr>
                        <a:t>)</a:t>
                      </a:r>
                    </a:p>
                    <a:p>
                      <a:pPr marL="342900" indent="-342900">
                        <a:buFont typeface="+mj-lt"/>
                        <a:buAutoNum type="arabicPeriod"/>
                      </a:pPr>
                      <a:r>
                        <a:rPr lang="en-US" sz="1800" i="1" kern="1200" baseline="0" dirty="0" smtClean="0">
                          <a:solidFill>
                            <a:schemeClr val="tx1"/>
                          </a:solidFill>
                          <a:latin typeface="+mn-lt"/>
                          <a:ea typeface="+mn-ea"/>
                          <a:cs typeface="+mn-cs"/>
                        </a:rPr>
                        <a:t>UML Profile for Modeling &amp; Analysis of Real-Time &amp;  Embedded Systems (MARTE)</a:t>
                      </a:r>
                    </a:p>
                    <a:p>
                      <a:pPr marL="342900" indent="-342900">
                        <a:buFont typeface="+mj-lt"/>
                        <a:buAutoNum type="arabicPeriod"/>
                      </a:pPr>
                      <a:r>
                        <a:rPr lang="en-US" sz="1800" kern="1200" baseline="0" dirty="0" smtClean="0">
                          <a:solidFill>
                            <a:schemeClr val="tx1"/>
                          </a:solidFill>
                          <a:latin typeface="+mn-lt"/>
                          <a:ea typeface="+mn-ea"/>
                          <a:cs typeface="+mn-cs"/>
                        </a:rPr>
                        <a:t>Component Quality Modeling Language by J. </a:t>
                      </a:r>
                      <a:r>
                        <a:rPr lang="en-US" sz="1800" kern="1200" baseline="0" dirty="0" err="1" smtClean="0">
                          <a:solidFill>
                            <a:schemeClr val="tx1"/>
                          </a:solidFill>
                          <a:latin typeface="+mn-lt"/>
                          <a:ea typeface="+mn-ea"/>
                          <a:cs typeface="+mn-cs"/>
                        </a:rPr>
                        <a:t>ÃŸyvind</a:t>
                      </a:r>
                      <a:r>
                        <a:rPr lang="en-US" sz="1800" kern="1200" baseline="0" dirty="0" smtClean="0">
                          <a:solidFill>
                            <a:schemeClr val="tx1"/>
                          </a:solidFill>
                          <a:latin typeface="+mn-lt"/>
                          <a:ea typeface="+mn-ea"/>
                          <a:cs typeface="+mn-cs"/>
                        </a:rPr>
                        <a:t> </a:t>
                      </a:r>
                      <a:r>
                        <a:rPr lang="en-US" sz="1800" kern="1200" baseline="0" dirty="0" err="1" smtClean="0">
                          <a:solidFill>
                            <a:schemeClr val="tx1"/>
                          </a:solidFill>
                          <a:latin typeface="+mn-lt"/>
                          <a:ea typeface="+mn-ea"/>
                          <a:cs typeface="+mn-cs"/>
                        </a:rPr>
                        <a:t>Aagedal</a:t>
                      </a:r>
                      <a:endParaRPr lang="en-US" sz="1800" kern="1200" baseline="0" dirty="0" smtClean="0">
                        <a:solidFill>
                          <a:schemeClr val="tx1"/>
                        </a:solidFill>
                        <a:latin typeface="+mn-lt"/>
                        <a:ea typeface="+mn-ea"/>
                        <a:cs typeface="+mn-cs"/>
                      </a:endParaRPr>
                    </a:p>
                    <a:p>
                      <a:pPr marL="342900" indent="-342900">
                        <a:buFont typeface="+mj-lt"/>
                        <a:buAutoNum type="arabicPeriod"/>
                      </a:pPr>
                      <a:r>
                        <a:rPr lang="en-US" sz="1800" i="1" kern="1200" baseline="0" dirty="0" smtClean="0">
                          <a:solidFill>
                            <a:schemeClr val="tx1"/>
                          </a:solidFill>
                          <a:latin typeface="+mn-lt"/>
                          <a:ea typeface="+mn-ea"/>
                          <a:cs typeface="+mn-cs"/>
                        </a:rPr>
                        <a:t>Modeling &amp; Integrating Aspects into Component Architectures  </a:t>
                      </a:r>
                      <a:r>
                        <a:rPr lang="en-US" sz="1800" kern="1200" baseline="0" dirty="0" smtClean="0">
                          <a:solidFill>
                            <a:schemeClr val="tx1"/>
                          </a:solidFill>
                          <a:latin typeface="+mn-lt"/>
                          <a:ea typeface="+mn-ea"/>
                          <a:cs typeface="+mn-cs"/>
                        </a:rPr>
                        <a:t>by L. </a:t>
                      </a:r>
                      <a:r>
                        <a:rPr lang="en-US" sz="1800" kern="1200" baseline="0" dirty="0" err="1" smtClean="0">
                          <a:solidFill>
                            <a:schemeClr val="tx1"/>
                          </a:solidFill>
                          <a:latin typeface="+mn-lt"/>
                          <a:ea typeface="+mn-ea"/>
                          <a:cs typeface="+mn-cs"/>
                        </a:rPr>
                        <a:t>Michotte</a:t>
                      </a:r>
                      <a:r>
                        <a:rPr lang="en-US" sz="1800" kern="1200" baseline="0" dirty="0" smtClean="0">
                          <a:solidFill>
                            <a:schemeClr val="tx1"/>
                          </a:solidFill>
                          <a:latin typeface="+mn-lt"/>
                          <a:ea typeface="+mn-ea"/>
                          <a:cs typeface="+mn-cs"/>
                        </a:rPr>
                        <a:t>, R. France, &amp; F. </a:t>
                      </a:r>
                      <a:r>
                        <a:rPr lang="en-US" sz="1800" kern="1200" baseline="0" dirty="0" err="1" smtClean="0">
                          <a:solidFill>
                            <a:schemeClr val="tx1"/>
                          </a:solidFill>
                          <a:latin typeface="+mn-lt"/>
                          <a:ea typeface="+mn-ea"/>
                          <a:cs typeface="+mn-cs"/>
                        </a:rPr>
                        <a:t>Fleurey</a:t>
                      </a:r>
                      <a:endParaRPr lang="en-US" sz="1800" kern="1200" baseline="0" dirty="0" smtClean="0">
                        <a:solidFill>
                          <a:schemeClr val="tx1"/>
                        </a:solidFill>
                        <a:latin typeface="+mn-lt"/>
                        <a:ea typeface="+mn-ea"/>
                        <a:cs typeface="+mn-cs"/>
                      </a:endParaRPr>
                    </a:p>
                    <a:p>
                      <a:pPr marL="342900" indent="-342900">
                        <a:buFont typeface="+mj-lt"/>
                        <a:buAutoNum type="arabicPeriod"/>
                      </a:pPr>
                      <a:r>
                        <a:rPr lang="en-US" sz="1800" i="1" kern="1200" baseline="0" dirty="0" smtClean="0">
                          <a:solidFill>
                            <a:schemeClr val="tx1"/>
                          </a:solidFill>
                          <a:latin typeface="+mn-lt"/>
                          <a:ea typeface="+mn-ea"/>
                          <a:cs typeface="+mn-cs"/>
                        </a:rPr>
                        <a:t>A Model-Driven Development Framework for Non-Functional Aspects in Service Oriented Architecture </a:t>
                      </a:r>
                      <a:r>
                        <a:rPr lang="en-US" sz="1800" kern="1200" baseline="0" dirty="0" smtClean="0">
                          <a:solidFill>
                            <a:schemeClr val="tx1"/>
                          </a:solidFill>
                          <a:latin typeface="+mn-lt"/>
                          <a:ea typeface="+mn-ea"/>
                          <a:cs typeface="+mn-cs"/>
                        </a:rPr>
                        <a:t>by </a:t>
                      </a:r>
                      <a:r>
                        <a:rPr lang="pl-PL" sz="1800" kern="1200" baseline="0" dirty="0" smtClean="0">
                          <a:solidFill>
                            <a:schemeClr val="tx1"/>
                          </a:solidFill>
                          <a:latin typeface="+mn-lt"/>
                          <a:ea typeface="+mn-ea"/>
                          <a:cs typeface="+mn-cs"/>
                        </a:rPr>
                        <a:t>H. Wada, J. Suzuki, &amp; K. Oba</a:t>
                      </a:r>
                      <a:endParaRPr lang="en-US" i="0" dirty="0"/>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r>
              <a:tr h="1781175">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lang="en-US" sz="1800" b="1" i="0" kern="1200" baseline="0" dirty="0" smtClean="0">
                          <a:solidFill>
                            <a:schemeClr val="tx1"/>
                          </a:solidFill>
                          <a:latin typeface="+mn-lt"/>
                          <a:ea typeface="+mn-ea"/>
                          <a:cs typeface="+mn-cs"/>
                        </a:rPr>
                        <a:t>Using domain-specific languages (DSL)</a:t>
                      </a:r>
                      <a:endParaRPr kumimoji="0" lang="en-US" sz="1600" b="0" i="0" u="none" strike="noStrike" cap="none" normalizeH="0" baseline="0" dirty="0" smtClean="0">
                        <a:ln>
                          <a:noFill/>
                        </a:ln>
                        <a:solidFill>
                          <a:srgbClr val="000000"/>
                        </a:solidFill>
                        <a:effectLst/>
                        <a:latin typeface="Arial Unicode"/>
                        <a:cs typeface="Arial" pitchFamily="34"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indent="-342900">
                        <a:buFont typeface="+mj-lt"/>
                        <a:buAutoNum type="arabicPeriod"/>
                      </a:pPr>
                      <a:r>
                        <a:rPr lang="en-US" sz="1800" i="1" kern="1200" baseline="0" dirty="0" smtClean="0">
                          <a:solidFill>
                            <a:schemeClr val="tx1"/>
                          </a:solidFill>
                          <a:latin typeface="+mn-lt"/>
                          <a:ea typeface="+mn-ea"/>
                          <a:cs typeface="+mn-cs"/>
                        </a:rPr>
                        <a:t>Model-based Development of Embedded Systems: The </a:t>
                      </a:r>
                      <a:r>
                        <a:rPr lang="en-US" sz="1800" i="1" kern="1200" baseline="0" dirty="0" err="1" smtClean="0">
                          <a:solidFill>
                            <a:schemeClr val="tx1"/>
                          </a:solidFill>
                          <a:latin typeface="+mn-lt"/>
                          <a:ea typeface="+mn-ea"/>
                          <a:cs typeface="+mn-cs"/>
                        </a:rPr>
                        <a:t>SysWeaver</a:t>
                      </a:r>
                      <a:r>
                        <a:rPr lang="en-US" sz="1800" i="1" kern="1200" baseline="0" dirty="0" smtClean="0">
                          <a:solidFill>
                            <a:schemeClr val="tx1"/>
                          </a:solidFill>
                          <a:latin typeface="+mn-lt"/>
                          <a:ea typeface="+mn-ea"/>
                          <a:cs typeface="+mn-cs"/>
                        </a:rPr>
                        <a:t> Approach </a:t>
                      </a:r>
                      <a:r>
                        <a:rPr lang="en-US" sz="1800" kern="1200" baseline="0" dirty="0" smtClean="0">
                          <a:solidFill>
                            <a:schemeClr val="tx1"/>
                          </a:solidFill>
                          <a:latin typeface="+mn-lt"/>
                          <a:ea typeface="+mn-ea"/>
                          <a:cs typeface="+mn-cs"/>
                        </a:rPr>
                        <a:t>by </a:t>
                      </a:r>
                      <a:r>
                        <a:rPr lang="pt-BR" sz="1800" kern="1200" baseline="0" dirty="0" smtClean="0">
                          <a:solidFill>
                            <a:schemeClr val="tx1"/>
                          </a:solidFill>
                          <a:latin typeface="+mn-lt"/>
                          <a:ea typeface="+mn-ea"/>
                          <a:cs typeface="+mn-cs"/>
                        </a:rPr>
                        <a:t>D. de Niz, G. Bhatia, &amp; R. Rajkumar</a:t>
                      </a:r>
                    </a:p>
                    <a:p>
                      <a:pPr marL="342900" indent="-342900">
                        <a:buFont typeface="+mj-lt"/>
                        <a:buAutoNum type="arabicPeriod"/>
                      </a:pPr>
                      <a:r>
                        <a:rPr lang="en-US" sz="1800" i="1" kern="1200" baseline="0" dirty="0" smtClean="0">
                          <a:solidFill>
                            <a:schemeClr val="tx1"/>
                          </a:solidFill>
                          <a:latin typeface="+mn-lt"/>
                          <a:ea typeface="+mn-ea"/>
                          <a:cs typeface="+mn-cs"/>
                        </a:rPr>
                        <a:t>A Modeling Language &amp; Its Supporting Tools for Avionics Systems </a:t>
                      </a:r>
                      <a:r>
                        <a:rPr lang="en-US" sz="1800" kern="1200" baseline="0" dirty="0" smtClean="0">
                          <a:solidFill>
                            <a:schemeClr val="tx1"/>
                          </a:solidFill>
                          <a:latin typeface="+mn-lt"/>
                          <a:ea typeface="+mn-ea"/>
                          <a:cs typeface="+mn-cs"/>
                        </a:rPr>
                        <a:t>by G. </a:t>
                      </a:r>
                      <a:r>
                        <a:rPr lang="en-US" sz="1800" kern="1200" baseline="0" dirty="0" err="1" smtClean="0">
                          <a:solidFill>
                            <a:schemeClr val="tx1"/>
                          </a:solidFill>
                          <a:latin typeface="+mn-lt"/>
                          <a:ea typeface="+mn-ea"/>
                          <a:cs typeface="+mn-cs"/>
                        </a:rPr>
                        <a:t>Karsai</a:t>
                      </a:r>
                      <a:r>
                        <a:rPr lang="en-US" sz="1800" kern="1200" baseline="0" dirty="0" smtClean="0">
                          <a:solidFill>
                            <a:schemeClr val="tx1"/>
                          </a:solidFill>
                          <a:latin typeface="+mn-lt"/>
                          <a:ea typeface="+mn-ea"/>
                          <a:cs typeface="+mn-cs"/>
                        </a:rPr>
                        <a:t>, S. </a:t>
                      </a:r>
                      <a:r>
                        <a:rPr lang="en-US" sz="1800" kern="1200" baseline="0" dirty="0" err="1" smtClean="0">
                          <a:solidFill>
                            <a:schemeClr val="tx1"/>
                          </a:solidFill>
                          <a:latin typeface="+mn-lt"/>
                          <a:ea typeface="+mn-ea"/>
                          <a:cs typeface="+mn-cs"/>
                        </a:rPr>
                        <a:t>Neema</a:t>
                      </a:r>
                      <a:r>
                        <a:rPr lang="en-US" sz="1800" kern="1200" baseline="0" dirty="0" smtClean="0">
                          <a:solidFill>
                            <a:schemeClr val="tx1"/>
                          </a:solidFill>
                          <a:latin typeface="+mn-lt"/>
                          <a:ea typeface="+mn-ea"/>
                          <a:cs typeface="+mn-cs"/>
                        </a:rPr>
                        <a:t>, B. Abbott, &amp; D. Sharp</a:t>
                      </a:r>
                    </a:p>
                    <a:p>
                      <a:pPr marL="342900" indent="-342900">
                        <a:buFont typeface="+mj-lt"/>
                        <a:buAutoNum type="arabicPeriod"/>
                      </a:pPr>
                      <a:r>
                        <a:rPr lang="en-US" sz="1800" i="1" kern="1200" baseline="0" dirty="0" smtClean="0">
                          <a:solidFill>
                            <a:schemeClr val="tx1"/>
                          </a:solidFill>
                          <a:latin typeface="+mn-lt"/>
                          <a:ea typeface="+mn-ea"/>
                          <a:cs typeface="+mn-cs"/>
                        </a:rPr>
                        <a:t>High Service Availability in </a:t>
                      </a:r>
                      <a:r>
                        <a:rPr lang="en-US" sz="1800" i="1" kern="1200" baseline="0" dirty="0" err="1" smtClean="0">
                          <a:solidFill>
                            <a:schemeClr val="tx1"/>
                          </a:solidFill>
                          <a:latin typeface="+mn-lt"/>
                          <a:ea typeface="+mn-ea"/>
                          <a:cs typeface="+mn-cs"/>
                        </a:rPr>
                        <a:t>MaTRICS</a:t>
                      </a:r>
                      <a:r>
                        <a:rPr lang="en-US" sz="1800" i="1" kern="1200" baseline="0" dirty="0" smtClean="0">
                          <a:solidFill>
                            <a:schemeClr val="tx1"/>
                          </a:solidFill>
                          <a:latin typeface="+mn-lt"/>
                          <a:ea typeface="+mn-ea"/>
                          <a:cs typeface="+mn-cs"/>
                        </a:rPr>
                        <a:t> for the OCS </a:t>
                      </a:r>
                      <a:r>
                        <a:rPr lang="en-US" sz="1800" kern="1200" baseline="0" dirty="0" smtClean="0">
                          <a:solidFill>
                            <a:schemeClr val="tx1"/>
                          </a:solidFill>
                          <a:latin typeface="+mn-lt"/>
                          <a:ea typeface="+mn-ea"/>
                          <a:cs typeface="+mn-cs"/>
                        </a:rPr>
                        <a:t>by M. </a:t>
                      </a:r>
                      <a:r>
                        <a:rPr lang="en-US" sz="1800" kern="1200" baseline="0" dirty="0" err="1" smtClean="0">
                          <a:solidFill>
                            <a:schemeClr val="tx1"/>
                          </a:solidFill>
                          <a:latin typeface="+mn-lt"/>
                          <a:ea typeface="+mn-ea"/>
                          <a:cs typeface="+mn-cs"/>
                        </a:rPr>
                        <a:t>Bajohr</a:t>
                      </a:r>
                      <a:r>
                        <a:rPr lang="en-US" sz="1800" kern="1200" baseline="0" dirty="0" smtClean="0">
                          <a:solidFill>
                            <a:schemeClr val="tx1"/>
                          </a:solidFill>
                          <a:latin typeface="+mn-lt"/>
                          <a:ea typeface="+mn-ea"/>
                          <a:cs typeface="+mn-cs"/>
                        </a:rPr>
                        <a:t> &amp; T. </a:t>
                      </a:r>
                      <a:r>
                        <a:rPr lang="en-US" sz="1800" kern="1200" baseline="0" dirty="0" err="1" smtClean="0">
                          <a:solidFill>
                            <a:schemeClr val="tx1"/>
                          </a:solidFill>
                          <a:latin typeface="+mn-lt"/>
                          <a:ea typeface="+mn-ea"/>
                          <a:cs typeface="+mn-cs"/>
                        </a:rPr>
                        <a:t>Margaria</a:t>
                      </a:r>
                      <a:endParaRPr lang="en-US" sz="1800" kern="1200" baseline="0" dirty="0" smtClean="0">
                        <a:solidFill>
                          <a:schemeClr val="tx1"/>
                        </a:solidFill>
                        <a:latin typeface="+mn-lt"/>
                        <a:ea typeface="+mn-ea"/>
                        <a:cs typeface="+mn-cs"/>
                      </a:endParaRPr>
                    </a:p>
                    <a:p>
                      <a:pPr marL="342900" indent="-342900">
                        <a:buFont typeface="+mj-lt"/>
                        <a:buAutoNum type="arabicPeriod"/>
                      </a:pPr>
                      <a:r>
                        <a:rPr lang="en-US" sz="1800" i="1" kern="1200" baseline="0" dirty="0" smtClean="0">
                          <a:solidFill>
                            <a:schemeClr val="tx1"/>
                          </a:solidFill>
                          <a:latin typeface="+mn-lt"/>
                          <a:ea typeface="+mn-ea"/>
                          <a:cs typeface="+mn-cs"/>
                        </a:rPr>
                        <a:t>Modeling of Reliable Messaging in Service Oriented Architectures </a:t>
                      </a:r>
                      <a:r>
                        <a:rPr lang="en-US" sz="1800" kern="1200" baseline="0" dirty="0" smtClean="0">
                          <a:solidFill>
                            <a:schemeClr val="tx1"/>
                          </a:solidFill>
                          <a:latin typeface="+mn-lt"/>
                          <a:ea typeface="+mn-ea"/>
                          <a:cs typeface="+mn-cs"/>
                        </a:rPr>
                        <a:t>by L. </a:t>
                      </a:r>
                      <a:r>
                        <a:rPr lang="en-US" sz="1800" kern="1200" baseline="0" dirty="0" err="1" smtClean="0">
                          <a:solidFill>
                            <a:schemeClr val="tx1"/>
                          </a:solidFill>
                          <a:latin typeface="+mn-lt"/>
                          <a:ea typeface="+mn-ea"/>
                          <a:cs typeface="+mn-cs"/>
                        </a:rPr>
                        <a:t>Gönczy</a:t>
                      </a:r>
                      <a:r>
                        <a:rPr lang="en-US" sz="1800" kern="1200" baseline="0" dirty="0" smtClean="0">
                          <a:solidFill>
                            <a:schemeClr val="tx1"/>
                          </a:solidFill>
                          <a:latin typeface="+mn-lt"/>
                          <a:ea typeface="+mn-ea"/>
                          <a:cs typeface="+mn-cs"/>
                        </a:rPr>
                        <a:t> &amp; D. </a:t>
                      </a:r>
                      <a:r>
                        <a:rPr lang="en-US" sz="1800" kern="1200" baseline="0" dirty="0" err="1" smtClean="0">
                          <a:solidFill>
                            <a:schemeClr val="tx1"/>
                          </a:solidFill>
                          <a:latin typeface="+mn-lt"/>
                          <a:ea typeface="+mn-ea"/>
                          <a:cs typeface="+mn-cs"/>
                        </a:rPr>
                        <a:t>Varró</a:t>
                      </a:r>
                      <a:endParaRPr lang="en-US" sz="1800" kern="1200" baseline="0" dirty="0" smtClean="0">
                        <a:solidFill>
                          <a:schemeClr val="tx1"/>
                        </a:solidFill>
                        <a:latin typeface="+mn-lt"/>
                        <a:ea typeface="+mn-ea"/>
                        <a:cs typeface="+mn-cs"/>
                      </a:endParaRPr>
                    </a:p>
                    <a:p>
                      <a:pPr marL="342900" indent="-342900">
                        <a:buFont typeface="+mj-lt"/>
                        <a:buAutoNum type="arabicPeriod"/>
                      </a:pPr>
                      <a:r>
                        <a:rPr lang="en-US" sz="1800" i="1" kern="1200" baseline="0" dirty="0" smtClean="0">
                          <a:solidFill>
                            <a:schemeClr val="tx1"/>
                          </a:solidFill>
                          <a:latin typeface="+mn-lt"/>
                          <a:ea typeface="+mn-ea"/>
                          <a:cs typeface="+mn-cs"/>
                        </a:rPr>
                        <a:t>Fault tolerance AOP approach </a:t>
                      </a:r>
                      <a:r>
                        <a:rPr lang="en-US" sz="1800" kern="1200" baseline="0" dirty="0" smtClean="0">
                          <a:solidFill>
                            <a:schemeClr val="tx1"/>
                          </a:solidFill>
                          <a:latin typeface="+mn-lt"/>
                          <a:ea typeface="+mn-ea"/>
                          <a:cs typeface="+mn-cs"/>
                        </a:rPr>
                        <a:t>by </a:t>
                      </a:r>
                      <a:r>
                        <a:rPr lang="es-ES" sz="1800" kern="1200" baseline="0" dirty="0" smtClean="0">
                          <a:solidFill>
                            <a:schemeClr val="tx1"/>
                          </a:solidFill>
                          <a:latin typeface="+mn-lt"/>
                          <a:ea typeface="+mn-ea"/>
                          <a:cs typeface="+mn-cs"/>
                        </a:rPr>
                        <a:t>J. Herrero, F. </a:t>
                      </a:r>
                      <a:r>
                        <a:rPr lang="es-ES" sz="1800" kern="1200" baseline="0" dirty="0" err="1" smtClean="0">
                          <a:solidFill>
                            <a:schemeClr val="tx1"/>
                          </a:solidFill>
                          <a:latin typeface="+mn-lt"/>
                          <a:ea typeface="+mn-ea"/>
                          <a:cs typeface="+mn-cs"/>
                        </a:rPr>
                        <a:t>Sanchez</a:t>
                      </a:r>
                      <a:r>
                        <a:rPr lang="es-ES" sz="1800" kern="1200" baseline="0" dirty="0" smtClean="0">
                          <a:solidFill>
                            <a:schemeClr val="tx1"/>
                          </a:solidFill>
                          <a:latin typeface="+mn-lt"/>
                          <a:ea typeface="+mn-ea"/>
                          <a:cs typeface="+mn-cs"/>
                        </a:rPr>
                        <a:t>, &amp; M. Toro</a:t>
                      </a:r>
                      <a:endParaRPr lang="en-US" i="0" dirty="0"/>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Rectangle 6"/>
          <p:cNvSpPr/>
          <p:nvPr/>
        </p:nvSpPr>
        <p:spPr bwMode="auto">
          <a:xfrm>
            <a:off x="1600200" y="838200"/>
            <a:ext cx="7391400" cy="14478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6" name="Rectangular Callout 5"/>
          <p:cNvSpPr/>
          <p:nvPr/>
        </p:nvSpPr>
        <p:spPr bwMode="auto">
          <a:xfrm>
            <a:off x="76200" y="2743200"/>
            <a:ext cx="1752600" cy="1143000"/>
          </a:xfrm>
          <a:prstGeom prst="wedgeRectCallout">
            <a:avLst>
              <a:gd name="adj1" fmla="val 66748"/>
              <a:gd name="adj2" fmla="val -90754"/>
            </a:avLst>
          </a:prstGeom>
          <a:solidFill>
            <a:srgbClr val="FFFF66"/>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Lightweight</a:t>
            </a:r>
            <a:r>
              <a:rPr kumimoji="0" lang="en-US" sz="1800" b="0" i="0" u="none" strike="noStrike" cap="none" normalizeH="0" dirty="0" smtClean="0">
                <a:ln>
                  <a:noFill/>
                </a:ln>
                <a:solidFill>
                  <a:schemeClr val="tx1"/>
                </a:solidFill>
                <a:effectLst/>
                <a:latin typeface="Arial Unicode"/>
                <a:cs typeface="Arial" pitchFamily="34" charset="0"/>
              </a:rPr>
              <a:t> </a:t>
            </a:r>
            <a:r>
              <a:rPr lang="en-US" sz="1800" dirty="0" smtClean="0"/>
              <a:t>&amp;</a:t>
            </a:r>
          </a:p>
          <a:p>
            <a:pPr marL="0" marR="0" indent="0" algn="ctr"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Heavyweight</a:t>
            </a:r>
          </a:p>
          <a:p>
            <a:pPr marL="0" marR="0" indent="0" algn="ctr" defTabSz="850900" rtl="0" eaLnBrk="1" fontAlgn="base" latinLnBrk="0" hangingPunct="1">
              <a:lnSpc>
                <a:spcPct val="100000"/>
              </a:lnSpc>
              <a:spcBef>
                <a:spcPct val="0"/>
              </a:spcBef>
              <a:spcAft>
                <a:spcPct val="0"/>
              </a:spcAft>
              <a:buClrTx/>
              <a:buSzTx/>
              <a:buFontTx/>
              <a:buNone/>
              <a:tabLst/>
            </a:pPr>
            <a:r>
              <a:rPr lang="en-US" sz="1800" dirty="0" smtClean="0"/>
              <a:t>UML extensions</a:t>
            </a:r>
            <a:endParaRPr kumimoji="0" lang="en-US" sz="1800" b="0" i="0" u="none" strike="noStrike" cap="none" normalizeH="0" baseline="0" dirty="0" smtClean="0">
              <a:ln>
                <a:noFill/>
              </a:ln>
              <a:solidFill>
                <a:schemeClr val="tx1"/>
              </a:solidFill>
              <a:effectLst/>
              <a:latin typeface="Arial Unicode"/>
              <a:cs typeface="Arial" pitchFamily="34" charset="0"/>
            </a:endParaRPr>
          </a:p>
          <a:p>
            <a:pPr marL="0" marR="0" indent="0" algn="ctr" defTabSz="8509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Unicode"/>
              <a:cs typeface="Arial" pitchFamily="34" charset="0"/>
            </a:endParaRPr>
          </a:p>
        </p:txBody>
      </p:sp>
      <p:sp>
        <p:nvSpPr>
          <p:cNvPr id="10" name="Rectangle 9"/>
          <p:cNvSpPr/>
          <p:nvPr/>
        </p:nvSpPr>
        <p:spPr bwMode="auto">
          <a:xfrm>
            <a:off x="1600200" y="2590800"/>
            <a:ext cx="7391400" cy="12954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11" name="Rectangular Callout 10"/>
          <p:cNvSpPr/>
          <p:nvPr/>
        </p:nvSpPr>
        <p:spPr bwMode="auto">
          <a:xfrm>
            <a:off x="76200" y="1371600"/>
            <a:ext cx="1752600" cy="1143000"/>
          </a:xfrm>
          <a:prstGeom prst="wedgeRectCallout">
            <a:avLst>
              <a:gd name="adj1" fmla="val 60209"/>
              <a:gd name="adj2" fmla="val 82458"/>
            </a:avLst>
          </a:prstGeom>
          <a:solidFill>
            <a:srgbClr val="FFFF66"/>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Recovery block modeling </a:t>
            </a:r>
          </a:p>
          <a:p>
            <a:pPr marL="0" marR="0" indent="0" algn="ctr"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and </a:t>
            </a:r>
          </a:p>
          <a:p>
            <a:pPr marL="0" marR="0" indent="0" algn="ctr"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Unicode"/>
                <a:cs typeface="Arial" pitchFamily="34" charset="0"/>
              </a:rPr>
              <a:t>QoS</a:t>
            </a:r>
            <a:r>
              <a:rPr kumimoji="0" lang="en-US" sz="1800" b="0" i="0" u="none" strike="noStrike" cap="none" normalizeH="0" baseline="0" dirty="0" smtClean="0">
                <a:ln>
                  <a:noFill/>
                </a:ln>
                <a:solidFill>
                  <a:schemeClr val="tx1"/>
                </a:solidFill>
                <a:effectLst/>
                <a:latin typeface="Arial Unicode"/>
                <a:cs typeface="Arial" pitchFamily="34" charset="0"/>
              </a:rPr>
              <a:t> for SOA</a:t>
            </a:r>
          </a:p>
          <a:p>
            <a:pPr marL="0" marR="0" indent="0" algn="ctr" defTabSz="8509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Unicode"/>
              <a:cs typeface="Arial" pitchFamily="34" charset="0"/>
            </a:endParaRPr>
          </a:p>
        </p:txBody>
      </p:sp>
      <p:sp>
        <p:nvSpPr>
          <p:cNvPr id="15" name="Rectangle 14"/>
          <p:cNvSpPr/>
          <p:nvPr/>
        </p:nvSpPr>
        <p:spPr bwMode="auto">
          <a:xfrm>
            <a:off x="1600200" y="3962400"/>
            <a:ext cx="7391400" cy="28956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16" name="Rectangular Callout 15"/>
          <p:cNvSpPr/>
          <p:nvPr/>
        </p:nvSpPr>
        <p:spPr bwMode="auto">
          <a:xfrm>
            <a:off x="0" y="5562600"/>
            <a:ext cx="1752600" cy="1295399"/>
          </a:xfrm>
          <a:prstGeom prst="wedgeRectCallout">
            <a:avLst>
              <a:gd name="adj1" fmla="val 60394"/>
              <a:gd name="adj2" fmla="val -121014"/>
            </a:avLst>
          </a:prstGeom>
          <a:solidFill>
            <a:srgbClr val="FFFF66"/>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Unicode"/>
                <a:cs typeface="Arial" pitchFamily="34" charset="0"/>
              </a:rPr>
              <a:t>MoC</a:t>
            </a:r>
            <a:r>
              <a:rPr kumimoji="0" lang="en-US" sz="1800" b="0" i="0" u="none" strike="noStrike" cap="none" normalizeH="0" baseline="0" dirty="0" smtClean="0">
                <a:ln>
                  <a:noFill/>
                </a:ln>
                <a:solidFill>
                  <a:schemeClr val="tx1"/>
                </a:solidFill>
                <a:effectLst/>
                <a:latin typeface="Arial Unicode"/>
                <a:cs typeface="Arial" pitchFamily="34" charset="0"/>
              </a:rPr>
              <a:t> = service logic graphs, state machine,</a:t>
            </a:r>
          </a:p>
          <a:p>
            <a:pPr marL="0" marR="0" indent="0" algn="ctr" defTabSz="850900" rtl="0" eaLnBrk="1" fontAlgn="base" latinLnBrk="0" hangingPunct="1">
              <a:lnSpc>
                <a:spcPct val="100000"/>
              </a:lnSpc>
              <a:spcBef>
                <a:spcPct val="0"/>
              </a:spcBef>
              <a:spcAft>
                <a:spcPct val="0"/>
              </a:spcAft>
              <a:buClrTx/>
              <a:buSzTx/>
              <a:buFontTx/>
              <a:buNone/>
              <a:tabLst/>
            </a:pPr>
            <a:r>
              <a:rPr lang="en-US" sz="1800" dirty="0" smtClean="0"/>
              <a:t>Java extension</a:t>
            </a:r>
            <a:endParaRPr kumimoji="0" lang="en-US" sz="1800" b="0" i="0" u="none" strike="noStrike" cap="none" normalizeH="0" baseline="0" dirty="0" smtClean="0">
              <a:ln>
                <a:noFill/>
              </a:ln>
              <a:solidFill>
                <a:schemeClr val="tx1"/>
              </a:solidFill>
              <a:effectLst/>
              <a:latin typeface="Arial Unicode"/>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6" grpId="0" animBg="1"/>
      <p:bldP spid="6" grpId="1" animBg="1"/>
      <p:bldP spid="10" grpId="0" animBg="1"/>
      <p:bldP spid="10" grpId="1" animBg="1"/>
      <p:bldP spid="11" grpId="0" animBg="1"/>
      <p:bldP spid="11" grpId="1"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34400" y="6305550"/>
            <a:ext cx="533400" cy="476250"/>
          </a:xfrm>
        </p:spPr>
        <p:txBody>
          <a:bodyPr/>
          <a:lstStyle/>
          <a:p>
            <a:pPr>
              <a:defRPr/>
            </a:pPr>
            <a:fld id="{FDEA51B9-1E76-42F4-8B16-7FFFD7B2CA74}" type="slidenum">
              <a:rPr lang="en-US" smtClean="0"/>
              <a:pPr>
                <a:defRPr/>
              </a:pPr>
              <a:t>12</a:t>
            </a:fld>
            <a:endParaRPr lang="en-US" dirty="0"/>
          </a:p>
        </p:txBody>
      </p:sp>
      <p:grpSp>
        <p:nvGrpSpPr>
          <p:cNvPr id="51" name="Group 50"/>
          <p:cNvGrpSpPr/>
          <p:nvPr/>
        </p:nvGrpSpPr>
        <p:grpSpPr>
          <a:xfrm>
            <a:off x="76200" y="533400"/>
            <a:ext cx="1905000" cy="6172200"/>
            <a:chOff x="76200" y="533400"/>
            <a:chExt cx="1905000" cy="6172200"/>
          </a:xfrm>
        </p:grpSpPr>
        <p:sp>
          <p:nvSpPr>
            <p:cNvPr id="28" name="Rounded Rectangle 27"/>
            <p:cNvSpPr/>
            <p:nvPr/>
          </p:nvSpPr>
          <p:spPr bwMode="auto">
            <a:xfrm>
              <a:off x="152400" y="3657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Deployment</a:t>
              </a:r>
            </a:p>
          </p:txBody>
        </p:sp>
        <p:sp>
          <p:nvSpPr>
            <p:cNvPr id="29" name="Rounded Rectangle 28"/>
            <p:cNvSpPr/>
            <p:nvPr/>
          </p:nvSpPr>
          <p:spPr bwMode="auto">
            <a:xfrm>
              <a:off x="152400" y="48768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Configuration</a:t>
              </a:r>
            </a:p>
          </p:txBody>
        </p:sp>
        <p:cxnSp>
          <p:nvCxnSpPr>
            <p:cNvPr id="32" name="Straight Arrow Connector 31"/>
            <p:cNvCxnSpPr>
              <a:stCxn id="27" idx="2"/>
              <a:endCxn id="28" idx="0"/>
            </p:cNvCxnSpPr>
            <p:nvPr/>
          </p:nvCxnSpPr>
          <p:spPr bwMode="auto">
            <a:xfrm rot="5400000">
              <a:off x="723900" y="33528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33" name="Straight Arrow Connector 32"/>
            <p:cNvCxnSpPr>
              <a:stCxn id="28" idx="2"/>
              <a:endCxn id="29" idx="0"/>
            </p:cNvCxnSpPr>
            <p:nvPr/>
          </p:nvCxnSpPr>
          <p:spPr bwMode="auto">
            <a:xfrm rot="5400000">
              <a:off x="685800" y="4533900"/>
              <a:ext cx="6858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40" name="Rounded Rectangle 39"/>
            <p:cNvSpPr/>
            <p:nvPr/>
          </p:nvSpPr>
          <p:spPr bwMode="auto">
            <a:xfrm>
              <a:off x="152400" y="60198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Run-time</a:t>
              </a:r>
            </a:p>
          </p:txBody>
        </p:sp>
        <p:cxnSp>
          <p:nvCxnSpPr>
            <p:cNvPr id="41" name="Straight Arrow Connector 40"/>
            <p:cNvCxnSpPr>
              <a:stCxn id="29" idx="2"/>
              <a:endCxn id="40" idx="0"/>
            </p:cNvCxnSpPr>
            <p:nvPr/>
          </p:nvCxnSpPr>
          <p:spPr bwMode="auto">
            <a:xfrm rot="5400000">
              <a:off x="723900" y="57150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34" name="Rounded Rectangle 33"/>
            <p:cNvSpPr/>
            <p:nvPr/>
          </p:nvSpPr>
          <p:spPr bwMode="auto">
            <a:xfrm>
              <a:off x="76200" y="533400"/>
              <a:ext cx="1905000" cy="6172200"/>
            </a:xfrm>
            <a:prstGeom prst="roundRect">
              <a:avLst/>
            </a:prstGeom>
            <a:solidFill>
              <a:schemeClr val="accent1">
                <a:lumMod val="60000"/>
                <a:lumOff val="40000"/>
                <a:alpha val="68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27" name="Rounded Rectangle 26"/>
            <p:cNvSpPr/>
            <p:nvPr/>
          </p:nvSpPr>
          <p:spPr bwMode="auto">
            <a:xfrm>
              <a:off x="152400" y="2514600"/>
              <a:ext cx="1752600" cy="533400"/>
            </a:xfrm>
            <a:prstGeom prst="roundRect">
              <a:avLst/>
            </a:prstGeom>
            <a:solidFill>
              <a:schemeClr val="accent6">
                <a:lumMod val="40000"/>
                <a:lumOff val="60000"/>
              </a:schemeClr>
            </a:solidFill>
            <a:ln w="254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Unicode"/>
                  <a:cs typeface="Arial" pitchFamily="34" charset="0"/>
                </a:rPr>
                <a:t>Composition</a:t>
              </a:r>
            </a:p>
          </p:txBody>
        </p:sp>
        <p:cxnSp>
          <p:nvCxnSpPr>
            <p:cNvPr id="31" name="Straight Arrow Connector 30"/>
            <p:cNvCxnSpPr>
              <a:stCxn id="26" idx="2"/>
              <a:endCxn id="27" idx="0"/>
            </p:cNvCxnSpPr>
            <p:nvPr/>
          </p:nvCxnSpPr>
          <p:spPr bwMode="auto">
            <a:xfrm rot="5400000">
              <a:off x="723900" y="22098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26" name="Rounded Rectangle 25"/>
            <p:cNvSpPr/>
            <p:nvPr/>
          </p:nvSpPr>
          <p:spPr bwMode="auto">
            <a:xfrm>
              <a:off x="152400" y="1371600"/>
              <a:ext cx="1752600" cy="533400"/>
            </a:xfrm>
            <a:prstGeom prst="roundRect">
              <a:avLst/>
            </a:prstGeom>
            <a:solidFill>
              <a:schemeClr val="accent6">
                <a:lumMod val="40000"/>
                <a:lumOff val="60000"/>
              </a:schemeClr>
            </a:solidFill>
            <a:ln w="254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Unicode"/>
                  <a:cs typeface="Arial" pitchFamily="34" charset="0"/>
                </a:rPr>
                <a:t>Specification</a:t>
              </a:r>
            </a:p>
          </p:txBody>
        </p:sp>
        <p:sp>
          <p:nvSpPr>
            <p:cNvPr id="30" name="TextBox 29"/>
            <p:cNvSpPr txBox="1"/>
            <p:nvPr/>
          </p:nvSpPr>
          <p:spPr>
            <a:xfrm>
              <a:off x="76200" y="609600"/>
              <a:ext cx="1828800" cy="738664"/>
            </a:xfrm>
            <a:prstGeom prst="rect">
              <a:avLst/>
            </a:prstGeom>
            <a:noFill/>
          </p:spPr>
          <p:txBody>
            <a:bodyPr wrap="square" rtlCol="0">
              <a:spAutoFit/>
            </a:bodyPr>
            <a:lstStyle/>
            <a:p>
              <a:r>
                <a:rPr lang="en-US" dirty="0" smtClean="0"/>
                <a:t>Development Lifecycle</a:t>
              </a:r>
              <a:endParaRPr lang="en-US" dirty="0"/>
            </a:p>
          </p:txBody>
        </p:sp>
      </p:grpSp>
      <p:sp>
        <p:nvSpPr>
          <p:cNvPr id="45" name="Rectangle 3"/>
          <p:cNvSpPr>
            <a:spLocks noGrp="1" noChangeArrowheads="1"/>
          </p:cNvSpPr>
          <p:nvPr>
            <p:ph type="title" idx="4294967295"/>
          </p:nvPr>
        </p:nvSpPr>
        <p:spPr>
          <a:xfrm>
            <a:off x="76200" y="47625"/>
            <a:ext cx="8915400" cy="381000"/>
          </a:xfrm>
          <a:noFill/>
        </p:spPr>
        <p:txBody>
          <a:bodyPr/>
          <a:lstStyle/>
          <a:p>
            <a:pPr eaLnBrk="1" hangingPunct="1">
              <a:lnSpc>
                <a:spcPct val="85000"/>
              </a:lnSpc>
            </a:pPr>
            <a:r>
              <a:rPr lang="en-US" dirty="0" smtClean="0"/>
              <a:t>Unresolved Challenges: </a:t>
            </a:r>
            <a:r>
              <a:rPr lang="en-US" dirty="0" err="1" smtClean="0"/>
              <a:t>QoS</a:t>
            </a:r>
            <a:r>
              <a:rPr lang="en-US" dirty="0" smtClean="0"/>
              <a:t> &amp; FT Modeling</a:t>
            </a:r>
          </a:p>
        </p:txBody>
      </p:sp>
      <p:sp>
        <p:nvSpPr>
          <p:cNvPr id="19" name="Content Placeholder 2"/>
          <p:cNvSpPr>
            <a:spLocks noGrp="1"/>
          </p:cNvSpPr>
          <p:nvPr>
            <p:ph sz="half" idx="1"/>
          </p:nvPr>
        </p:nvSpPr>
        <p:spPr>
          <a:xfrm>
            <a:off x="1981200" y="533400"/>
            <a:ext cx="7010400" cy="3200400"/>
          </a:xfrm>
        </p:spPr>
        <p:txBody>
          <a:bodyPr/>
          <a:lstStyle/>
          <a:p>
            <a:pPr marL="160338" lvl="1" indent="-160338"/>
            <a:r>
              <a:rPr lang="en-US" sz="2000" dirty="0" smtClean="0"/>
              <a:t>Crosscutting availability requirements </a:t>
            </a:r>
          </a:p>
          <a:p>
            <a:pPr marL="427038" lvl="2"/>
            <a:r>
              <a:rPr lang="en-US" sz="1800" dirty="0" smtClean="0"/>
              <a:t>Tangled with primary structural dimension </a:t>
            </a:r>
          </a:p>
          <a:p>
            <a:pPr marL="427038" lvl="2"/>
            <a:r>
              <a:rPr lang="en-US" sz="1800" dirty="0" smtClean="0"/>
              <a:t>Tangled with secondary dimensions (deployment, </a:t>
            </a:r>
            <a:r>
              <a:rPr lang="en-US" sz="1800" dirty="0" err="1" smtClean="0"/>
              <a:t>QoS</a:t>
            </a:r>
            <a:r>
              <a:rPr lang="en-US" sz="1800" dirty="0" smtClean="0"/>
              <a:t>)</a:t>
            </a:r>
          </a:p>
          <a:p>
            <a:pPr lvl="1"/>
            <a:r>
              <a:rPr lang="en-US" sz="1800" dirty="0" smtClean="0"/>
              <a:t>Composing replicated &amp; non-replicated functionality</a:t>
            </a:r>
          </a:p>
          <a:p>
            <a:pPr lvl="1"/>
            <a:r>
              <a:rPr lang="en-US" sz="1800" dirty="0" smtClean="0"/>
              <a:t>Example: Replicas must be modeled, composed, &amp; deployed </a:t>
            </a:r>
          </a:p>
          <a:p>
            <a:r>
              <a:rPr lang="en-US" sz="2000" dirty="0" smtClean="0"/>
              <a:t>Imposes modeling overhead</a:t>
            </a:r>
          </a:p>
          <a:p>
            <a:r>
              <a:rPr lang="en-US" sz="2000" dirty="0" smtClean="0"/>
              <a:t>Supporting non-isomorphic replication</a:t>
            </a:r>
          </a:p>
          <a:p>
            <a:pPr lvl="1"/>
            <a:r>
              <a:rPr lang="en-US" sz="1800" dirty="0" smtClean="0"/>
              <a:t>Reliability through diversity (structural &amp; </a:t>
            </a:r>
            <a:r>
              <a:rPr lang="en-US" sz="1800" dirty="0" err="1" smtClean="0"/>
              <a:t>QoS</a:t>
            </a:r>
            <a:r>
              <a:rPr lang="en-US" sz="1800" dirty="0" smtClean="0"/>
              <a:t>)</a:t>
            </a:r>
          </a:p>
          <a:p>
            <a:pPr lvl="1"/>
            <a:r>
              <a:rPr lang="en-US" sz="1800" dirty="0" smtClean="0"/>
              <a:t>Supporting graceful degradation through diversity</a:t>
            </a:r>
          </a:p>
          <a:p>
            <a:pPr lvl="1"/>
            <a:endParaRPr lang="en-US" sz="1800" dirty="0" smtClean="0"/>
          </a:p>
        </p:txBody>
      </p:sp>
      <p:sp>
        <p:nvSpPr>
          <p:cNvPr id="59" name="Rectangular Callout 58"/>
          <p:cNvSpPr/>
          <p:nvPr/>
        </p:nvSpPr>
        <p:spPr bwMode="auto">
          <a:xfrm>
            <a:off x="2209800" y="5410200"/>
            <a:ext cx="1295400" cy="533400"/>
          </a:xfrm>
          <a:prstGeom prst="wedgeRectCallout">
            <a:avLst>
              <a:gd name="adj1" fmla="val 50761"/>
              <a:gd name="adj2" fmla="val -171060"/>
            </a:avLst>
          </a:prstGeom>
          <a:solidFill>
            <a:srgbClr val="FFFF66"/>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lang="en-US" sz="1600" dirty="0" smtClean="0"/>
              <a:t>Composing connections</a:t>
            </a:r>
            <a:endParaRPr kumimoji="0" lang="en-US" sz="1600" b="0" i="0" u="none" strike="noStrike" cap="none" normalizeH="0" baseline="0" dirty="0" smtClean="0">
              <a:ln>
                <a:noFill/>
              </a:ln>
              <a:solidFill>
                <a:schemeClr val="tx1"/>
              </a:solidFill>
              <a:effectLst/>
              <a:latin typeface="Arial Unicode"/>
              <a:cs typeface="Arial" pitchFamily="34" charset="0"/>
            </a:endParaRPr>
          </a:p>
        </p:txBody>
      </p:sp>
      <p:graphicFrame>
        <p:nvGraphicFramePr>
          <p:cNvPr id="60" name="Object 8"/>
          <p:cNvGraphicFramePr>
            <a:graphicFrameLocks noChangeAspect="1"/>
          </p:cNvGraphicFramePr>
          <p:nvPr/>
        </p:nvGraphicFramePr>
        <p:xfrm>
          <a:off x="4267200" y="3733800"/>
          <a:ext cx="838200" cy="698500"/>
        </p:xfrm>
        <a:graphic>
          <a:graphicData uri="http://schemas.openxmlformats.org/presentationml/2006/ole">
            <p:oleObj spid="_x0000_s222211" name="Visio" r:id="rId4" imgW="1585499" imgH="1322962" progId="Visio.Drawing.11">
              <p:embed/>
            </p:oleObj>
          </a:graphicData>
        </a:graphic>
      </p:graphicFrame>
      <p:graphicFrame>
        <p:nvGraphicFramePr>
          <p:cNvPr id="61" name="Object 7"/>
          <p:cNvGraphicFramePr>
            <a:graphicFrameLocks noChangeAspect="1"/>
          </p:cNvGraphicFramePr>
          <p:nvPr/>
        </p:nvGraphicFramePr>
        <p:xfrm>
          <a:off x="2590800" y="4114800"/>
          <a:ext cx="838200" cy="698500"/>
        </p:xfrm>
        <a:graphic>
          <a:graphicData uri="http://schemas.openxmlformats.org/presentationml/2006/ole">
            <p:oleObj spid="_x0000_s222212" name="Visio" r:id="rId5" imgW="1585499" imgH="1322962" progId="Visio.Drawing.11">
              <p:embed/>
            </p:oleObj>
          </a:graphicData>
        </a:graphic>
      </p:graphicFrame>
      <p:cxnSp>
        <p:nvCxnSpPr>
          <p:cNvPr id="62" name="Straight Arrow Connector 61"/>
          <p:cNvCxnSpPr/>
          <p:nvPr/>
        </p:nvCxnSpPr>
        <p:spPr bwMode="auto">
          <a:xfrm flipV="1">
            <a:off x="3362325" y="4038600"/>
            <a:ext cx="904875" cy="352425"/>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cxnSp>
        <p:nvCxnSpPr>
          <p:cNvPr id="63" name="Straight Arrow Connector 62"/>
          <p:cNvCxnSpPr/>
          <p:nvPr/>
        </p:nvCxnSpPr>
        <p:spPr bwMode="auto">
          <a:xfrm rot="10800000">
            <a:off x="5029200" y="4267200"/>
            <a:ext cx="762000" cy="1588"/>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graphicFrame>
        <p:nvGraphicFramePr>
          <p:cNvPr id="222213" name="Object 5"/>
          <p:cNvGraphicFramePr>
            <a:graphicFrameLocks noChangeAspect="1"/>
          </p:cNvGraphicFramePr>
          <p:nvPr/>
        </p:nvGraphicFramePr>
        <p:xfrm>
          <a:off x="5791200" y="3733800"/>
          <a:ext cx="838200" cy="698500"/>
        </p:xfrm>
        <a:graphic>
          <a:graphicData uri="http://schemas.openxmlformats.org/presentationml/2006/ole">
            <p:oleObj spid="_x0000_s222213" name="Visio" r:id="rId6" imgW="1585499" imgH="1322962" progId="Visio.Drawing.11">
              <p:embed/>
            </p:oleObj>
          </a:graphicData>
        </a:graphic>
      </p:graphicFrame>
      <p:graphicFrame>
        <p:nvGraphicFramePr>
          <p:cNvPr id="222214" name="Object 6"/>
          <p:cNvGraphicFramePr>
            <a:graphicFrameLocks noChangeAspect="1"/>
          </p:cNvGraphicFramePr>
          <p:nvPr/>
        </p:nvGraphicFramePr>
        <p:xfrm>
          <a:off x="7315200" y="3730625"/>
          <a:ext cx="838200" cy="698500"/>
        </p:xfrm>
        <a:graphic>
          <a:graphicData uri="http://schemas.openxmlformats.org/presentationml/2006/ole">
            <p:oleObj spid="_x0000_s222214" name="Visio" r:id="rId7" imgW="1585499" imgH="1322962" progId="Visio.Drawing.11">
              <p:embed/>
            </p:oleObj>
          </a:graphicData>
        </a:graphic>
      </p:graphicFrame>
      <p:cxnSp>
        <p:nvCxnSpPr>
          <p:cNvPr id="72" name="Straight Arrow Connector 71"/>
          <p:cNvCxnSpPr/>
          <p:nvPr/>
        </p:nvCxnSpPr>
        <p:spPr bwMode="auto">
          <a:xfrm rot="10800000">
            <a:off x="5053018" y="4020344"/>
            <a:ext cx="762000" cy="1588"/>
          </a:xfrm>
          <a:prstGeom prst="straightConnector1">
            <a:avLst/>
          </a:prstGeom>
          <a:solidFill>
            <a:schemeClr val="accent1"/>
          </a:solidFill>
          <a:ln w="25400" cap="flat" cmpd="sng" algn="ctr">
            <a:solidFill>
              <a:schemeClr val="tx1"/>
            </a:solidFill>
            <a:prstDash val="sysDot"/>
            <a:round/>
            <a:headEnd type="arrow" w="med" len="med"/>
            <a:tailEnd type="none"/>
          </a:ln>
          <a:effectLst/>
        </p:spPr>
      </p:cxnSp>
      <p:cxnSp>
        <p:nvCxnSpPr>
          <p:cNvPr id="73" name="Straight Arrow Connector 72"/>
          <p:cNvCxnSpPr/>
          <p:nvPr/>
        </p:nvCxnSpPr>
        <p:spPr bwMode="auto">
          <a:xfrm rot="10800000">
            <a:off x="6572250" y="3990975"/>
            <a:ext cx="762000" cy="1588"/>
          </a:xfrm>
          <a:prstGeom prst="straightConnector1">
            <a:avLst/>
          </a:prstGeom>
          <a:solidFill>
            <a:schemeClr val="accent1"/>
          </a:solidFill>
          <a:ln w="25400" cap="flat" cmpd="sng" algn="ctr">
            <a:solidFill>
              <a:schemeClr val="tx1"/>
            </a:solidFill>
            <a:prstDash val="sysDot"/>
            <a:round/>
            <a:headEnd type="arrow" w="med" len="med"/>
            <a:tailEnd type="none"/>
          </a:ln>
          <a:effectLst/>
        </p:spPr>
      </p:cxnSp>
      <p:cxnSp>
        <p:nvCxnSpPr>
          <p:cNvPr id="74" name="Straight Arrow Connector 73"/>
          <p:cNvCxnSpPr/>
          <p:nvPr/>
        </p:nvCxnSpPr>
        <p:spPr bwMode="auto">
          <a:xfrm rot="10800000">
            <a:off x="6553200" y="4229100"/>
            <a:ext cx="762000" cy="1588"/>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graphicFrame>
        <p:nvGraphicFramePr>
          <p:cNvPr id="75" name="Object 8"/>
          <p:cNvGraphicFramePr>
            <a:graphicFrameLocks noChangeAspect="1"/>
          </p:cNvGraphicFramePr>
          <p:nvPr/>
        </p:nvGraphicFramePr>
        <p:xfrm>
          <a:off x="4267200" y="4651375"/>
          <a:ext cx="838200" cy="698500"/>
        </p:xfrm>
        <a:graphic>
          <a:graphicData uri="http://schemas.openxmlformats.org/presentationml/2006/ole">
            <p:oleObj spid="_x0000_s222215" name="Visio" r:id="rId8" imgW="1585499" imgH="1322962" progId="Visio.Drawing.11">
              <p:embed/>
            </p:oleObj>
          </a:graphicData>
        </a:graphic>
      </p:graphicFrame>
      <p:cxnSp>
        <p:nvCxnSpPr>
          <p:cNvPr id="76" name="Straight Arrow Connector 75"/>
          <p:cNvCxnSpPr/>
          <p:nvPr/>
        </p:nvCxnSpPr>
        <p:spPr bwMode="auto">
          <a:xfrm rot="10800000">
            <a:off x="5029200" y="5184775"/>
            <a:ext cx="762000" cy="1588"/>
          </a:xfrm>
          <a:prstGeom prst="straightConnector1">
            <a:avLst/>
          </a:prstGeom>
          <a:solidFill>
            <a:schemeClr val="accent1"/>
          </a:solidFill>
          <a:ln w="25400" cap="flat" cmpd="sng" algn="ctr">
            <a:solidFill>
              <a:srgbClr val="FF0000"/>
            </a:solidFill>
            <a:prstDash val="sysDot"/>
            <a:round/>
            <a:headEnd type="none" w="med" len="med"/>
            <a:tailEnd type="arrow"/>
          </a:ln>
          <a:effectLst/>
        </p:spPr>
      </p:cxnSp>
      <p:graphicFrame>
        <p:nvGraphicFramePr>
          <p:cNvPr id="77" name="Object 5"/>
          <p:cNvGraphicFramePr>
            <a:graphicFrameLocks noChangeAspect="1"/>
          </p:cNvGraphicFramePr>
          <p:nvPr/>
        </p:nvGraphicFramePr>
        <p:xfrm>
          <a:off x="5791200" y="4651375"/>
          <a:ext cx="838200" cy="698500"/>
        </p:xfrm>
        <a:graphic>
          <a:graphicData uri="http://schemas.openxmlformats.org/presentationml/2006/ole">
            <p:oleObj spid="_x0000_s222216" name="Visio" r:id="rId9" imgW="1585499" imgH="1322962" progId="Visio.Drawing.11">
              <p:embed/>
            </p:oleObj>
          </a:graphicData>
        </a:graphic>
      </p:graphicFrame>
      <p:graphicFrame>
        <p:nvGraphicFramePr>
          <p:cNvPr id="78" name="Object 6"/>
          <p:cNvGraphicFramePr>
            <a:graphicFrameLocks noChangeAspect="1"/>
          </p:cNvGraphicFramePr>
          <p:nvPr/>
        </p:nvGraphicFramePr>
        <p:xfrm>
          <a:off x="7315200" y="4648200"/>
          <a:ext cx="838200" cy="698500"/>
        </p:xfrm>
        <a:graphic>
          <a:graphicData uri="http://schemas.openxmlformats.org/presentationml/2006/ole">
            <p:oleObj spid="_x0000_s222217" name="Visio" r:id="rId10" imgW="1585499" imgH="1322962" progId="Visio.Drawing.11">
              <p:embed/>
            </p:oleObj>
          </a:graphicData>
        </a:graphic>
      </p:graphicFrame>
      <p:cxnSp>
        <p:nvCxnSpPr>
          <p:cNvPr id="79" name="Straight Arrow Connector 78"/>
          <p:cNvCxnSpPr/>
          <p:nvPr/>
        </p:nvCxnSpPr>
        <p:spPr bwMode="auto">
          <a:xfrm rot="10800000">
            <a:off x="5053018" y="4937919"/>
            <a:ext cx="762000" cy="1588"/>
          </a:xfrm>
          <a:prstGeom prst="straightConnector1">
            <a:avLst/>
          </a:prstGeom>
          <a:solidFill>
            <a:schemeClr val="accent1"/>
          </a:solidFill>
          <a:ln w="25400" cap="flat" cmpd="sng" algn="ctr">
            <a:solidFill>
              <a:srgbClr val="FF0000"/>
            </a:solidFill>
            <a:prstDash val="sysDot"/>
            <a:round/>
            <a:headEnd type="arrow" w="med" len="med"/>
            <a:tailEnd type="none"/>
          </a:ln>
          <a:effectLst/>
        </p:spPr>
      </p:cxnSp>
      <p:cxnSp>
        <p:nvCxnSpPr>
          <p:cNvPr id="80" name="Straight Arrow Connector 79"/>
          <p:cNvCxnSpPr/>
          <p:nvPr/>
        </p:nvCxnSpPr>
        <p:spPr bwMode="auto">
          <a:xfrm rot="10800000">
            <a:off x="6572250" y="4908550"/>
            <a:ext cx="762000" cy="1588"/>
          </a:xfrm>
          <a:prstGeom prst="straightConnector1">
            <a:avLst/>
          </a:prstGeom>
          <a:solidFill>
            <a:schemeClr val="accent1"/>
          </a:solidFill>
          <a:ln w="25400" cap="flat" cmpd="sng" algn="ctr">
            <a:solidFill>
              <a:srgbClr val="FF0000"/>
            </a:solidFill>
            <a:prstDash val="sysDot"/>
            <a:round/>
            <a:headEnd type="arrow" w="med" len="med"/>
            <a:tailEnd type="none"/>
          </a:ln>
          <a:effectLst/>
        </p:spPr>
      </p:cxnSp>
      <p:cxnSp>
        <p:nvCxnSpPr>
          <p:cNvPr id="81" name="Straight Arrow Connector 80"/>
          <p:cNvCxnSpPr/>
          <p:nvPr/>
        </p:nvCxnSpPr>
        <p:spPr bwMode="auto">
          <a:xfrm rot="10800000">
            <a:off x="6553200" y="5146675"/>
            <a:ext cx="762000" cy="1588"/>
          </a:xfrm>
          <a:prstGeom prst="straightConnector1">
            <a:avLst/>
          </a:prstGeom>
          <a:solidFill>
            <a:schemeClr val="accent1"/>
          </a:solidFill>
          <a:ln w="25400" cap="flat" cmpd="sng" algn="ctr">
            <a:solidFill>
              <a:srgbClr val="FF0000"/>
            </a:solidFill>
            <a:prstDash val="sysDot"/>
            <a:round/>
            <a:headEnd type="none" w="med" len="med"/>
            <a:tailEnd type="arrow"/>
          </a:ln>
          <a:effectLst/>
        </p:spPr>
      </p:cxnSp>
      <p:graphicFrame>
        <p:nvGraphicFramePr>
          <p:cNvPr id="82" name="Object 8"/>
          <p:cNvGraphicFramePr>
            <a:graphicFrameLocks noChangeAspect="1"/>
          </p:cNvGraphicFramePr>
          <p:nvPr/>
        </p:nvGraphicFramePr>
        <p:xfrm>
          <a:off x="4267200" y="5549900"/>
          <a:ext cx="838200" cy="698500"/>
        </p:xfrm>
        <a:graphic>
          <a:graphicData uri="http://schemas.openxmlformats.org/presentationml/2006/ole">
            <p:oleObj spid="_x0000_s222218" name="Visio" r:id="rId11" imgW="1585499" imgH="1322962" progId="Visio.Drawing.11">
              <p:embed/>
            </p:oleObj>
          </a:graphicData>
        </a:graphic>
      </p:graphicFrame>
      <p:cxnSp>
        <p:nvCxnSpPr>
          <p:cNvPr id="83" name="Straight Arrow Connector 82"/>
          <p:cNvCxnSpPr/>
          <p:nvPr/>
        </p:nvCxnSpPr>
        <p:spPr bwMode="auto">
          <a:xfrm rot="10800000">
            <a:off x="5029200" y="6083300"/>
            <a:ext cx="762000" cy="1588"/>
          </a:xfrm>
          <a:prstGeom prst="straightConnector1">
            <a:avLst/>
          </a:prstGeom>
          <a:solidFill>
            <a:schemeClr val="accent1"/>
          </a:solidFill>
          <a:ln w="25400" cap="flat" cmpd="sng" algn="ctr">
            <a:solidFill>
              <a:srgbClr val="FF0000"/>
            </a:solidFill>
            <a:prstDash val="sysDot"/>
            <a:round/>
            <a:headEnd type="none" w="med" len="med"/>
            <a:tailEnd type="arrow"/>
          </a:ln>
          <a:effectLst/>
        </p:spPr>
      </p:cxnSp>
      <p:graphicFrame>
        <p:nvGraphicFramePr>
          <p:cNvPr id="84" name="Object 5"/>
          <p:cNvGraphicFramePr>
            <a:graphicFrameLocks noChangeAspect="1"/>
          </p:cNvGraphicFramePr>
          <p:nvPr/>
        </p:nvGraphicFramePr>
        <p:xfrm>
          <a:off x="5791200" y="5549900"/>
          <a:ext cx="838200" cy="698500"/>
        </p:xfrm>
        <a:graphic>
          <a:graphicData uri="http://schemas.openxmlformats.org/presentationml/2006/ole">
            <p:oleObj spid="_x0000_s222219" name="Visio" r:id="rId12" imgW="1585499" imgH="1322962" progId="Visio.Drawing.11">
              <p:embed/>
            </p:oleObj>
          </a:graphicData>
        </a:graphic>
      </p:graphicFrame>
      <p:graphicFrame>
        <p:nvGraphicFramePr>
          <p:cNvPr id="85" name="Object 6"/>
          <p:cNvGraphicFramePr>
            <a:graphicFrameLocks noChangeAspect="1"/>
          </p:cNvGraphicFramePr>
          <p:nvPr/>
        </p:nvGraphicFramePr>
        <p:xfrm>
          <a:off x="7315200" y="5546725"/>
          <a:ext cx="838200" cy="698500"/>
        </p:xfrm>
        <a:graphic>
          <a:graphicData uri="http://schemas.openxmlformats.org/presentationml/2006/ole">
            <p:oleObj spid="_x0000_s222220" name="Visio" r:id="rId13" imgW="1585499" imgH="1322962" progId="Visio.Drawing.11">
              <p:embed/>
            </p:oleObj>
          </a:graphicData>
        </a:graphic>
      </p:graphicFrame>
      <p:cxnSp>
        <p:nvCxnSpPr>
          <p:cNvPr id="86" name="Straight Arrow Connector 85"/>
          <p:cNvCxnSpPr/>
          <p:nvPr/>
        </p:nvCxnSpPr>
        <p:spPr bwMode="auto">
          <a:xfrm rot="10800000">
            <a:off x="5053018" y="5836444"/>
            <a:ext cx="762000" cy="1588"/>
          </a:xfrm>
          <a:prstGeom prst="straightConnector1">
            <a:avLst/>
          </a:prstGeom>
          <a:solidFill>
            <a:schemeClr val="accent1"/>
          </a:solidFill>
          <a:ln w="25400" cap="flat" cmpd="sng" algn="ctr">
            <a:solidFill>
              <a:srgbClr val="FF0000"/>
            </a:solidFill>
            <a:prstDash val="sysDot"/>
            <a:round/>
            <a:headEnd type="arrow" w="med" len="med"/>
            <a:tailEnd type="none"/>
          </a:ln>
          <a:effectLst/>
        </p:spPr>
      </p:cxnSp>
      <p:cxnSp>
        <p:nvCxnSpPr>
          <p:cNvPr id="87" name="Straight Arrow Connector 86"/>
          <p:cNvCxnSpPr/>
          <p:nvPr/>
        </p:nvCxnSpPr>
        <p:spPr bwMode="auto">
          <a:xfrm rot="10800000">
            <a:off x="6572250" y="5807075"/>
            <a:ext cx="762000" cy="1588"/>
          </a:xfrm>
          <a:prstGeom prst="straightConnector1">
            <a:avLst/>
          </a:prstGeom>
          <a:solidFill>
            <a:schemeClr val="accent1"/>
          </a:solidFill>
          <a:ln w="25400" cap="flat" cmpd="sng" algn="ctr">
            <a:solidFill>
              <a:srgbClr val="FF0000"/>
            </a:solidFill>
            <a:prstDash val="sysDot"/>
            <a:round/>
            <a:headEnd type="arrow" w="med" len="med"/>
            <a:tailEnd type="none"/>
          </a:ln>
          <a:effectLst/>
        </p:spPr>
      </p:cxnSp>
      <p:cxnSp>
        <p:nvCxnSpPr>
          <p:cNvPr id="88" name="Straight Arrow Connector 87"/>
          <p:cNvCxnSpPr/>
          <p:nvPr/>
        </p:nvCxnSpPr>
        <p:spPr bwMode="auto">
          <a:xfrm rot="10800000">
            <a:off x="6553200" y="6045200"/>
            <a:ext cx="762000" cy="1588"/>
          </a:xfrm>
          <a:prstGeom prst="straightConnector1">
            <a:avLst/>
          </a:prstGeom>
          <a:solidFill>
            <a:schemeClr val="accent1"/>
          </a:solidFill>
          <a:ln w="25400" cap="flat" cmpd="sng" algn="ctr">
            <a:solidFill>
              <a:srgbClr val="FF0000"/>
            </a:solidFill>
            <a:prstDash val="sysDot"/>
            <a:round/>
            <a:headEnd type="none" w="med" len="med"/>
            <a:tailEnd type="arrow"/>
          </a:ln>
          <a:effectLst/>
        </p:spPr>
      </p:cxnSp>
      <p:cxnSp>
        <p:nvCxnSpPr>
          <p:cNvPr id="89" name="Straight Arrow Connector 88"/>
          <p:cNvCxnSpPr/>
          <p:nvPr/>
        </p:nvCxnSpPr>
        <p:spPr bwMode="auto">
          <a:xfrm>
            <a:off x="3352800" y="4419600"/>
            <a:ext cx="914400" cy="457200"/>
          </a:xfrm>
          <a:prstGeom prst="straightConnector1">
            <a:avLst/>
          </a:prstGeom>
          <a:solidFill>
            <a:schemeClr val="accent1"/>
          </a:solidFill>
          <a:ln w="25400" cap="flat" cmpd="sng" algn="ctr">
            <a:solidFill>
              <a:srgbClr val="FF0000"/>
            </a:solidFill>
            <a:prstDash val="sysDot"/>
            <a:round/>
            <a:headEnd type="none" w="med" len="med"/>
            <a:tailEnd type="arrow"/>
          </a:ln>
          <a:effectLst/>
        </p:spPr>
      </p:cxnSp>
      <p:cxnSp>
        <p:nvCxnSpPr>
          <p:cNvPr id="92" name="Straight Arrow Connector 91"/>
          <p:cNvCxnSpPr/>
          <p:nvPr/>
        </p:nvCxnSpPr>
        <p:spPr bwMode="auto">
          <a:xfrm rot="16200000" flipH="1">
            <a:off x="3124200" y="4648200"/>
            <a:ext cx="1371600" cy="914400"/>
          </a:xfrm>
          <a:prstGeom prst="straightConnector1">
            <a:avLst/>
          </a:prstGeom>
          <a:solidFill>
            <a:schemeClr val="accent1"/>
          </a:solidFill>
          <a:ln w="25400" cap="flat" cmpd="sng" algn="ctr">
            <a:solidFill>
              <a:srgbClr val="FF0000"/>
            </a:solidFill>
            <a:prstDash val="sysDot"/>
            <a:round/>
            <a:headEnd type="none" w="med" len="med"/>
            <a:tailEnd type="arrow"/>
          </a:ln>
          <a:effectLst/>
        </p:spPr>
      </p:cxnSp>
      <p:sp>
        <p:nvSpPr>
          <p:cNvPr id="58" name="Rectangular Callout 57"/>
          <p:cNvSpPr/>
          <p:nvPr/>
        </p:nvSpPr>
        <p:spPr bwMode="auto">
          <a:xfrm>
            <a:off x="2209800" y="6172200"/>
            <a:ext cx="1219200" cy="533400"/>
          </a:xfrm>
          <a:prstGeom prst="wedgeRectCallout">
            <a:avLst>
              <a:gd name="adj1" fmla="val 145368"/>
              <a:gd name="adj2" fmla="val -68679"/>
            </a:avLst>
          </a:prstGeom>
          <a:solidFill>
            <a:srgbClr val="FFFF66"/>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lang="en-US" sz="1600" dirty="0" smtClean="0"/>
              <a:t>Composing</a:t>
            </a:r>
          </a:p>
          <a:p>
            <a:pPr marL="0" marR="0" indent="0" algn="ctr" defTabSz="850900" rtl="0" eaLnBrk="1" fontAlgn="base" latinLnBrk="0" hangingPunct="1">
              <a:lnSpc>
                <a:spcPct val="100000"/>
              </a:lnSpc>
              <a:spcBef>
                <a:spcPct val="0"/>
              </a:spcBef>
              <a:spcAft>
                <a:spcPct val="0"/>
              </a:spcAft>
              <a:buClrTx/>
              <a:buSzTx/>
              <a:buFontTx/>
              <a:buNone/>
              <a:tabLst/>
            </a:pPr>
            <a:r>
              <a:rPr lang="en-US" sz="1600" dirty="0" smtClean="0"/>
              <a:t>replicas</a:t>
            </a:r>
            <a:endParaRPr kumimoji="0" lang="en-US" sz="1600" b="0" i="0" u="none" strike="noStrike" cap="none" normalizeH="0" baseline="0" dirty="0" smtClean="0">
              <a:ln>
                <a:noFill/>
              </a:ln>
              <a:solidFill>
                <a:schemeClr val="tx1"/>
              </a:solidFill>
              <a:effectLst/>
              <a:latin typeface="Arial Unicode"/>
              <a:cs typeface="Arial" pitchFamily="34" charset="0"/>
            </a:endParaRPr>
          </a:p>
          <a:p>
            <a:pPr marL="0" marR="0" indent="0" algn="ctr" defTabSz="8509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Unicode"/>
              <a:cs typeface="Arial" pitchFamily="34" charset="0"/>
            </a:endParaRPr>
          </a:p>
        </p:txBody>
      </p:sp>
      <p:cxnSp>
        <p:nvCxnSpPr>
          <p:cNvPr id="97" name="Straight Arrow Connector 96"/>
          <p:cNvCxnSpPr/>
          <p:nvPr/>
        </p:nvCxnSpPr>
        <p:spPr bwMode="auto">
          <a:xfrm rot="10800000" flipV="1">
            <a:off x="3406771" y="4144966"/>
            <a:ext cx="812799" cy="303212"/>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sp>
        <p:nvSpPr>
          <p:cNvPr id="102" name="Rounded Rectangle 101"/>
          <p:cNvSpPr/>
          <p:nvPr/>
        </p:nvSpPr>
        <p:spPr bwMode="auto">
          <a:xfrm>
            <a:off x="4191000" y="4419600"/>
            <a:ext cx="4038600" cy="1905000"/>
          </a:xfrm>
          <a:prstGeom prst="roundRect">
            <a:avLst/>
          </a:prstGeom>
          <a:solidFill>
            <a:schemeClr val="bg1">
              <a:lumMod val="75000"/>
              <a:alpha val="31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103" name="TextBox 102"/>
          <p:cNvSpPr txBox="1"/>
          <p:nvPr/>
        </p:nvSpPr>
        <p:spPr>
          <a:xfrm>
            <a:off x="4648200" y="4419600"/>
            <a:ext cx="3048000" cy="338554"/>
          </a:xfrm>
          <a:prstGeom prst="rect">
            <a:avLst/>
          </a:prstGeom>
          <a:noFill/>
        </p:spPr>
        <p:txBody>
          <a:bodyPr wrap="square" rtlCol="0">
            <a:spAutoFit/>
          </a:bodyPr>
          <a:lstStyle/>
          <a:p>
            <a:r>
              <a:rPr lang="en-US" sz="1600" b="1" dirty="0" smtClean="0"/>
              <a:t>Imposes modeling overhead</a:t>
            </a:r>
            <a:endParaRPr 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9">
                                            <p:txEl>
                                              <p:pRg st="6" end="6"/>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9">
                                            <p:txEl>
                                              <p:pRg st="7" end="7"/>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8" grpId="0" animBg="1"/>
      <p:bldP spid="102" grpId="0" animBg="1"/>
      <p:bldP spid="10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34400" y="6305550"/>
            <a:ext cx="533400" cy="476250"/>
          </a:xfrm>
        </p:spPr>
        <p:txBody>
          <a:bodyPr/>
          <a:lstStyle/>
          <a:p>
            <a:pPr>
              <a:defRPr/>
            </a:pPr>
            <a:fld id="{FDEA51B9-1E76-42F4-8B16-7FFFD7B2CA74}" type="slidenum">
              <a:rPr lang="en-US" smtClean="0"/>
              <a:pPr>
                <a:defRPr/>
              </a:pPr>
              <a:t>13</a:t>
            </a:fld>
            <a:endParaRPr lang="en-US" dirty="0"/>
          </a:p>
        </p:txBody>
      </p:sp>
      <p:sp>
        <p:nvSpPr>
          <p:cNvPr id="45" name="Rectangle 3"/>
          <p:cNvSpPr>
            <a:spLocks noGrp="1" noChangeArrowheads="1"/>
          </p:cNvSpPr>
          <p:nvPr>
            <p:ph type="title" idx="4294967295"/>
          </p:nvPr>
        </p:nvSpPr>
        <p:spPr>
          <a:xfrm>
            <a:off x="76200" y="47625"/>
            <a:ext cx="8915400" cy="381000"/>
          </a:xfrm>
          <a:noFill/>
        </p:spPr>
        <p:txBody>
          <a:bodyPr/>
          <a:lstStyle/>
          <a:p>
            <a:pPr eaLnBrk="1" hangingPunct="1">
              <a:lnSpc>
                <a:spcPct val="85000"/>
              </a:lnSpc>
            </a:pPr>
            <a:r>
              <a:rPr lang="en-US" dirty="0" smtClean="0"/>
              <a:t>Unresolved Challenges: </a:t>
            </a:r>
            <a:r>
              <a:rPr lang="en-US" dirty="0" err="1" smtClean="0"/>
              <a:t>QoS</a:t>
            </a:r>
            <a:r>
              <a:rPr lang="en-US" dirty="0" smtClean="0"/>
              <a:t> &amp; FT Modeling</a:t>
            </a:r>
          </a:p>
        </p:txBody>
      </p:sp>
      <p:sp>
        <p:nvSpPr>
          <p:cNvPr id="19" name="Content Placeholder 2"/>
          <p:cNvSpPr>
            <a:spLocks noGrp="1"/>
          </p:cNvSpPr>
          <p:nvPr>
            <p:ph sz="half" idx="1"/>
          </p:nvPr>
        </p:nvSpPr>
        <p:spPr>
          <a:xfrm>
            <a:off x="2133600" y="609600"/>
            <a:ext cx="6629400" cy="5867400"/>
          </a:xfrm>
        </p:spPr>
        <p:txBody>
          <a:bodyPr/>
          <a:lstStyle/>
          <a:p>
            <a:r>
              <a:rPr lang="en-US" sz="2000" dirty="0" smtClean="0"/>
              <a:t>Variable granularity of failover</a:t>
            </a:r>
          </a:p>
          <a:p>
            <a:pPr lvl="1"/>
            <a:r>
              <a:rPr lang="en-US" sz="1800" dirty="0" smtClean="0"/>
              <a:t>Whole operational string, sub-string, or a component group</a:t>
            </a:r>
          </a:p>
          <a:p>
            <a:pPr eaLnBrk="1" hangingPunct="1"/>
            <a:r>
              <a:rPr lang="en-US" sz="2000" dirty="0" smtClean="0"/>
              <a:t>Variable </a:t>
            </a:r>
            <a:r>
              <a:rPr lang="en-US" sz="2000" dirty="0" err="1" smtClean="0"/>
              <a:t>QoS</a:t>
            </a:r>
            <a:r>
              <a:rPr lang="en-US" sz="2000" dirty="0" smtClean="0"/>
              <a:t> association granularity</a:t>
            </a:r>
          </a:p>
          <a:p>
            <a:pPr lvl="1" eaLnBrk="1" hangingPunct="1"/>
            <a:endParaRPr lang="en-US" sz="1800" dirty="0" smtClean="0"/>
          </a:p>
          <a:p>
            <a:pPr lvl="1" eaLnBrk="1" hangingPunct="1"/>
            <a:endParaRPr lang="en-US" sz="1800" dirty="0" smtClean="0"/>
          </a:p>
          <a:p>
            <a:pPr lvl="1" eaLnBrk="1" hangingPunct="1"/>
            <a:endParaRPr lang="en-US" sz="1800" dirty="0" smtClean="0"/>
          </a:p>
          <a:p>
            <a:pPr lvl="1" eaLnBrk="1" hangingPunct="1"/>
            <a:endParaRPr lang="en-US" sz="1800" dirty="0" smtClean="0"/>
          </a:p>
          <a:p>
            <a:pPr lvl="1" eaLnBrk="1" hangingPunct="1"/>
            <a:endParaRPr lang="en-US" sz="1800" dirty="0" smtClean="0"/>
          </a:p>
          <a:p>
            <a:pPr lvl="1" eaLnBrk="1" hangingPunct="1"/>
            <a:endParaRPr lang="en-US" sz="1800" dirty="0" smtClean="0"/>
          </a:p>
          <a:p>
            <a:pPr lvl="1" eaLnBrk="1" hangingPunct="1"/>
            <a:endParaRPr lang="en-US" sz="1800" dirty="0" smtClean="0"/>
          </a:p>
          <a:p>
            <a:pPr lvl="1" eaLnBrk="1" hangingPunct="1"/>
            <a:endParaRPr lang="en-US" sz="1800" dirty="0" smtClean="0"/>
          </a:p>
          <a:p>
            <a:pPr lvl="1" eaLnBrk="1" hangingPunct="1"/>
            <a:endParaRPr lang="en-US" sz="1800" dirty="0" smtClean="0"/>
          </a:p>
          <a:p>
            <a:endParaRPr lang="en-US" sz="2000" dirty="0" smtClean="0"/>
          </a:p>
          <a:p>
            <a:r>
              <a:rPr lang="en-US" sz="2000" dirty="0" smtClean="0"/>
              <a:t>Network-level </a:t>
            </a:r>
            <a:r>
              <a:rPr lang="en-US" sz="2000" dirty="0" err="1" smtClean="0"/>
              <a:t>QoS</a:t>
            </a:r>
            <a:r>
              <a:rPr lang="en-US" sz="2000" dirty="0" smtClean="0"/>
              <a:t> specification (connection level)</a:t>
            </a:r>
          </a:p>
          <a:p>
            <a:pPr lvl="1"/>
            <a:r>
              <a:rPr lang="en-US" sz="1800" dirty="0" smtClean="0"/>
              <a:t>Differentiated service based on traffic class &amp; flow</a:t>
            </a:r>
          </a:p>
          <a:p>
            <a:pPr lvl="2"/>
            <a:r>
              <a:rPr lang="en-US" sz="1600" dirty="0" smtClean="0"/>
              <a:t>Example: High priority, high reliability, low latency</a:t>
            </a:r>
          </a:p>
          <a:p>
            <a:pPr lvl="1"/>
            <a:r>
              <a:rPr lang="en-US" sz="1800" dirty="0" smtClean="0"/>
              <a:t>Bidirectional bandwidth requirements</a:t>
            </a:r>
          </a:p>
          <a:p>
            <a:pPr lvl="1"/>
            <a:endParaRPr lang="en-US" sz="1800" dirty="0" smtClean="0"/>
          </a:p>
        </p:txBody>
      </p:sp>
      <p:graphicFrame>
        <p:nvGraphicFramePr>
          <p:cNvPr id="39" name="Object 8"/>
          <p:cNvGraphicFramePr>
            <a:graphicFrameLocks noChangeAspect="1"/>
          </p:cNvGraphicFramePr>
          <p:nvPr/>
        </p:nvGraphicFramePr>
        <p:xfrm>
          <a:off x="4267200" y="3492500"/>
          <a:ext cx="838200" cy="698500"/>
        </p:xfrm>
        <a:graphic>
          <a:graphicData uri="http://schemas.openxmlformats.org/presentationml/2006/ole">
            <p:oleObj spid="_x0000_s250883" name="Visio" r:id="rId4" imgW="1585499" imgH="1322962" progId="Visio.Drawing.11">
              <p:embed/>
            </p:oleObj>
          </a:graphicData>
        </a:graphic>
      </p:graphicFrame>
      <p:graphicFrame>
        <p:nvGraphicFramePr>
          <p:cNvPr id="42" name="Object 7"/>
          <p:cNvGraphicFramePr>
            <a:graphicFrameLocks noChangeAspect="1"/>
          </p:cNvGraphicFramePr>
          <p:nvPr/>
        </p:nvGraphicFramePr>
        <p:xfrm>
          <a:off x="2590800" y="3873500"/>
          <a:ext cx="838200" cy="698500"/>
        </p:xfrm>
        <a:graphic>
          <a:graphicData uri="http://schemas.openxmlformats.org/presentationml/2006/ole">
            <p:oleObj spid="_x0000_s250884" name="Visio" r:id="rId5" imgW="1585499" imgH="1322962" progId="Visio.Drawing.11">
              <p:embed/>
            </p:oleObj>
          </a:graphicData>
        </a:graphic>
      </p:graphicFrame>
      <p:cxnSp>
        <p:nvCxnSpPr>
          <p:cNvPr id="43" name="Straight Arrow Connector 42"/>
          <p:cNvCxnSpPr/>
          <p:nvPr/>
        </p:nvCxnSpPr>
        <p:spPr bwMode="auto">
          <a:xfrm flipV="1">
            <a:off x="3362325" y="3797300"/>
            <a:ext cx="904875" cy="352425"/>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cxnSp>
        <p:nvCxnSpPr>
          <p:cNvPr id="44" name="Straight Arrow Connector 43"/>
          <p:cNvCxnSpPr/>
          <p:nvPr/>
        </p:nvCxnSpPr>
        <p:spPr bwMode="auto">
          <a:xfrm rot="10800000">
            <a:off x="5029200" y="4025900"/>
            <a:ext cx="762000" cy="1588"/>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graphicFrame>
        <p:nvGraphicFramePr>
          <p:cNvPr id="46" name="Object 5"/>
          <p:cNvGraphicFramePr>
            <a:graphicFrameLocks noChangeAspect="1"/>
          </p:cNvGraphicFramePr>
          <p:nvPr/>
        </p:nvGraphicFramePr>
        <p:xfrm>
          <a:off x="5791200" y="3492500"/>
          <a:ext cx="838200" cy="698500"/>
        </p:xfrm>
        <a:graphic>
          <a:graphicData uri="http://schemas.openxmlformats.org/presentationml/2006/ole">
            <p:oleObj spid="_x0000_s250885" name="Visio" r:id="rId6" imgW="1585499" imgH="1322962" progId="Visio.Drawing.11">
              <p:embed/>
            </p:oleObj>
          </a:graphicData>
        </a:graphic>
      </p:graphicFrame>
      <p:graphicFrame>
        <p:nvGraphicFramePr>
          <p:cNvPr id="47" name="Object 6"/>
          <p:cNvGraphicFramePr>
            <a:graphicFrameLocks noChangeAspect="1"/>
          </p:cNvGraphicFramePr>
          <p:nvPr/>
        </p:nvGraphicFramePr>
        <p:xfrm>
          <a:off x="7315200" y="3489325"/>
          <a:ext cx="838200" cy="698500"/>
        </p:xfrm>
        <a:graphic>
          <a:graphicData uri="http://schemas.openxmlformats.org/presentationml/2006/ole">
            <p:oleObj spid="_x0000_s250886" name="Visio" r:id="rId7" imgW="1585499" imgH="1322962" progId="Visio.Drawing.11">
              <p:embed/>
            </p:oleObj>
          </a:graphicData>
        </a:graphic>
      </p:graphicFrame>
      <p:cxnSp>
        <p:nvCxnSpPr>
          <p:cNvPr id="49" name="Straight Arrow Connector 48"/>
          <p:cNvCxnSpPr/>
          <p:nvPr/>
        </p:nvCxnSpPr>
        <p:spPr bwMode="auto">
          <a:xfrm rot="10800000">
            <a:off x="5053018" y="3779044"/>
            <a:ext cx="762000" cy="1588"/>
          </a:xfrm>
          <a:prstGeom prst="straightConnector1">
            <a:avLst/>
          </a:prstGeom>
          <a:solidFill>
            <a:schemeClr val="accent1"/>
          </a:solidFill>
          <a:ln w="25400" cap="flat" cmpd="sng" algn="ctr">
            <a:solidFill>
              <a:schemeClr val="tx1"/>
            </a:solidFill>
            <a:prstDash val="sysDot"/>
            <a:round/>
            <a:headEnd type="arrow" w="med" len="med"/>
            <a:tailEnd type="none"/>
          </a:ln>
          <a:effectLst/>
        </p:spPr>
      </p:cxnSp>
      <p:cxnSp>
        <p:nvCxnSpPr>
          <p:cNvPr id="50" name="Straight Arrow Connector 49"/>
          <p:cNvCxnSpPr/>
          <p:nvPr/>
        </p:nvCxnSpPr>
        <p:spPr bwMode="auto">
          <a:xfrm rot="10800000">
            <a:off x="6572250" y="3749675"/>
            <a:ext cx="762000" cy="1588"/>
          </a:xfrm>
          <a:prstGeom prst="straightConnector1">
            <a:avLst/>
          </a:prstGeom>
          <a:solidFill>
            <a:schemeClr val="accent1"/>
          </a:solidFill>
          <a:ln w="25400" cap="flat" cmpd="sng" algn="ctr">
            <a:solidFill>
              <a:schemeClr val="tx1"/>
            </a:solidFill>
            <a:prstDash val="sysDot"/>
            <a:round/>
            <a:headEnd type="arrow" w="med" len="med"/>
            <a:tailEnd type="none"/>
          </a:ln>
          <a:effectLst/>
        </p:spPr>
      </p:cxnSp>
      <p:cxnSp>
        <p:nvCxnSpPr>
          <p:cNvPr id="51" name="Straight Arrow Connector 50"/>
          <p:cNvCxnSpPr/>
          <p:nvPr/>
        </p:nvCxnSpPr>
        <p:spPr bwMode="auto">
          <a:xfrm rot="10800000">
            <a:off x="6553200" y="3987800"/>
            <a:ext cx="762000" cy="1588"/>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cxnSp>
        <p:nvCxnSpPr>
          <p:cNvPr id="72" name="Straight Arrow Connector 71"/>
          <p:cNvCxnSpPr/>
          <p:nvPr/>
        </p:nvCxnSpPr>
        <p:spPr bwMode="auto">
          <a:xfrm rot="10800000" flipV="1">
            <a:off x="3406771" y="3946525"/>
            <a:ext cx="812799" cy="303212"/>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grpSp>
        <p:nvGrpSpPr>
          <p:cNvPr id="74" name="Group 73"/>
          <p:cNvGrpSpPr/>
          <p:nvPr/>
        </p:nvGrpSpPr>
        <p:grpSpPr>
          <a:xfrm>
            <a:off x="76200" y="533400"/>
            <a:ext cx="1905000" cy="6172200"/>
            <a:chOff x="76200" y="533400"/>
            <a:chExt cx="1905000" cy="6172200"/>
          </a:xfrm>
        </p:grpSpPr>
        <p:sp>
          <p:nvSpPr>
            <p:cNvPr id="75" name="Rounded Rectangle 74"/>
            <p:cNvSpPr/>
            <p:nvPr/>
          </p:nvSpPr>
          <p:spPr bwMode="auto">
            <a:xfrm>
              <a:off x="152400" y="3657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Deployment</a:t>
              </a:r>
            </a:p>
          </p:txBody>
        </p:sp>
        <p:sp>
          <p:nvSpPr>
            <p:cNvPr id="76" name="Rounded Rectangle 75"/>
            <p:cNvSpPr/>
            <p:nvPr/>
          </p:nvSpPr>
          <p:spPr bwMode="auto">
            <a:xfrm>
              <a:off x="152400" y="48768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Configuration</a:t>
              </a:r>
            </a:p>
          </p:txBody>
        </p:sp>
        <p:cxnSp>
          <p:nvCxnSpPr>
            <p:cNvPr id="77" name="Straight Arrow Connector 76"/>
            <p:cNvCxnSpPr>
              <a:stCxn id="82" idx="2"/>
              <a:endCxn id="75" idx="0"/>
            </p:cNvCxnSpPr>
            <p:nvPr/>
          </p:nvCxnSpPr>
          <p:spPr bwMode="auto">
            <a:xfrm rot="5400000">
              <a:off x="723900" y="33528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78" name="Straight Arrow Connector 77"/>
            <p:cNvCxnSpPr>
              <a:stCxn id="75" idx="2"/>
              <a:endCxn id="76" idx="0"/>
            </p:cNvCxnSpPr>
            <p:nvPr/>
          </p:nvCxnSpPr>
          <p:spPr bwMode="auto">
            <a:xfrm rot="5400000">
              <a:off x="685800" y="4533900"/>
              <a:ext cx="6858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79" name="Rounded Rectangle 78"/>
            <p:cNvSpPr/>
            <p:nvPr/>
          </p:nvSpPr>
          <p:spPr bwMode="auto">
            <a:xfrm>
              <a:off x="152400" y="60198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Run-time</a:t>
              </a:r>
            </a:p>
          </p:txBody>
        </p:sp>
        <p:cxnSp>
          <p:nvCxnSpPr>
            <p:cNvPr id="80" name="Straight Arrow Connector 79"/>
            <p:cNvCxnSpPr>
              <a:stCxn id="76" idx="2"/>
              <a:endCxn id="79" idx="0"/>
            </p:cNvCxnSpPr>
            <p:nvPr/>
          </p:nvCxnSpPr>
          <p:spPr bwMode="auto">
            <a:xfrm rot="5400000">
              <a:off x="723900" y="57150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81" name="Rounded Rectangle 80"/>
            <p:cNvSpPr/>
            <p:nvPr/>
          </p:nvSpPr>
          <p:spPr bwMode="auto">
            <a:xfrm>
              <a:off x="76200" y="533400"/>
              <a:ext cx="1905000" cy="6172200"/>
            </a:xfrm>
            <a:prstGeom prst="roundRect">
              <a:avLst/>
            </a:prstGeom>
            <a:solidFill>
              <a:schemeClr val="accent1">
                <a:lumMod val="60000"/>
                <a:lumOff val="40000"/>
                <a:alpha val="68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82" name="Rounded Rectangle 81"/>
            <p:cNvSpPr/>
            <p:nvPr/>
          </p:nvSpPr>
          <p:spPr bwMode="auto">
            <a:xfrm>
              <a:off x="152400" y="2514600"/>
              <a:ext cx="1752600" cy="533400"/>
            </a:xfrm>
            <a:prstGeom prst="roundRect">
              <a:avLst/>
            </a:prstGeom>
            <a:solidFill>
              <a:schemeClr val="accent6">
                <a:lumMod val="40000"/>
                <a:lumOff val="60000"/>
              </a:schemeClr>
            </a:solidFill>
            <a:ln w="254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Unicode"/>
                  <a:cs typeface="Arial" pitchFamily="34" charset="0"/>
                </a:rPr>
                <a:t>Composition</a:t>
              </a:r>
            </a:p>
          </p:txBody>
        </p:sp>
        <p:cxnSp>
          <p:nvCxnSpPr>
            <p:cNvPr id="83" name="Straight Arrow Connector 82"/>
            <p:cNvCxnSpPr>
              <a:stCxn id="84" idx="2"/>
              <a:endCxn id="82" idx="0"/>
            </p:cNvCxnSpPr>
            <p:nvPr/>
          </p:nvCxnSpPr>
          <p:spPr bwMode="auto">
            <a:xfrm rot="5400000">
              <a:off x="723900" y="22098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84" name="Rounded Rectangle 83"/>
            <p:cNvSpPr/>
            <p:nvPr/>
          </p:nvSpPr>
          <p:spPr bwMode="auto">
            <a:xfrm>
              <a:off x="152400" y="1371600"/>
              <a:ext cx="1752600" cy="533400"/>
            </a:xfrm>
            <a:prstGeom prst="roundRect">
              <a:avLst/>
            </a:prstGeom>
            <a:solidFill>
              <a:schemeClr val="accent6">
                <a:lumMod val="40000"/>
                <a:lumOff val="60000"/>
              </a:schemeClr>
            </a:solidFill>
            <a:ln w="254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Unicode"/>
                  <a:cs typeface="Arial" pitchFamily="34" charset="0"/>
                </a:rPr>
                <a:t>Specification</a:t>
              </a:r>
            </a:p>
          </p:txBody>
        </p:sp>
        <p:sp>
          <p:nvSpPr>
            <p:cNvPr id="85" name="TextBox 84"/>
            <p:cNvSpPr txBox="1"/>
            <p:nvPr/>
          </p:nvSpPr>
          <p:spPr>
            <a:xfrm>
              <a:off x="76200" y="609600"/>
              <a:ext cx="1828800" cy="738664"/>
            </a:xfrm>
            <a:prstGeom prst="rect">
              <a:avLst/>
            </a:prstGeom>
            <a:noFill/>
          </p:spPr>
          <p:txBody>
            <a:bodyPr wrap="square" rtlCol="0">
              <a:spAutoFit/>
            </a:bodyPr>
            <a:lstStyle/>
            <a:p>
              <a:r>
                <a:rPr lang="en-US" dirty="0" smtClean="0"/>
                <a:t>Development Lifecycle</a:t>
              </a:r>
              <a:endParaRPr lang="en-US" dirty="0"/>
            </a:p>
          </p:txBody>
        </p:sp>
      </p:grpSp>
      <p:sp>
        <p:nvSpPr>
          <p:cNvPr id="87" name="Rectangular Callout 86"/>
          <p:cNvSpPr/>
          <p:nvPr/>
        </p:nvSpPr>
        <p:spPr bwMode="auto">
          <a:xfrm>
            <a:off x="2514600" y="2667000"/>
            <a:ext cx="2133600" cy="381000"/>
          </a:xfrm>
          <a:prstGeom prst="wedgeRectCallout">
            <a:avLst>
              <a:gd name="adj1" fmla="val 52113"/>
              <a:gd name="adj2" fmla="val 252113"/>
            </a:avLst>
          </a:prstGeom>
          <a:solidFill>
            <a:srgbClr val="FFFF66"/>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Component-level</a:t>
            </a:r>
          </a:p>
          <a:p>
            <a:pPr marL="0" marR="0" indent="0" algn="ctr" defTabSz="8509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Unicode"/>
              <a:cs typeface="Arial" pitchFamily="34" charset="0"/>
            </a:endParaRPr>
          </a:p>
        </p:txBody>
      </p:sp>
      <p:sp>
        <p:nvSpPr>
          <p:cNvPr id="88" name="Rectangular Callout 87"/>
          <p:cNvSpPr/>
          <p:nvPr/>
        </p:nvSpPr>
        <p:spPr bwMode="auto">
          <a:xfrm>
            <a:off x="5029200" y="1981200"/>
            <a:ext cx="1295400" cy="381000"/>
          </a:xfrm>
          <a:prstGeom prst="wedgeRectCallout">
            <a:avLst>
              <a:gd name="adj1" fmla="val 13689"/>
              <a:gd name="adj2" fmla="val 413493"/>
            </a:avLst>
          </a:prstGeom>
          <a:solidFill>
            <a:srgbClr val="FFFF66"/>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Port-level</a:t>
            </a:r>
          </a:p>
          <a:p>
            <a:pPr marL="0" marR="0" indent="0" algn="ctr" defTabSz="8509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Unicode"/>
              <a:cs typeface="Arial" pitchFamily="34" charset="0"/>
            </a:endParaRPr>
          </a:p>
        </p:txBody>
      </p:sp>
      <p:sp>
        <p:nvSpPr>
          <p:cNvPr id="90" name="Rectangular Callout 89"/>
          <p:cNvSpPr/>
          <p:nvPr/>
        </p:nvSpPr>
        <p:spPr bwMode="auto">
          <a:xfrm>
            <a:off x="6705600" y="1981200"/>
            <a:ext cx="1905000" cy="381000"/>
          </a:xfrm>
          <a:prstGeom prst="wedgeRectCallout">
            <a:avLst>
              <a:gd name="adj1" fmla="val -37914"/>
              <a:gd name="adj2" fmla="val 401079"/>
            </a:avLst>
          </a:prstGeom>
          <a:solidFill>
            <a:srgbClr val="FFFF66"/>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Connection-level</a:t>
            </a:r>
          </a:p>
          <a:p>
            <a:pPr marL="0" marR="0" indent="0" algn="ctr" defTabSz="8509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Unicode"/>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xEl>
                                              <p:pRg st="14" end="1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xEl>
                                              <p:pRg st="15" end="1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P spid="9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73FCA15-E72E-4EB1-A997-53FA4B52C890}" type="slidenum">
              <a:rPr lang="en-US" smtClean="0"/>
              <a:pPr>
                <a:defRPr/>
              </a:pPr>
              <a:t>14</a:t>
            </a:fld>
            <a:endParaRPr lang="en-US" dirty="0"/>
          </a:p>
        </p:txBody>
      </p:sp>
      <p:sp>
        <p:nvSpPr>
          <p:cNvPr id="3" name="Rectangle 8"/>
          <p:cNvSpPr txBox="1">
            <a:spLocks noChangeArrowheads="1"/>
          </p:cNvSpPr>
          <p:nvPr/>
        </p:nvSpPr>
        <p:spPr bwMode="auto">
          <a:xfrm>
            <a:off x="69342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3030CB0-9958-40CA-AA48-D84AF7C12636}" type="slidenum">
              <a:rPr kumimoji="0" lang="en-US" sz="1400" b="0" i="0" u="none" strike="noStrike" kern="1200" cap="none" spc="0" normalizeH="0" baseline="0" noProof="0" smtClean="0">
                <a:ln>
                  <a:noFill/>
                </a:ln>
                <a:solidFill>
                  <a:schemeClr val="tx1"/>
                </a:solidFill>
                <a:effectLst/>
                <a:uLnTx/>
                <a:uFillTx/>
                <a:latin typeface="Arial Unicode"/>
                <a:ea typeface="+mn-ea"/>
                <a:cs typeface="Arial"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400" b="0" i="0" u="none" strike="noStrike" kern="1200" cap="none" spc="0" normalizeH="0" baseline="0" noProof="0" smtClean="0">
              <a:ln>
                <a:noFill/>
              </a:ln>
              <a:solidFill>
                <a:schemeClr val="tx1"/>
              </a:solidFill>
              <a:effectLst/>
              <a:uLnTx/>
              <a:uFillTx/>
              <a:latin typeface="Arial Unicode"/>
              <a:ea typeface="+mn-ea"/>
              <a:cs typeface="Arial" pitchFamily="34" charset="0"/>
            </a:endParaRPr>
          </a:p>
        </p:txBody>
      </p:sp>
      <p:sp>
        <p:nvSpPr>
          <p:cNvPr id="4" name="Rectangle 2"/>
          <p:cNvSpPr txBox="1">
            <a:spLocks noChangeArrowheads="1"/>
          </p:cNvSpPr>
          <p:nvPr/>
        </p:nvSpPr>
        <p:spPr bwMode="auto">
          <a:xfrm>
            <a:off x="0" y="-77788"/>
            <a:ext cx="8991600" cy="554038"/>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smtClean="0">
                <a:ln>
                  <a:noFill/>
                </a:ln>
                <a:solidFill>
                  <a:srgbClr val="FF3300"/>
                </a:solidFill>
                <a:effectLst/>
                <a:uLnTx/>
                <a:uFillTx/>
                <a:latin typeface="+mj-lt"/>
                <a:ea typeface="+mj-ea"/>
                <a:cs typeface="+mj-cs"/>
              </a:rPr>
              <a:t>Related Research: Transparent FT Provisioning</a:t>
            </a:r>
          </a:p>
        </p:txBody>
      </p:sp>
      <p:graphicFrame>
        <p:nvGraphicFramePr>
          <p:cNvPr id="6" name="Group 21"/>
          <p:cNvGraphicFramePr>
            <a:graphicFrameLocks/>
          </p:cNvGraphicFramePr>
          <p:nvPr/>
        </p:nvGraphicFramePr>
        <p:xfrm>
          <a:off x="128588" y="512763"/>
          <a:ext cx="8880475" cy="6178425"/>
        </p:xfrm>
        <a:graphic>
          <a:graphicData uri="http://schemas.openxmlformats.org/drawingml/2006/table">
            <a:tbl>
              <a:tblPr/>
              <a:tblGrid>
                <a:gridCol w="1624012"/>
                <a:gridCol w="7256463"/>
              </a:tblGrid>
              <a:tr h="309616">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500" b="1" i="0" u="none" strike="noStrike" cap="none" normalizeH="0" baseline="0" dirty="0" smtClean="0">
                          <a:ln>
                            <a:noFill/>
                          </a:ln>
                          <a:solidFill>
                            <a:srgbClr val="FFFFFF"/>
                          </a:solidFill>
                          <a:effectLst/>
                          <a:latin typeface="Arial" pitchFamily="34" charset="0"/>
                          <a:cs typeface="Arial" pitchFamily="34" charset="0"/>
                        </a:rPr>
                        <a:t>Category</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500" b="1" i="0" u="none" strike="noStrike" cap="none" normalizeH="0" baseline="0" dirty="0" smtClean="0">
                          <a:ln>
                            <a:noFill/>
                          </a:ln>
                          <a:solidFill>
                            <a:srgbClr val="FFFFFF"/>
                          </a:solidFill>
                          <a:effectLst/>
                          <a:latin typeface="Arial" pitchFamily="34" charset="0"/>
                          <a:cs typeface="Arial" pitchFamily="34" charset="0"/>
                        </a:rPr>
                        <a:t>Related Research (Transparent FT Provisioning)</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99"/>
                    </a:solidFill>
                  </a:tcPr>
                </a:tc>
              </a:tr>
              <a:tr h="2742316">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lang="en-US" sz="1800" b="1" i="0" kern="1200" baseline="0" dirty="0" smtClean="0">
                          <a:solidFill>
                            <a:schemeClr val="tx1"/>
                          </a:solidFill>
                          <a:latin typeface="+mn-lt"/>
                          <a:ea typeface="+mn-ea"/>
                          <a:cs typeface="+mn-cs"/>
                        </a:rPr>
                        <a:t>Model-driven </a:t>
                      </a:r>
                      <a:endParaRPr kumimoji="0" lang="en-US" sz="1600" b="0" i="0" u="none" strike="noStrike" cap="none" normalizeH="0" baseline="0" dirty="0" smtClean="0">
                        <a:ln>
                          <a:noFill/>
                        </a:ln>
                        <a:solidFill>
                          <a:srgbClr val="000000"/>
                        </a:solidFill>
                        <a:effectLst/>
                        <a:latin typeface="Arial Unicode"/>
                        <a:cs typeface="Arial" pitchFamily="34"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i="1" kern="1200" baseline="0" dirty="0" smtClean="0">
                          <a:solidFill>
                            <a:schemeClr val="tx1"/>
                          </a:solidFill>
                          <a:latin typeface="+mn-lt"/>
                          <a:ea typeface="+mn-ea"/>
                          <a:cs typeface="+mn-cs"/>
                        </a:rPr>
                        <a:t>Aspect-Oriented Programming Techniques to support Distribution, Fault Tolerance, &amp; Load Balancing in the CORBA(LC) Component Model</a:t>
                      </a:r>
                      <a:r>
                        <a:rPr lang="en-US" sz="1800" kern="1200" baseline="0" dirty="0" smtClean="0">
                          <a:solidFill>
                            <a:schemeClr val="tx1"/>
                          </a:solidFill>
                          <a:latin typeface="+mn-lt"/>
                          <a:ea typeface="+mn-ea"/>
                          <a:cs typeface="+mn-cs"/>
                        </a:rPr>
                        <a:t> by </a:t>
                      </a:r>
                      <a:r>
                        <a:rPr lang="es-ES" sz="1800" kern="1200" baseline="0" dirty="0" smtClean="0">
                          <a:solidFill>
                            <a:schemeClr val="tx1"/>
                          </a:solidFill>
                          <a:latin typeface="+mn-lt"/>
                          <a:ea typeface="+mn-ea"/>
                          <a:cs typeface="+mn-cs"/>
                        </a:rPr>
                        <a:t>D. Sevilla, J. M. García, &amp; A. Gómez</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i="1" kern="1200" baseline="0" dirty="0" smtClean="0">
                          <a:solidFill>
                            <a:schemeClr val="tx1"/>
                          </a:solidFill>
                          <a:latin typeface="+mn-lt"/>
                          <a:ea typeface="+mn-ea"/>
                          <a:cs typeface="+mn-cs"/>
                        </a:rPr>
                        <a:t>CORRECT - Developing Fault-Tolerant Distributed Systems</a:t>
                      </a:r>
                      <a:r>
                        <a:rPr lang="en-US" sz="1800" kern="1200" baseline="0" dirty="0" smtClean="0">
                          <a:solidFill>
                            <a:schemeClr val="tx1"/>
                          </a:solidFill>
                          <a:latin typeface="+mn-lt"/>
                          <a:ea typeface="+mn-ea"/>
                          <a:cs typeface="+mn-cs"/>
                        </a:rPr>
                        <a:t> by </a:t>
                      </a:r>
                      <a:r>
                        <a:rPr lang="it-IT" sz="1800" kern="1200" baseline="0" dirty="0" smtClean="0">
                          <a:solidFill>
                            <a:schemeClr val="tx1"/>
                          </a:solidFill>
                          <a:latin typeface="+mn-lt"/>
                          <a:ea typeface="+mn-ea"/>
                          <a:cs typeface="+mn-cs"/>
                        </a:rPr>
                        <a:t>A. Capozucca, B. Gallina, N. Guelfi, P. Pelliccione, &amp; A. Romanovsky</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i="1" kern="1200" baseline="0" dirty="0" smtClean="0">
                          <a:solidFill>
                            <a:schemeClr val="tx1"/>
                          </a:solidFill>
                          <a:latin typeface="+mn-lt"/>
                          <a:ea typeface="+mn-ea"/>
                          <a:cs typeface="+mn-cs"/>
                        </a:rPr>
                        <a:t>Automatic Generation of Fault-Tolerant CORBA-Services</a:t>
                      </a:r>
                      <a:r>
                        <a:rPr lang="en-US" sz="1800" kern="1200" baseline="0" dirty="0" smtClean="0">
                          <a:solidFill>
                            <a:schemeClr val="tx1"/>
                          </a:solidFill>
                          <a:latin typeface="+mn-lt"/>
                          <a:ea typeface="+mn-ea"/>
                          <a:cs typeface="+mn-cs"/>
                        </a:rPr>
                        <a:t> by </a:t>
                      </a:r>
                      <a:r>
                        <a:rPr lang="de-DE" sz="1800" kern="1200" baseline="0" dirty="0" smtClean="0">
                          <a:solidFill>
                            <a:schemeClr val="tx1"/>
                          </a:solidFill>
                          <a:latin typeface="+mn-lt"/>
                          <a:ea typeface="+mn-ea"/>
                          <a:cs typeface="+mn-cs"/>
                        </a:rPr>
                        <a:t>A. Polze, J. Schwarz, &amp; M. Malek</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i="1" kern="1200" baseline="0" dirty="0" smtClean="0">
                          <a:solidFill>
                            <a:schemeClr val="tx1"/>
                          </a:solidFill>
                          <a:latin typeface="+mn-lt"/>
                          <a:ea typeface="+mn-ea"/>
                          <a:cs typeface="+mn-cs"/>
                        </a:rPr>
                        <a:t>Adding fault-tolerance to a hierarchical DRE system</a:t>
                      </a:r>
                      <a:r>
                        <a:rPr lang="en-US" sz="1800" kern="1200" baseline="0" dirty="0" smtClean="0">
                          <a:solidFill>
                            <a:schemeClr val="tx1"/>
                          </a:solidFill>
                          <a:latin typeface="+mn-lt"/>
                          <a:ea typeface="+mn-ea"/>
                          <a:cs typeface="+mn-cs"/>
                        </a:rPr>
                        <a:t> by P. </a:t>
                      </a:r>
                      <a:r>
                        <a:rPr lang="en-US" sz="1800" kern="1200" baseline="0" dirty="0" err="1" smtClean="0">
                          <a:solidFill>
                            <a:schemeClr val="tx1"/>
                          </a:solidFill>
                          <a:latin typeface="+mn-lt"/>
                          <a:ea typeface="+mn-ea"/>
                          <a:cs typeface="+mn-cs"/>
                        </a:rPr>
                        <a:t>Rubel</a:t>
                      </a:r>
                      <a:r>
                        <a:rPr lang="en-US" sz="1800" kern="1200" baseline="0" dirty="0" smtClean="0">
                          <a:solidFill>
                            <a:schemeClr val="tx1"/>
                          </a:solidFill>
                          <a:latin typeface="+mn-lt"/>
                          <a:ea typeface="+mn-ea"/>
                          <a:cs typeface="+mn-cs"/>
                        </a:rPr>
                        <a:t>, J. </a:t>
                      </a:r>
                      <a:r>
                        <a:rPr lang="en-US" sz="1800" kern="1200" baseline="0" dirty="0" err="1" smtClean="0">
                          <a:solidFill>
                            <a:schemeClr val="tx1"/>
                          </a:solidFill>
                          <a:latin typeface="+mn-lt"/>
                          <a:ea typeface="+mn-ea"/>
                          <a:cs typeface="+mn-cs"/>
                        </a:rPr>
                        <a:t>Loyall</a:t>
                      </a:r>
                      <a:r>
                        <a:rPr lang="en-US" sz="1800" kern="1200" baseline="0" dirty="0" smtClean="0">
                          <a:solidFill>
                            <a:schemeClr val="tx1"/>
                          </a:solidFill>
                          <a:latin typeface="+mn-lt"/>
                          <a:ea typeface="+mn-ea"/>
                          <a:cs typeface="+mn-cs"/>
                        </a:rPr>
                        <a:t>, R. </a:t>
                      </a:r>
                      <a:r>
                        <a:rPr lang="en-US" sz="1800" kern="1200" baseline="0" dirty="0" err="1" smtClean="0">
                          <a:solidFill>
                            <a:schemeClr val="tx1"/>
                          </a:solidFill>
                          <a:latin typeface="+mn-lt"/>
                          <a:ea typeface="+mn-ea"/>
                          <a:cs typeface="+mn-cs"/>
                        </a:rPr>
                        <a:t>Schantz</a:t>
                      </a:r>
                      <a:r>
                        <a:rPr lang="en-US" sz="1800" kern="1200" baseline="0" dirty="0" smtClean="0">
                          <a:solidFill>
                            <a:schemeClr val="tx1"/>
                          </a:solidFill>
                          <a:latin typeface="+mn-lt"/>
                          <a:ea typeface="+mn-ea"/>
                          <a:cs typeface="+mn-cs"/>
                        </a:rPr>
                        <a:t>, &amp; M. Gillen</a:t>
                      </a:r>
                      <a:endParaRPr lang="en-US" i="1" dirty="0" smtClean="0"/>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r>
              <a:tr h="1685996">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lang="en-US" sz="1800" b="1" i="0" kern="1200" baseline="0" dirty="0" smtClean="0">
                          <a:solidFill>
                            <a:schemeClr val="tx1"/>
                          </a:solidFill>
                          <a:latin typeface="+mn-lt"/>
                          <a:ea typeface="+mn-ea"/>
                          <a:cs typeface="+mn-cs"/>
                        </a:rPr>
                        <a:t>Using AOP languages</a:t>
                      </a:r>
                      <a:endParaRPr kumimoji="0" lang="en-US" sz="1600" b="0" i="0" u="none" strike="noStrike" cap="none" normalizeH="0" baseline="0" dirty="0" smtClean="0">
                        <a:ln>
                          <a:noFill/>
                        </a:ln>
                        <a:solidFill>
                          <a:srgbClr val="000000"/>
                        </a:solidFill>
                        <a:effectLst/>
                        <a:latin typeface="Arial Unicode"/>
                        <a:cs typeface="Arial" pitchFamily="34"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indent="-342900">
                        <a:buFont typeface="+mj-lt"/>
                        <a:buAutoNum type="arabicPeriod"/>
                      </a:pPr>
                      <a:r>
                        <a:rPr lang="en-US" sz="1800" i="1" kern="1200" baseline="0" dirty="0" smtClean="0">
                          <a:solidFill>
                            <a:schemeClr val="tx1"/>
                          </a:solidFill>
                          <a:latin typeface="+mn-lt"/>
                          <a:ea typeface="+mn-ea"/>
                          <a:cs typeface="+mn-cs"/>
                        </a:rPr>
                        <a:t>Implementing Fault Tolerance Using Aspect Oriented Programming</a:t>
                      </a:r>
                      <a:r>
                        <a:rPr lang="en-US" sz="1800" i="0" kern="1200" baseline="0" dirty="0" smtClean="0">
                          <a:solidFill>
                            <a:schemeClr val="tx1"/>
                          </a:solidFill>
                          <a:latin typeface="+mn-lt"/>
                          <a:ea typeface="+mn-ea"/>
                          <a:cs typeface="+mn-cs"/>
                        </a:rPr>
                        <a:t> by </a:t>
                      </a:r>
                      <a:r>
                        <a:rPr lang="en-US" sz="1800" kern="1200" baseline="0" dirty="0" smtClean="0">
                          <a:solidFill>
                            <a:schemeClr val="tx1"/>
                          </a:solidFill>
                          <a:latin typeface="+mn-lt"/>
                          <a:ea typeface="+mn-ea"/>
                          <a:cs typeface="+mn-cs"/>
                        </a:rPr>
                        <a:t>R. </a:t>
                      </a:r>
                      <a:r>
                        <a:rPr lang="en-US" sz="1800" kern="1200" baseline="0" dirty="0" err="1" smtClean="0">
                          <a:solidFill>
                            <a:schemeClr val="tx1"/>
                          </a:solidFill>
                          <a:latin typeface="+mn-lt"/>
                          <a:ea typeface="+mn-ea"/>
                          <a:cs typeface="+mn-cs"/>
                        </a:rPr>
                        <a:t>Alexandersson</a:t>
                      </a:r>
                      <a:r>
                        <a:rPr lang="en-US" sz="1800" kern="1200" baseline="0" dirty="0" smtClean="0">
                          <a:solidFill>
                            <a:schemeClr val="tx1"/>
                          </a:solidFill>
                          <a:latin typeface="+mn-lt"/>
                          <a:ea typeface="+mn-ea"/>
                          <a:cs typeface="+mn-cs"/>
                        </a:rPr>
                        <a:t> &amp; P. </a:t>
                      </a:r>
                      <a:r>
                        <a:rPr lang="en-US" sz="1800" kern="1200" baseline="0" dirty="0" err="1" smtClean="0">
                          <a:solidFill>
                            <a:schemeClr val="tx1"/>
                          </a:solidFill>
                          <a:latin typeface="+mn-lt"/>
                          <a:ea typeface="+mn-ea"/>
                          <a:cs typeface="+mn-cs"/>
                        </a:rPr>
                        <a:t>Öhman</a:t>
                      </a:r>
                      <a:endParaRPr lang="en-US" sz="1800" kern="1200" baseline="0" dirty="0" smtClean="0">
                        <a:solidFill>
                          <a:schemeClr val="tx1"/>
                        </a:solidFill>
                        <a:latin typeface="+mn-lt"/>
                        <a:ea typeface="+mn-ea"/>
                        <a:cs typeface="+mn-cs"/>
                      </a:endParaRPr>
                    </a:p>
                    <a:p>
                      <a:pPr marL="342900" indent="-342900">
                        <a:buFont typeface="+mj-lt"/>
                        <a:buAutoNum type="arabicPeriod"/>
                      </a:pPr>
                      <a:r>
                        <a:rPr lang="en-US" sz="1800" i="1" kern="1200" baseline="0" dirty="0" smtClean="0">
                          <a:solidFill>
                            <a:schemeClr val="tx1"/>
                          </a:solidFill>
                          <a:latin typeface="+mn-lt"/>
                          <a:ea typeface="+mn-ea"/>
                          <a:cs typeface="+mn-cs"/>
                        </a:rPr>
                        <a:t>Aspects for improvement of performance in fault-tolerant software</a:t>
                      </a:r>
                      <a:r>
                        <a:rPr lang="en-US" sz="1800" kern="1200" baseline="0" dirty="0" smtClean="0">
                          <a:solidFill>
                            <a:schemeClr val="tx1"/>
                          </a:solidFill>
                          <a:latin typeface="+mn-lt"/>
                          <a:ea typeface="+mn-ea"/>
                          <a:cs typeface="+mn-cs"/>
                        </a:rPr>
                        <a:t> by D. </a:t>
                      </a:r>
                      <a:r>
                        <a:rPr lang="en-US" sz="1800" kern="1200" baseline="0" dirty="0" err="1" smtClean="0">
                          <a:solidFill>
                            <a:schemeClr val="tx1"/>
                          </a:solidFill>
                          <a:latin typeface="+mn-lt"/>
                          <a:ea typeface="+mn-ea"/>
                          <a:cs typeface="+mn-cs"/>
                        </a:rPr>
                        <a:t>Szentiványi</a:t>
                      </a:r>
                      <a:endParaRPr lang="en-US" sz="1800" kern="1200" baseline="0" dirty="0" smtClean="0">
                        <a:solidFill>
                          <a:schemeClr val="tx1"/>
                        </a:solidFill>
                        <a:latin typeface="+mn-lt"/>
                        <a:ea typeface="+mn-ea"/>
                        <a:cs typeface="+mn-cs"/>
                      </a:endParaRPr>
                    </a:p>
                    <a:p>
                      <a:pPr marL="342900" indent="-342900">
                        <a:buFont typeface="+mj-lt"/>
                        <a:buAutoNum type="arabicPeriod"/>
                      </a:pPr>
                      <a:r>
                        <a:rPr lang="en-US" sz="1800" i="1" kern="1200" baseline="0" dirty="0" smtClean="0">
                          <a:solidFill>
                            <a:schemeClr val="tx1"/>
                          </a:solidFill>
                          <a:latin typeface="+mn-lt"/>
                          <a:ea typeface="+mn-ea"/>
                          <a:cs typeface="+mn-cs"/>
                        </a:rPr>
                        <a:t>Aspect-Oriented Fault Tolerance for Real-Time Embedded Systems</a:t>
                      </a:r>
                      <a:r>
                        <a:rPr lang="en-US" sz="1800" kern="1200" baseline="0" dirty="0" smtClean="0">
                          <a:solidFill>
                            <a:schemeClr val="tx1"/>
                          </a:solidFill>
                          <a:latin typeface="+mn-lt"/>
                          <a:ea typeface="+mn-ea"/>
                          <a:cs typeface="+mn-cs"/>
                        </a:rPr>
                        <a:t> by </a:t>
                      </a:r>
                      <a:r>
                        <a:rPr lang="pt-BR" sz="1800" kern="1200" baseline="0" dirty="0" smtClean="0">
                          <a:solidFill>
                            <a:schemeClr val="tx1"/>
                          </a:solidFill>
                          <a:latin typeface="+mn-lt"/>
                          <a:ea typeface="+mn-ea"/>
                          <a:cs typeface="+mn-cs"/>
                        </a:rPr>
                        <a:t>F. Afonso, C. Silva, N. Brito, S. Montenegro</a:t>
                      </a:r>
                      <a:endParaRPr lang="en-US" sz="1800" kern="1200" baseline="0" dirty="0" smtClean="0">
                        <a:solidFill>
                          <a:schemeClr val="tx1"/>
                        </a:solidFill>
                        <a:latin typeface="+mn-lt"/>
                        <a:ea typeface="+mn-ea"/>
                        <a:cs typeface="+mn-cs"/>
                      </a:endParaRP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1378709">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600" b="1" i="0" u="none" strike="noStrike" cap="none" normalizeH="0" baseline="0" dirty="0" smtClean="0">
                          <a:ln>
                            <a:noFill/>
                          </a:ln>
                          <a:solidFill>
                            <a:srgbClr val="000000"/>
                          </a:solidFill>
                          <a:effectLst/>
                          <a:latin typeface="Arial Unicode"/>
                          <a:cs typeface="Arial" pitchFamily="34" charset="0"/>
                        </a:rPr>
                        <a:t>Meta-Object Protocol (MOP)</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342900" indent="-342900">
                        <a:buFont typeface="+mj-lt"/>
                        <a:buAutoNum type="arabicPeriod"/>
                      </a:pPr>
                      <a:r>
                        <a:rPr lang="en-US" sz="1800" i="1" kern="1200" baseline="0" dirty="0" smtClean="0">
                          <a:solidFill>
                            <a:schemeClr val="tx1"/>
                          </a:solidFill>
                          <a:latin typeface="+mn-lt"/>
                          <a:ea typeface="+mn-ea"/>
                          <a:cs typeface="+mn-cs"/>
                        </a:rPr>
                        <a:t>A Multi-Level Meta-Object Protocol for Fault-Tolerance in Complex Architectures</a:t>
                      </a:r>
                      <a:r>
                        <a:rPr lang="en-US" sz="1800" kern="1200" baseline="0" dirty="0" smtClean="0">
                          <a:solidFill>
                            <a:schemeClr val="tx1"/>
                          </a:solidFill>
                          <a:latin typeface="+mn-lt"/>
                          <a:ea typeface="+mn-ea"/>
                          <a:cs typeface="+mn-cs"/>
                        </a:rPr>
                        <a:t> by F. </a:t>
                      </a:r>
                      <a:r>
                        <a:rPr lang="en-US" sz="1800" kern="1200" baseline="0" dirty="0" err="1" smtClean="0">
                          <a:solidFill>
                            <a:schemeClr val="tx1"/>
                          </a:solidFill>
                          <a:latin typeface="+mn-lt"/>
                          <a:ea typeface="+mn-ea"/>
                          <a:cs typeface="+mn-cs"/>
                        </a:rPr>
                        <a:t>Taiani</a:t>
                      </a:r>
                      <a:r>
                        <a:rPr lang="en-US" sz="1800" kern="1200" baseline="0" dirty="0" smtClean="0">
                          <a:solidFill>
                            <a:schemeClr val="tx1"/>
                          </a:solidFill>
                          <a:latin typeface="+mn-lt"/>
                          <a:ea typeface="+mn-ea"/>
                          <a:cs typeface="+mn-cs"/>
                        </a:rPr>
                        <a:t> &amp; J.-C. Fabre</a:t>
                      </a:r>
                    </a:p>
                    <a:p>
                      <a:pPr marL="342900" indent="-342900">
                        <a:buFont typeface="+mj-lt"/>
                        <a:buAutoNum type="arabicPeriod"/>
                      </a:pPr>
                      <a:r>
                        <a:rPr lang="en-US" sz="1800" i="1" kern="1200" baseline="0" dirty="0" smtClean="0">
                          <a:solidFill>
                            <a:schemeClr val="tx1"/>
                          </a:solidFill>
                          <a:latin typeface="+mn-lt"/>
                          <a:ea typeface="+mn-ea"/>
                          <a:cs typeface="+mn-cs"/>
                        </a:rPr>
                        <a:t>Reflective fault-tolerant systems: From experience to challenges</a:t>
                      </a:r>
                      <a:r>
                        <a:rPr lang="en-US" sz="1800" kern="1200" baseline="0" dirty="0" smtClean="0">
                          <a:solidFill>
                            <a:schemeClr val="tx1"/>
                          </a:solidFill>
                          <a:latin typeface="+mn-lt"/>
                          <a:ea typeface="+mn-ea"/>
                          <a:cs typeface="+mn-cs"/>
                        </a:rPr>
                        <a:t> by J. C. Ruiz, M.-O. </a:t>
                      </a:r>
                      <a:r>
                        <a:rPr lang="en-US" sz="1800" kern="1200" baseline="0" dirty="0" err="1" smtClean="0">
                          <a:solidFill>
                            <a:schemeClr val="tx1"/>
                          </a:solidFill>
                          <a:latin typeface="+mn-lt"/>
                          <a:ea typeface="+mn-ea"/>
                          <a:cs typeface="+mn-cs"/>
                        </a:rPr>
                        <a:t>Killijian</a:t>
                      </a:r>
                      <a:r>
                        <a:rPr lang="en-US" sz="1800" kern="1200" baseline="0" dirty="0" smtClean="0">
                          <a:solidFill>
                            <a:schemeClr val="tx1"/>
                          </a:solidFill>
                          <a:latin typeface="+mn-lt"/>
                          <a:ea typeface="+mn-ea"/>
                          <a:cs typeface="+mn-cs"/>
                        </a:rPr>
                        <a:t>, J.-C. Fabre, &amp; P. </a:t>
                      </a:r>
                      <a:r>
                        <a:rPr lang="en-US" sz="1800" kern="1200" baseline="0" dirty="0" err="1" smtClean="0">
                          <a:solidFill>
                            <a:schemeClr val="tx1"/>
                          </a:solidFill>
                          <a:latin typeface="+mn-lt"/>
                          <a:ea typeface="+mn-ea"/>
                          <a:cs typeface="+mn-cs"/>
                        </a:rPr>
                        <a:t>Thévenod</a:t>
                      </a:r>
                      <a:r>
                        <a:rPr lang="en-US" sz="1800" kern="1200" baseline="0" dirty="0" smtClean="0">
                          <a:solidFill>
                            <a:schemeClr val="tx1"/>
                          </a:solidFill>
                          <a:latin typeface="+mn-lt"/>
                          <a:ea typeface="+mn-ea"/>
                          <a:cs typeface="+mn-cs"/>
                        </a:rPr>
                        <a:t>-Fosse</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EAEAEA"/>
                    </a:solidFill>
                  </a:tcPr>
                </a:tc>
              </a:tr>
            </a:tbl>
          </a:graphicData>
        </a:graphic>
      </p:graphicFrame>
      <p:sp>
        <p:nvSpPr>
          <p:cNvPr id="7" name="Rectangle 6"/>
          <p:cNvSpPr/>
          <p:nvPr/>
        </p:nvSpPr>
        <p:spPr bwMode="auto">
          <a:xfrm>
            <a:off x="1828800" y="838200"/>
            <a:ext cx="7162800" cy="28194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8" name="Rectangular Callout 7"/>
          <p:cNvSpPr/>
          <p:nvPr/>
        </p:nvSpPr>
        <p:spPr bwMode="auto">
          <a:xfrm>
            <a:off x="0" y="2438400"/>
            <a:ext cx="1752600" cy="1143000"/>
          </a:xfrm>
          <a:prstGeom prst="wedgeRectCallout">
            <a:avLst>
              <a:gd name="adj1" fmla="val 59566"/>
              <a:gd name="adj2" fmla="val -132965"/>
            </a:avLst>
          </a:prstGeom>
          <a:solidFill>
            <a:srgbClr val="FFFF66"/>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M2M transformation &amp; </a:t>
            </a:r>
            <a:r>
              <a:rPr kumimoji="0" lang="en-US" sz="1800" b="0" i="0" u="none" strike="noStrike" cap="none" normalizeH="0" dirty="0" smtClean="0">
                <a:ln>
                  <a:noFill/>
                </a:ln>
                <a:solidFill>
                  <a:schemeClr val="tx1"/>
                </a:solidFill>
                <a:effectLst/>
                <a:latin typeface="Arial Unicode"/>
                <a:cs typeface="Arial" pitchFamily="34" charset="0"/>
              </a:rPr>
              <a:t>code generation</a:t>
            </a:r>
            <a:endParaRPr kumimoji="0" lang="en-US" sz="1800" b="0" i="0" u="none" strike="noStrike" cap="none" normalizeH="0" baseline="0" dirty="0" smtClean="0">
              <a:ln>
                <a:noFill/>
              </a:ln>
              <a:solidFill>
                <a:schemeClr val="tx1"/>
              </a:solidFill>
              <a:effectLst/>
              <a:latin typeface="Arial Unicode"/>
              <a:cs typeface="Arial" pitchFamily="34" charset="0"/>
            </a:endParaRPr>
          </a:p>
          <a:p>
            <a:pPr marL="0" marR="0" indent="0" algn="ctr" defTabSz="8509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Unicode"/>
              <a:cs typeface="Arial" pitchFamily="34" charset="0"/>
            </a:endParaRPr>
          </a:p>
        </p:txBody>
      </p:sp>
      <p:sp>
        <p:nvSpPr>
          <p:cNvPr id="9" name="Rectangular Callout 8"/>
          <p:cNvSpPr/>
          <p:nvPr/>
        </p:nvSpPr>
        <p:spPr bwMode="auto">
          <a:xfrm>
            <a:off x="0" y="4267200"/>
            <a:ext cx="1752600" cy="1143000"/>
          </a:xfrm>
          <a:prstGeom prst="wedgeRectCallout">
            <a:avLst>
              <a:gd name="adj1" fmla="val 66191"/>
              <a:gd name="adj2" fmla="val 84178"/>
            </a:avLst>
          </a:prstGeom>
          <a:solidFill>
            <a:srgbClr val="FFFF66"/>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lang="en-US" sz="1800" dirty="0" smtClean="0"/>
              <a:t>Performance improvement for FT using AOP</a:t>
            </a:r>
            <a:endParaRPr kumimoji="0" lang="en-US" sz="1800" b="0" i="0" u="none" strike="noStrike" cap="none" normalizeH="0" baseline="0" dirty="0" smtClean="0">
              <a:ln>
                <a:noFill/>
              </a:ln>
              <a:solidFill>
                <a:schemeClr val="tx1"/>
              </a:solidFill>
              <a:effectLst/>
              <a:latin typeface="Arial Unicode"/>
              <a:cs typeface="Arial" pitchFamily="34" charset="0"/>
            </a:endParaRPr>
          </a:p>
        </p:txBody>
      </p:sp>
      <p:sp>
        <p:nvSpPr>
          <p:cNvPr id="10" name="Rectangular Callout 9"/>
          <p:cNvSpPr/>
          <p:nvPr/>
        </p:nvSpPr>
        <p:spPr bwMode="auto">
          <a:xfrm>
            <a:off x="0" y="4267200"/>
            <a:ext cx="1752600" cy="1143000"/>
          </a:xfrm>
          <a:prstGeom prst="wedgeRectCallout">
            <a:avLst>
              <a:gd name="adj1" fmla="val 71988"/>
              <a:gd name="adj2" fmla="val -31378"/>
            </a:avLst>
          </a:prstGeom>
          <a:solidFill>
            <a:srgbClr val="FFFF66"/>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lang="en-US" sz="1800" dirty="0" smtClean="0"/>
              <a:t>Performance improvement for FT using AOP</a:t>
            </a:r>
            <a:endParaRPr kumimoji="0" lang="en-US" sz="1800" b="0" i="0" u="none" strike="noStrike" cap="none" normalizeH="0" baseline="0" dirty="0" smtClean="0">
              <a:ln>
                <a:noFill/>
              </a:ln>
              <a:solidFill>
                <a:schemeClr val="tx1"/>
              </a:solidFill>
              <a:effectLst/>
              <a:latin typeface="Arial Unicode"/>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34400" y="6305550"/>
            <a:ext cx="533400" cy="476250"/>
          </a:xfrm>
        </p:spPr>
        <p:txBody>
          <a:bodyPr/>
          <a:lstStyle/>
          <a:p>
            <a:pPr>
              <a:defRPr/>
            </a:pPr>
            <a:fld id="{FDEA51B9-1E76-42F4-8B16-7FFFD7B2CA74}" type="slidenum">
              <a:rPr lang="en-US" smtClean="0"/>
              <a:pPr>
                <a:defRPr/>
              </a:pPr>
              <a:t>15</a:t>
            </a:fld>
            <a:endParaRPr lang="en-US" dirty="0"/>
          </a:p>
        </p:txBody>
      </p:sp>
      <p:grpSp>
        <p:nvGrpSpPr>
          <p:cNvPr id="16" name="Group 15"/>
          <p:cNvGrpSpPr/>
          <p:nvPr/>
        </p:nvGrpSpPr>
        <p:grpSpPr>
          <a:xfrm>
            <a:off x="76200" y="533400"/>
            <a:ext cx="1905000" cy="6172200"/>
            <a:chOff x="76200" y="533400"/>
            <a:chExt cx="1905000" cy="6172200"/>
          </a:xfrm>
        </p:grpSpPr>
        <p:cxnSp>
          <p:nvCxnSpPr>
            <p:cNvPr id="32" name="Straight Arrow Connector 31"/>
            <p:cNvCxnSpPr>
              <a:stCxn id="27" idx="2"/>
              <a:endCxn id="28" idx="0"/>
            </p:cNvCxnSpPr>
            <p:nvPr/>
          </p:nvCxnSpPr>
          <p:spPr bwMode="auto">
            <a:xfrm rot="5400000">
              <a:off x="723900" y="33528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31" name="Straight Arrow Connector 30"/>
            <p:cNvCxnSpPr>
              <a:stCxn id="26" idx="2"/>
              <a:endCxn id="27" idx="0"/>
            </p:cNvCxnSpPr>
            <p:nvPr/>
          </p:nvCxnSpPr>
          <p:spPr bwMode="auto">
            <a:xfrm rot="5400000">
              <a:off x="723900" y="22098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40" name="Rounded Rectangle 39"/>
            <p:cNvSpPr/>
            <p:nvPr/>
          </p:nvSpPr>
          <p:spPr bwMode="auto">
            <a:xfrm>
              <a:off x="152400" y="60198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Run-time</a:t>
              </a:r>
            </a:p>
          </p:txBody>
        </p:sp>
        <p:cxnSp>
          <p:nvCxnSpPr>
            <p:cNvPr id="41" name="Straight Arrow Connector 40"/>
            <p:cNvCxnSpPr>
              <a:stCxn id="29" idx="2"/>
              <a:endCxn id="40" idx="0"/>
            </p:cNvCxnSpPr>
            <p:nvPr/>
          </p:nvCxnSpPr>
          <p:spPr bwMode="auto">
            <a:xfrm rot="5400000">
              <a:off x="723900" y="57150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26" name="Rounded Rectangle 25"/>
            <p:cNvSpPr/>
            <p:nvPr/>
          </p:nvSpPr>
          <p:spPr bwMode="auto">
            <a:xfrm>
              <a:off x="152400" y="1371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Specification</a:t>
              </a:r>
            </a:p>
          </p:txBody>
        </p:sp>
        <p:sp>
          <p:nvSpPr>
            <p:cNvPr id="27" name="Rounded Rectangle 26"/>
            <p:cNvSpPr/>
            <p:nvPr/>
          </p:nvSpPr>
          <p:spPr bwMode="auto">
            <a:xfrm>
              <a:off x="152400" y="2514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Composition</a:t>
              </a:r>
            </a:p>
          </p:txBody>
        </p:sp>
        <p:sp>
          <p:nvSpPr>
            <p:cNvPr id="34" name="Rounded Rectangle 33"/>
            <p:cNvSpPr/>
            <p:nvPr/>
          </p:nvSpPr>
          <p:spPr bwMode="auto">
            <a:xfrm>
              <a:off x="76200" y="533400"/>
              <a:ext cx="1905000" cy="6172200"/>
            </a:xfrm>
            <a:prstGeom prst="roundRect">
              <a:avLst/>
            </a:prstGeom>
            <a:solidFill>
              <a:schemeClr val="accent1">
                <a:lumMod val="60000"/>
                <a:lumOff val="40000"/>
                <a:alpha val="68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29" name="Rounded Rectangle 28"/>
            <p:cNvSpPr/>
            <p:nvPr/>
          </p:nvSpPr>
          <p:spPr bwMode="auto">
            <a:xfrm>
              <a:off x="152400" y="4876800"/>
              <a:ext cx="1752600" cy="533400"/>
            </a:xfrm>
            <a:prstGeom prst="roundRect">
              <a:avLst/>
            </a:prstGeom>
            <a:solidFill>
              <a:schemeClr val="accent6">
                <a:lumMod val="40000"/>
                <a:lumOff val="60000"/>
              </a:schemeClr>
            </a:solidFill>
            <a:ln w="254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Unicode"/>
                  <a:cs typeface="Arial" pitchFamily="34" charset="0"/>
                </a:rPr>
                <a:t>Configuration</a:t>
              </a:r>
            </a:p>
          </p:txBody>
        </p:sp>
        <p:cxnSp>
          <p:nvCxnSpPr>
            <p:cNvPr id="33" name="Straight Arrow Connector 32"/>
            <p:cNvCxnSpPr>
              <a:stCxn id="28" idx="2"/>
              <a:endCxn id="29" idx="0"/>
            </p:cNvCxnSpPr>
            <p:nvPr/>
          </p:nvCxnSpPr>
          <p:spPr bwMode="auto">
            <a:xfrm rot="5400000">
              <a:off x="685800" y="4533900"/>
              <a:ext cx="6858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28" name="Rounded Rectangle 27"/>
            <p:cNvSpPr/>
            <p:nvPr/>
          </p:nvSpPr>
          <p:spPr bwMode="auto">
            <a:xfrm>
              <a:off x="152400" y="3657600"/>
              <a:ext cx="1752600" cy="533400"/>
            </a:xfrm>
            <a:prstGeom prst="roundRect">
              <a:avLst/>
            </a:prstGeom>
            <a:solidFill>
              <a:schemeClr val="accent6">
                <a:lumMod val="40000"/>
                <a:lumOff val="60000"/>
              </a:schemeClr>
            </a:solidFill>
            <a:ln w="254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Unicode"/>
                  <a:cs typeface="Arial" pitchFamily="34" charset="0"/>
                </a:rPr>
                <a:t>Deployment</a:t>
              </a:r>
            </a:p>
          </p:txBody>
        </p:sp>
        <p:sp>
          <p:nvSpPr>
            <p:cNvPr id="30" name="TextBox 29"/>
            <p:cNvSpPr txBox="1"/>
            <p:nvPr/>
          </p:nvSpPr>
          <p:spPr>
            <a:xfrm>
              <a:off x="76200" y="609600"/>
              <a:ext cx="1828800" cy="738664"/>
            </a:xfrm>
            <a:prstGeom prst="rect">
              <a:avLst/>
            </a:prstGeom>
            <a:noFill/>
          </p:spPr>
          <p:txBody>
            <a:bodyPr wrap="square" rtlCol="0">
              <a:spAutoFit/>
            </a:bodyPr>
            <a:lstStyle/>
            <a:p>
              <a:r>
                <a:rPr lang="en-US" dirty="0" smtClean="0"/>
                <a:t>Development Lifecycle</a:t>
              </a:r>
              <a:endParaRPr lang="en-US" dirty="0"/>
            </a:p>
          </p:txBody>
        </p:sp>
      </p:grpSp>
      <p:sp>
        <p:nvSpPr>
          <p:cNvPr id="45" name="Rectangle 3"/>
          <p:cNvSpPr>
            <a:spLocks noGrp="1" noChangeArrowheads="1"/>
          </p:cNvSpPr>
          <p:nvPr>
            <p:ph type="title" idx="4294967295"/>
          </p:nvPr>
        </p:nvSpPr>
        <p:spPr>
          <a:xfrm>
            <a:off x="76200" y="47625"/>
            <a:ext cx="8915400" cy="381000"/>
          </a:xfrm>
          <a:noFill/>
        </p:spPr>
        <p:txBody>
          <a:bodyPr/>
          <a:lstStyle/>
          <a:p>
            <a:pPr eaLnBrk="1" hangingPunct="1">
              <a:lnSpc>
                <a:spcPct val="85000"/>
              </a:lnSpc>
            </a:pPr>
            <a:r>
              <a:rPr lang="en-US" dirty="0" smtClean="0"/>
              <a:t>Unresolved Challenges: Transparent FT Provisioning</a:t>
            </a:r>
          </a:p>
        </p:txBody>
      </p:sp>
      <p:sp>
        <p:nvSpPr>
          <p:cNvPr id="46" name="Content Placeholder 2"/>
          <p:cNvSpPr>
            <a:spLocks noGrp="1"/>
          </p:cNvSpPr>
          <p:nvPr>
            <p:ph sz="half" idx="1"/>
          </p:nvPr>
        </p:nvSpPr>
        <p:spPr>
          <a:xfrm>
            <a:off x="1905000" y="457200"/>
            <a:ext cx="7239000" cy="6172200"/>
          </a:xfrm>
        </p:spPr>
        <p:txBody>
          <a:bodyPr/>
          <a:lstStyle/>
          <a:p>
            <a:r>
              <a:rPr lang="en-US" sz="2000" dirty="0" smtClean="0"/>
              <a:t>Not all the necessary steps are supported coherently</a:t>
            </a:r>
          </a:p>
          <a:p>
            <a:pPr marL="609600" lvl="1" indent="-342900">
              <a:buFont typeface="+mj-lt"/>
              <a:buAutoNum type="arabicPeriod"/>
            </a:pPr>
            <a:r>
              <a:rPr lang="en-US" sz="1800" dirty="0" smtClean="0"/>
              <a:t>Automatic component instrumentation for fault-handling code</a:t>
            </a:r>
          </a:p>
          <a:p>
            <a:pPr marL="609600" lvl="1" indent="-342900">
              <a:buFont typeface="+mj-lt"/>
              <a:buAutoNum type="arabicPeriod"/>
            </a:pPr>
            <a:r>
              <a:rPr lang="en-US" sz="1800" dirty="0" smtClean="0"/>
              <a:t>Deciding placement of components &amp; their replicas </a:t>
            </a:r>
          </a:p>
          <a:p>
            <a:pPr marL="609600" lvl="1" indent="-342900">
              <a:buFont typeface="+mj-lt"/>
              <a:buAutoNum type="arabicPeriod"/>
            </a:pPr>
            <a:r>
              <a:rPr lang="en-US" sz="1800" dirty="0" smtClean="0"/>
              <a:t>Deploying primaries, replicas, &amp; monitoring infrastructure</a:t>
            </a:r>
          </a:p>
          <a:p>
            <a:pPr marL="609600" lvl="1" indent="-342900">
              <a:buFont typeface="+mj-lt"/>
              <a:buAutoNum type="arabicPeriod"/>
            </a:pPr>
            <a:r>
              <a:rPr lang="en-US" sz="1800" dirty="0" smtClean="0"/>
              <a:t>Platform-specific metadata synthesis </a:t>
            </a:r>
            <a:r>
              <a:rPr lang="en-US" sz="1600" dirty="0" smtClean="0"/>
              <a:t>(XML)</a:t>
            </a:r>
          </a:p>
          <a:p>
            <a:r>
              <a:rPr lang="en-US" sz="2000" dirty="0" smtClean="0"/>
              <a:t>Missing domain-specific recovery semantics (run-time middleware)</a:t>
            </a:r>
          </a:p>
          <a:p>
            <a:pPr lvl="1"/>
            <a:r>
              <a:rPr lang="en-US" sz="1800" dirty="0" smtClean="0"/>
              <a:t>Group failover is DRE-specific &amp; often neglected</a:t>
            </a:r>
          </a:p>
          <a:p>
            <a:pPr lvl="1"/>
            <a:r>
              <a:rPr lang="en-US" sz="1800" dirty="0" smtClean="0"/>
              <a:t>Costly to modify the middleware</a:t>
            </a:r>
          </a:p>
          <a:p>
            <a:pPr lvl="1"/>
            <a:r>
              <a:rPr lang="en-US" sz="1800" dirty="0" smtClean="0"/>
              <a:t>Application-level solutions lose transparency &amp; reusability</a:t>
            </a:r>
          </a:p>
          <a:p>
            <a:r>
              <a:rPr lang="en-US" sz="2000" dirty="0" smtClean="0"/>
              <a:t>Missing transparent network </a:t>
            </a:r>
            <a:r>
              <a:rPr lang="en-US" sz="2000" dirty="0" err="1" smtClean="0"/>
              <a:t>QoS</a:t>
            </a:r>
            <a:r>
              <a:rPr lang="en-US" sz="2000" dirty="0" smtClean="0"/>
              <a:t> provisioning (D&amp;C middleware)</a:t>
            </a:r>
          </a:p>
          <a:p>
            <a:pPr lvl="1"/>
            <a:r>
              <a:rPr lang="en-US" sz="1800" dirty="0" smtClean="0"/>
              <a:t>Configuration of network resources (edge routers)</a:t>
            </a:r>
          </a:p>
          <a:p>
            <a:pPr lvl="1"/>
            <a:r>
              <a:rPr lang="en-US" sz="1800" dirty="0" smtClean="0"/>
              <a:t>Configuration of containers for correct packet marking</a:t>
            </a:r>
          </a:p>
        </p:txBody>
      </p:sp>
      <p:sp>
        <p:nvSpPr>
          <p:cNvPr id="17" name="TextBox 16"/>
          <p:cNvSpPr txBox="1"/>
          <p:nvPr/>
        </p:nvSpPr>
        <p:spPr>
          <a:xfrm>
            <a:off x="2362200" y="5320605"/>
            <a:ext cx="6248400" cy="1384995"/>
          </a:xfrm>
          <a:prstGeom prst="rect">
            <a:avLst/>
          </a:prstGeom>
          <a:solidFill>
            <a:srgbClr val="FFFF99"/>
          </a:solidFill>
          <a:ln w="0" cap="flat">
            <a:solidFill>
              <a:schemeClr val="tx1"/>
            </a:solidFill>
            <a:round/>
          </a:ln>
          <a:effectLst>
            <a:outerShdw blurRad="50800" dist="38100" dir="2700000" algn="tl" rotWithShape="0">
              <a:prstClr val="black">
                <a:alpha val="40000"/>
              </a:prstClr>
            </a:outerShdw>
          </a:effectLst>
        </p:spPr>
        <p:txBody>
          <a:bodyPr wrap="square">
            <a:spAutoFit/>
          </a:bodyPr>
          <a:lstStyle/>
          <a:p>
            <a:pPr marL="342900" indent="-342900" algn="l">
              <a:buFont typeface="+mj-lt"/>
              <a:buAutoNum type="arabicPeriod"/>
              <a:defRPr/>
            </a:pPr>
            <a:r>
              <a:rPr lang="en-US" dirty="0" smtClean="0"/>
              <a:t>How </a:t>
            </a:r>
            <a:r>
              <a:rPr lang="en-US" dirty="0"/>
              <a:t>to add </a:t>
            </a:r>
            <a:r>
              <a:rPr lang="en-US" b="1" dirty="0" smtClean="0"/>
              <a:t>domain-specific recovery semantics</a:t>
            </a:r>
            <a:r>
              <a:rPr lang="en-US" dirty="0" smtClean="0"/>
              <a:t> </a:t>
            </a:r>
            <a:r>
              <a:rPr lang="en-US" dirty="0"/>
              <a:t>in </a:t>
            </a:r>
            <a:r>
              <a:rPr lang="en-US" dirty="0" smtClean="0"/>
              <a:t>COTS middleware </a:t>
            </a:r>
            <a:r>
              <a:rPr lang="en-US" b="1" dirty="0" smtClean="0"/>
              <a:t>retroactively</a:t>
            </a:r>
            <a:r>
              <a:rPr lang="en-US" b="1" dirty="0"/>
              <a:t>?</a:t>
            </a:r>
          </a:p>
          <a:p>
            <a:pPr marL="342900" indent="-342900" algn="l">
              <a:buFont typeface="+mj-lt"/>
              <a:buAutoNum type="arabicPeriod"/>
              <a:defRPr/>
            </a:pPr>
            <a:r>
              <a:rPr lang="en-US" dirty="0"/>
              <a:t>How to </a:t>
            </a:r>
            <a:r>
              <a:rPr lang="en-US" b="1" dirty="0"/>
              <a:t>automate</a:t>
            </a:r>
            <a:r>
              <a:rPr lang="en-US" dirty="0"/>
              <a:t> it to improve </a:t>
            </a:r>
            <a:r>
              <a:rPr lang="en-US" dirty="0" smtClean="0"/>
              <a:t>productivity &amp; reduce </a:t>
            </a:r>
            <a:r>
              <a:rPr lang="en-US" dirty="0"/>
              <a:t>cost?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Grp="1" noChangeArrowheads="1"/>
          </p:cNvSpPr>
          <p:nvPr>
            <p:ph type="sldNum" sz="quarter" idx="12"/>
          </p:nvPr>
        </p:nvSpPr>
        <p:spPr>
          <a:xfrm>
            <a:off x="8686800" y="6305550"/>
            <a:ext cx="381000" cy="476250"/>
          </a:xfrm>
          <a:noFill/>
        </p:spPr>
        <p:txBody>
          <a:bodyPr/>
          <a:lstStyle/>
          <a:p>
            <a:fld id="{C0FA90D2-758D-482F-9E67-96E75BE7E29E}" type="slidenum">
              <a:rPr lang="en-US" smtClean="0"/>
              <a:pPr/>
              <a:t>16</a:t>
            </a:fld>
            <a:endParaRPr lang="en-US" dirty="0" smtClean="0"/>
          </a:p>
        </p:txBody>
      </p:sp>
      <p:sp>
        <p:nvSpPr>
          <p:cNvPr id="7171" name="Rectangle 2"/>
          <p:cNvSpPr>
            <a:spLocks noGrp="1" noChangeArrowheads="1"/>
          </p:cNvSpPr>
          <p:nvPr>
            <p:ph type="title" idx="4294967295"/>
          </p:nvPr>
        </p:nvSpPr>
        <p:spPr/>
        <p:txBody>
          <a:bodyPr/>
          <a:lstStyle/>
          <a:p>
            <a:pPr eaLnBrk="1" hangingPunct="1"/>
            <a:r>
              <a:rPr lang="en-US" dirty="0" smtClean="0"/>
              <a:t>Presentation Road Map</a:t>
            </a:r>
          </a:p>
        </p:txBody>
      </p:sp>
      <p:sp>
        <p:nvSpPr>
          <p:cNvPr id="16388" name="Rectangle 3"/>
          <p:cNvSpPr>
            <a:spLocks noGrp="1" noChangeArrowheads="1"/>
          </p:cNvSpPr>
          <p:nvPr>
            <p:ph type="body" idx="4294967295"/>
          </p:nvPr>
        </p:nvSpPr>
        <p:spPr>
          <a:xfrm>
            <a:off x="0" y="636588"/>
            <a:ext cx="9144000" cy="5761037"/>
          </a:xfrm>
        </p:spPr>
        <p:txBody>
          <a:bodyPr/>
          <a:lstStyle/>
          <a:p>
            <a:r>
              <a:rPr lang="en-US" sz="2800" dirty="0" smtClean="0">
                <a:solidFill>
                  <a:schemeClr val="bg1">
                    <a:lumMod val="65000"/>
                  </a:schemeClr>
                </a:solidFill>
              </a:rPr>
              <a:t>Technology Context Overview</a:t>
            </a:r>
          </a:p>
          <a:p>
            <a:r>
              <a:rPr lang="en-US" sz="2800" dirty="0" smtClean="0">
                <a:solidFill>
                  <a:schemeClr val="bg1">
                    <a:lumMod val="65000"/>
                  </a:schemeClr>
                </a:solidFill>
              </a:rPr>
              <a:t>Related Research &amp; Unresolved Challenges</a:t>
            </a:r>
          </a:p>
          <a:p>
            <a:r>
              <a:rPr lang="en-US" sz="2800" b="1" dirty="0" smtClean="0"/>
              <a:t>Research Progress </a:t>
            </a:r>
            <a:r>
              <a:rPr lang="en-US" sz="2800" b="1" dirty="0" smtClean="0">
                <a:sym typeface="Wingdings" pitchFamily="2" charset="2"/>
              </a:rPr>
              <a:t> Model-driven Fault-tolerance Provisioning for Component-based DRE Systems</a:t>
            </a:r>
            <a:endParaRPr lang="en-US" sz="2800" b="1" dirty="0" smtClean="0"/>
          </a:p>
          <a:p>
            <a:r>
              <a:rPr lang="en-US" sz="2800" dirty="0" smtClean="0">
                <a:solidFill>
                  <a:schemeClr val="bg1">
                    <a:lumMod val="65000"/>
                  </a:schemeClr>
                </a:solidFill>
              </a:rPr>
              <a:t>Proposed Research</a:t>
            </a:r>
          </a:p>
          <a:p>
            <a:r>
              <a:rPr lang="en-US" sz="2800" dirty="0" smtClean="0">
                <a:solidFill>
                  <a:schemeClr val="bg1">
                    <a:lumMod val="65000"/>
                  </a:schemeClr>
                </a:solidFill>
              </a:rPr>
              <a:t>Research Contributions &amp; Dissertation Timeline</a:t>
            </a:r>
          </a:p>
          <a:p>
            <a:r>
              <a:rPr lang="en-US" sz="2800" dirty="0" smtClean="0">
                <a:solidFill>
                  <a:schemeClr val="bg1">
                    <a:lumMod val="65000"/>
                  </a:schemeClr>
                </a:solidFill>
              </a:rPr>
              <a:t>Concluding Remarks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73FCA15-E72E-4EB1-A997-53FA4B52C890}" type="slidenum">
              <a:rPr lang="en-US" smtClean="0"/>
              <a:pPr>
                <a:defRPr/>
              </a:pPr>
              <a:t>17</a:t>
            </a:fld>
            <a:endParaRPr lang="en-US" dirty="0"/>
          </a:p>
        </p:txBody>
      </p:sp>
      <p:sp>
        <p:nvSpPr>
          <p:cNvPr id="3" name="Rectangle 2"/>
          <p:cNvSpPr txBox="1">
            <a:spLocks noChangeArrowheads="1"/>
          </p:cNvSpPr>
          <p:nvPr/>
        </p:nvSpPr>
        <p:spPr bwMode="auto">
          <a:xfrm>
            <a:off x="1371600" y="0"/>
            <a:ext cx="6858000" cy="533400"/>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FF0000"/>
                </a:solidFill>
                <a:effectLst/>
                <a:uLnTx/>
                <a:uFillTx/>
                <a:latin typeface="+mj-lt"/>
                <a:ea typeface="+mj-ea"/>
                <a:cs typeface="Arial" pitchFamily="34" charset="0"/>
              </a:rPr>
              <a:t>Overview of the Solution Approach</a:t>
            </a:r>
            <a:endParaRPr kumimoji="0" lang="en-US" sz="2600" b="1" i="0" u="none" strike="noStrike" kern="0" cap="none" spc="0" normalizeH="0" baseline="0" noProof="0" dirty="0" smtClean="0">
              <a:ln>
                <a:noFill/>
              </a:ln>
              <a:solidFill>
                <a:srgbClr val="FF3300"/>
              </a:solidFill>
              <a:effectLst/>
              <a:uLnTx/>
              <a:uFillTx/>
              <a:latin typeface="+mj-lt"/>
              <a:ea typeface="+mj-ea"/>
              <a:cs typeface="+mj-cs"/>
            </a:endParaRPr>
          </a:p>
        </p:txBody>
      </p:sp>
      <p:grpSp>
        <p:nvGrpSpPr>
          <p:cNvPr id="30" name="Group 29"/>
          <p:cNvGrpSpPr/>
          <p:nvPr/>
        </p:nvGrpSpPr>
        <p:grpSpPr>
          <a:xfrm>
            <a:off x="76200" y="533400"/>
            <a:ext cx="1905000" cy="6172200"/>
            <a:chOff x="76200" y="533400"/>
            <a:chExt cx="1905000" cy="6172200"/>
          </a:xfrm>
        </p:grpSpPr>
        <p:sp>
          <p:nvSpPr>
            <p:cNvPr id="13" name="Rounded Rectangle 12"/>
            <p:cNvSpPr/>
            <p:nvPr/>
          </p:nvSpPr>
          <p:spPr bwMode="auto">
            <a:xfrm>
              <a:off x="76200" y="533400"/>
              <a:ext cx="1905000" cy="6172200"/>
            </a:xfrm>
            <a:prstGeom prst="roundRect">
              <a:avLst/>
            </a:prstGeom>
            <a:solidFill>
              <a:schemeClr val="accent1">
                <a:lumMod val="60000"/>
                <a:lumOff val="40000"/>
                <a:alpha val="68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cxnSp>
          <p:nvCxnSpPr>
            <p:cNvPr id="7" name="Straight Arrow Connector 6"/>
            <p:cNvCxnSpPr>
              <a:stCxn id="12" idx="2"/>
              <a:endCxn id="16" idx="0"/>
            </p:cNvCxnSpPr>
            <p:nvPr/>
          </p:nvCxnSpPr>
          <p:spPr bwMode="auto">
            <a:xfrm rot="5400000">
              <a:off x="723900" y="33528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8" name="Straight Arrow Connector 7"/>
            <p:cNvCxnSpPr>
              <a:stCxn id="11" idx="2"/>
              <a:endCxn id="12" idx="0"/>
            </p:cNvCxnSpPr>
            <p:nvPr/>
          </p:nvCxnSpPr>
          <p:spPr bwMode="auto">
            <a:xfrm rot="5400000">
              <a:off x="723900" y="22098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9" name="Rounded Rectangle 8"/>
            <p:cNvSpPr/>
            <p:nvPr/>
          </p:nvSpPr>
          <p:spPr bwMode="auto">
            <a:xfrm>
              <a:off x="152400" y="5943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Run-time</a:t>
              </a:r>
            </a:p>
          </p:txBody>
        </p:sp>
        <p:cxnSp>
          <p:nvCxnSpPr>
            <p:cNvPr id="10" name="Straight Arrow Connector 9"/>
            <p:cNvCxnSpPr>
              <a:stCxn id="14" idx="2"/>
              <a:endCxn id="9" idx="0"/>
            </p:cNvCxnSpPr>
            <p:nvPr/>
          </p:nvCxnSpPr>
          <p:spPr bwMode="auto">
            <a:xfrm rot="5400000">
              <a:off x="762000" y="5676900"/>
              <a:ext cx="5334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1" name="Rounded Rectangle 10"/>
            <p:cNvSpPr/>
            <p:nvPr/>
          </p:nvSpPr>
          <p:spPr bwMode="auto">
            <a:xfrm>
              <a:off x="152400" y="1371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Specification</a:t>
              </a:r>
            </a:p>
          </p:txBody>
        </p:sp>
        <p:sp>
          <p:nvSpPr>
            <p:cNvPr id="12" name="Rounded Rectangle 11"/>
            <p:cNvSpPr/>
            <p:nvPr/>
          </p:nvSpPr>
          <p:spPr bwMode="auto">
            <a:xfrm>
              <a:off x="152400" y="2514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Composition</a:t>
              </a:r>
            </a:p>
          </p:txBody>
        </p:sp>
        <p:sp>
          <p:nvSpPr>
            <p:cNvPr id="14" name="Rounded Rectangle 13"/>
            <p:cNvSpPr/>
            <p:nvPr/>
          </p:nvSpPr>
          <p:spPr bwMode="auto">
            <a:xfrm>
              <a:off x="152400" y="48768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Configuration</a:t>
              </a:r>
            </a:p>
          </p:txBody>
        </p:sp>
        <p:cxnSp>
          <p:nvCxnSpPr>
            <p:cNvPr id="15" name="Straight Arrow Connector 14"/>
            <p:cNvCxnSpPr>
              <a:stCxn id="16" idx="2"/>
              <a:endCxn id="14" idx="0"/>
            </p:cNvCxnSpPr>
            <p:nvPr/>
          </p:nvCxnSpPr>
          <p:spPr bwMode="auto">
            <a:xfrm rot="5400000">
              <a:off x="685800" y="4533900"/>
              <a:ext cx="6858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6" name="Rounded Rectangle 15"/>
            <p:cNvSpPr/>
            <p:nvPr/>
          </p:nvSpPr>
          <p:spPr bwMode="auto">
            <a:xfrm>
              <a:off x="152400" y="3657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Deployment</a:t>
              </a:r>
            </a:p>
          </p:txBody>
        </p:sp>
        <p:sp>
          <p:nvSpPr>
            <p:cNvPr id="17" name="TextBox 16"/>
            <p:cNvSpPr txBox="1"/>
            <p:nvPr/>
          </p:nvSpPr>
          <p:spPr>
            <a:xfrm>
              <a:off x="76200" y="609600"/>
              <a:ext cx="1828800" cy="738664"/>
            </a:xfrm>
            <a:prstGeom prst="rect">
              <a:avLst/>
            </a:prstGeom>
            <a:noFill/>
          </p:spPr>
          <p:txBody>
            <a:bodyPr wrap="square" rtlCol="0">
              <a:spAutoFit/>
            </a:bodyPr>
            <a:lstStyle/>
            <a:p>
              <a:r>
                <a:rPr lang="en-US" dirty="0" smtClean="0"/>
                <a:t>Resolves challenges in</a:t>
              </a:r>
              <a:endParaRPr lang="en-US" dirty="0"/>
            </a:p>
          </p:txBody>
        </p:sp>
      </p:grpSp>
      <p:sp>
        <p:nvSpPr>
          <p:cNvPr id="18" name="Content Placeholder 2"/>
          <p:cNvSpPr txBox="1">
            <a:spLocks/>
          </p:cNvSpPr>
          <p:nvPr/>
        </p:nvSpPr>
        <p:spPr>
          <a:xfrm>
            <a:off x="3048000" y="1066800"/>
            <a:ext cx="5943600" cy="1143000"/>
          </a:xfrm>
          <a:prstGeom prst="rect">
            <a:avLst/>
          </a:prstGeom>
          <a:solidFill>
            <a:schemeClr val="accent6">
              <a:lumMod val="20000"/>
              <a:lumOff val="80000"/>
            </a:schemeClr>
          </a:solidFill>
          <a:ln cap="flat">
            <a:solidFill>
              <a:schemeClr val="tx1"/>
            </a:solidFill>
            <a:round/>
          </a:ln>
        </p:spPr>
        <p:txBody>
          <a:bodyPr/>
          <a:lstStyle/>
          <a:p>
            <a:pPr marL="160338" marR="0" lvl="0" indent="-160338" algn="l" defTabSz="850900" rtl="0" eaLnBrk="0" fontAlgn="base" latinLnBrk="0" hangingPunct="0">
              <a:lnSpc>
                <a:spcPct val="100000"/>
              </a:lnSpc>
              <a:spcBef>
                <a:spcPct val="20000"/>
              </a:spcBef>
              <a:spcAft>
                <a:spcPct val="0"/>
              </a:spcAft>
              <a:buClr>
                <a:schemeClr val="tx1"/>
              </a:buClr>
              <a:buSzTx/>
              <a:buFontTx/>
              <a:buChar char="•"/>
              <a:tabLst/>
              <a:defRPr/>
            </a:pPr>
            <a:r>
              <a:rPr lang="en-US" sz="2000" kern="0" dirty="0" smtClean="0">
                <a:solidFill>
                  <a:srgbClr val="FF0000"/>
                </a:solidFill>
                <a:latin typeface="+mn-lt"/>
                <a:cs typeface="+mn-cs"/>
              </a:rPr>
              <a:t>Component </a:t>
            </a:r>
            <a:r>
              <a:rPr lang="en-US" sz="2000" kern="0" dirty="0" err="1" smtClean="0">
                <a:solidFill>
                  <a:srgbClr val="FF0000"/>
                </a:solidFill>
                <a:latin typeface="+mn-lt"/>
                <a:cs typeface="+mn-cs"/>
              </a:rPr>
              <a:t>QoS</a:t>
            </a:r>
            <a:r>
              <a:rPr lang="en-US" sz="2000" kern="0" dirty="0" smtClean="0">
                <a:solidFill>
                  <a:srgbClr val="FF0000"/>
                </a:solidFill>
                <a:latin typeface="+mn-lt"/>
                <a:cs typeface="+mn-cs"/>
              </a:rPr>
              <a:t> Modeling Language (CQML)</a:t>
            </a:r>
          </a:p>
          <a:p>
            <a:pPr marL="617538" lvl="1" indent="-160338" algn="l" defTabSz="850900" eaLnBrk="0" hangingPunct="0">
              <a:spcBef>
                <a:spcPct val="20000"/>
              </a:spcBef>
              <a:buClr>
                <a:schemeClr val="tx1"/>
              </a:buClr>
              <a:buFontTx/>
              <a:buChar char="•"/>
            </a:pPr>
            <a:r>
              <a:rPr lang="en-US" sz="1800" dirty="0" smtClean="0"/>
              <a:t>Aspect-oriented Modeling for Modularizing </a:t>
            </a:r>
            <a:r>
              <a:rPr lang="en-US" sz="1800" dirty="0" err="1" smtClean="0"/>
              <a:t>QoS</a:t>
            </a:r>
            <a:r>
              <a:rPr lang="en-US" sz="1800" dirty="0" smtClean="0"/>
              <a:t> Concerns</a:t>
            </a:r>
            <a:endParaRPr kumimoji="0" lang="en-US" sz="1800" i="0" u="none" strike="noStrike" kern="0" cap="none" spc="0" normalizeH="0" noProof="0" dirty="0" smtClean="0">
              <a:ln>
                <a:noFill/>
              </a:ln>
              <a:solidFill>
                <a:schemeClr val="tx1"/>
              </a:solidFill>
              <a:effectLst/>
              <a:uLnTx/>
              <a:uFillTx/>
              <a:latin typeface="+mn-lt"/>
              <a:ea typeface="+mn-ea"/>
              <a:cs typeface="+mn-cs"/>
            </a:endParaRPr>
          </a:p>
        </p:txBody>
      </p:sp>
      <p:cxnSp>
        <p:nvCxnSpPr>
          <p:cNvPr id="21" name="Straight Connector 20"/>
          <p:cNvCxnSpPr/>
          <p:nvPr/>
        </p:nvCxnSpPr>
        <p:spPr bwMode="auto">
          <a:xfrm flipV="1">
            <a:off x="1905000" y="1066800"/>
            <a:ext cx="1143000" cy="381000"/>
          </a:xfrm>
          <a:prstGeom prst="line">
            <a:avLst/>
          </a:prstGeom>
          <a:solidFill>
            <a:schemeClr val="accent1"/>
          </a:solidFill>
          <a:ln w="25400" cap="flat" cmpd="sng" algn="ctr">
            <a:solidFill>
              <a:schemeClr val="tx1"/>
            </a:solidFill>
            <a:prstDash val="dash"/>
            <a:round/>
            <a:headEnd type="none" w="med" len="med"/>
            <a:tailEnd type="none" w="med" len="med"/>
          </a:ln>
          <a:effectLst/>
        </p:spPr>
      </p:cxnSp>
      <p:cxnSp>
        <p:nvCxnSpPr>
          <p:cNvPr id="23" name="Straight Connector 22"/>
          <p:cNvCxnSpPr/>
          <p:nvPr/>
        </p:nvCxnSpPr>
        <p:spPr bwMode="auto">
          <a:xfrm>
            <a:off x="1905000" y="1828800"/>
            <a:ext cx="1143000" cy="381000"/>
          </a:xfrm>
          <a:prstGeom prst="line">
            <a:avLst/>
          </a:prstGeom>
          <a:solidFill>
            <a:schemeClr val="accent1"/>
          </a:solidFill>
          <a:ln w="25400" cap="flat" cmpd="sng" algn="ctr">
            <a:solidFill>
              <a:schemeClr val="tx1"/>
            </a:solidFill>
            <a:prstDash val="dash"/>
            <a:round/>
            <a:headEnd type="none" w="med" len="med"/>
            <a:tailEnd type="none" w="med" len="med"/>
          </a:ln>
          <a:effectLst/>
        </p:spPr>
      </p:cxnSp>
      <p:sp>
        <p:nvSpPr>
          <p:cNvPr id="25" name="Right Brace 24"/>
          <p:cNvSpPr/>
          <p:nvPr/>
        </p:nvSpPr>
        <p:spPr bwMode="auto">
          <a:xfrm>
            <a:off x="1981200" y="2438400"/>
            <a:ext cx="914400" cy="3048000"/>
          </a:xfrm>
          <a:prstGeom prst="rightBrace">
            <a:avLst>
              <a:gd name="adj1" fmla="val 8333"/>
              <a:gd name="adj2" fmla="val 50000"/>
            </a:avLst>
          </a:prstGeom>
          <a:noFill/>
          <a:ln w="254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26" name="Content Placeholder 2"/>
          <p:cNvSpPr txBox="1">
            <a:spLocks/>
          </p:cNvSpPr>
          <p:nvPr/>
        </p:nvSpPr>
        <p:spPr>
          <a:xfrm>
            <a:off x="2971800" y="3048000"/>
            <a:ext cx="6019800" cy="1752600"/>
          </a:xfrm>
          <a:prstGeom prst="rect">
            <a:avLst/>
          </a:prstGeom>
          <a:solidFill>
            <a:schemeClr val="accent6">
              <a:lumMod val="20000"/>
              <a:lumOff val="80000"/>
            </a:schemeClr>
          </a:solidFill>
          <a:ln cap="flat">
            <a:solidFill>
              <a:schemeClr val="tx1"/>
            </a:solidFill>
            <a:round/>
          </a:ln>
        </p:spPr>
        <p:txBody>
          <a:bodyPr/>
          <a:lstStyle/>
          <a:p>
            <a:pPr marL="160338" marR="0" lvl="0" indent="-160338" algn="l" defTabSz="850900" rtl="0" eaLnBrk="0" fontAlgn="base" latinLnBrk="0" hangingPunct="0">
              <a:lnSpc>
                <a:spcPct val="100000"/>
              </a:lnSpc>
              <a:spcBef>
                <a:spcPct val="20000"/>
              </a:spcBef>
              <a:spcAft>
                <a:spcPct val="0"/>
              </a:spcAft>
              <a:buClr>
                <a:schemeClr val="tx1"/>
              </a:buClr>
              <a:buSzTx/>
              <a:buFontTx/>
              <a:buChar char="•"/>
              <a:tabLst/>
              <a:defRPr/>
            </a:pPr>
            <a:r>
              <a:rPr lang="en-US" sz="2000" kern="0" dirty="0" smtClean="0">
                <a:solidFill>
                  <a:srgbClr val="FF0000"/>
                </a:solidFill>
                <a:latin typeface="+mn-lt"/>
                <a:cs typeface="+mn-cs"/>
              </a:rPr>
              <a:t>Generative Aspects for Fault-Tolerance (GRAFT)</a:t>
            </a:r>
          </a:p>
          <a:p>
            <a:pPr marL="617538" lvl="1" indent="-160338" algn="l" defTabSz="850900" eaLnBrk="0" hangingPunct="0">
              <a:spcBef>
                <a:spcPct val="20000"/>
              </a:spcBef>
              <a:buClr>
                <a:schemeClr val="tx1"/>
              </a:buClr>
              <a:buFontTx/>
              <a:buChar char="•"/>
            </a:pPr>
            <a:r>
              <a:rPr kumimoji="0" lang="en-US" sz="1800" i="0" u="none" strike="noStrike" kern="0" cap="none" spc="0" normalizeH="0" baseline="0" noProof="0" dirty="0" smtClean="0">
                <a:ln>
                  <a:noFill/>
                </a:ln>
                <a:solidFill>
                  <a:schemeClr val="tx1"/>
                </a:solidFill>
                <a:effectLst/>
                <a:uLnTx/>
                <a:uFillTx/>
                <a:latin typeface="+mn-lt"/>
                <a:ea typeface="+mn-ea"/>
                <a:cs typeface="+mn-cs"/>
              </a:rPr>
              <a:t>Multi-stage model-driven</a:t>
            </a:r>
            <a:r>
              <a:rPr kumimoji="0" lang="en-US" sz="1800" i="0" u="none" strike="noStrike" kern="0" cap="none" spc="0" normalizeH="0" noProof="0" dirty="0" smtClean="0">
                <a:ln>
                  <a:noFill/>
                </a:ln>
                <a:solidFill>
                  <a:schemeClr val="tx1"/>
                </a:solidFill>
                <a:effectLst/>
                <a:uLnTx/>
                <a:uFillTx/>
                <a:latin typeface="+mn-lt"/>
                <a:ea typeface="+mn-ea"/>
                <a:cs typeface="+mn-cs"/>
              </a:rPr>
              <a:t> development process</a:t>
            </a:r>
          </a:p>
          <a:p>
            <a:pPr marL="617538" lvl="1" indent="-160338" algn="l" defTabSz="850900" eaLnBrk="0" hangingPunct="0">
              <a:spcBef>
                <a:spcPct val="20000"/>
              </a:spcBef>
              <a:buClr>
                <a:schemeClr val="tx1"/>
              </a:buClr>
              <a:buFontTx/>
              <a:buChar char="•"/>
            </a:pPr>
            <a:r>
              <a:rPr lang="en-US" sz="1800" dirty="0" smtClean="0"/>
              <a:t>Weaves dependability concerns in system artifacts</a:t>
            </a:r>
            <a:endParaRPr lang="en-US" sz="1600" kern="0" dirty="0" smtClean="0">
              <a:latin typeface="+mn-lt"/>
              <a:cs typeface="+mn-cs"/>
            </a:endParaRPr>
          </a:p>
          <a:p>
            <a:pPr marL="617538" lvl="1" indent="-160338" algn="l" defTabSz="850900" eaLnBrk="0" hangingPunct="0">
              <a:spcBef>
                <a:spcPct val="20000"/>
              </a:spcBef>
              <a:buClr>
                <a:schemeClr val="tx1"/>
              </a:buClr>
              <a:buFontTx/>
              <a:buChar char="•"/>
            </a:pPr>
            <a:r>
              <a:rPr lang="en-US" sz="1800" kern="0" dirty="0" smtClean="0">
                <a:latin typeface="+mn-lt"/>
                <a:cs typeface="+mn-cs"/>
              </a:rPr>
              <a:t>Provides model-to-model, model-to-text, model-to-code transformations</a:t>
            </a:r>
            <a:endParaRPr kumimoji="0" lang="en-US" sz="1800" i="0" u="none" strike="noStrike" kern="0" cap="none" spc="0" normalizeH="0" noProof="0" dirty="0" smtClean="0">
              <a:ln>
                <a:noFill/>
              </a:ln>
              <a:solidFill>
                <a:schemeClr val="tx1"/>
              </a:solidFill>
              <a:effectLst/>
              <a:uLnTx/>
              <a:uFillTx/>
              <a:latin typeface="+mn-lt"/>
              <a:ea typeface="+mn-ea"/>
              <a:cs typeface="+mn-cs"/>
            </a:endParaRPr>
          </a:p>
          <a:p>
            <a:pPr marL="617538" lvl="1" indent="-160338" algn="l" defTabSz="850900" eaLnBrk="0" hangingPunct="0">
              <a:spcBef>
                <a:spcPct val="20000"/>
              </a:spcBef>
              <a:buClr>
                <a:schemeClr val="tx1"/>
              </a:buClr>
              <a:buFontTx/>
              <a:buChar char="•"/>
            </a:pPr>
            <a:endParaRPr kumimoji="0" lang="en-US" sz="1800" i="0" u="none" strike="noStrike" kern="0" cap="none" spc="0" normalizeH="0" noProof="0" dirty="0" smtClean="0">
              <a:ln>
                <a:noFill/>
              </a:ln>
              <a:solidFill>
                <a:schemeClr val="tx1"/>
              </a:solidFill>
              <a:effectLst/>
              <a:uLnTx/>
              <a:uFillTx/>
              <a:latin typeface="+mn-lt"/>
              <a:ea typeface="+mn-ea"/>
              <a:cs typeface="+mn-cs"/>
            </a:endParaRPr>
          </a:p>
        </p:txBody>
      </p:sp>
      <p:sp>
        <p:nvSpPr>
          <p:cNvPr id="27" name="Content Placeholder 2"/>
          <p:cNvSpPr txBox="1">
            <a:spLocks/>
          </p:cNvSpPr>
          <p:nvPr/>
        </p:nvSpPr>
        <p:spPr>
          <a:xfrm>
            <a:off x="3048000" y="5486400"/>
            <a:ext cx="5943600" cy="1143000"/>
          </a:xfrm>
          <a:prstGeom prst="rect">
            <a:avLst/>
          </a:prstGeom>
          <a:solidFill>
            <a:schemeClr val="accent6">
              <a:lumMod val="20000"/>
              <a:lumOff val="80000"/>
            </a:schemeClr>
          </a:solidFill>
          <a:ln cap="flat">
            <a:solidFill>
              <a:schemeClr val="tx1"/>
            </a:solidFill>
            <a:round/>
          </a:ln>
        </p:spPr>
        <p:txBody>
          <a:bodyPr/>
          <a:lstStyle/>
          <a:p>
            <a:pPr marL="160338" lvl="0" indent="-160338" algn="l" defTabSz="850900" eaLnBrk="0" hangingPunct="0">
              <a:spcBef>
                <a:spcPct val="20000"/>
              </a:spcBef>
              <a:buClr>
                <a:schemeClr val="tx1"/>
              </a:buClr>
              <a:buFontTx/>
              <a:buChar char="•"/>
            </a:pPr>
            <a:r>
              <a:rPr lang="en-US" sz="2000" dirty="0" smtClean="0">
                <a:solidFill>
                  <a:srgbClr val="FF0000"/>
                </a:solidFill>
              </a:rPr>
              <a:t>End-to-end Reliability of Non-deterministic </a:t>
            </a:r>
            <a:r>
              <a:rPr lang="en-US" sz="2000" dirty="0" err="1" smtClean="0">
                <a:solidFill>
                  <a:srgbClr val="FF0000"/>
                </a:solidFill>
              </a:rPr>
              <a:t>Stateful</a:t>
            </a:r>
            <a:r>
              <a:rPr lang="en-US" sz="2000" dirty="0" smtClean="0">
                <a:solidFill>
                  <a:srgbClr val="FF0000"/>
                </a:solidFill>
              </a:rPr>
              <a:t> Components </a:t>
            </a:r>
          </a:p>
          <a:p>
            <a:pPr marL="617538" lvl="1" indent="-160338" algn="l" defTabSz="850900" eaLnBrk="0" hangingPunct="0">
              <a:spcBef>
                <a:spcPct val="20000"/>
              </a:spcBef>
              <a:buClr>
                <a:schemeClr val="tx1"/>
              </a:buClr>
              <a:buFontTx/>
              <a:buChar char="•"/>
            </a:pPr>
            <a:r>
              <a:rPr lang="en-US" sz="1800" dirty="0" smtClean="0"/>
              <a:t>Proposed research</a:t>
            </a:r>
            <a:endParaRPr kumimoji="0" lang="en-US" sz="1800" i="0" u="none" strike="noStrike" kern="0" cap="none" spc="0" normalizeH="0" noProof="0" dirty="0" smtClean="0">
              <a:ln>
                <a:noFill/>
              </a:ln>
              <a:solidFill>
                <a:schemeClr val="tx1"/>
              </a:solidFill>
              <a:effectLst/>
              <a:uLnTx/>
              <a:uFillTx/>
              <a:latin typeface="+mn-lt"/>
              <a:ea typeface="+mn-ea"/>
              <a:cs typeface="+mn-cs"/>
            </a:endParaRPr>
          </a:p>
        </p:txBody>
      </p:sp>
      <p:cxnSp>
        <p:nvCxnSpPr>
          <p:cNvPr id="28" name="Straight Connector 27"/>
          <p:cNvCxnSpPr/>
          <p:nvPr/>
        </p:nvCxnSpPr>
        <p:spPr bwMode="auto">
          <a:xfrm flipV="1">
            <a:off x="1905000" y="5486400"/>
            <a:ext cx="1143000" cy="533400"/>
          </a:xfrm>
          <a:prstGeom prst="line">
            <a:avLst/>
          </a:prstGeom>
          <a:solidFill>
            <a:schemeClr val="accent1"/>
          </a:solidFill>
          <a:ln w="25400" cap="flat" cmpd="sng" algn="ctr">
            <a:solidFill>
              <a:schemeClr val="tx1"/>
            </a:solidFill>
            <a:prstDash val="dash"/>
            <a:round/>
            <a:headEnd type="none" w="med" len="med"/>
            <a:tailEnd type="none" w="med" len="med"/>
          </a:ln>
          <a:effectLst/>
        </p:spPr>
      </p:cxnSp>
      <p:cxnSp>
        <p:nvCxnSpPr>
          <p:cNvPr id="29" name="Straight Connector 28"/>
          <p:cNvCxnSpPr/>
          <p:nvPr/>
        </p:nvCxnSpPr>
        <p:spPr bwMode="auto">
          <a:xfrm>
            <a:off x="1905000" y="6400800"/>
            <a:ext cx="1143000" cy="228600"/>
          </a:xfrm>
          <a:prstGeom prst="line">
            <a:avLst/>
          </a:prstGeom>
          <a:solidFill>
            <a:schemeClr val="accent1"/>
          </a:solidFill>
          <a:ln w="25400" cap="flat" cmpd="sng" algn="ctr">
            <a:solidFill>
              <a:schemeClr val="tx1"/>
            </a:solidFill>
            <a:prstDash val="dash"/>
            <a:round/>
            <a:headEnd type="none" w="med" len="med"/>
            <a:tailEnd type="none" w="med" len="med"/>
          </a:ln>
          <a:effectLst/>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73FCA15-E72E-4EB1-A997-53FA4B52C890}" type="slidenum">
              <a:rPr lang="en-US" smtClean="0"/>
              <a:pPr>
                <a:defRPr/>
              </a:pPr>
              <a:t>18</a:t>
            </a:fld>
            <a:endParaRPr lang="en-US" dirty="0"/>
          </a:p>
        </p:txBody>
      </p:sp>
      <p:sp>
        <p:nvSpPr>
          <p:cNvPr id="3" name="Rectangle 2"/>
          <p:cNvSpPr txBox="1">
            <a:spLocks noChangeArrowheads="1"/>
          </p:cNvSpPr>
          <p:nvPr/>
        </p:nvSpPr>
        <p:spPr bwMode="auto">
          <a:xfrm>
            <a:off x="1143000" y="0"/>
            <a:ext cx="6858000" cy="533400"/>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FF0000"/>
                </a:solidFill>
                <a:effectLst/>
                <a:uLnTx/>
                <a:uFillTx/>
                <a:latin typeface="+mj-lt"/>
                <a:ea typeface="+mj-ea"/>
                <a:cs typeface="Arial" pitchFamily="34" charset="0"/>
              </a:rPr>
              <a:t>Resolution 1: </a:t>
            </a:r>
            <a:r>
              <a:rPr kumimoji="0" lang="en-US" sz="2800" b="1" i="0" u="none" strike="noStrike" kern="0" cap="none" spc="0" normalizeH="0" baseline="0" noProof="0" dirty="0" err="1" smtClean="0">
                <a:ln>
                  <a:noFill/>
                </a:ln>
                <a:solidFill>
                  <a:srgbClr val="FF0000"/>
                </a:solidFill>
                <a:effectLst/>
                <a:uLnTx/>
                <a:uFillTx/>
                <a:latin typeface="+mj-lt"/>
                <a:ea typeface="+mj-ea"/>
                <a:cs typeface="Arial" pitchFamily="34" charset="0"/>
              </a:rPr>
              <a:t>QoS</a:t>
            </a:r>
            <a:r>
              <a:rPr kumimoji="0" lang="en-US" sz="2800" b="1" i="0" u="none" strike="noStrike" kern="0" cap="none" spc="0" normalizeH="0" baseline="0" noProof="0" dirty="0" smtClean="0">
                <a:ln>
                  <a:noFill/>
                </a:ln>
                <a:solidFill>
                  <a:srgbClr val="FF0000"/>
                </a:solidFill>
                <a:effectLst/>
                <a:uLnTx/>
                <a:uFillTx/>
                <a:latin typeface="+mj-lt"/>
                <a:ea typeface="+mj-ea"/>
                <a:cs typeface="Arial" pitchFamily="34" charset="0"/>
              </a:rPr>
              <a:t> Specification</a:t>
            </a:r>
            <a:endParaRPr kumimoji="0" lang="en-US" sz="2600" b="1" i="0" u="none" strike="noStrike" kern="0" cap="none" spc="0" normalizeH="0" baseline="0" noProof="0" dirty="0" smtClean="0">
              <a:ln>
                <a:noFill/>
              </a:ln>
              <a:solidFill>
                <a:srgbClr val="FF3300"/>
              </a:solidFill>
              <a:effectLst/>
              <a:uLnTx/>
              <a:uFillTx/>
              <a:latin typeface="+mj-lt"/>
              <a:ea typeface="+mj-ea"/>
              <a:cs typeface="+mj-cs"/>
            </a:endParaRPr>
          </a:p>
        </p:txBody>
      </p:sp>
      <p:grpSp>
        <p:nvGrpSpPr>
          <p:cNvPr id="4" name="Group 23"/>
          <p:cNvGrpSpPr/>
          <p:nvPr/>
        </p:nvGrpSpPr>
        <p:grpSpPr>
          <a:xfrm>
            <a:off x="76200" y="533400"/>
            <a:ext cx="1905000" cy="6172200"/>
            <a:chOff x="76200" y="533400"/>
            <a:chExt cx="1905000" cy="6172200"/>
          </a:xfrm>
        </p:grpSpPr>
        <p:cxnSp>
          <p:nvCxnSpPr>
            <p:cNvPr id="7" name="Straight Arrow Connector 6"/>
            <p:cNvCxnSpPr>
              <a:stCxn id="12" idx="2"/>
              <a:endCxn id="16" idx="0"/>
            </p:cNvCxnSpPr>
            <p:nvPr/>
          </p:nvCxnSpPr>
          <p:spPr bwMode="auto">
            <a:xfrm rot="5400000">
              <a:off x="723900" y="33528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8" name="Straight Arrow Connector 7"/>
            <p:cNvCxnSpPr>
              <a:stCxn id="11" idx="2"/>
              <a:endCxn id="12" idx="0"/>
            </p:cNvCxnSpPr>
            <p:nvPr/>
          </p:nvCxnSpPr>
          <p:spPr bwMode="auto">
            <a:xfrm rot="5400000">
              <a:off x="723900" y="22098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9" name="Rounded Rectangle 8"/>
            <p:cNvSpPr/>
            <p:nvPr/>
          </p:nvSpPr>
          <p:spPr bwMode="auto">
            <a:xfrm>
              <a:off x="152400" y="5943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Run-time</a:t>
              </a:r>
            </a:p>
          </p:txBody>
        </p:sp>
        <p:cxnSp>
          <p:nvCxnSpPr>
            <p:cNvPr id="10" name="Straight Arrow Connector 9"/>
            <p:cNvCxnSpPr>
              <a:stCxn id="14" idx="2"/>
              <a:endCxn id="9" idx="0"/>
            </p:cNvCxnSpPr>
            <p:nvPr/>
          </p:nvCxnSpPr>
          <p:spPr bwMode="auto">
            <a:xfrm rot="5400000">
              <a:off x="762000" y="5676900"/>
              <a:ext cx="5334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2" name="Rounded Rectangle 11"/>
            <p:cNvSpPr/>
            <p:nvPr/>
          </p:nvSpPr>
          <p:spPr bwMode="auto">
            <a:xfrm>
              <a:off x="152400" y="2514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Composition</a:t>
              </a:r>
            </a:p>
          </p:txBody>
        </p:sp>
        <p:sp>
          <p:nvSpPr>
            <p:cNvPr id="14" name="Rounded Rectangle 13"/>
            <p:cNvSpPr/>
            <p:nvPr/>
          </p:nvSpPr>
          <p:spPr bwMode="auto">
            <a:xfrm>
              <a:off x="152400" y="48768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Configuration</a:t>
              </a:r>
            </a:p>
          </p:txBody>
        </p:sp>
        <p:cxnSp>
          <p:nvCxnSpPr>
            <p:cNvPr id="15" name="Straight Arrow Connector 14"/>
            <p:cNvCxnSpPr>
              <a:stCxn id="16" idx="2"/>
              <a:endCxn id="14" idx="0"/>
            </p:cNvCxnSpPr>
            <p:nvPr/>
          </p:nvCxnSpPr>
          <p:spPr bwMode="auto">
            <a:xfrm rot="5400000">
              <a:off x="685800" y="4533900"/>
              <a:ext cx="6858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6" name="Rounded Rectangle 15"/>
            <p:cNvSpPr/>
            <p:nvPr/>
          </p:nvSpPr>
          <p:spPr bwMode="auto">
            <a:xfrm>
              <a:off x="152400" y="3657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Deployment</a:t>
              </a:r>
            </a:p>
          </p:txBody>
        </p:sp>
        <p:sp>
          <p:nvSpPr>
            <p:cNvPr id="13" name="Rounded Rectangle 12"/>
            <p:cNvSpPr/>
            <p:nvPr/>
          </p:nvSpPr>
          <p:spPr bwMode="auto">
            <a:xfrm>
              <a:off x="76200" y="533400"/>
              <a:ext cx="1905000" cy="6172200"/>
            </a:xfrm>
            <a:prstGeom prst="roundRect">
              <a:avLst/>
            </a:prstGeom>
            <a:solidFill>
              <a:schemeClr val="accent1">
                <a:lumMod val="60000"/>
                <a:lumOff val="40000"/>
                <a:alpha val="68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11" name="Rounded Rectangle 10"/>
            <p:cNvSpPr/>
            <p:nvPr/>
          </p:nvSpPr>
          <p:spPr bwMode="auto">
            <a:xfrm>
              <a:off x="152400" y="1371600"/>
              <a:ext cx="1752600" cy="533400"/>
            </a:xfrm>
            <a:prstGeom prst="roundRect">
              <a:avLst/>
            </a:prstGeom>
            <a:solidFill>
              <a:schemeClr val="accent6">
                <a:lumMod val="40000"/>
                <a:lumOff val="60000"/>
              </a:schemeClr>
            </a:solidFill>
            <a:ln w="254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Specification</a:t>
              </a:r>
            </a:p>
          </p:txBody>
        </p:sp>
        <p:sp>
          <p:nvSpPr>
            <p:cNvPr id="17" name="TextBox 16"/>
            <p:cNvSpPr txBox="1"/>
            <p:nvPr/>
          </p:nvSpPr>
          <p:spPr>
            <a:xfrm>
              <a:off x="76200" y="609600"/>
              <a:ext cx="1828800" cy="738664"/>
            </a:xfrm>
            <a:prstGeom prst="rect">
              <a:avLst/>
            </a:prstGeom>
            <a:noFill/>
          </p:spPr>
          <p:txBody>
            <a:bodyPr wrap="square" rtlCol="0">
              <a:spAutoFit/>
            </a:bodyPr>
            <a:lstStyle/>
            <a:p>
              <a:r>
                <a:rPr lang="en-US" dirty="0" smtClean="0"/>
                <a:t>Resolves challenges in</a:t>
              </a:r>
              <a:endParaRPr lang="en-US" dirty="0"/>
            </a:p>
          </p:txBody>
        </p:sp>
      </p:grpSp>
      <p:sp>
        <p:nvSpPr>
          <p:cNvPr id="18" name="Content Placeholder 2"/>
          <p:cNvSpPr txBox="1">
            <a:spLocks/>
          </p:cNvSpPr>
          <p:nvPr/>
        </p:nvSpPr>
        <p:spPr>
          <a:xfrm>
            <a:off x="3048000" y="1066800"/>
            <a:ext cx="5943600" cy="1143000"/>
          </a:xfrm>
          <a:prstGeom prst="rect">
            <a:avLst/>
          </a:prstGeom>
          <a:solidFill>
            <a:schemeClr val="accent6">
              <a:lumMod val="20000"/>
              <a:lumOff val="80000"/>
            </a:schemeClr>
          </a:solidFill>
          <a:ln cap="flat">
            <a:solidFill>
              <a:schemeClr val="tx1"/>
            </a:solidFill>
            <a:round/>
          </a:ln>
        </p:spPr>
        <p:txBody>
          <a:bodyPr/>
          <a:lstStyle/>
          <a:p>
            <a:pPr marL="160338" marR="0" lvl="0" indent="-160338" algn="l" defTabSz="850900" rtl="0" eaLnBrk="0" fontAlgn="base" latinLnBrk="0" hangingPunct="0">
              <a:lnSpc>
                <a:spcPct val="100000"/>
              </a:lnSpc>
              <a:spcBef>
                <a:spcPct val="20000"/>
              </a:spcBef>
              <a:spcAft>
                <a:spcPct val="0"/>
              </a:spcAft>
              <a:buClr>
                <a:schemeClr val="tx1"/>
              </a:buClr>
              <a:buSzTx/>
              <a:buFontTx/>
              <a:buChar char="•"/>
              <a:tabLst/>
              <a:defRPr/>
            </a:pPr>
            <a:r>
              <a:rPr lang="en-US" sz="2000" kern="0" dirty="0" smtClean="0">
                <a:solidFill>
                  <a:srgbClr val="FF0000"/>
                </a:solidFill>
                <a:latin typeface="+mn-lt"/>
                <a:cs typeface="+mn-cs"/>
              </a:rPr>
              <a:t>Component </a:t>
            </a:r>
            <a:r>
              <a:rPr lang="en-US" sz="2000" kern="0" dirty="0" err="1" smtClean="0">
                <a:solidFill>
                  <a:srgbClr val="FF0000"/>
                </a:solidFill>
                <a:latin typeface="+mn-lt"/>
                <a:cs typeface="+mn-cs"/>
              </a:rPr>
              <a:t>QoS</a:t>
            </a:r>
            <a:r>
              <a:rPr lang="en-US" sz="2000" kern="0" dirty="0" smtClean="0">
                <a:solidFill>
                  <a:srgbClr val="FF0000"/>
                </a:solidFill>
                <a:latin typeface="+mn-lt"/>
                <a:cs typeface="+mn-cs"/>
              </a:rPr>
              <a:t> Modeling Language (CQML)</a:t>
            </a:r>
          </a:p>
          <a:p>
            <a:pPr marL="617538" lvl="1" indent="-160338" algn="l" defTabSz="850900" eaLnBrk="0" hangingPunct="0">
              <a:spcBef>
                <a:spcPct val="20000"/>
              </a:spcBef>
              <a:buClr>
                <a:schemeClr val="tx1"/>
              </a:buClr>
              <a:buFontTx/>
              <a:buChar char="•"/>
            </a:pPr>
            <a:r>
              <a:rPr lang="en-US" sz="1800" dirty="0" smtClean="0"/>
              <a:t>Aspect-oriented Modeling for Modularizing </a:t>
            </a:r>
            <a:r>
              <a:rPr lang="en-US" sz="1800" dirty="0" err="1" smtClean="0"/>
              <a:t>QoS</a:t>
            </a:r>
            <a:r>
              <a:rPr lang="en-US" sz="1800" dirty="0" smtClean="0"/>
              <a:t> Concerns</a:t>
            </a:r>
            <a:endParaRPr kumimoji="0" lang="en-US" sz="1800" i="0" u="none" strike="noStrike" kern="0" cap="none" spc="0" normalizeH="0" noProof="0" dirty="0" smtClean="0">
              <a:ln>
                <a:noFill/>
              </a:ln>
              <a:solidFill>
                <a:schemeClr val="tx1"/>
              </a:solidFill>
              <a:effectLst/>
              <a:uLnTx/>
              <a:uFillTx/>
              <a:latin typeface="+mn-lt"/>
              <a:ea typeface="+mn-ea"/>
              <a:cs typeface="+mn-cs"/>
            </a:endParaRPr>
          </a:p>
        </p:txBody>
      </p:sp>
      <p:cxnSp>
        <p:nvCxnSpPr>
          <p:cNvPr id="21" name="Straight Connector 20"/>
          <p:cNvCxnSpPr/>
          <p:nvPr/>
        </p:nvCxnSpPr>
        <p:spPr bwMode="auto">
          <a:xfrm flipV="1">
            <a:off x="1905000" y="1066800"/>
            <a:ext cx="1143000" cy="381000"/>
          </a:xfrm>
          <a:prstGeom prst="line">
            <a:avLst/>
          </a:prstGeom>
          <a:solidFill>
            <a:schemeClr val="accent1"/>
          </a:solidFill>
          <a:ln w="25400" cap="flat" cmpd="sng" algn="ctr">
            <a:solidFill>
              <a:schemeClr val="tx1"/>
            </a:solidFill>
            <a:prstDash val="dash"/>
            <a:round/>
            <a:headEnd type="none" w="med" len="med"/>
            <a:tailEnd type="none" w="med" len="med"/>
          </a:ln>
          <a:effectLst/>
        </p:spPr>
      </p:cxnSp>
      <p:cxnSp>
        <p:nvCxnSpPr>
          <p:cNvPr id="23" name="Straight Connector 22"/>
          <p:cNvCxnSpPr/>
          <p:nvPr/>
        </p:nvCxnSpPr>
        <p:spPr bwMode="auto">
          <a:xfrm>
            <a:off x="1905000" y="1828800"/>
            <a:ext cx="1143000" cy="381000"/>
          </a:xfrm>
          <a:prstGeom prst="line">
            <a:avLst/>
          </a:prstGeom>
          <a:solidFill>
            <a:schemeClr val="accent1"/>
          </a:solidFill>
          <a:ln w="25400" cap="flat" cmpd="sng" algn="ctr">
            <a:solidFill>
              <a:schemeClr val="tx1"/>
            </a:solidFill>
            <a:prstDash val="dash"/>
            <a:round/>
            <a:headEnd type="none" w="med" len="med"/>
            <a:tailEnd type="none" w="med" len="med"/>
          </a:ln>
          <a:effectLst/>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8" name="Picture 6" descr="QoS"/>
          <p:cNvPicPr>
            <a:picLocks noChangeAspect="1" noChangeArrowheads="1"/>
          </p:cNvPicPr>
          <p:nvPr/>
        </p:nvPicPr>
        <p:blipFill>
          <a:blip r:embed="rId3" cstate="print"/>
          <a:srcRect/>
          <a:stretch>
            <a:fillRect/>
          </a:stretch>
        </p:blipFill>
        <p:spPr bwMode="auto">
          <a:xfrm>
            <a:off x="4150156" y="1219200"/>
            <a:ext cx="5070044" cy="3849688"/>
          </a:xfrm>
          <a:prstGeom prst="rect">
            <a:avLst/>
          </a:prstGeom>
          <a:noFill/>
          <a:ln w="9525">
            <a:noFill/>
            <a:miter lim="800000"/>
            <a:headEnd/>
            <a:tailEnd/>
          </a:ln>
        </p:spPr>
      </p:pic>
      <p:sp>
        <p:nvSpPr>
          <p:cNvPr id="9" name="Rectangle 2"/>
          <p:cNvSpPr txBox="1">
            <a:spLocks noChangeArrowheads="1"/>
          </p:cNvSpPr>
          <p:nvPr/>
        </p:nvSpPr>
        <p:spPr bwMode="auto">
          <a:xfrm>
            <a:off x="0" y="0"/>
            <a:ext cx="9144000" cy="533400"/>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FF0000"/>
                </a:solidFill>
                <a:effectLst/>
                <a:uLnTx/>
                <a:uFillTx/>
                <a:latin typeface="+mj-lt"/>
                <a:ea typeface="+mj-ea"/>
                <a:cs typeface="Arial" pitchFamily="34" charset="0"/>
              </a:rPr>
              <a:t>Resolution 1: </a:t>
            </a:r>
            <a:r>
              <a:rPr kumimoji="0" lang="en-US" sz="2800" b="1" i="0" u="none" strike="noStrike" kern="0" cap="none" spc="0" normalizeH="0" baseline="0" noProof="0" dirty="0" err="1" smtClean="0">
                <a:ln>
                  <a:noFill/>
                </a:ln>
                <a:solidFill>
                  <a:srgbClr val="FF0000"/>
                </a:solidFill>
                <a:effectLst/>
                <a:uLnTx/>
                <a:uFillTx/>
                <a:latin typeface="+mj-lt"/>
                <a:ea typeface="+mj-ea"/>
                <a:cs typeface="Arial" pitchFamily="34" charset="0"/>
              </a:rPr>
              <a:t>QoS</a:t>
            </a:r>
            <a:r>
              <a:rPr kumimoji="0" lang="en-US" sz="2800" b="1" i="0" u="none" strike="noStrike" kern="0" cap="none" spc="0" normalizeH="0" baseline="0" noProof="0" dirty="0" smtClean="0">
                <a:ln>
                  <a:noFill/>
                </a:ln>
                <a:solidFill>
                  <a:srgbClr val="FF0000"/>
                </a:solidFill>
                <a:effectLst/>
                <a:uLnTx/>
                <a:uFillTx/>
                <a:latin typeface="+mj-lt"/>
                <a:ea typeface="+mj-ea"/>
                <a:cs typeface="Arial" pitchFamily="34" charset="0"/>
              </a:rPr>
              <a:t> Specification</a:t>
            </a:r>
            <a:endParaRPr kumimoji="0" lang="en-US" sz="2600" b="1" i="0" u="none" strike="noStrike" kern="0" cap="none" spc="0" normalizeH="0" baseline="0" noProof="0" dirty="0" smtClean="0">
              <a:ln>
                <a:noFill/>
              </a:ln>
              <a:solidFill>
                <a:srgbClr val="FF3300"/>
              </a:solidFill>
              <a:effectLst/>
              <a:uLnTx/>
              <a:uFillTx/>
              <a:latin typeface="+mj-lt"/>
              <a:ea typeface="+mj-ea"/>
              <a:cs typeface="+mj-cs"/>
            </a:endParaRPr>
          </a:p>
        </p:txBody>
      </p:sp>
      <p:sp>
        <p:nvSpPr>
          <p:cNvPr id="10" name="Rectangle 8"/>
          <p:cNvSpPr>
            <a:spLocks noGrp="1" noChangeArrowheads="1"/>
          </p:cNvSpPr>
          <p:nvPr>
            <p:ph type="sldNum" sz="quarter" idx="12"/>
          </p:nvPr>
        </p:nvSpPr>
        <p:spPr>
          <a:xfrm>
            <a:off x="8686800" y="6305550"/>
            <a:ext cx="381000" cy="476250"/>
          </a:xfrm>
          <a:noFill/>
        </p:spPr>
        <p:txBody>
          <a:bodyPr/>
          <a:lstStyle/>
          <a:p>
            <a:fld id="{C0FA90D2-758D-482F-9E67-96E75BE7E29E}" type="slidenum">
              <a:rPr lang="en-US" smtClean="0"/>
              <a:pPr/>
              <a:t>19</a:t>
            </a:fld>
            <a:endParaRPr lang="en-US" dirty="0" smtClean="0"/>
          </a:p>
        </p:txBody>
      </p:sp>
      <p:sp>
        <p:nvSpPr>
          <p:cNvPr id="69635" name="Rectangle 3"/>
          <p:cNvSpPr>
            <a:spLocks noGrp="1" noChangeArrowheads="1"/>
          </p:cNvSpPr>
          <p:nvPr>
            <p:ph type="body" idx="1"/>
          </p:nvPr>
        </p:nvSpPr>
        <p:spPr>
          <a:xfrm>
            <a:off x="0" y="533400"/>
            <a:ext cx="4953000" cy="6019800"/>
          </a:xfrm>
        </p:spPr>
        <p:txBody>
          <a:bodyPr/>
          <a:lstStyle/>
          <a:p>
            <a:pPr eaLnBrk="1" hangingPunct="1">
              <a:spcBef>
                <a:spcPts val="600"/>
              </a:spcBef>
              <a:defRPr/>
            </a:pPr>
            <a:r>
              <a:rPr lang="en-US" sz="2000" dirty="0" smtClean="0"/>
              <a:t>Component </a:t>
            </a:r>
            <a:r>
              <a:rPr lang="en-US" sz="2000" dirty="0" err="1" smtClean="0"/>
              <a:t>QoS</a:t>
            </a:r>
            <a:r>
              <a:rPr lang="en-US" sz="2000" dirty="0" smtClean="0"/>
              <a:t> Modeling Language (CQML)</a:t>
            </a:r>
            <a:endParaRPr lang="en-US" sz="2200" dirty="0" smtClean="0"/>
          </a:p>
          <a:p>
            <a:pPr lvl="1" eaLnBrk="1" hangingPunct="1">
              <a:spcBef>
                <a:spcPts val="600"/>
              </a:spcBef>
              <a:defRPr/>
            </a:pPr>
            <a:r>
              <a:rPr lang="en-US" sz="1800" dirty="0" smtClean="0"/>
              <a:t>A modeling framework for declarative </a:t>
            </a:r>
            <a:r>
              <a:rPr lang="en-US" sz="1800" dirty="0" err="1" smtClean="0"/>
              <a:t>QoS</a:t>
            </a:r>
            <a:r>
              <a:rPr lang="en-US" sz="1800" dirty="0" smtClean="0"/>
              <a:t> specification</a:t>
            </a:r>
          </a:p>
          <a:p>
            <a:pPr lvl="1" eaLnBrk="1" hangingPunct="1">
              <a:spcBef>
                <a:spcPts val="600"/>
              </a:spcBef>
              <a:defRPr/>
            </a:pPr>
            <a:r>
              <a:rPr lang="en-US" sz="1800" dirty="0" smtClean="0"/>
              <a:t>Reusable for multiple composition modeling languages</a:t>
            </a:r>
          </a:p>
          <a:p>
            <a:pPr eaLnBrk="1" hangingPunct="1">
              <a:spcBef>
                <a:spcPts val="600"/>
              </a:spcBef>
            </a:pPr>
            <a:r>
              <a:rPr lang="en-US" sz="2000" dirty="0" smtClean="0"/>
              <a:t>Failover unit for Fault-tolerance</a:t>
            </a:r>
          </a:p>
          <a:p>
            <a:pPr lvl="1" eaLnBrk="1" hangingPunct="1">
              <a:spcBef>
                <a:spcPts val="600"/>
              </a:spcBef>
            </a:pPr>
            <a:r>
              <a:rPr lang="en-US" sz="1800" dirty="0" smtClean="0"/>
              <a:t>Capture the granularity of failover</a:t>
            </a:r>
          </a:p>
          <a:p>
            <a:pPr lvl="1" eaLnBrk="1" hangingPunct="1">
              <a:spcBef>
                <a:spcPts val="600"/>
              </a:spcBef>
            </a:pPr>
            <a:r>
              <a:rPr lang="en-US" sz="1800" dirty="0" smtClean="0"/>
              <a:t>Specify # of replicas</a:t>
            </a:r>
          </a:p>
          <a:p>
            <a:pPr eaLnBrk="1" hangingPunct="1">
              <a:spcBef>
                <a:spcPts val="600"/>
              </a:spcBef>
            </a:pPr>
            <a:r>
              <a:rPr lang="en-US" sz="2000" dirty="0" smtClean="0"/>
              <a:t>Network-level </a:t>
            </a:r>
            <a:r>
              <a:rPr lang="en-US" sz="2000" dirty="0" err="1" smtClean="0"/>
              <a:t>QoS</a:t>
            </a:r>
            <a:endParaRPr lang="en-US" sz="2000" dirty="0" smtClean="0"/>
          </a:p>
          <a:p>
            <a:pPr lvl="1" eaLnBrk="1" hangingPunct="1">
              <a:spcBef>
                <a:spcPts val="600"/>
              </a:spcBef>
            </a:pPr>
            <a:r>
              <a:rPr lang="en-US" sz="1800" dirty="0" smtClean="0"/>
              <a:t>Annotate component connections</a:t>
            </a:r>
          </a:p>
          <a:p>
            <a:pPr lvl="1" eaLnBrk="1" hangingPunct="1">
              <a:spcBef>
                <a:spcPts val="600"/>
              </a:spcBef>
            </a:pPr>
            <a:r>
              <a:rPr lang="en-US" sz="1800" dirty="0" smtClean="0"/>
              <a:t>Specify priority of communication                    traffic</a:t>
            </a:r>
          </a:p>
          <a:p>
            <a:pPr lvl="1" eaLnBrk="1" hangingPunct="1">
              <a:spcBef>
                <a:spcPts val="600"/>
              </a:spcBef>
            </a:pPr>
            <a:r>
              <a:rPr lang="en-US" sz="1800" dirty="0" smtClean="0"/>
              <a:t>Bidirectional bandwidth requirements</a:t>
            </a:r>
          </a:p>
          <a:p>
            <a:pPr eaLnBrk="1" hangingPunct="1">
              <a:spcBef>
                <a:spcPts val="600"/>
              </a:spcBef>
            </a:pPr>
            <a:r>
              <a:rPr lang="en-US" sz="2000" dirty="0" smtClean="0"/>
              <a:t>Security </a:t>
            </a:r>
            <a:r>
              <a:rPr lang="en-US" sz="2000" dirty="0" err="1" smtClean="0"/>
              <a:t>QoS</a:t>
            </a:r>
            <a:endParaRPr lang="en-US" sz="1800" dirty="0" smtClean="0"/>
          </a:p>
          <a:p>
            <a:pPr eaLnBrk="1" hangingPunct="1">
              <a:spcBef>
                <a:spcPts val="600"/>
              </a:spcBef>
            </a:pPr>
            <a:r>
              <a:rPr lang="en-US" sz="2000" dirty="0" smtClean="0"/>
              <a:t>Real-time CORBA configuration</a:t>
            </a:r>
          </a:p>
          <a:p>
            <a:pPr eaLnBrk="1" hangingPunct="1">
              <a:spcBef>
                <a:spcPts val="600"/>
              </a:spcBef>
            </a:pPr>
            <a:r>
              <a:rPr lang="en-US" sz="2000" dirty="0" smtClean="0"/>
              <a:t>Event channel configuration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96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63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963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63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963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963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963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9635">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9635">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963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Grp="1" noChangeArrowheads="1"/>
          </p:cNvSpPr>
          <p:nvPr>
            <p:ph type="sldNum" sz="quarter" idx="12"/>
          </p:nvPr>
        </p:nvSpPr>
        <p:spPr>
          <a:xfrm>
            <a:off x="8686800" y="6305550"/>
            <a:ext cx="381000" cy="476250"/>
          </a:xfrm>
          <a:noFill/>
        </p:spPr>
        <p:txBody>
          <a:bodyPr/>
          <a:lstStyle/>
          <a:p>
            <a:fld id="{C0FA90D2-758D-482F-9E67-96E75BE7E29E}" type="slidenum">
              <a:rPr lang="en-US" smtClean="0"/>
              <a:pPr/>
              <a:t>2</a:t>
            </a:fld>
            <a:endParaRPr lang="en-US" dirty="0" smtClean="0"/>
          </a:p>
        </p:txBody>
      </p:sp>
      <p:sp>
        <p:nvSpPr>
          <p:cNvPr id="7171" name="Rectangle 2"/>
          <p:cNvSpPr>
            <a:spLocks noGrp="1" noChangeArrowheads="1"/>
          </p:cNvSpPr>
          <p:nvPr>
            <p:ph type="title" idx="4294967295"/>
          </p:nvPr>
        </p:nvSpPr>
        <p:spPr/>
        <p:txBody>
          <a:bodyPr/>
          <a:lstStyle/>
          <a:p>
            <a:pPr eaLnBrk="1" hangingPunct="1"/>
            <a:r>
              <a:rPr lang="en-US" dirty="0" smtClean="0"/>
              <a:t>Presentation Road Map</a:t>
            </a:r>
          </a:p>
        </p:txBody>
      </p:sp>
      <p:sp>
        <p:nvSpPr>
          <p:cNvPr id="16388" name="Rectangle 3"/>
          <p:cNvSpPr>
            <a:spLocks noGrp="1" noChangeArrowheads="1"/>
          </p:cNvSpPr>
          <p:nvPr>
            <p:ph type="body" idx="4294967295"/>
          </p:nvPr>
        </p:nvSpPr>
        <p:spPr>
          <a:xfrm>
            <a:off x="228600" y="636588"/>
            <a:ext cx="8763000" cy="5761037"/>
          </a:xfrm>
        </p:spPr>
        <p:txBody>
          <a:bodyPr/>
          <a:lstStyle/>
          <a:p>
            <a:r>
              <a:rPr lang="en-US" sz="2800" b="1" dirty="0" smtClean="0"/>
              <a:t>Technology Context Overview</a:t>
            </a:r>
          </a:p>
          <a:p>
            <a:r>
              <a:rPr lang="en-US" sz="2800" dirty="0" smtClean="0">
                <a:solidFill>
                  <a:schemeClr val="bg1">
                    <a:lumMod val="65000"/>
                  </a:schemeClr>
                </a:solidFill>
              </a:rPr>
              <a:t>Related Research &amp; Unresolved Challenges</a:t>
            </a:r>
          </a:p>
          <a:p>
            <a:r>
              <a:rPr lang="en-US" sz="2800" dirty="0" smtClean="0">
                <a:solidFill>
                  <a:schemeClr val="bg1">
                    <a:lumMod val="65000"/>
                  </a:schemeClr>
                </a:solidFill>
              </a:rPr>
              <a:t>Research Progress </a:t>
            </a:r>
            <a:r>
              <a:rPr lang="en-US" sz="2800" dirty="0" smtClean="0">
                <a:solidFill>
                  <a:schemeClr val="bg1">
                    <a:lumMod val="65000"/>
                  </a:schemeClr>
                </a:solidFill>
                <a:sym typeface="Wingdings" pitchFamily="2" charset="2"/>
              </a:rPr>
              <a:t> Model-driven Fault-tolerance Provisioning for Component-based DRE Systems</a:t>
            </a:r>
            <a:endParaRPr lang="en-US" sz="2800" dirty="0" smtClean="0">
              <a:solidFill>
                <a:schemeClr val="bg1">
                  <a:lumMod val="65000"/>
                </a:schemeClr>
              </a:solidFill>
            </a:endParaRPr>
          </a:p>
          <a:p>
            <a:r>
              <a:rPr lang="en-US" sz="2800" dirty="0" smtClean="0">
                <a:solidFill>
                  <a:schemeClr val="bg1">
                    <a:lumMod val="65000"/>
                  </a:schemeClr>
                </a:solidFill>
              </a:rPr>
              <a:t>Proposed Research</a:t>
            </a:r>
          </a:p>
          <a:p>
            <a:r>
              <a:rPr lang="en-US" sz="2800" dirty="0" smtClean="0">
                <a:solidFill>
                  <a:schemeClr val="bg1">
                    <a:lumMod val="65000"/>
                  </a:schemeClr>
                </a:solidFill>
              </a:rPr>
              <a:t>Research Contributions &amp; Dissertation Timeline</a:t>
            </a:r>
          </a:p>
          <a:p>
            <a:r>
              <a:rPr lang="en-US" sz="2800" dirty="0" smtClean="0">
                <a:solidFill>
                  <a:schemeClr val="bg1">
                    <a:lumMod val="65000"/>
                  </a:schemeClr>
                </a:solidFill>
              </a:rPr>
              <a:t>Concluding Remarks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533400"/>
          </a:xfrm>
        </p:spPr>
        <p:txBody>
          <a:bodyPr/>
          <a:lstStyle/>
          <a:p>
            <a:pPr eaLnBrk="1" hangingPunct="1"/>
            <a:r>
              <a:rPr lang="en-US" b="1" dirty="0" smtClean="0"/>
              <a:t>Separation of Concerns in CQML</a:t>
            </a:r>
          </a:p>
        </p:txBody>
      </p:sp>
      <p:sp>
        <p:nvSpPr>
          <p:cNvPr id="8195" name="Rectangle 3"/>
          <p:cNvSpPr>
            <a:spLocks noGrp="1" noChangeArrowheads="1"/>
          </p:cNvSpPr>
          <p:nvPr>
            <p:ph type="body" idx="1"/>
          </p:nvPr>
        </p:nvSpPr>
        <p:spPr>
          <a:xfrm>
            <a:off x="228600" y="609600"/>
            <a:ext cx="8839200" cy="1524000"/>
          </a:xfrm>
        </p:spPr>
        <p:txBody>
          <a:bodyPr/>
          <a:lstStyle/>
          <a:p>
            <a:pPr eaLnBrk="1" hangingPunct="1"/>
            <a:r>
              <a:rPr lang="en-US" sz="2000" dirty="0" smtClean="0"/>
              <a:t>Resolving tangling of functional composition &amp; </a:t>
            </a:r>
            <a:r>
              <a:rPr lang="en-US" sz="2000" dirty="0" err="1" smtClean="0"/>
              <a:t>QoS</a:t>
            </a:r>
            <a:r>
              <a:rPr lang="en-US" sz="2000" dirty="0" smtClean="0"/>
              <a:t> concerns</a:t>
            </a:r>
          </a:p>
          <a:p>
            <a:pPr eaLnBrk="1" hangingPunct="1"/>
            <a:r>
              <a:rPr lang="en-US" sz="2000" dirty="0" smtClean="0"/>
              <a:t>Separate Structural view from the </a:t>
            </a:r>
            <a:r>
              <a:rPr lang="en-US" sz="2000" dirty="0" err="1" smtClean="0"/>
              <a:t>QoS</a:t>
            </a:r>
            <a:r>
              <a:rPr lang="en-US" sz="2000" dirty="0" smtClean="0"/>
              <a:t> view</a:t>
            </a:r>
          </a:p>
          <a:p>
            <a:pPr eaLnBrk="1" hangingPunct="1"/>
            <a:r>
              <a:rPr lang="en-US" sz="2000" dirty="0" smtClean="0"/>
              <a:t>GRAFT transformations use aspect-oriented model weaving to coalesce both the views of the model</a:t>
            </a:r>
          </a:p>
        </p:txBody>
      </p:sp>
      <p:pic>
        <p:nvPicPr>
          <p:cNvPr id="8196" name="Picture 4" descr="FOU"/>
          <p:cNvPicPr>
            <a:picLocks noChangeAspect="1" noChangeArrowheads="1"/>
          </p:cNvPicPr>
          <p:nvPr/>
        </p:nvPicPr>
        <p:blipFill>
          <a:blip r:embed="rId3" cstate="print"/>
          <a:srcRect/>
          <a:stretch>
            <a:fillRect/>
          </a:stretch>
        </p:blipFill>
        <p:spPr bwMode="auto">
          <a:xfrm>
            <a:off x="2133600" y="2286000"/>
            <a:ext cx="5507037" cy="4345385"/>
          </a:xfrm>
          <a:prstGeom prst="rect">
            <a:avLst/>
          </a:prstGeom>
          <a:noFill/>
          <a:ln w="9525">
            <a:noFill/>
            <a:miter lim="800000"/>
            <a:headEnd/>
            <a:tailEnd/>
          </a:ln>
        </p:spPr>
      </p:pic>
      <p:sp>
        <p:nvSpPr>
          <p:cNvPr id="5" name="Rectangle 8"/>
          <p:cNvSpPr>
            <a:spLocks noGrp="1" noChangeArrowheads="1"/>
          </p:cNvSpPr>
          <p:nvPr>
            <p:ph type="sldNum" sz="quarter" idx="12"/>
          </p:nvPr>
        </p:nvSpPr>
        <p:spPr>
          <a:xfrm>
            <a:off x="8686800" y="6305550"/>
            <a:ext cx="381000" cy="476250"/>
          </a:xfrm>
          <a:noFill/>
        </p:spPr>
        <p:txBody>
          <a:bodyPr/>
          <a:lstStyle/>
          <a:p>
            <a:fld id="{C0FA90D2-758D-482F-9E67-96E75BE7E29E}" type="slidenum">
              <a:rPr lang="en-US" smtClean="0"/>
              <a:pPr/>
              <a:t>20</a:t>
            </a:fld>
            <a:endParaRPr lang="en-US"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 y="-77788"/>
            <a:ext cx="8915400" cy="554038"/>
          </a:xfrm>
        </p:spPr>
        <p:txBody>
          <a:bodyPr/>
          <a:lstStyle/>
          <a:p>
            <a:pPr eaLnBrk="1" hangingPunct="1"/>
            <a:r>
              <a:rPr lang="en-US" b="1" dirty="0" smtClean="0"/>
              <a:t>Resolving Granularity of </a:t>
            </a:r>
            <a:r>
              <a:rPr lang="en-US" b="1" dirty="0" err="1" smtClean="0"/>
              <a:t>QoS</a:t>
            </a:r>
            <a:r>
              <a:rPr lang="en-US" b="1" dirty="0" smtClean="0"/>
              <a:t> Associations in CQML</a:t>
            </a:r>
          </a:p>
        </p:txBody>
      </p:sp>
      <p:sp>
        <p:nvSpPr>
          <p:cNvPr id="71683" name="Rectangle 3"/>
          <p:cNvSpPr>
            <a:spLocks noGrp="1" noChangeArrowheads="1"/>
          </p:cNvSpPr>
          <p:nvPr>
            <p:ph type="body" idx="1"/>
          </p:nvPr>
        </p:nvSpPr>
        <p:spPr>
          <a:xfrm>
            <a:off x="228600" y="533400"/>
            <a:ext cx="8686800" cy="1219200"/>
          </a:xfrm>
        </p:spPr>
        <p:txBody>
          <a:bodyPr/>
          <a:lstStyle/>
          <a:p>
            <a:pPr eaLnBrk="1" hangingPunct="1"/>
            <a:r>
              <a:rPr lang="en-US" sz="2000" dirty="0" smtClean="0"/>
              <a:t>Commonality/Variability analysis of composition modeling languages</a:t>
            </a:r>
          </a:p>
          <a:p>
            <a:pPr lvl="1">
              <a:spcBef>
                <a:spcPct val="50000"/>
              </a:spcBef>
            </a:pPr>
            <a:r>
              <a:rPr lang="en-US" sz="1800" dirty="0" smtClean="0"/>
              <a:t>e.g., PICML for CCM, J2EEML for J2EE, ESML for Boeing Bold-Stroke</a:t>
            </a:r>
          </a:p>
          <a:p>
            <a:pPr>
              <a:spcBef>
                <a:spcPct val="50000"/>
              </a:spcBef>
            </a:pPr>
            <a:r>
              <a:rPr lang="en-US" sz="2000" dirty="0" smtClean="0"/>
              <a:t>Feature model of composition modeling languages</a:t>
            </a:r>
          </a:p>
          <a:p>
            <a:pPr lvl="1">
              <a:spcBef>
                <a:spcPct val="50000"/>
              </a:spcBef>
            </a:pPr>
            <a:endParaRPr lang="en-US" sz="1800" b="1" dirty="0" smtClean="0"/>
          </a:p>
          <a:p>
            <a:pPr lvl="1">
              <a:spcBef>
                <a:spcPct val="50000"/>
              </a:spcBef>
            </a:pPr>
            <a:endParaRPr lang="en-US" sz="1800" b="1" dirty="0" smtClean="0"/>
          </a:p>
          <a:p>
            <a:pPr lvl="1">
              <a:spcBef>
                <a:spcPct val="50000"/>
              </a:spcBef>
            </a:pPr>
            <a:endParaRPr lang="en-US" sz="1800" b="1" dirty="0" smtClean="0"/>
          </a:p>
          <a:p>
            <a:pPr lvl="1">
              <a:spcBef>
                <a:spcPct val="50000"/>
              </a:spcBef>
            </a:pPr>
            <a:endParaRPr lang="en-US" sz="1800" b="1" dirty="0" smtClean="0"/>
          </a:p>
          <a:p>
            <a:pPr lvl="1">
              <a:spcBef>
                <a:spcPct val="50000"/>
              </a:spcBef>
            </a:pPr>
            <a:endParaRPr lang="en-US" sz="1800" b="1" dirty="0" smtClean="0"/>
          </a:p>
          <a:p>
            <a:pPr eaLnBrk="1" hangingPunct="1"/>
            <a:endParaRPr lang="en-US" sz="2000" dirty="0" smtClean="0"/>
          </a:p>
        </p:txBody>
      </p:sp>
      <p:sp>
        <p:nvSpPr>
          <p:cNvPr id="6" name="Rectangle 8"/>
          <p:cNvSpPr>
            <a:spLocks noGrp="1" noChangeArrowheads="1"/>
          </p:cNvSpPr>
          <p:nvPr>
            <p:ph type="sldNum" sz="quarter" idx="12"/>
          </p:nvPr>
        </p:nvSpPr>
        <p:spPr>
          <a:xfrm>
            <a:off x="8686800" y="6305550"/>
            <a:ext cx="381000" cy="476250"/>
          </a:xfrm>
          <a:noFill/>
        </p:spPr>
        <p:txBody>
          <a:bodyPr/>
          <a:lstStyle/>
          <a:p>
            <a:fld id="{C0FA90D2-758D-482F-9E67-96E75BE7E29E}" type="slidenum">
              <a:rPr lang="en-US" smtClean="0"/>
              <a:pPr/>
              <a:t>21</a:t>
            </a:fld>
            <a:endParaRPr lang="en-US" dirty="0" smtClean="0"/>
          </a:p>
        </p:txBody>
      </p:sp>
      <p:pic>
        <p:nvPicPr>
          <p:cNvPr id="71684" name="Picture 4" descr="feature-model"/>
          <p:cNvPicPr>
            <a:picLocks noChangeAspect="1" noChangeArrowheads="1"/>
          </p:cNvPicPr>
          <p:nvPr/>
        </p:nvPicPr>
        <p:blipFill>
          <a:blip r:embed="rId3" cstate="print"/>
          <a:srcRect/>
          <a:stretch>
            <a:fillRect/>
          </a:stretch>
        </p:blipFill>
        <p:spPr bwMode="auto">
          <a:xfrm>
            <a:off x="914399" y="1864939"/>
            <a:ext cx="4953001" cy="2021261"/>
          </a:xfrm>
          <a:prstGeom prst="rect">
            <a:avLst/>
          </a:prstGeom>
          <a:noFill/>
          <a:ln w="9525">
            <a:noFill/>
            <a:miter lim="800000"/>
            <a:headEnd/>
            <a:tailEnd/>
          </a:ln>
        </p:spPr>
      </p:pic>
      <p:sp>
        <p:nvSpPr>
          <p:cNvPr id="8" name="Right Brace 7"/>
          <p:cNvSpPr/>
          <p:nvPr/>
        </p:nvSpPr>
        <p:spPr bwMode="auto">
          <a:xfrm>
            <a:off x="5943600" y="2667000"/>
            <a:ext cx="838200" cy="129540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9" name="TextBox 8"/>
          <p:cNvSpPr txBox="1"/>
          <p:nvPr/>
        </p:nvSpPr>
        <p:spPr>
          <a:xfrm>
            <a:off x="6781800" y="2590800"/>
            <a:ext cx="1524000" cy="1323439"/>
          </a:xfrm>
          <a:prstGeom prst="rect">
            <a:avLst/>
          </a:prstGeom>
          <a:noFill/>
        </p:spPr>
        <p:txBody>
          <a:bodyPr wrap="square" rtlCol="0">
            <a:spAutoFit/>
          </a:bodyPr>
          <a:lstStyle/>
          <a:p>
            <a:r>
              <a:rPr lang="en-US" sz="2000" dirty="0" smtClean="0"/>
              <a:t>Dictates </a:t>
            </a:r>
            <a:r>
              <a:rPr lang="en-US" sz="2000" dirty="0" err="1" smtClean="0"/>
              <a:t>QoS</a:t>
            </a:r>
            <a:r>
              <a:rPr lang="en-US" sz="2000" dirty="0" smtClean="0"/>
              <a:t> association granularity</a:t>
            </a:r>
            <a:endParaRPr lang="en-US" sz="2000" dirty="0"/>
          </a:p>
        </p:txBody>
      </p:sp>
      <p:sp>
        <p:nvSpPr>
          <p:cNvPr id="11" name="Content Placeholder 2"/>
          <p:cNvSpPr txBox="1">
            <a:spLocks/>
          </p:cNvSpPr>
          <p:nvPr/>
        </p:nvSpPr>
        <p:spPr bwMode="auto">
          <a:xfrm>
            <a:off x="228600" y="4800600"/>
            <a:ext cx="3200400" cy="1752600"/>
          </a:xfrm>
          <a:prstGeom prst="rect">
            <a:avLst/>
          </a:prstGeom>
          <a:noFill/>
          <a:ln w="9525">
            <a:noFill/>
            <a:miter lim="800000"/>
            <a:headEnd/>
            <a:tailEnd/>
          </a:ln>
        </p:spPr>
        <p:txBody>
          <a:bodyPr vert="horz" wrap="square" lIns="85106" tIns="42552" rIns="85106" bIns="42552" numCol="1" anchor="t" anchorCtr="0" compatLnSpc="1">
            <a:prstTxWarp prst="textNoShape">
              <a:avLst/>
            </a:prstTxWarp>
          </a:bodyPr>
          <a:lstStyle/>
          <a:p>
            <a:pPr marL="160338" marR="0" lvl="0" indent="-160338" algn="l" defTabSz="850900" rtl="0" eaLnBrk="1" fontAlgn="base" latinLnBrk="0" hangingPunct="1">
              <a:lnSpc>
                <a:spcPct val="100000"/>
              </a:lnSpc>
              <a:spcBef>
                <a:spcPct val="20000"/>
              </a:spcBef>
              <a:spcAft>
                <a:spcPct val="0"/>
              </a:spcAft>
              <a:buClr>
                <a:schemeClr val="tx1"/>
              </a:buClr>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Enhance composition language to model </a:t>
            </a:r>
            <a:r>
              <a:rPr kumimoji="0" lang="en-US" sz="2000" b="0" i="0" u="none" strike="noStrike" kern="0" cap="none" spc="0" normalizeH="0" baseline="0" noProof="0" dirty="0" err="1" smtClean="0">
                <a:ln>
                  <a:noFill/>
                </a:ln>
                <a:solidFill>
                  <a:schemeClr val="tx1"/>
                </a:solidFill>
                <a:effectLst/>
                <a:uLnTx/>
                <a:uFillTx/>
                <a:latin typeface="+mn-lt"/>
                <a:ea typeface="+mn-ea"/>
                <a:cs typeface="+mn-cs"/>
              </a:rPr>
              <a:t>QoS</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617538" lvl="1" indent="-160338" algn="l" defTabSz="850900">
              <a:spcBef>
                <a:spcPct val="20000"/>
              </a:spcBef>
              <a:buClr>
                <a:schemeClr val="tx1"/>
              </a:buClr>
              <a:buFontTx/>
              <a:buChar char="•"/>
            </a:pPr>
            <a:r>
              <a:rPr kumimoji="0" lang="en-US" sz="1800" b="0" i="0" u="none" strike="noStrike" kern="0" cap="none" spc="0" normalizeH="0" baseline="0" noProof="0" dirty="0" smtClean="0">
                <a:ln>
                  <a:noFill/>
                </a:ln>
                <a:solidFill>
                  <a:schemeClr val="tx1"/>
                </a:solidFill>
                <a:effectLst/>
                <a:uLnTx/>
                <a:uFillTx/>
                <a:latin typeface="+mn-lt"/>
                <a:ea typeface="+mn-ea"/>
                <a:cs typeface="+mn-cs"/>
              </a:rPr>
              <a:t>GME meta-model composition</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grpSp>
        <p:nvGrpSpPr>
          <p:cNvPr id="17" name="Group 16"/>
          <p:cNvGrpSpPr/>
          <p:nvPr/>
        </p:nvGrpSpPr>
        <p:grpSpPr>
          <a:xfrm>
            <a:off x="3124200" y="4038600"/>
            <a:ext cx="5553075" cy="2590800"/>
            <a:chOff x="3124200" y="4038600"/>
            <a:chExt cx="5553075" cy="2590800"/>
          </a:xfrm>
        </p:grpSpPr>
        <p:pic>
          <p:nvPicPr>
            <p:cNvPr id="13" name="Picture 2" descr="J:\mySVN\doc\papers\AQuSerM-2008\CQML\figs\CQML-Process.png"/>
            <p:cNvPicPr>
              <a:picLocks noChangeAspect="1" noChangeArrowheads="1"/>
            </p:cNvPicPr>
            <p:nvPr/>
          </p:nvPicPr>
          <p:blipFill>
            <a:blip r:embed="rId4" cstate="print"/>
            <a:srcRect/>
            <a:stretch>
              <a:fillRect/>
            </a:stretch>
          </p:blipFill>
          <p:spPr bwMode="auto">
            <a:xfrm>
              <a:off x="3581400" y="4038600"/>
              <a:ext cx="5095875" cy="2567718"/>
            </a:xfrm>
            <a:prstGeom prst="rect">
              <a:avLst/>
            </a:prstGeom>
            <a:noFill/>
            <a:ln w="9525">
              <a:noFill/>
              <a:miter lim="800000"/>
              <a:headEnd/>
              <a:tailEnd/>
            </a:ln>
          </p:spPr>
        </p:pic>
        <p:sp>
          <p:nvSpPr>
            <p:cNvPr id="15" name="TextBox 14"/>
            <p:cNvSpPr txBox="1"/>
            <p:nvPr/>
          </p:nvSpPr>
          <p:spPr>
            <a:xfrm>
              <a:off x="3124200" y="4048780"/>
              <a:ext cx="2133600" cy="523220"/>
            </a:xfrm>
            <a:prstGeom prst="rect">
              <a:avLst/>
            </a:prstGeom>
            <a:solidFill>
              <a:schemeClr val="bg1"/>
            </a:solidFill>
          </p:spPr>
          <p:txBody>
            <a:bodyPr wrap="square" rtlCol="0">
              <a:spAutoFit/>
            </a:bodyPr>
            <a:lstStyle/>
            <a:p>
              <a:r>
                <a:rPr lang="en-US" sz="1400" b="1" dirty="0" smtClean="0"/>
                <a:t>Composition Modeling Language</a:t>
              </a:r>
              <a:endParaRPr lang="en-US" sz="1400" b="1" dirty="0"/>
            </a:p>
          </p:txBody>
        </p:sp>
        <p:sp>
          <p:nvSpPr>
            <p:cNvPr id="16" name="Rectangle 15"/>
            <p:cNvSpPr/>
            <p:nvPr/>
          </p:nvSpPr>
          <p:spPr bwMode="auto">
            <a:xfrm>
              <a:off x="3581400" y="6400800"/>
              <a:ext cx="4648200" cy="228600"/>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762000" y="0"/>
            <a:ext cx="8077200" cy="457200"/>
          </a:xfrm>
        </p:spPr>
        <p:txBody>
          <a:bodyPr/>
          <a:lstStyle/>
          <a:p>
            <a:pPr eaLnBrk="1" hangingPunct="1"/>
            <a:r>
              <a:rPr lang="en-US" b="1" dirty="0" smtClean="0"/>
              <a:t>Composing CQML (1/3)</a:t>
            </a:r>
          </a:p>
        </p:txBody>
      </p:sp>
      <p:sp>
        <p:nvSpPr>
          <p:cNvPr id="12" name="Rectangle 8"/>
          <p:cNvSpPr>
            <a:spLocks noGrp="1" noChangeArrowheads="1"/>
          </p:cNvSpPr>
          <p:nvPr>
            <p:ph type="sldNum" sz="quarter" idx="12"/>
          </p:nvPr>
        </p:nvSpPr>
        <p:spPr>
          <a:xfrm>
            <a:off x="8686800" y="6305550"/>
            <a:ext cx="381000" cy="476250"/>
          </a:xfrm>
          <a:noFill/>
        </p:spPr>
        <p:txBody>
          <a:bodyPr/>
          <a:lstStyle/>
          <a:p>
            <a:fld id="{C0FA90D2-758D-482F-9E67-96E75BE7E29E}" type="slidenum">
              <a:rPr lang="en-US" smtClean="0"/>
              <a:pPr/>
              <a:t>22</a:t>
            </a:fld>
            <a:endParaRPr lang="en-US" dirty="0" smtClean="0"/>
          </a:p>
        </p:txBody>
      </p:sp>
      <p:pic>
        <p:nvPicPr>
          <p:cNvPr id="204801" name="Picture 1"/>
          <p:cNvPicPr>
            <a:picLocks noChangeAspect="1" noChangeArrowheads="1"/>
          </p:cNvPicPr>
          <p:nvPr/>
        </p:nvPicPr>
        <p:blipFill>
          <a:blip r:embed="rId3" cstate="print"/>
          <a:srcRect/>
          <a:stretch>
            <a:fillRect/>
          </a:stretch>
        </p:blipFill>
        <p:spPr bwMode="auto">
          <a:xfrm>
            <a:off x="2133600" y="990600"/>
            <a:ext cx="5238750" cy="5200650"/>
          </a:xfrm>
          <a:prstGeom prst="rect">
            <a:avLst/>
          </a:prstGeom>
          <a:noFill/>
          <a:ln w="9525">
            <a:noFill/>
            <a:miter lim="800000"/>
            <a:headEnd/>
            <a:tailEnd/>
          </a:ln>
        </p:spPr>
      </p:pic>
      <p:pic>
        <p:nvPicPr>
          <p:cNvPr id="12294" name="Picture 7"/>
          <p:cNvPicPr>
            <a:picLocks noChangeAspect="1" noChangeArrowheads="1"/>
          </p:cNvPicPr>
          <p:nvPr/>
        </p:nvPicPr>
        <p:blipFill>
          <a:blip r:embed="rId4" cstate="print"/>
          <a:srcRect/>
          <a:stretch>
            <a:fillRect/>
          </a:stretch>
        </p:blipFill>
        <p:spPr bwMode="auto">
          <a:xfrm>
            <a:off x="2952750" y="5800725"/>
            <a:ext cx="381000" cy="390525"/>
          </a:xfrm>
          <a:prstGeom prst="rect">
            <a:avLst/>
          </a:prstGeom>
          <a:noFill/>
          <a:ln w="9525">
            <a:noFill/>
            <a:miter lim="800000"/>
            <a:headEnd/>
            <a:tailEnd/>
          </a:ln>
        </p:spPr>
      </p:pic>
      <p:pic>
        <p:nvPicPr>
          <p:cNvPr id="12295" name="Picture 8"/>
          <p:cNvPicPr>
            <a:picLocks noChangeAspect="1" noChangeArrowheads="1"/>
          </p:cNvPicPr>
          <p:nvPr/>
        </p:nvPicPr>
        <p:blipFill>
          <a:blip r:embed="rId5" cstate="print"/>
          <a:srcRect/>
          <a:stretch>
            <a:fillRect/>
          </a:stretch>
        </p:blipFill>
        <p:spPr bwMode="auto">
          <a:xfrm>
            <a:off x="5772150" y="5734050"/>
            <a:ext cx="495300" cy="476250"/>
          </a:xfrm>
          <a:prstGeom prst="rect">
            <a:avLst/>
          </a:prstGeom>
          <a:noFill/>
          <a:ln w="9525">
            <a:noFill/>
            <a:miter lim="800000"/>
            <a:headEnd/>
            <a:tailEnd/>
          </a:ln>
        </p:spPr>
      </p:pic>
      <p:pic>
        <p:nvPicPr>
          <p:cNvPr id="12296" name="Picture 9"/>
          <p:cNvPicPr>
            <a:picLocks noChangeAspect="1" noChangeArrowheads="1"/>
          </p:cNvPicPr>
          <p:nvPr/>
        </p:nvPicPr>
        <p:blipFill>
          <a:blip r:embed="rId6" cstate="print"/>
          <a:srcRect/>
          <a:stretch>
            <a:fillRect/>
          </a:stretch>
        </p:blipFill>
        <p:spPr bwMode="auto">
          <a:xfrm>
            <a:off x="4400550" y="5734050"/>
            <a:ext cx="428625" cy="466725"/>
          </a:xfrm>
          <a:prstGeom prst="rect">
            <a:avLst/>
          </a:prstGeom>
          <a:noFill/>
          <a:ln w="9525">
            <a:noFill/>
            <a:miter lim="800000"/>
            <a:headEnd/>
            <a:tailEnd/>
          </a:ln>
        </p:spPr>
      </p:pic>
      <p:sp>
        <p:nvSpPr>
          <p:cNvPr id="18" name="Right Brace 17"/>
          <p:cNvSpPr/>
          <p:nvPr/>
        </p:nvSpPr>
        <p:spPr bwMode="auto">
          <a:xfrm>
            <a:off x="7315200" y="5410200"/>
            <a:ext cx="685800" cy="83820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19" name="TextBox 18"/>
          <p:cNvSpPr txBox="1"/>
          <p:nvPr/>
        </p:nvSpPr>
        <p:spPr>
          <a:xfrm>
            <a:off x="8001000" y="5604302"/>
            <a:ext cx="1066800" cy="415498"/>
          </a:xfrm>
          <a:prstGeom prst="rect">
            <a:avLst/>
          </a:prstGeom>
          <a:noFill/>
        </p:spPr>
        <p:txBody>
          <a:bodyPr wrap="square" rtlCol="0">
            <a:spAutoFit/>
          </a:bodyPr>
          <a:lstStyle/>
          <a:p>
            <a:r>
              <a:rPr lang="en-US" dirty="0" smtClean="0"/>
              <a:t>CQML</a:t>
            </a:r>
            <a:endParaRPr lang="en-US" dirty="0"/>
          </a:p>
        </p:txBody>
      </p:sp>
      <p:sp>
        <p:nvSpPr>
          <p:cNvPr id="16" name="Rectangle 15"/>
          <p:cNvSpPr>
            <a:spLocks noChangeArrowheads="1"/>
          </p:cNvSpPr>
          <p:nvPr/>
        </p:nvSpPr>
        <p:spPr bwMode="auto">
          <a:xfrm>
            <a:off x="1981200" y="2438400"/>
            <a:ext cx="5486400" cy="2971800"/>
          </a:xfrm>
          <a:prstGeom prst="rect">
            <a:avLst/>
          </a:prstGeom>
          <a:solidFill>
            <a:schemeClr val="bg1"/>
          </a:solidFill>
          <a:ln w="9525" algn="ctr">
            <a:noFill/>
            <a:round/>
            <a:headEnd/>
            <a:tailEnd/>
          </a:ln>
        </p:spPr>
        <p:txBody>
          <a:bodyPr anchor="ctr" anchorCtr="0"/>
          <a:lstStyle/>
          <a:p>
            <a:r>
              <a:rPr lang="en-US" dirty="0" smtClean="0">
                <a:solidFill>
                  <a:srgbClr val="FF0000"/>
                </a:solidFill>
              </a:rPr>
              <a:t>Goal: Create reusable &amp; loosely coupled associations</a:t>
            </a:r>
            <a:endParaRPr lang="en-US" dirty="0">
              <a:solidFill>
                <a:srgbClr val="FF0000"/>
              </a:solidFill>
            </a:endParaRPr>
          </a:p>
        </p:txBody>
      </p:sp>
      <p:sp>
        <p:nvSpPr>
          <p:cNvPr id="21" name="Rectangle 3"/>
          <p:cNvSpPr txBox="1">
            <a:spLocks noChangeArrowheads="1"/>
          </p:cNvSpPr>
          <p:nvPr/>
        </p:nvSpPr>
        <p:spPr bwMode="auto">
          <a:xfrm>
            <a:off x="152400" y="1143000"/>
            <a:ext cx="1752600" cy="990600"/>
          </a:xfrm>
          <a:prstGeom prst="rect">
            <a:avLst/>
          </a:prstGeom>
          <a:noFill/>
          <a:ln w="9525">
            <a:noFill/>
            <a:miter lim="800000"/>
            <a:headEnd/>
            <a:tailEnd/>
          </a:ln>
        </p:spPr>
        <p:txBody>
          <a:bodyPr vert="horz" wrap="square" lIns="85106" tIns="42552" rIns="85106" bIns="42552" numCol="1" anchor="t" anchorCtr="0" compatLnSpc="1">
            <a:prstTxWarp prst="textNoShape">
              <a:avLst/>
            </a:prstTxWarp>
          </a:bodyPr>
          <a:lstStyle/>
          <a:p>
            <a:r>
              <a:rPr lang="en-US" sz="2000" dirty="0" smtClean="0"/>
              <a:t>Composition Modeling Language</a:t>
            </a:r>
            <a:endParaRPr lang="en-US" sz="2000" dirty="0"/>
          </a:p>
        </p:txBody>
      </p:sp>
      <p:sp>
        <p:nvSpPr>
          <p:cNvPr id="24" name="Rectangle 3"/>
          <p:cNvSpPr txBox="1">
            <a:spLocks noChangeArrowheads="1"/>
          </p:cNvSpPr>
          <p:nvPr/>
        </p:nvSpPr>
        <p:spPr bwMode="auto">
          <a:xfrm>
            <a:off x="381000" y="5410200"/>
            <a:ext cx="1295400" cy="990600"/>
          </a:xfrm>
          <a:prstGeom prst="rect">
            <a:avLst/>
          </a:prstGeom>
          <a:noFill/>
          <a:ln w="9525">
            <a:noFill/>
            <a:miter lim="800000"/>
            <a:headEnd/>
            <a:tailEnd/>
          </a:ln>
        </p:spPr>
        <p:txBody>
          <a:bodyPr vert="horz" wrap="square" lIns="85106" tIns="42552" rIns="85106" bIns="42552" numCol="1" anchor="t" anchorCtr="0" compatLnSpc="1">
            <a:prstTxWarp prst="textNoShape">
              <a:avLst/>
            </a:prstTxWarp>
          </a:bodyPr>
          <a:lstStyle/>
          <a:p>
            <a:r>
              <a:rPr lang="en-US" sz="2000" dirty="0" err="1" smtClean="0"/>
              <a:t>ConcreteQoS</a:t>
            </a:r>
            <a:r>
              <a:rPr lang="en-US" sz="2000" dirty="0" smtClean="0"/>
              <a:t> Elements</a:t>
            </a:r>
            <a:endParaRPr lang="en-US" sz="2000" dirty="0"/>
          </a:p>
        </p:txBody>
      </p:sp>
      <p:sp>
        <p:nvSpPr>
          <p:cNvPr id="25" name="Right Brace 24"/>
          <p:cNvSpPr/>
          <p:nvPr/>
        </p:nvSpPr>
        <p:spPr bwMode="auto">
          <a:xfrm>
            <a:off x="7391400" y="990600"/>
            <a:ext cx="457200" cy="129540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26" name="TextBox 25"/>
          <p:cNvSpPr txBox="1"/>
          <p:nvPr/>
        </p:nvSpPr>
        <p:spPr>
          <a:xfrm>
            <a:off x="7848600" y="838200"/>
            <a:ext cx="1143000" cy="1631216"/>
          </a:xfrm>
          <a:prstGeom prst="rect">
            <a:avLst/>
          </a:prstGeom>
          <a:noFill/>
        </p:spPr>
        <p:txBody>
          <a:bodyPr wrap="square" rtlCol="0">
            <a:spAutoFit/>
          </a:bodyPr>
          <a:lstStyle/>
          <a:p>
            <a:r>
              <a:rPr lang="en-US" sz="2000" dirty="0" smtClean="0"/>
              <a:t>PICML or J2EEML or ESML</a:t>
            </a:r>
          </a:p>
        </p:txBody>
      </p:sp>
      <p:cxnSp>
        <p:nvCxnSpPr>
          <p:cNvPr id="30" name="Straight Arrow Connector 29"/>
          <p:cNvCxnSpPr/>
          <p:nvPr/>
        </p:nvCxnSpPr>
        <p:spPr bwMode="auto">
          <a:xfrm rot="5400000" flipH="1" flipV="1">
            <a:off x="4534694" y="3237706"/>
            <a:ext cx="6858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31" name="Straight Arrow Connector 30"/>
          <p:cNvCxnSpPr/>
          <p:nvPr/>
        </p:nvCxnSpPr>
        <p:spPr bwMode="auto">
          <a:xfrm rot="5400000">
            <a:off x="4572794" y="4647406"/>
            <a:ext cx="6096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Grp="1" noChangeArrowheads="1"/>
          </p:cNvSpPr>
          <p:nvPr>
            <p:ph type="sldNum" sz="quarter" idx="12"/>
          </p:nvPr>
        </p:nvSpPr>
        <p:spPr>
          <a:xfrm>
            <a:off x="8686800" y="6305550"/>
            <a:ext cx="381000" cy="476250"/>
          </a:xfrm>
          <a:noFill/>
        </p:spPr>
        <p:txBody>
          <a:bodyPr/>
          <a:lstStyle/>
          <a:p>
            <a:fld id="{C0FA90D2-758D-482F-9E67-96E75BE7E29E}" type="slidenum">
              <a:rPr lang="en-US" smtClean="0"/>
              <a:pPr/>
              <a:t>23</a:t>
            </a:fld>
            <a:endParaRPr lang="en-US" dirty="0" smtClean="0"/>
          </a:p>
        </p:txBody>
      </p:sp>
      <p:pic>
        <p:nvPicPr>
          <p:cNvPr id="204801" name="Picture 1"/>
          <p:cNvPicPr>
            <a:picLocks noChangeAspect="1" noChangeArrowheads="1"/>
          </p:cNvPicPr>
          <p:nvPr/>
        </p:nvPicPr>
        <p:blipFill>
          <a:blip r:embed="rId3" cstate="print"/>
          <a:srcRect/>
          <a:stretch>
            <a:fillRect/>
          </a:stretch>
        </p:blipFill>
        <p:spPr bwMode="auto">
          <a:xfrm>
            <a:off x="2133600" y="990600"/>
            <a:ext cx="5238750" cy="5200650"/>
          </a:xfrm>
          <a:prstGeom prst="rect">
            <a:avLst/>
          </a:prstGeom>
          <a:noFill/>
          <a:ln w="9525">
            <a:noFill/>
            <a:miter lim="800000"/>
            <a:headEnd/>
            <a:tailEnd/>
          </a:ln>
        </p:spPr>
      </p:pic>
      <p:pic>
        <p:nvPicPr>
          <p:cNvPr id="12294" name="Picture 7"/>
          <p:cNvPicPr>
            <a:picLocks noChangeAspect="1" noChangeArrowheads="1"/>
          </p:cNvPicPr>
          <p:nvPr/>
        </p:nvPicPr>
        <p:blipFill>
          <a:blip r:embed="rId4" cstate="print"/>
          <a:srcRect/>
          <a:stretch>
            <a:fillRect/>
          </a:stretch>
        </p:blipFill>
        <p:spPr bwMode="auto">
          <a:xfrm>
            <a:off x="2952750" y="5800725"/>
            <a:ext cx="381000" cy="390525"/>
          </a:xfrm>
          <a:prstGeom prst="rect">
            <a:avLst/>
          </a:prstGeom>
          <a:noFill/>
          <a:ln w="9525">
            <a:noFill/>
            <a:miter lim="800000"/>
            <a:headEnd/>
            <a:tailEnd/>
          </a:ln>
        </p:spPr>
      </p:pic>
      <p:pic>
        <p:nvPicPr>
          <p:cNvPr id="12295" name="Picture 8"/>
          <p:cNvPicPr>
            <a:picLocks noChangeAspect="1" noChangeArrowheads="1"/>
          </p:cNvPicPr>
          <p:nvPr/>
        </p:nvPicPr>
        <p:blipFill>
          <a:blip r:embed="rId5" cstate="print"/>
          <a:srcRect/>
          <a:stretch>
            <a:fillRect/>
          </a:stretch>
        </p:blipFill>
        <p:spPr bwMode="auto">
          <a:xfrm>
            <a:off x="5772150" y="5734050"/>
            <a:ext cx="495300" cy="476250"/>
          </a:xfrm>
          <a:prstGeom prst="rect">
            <a:avLst/>
          </a:prstGeom>
          <a:noFill/>
          <a:ln w="9525">
            <a:noFill/>
            <a:miter lim="800000"/>
            <a:headEnd/>
            <a:tailEnd/>
          </a:ln>
        </p:spPr>
      </p:pic>
      <p:pic>
        <p:nvPicPr>
          <p:cNvPr id="12296" name="Picture 9"/>
          <p:cNvPicPr>
            <a:picLocks noChangeAspect="1" noChangeArrowheads="1"/>
          </p:cNvPicPr>
          <p:nvPr/>
        </p:nvPicPr>
        <p:blipFill>
          <a:blip r:embed="rId6" cstate="print"/>
          <a:srcRect/>
          <a:stretch>
            <a:fillRect/>
          </a:stretch>
        </p:blipFill>
        <p:spPr bwMode="auto">
          <a:xfrm>
            <a:off x="4400550" y="5734050"/>
            <a:ext cx="428625" cy="466725"/>
          </a:xfrm>
          <a:prstGeom prst="rect">
            <a:avLst/>
          </a:prstGeom>
          <a:noFill/>
          <a:ln w="9525">
            <a:noFill/>
            <a:miter lim="800000"/>
            <a:headEnd/>
            <a:tailEnd/>
          </a:ln>
        </p:spPr>
      </p:pic>
      <p:sp>
        <p:nvSpPr>
          <p:cNvPr id="18" name="Right Brace 17"/>
          <p:cNvSpPr/>
          <p:nvPr/>
        </p:nvSpPr>
        <p:spPr bwMode="auto">
          <a:xfrm>
            <a:off x="7315200" y="2438400"/>
            <a:ext cx="838200" cy="381000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19" name="TextBox 18"/>
          <p:cNvSpPr txBox="1"/>
          <p:nvPr/>
        </p:nvSpPr>
        <p:spPr>
          <a:xfrm>
            <a:off x="8077200" y="4114800"/>
            <a:ext cx="1066800" cy="415498"/>
          </a:xfrm>
          <a:prstGeom prst="rect">
            <a:avLst/>
          </a:prstGeom>
          <a:noFill/>
        </p:spPr>
        <p:txBody>
          <a:bodyPr wrap="square" rtlCol="0">
            <a:spAutoFit/>
          </a:bodyPr>
          <a:lstStyle/>
          <a:p>
            <a:r>
              <a:rPr lang="en-US" dirty="0" smtClean="0"/>
              <a:t>CQML</a:t>
            </a:r>
            <a:endParaRPr lang="en-US" dirty="0"/>
          </a:p>
        </p:txBody>
      </p:sp>
      <p:sp>
        <p:nvSpPr>
          <p:cNvPr id="22" name="Rectangle 3"/>
          <p:cNvSpPr txBox="1">
            <a:spLocks noChangeArrowheads="1"/>
          </p:cNvSpPr>
          <p:nvPr/>
        </p:nvSpPr>
        <p:spPr bwMode="auto">
          <a:xfrm>
            <a:off x="152400" y="1143000"/>
            <a:ext cx="1752600" cy="990600"/>
          </a:xfrm>
          <a:prstGeom prst="rect">
            <a:avLst/>
          </a:prstGeom>
          <a:noFill/>
          <a:ln w="9525">
            <a:noFill/>
            <a:miter lim="800000"/>
            <a:headEnd/>
            <a:tailEnd/>
          </a:ln>
        </p:spPr>
        <p:txBody>
          <a:bodyPr vert="horz" wrap="square" lIns="85106" tIns="42552" rIns="85106" bIns="42552" numCol="1" anchor="t" anchorCtr="0" compatLnSpc="1">
            <a:prstTxWarp prst="textNoShape">
              <a:avLst/>
            </a:prstTxWarp>
          </a:bodyPr>
          <a:lstStyle/>
          <a:p>
            <a:r>
              <a:rPr lang="en-US" sz="2000" dirty="0" smtClean="0"/>
              <a:t>Composition Modeling Language</a:t>
            </a:r>
            <a:endParaRPr lang="en-US" sz="2000" dirty="0"/>
          </a:p>
        </p:txBody>
      </p:sp>
      <p:sp>
        <p:nvSpPr>
          <p:cNvPr id="23" name="Rectangle 3"/>
          <p:cNvSpPr txBox="1">
            <a:spLocks noChangeArrowheads="1"/>
          </p:cNvSpPr>
          <p:nvPr/>
        </p:nvSpPr>
        <p:spPr bwMode="auto">
          <a:xfrm>
            <a:off x="304800" y="2590800"/>
            <a:ext cx="1524000" cy="990600"/>
          </a:xfrm>
          <a:prstGeom prst="rect">
            <a:avLst/>
          </a:prstGeom>
          <a:noFill/>
          <a:ln w="9525">
            <a:noFill/>
            <a:miter lim="800000"/>
            <a:headEnd/>
            <a:tailEnd/>
          </a:ln>
        </p:spPr>
        <p:txBody>
          <a:bodyPr vert="horz" wrap="square" lIns="85106" tIns="42552" rIns="85106" bIns="42552" numCol="1" anchor="t" anchorCtr="0" compatLnSpc="1">
            <a:prstTxWarp prst="textNoShape">
              <a:avLst/>
            </a:prstTxWarp>
          </a:bodyPr>
          <a:lstStyle/>
          <a:p>
            <a:r>
              <a:rPr lang="en-US" sz="2000" dirty="0" smtClean="0"/>
              <a:t>CQML  Join-point Model</a:t>
            </a:r>
            <a:endParaRPr lang="en-US" sz="2000" dirty="0"/>
          </a:p>
        </p:txBody>
      </p:sp>
      <p:sp>
        <p:nvSpPr>
          <p:cNvPr id="25" name="Rectangle 3"/>
          <p:cNvSpPr txBox="1">
            <a:spLocks noChangeArrowheads="1"/>
          </p:cNvSpPr>
          <p:nvPr/>
        </p:nvSpPr>
        <p:spPr bwMode="auto">
          <a:xfrm>
            <a:off x="381000" y="5410200"/>
            <a:ext cx="1295400" cy="990600"/>
          </a:xfrm>
          <a:prstGeom prst="rect">
            <a:avLst/>
          </a:prstGeom>
          <a:noFill/>
          <a:ln w="9525">
            <a:noFill/>
            <a:miter lim="800000"/>
            <a:headEnd/>
            <a:tailEnd/>
          </a:ln>
        </p:spPr>
        <p:txBody>
          <a:bodyPr vert="horz" wrap="square" lIns="85106" tIns="42552" rIns="85106" bIns="42552" numCol="1" anchor="t" anchorCtr="0" compatLnSpc="1">
            <a:prstTxWarp prst="textNoShape">
              <a:avLst/>
            </a:prstTxWarp>
          </a:bodyPr>
          <a:lstStyle/>
          <a:p>
            <a:r>
              <a:rPr lang="en-US" sz="2000" dirty="0" err="1" smtClean="0"/>
              <a:t>ConcreteQoS</a:t>
            </a:r>
            <a:r>
              <a:rPr lang="en-US" sz="2000" dirty="0" smtClean="0"/>
              <a:t> Elements</a:t>
            </a:r>
            <a:endParaRPr lang="en-US" sz="2000" dirty="0"/>
          </a:p>
        </p:txBody>
      </p:sp>
      <p:sp>
        <p:nvSpPr>
          <p:cNvPr id="27" name="Right Brace 26"/>
          <p:cNvSpPr/>
          <p:nvPr/>
        </p:nvSpPr>
        <p:spPr bwMode="auto">
          <a:xfrm>
            <a:off x="7391400" y="990600"/>
            <a:ext cx="457200" cy="129540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28" name="TextBox 27"/>
          <p:cNvSpPr txBox="1"/>
          <p:nvPr/>
        </p:nvSpPr>
        <p:spPr>
          <a:xfrm>
            <a:off x="7848600" y="838200"/>
            <a:ext cx="1143000" cy="1631216"/>
          </a:xfrm>
          <a:prstGeom prst="rect">
            <a:avLst/>
          </a:prstGeom>
          <a:noFill/>
        </p:spPr>
        <p:txBody>
          <a:bodyPr wrap="square" rtlCol="0">
            <a:spAutoFit/>
          </a:bodyPr>
          <a:lstStyle/>
          <a:p>
            <a:r>
              <a:rPr lang="en-US" sz="2000" dirty="0" smtClean="0"/>
              <a:t>PICML or J2EEML or ESML</a:t>
            </a:r>
          </a:p>
        </p:txBody>
      </p:sp>
      <p:sp>
        <p:nvSpPr>
          <p:cNvPr id="26" name="Rectangular Callout 25"/>
          <p:cNvSpPr/>
          <p:nvPr/>
        </p:nvSpPr>
        <p:spPr bwMode="auto">
          <a:xfrm>
            <a:off x="7467600" y="2438400"/>
            <a:ext cx="1600200" cy="914400"/>
          </a:xfrm>
          <a:prstGeom prst="wedgeRectCallout">
            <a:avLst>
              <a:gd name="adj1" fmla="val -158576"/>
              <a:gd name="adj2" fmla="val -23365"/>
            </a:avLst>
          </a:prstGeom>
          <a:solidFill>
            <a:srgbClr val="FFFF66"/>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Dependency Inversion Principle</a:t>
            </a:r>
          </a:p>
          <a:p>
            <a:pPr marL="0" marR="0" indent="0" algn="ctr" defTabSz="8509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Unicode"/>
              <a:cs typeface="Arial" pitchFamily="34" charset="0"/>
            </a:endParaRPr>
          </a:p>
        </p:txBody>
      </p:sp>
      <p:sp>
        <p:nvSpPr>
          <p:cNvPr id="20" name="Rectangle 19"/>
          <p:cNvSpPr>
            <a:spLocks noChangeArrowheads="1"/>
          </p:cNvSpPr>
          <p:nvPr/>
        </p:nvSpPr>
        <p:spPr bwMode="auto">
          <a:xfrm>
            <a:off x="2133600" y="3810000"/>
            <a:ext cx="5486400" cy="1600200"/>
          </a:xfrm>
          <a:prstGeom prst="rect">
            <a:avLst/>
          </a:prstGeom>
          <a:solidFill>
            <a:schemeClr val="bg1"/>
          </a:solidFill>
          <a:ln w="9525" algn="ctr">
            <a:noFill/>
            <a:round/>
            <a:headEnd/>
            <a:tailEnd/>
          </a:ln>
        </p:spPr>
        <p:txBody>
          <a:bodyPr anchor="ctr" anchorCtr="0"/>
          <a:lstStyle/>
          <a:p>
            <a:endParaRPr lang="en-US" dirty="0">
              <a:solidFill>
                <a:srgbClr val="FF0000"/>
              </a:solidFill>
            </a:endParaRPr>
          </a:p>
        </p:txBody>
      </p:sp>
      <p:sp>
        <p:nvSpPr>
          <p:cNvPr id="17" name="Rectangle 16"/>
          <p:cNvSpPr>
            <a:spLocks noChangeArrowheads="1"/>
          </p:cNvSpPr>
          <p:nvPr/>
        </p:nvSpPr>
        <p:spPr bwMode="auto">
          <a:xfrm>
            <a:off x="1981200" y="2438400"/>
            <a:ext cx="5486400" cy="2971800"/>
          </a:xfrm>
          <a:prstGeom prst="rect">
            <a:avLst/>
          </a:prstGeom>
          <a:solidFill>
            <a:schemeClr val="bg1"/>
          </a:solidFill>
          <a:ln w="9525" algn="ctr">
            <a:noFill/>
            <a:round/>
            <a:headEnd/>
            <a:tailEnd/>
          </a:ln>
        </p:spPr>
        <p:txBody>
          <a:bodyPr/>
          <a:lstStyle/>
          <a:p>
            <a:endParaRPr lang="en-US"/>
          </a:p>
        </p:txBody>
      </p:sp>
      <p:sp>
        <p:nvSpPr>
          <p:cNvPr id="24" name="Rectangle 2"/>
          <p:cNvSpPr>
            <a:spLocks noGrp="1" noChangeArrowheads="1"/>
          </p:cNvSpPr>
          <p:nvPr>
            <p:ph type="title"/>
          </p:nvPr>
        </p:nvSpPr>
        <p:spPr>
          <a:xfrm>
            <a:off x="762000" y="0"/>
            <a:ext cx="8077200" cy="457200"/>
          </a:xfrm>
        </p:spPr>
        <p:txBody>
          <a:bodyPr/>
          <a:lstStyle/>
          <a:p>
            <a:pPr eaLnBrk="1" hangingPunct="1"/>
            <a:r>
              <a:rPr lang="en-US" b="1" dirty="0" smtClean="0"/>
              <a:t>Composing CQML (2/3)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xit" presetSubtype="10" fill="hold" grpId="0" nodeType="withEffect">
                                  <p:stCondLst>
                                    <p:cond delay="0"/>
                                  </p:stCondLst>
                                  <p:childTnLst>
                                    <p:animEffect transition="out" filter="blinds(horizontal)">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3" presetClass="entr" presetSubtype="10" fill="hold" grpId="0"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blinds(horizontal)">
                                      <p:cBhvr>
                                        <p:cTn id="10" dur="500"/>
                                        <p:tgtEl>
                                          <p:spTgt spid="2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allAtOnce"/>
      <p:bldP spid="2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Grp="1" noChangeArrowheads="1"/>
          </p:cNvSpPr>
          <p:nvPr>
            <p:ph type="sldNum" sz="quarter" idx="12"/>
          </p:nvPr>
        </p:nvSpPr>
        <p:spPr>
          <a:xfrm>
            <a:off x="8686800" y="6305550"/>
            <a:ext cx="381000" cy="476250"/>
          </a:xfrm>
          <a:noFill/>
        </p:spPr>
        <p:txBody>
          <a:bodyPr/>
          <a:lstStyle/>
          <a:p>
            <a:fld id="{C0FA90D2-758D-482F-9E67-96E75BE7E29E}" type="slidenum">
              <a:rPr lang="en-US" smtClean="0"/>
              <a:pPr/>
              <a:t>24</a:t>
            </a:fld>
            <a:endParaRPr lang="en-US" dirty="0" smtClean="0"/>
          </a:p>
        </p:txBody>
      </p:sp>
      <p:pic>
        <p:nvPicPr>
          <p:cNvPr id="204801" name="Picture 1"/>
          <p:cNvPicPr>
            <a:picLocks noChangeAspect="1" noChangeArrowheads="1"/>
          </p:cNvPicPr>
          <p:nvPr/>
        </p:nvPicPr>
        <p:blipFill>
          <a:blip r:embed="rId3" cstate="print"/>
          <a:srcRect/>
          <a:stretch>
            <a:fillRect/>
          </a:stretch>
        </p:blipFill>
        <p:spPr bwMode="auto">
          <a:xfrm>
            <a:off x="2133600" y="990600"/>
            <a:ext cx="5238750" cy="5200650"/>
          </a:xfrm>
          <a:prstGeom prst="rect">
            <a:avLst/>
          </a:prstGeom>
          <a:noFill/>
          <a:ln w="9525">
            <a:noFill/>
            <a:miter lim="800000"/>
            <a:headEnd/>
            <a:tailEnd/>
          </a:ln>
        </p:spPr>
      </p:pic>
      <p:pic>
        <p:nvPicPr>
          <p:cNvPr id="12294" name="Picture 7"/>
          <p:cNvPicPr>
            <a:picLocks noChangeAspect="1" noChangeArrowheads="1"/>
          </p:cNvPicPr>
          <p:nvPr/>
        </p:nvPicPr>
        <p:blipFill>
          <a:blip r:embed="rId4" cstate="print"/>
          <a:srcRect/>
          <a:stretch>
            <a:fillRect/>
          </a:stretch>
        </p:blipFill>
        <p:spPr bwMode="auto">
          <a:xfrm>
            <a:off x="2952750" y="5800725"/>
            <a:ext cx="381000" cy="390525"/>
          </a:xfrm>
          <a:prstGeom prst="rect">
            <a:avLst/>
          </a:prstGeom>
          <a:noFill/>
          <a:ln w="9525">
            <a:noFill/>
            <a:miter lim="800000"/>
            <a:headEnd/>
            <a:tailEnd/>
          </a:ln>
        </p:spPr>
      </p:pic>
      <p:pic>
        <p:nvPicPr>
          <p:cNvPr id="12295" name="Picture 8"/>
          <p:cNvPicPr>
            <a:picLocks noChangeAspect="1" noChangeArrowheads="1"/>
          </p:cNvPicPr>
          <p:nvPr/>
        </p:nvPicPr>
        <p:blipFill>
          <a:blip r:embed="rId5" cstate="print"/>
          <a:srcRect/>
          <a:stretch>
            <a:fillRect/>
          </a:stretch>
        </p:blipFill>
        <p:spPr bwMode="auto">
          <a:xfrm>
            <a:off x="5772150" y="5734050"/>
            <a:ext cx="495300" cy="476250"/>
          </a:xfrm>
          <a:prstGeom prst="rect">
            <a:avLst/>
          </a:prstGeom>
          <a:noFill/>
          <a:ln w="9525">
            <a:noFill/>
            <a:miter lim="800000"/>
            <a:headEnd/>
            <a:tailEnd/>
          </a:ln>
        </p:spPr>
      </p:pic>
      <p:pic>
        <p:nvPicPr>
          <p:cNvPr id="12296" name="Picture 9"/>
          <p:cNvPicPr>
            <a:picLocks noChangeAspect="1" noChangeArrowheads="1"/>
          </p:cNvPicPr>
          <p:nvPr/>
        </p:nvPicPr>
        <p:blipFill>
          <a:blip r:embed="rId6" cstate="print"/>
          <a:srcRect/>
          <a:stretch>
            <a:fillRect/>
          </a:stretch>
        </p:blipFill>
        <p:spPr bwMode="auto">
          <a:xfrm>
            <a:off x="4400550" y="5734050"/>
            <a:ext cx="428625" cy="466725"/>
          </a:xfrm>
          <a:prstGeom prst="rect">
            <a:avLst/>
          </a:prstGeom>
          <a:noFill/>
          <a:ln w="9525">
            <a:noFill/>
            <a:miter lim="800000"/>
            <a:headEnd/>
            <a:tailEnd/>
          </a:ln>
        </p:spPr>
      </p:pic>
      <p:sp>
        <p:nvSpPr>
          <p:cNvPr id="18" name="Right Brace 17"/>
          <p:cNvSpPr/>
          <p:nvPr/>
        </p:nvSpPr>
        <p:spPr bwMode="auto">
          <a:xfrm>
            <a:off x="7315200" y="2438400"/>
            <a:ext cx="838200" cy="381000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19" name="TextBox 18"/>
          <p:cNvSpPr txBox="1"/>
          <p:nvPr/>
        </p:nvSpPr>
        <p:spPr>
          <a:xfrm>
            <a:off x="8077200" y="4114800"/>
            <a:ext cx="1066800" cy="415498"/>
          </a:xfrm>
          <a:prstGeom prst="rect">
            <a:avLst/>
          </a:prstGeom>
          <a:noFill/>
        </p:spPr>
        <p:txBody>
          <a:bodyPr wrap="square" rtlCol="0">
            <a:spAutoFit/>
          </a:bodyPr>
          <a:lstStyle/>
          <a:p>
            <a:r>
              <a:rPr lang="en-US" dirty="0" smtClean="0"/>
              <a:t>CQML</a:t>
            </a:r>
            <a:endParaRPr lang="en-US" dirty="0"/>
          </a:p>
        </p:txBody>
      </p:sp>
      <p:sp>
        <p:nvSpPr>
          <p:cNvPr id="21" name="Rectangle 3"/>
          <p:cNvSpPr txBox="1">
            <a:spLocks noChangeArrowheads="1"/>
          </p:cNvSpPr>
          <p:nvPr/>
        </p:nvSpPr>
        <p:spPr bwMode="auto">
          <a:xfrm>
            <a:off x="152400" y="1143000"/>
            <a:ext cx="1752600" cy="990600"/>
          </a:xfrm>
          <a:prstGeom prst="rect">
            <a:avLst/>
          </a:prstGeom>
          <a:noFill/>
          <a:ln w="9525">
            <a:noFill/>
            <a:miter lim="800000"/>
            <a:headEnd/>
            <a:tailEnd/>
          </a:ln>
        </p:spPr>
        <p:txBody>
          <a:bodyPr vert="horz" wrap="square" lIns="85106" tIns="42552" rIns="85106" bIns="42552" numCol="1" anchor="t" anchorCtr="0" compatLnSpc="1">
            <a:prstTxWarp prst="textNoShape">
              <a:avLst/>
            </a:prstTxWarp>
          </a:bodyPr>
          <a:lstStyle/>
          <a:p>
            <a:r>
              <a:rPr lang="en-US" sz="2000" dirty="0" smtClean="0"/>
              <a:t>Composition Modeling Language</a:t>
            </a:r>
            <a:endParaRPr lang="en-US" sz="2000" dirty="0"/>
          </a:p>
        </p:txBody>
      </p:sp>
      <p:sp>
        <p:nvSpPr>
          <p:cNvPr id="22" name="Rectangle 3"/>
          <p:cNvSpPr txBox="1">
            <a:spLocks noChangeArrowheads="1"/>
          </p:cNvSpPr>
          <p:nvPr/>
        </p:nvSpPr>
        <p:spPr bwMode="auto">
          <a:xfrm>
            <a:off x="304800" y="2590800"/>
            <a:ext cx="1524000" cy="990600"/>
          </a:xfrm>
          <a:prstGeom prst="rect">
            <a:avLst/>
          </a:prstGeom>
          <a:noFill/>
          <a:ln w="9525">
            <a:noFill/>
            <a:miter lim="800000"/>
            <a:headEnd/>
            <a:tailEnd/>
          </a:ln>
        </p:spPr>
        <p:txBody>
          <a:bodyPr vert="horz" wrap="square" lIns="85106" tIns="42552" rIns="85106" bIns="42552" numCol="1" anchor="t" anchorCtr="0" compatLnSpc="1">
            <a:prstTxWarp prst="textNoShape">
              <a:avLst/>
            </a:prstTxWarp>
          </a:bodyPr>
          <a:lstStyle/>
          <a:p>
            <a:r>
              <a:rPr lang="en-US" sz="2000" dirty="0" smtClean="0"/>
              <a:t>CQML  Join-point Model</a:t>
            </a:r>
            <a:endParaRPr lang="en-US" sz="2000" dirty="0"/>
          </a:p>
        </p:txBody>
      </p:sp>
      <p:sp>
        <p:nvSpPr>
          <p:cNvPr id="23" name="Rectangle 3"/>
          <p:cNvSpPr txBox="1">
            <a:spLocks noChangeArrowheads="1"/>
          </p:cNvSpPr>
          <p:nvPr/>
        </p:nvSpPr>
        <p:spPr bwMode="auto">
          <a:xfrm>
            <a:off x="381000" y="4114800"/>
            <a:ext cx="1295400" cy="990600"/>
          </a:xfrm>
          <a:prstGeom prst="rect">
            <a:avLst/>
          </a:prstGeom>
          <a:noFill/>
          <a:ln w="9525">
            <a:noFill/>
            <a:miter lim="800000"/>
            <a:headEnd/>
            <a:tailEnd/>
          </a:ln>
        </p:spPr>
        <p:txBody>
          <a:bodyPr vert="horz" wrap="square" lIns="85106" tIns="42552" rIns="85106" bIns="42552" numCol="1" anchor="t" anchorCtr="0" compatLnSpc="1">
            <a:prstTxWarp prst="textNoShape">
              <a:avLst/>
            </a:prstTxWarp>
          </a:bodyPr>
          <a:lstStyle/>
          <a:p>
            <a:r>
              <a:rPr lang="en-US" sz="2000" dirty="0" smtClean="0"/>
              <a:t>Abstract </a:t>
            </a:r>
            <a:r>
              <a:rPr lang="en-US" sz="2000" dirty="0" err="1" smtClean="0"/>
              <a:t>QoS</a:t>
            </a:r>
            <a:r>
              <a:rPr lang="en-US" sz="2000" dirty="0" smtClean="0"/>
              <a:t> Elements</a:t>
            </a:r>
            <a:endParaRPr lang="en-US" sz="2000" dirty="0"/>
          </a:p>
        </p:txBody>
      </p:sp>
      <p:sp>
        <p:nvSpPr>
          <p:cNvPr id="24" name="Rectangle 3"/>
          <p:cNvSpPr txBox="1">
            <a:spLocks noChangeArrowheads="1"/>
          </p:cNvSpPr>
          <p:nvPr/>
        </p:nvSpPr>
        <p:spPr bwMode="auto">
          <a:xfrm>
            <a:off x="381000" y="5410200"/>
            <a:ext cx="1295400" cy="990600"/>
          </a:xfrm>
          <a:prstGeom prst="rect">
            <a:avLst/>
          </a:prstGeom>
          <a:noFill/>
          <a:ln w="9525">
            <a:noFill/>
            <a:miter lim="800000"/>
            <a:headEnd/>
            <a:tailEnd/>
          </a:ln>
        </p:spPr>
        <p:txBody>
          <a:bodyPr vert="horz" wrap="square" lIns="85106" tIns="42552" rIns="85106" bIns="42552" numCol="1" anchor="t" anchorCtr="0" compatLnSpc="1">
            <a:prstTxWarp prst="textNoShape">
              <a:avLst/>
            </a:prstTxWarp>
          </a:bodyPr>
          <a:lstStyle/>
          <a:p>
            <a:r>
              <a:rPr lang="en-US" sz="2000" dirty="0" err="1" smtClean="0"/>
              <a:t>ConcreteQoS</a:t>
            </a:r>
            <a:r>
              <a:rPr lang="en-US" sz="2000" dirty="0" smtClean="0"/>
              <a:t> Elements</a:t>
            </a:r>
            <a:endParaRPr lang="en-US" sz="2000" dirty="0"/>
          </a:p>
        </p:txBody>
      </p:sp>
      <p:sp>
        <p:nvSpPr>
          <p:cNvPr id="29" name="Right Brace 28"/>
          <p:cNvSpPr/>
          <p:nvPr/>
        </p:nvSpPr>
        <p:spPr bwMode="auto">
          <a:xfrm>
            <a:off x="7391400" y="990600"/>
            <a:ext cx="457200" cy="129540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30" name="TextBox 29"/>
          <p:cNvSpPr txBox="1"/>
          <p:nvPr/>
        </p:nvSpPr>
        <p:spPr>
          <a:xfrm>
            <a:off x="7848600" y="838200"/>
            <a:ext cx="1143000" cy="1631216"/>
          </a:xfrm>
          <a:prstGeom prst="rect">
            <a:avLst/>
          </a:prstGeom>
          <a:noFill/>
        </p:spPr>
        <p:txBody>
          <a:bodyPr wrap="square" rtlCol="0">
            <a:spAutoFit/>
          </a:bodyPr>
          <a:lstStyle/>
          <a:p>
            <a:r>
              <a:rPr lang="en-US" sz="2000" dirty="0" smtClean="0"/>
              <a:t>PICML or J2EEML or ESML</a:t>
            </a:r>
          </a:p>
        </p:txBody>
      </p:sp>
      <p:grpSp>
        <p:nvGrpSpPr>
          <p:cNvPr id="31" name="Group 30"/>
          <p:cNvGrpSpPr/>
          <p:nvPr/>
        </p:nvGrpSpPr>
        <p:grpSpPr>
          <a:xfrm>
            <a:off x="2133600" y="3810000"/>
            <a:ext cx="5486400" cy="1600200"/>
            <a:chOff x="2133600" y="4953000"/>
            <a:chExt cx="5486400" cy="1600200"/>
          </a:xfrm>
        </p:grpSpPr>
        <p:sp>
          <p:nvSpPr>
            <p:cNvPr id="32" name="Rectangle 31"/>
            <p:cNvSpPr>
              <a:spLocks noChangeArrowheads="1"/>
            </p:cNvSpPr>
            <p:nvPr/>
          </p:nvSpPr>
          <p:spPr bwMode="auto">
            <a:xfrm>
              <a:off x="2133600" y="4953000"/>
              <a:ext cx="5486400" cy="1600200"/>
            </a:xfrm>
            <a:prstGeom prst="rect">
              <a:avLst/>
            </a:prstGeom>
            <a:solidFill>
              <a:schemeClr val="bg1"/>
            </a:solidFill>
            <a:ln w="9525" algn="ctr">
              <a:noFill/>
              <a:round/>
              <a:headEnd/>
              <a:tailEnd/>
            </a:ln>
          </p:spPr>
          <p:txBody>
            <a:bodyPr anchor="ctr" anchorCtr="0"/>
            <a:lstStyle/>
            <a:p>
              <a:r>
                <a:rPr lang="en-US" dirty="0" smtClean="0">
                  <a:solidFill>
                    <a:srgbClr val="FF0000"/>
                  </a:solidFill>
                </a:rPr>
                <a:t>Grouping of </a:t>
              </a:r>
              <a:r>
                <a:rPr lang="en-US" dirty="0" err="1" smtClean="0">
                  <a:solidFill>
                    <a:srgbClr val="FF0000"/>
                  </a:solidFill>
                </a:rPr>
                <a:t>QoS</a:t>
              </a:r>
              <a:r>
                <a:rPr lang="en-US" dirty="0" smtClean="0">
                  <a:solidFill>
                    <a:srgbClr val="FF0000"/>
                  </a:solidFill>
                </a:rPr>
                <a:t> elements using </a:t>
              </a:r>
              <a:r>
                <a:rPr lang="en-US" b="1" i="1" dirty="0" smtClean="0">
                  <a:solidFill>
                    <a:srgbClr val="FF0000"/>
                  </a:solidFill>
                </a:rPr>
                <a:t>is-a</a:t>
              </a:r>
              <a:r>
                <a:rPr lang="en-US" dirty="0" smtClean="0">
                  <a:solidFill>
                    <a:srgbClr val="FF0000"/>
                  </a:solidFill>
                </a:rPr>
                <a:t> relationship</a:t>
              </a:r>
              <a:endParaRPr lang="en-US" dirty="0">
                <a:solidFill>
                  <a:srgbClr val="FF0000"/>
                </a:solidFill>
              </a:endParaRPr>
            </a:p>
          </p:txBody>
        </p:sp>
        <p:cxnSp>
          <p:nvCxnSpPr>
            <p:cNvPr id="33" name="Straight Arrow Connector 32"/>
            <p:cNvCxnSpPr/>
            <p:nvPr/>
          </p:nvCxnSpPr>
          <p:spPr bwMode="auto">
            <a:xfrm rot="5400000" flipH="1" flipV="1">
              <a:off x="4761706" y="5219700"/>
              <a:ext cx="381794" cy="794"/>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rot="5400000">
              <a:off x="4763294" y="6285706"/>
              <a:ext cx="3810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grpSp>
      <p:sp>
        <p:nvSpPr>
          <p:cNvPr id="25" name="Rectangle 2"/>
          <p:cNvSpPr>
            <a:spLocks noGrp="1" noChangeArrowheads="1"/>
          </p:cNvSpPr>
          <p:nvPr>
            <p:ph type="title"/>
          </p:nvPr>
        </p:nvSpPr>
        <p:spPr>
          <a:xfrm>
            <a:off x="762000" y="0"/>
            <a:ext cx="8077200" cy="457200"/>
          </a:xfrm>
        </p:spPr>
        <p:txBody>
          <a:bodyPr/>
          <a:lstStyle/>
          <a:p>
            <a:pPr eaLnBrk="1" hangingPunct="1"/>
            <a:r>
              <a:rPr lang="en-US" b="1" dirty="0" smtClean="0"/>
              <a:t>Composing CQML (3/3)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linds(horizontal)">
                                      <p:cBhvr>
                                        <p:cTn id="7" dur="500"/>
                                        <p:tgtEl>
                                          <p:spTgt spid="23">
                                            <p:txEl>
                                              <p:pRg st="0" end="0"/>
                                            </p:txEl>
                                          </p:spTgt>
                                        </p:tgtEl>
                                      </p:cBhvr>
                                    </p:animEffect>
                                  </p:childTnLst>
                                </p:cTn>
                              </p:par>
                              <p:par>
                                <p:cTn id="8" presetID="3" presetClass="exit" presetSubtype="10" fill="hold" nodeType="withEffect">
                                  <p:stCondLst>
                                    <p:cond delay="0"/>
                                  </p:stCondLst>
                                  <p:childTnLst>
                                    <p:animEffect transition="out" filter="blinds(horizontal)">
                                      <p:cBhvr>
                                        <p:cTn id="9" dur="500"/>
                                        <p:tgtEl>
                                          <p:spTgt spid="31"/>
                                        </p:tgtEl>
                                      </p:cBhvr>
                                    </p:animEffect>
                                    <p:set>
                                      <p:cBhvr>
                                        <p:cTn id="10"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8"/>
          <p:cNvSpPr>
            <a:spLocks noGrp="1" noChangeArrowheads="1"/>
          </p:cNvSpPr>
          <p:nvPr>
            <p:ph type="sldNum" sz="quarter" idx="12"/>
          </p:nvPr>
        </p:nvSpPr>
        <p:spPr>
          <a:xfrm>
            <a:off x="8686800" y="6305550"/>
            <a:ext cx="381000" cy="476250"/>
          </a:xfrm>
          <a:noFill/>
        </p:spPr>
        <p:txBody>
          <a:bodyPr/>
          <a:lstStyle/>
          <a:p>
            <a:fld id="{C0FA90D2-758D-482F-9E67-96E75BE7E29E}" type="slidenum">
              <a:rPr lang="en-US" smtClean="0"/>
              <a:pPr/>
              <a:t>25</a:t>
            </a:fld>
            <a:endParaRPr lang="en-US" dirty="0" smtClean="0"/>
          </a:p>
        </p:txBody>
      </p:sp>
      <p:pic>
        <p:nvPicPr>
          <p:cNvPr id="204801" name="Picture 1"/>
          <p:cNvPicPr>
            <a:picLocks noChangeAspect="1" noChangeArrowheads="1"/>
          </p:cNvPicPr>
          <p:nvPr/>
        </p:nvPicPr>
        <p:blipFill>
          <a:blip r:embed="rId3" cstate="print"/>
          <a:srcRect/>
          <a:stretch>
            <a:fillRect/>
          </a:stretch>
        </p:blipFill>
        <p:spPr bwMode="auto">
          <a:xfrm>
            <a:off x="2133600" y="990600"/>
            <a:ext cx="5238750" cy="5200650"/>
          </a:xfrm>
          <a:prstGeom prst="rect">
            <a:avLst/>
          </a:prstGeom>
          <a:noFill/>
          <a:ln w="9525">
            <a:noFill/>
            <a:miter lim="800000"/>
            <a:headEnd/>
            <a:tailEnd/>
          </a:ln>
        </p:spPr>
      </p:pic>
      <p:pic>
        <p:nvPicPr>
          <p:cNvPr id="12294" name="Picture 7"/>
          <p:cNvPicPr>
            <a:picLocks noChangeAspect="1" noChangeArrowheads="1"/>
          </p:cNvPicPr>
          <p:nvPr/>
        </p:nvPicPr>
        <p:blipFill>
          <a:blip r:embed="rId4" cstate="print"/>
          <a:srcRect/>
          <a:stretch>
            <a:fillRect/>
          </a:stretch>
        </p:blipFill>
        <p:spPr bwMode="auto">
          <a:xfrm>
            <a:off x="2952750" y="5800725"/>
            <a:ext cx="381000" cy="390525"/>
          </a:xfrm>
          <a:prstGeom prst="rect">
            <a:avLst/>
          </a:prstGeom>
          <a:noFill/>
          <a:ln w="9525">
            <a:noFill/>
            <a:miter lim="800000"/>
            <a:headEnd/>
            <a:tailEnd/>
          </a:ln>
        </p:spPr>
      </p:pic>
      <p:pic>
        <p:nvPicPr>
          <p:cNvPr id="12295" name="Picture 8"/>
          <p:cNvPicPr>
            <a:picLocks noChangeAspect="1" noChangeArrowheads="1"/>
          </p:cNvPicPr>
          <p:nvPr/>
        </p:nvPicPr>
        <p:blipFill>
          <a:blip r:embed="rId5" cstate="print"/>
          <a:srcRect/>
          <a:stretch>
            <a:fillRect/>
          </a:stretch>
        </p:blipFill>
        <p:spPr bwMode="auto">
          <a:xfrm>
            <a:off x="5772150" y="5734050"/>
            <a:ext cx="495300" cy="476250"/>
          </a:xfrm>
          <a:prstGeom prst="rect">
            <a:avLst/>
          </a:prstGeom>
          <a:noFill/>
          <a:ln w="9525">
            <a:noFill/>
            <a:miter lim="800000"/>
            <a:headEnd/>
            <a:tailEnd/>
          </a:ln>
        </p:spPr>
      </p:pic>
      <p:pic>
        <p:nvPicPr>
          <p:cNvPr id="12296" name="Picture 9"/>
          <p:cNvPicPr>
            <a:picLocks noChangeAspect="1" noChangeArrowheads="1"/>
          </p:cNvPicPr>
          <p:nvPr/>
        </p:nvPicPr>
        <p:blipFill>
          <a:blip r:embed="rId6" cstate="print"/>
          <a:srcRect/>
          <a:stretch>
            <a:fillRect/>
          </a:stretch>
        </p:blipFill>
        <p:spPr bwMode="auto">
          <a:xfrm>
            <a:off x="4400550" y="5734050"/>
            <a:ext cx="428625" cy="466725"/>
          </a:xfrm>
          <a:prstGeom prst="rect">
            <a:avLst/>
          </a:prstGeom>
          <a:noFill/>
          <a:ln w="9525">
            <a:noFill/>
            <a:miter lim="800000"/>
            <a:headEnd/>
            <a:tailEnd/>
          </a:ln>
        </p:spPr>
      </p:pic>
      <p:sp>
        <p:nvSpPr>
          <p:cNvPr id="18" name="Right Brace 17"/>
          <p:cNvSpPr/>
          <p:nvPr/>
        </p:nvSpPr>
        <p:spPr bwMode="auto">
          <a:xfrm>
            <a:off x="7315200" y="2438400"/>
            <a:ext cx="838200" cy="381000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19" name="TextBox 18"/>
          <p:cNvSpPr txBox="1"/>
          <p:nvPr/>
        </p:nvSpPr>
        <p:spPr>
          <a:xfrm>
            <a:off x="8077200" y="4114800"/>
            <a:ext cx="1066800" cy="415498"/>
          </a:xfrm>
          <a:prstGeom prst="rect">
            <a:avLst/>
          </a:prstGeom>
          <a:noFill/>
        </p:spPr>
        <p:txBody>
          <a:bodyPr wrap="square" rtlCol="0">
            <a:spAutoFit/>
          </a:bodyPr>
          <a:lstStyle/>
          <a:p>
            <a:r>
              <a:rPr lang="en-US" dirty="0" smtClean="0"/>
              <a:t>CQML</a:t>
            </a:r>
            <a:endParaRPr lang="en-US" dirty="0"/>
          </a:p>
        </p:txBody>
      </p:sp>
      <p:sp>
        <p:nvSpPr>
          <p:cNvPr id="21" name="Rectangle 3"/>
          <p:cNvSpPr txBox="1">
            <a:spLocks noChangeArrowheads="1"/>
          </p:cNvSpPr>
          <p:nvPr/>
        </p:nvSpPr>
        <p:spPr bwMode="auto">
          <a:xfrm>
            <a:off x="152400" y="1143000"/>
            <a:ext cx="1752600" cy="990600"/>
          </a:xfrm>
          <a:prstGeom prst="rect">
            <a:avLst/>
          </a:prstGeom>
          <a:noFill/>
          <a:ln w="9525">
            <a:noFill/>
            <a:miter lim="800000"/>
            <a:headEnd/>
            <a:tailEnd/>
          </a:ln>
        </p:spPr>
        <p:txBody>
          <a:bodyPr vert="horz" wrap="square" lIns="85106" tIns="42552" rIns="85106" bIns="42552" numCol="1" anchor="t" anchorCtr="0" compatLnSpc="1">
            <a:prstTxWarp prst="textNoShape">
              <a:avLst/>
            </a:prstTxWarp>
          </a:bodyPr>
          <a:lstStyle/>
          <a:p>
            <a:r>
              <a:rPr lang="en-US" sz="2000" dirty="0" smtClean="0"/>
              <a:t>Composition Modeling Language</a:t>
            </a:r>
            <a:endParaRPr lang="en-US" sz="2000" dirty="0"/>
          </a:p>
        </p:txBody>
      </p:sp>
      <p:sp>
        <p:nvSpPr>
          <p:cNvPr id="22" name="Rectangle 3"/>
          <p:cNvSpPr txBox="1">
            <a:spLocks noChangeArrowheads="1"/>
          </p:cNvSpPr>
          <p:nvPr/>
        </p:nvSpPr>
        <p:spPr bwMode="auto">
          <a:xfrm>
            <a:off x="304800" y="2590800"/>
            <a:ext cx="1524000" cy="990600"/>
          </a:xfrm>
          <a:prstGeom prst="rect">
            <a:avLst/>
          </a:prstGeom>
          <a:noFill/>
          <a:ln w="9525">
            <a:noFill/>
            <a:miter lim="800000"/>
            <a:headEnd/>
            <a:tailEnd/>
          </a:ln>
        </p:spPr>
        <p:txBody>
          <a:bodyPr vert="horz" wrap="square" lIns="85106" tIns="42552" rIns="85106" bIns="42552" numCol="1" anchor="t" anchorCtr="0" compatLnSpc="1">
            <a:prstTxWarp prst="textNoShape">
              <a:avLst/>
            </a:prstTxWarp>
          </a:bodyPr>
          <a:lstStyle/>
          <a:p>
            <a:r>
              <a:rPr lang="en-US" sz="2000" dirty="0" smtClean="0"/>
              <a:t>CQML  Join-point Model</a:t>
            </a:r>
            <a:endParaRPr lang="en-US" sz="2000" dirty="0"/>
          </a:p>
        </p:txBody>
      </p:sp>
      <p:sp>
        <p:nvSpPr>
          <p:cNvPr id="23" name="Rectangle 3"/>
          <p:cNvSpPr txBox="1">
            <a:spLocks noChangeArrowheads="1"/>
          </p:cNvSpPr>
          <p:nvPr/>
        </p:nvSpPr>
        <p:spPr bwMode="auto">
          <a:xfrm>
            <a:off x="381000" y="4114800"/>
            <a:ext cx="1295400" cy="990600"/>
          </a:xfrm>
          <a:prstGeom prst="rect">
            <a:avLst/>
          </a:prstGeom>
          <a:noFill/>
          <a:ln w="9525">
            <a:noFill/>
            <a:miter lim="800000"/>
            <a:headEnd/>
            <a:tailEnd/>
          </a:ln>
        </p:spPr>
        <p:txBody>
          <a:bodyPr vert="horz" wrap="square" lIns="85106" tIns="42552" rIns="85106" bIns="42552" numCol="1" anchor="t" anchorCtr="0" compatLnSpc="1">
            <a:prstTxWarp prst="textNoShape">
              <a:avLst/>
            </a:prstTxWarp>
          </a:bodyPr>
          <a:lstStyle/>
          <a:p>
            <a:r>
              <a:rPr lang="en-US" sz="2000" dirty="0" smtClean="0"/>
              <a:t>Abstract </a:t>
            </a:r>
            <a:r>
              <a:rPr lang="en-US" sz="2000" dirty="0" err="1" smtClean="0"/>
              <a:t>QoS</a:t>
            </a:r>
            <a:r>
              <a:rPr lang="en-US" sz="2000" dirty="0" smtClean="0"/>
              <a:t> Elements</a:t>
            </a:r>
            <a:endParaRPr lang="en-US" sz="2000" dirty="0"/>
          </a:p>
        </p:txBody>
      </p:sp>
      <p:sp>
        <p:nvSpPr>
          <p:cNvPr id="24" name="Rectangle 3"/>
          <p:cNvSpPr txBox="1">
            <a:spLocks noChangeArrowheads="1"/>
          </p:cNvSpPr>
          <p:nvPr/>
        </p:nvSpPr>
        <p:spPr bwMode="auto">
          <a:xfrm>
            <a:off x="381000" y="5410200"/>
            <a:ext cx="1295400" cy="990600"/>
          </a:xfrm>
          <a:prstGeom prst="rect">
            <a:avLst/>
          </a:prstGeom>
          <a:noFill/>
          <a:ln w="9525">
            <a:noFill/>
            <a:miter lim="800000"/>
            <a:headEnd/>
            <a:tailEnd/>
          </a:ln>
        </p:spPr>
        <p:txBody>
          <a:bodyPr vert="horz" wrap="square" lIns="85106" tIns="42552" rIns="85106" bIns="42552" numCol="1" anchor="t" anchorCtr="0" compatLnSpc="1">
            <a:prstTxWarp prst="textNoShape">
              <a:avLst/>
            </a:prstTxWarp>
          </a:bodyPr>
          <a:lstStyle/>
          <a:p>
            <a:r>
              <a:rPr lang="en-US" sz="2000" dirty="0" err="1" smtClean="0"/>
              <a:t>ConcreteQoS</a:t>
            </a:r>
            <a:r>
              <a:rPr lang="en-US" sz="2000" dirty="0" smtClean="0"/>
              <a:t> Elements</a:t>
            </a:r>
            <a:endParaRPr lang="en-US" sz="2000" dirty="0"/>
          </a:p>
        </p:txBody>
      </p:sp>
      <p:sp>
        <p:nvSpPr>
          <p:cNvPr id="16" name="Right Brace 15"/>
          <p:cNvSpPr/>
          <p:nvPr/>
        </p:nvSpPr>
        <p:spPr bwMode="auto">
          <a:xfrm>
            <a:off x="7391400" y="990600"/>
            <a:ext cx="457200" cy="129540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20" name="TextBox 19"/>
          <p:cNvSpPr txBox="1"/>
          <p:nvPr/>
        </p:nvSpPr>
        <p:spPr>
          <a:xfrm>
            <a:off x="7848600" y="838200"/>
            <a:ext cx="1143000" cy="1631216"/>
          </a:xfrm>
          <a:prstGeom prst="rect">
            <a:avLst/>
          </a:prstGeom>
          <a:noFill/>
        </p:spPr>
        <p:txBody>
          <a:bodyPr wrap="square" rtlCol="0">
            <a:spAutoFit/>
          </a:bodyPr>
          <a:lstStyle/>
          <a:p>
            <a:r>
              <a:rPr lang="en-US" sz="2000" dirty="0" smtClean="0"/>
              <a:t>PICML or J2EEML or ESML</a:t>
            </a:r>
          </a:p>
        </p:txBody>
      </p:sp>
      <p:sp>
        <p:nvSpPr>
          <p:cNvPr id="25" name="Rectangle 2"/>
          <p:cNvSpPr>
            <a:spLocks noGrp="1" noChangeArrowheads="1"/>
          </p:cNvSpPr>
          <p:nvPr>
            <p:ph type="title"/>
          </p:nvPr>
        </p:nvSpPr>
        <p:spPr>
          <a:xfrm>
            <a:off x="762000" y="0"/>
            <a:ext cx="8077200" cy="457200"/>
          </a:xfrm>
        </p:spPr>
        <p:txBody>
          <a:bodyPr/>
          <a:lstStyle/>
          <a:p>
            <a:pPr eaLnBrk="1" hangingPunct="1"/>
            <a:r>
              <a:rPr lang="en-US" b="1" dirty="0" smtClean="0"/>
              <a:t>Composing CQML (3/3)</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a:t>
            </a:r>
            <a:r>
              <a:rPr lang="en-US" dirty="0" err="1" smtClean="0"/>
              <a:t>Composability</a:t>
            </a:r>
            <a:r>
              <a:rPr lang="en-US" dirty="0" smtClean="0"/>
              <a:t> of CQML</a:t>
            </a:r>
            <a:endParaRPr lang="en-US" dirty="0"/>
          </a:p>
        </p:txBody>
      </p:sp>
      <p:sp>
        <p:nvSpPr>
          <p:cNvPr id="4" name="Slide Number Placeholder 3"/>
          <p:cNvSpPr>
            <a:spLocks noGrp="1"/>
          </p:cNvSpPr>
          <p:nvPr>
            <p:ph type="sldNum" sz="quarter" idx="12"/>
          </p:nvPr>
        </p:nvSpPr>
        <p:spPr/>
        <p:txBody>
          <a:bodyPr/>
          <a:lstStyle/>
          <a:p>
            <a:pPr>
              <a:defRPr/>
            </a:pPr>
            <a:fld id="{A3AF97A3-6728-4865-85C7-208EE2333AEB}" type="slidenum">
              <a:rPr lang="en-US" smtClean="0"/>
              <a:pPr>
                <a:defRPr/>
              </a:pPr>
              <a:t>26</a:t>
            </a:fld>
            <a:endParaRPr lang="en-US" dirty="0"/>
          </a:p>
        </p:txBody>
      </p:sp>
      <p:pic>
        <p:nvPicPr>
          <p:cNvPr id="196610" name="Picture 2"/>
          <p:cNvPicPr>
            <a:picLocks noGrp="1" noChangeAspect="1" noChangeArrowheads="1"/>
          </p:cNvPicPr>
          <p:nvPr>
            <p:ph idx="1"/>
          </p:nvPr>
        </p:nvPicPr>
        <p:blipFill>
          <a:blip r:embed="rId3" cstate="print"/>
          <a:srcRect/>
          <a:stretch>
            <a:fillRect/>
          </a:stretch>
        </p:blipFill>
        <p:spPr bwMode="auto">
          <a:xfrm>
            <a:off x="3810000" y="838200"/>
            <a:ext cx="5181600" cy="1643921"/>
          </a:xfrm>
          <a:prstGeom prst="rect">
            <a:avLst/>
          </a:prstGeom>
          <a:noFill/>
          <a:ln w="9525">
            <a:noFill/>
            <a:miter lim="800000"/>
            <a:headEnd/>
            <a:tailEnd/>
          </a:ln>
        </p:spPr>
      </p:pic>
      <p:sp>
        <p:nvSpPr>
          <p:cNvPr id="6" name="Content Placeholder 2"/>
          <p:cNvSpPr txBox="1">
            <a:spLocks/>
          </p:cNvSpPr>
          <p:nvPr/>
        </p:nvSpPr>
        <p:spPr bwMode="auto">
          <a:xfrm>
            <a:off x="0" y="762000"/>
            <a:ext cx="3962400" cy="5867400"/>
          </a:xfrm>
          <a:prstGeom prst="rect">
            <a:avLst/>
          </a:prstGeom>
          <a:noFill/>
          <a:ln w="9525">
            <a:noFill/>
            <a:miter lim="800000"/>
            <a:headEnd/>
            <a:tailEnd/>
          </a:ln>
        </p:spPr>
        <p:txBody>
          <a:bodyPr lIns="92075" tIns="46038" rIns="92075" bIns="46038"/>
          <a:lstStyle/>
          <a:p>
            <a:pPr marL="225425" indent="-225425" algn="l">
              <a:spcBef>
                <a:spcPts val="600"/>
              </a:spcBef>
              <a:buClr>
                <a:srgbClr val="CC3300"/>
              </a:buClr>
              <a:buFont typeface="Wingdings" pitchFamily="2" charset="2"/>
              <a:buChar char="§"/>
              <a:defRPr/>
            </a:pPr>
            <a:r>
              <a:rPr lang="en-US" sz="2000" kern="0" dirty="0" smtClean="0"/>
              <a:t>Three composition modeling languages</a:t>
            </a:r>
          </a:p>
          <a:p>
            <a:pPr marL="461963" lvl="1" indent="-231775" algn="l">
              <a:spcBef>
                <a:spcPts val="600"/>
              </a:spcBef>
              <a:buClr>
                <a:srgbClr val="CC3300"/>
              </a:buClr>
              <a:buFont typeface="Wingdings" pitchFamily="2" charset="2"/>
              <a:buChar char="§"/>
              <a:defRPr/>
            </a:pPr>
            <a:r>
              <a:rPr lang="en-US" sz="2000" kern="0" dirty="0" smtClean="0"/>
              <a:t>PICML</a:t>
            </a:r>
          </a:p>
          <a:p>
            <a:pPr marL="461963" lvl="1" indent="-231775" algn="l">
              <a:spcBef>
                <a:spcPts val="600"/>
              </a:spcBef>
              <a:buClr>
                <a:srgbClr val="CC3300"/>
              </a:buClr>
              <a:buFont typeface="Wingdings" pitchFamily="2" charset="2"/>
              <a:buChar char="§"/>
              <a:defRPr/>
            </a:pPr>
            <a:r>
              <a:rPr lang="en-US" sz="2000" kern="0" dirty="0" smtClean="0"/>
              <a:t>J2EEML</a:t>
            </a:r>
          </a:p>
          <a:p>
            <a:pPr marL="461963" lvl="1" indent="-231775" algn="l">
              <a:spcBef>
                <a:spcPts val="600"/>
              </a:spcBef>
              <a:buClr>
                <a:srgbClr val="CC3300"/>
              </a:buClr>
              <a:buFont typeface="Wingdings" pitchFamily="2" charset="2"/>
              <a:buChar char="§"/>
              <a:defRPr/>
            </a:pPr>
            <a:r>
              <a:rPr lang="en-US" sz="2000" kern="0" dirty="0" smtClean="0"/>
              <a:t>ESML</a:t>
            </a:r>
          </a:p>
          <a:p>
            <a:pPr marL="225425" indent="-225425" algn="l">
              <a:spcBef>
                <a:spcPts val="600"/>
              </a:spcBef>
              <a:buClr>
                <a:srgbClr val="CC3300"/>
              </a:buClr>
              <a:buFont typeface="Wingdings" pitchFamily="2" charset="2"/>
              <a:buChar char="§"/>
              <a:tabLst>
                <a:tab pos="225425" algn="l"/>
              </a:tabLst>
              <a:defRPr/>
            </a:pPr>
            <a:r>
              <a:rPr lang="en-US" sz="2000" kern="0" dirty="0" smtClean="0"/>
              <a:t>Available feature-set determines the extent of applicability of the join-point model</a:t>
            </a:r>
          </a:p>
          <a:p>
            <a:pPr marL="225425" indent="-225425" algn="l">
              <a:spcBef>
                <a:spcPts val="600"/>
              </a:spcBef>
              <a:buClr>
                <a:srgbClr val="CC3300"/>
              </a:buClr>
              <a:buFont typeface="Wingdings" pitchFamily="2" charset="2"/>
              <a:buChar char="§"/>
              <a:defRPr/>
            </a:pPr>
            <a:r>
              <a:rPr lang="en-US" sz="2000" kern="0" dirty="0" smtClean="0"/>
              <a:t>Three composite languages with varying </a:t>
            </a:r>
            <a:r>
              <a:rPr lang="en-US" sz="2000" kern="0" dirty="0" err="1" smtClean="0"/>
              <a:t>QoS</a:t>
            </a:r>
            <a:r>
              <a:rPr lang="en-US" sz="2000" kern="0" dirty="0" smtClean="0"/>
              <a:t> modeling capabilities</a:t>
            </a:r>
          </a:p>
          <a:p>
            <a:pPr marL="461963" lvl="1" indent="-230188" algn="l">
              <a:spcBef>
                <a:spcPts val="600"/>
              </a:spcBef>
              <a:buClr>
                <a:srgbClr val="CC3300"/>
              </a:buClr>
              <a:buFont typeface="Wingdings" pitchFamily="2" charset="2"/>
              <a:buChar char="§"/>
              <a:defRPr/>
            </a:pPr>
            <a:r>
              <a:rPr lang="en-US" sz="2000" kern="0" dirty="0" smtClean="0"/>
              <a:t>PICML’</a:t>
            </a:r>
          </a:p>
          <a:p>
            <a:pPr marL="461963" lvl="1" indent="-230188" algn="l">
              <a:spcBef>
                <a:spcPts val="600"/>
              </a:spcBef>
              <a:buClr>
                <a:srgbClr val="CC3300"/>
              </a:buClr>
              <a:buFont typeface="Wingdings" pitchFamily="2" charset="2"/>
              <a:buChar char="§"/>
              <a:defRPr/>
            </a:pPr>
            <a:r>
              <a:rPr lang="en-US" sz="2000" kern="0" dirty="0" smtClean="0"/>
              <a:t>J2EEML’</a:t>
            </a:r>
          </a:p>
          <a:p>
            <a:pPr marL="461963" lvl="1" indent="-230188" algn="l">
              <a:spcBef>
                <a:spcPts val="600"/>
              </a:spcBef>
              <a:buClr>
                <a:srgbClr val="CC3300"/>
              </a:buClr>
              <a:buFont typeface="Wingdings" pitchFamily="2" charset="2"/>
              <a:buChar char="§"/>
              <a:defRPr/>
            </a:pPr>
            <a:r>
              <a:rPr lang="en-US" sz="2000" kern="0" dirty="0" smtClean="0"/>
              <a:t>ESML’</a:t>
            </a:r>
          </a:p>
        </p:txBody>
      </p:sp>
      <p:pic>
        <p:nvPicPr>
          <p:cNvPr id="196611" name="Picture 3"/>
          <p:cNvPicPr>
            <a:picLocks noChangeAspect="1" noChangeArrowheads="1"/>
          </p:cNvPicPr>
          <p:nvPr/>
        </p:nvPicPr>
        <p:blipFill>
          <a:blip r:embed="rId4" cstate="print"/>
          <a:srcRect/>
          <a:stretch>
            <a:fillRect/>
          </a:stretch>
        </p:blipFill>
        <p:spPr bwMode="auto">
          <a:xfrm>
            <a:off x="3886200" y="3906829"/>
            <a:ext cx="5181600" cy="211297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6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Relevant Publications</a:t>
            </a:r>
            <a:endParaRPr lang="en-US" dirty="0"/>
          </a:p>
        </p:txBody>
      </p:sp>
      <p:sp>
        <p:nvSpPr>
          <p:cNvPr id="4" name="Slide Number Placeholder 3"/>
          <p:cNvSpPr>
            <a:spLocks noGrp="1"/>
          </p:cNvSpPr>
          <p:nvPr>
            <p:ph type="sldNum" sz="quarter" idx="12"/>
          </p:nvPr>
        </p:nvSpPr>
        <p:spPr/>
        <p:txBody>
          <a:bodyPr/>
          <a:lstStyle/>
          <a:p>
            <a:pPr>
              <a:defRPr/>
            </a:pPr>
            <a:fld id="{A3AF97A3-6728-4865-85C7-208EE2333AEB}" type="slidenum">
              <a:rPr lang="en-US" smtClean="0"/>
              <a:pPr>
                <a:defRPr/>
              </a:pPr>
              <a:t>27</a:t>
            </a:fld>
            <a:endParaRPr lang="en-US" dirty="0"/>
          </a:p>
        </p:txBody>
      </p:sp>
      <p:sp>
        <p:nvSpPr>
          <p:cNvPr id="5" name="TextBox 4"/>
          <p:cNvSpPr txBox="1"/>
          <p:nvPr/>
        </p:nvSpPr>
        <p:spPr>
          <a:xfrm>
            <a:off x="457200" y="1447800"/>
            <a:ext cx="8229600" cy="3323987"/>
          </a:xfrm>
          <a:prstGeom prst="rect">
            <a:avLst/>
          </a:prstGeom>
          <a:solidFill>
            <a:srgbClr val="FFFF99"/>
          </a:solidFill>
          <a:ln cap="rnd">
            <a:solidFill>
              <a:schemeClr val="tx1"/>
            </a:solidFill>
          </a:ln>
          <a:effectLst>
            <a:outerShdw blurRad="50800" dist="38100" dir="2700000" algn="tl" rotWithShape="0">
              <a:prstClr val="black">
                <a:alpha val="40000"/>
              </a:prstClr>
            </a:outerShdw>
          </a:effectLst>
        </p:spPr>
        <p:txBody>
          <a:bodyPr wrap="square" rtlCol="0">
            <a:spAutoFit/>
          </a:bodyPr>
          <a:lstStyle/>
          <a:p>
            <a:pPr marL="457200" indent="-457200" algn="l">
              <a:buFont typeface="+mj-lt"/>
              <a:buAutoNum type="arabicPeriod"/>
            </a:pPr>
            <a:r>
              <a:rPr lang="en-US" b="1" i="1" dirty="0" smtClean="0"/>
              <a:t>CQML: Aspect-oriented Modeling for Modularizing &amp; Weaving </a:t>
            </a:r>
            <a:r>
              <a:rPr lang="en-US" b="1" i="1" dirty="0" err="1" smtClean="0"/>
              <a:t>QoS</a:t>
            </a:r>
            <a:r>
              <a:rPr lang="en-US" b="1" i="1" dirty="0" smtClean="0"/>
              <a:t> Concerns in Component-based Systems</a:t>
            </a:r>
            <a:r>
              <a:rPr lang="en-US" b="1" dirty="0" smtClean="0"/>
              <a:t>, ECBS 2009</a:t>
            </a:r>
          </a:p>
          <a:p>
            <a:pPr marL="457200" indent="-457200" algn="l">
              <a:buFont typeface="+mj-lt"/>
              <a:buAutoNum type="arabicPeriod"/>
            </a:pPr>
            <a:endParaRPr lang="en-US" b="1" dirty="0" smtClean="0"/>
          </a:p>
          <a:p>
            <a:pPr marL="457200" indent="-457200" algn="l">
              <a:buFont typeface="+mj-lt"/>
              <a:buAutoNum type="arabicPeriod"/>
            </a:pPr>
            <a:r>
              <a:rPr lang="en-US" b="1" i="1" dirty="0" smtClean="0"/>
              <a:t>Towards A </a:t>
            </a:r>
            <a:r>
              <a:rPr lang="en-US" b="1" i="1" dirty="0" err="1" smtClean="0"/>
              <a:t>QoS</a:t>
            </a:r>
            <a:r>
              <a:rPr lang="en-US" b="1" i="1" dirty="0" smtClean="0"/>
              <a:t> Modeling &amp; Modularization Framework for Component-based Systems</a:t>
            </a:r>
            <a:r>
              <a:rPr lang="en-US" b="1" dirty="0" smtClean="0"/>
              <a:t>, </a:t>
            </a:r>
            <a:r>
              <a:rPr lang="en-US" b="1" dirty="0" err="1" smtClean="0"/>
              <a:t>AQuSerM</a:t>
            </a:r>
            <a:r>
              <a:rPr lang="en-US" b="1" dirty="0" smtClean="0"/>
              <a:t> </a:t>
            </a:r>
            <a:r>
              <a:rPr lang="en-US" b="1" dirty="0" smtClean="0"/>
              <a:t>2008</a:t>
            </a:r>
          </a:p>
          <a:p>
            <a:pPr marL="457200" indent="-457200" algn="l">
              <a:buFont typeface="+mj-lt"/>
              <a:buAutoNum type="arabicPeriod"/>
            </a:pPr>
            <a:endParaRPr lang="en-US" b="1" dirty="0" smtClean="0">
              <a:solidFill>
                <a:srgbClr val="FF0000"/>
              </a:solidFill>
            </a:endParaRPr>
          </a:p>
          <a:p>
            <a:pPr marL="457200" indent="-457200" algn="l">
              <a:buFont typeface="+mj-lt"/>
              <a:buAutoNum type="arabicPeriod"/>
            </a:pPr>
            <a:r>
              <a:rPr lang="en-US" b="1" dirty="0" smtClean="0"/>
              <a:t>Model-driven Engineering for Development-time </a:t>
            </a:r>
            <a:r>
              <a:rPr lang="en-US" b="1" dirty="0" err="1" smtClean="0"/>
              <a:t>QoS</a:t>
            </a:r>
            <a:r>
              <a:rPr lang="en-US" b="1" dirty="0" smtClean="0"/>
              <a:t> Validation of  Component-based Software </a:t>
            </a:r>
            <a:r>
              <a:rPr lang="en-US" b="1" dirty="0" smtClean="0"/>
              <a:t>Systems, RTWS 2006</a:t>
            </a:r>
            <a:endParaRPr lang="en-US" b="1" dirty="0" smtClean="0"/>
          </a:p>
        </p:txBody>
      </p:sp>
      <p:sp>
        <p:nvSpPr>
          <p:cNvPr id="6" name="TextBox 5"/>
          <p:cNvSpPr txBox="1"/>
          <p:nvPr/>
        </p:nvSpPr>
        <p:spPr>
          <a:xfrm>
            <a:off x="3276600" y="4876800"/>
            <a:ext cx="2057400" cy="415498"/>
          </a:xfrm>
          <a:prstGeom prst="rect">
            <a:avLst/>
          </a:prstGeom>
          <a:noFill/>
        </p:spPr>
        <p:txBody>
          <a:bodyPr wrap="square" rtlCol="0">
            <a:spAutoFit/>
          </a:bodyPr>
          <a:lstStyle/>
          <a:p>
            <a:r>
              <a:rPr lang="en-US" b="1" dirty="0" smtClean="0"/>
              <a:t>First-author</a:t>
            </a:r>
            <a:endParaRPr lang="en-US"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73FCA15-E72E-4EB1-A997-53FA4B52C890}" type="slidenum">
              <a:rPr lang="en-US" smtClean="0"/>
              <a:pPr>
                <a:defRPr/>
              </a:pPr>
              <a:t>28</a:t>
            </a:fld>
            <a:endParaRPr lang="en-US" dirty="0"/>
          </a:p>
        </p:txBody>
      </p:sp>
      <p:sp>
        <p:nvSpPr>
          <p:cNvPr id="3" name="Rectangle 2"/>
          <p:cNvSpPr txBox="1">
            <a:spLocks noChangeArrowheads="1"/>
          </p:cNvSpPr>
          <p:nvPr/>
        </p:nvSpPr>
        <p:spPr bwMode="auto">
          <a:xfrm>
            <a:off x="152400" y="76200"/>
            <a:ext cx="8763000" cy="685800"/>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FF0000"/>
                </a:solidFill>
                <a:effectLst/>
                <a:uLnTx/>
                <a:uFillTx/>
                <a:latin typeface="+mj-lt"/>
                <a:ea typeface="+mj-ea"/>
                <a:cs typeface="Arial" pitchFamily="34" charset="0"/>
              </a:rPr>
              <a:t>Resolution 2: Post-specification Phases of the </a:t>
            </a:r>
          </a:p>
          <a:p>
            <a:pPr marL="0" marR="0" lvl="0" indent="0" algn="ctr" defTabSz="8509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FF0000"/>
                </a:solidFill>
                <a:effectLst/>
                <a:uLnTx/>
                <a:uFillTx/>
                <a:latin typeface="+mj-lt"/>
                <a:ea typeface="+mj-ea"/>
                <a:cs typeface="Arial" pitchFamily="34" charset="0"/>
              </a:rPr>
              <a:t>Development</a:t>
            </a:r>
            <a:r>
              <a:rPr kumimoji="0" lang="en-US" sz="2800" b="1" i="0" u="none" strike="noStrike" kern="0" cap="none" spc="0" normalizeH="0" noProof="0" dirty="0" smtClean="0">
                <a:ln>
                  <a:noFill/>
                </a:ln>
                <a:solidFill>
                  <a:srgbClr val="FF0000"/>
                </a:solidFill>
                <a:effectLst/>
                <a:uLnTx/>
                <a:uFillTx/>
                <a:latin typeface="+mj-lt"/>
                <a:ea typeface="+mj-ea"/>
                <a:cs typeface="Arial" pitchFamily="34" charset="0"/>
              </a:rPr>
              <a:t> Lifecycle</a:t>
            </a:r>
            <a:endParaRPr kumimoji="0" lang="en-US" sz="2600" b="1" i="0" u="none" strike="noStrike" kern="0" cap="none" spc="0" normalizeH="0" baseline="0" noProof="0" dirty="0" smtClean="0">
              <a:ln>
                <a:noFill/>
              </a:ln>
              <a:solidFill>
                <a:srgbClr val="FF3300"/>
              </a:solidFill>
              <a:effectLst/>
              <a:uLnTx/>
              <a:uFillTx/>
              <a:latin typeface="+mj-lt"/>
              <a:ea typeface="+mj-ea"/>
              <a:cs typeface="+mj-cs"/>
            </a:endParaRPr>
          </a:p>
        </p:txBody>
      </p:sp>
      <p:grpSp>
        <p:nvGrpSpPr>
          <p:cNvPr id="18" name="Group 17"/>
          <p:cNvGrpSpPr/>
          <p:nvPr/>
        </p:nvGrpSpPr>
        <p:grpSpPr>
          <a:xfrm>
            <a:off x="76200" y="533400"/>
            <a:ext cx="1905000" cy="6172200"/>
            <a:chOff x="76200" y="533400"/>
            <a:chExt cx="1905000" cy="6172200"/>
          </a:xfrm>
        </p:grpSpPr>
        <p:cxnSp>
          <p:nvCxnSpPr>
            <p:cNvPr id="8" name="Straight Arrow Connector 7"/>
            <p:cNvCxnSpPr>
              <a:stCxn id="11" idx="2"/>
              <a:endCxn id="12" idx="0"/>
            </p:cNvCxnSpPr>
            <p:nvPr/>
          </p:nvCxnSpPr>
          <p:spPr bwMode="auto">
            <a:xfrm rot="5400000">
              <a:off x="723900" y="22098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9" name="Rounded Rectangle 8"/>
            <p:cNvSpPr/>
            <p:nvPr/>
          </p:nvSpPr>
          <p:spPr bwMode="auto">
            <a:xfrm>
              <a:off x="152400" y="5943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Run-time</a:t>
              </a:r>
            </a:p>
          </p:txBody>
        </p:sp>
        <p:cxnSp>
          <p:nvCxnSpPr>
            <p:cNvPr id="10" name="Straight Arrow Connector 9"/>
            <p:cNvCxnSpPr>
              <a:stCxn id="14" idx="2"/>
              <a:endCxn id="9" idx="0"/>
            </p:cNvCxnSpPr>
            <p:nvPr/>
          </p:nvCxnSpPr>
          <p:spPr bwMode="auto">
            <a:xfrm rot="5400000">
              <a:off x="762000" y="5676900"/>
              <a:ext cx="5334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1" name="Rounded Rectangle 10"/>
            <p:cNvSpPr/>
            <p:nvPr/>
          </p:nvSpPr>
          <p:spPr bwMode="auto">
            <a:xfrm>
              <a:off x="152400" y="1371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Specification</a:t>
              </a:r>
            </a:p>
          </p:txBody>
        </p:sp>
        <p:sp>
          <p:nvSpPr>
            <p:cNvPr id="13" name="Rounded Rectangle 12"/>
            <p:cNvSpPr/>
            <p:nvPr/>
          </p:nvSpPr>
          <p:spPr bwMode="auto">
            <a:xfrm>
              <a:off x="76200" y="533400"/>
              <a:ext cx="1905000" cy="6172200"/>
            </a:xfrm>
            <a:prstGeom prst="roundRect">
              <a:avLst/>
            </a:prstGeom>
            <a:solidFill>
              <a:schemeClr val="accent1">
                <a:lumMod val="60000"/>
                <a:lumOff val="40000"/>
                <a:alpha val="68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cxnSp>
          <p:nvCxnSpPr>
            <p:cNvPr id="7" name="Straight Arrow Connector 6"/>
            <p:cNvCxnSpPr>
              <a:stCxn id="12" idx="2"/>
              <a:endCxn id="16" idx="0"/>
            </p:cNvCxnSpPr>
            <p:nvPr/>
          </p:nvCxnSpPr>
          <p:spPr bwMode="auto">
            <a:xfrm rot="5400000">
              <a:off x="723900" y="33528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2" name="Rounded Rectangle 11"/>
            <p:cNvSpPr/>
            <p:nvPr/>
          </p:nvSpPr>
          <p:spPr bwMode="auto">
            <a:xfrm>
              <a:off x="152400" y="2514600"/>
              <a:ext cx="1752600" cy="533400"/>
            </a:xfrm>
            <a:prstGeom prst="roundRect">
              <a:avLst/>
            </a:prstGeom>
            <a:solidFill>
              <a:schemeClr val="accent6">
                <a:lumMod val="40000"/>
                <a:lumOff val="60000"/>
              </a:schemeClr>
            </a:solidFill>
            <a:ln w="254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Composition</a:t>
              </a:r>
            </a:p>
          </p:txBody>
        </p:sp>
        <p:sp>
          <p:nvSpPr>
            <p:cNvPr id="14" name="Rounded Rectangle 13"/>
            <p:cNvSpPr/>
            <p:nvPr/>
          </p:nvSpPr>
          <p:spPr bwMode="auto">
            <a:xfrm>
              <a:off x="152400" y="4876800"/>
              <a:ext cx="1752600" cy="533400"/>
            </a:xfrm>
            <a:prstGeom prst="roundRect">
              <a:avLst/>
            </a:prstGeom>
            <a:solidFill>
              <a:schemeClr val="accent6">
                <a:lumMod val="40000"/>
                <a:lumOff val="60000"/>
              </a:schemeClr>
            </a:solidFill>
            <a:ln w="254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Configuration</a:t>
              </a:r>
            </a:p>
          </p:txBody>
        </p:sp>
        <p:cxnSp>
          <p:nvCxnSpPr>
            <p:cNvPr id="15" name="Straight Arrow Connector 14"/>
            <p:cNvCxnSpPr>
              <a:stCxn id="16" idx="2"/>
              <a:endCxn id="14" idx="0"/>
            </p:cNvCxnSpPr>
            <p:nvPr/>
          </p:nvCxnSpPr>
          <p:spPr bwMode="auto">
            <a:xfrm rot="5400000">
              <a:off x="685800" y="4533900"/>
              <a:ext cx="6858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6" name="Rounded Rectangle 15"/>
            <p:cNvSpPr/>
            <p:nvPr/>
          </p:nvSpPr>
          <p:spPr bwMode="auto">
            <a:xfrm>
              <a:off x="152400" y="3657600"/>
              <a:ext cx="1752600" cy="533400"/>
            </a:xfrm>
            <a:prstGeom prst="roundRect">
              <a:avLst/>
            </a:prstGeom>
            <a:solidFill>
              <a:schemeClr val="accent6">
                <a:lumMod val="40000"/>
                <a:lumOff val="60000"/>
              </a:schemeClr>
            </a:solidFill>
            <a:ln w="254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Deployment</a:t>
              </a:r>
            </a:p>
          </p:txBody>
        </p:sp>
        <p:sp>
          <p:nvSpPr>
            <p:cNvPr id="17" name="TextBox 16"/>
            <p:cNvSpPr txBox="1"/>
            <p:nvPr/>
          </p:nvSpPr>
          <p:spPr>
            <a:xfrm>
              <a:off x="76200" y="609600"/>
              <a:ext cx="1828800" cy="738664"/>
            </a:xfrm>
            <a:prstGeom prst="rect">
              <a:avLst/>
            </a:prstGeom>
            <a:noFill/>
          </p:spPr>
          <p:txBody>
            <a:bodyPr wrap="square" rtlCol="0">
              <a:spAutoFit/>
            </a:bodyPr>
            <a:lstStyle/>
            <a:p>
              <a:r>
                <a:rPr lang="en-US" dirty="0" smtClean="0"/>
                <a:t>Resolves challenges in</a:t>
              </a:r>
              <a:endParaRPr lang="en-US" dirty="0"/>
            </a:p>
          </p:txBody>
        </p:sp>
      </p:grpSp>
      <p:sp>
        <p:nvSpPr>
          <p:cNvPr id="25" name="Right Brace 24"/>
          <p:cNvSpPr/>
          <p:nvPr/>
        </p:nvSpPr>
        <p:spPr bwMode="auto">
          <a:xfrm>
            <a:off x="1981200" y="2438400"/>
            <a:ext cx="914400" cy="3048000"/>
          </a:xfrm>
          <a:prstGeom prst="rightBrace">
            <a:avLst>
              <a:gd name="adj1" fmla="val 8333"/>
              <a:gd name="adj2" fmla="val 50000"/>
            </a:avLst>
          </a:prstGeom>
          <a:noFill/>
          <a:ln w="254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26" name="Content Placeholder 2"/>
          <p:cNvSpPr txBox="1">
            <a:spLocks/>
          </p:cNvSpPr>
          <p:nvPr/>
        </p:nvSpPr>
        <p:spPr>
          <a:xfrm>
            <a:off x="2971800" y="2895600"/>
            <a:ext cx="6019800" cy="1981200"/>
          </a:xfrm>
          <a:prstGeom prst="rect">
            <a:avLst/>
          </a:prstGeom>
          <a:solidFill>
            <a:schemeClr val="accent6">
              <a:lumMod val="20000"/>
              <a:lumOff val="80000"/>
            </a:schemeClr>
          </a:solidFill>
          <a:ln cap="flat">
            <a:solidFill>
              <a:schemeClr val="tx1"/>
            </a:solidFill>
            <a:round/>
          </a:ln>
        </p:spPr>
        <p:txBody>
          <a:bodyPr/>
          <a:lstStyle/>
          <a:p>
            <a:pPr marL="160338" marR="0" lvl="0" indent="-160338" algn="l" defTabSz="850900" rtl="0" eaLnBrk="0" fontAlgn="base" latinLnBrk="0" hangingPunct="0">
              <a:lnSpc>
                <a:spcPct val="100000"/>
              </a:lnSpc>
              <a:spcBef>
                <a:spcPct val="20000"/>
              </a:spcBef>
              <a:spcAft>
                <a:spcPct val="0"/>
              </a:spcAft>
              <a:buClr>
                <a:schemeClr val="tx1"/>
              </a:buClr>
              <a:buSzTx/>
              <a:buFontTx/>
              <a:buChar char="•"/>
              <a:tabLst/>
              <a:defRPr/>
            </a:pPr>
            <a:r>
              <a:rPr lang="en-US" sz="2000" kern="0" dirty="0" smtClean="0">
                <a:solidFill>
                  <a:srgbClr val="FF0000"/>
                </a:solidFill>
                <a:latin typeface="+mn-lt"/>
                <a:cs typeface="+mn-cs"/>
              </a:rPr>
              <a:t>Generative Aspects for Fault-Tolerance (GRAFT)</a:t>
            </a:r>
          </a:p>
          <a:p>
            <a:pPr marL="617538" lvl="1" indent="-160338" algn="l" defTabSz="850900" eaLnBrk="0" hangingPunct="0">
              <a:spcBef>
                <a:spcPct val="20000"/>
              </a:spcBef>
              <a:buClr>
                <a:schemeClr val="tx1"/>
              </a:buClr>
              <a:buFontTx/>
              <a:buChar char="•"/>
            </a:pPr>
            <a:r>
              <a:rPr kumimoji="0" lang="en-US" sz="1800" i="0" u="none" strike="noStrike" kern="0" cap="none" spc="0" normalizeH="0" baseline="0" noProof="0" dirty="0" smtClean="0">
                <a:ln>
                  <a:noFill/>
                </a:ln>
                <a:solidFill>
                  <a:schemeClr val="tx1"/>
                </a:solidFill>
                <a:effectLst/>
                <a:uLnTx/>
                <a:uFillTx/>
                <a:latin typeface="+mn-lt"/>
                <a:ea typeface="+mn-ea"/>
                <a:cs typeface="+mn-cs"/>
              </a:rPr>
              <a:t>Multi-stage model-driven</a:t>
            </a:r>
            <a:r>
              <a:rPr kumimoji="0" lang="en-US" sz="1800" i="0" u="none" strike="noStrike" kern="0" cap="none" spc="0" normalizeH="0" noProof="0" dirty="0" smtClean="0">
                <a:ln>
                  <a:noFill/>
                </a:ln>
                <a:solidFill>
                  <a:schemeClr val="tx1"/>
                </a:solidFill>
                <a:effectLst/>
                <a:uLnTx/>
                <a:uFillTx/>
                <a:latin typeface="+mn-lt"/>
                <a:ea typeface="+mn-ea"/>
                <a:cs typeface="+mn-cs"/>
              </a:rPr>
              <a:t> development process</a:t>
            </a:r>
          </a:p>
          <a:p>
            <a:pPr marL="617538" lvl="1" indent="-160338" algn="l" defTabSz="850900" eaLnBrk="0" hangingPunct="0">
              <a:spcBef>
                <a:spcPct val="20000"/>
              </a:spcBef>
              <a:buClr>
                <a:schemeClr val="tx1"/>
              </a:buClr>
              <a:buFontTx/>
              <a:buChar char="•"/>
            </a:pPr>
            <a:r>
              <a:rPr lang="en-US" sz="1800" dirty="0" smtClean="0"/>
              <a:t>Weaving Dependability Concerns in System Artifacts</a:t>
            </a:r>
            <a:endParaRPr lang="en-US" sz="1600" kern="0" dirty="0" smtClean="0">
              <a:latin typeface="+mn-lt"/>
              <a:cs typeface="+mn-cs"/>
            </a:endParaRPr>
          </a:p>
          <a:p>
            <a:pPr marL="617538" lvl="1" indent="-160338" algn="l" defTabSz="850900" eaLnBrk="0" hangingPunct="0">
              <a:spcBef>
                <a:spcPct val="20000"/>
              </a:spcBef>
              <a:buClr>
                <a:schemeClr val="tx1"/>
              </a:buClr>
              <a:buFontTx/>
              <a:buChar char="•"/>
            </a:pPr>
            <a:r>
              <a:rPr lang="en-US" sz="1800" kern="0" dirty="0" smtClean="0">
                <a:latin typeface="+mn-lt"/>
                <a:cs typeface="+mn-cs"/>
              </a:rPr>
              <a:t>Provides model-to-model, model-to-text, model-to-code transformations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554038"/>
          </a:xfrm>
        </p:spPr>
        <p:txBody>
          <a:bodyPr/>
          <a:lstStyle/>
          <a:p>
            <a:r>
              <a:rPr lang="en-US" dirty="0" smtClean="0"/>
              <a:t>Generative Aspects for Fault Tolerance (GRAFT)</a:t>
            </a:r>
            <a:endParaRPr lang="en-US" dirty="0"/>
          </a:p>
        </p:txBody>
      </p:sp>
      <p:sp>
        <p:nvSpPr>
          <p:cNvPr id="6" name="Rectangle 3"/>
          <p:cNvSpPr txBox="1">
            <a:spLocks noChangeArrowheads="1"/>
          </p:cNvSpPr>
          <p:nvPr/>
        </p:nvSpPr>
        <p:spPr bwMode="auto">
          <a:xfrm>
            <a:off x="0" y="1066800"/>
            <a:ext cx="3276600" cy="3962400"/>
          </a:xfrm>
          <a:prstGeom prst="rect">
            <a:avLst/>
          </a:prstGeom>
          <a:noFill/>
          <a:ln w="9525">
            <a:noFill/>
            <a:miter lim="800000"/>
            <a:headEnd/>
            <a:tailEnd/>
          </a:ln>
        </p:spPr>
        <p:txBody>
          <a:bodyPr vert="horz" wrap="square" lIns="85106" tIns="42552" rIns="85106" bIns="42552" numCol="1" anchor="t" anchorCtr="0" compatLnSpc="1">
            <a:prstTxWarp prst="textNoShape">
              <a:avLst/>
            </a:prstTxWarp>
          </a:bodyPr>
          <a:lstStyle/>
          <a:p>
            <a:pPr marL="160338" marR="0" lvl="0" indent="-160338" algn="l" defTabSz="850900" rtl="0" eaLnBrk="0" fontAlgn="base" latinLnBrk="0" hangingPunct="0">
              <a:lnSpc>
                <a:spcPct val="100000"/>
              </a:lnSpc>
              <a:spcBef>
                <a:spcPct val="20000"/>
              </a:spcBef>
              <a:spcAft>
                <a:spcPct val="0"/>
              </a:spcAft>
              <a:buClr>
                <a:schemeClr val="tx1"/>
              </a:buClr>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cs typeface="+mn-cs"/>
              </a:rPr>
              <a:t>Multi-stage model-driven</a:t>
            </a:r>
            <a:r>
              <a:rPr kumimoji="0" lang="en-US" sz="2000" b="0" i="0" u="none" strike="noStrike" kern="0" cap="none" spc="0" normalizeH="0" noProof="0" dirty="0" smtClean="0">
                <a:ln>
                  <a:noFill/>
                </a:ln>
                <a:solidFill>
                  <a:schemeClr val="tx1"/>
                </a:solidFill>
                <a:effectLst/>
                <a:uLnTx/>
                <a:uFillTx/>
                <a:latin typeface="+mn-lt"/>
                <a:cs typeface="+mn-cs"/>
              </a:rPr>
              <a:t> generative process</a:t>
            </a:r>
          </a:p>
          <a:p>
            <a:pPr marL="160338" marR="0" lvl="0" indent="-160338" algn="l" defTabSz="850900" rtl="0" eaLnBrk="0" fontAlgn="base" latinLnBrk="0" hangingPunct="0">
              <a:lnSpc>
                <a:spcPct val="100000"/>
              </a:lnSpc>
              <a:spcBef>
                <a:spcPct val="20000"/>
              </a:spcBef>
              <a:spcAft>
                <a:spcPct val="0"/>
              </a:spcAft>
              <a:buClr>
                <a:schemeClr val="tx1"/>
              </a:buClr>
              <a:buSzTx/>
              <a:buFontTx/>
              <a:buChar char="•"/>
              <a:tabLst/>
              <a:defRPr/>
            </a:pPr>
            <a:r>
              <a:rPr lang="en-US" sz="2000" kern="0" baseline="0" dirty="0" smtClean="0">
                <a:latin typeface="+mn-lt"/>
                <a:cs typeface="+mn-cs"/>
              </a:rPr>
              <a:t>Incremental model-refinement using transformations</a:t>
            </a:r>
          </a:p>
          <a:p>
            <a:pPr marL="617538" lvl="1" indent="-160338" algn="l" defTabSz="850900" eaLnBrk="0" hangingPunct="0">
              <a:spcBef>
                <a:spcPct val="20000"/>
              </a:spcBef>
              <a:buClr>
                <a:schemeClr val="tx1"/>
              </a:buClr>
              <a:buFontTx/>
              <a:buChar char="•"/>
            </a:pPr>
            <a:r>
              <a:rPr lang="en-US" sz="1800" kern="0" dirty="0" smtClean="0">
                <a:latin typeface="+mn-lt"/>
                <a:cs typeface="+mn-cs"/>
              </a:rPr>
              <a:t>Model-to-model</a:t>
            </a:r>
          </a:p>
          <a:p>
            <a:pPr marL="617538" lvl="1" indent="-160338" algn="l" defTabSz="850900" eaLnBrk="0" hangingPunct="0">
              <a:spcBef>
                <a:spcPct val="20000"/>
              </a:spcBef>
              <a:buClr>
                <a:schemeClr val="tx1"/>
              </a:buClr>
              <a:buFontTx/>
              <a:buChar char="•"/>
            </a:pPr>
            <a:r>
              <a:rPr lang="en-US" sz="1800" kern="0" baseline="0" dirty="0" smtClean="0">
                <a:latin typeface="+mn-lt"/>
                <a:cs typeface="+mn-cs"/>
              </a:rPr>
              <a:t>Model-to-text</a:t>
            </a:r>
          </a:p>
          <a:p>
            <a:pPr marL="617538" lvl="1" indent="-160338" algn="l" defTabSz="850900" eaLnBrk="0" hangingPunct="0">
              <a:spcBef>
                <a:spcPct val="20000"/>
              </a:spcBef>
              <a:buClr>
                <a:schemeClr val="tx1"/>
              </a:buClr>
              <a:buFontTx/>
              <a:buChar char="•"/>
            </a:pPr>
            <a:r>
              <a:rPr lang="en-US" sz="1800" kern="0" dirty="0" smtClean="0">
                <a:latin typeface="+mn-lt"/>
                <a:cs typeface="+mn-cs"/>
              </a:rPr>
              <a:t>Model-to-code</a:t>
            </a:r>
            <a:endParaRPr lang="en-US" sz="1800" kern="0" baseline="0" dirty="0" smtClean="0">
              <a:latin typeface="+mn-lt"/>
              <a:cs typeface="+mn-cs"/>
            </a:endParaRPr>
          </a:p>
          <a:p>
            <a:pPr marL="160338" indent="-160338" algn="l" defTabSz="850900" eaLnBrk="0" hangingPunct="0">
              <a:spcBef>
                <a:spcPct val="20000"/>
              </a:spcBef>
              <a:buClr>
                <a:schemeClr val="tx1"/>
              </a:buClr>
              <a:buFontTx/>
              <a:buChar char="•"/>
              <a:defRPr/>
            </a:pPr>
            <a:r>
              <a:rPr lang="en-US" sz="2000" kern="0" dirty="0" smtClean="0"/>
              <a:t>Weaves dependability concerns in system artifacts</a:t>
            </a:r>
          </a:p>
        </p:txBody>
      </p:sp>
      <p:pic>
        <p:nvPicPr>
          <p:cNvPr id="192515" name="Picture 3"/>
          <p:cNvPicPr>
            <a:picLocks noChangeAspect="1" noChangeArrowheads="1"/>
          </p:cNvPicPr>
          <p:nvPr/>
        </p:nvPicPr>
        <p:blipFill>
          <a:blip r:embed="rId3" cstate="print"/>
          <a:srcRect/>
          <a:stretch>
            <a:fillRect/>
          </a:stretch>
        </p:blipFill>
        <p:spPr bwMode="auto">
          <a:xfrm>
            <a:off x="3333750" y="533399"/>
            <a:ext cx="5734050" cy="6169547"/>
          </a:xfrm>
          <a:prstGeom prst="rect">
            <a:avLst/>
          </a:prstGeom>
          <a:noFill/>
          <a:ln w="9525">
            <a:noFill/>
            <a:miter lim="800000"/>
            <a:headEnd/>
            <a:tailEnd/>
          </a:ln>
        </p:spPr>
      </p:pic>
      <p:sp>
        <p:nvSpPr>
          <p:cNvPr id="4" name="Slide Number Placeholder 3"/>
          <p:cNvSpPr>
            <a:spLocks noGrp="1"/>
          </p:cNvSpPr>
          <p:nvPr>
            <p:ph type="sldNum" sz="quarter" idx="12"/>
          </p:nvPr>
        </p:nvSpPr>
        <p:spPr>
          <a:xfrm>
            <a:off x="8610600" y="6305550"/>
            <a:ext cx="457200" cy="476250"/>
          </a:xfrm>
        </p:spPr>
        <p:txBody>
          <a:bodyPr/>
          <a:lstStyle/>
          <a:p>
            <a:pPr>
              <a:defRPr/>
            </a:pPr>
            <a:fld id="{A3AF97A3-6728-4865-85C7-208EE2333AEB}"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8"/>
          <p:cNvSpPr>
            <a:spLocks noGrp="1" noChangeArrowheads="1"/>
          </p:cNvSpPr>
          <p:nvPr>
            <p:ph type="sldNum" sz="quarter" idx="12"/>
          </p:nvPr>
        </p:nvSpPr>
        <p:spPr>
          <a:xfrm>
            <a:off x="8686800" y="6305550"/>
            <a:ext cx="381000" cy="476250"/>
          </a:xfrm>
          <a:noFill/>
        </p:spPr>
        <p:txBody>
          <a:bodyPr/>
          <a:lstStyle/>
          <a:p>
            <a:fld id="{FCE89403-5583-4CDB-AFA7-A4680CC458CC}" type="slidenum">
              <a:rPr lang="en-US" smtClean="0"/>
              <a:pPr/>
              <a:t>3</a:t>
            </a:fld>
            <a:endParaRPr lang="en-US" dirty="0" smtClean="0"/>
          </a:p>
        </p:txBody>
      </p:sp>
      <p:sp>
        <p:nvSpPr>
          <p:cNvPr id="8196" name="Rectangle 3"/>
          <p:cNvSpPr>
            <a:spLocks noGrp="1" noChangeArrowheads="1"/>
          </p:cNvSpPr>
          <p:nvPr>
            <p:ph type="title"/>
          </p:nvPr>
        </p:nvSpPr>
        <p:spPr>
          <a:xfrm>
            <a:off x="-76200" y="47625"/>
            <a:ext cx="9296400" cy="381000"/>
          </a:xfrm>
          <a:noFill/>
        </p:spPr>
        <p:txBody>
          <a:bodyPr/>
          <a:lstStyle/>
          <a:p>
            <a:pPr eaLnBrk="1" hangingPunct="1">
              <a:lnSpc>
                <a:spcPct val="85000"/>
              </a:lnSpc>
            </a:pPr>
            <a:r>
              <a:rPr lang="en-US" dirty="0" smtClean="0"/>
              <a:t>Context: Distributed Real-time Embedded (DRE) Systems</a:t>
            </a:r>
          </a:p>
        </p:txBody>
      </p:sp>
      <p:pic>
        <p:nvPicPr>
          <p:cNvPr id="8197" name="Picture 8"/>
          <p:cNvPicPr>
            <a:picLocks noChangeAspect="1" noChangeArrowheads="1"/>
          </p:cNvPicPr>
          <p:nvPr/>
        </p:nvPicPr>
        <p:blipFill>
          <a:blip r:embed="rId3" cstate="print"/>
          <a:srcRect/>
          <a:stretch>
            <a:fillRect/>
          </a:stretch>
        </p:blipFill>
        <p:spPr bwMode="auto">
          <a:xfrm>
            <a:off x="5536522" y="2841625"/>
            <a:ext cx="3531277" cy="1092625"/>
          </a:xfrm>
          <a:prstGeom prst="rect">
            <a:avLst/>
          </a:prstGeom>
          <a:noFill/>
          <a:ln w="9525">
            <a:noFill/>
            <a:miter lim="800000"/>
            <a:headEnd/>
            <a:tailEnd/>
          </a:ln>
        </p:spPr>
      </p:pic>
      <p:pic>
        <p:nvPicPr>
          <p:cNvPr id="8432" name="Picture 240" descr="C:\Users\sutambe\Desktop\Research\MDE-QoS\Total-Shipboard-Computing-Environment.jpg">
            <a:hlinkClick r:id="rId4"/>
          </p:cNvPr>
          <p:cNvPicPr>
            <a:picLocks noChangeAspect="1" noChangeArrowheads="1"/>
          </p:cNvPicPr>
          <p:nvPr/>
        </p:nvPicPr>
        <p:blipFill>
          <a:blip r:embed="rId5" cstate="print"/>
          <a:srcRect/>
          <a:stretch>
            <a:fillRect/>
          </a:stretch>
        </p:blipFill>
        <p:spPr bwMode="auto">
          <a:xfrm>
            <a:off x="5599952" y="501570"/>
            <a:ext cx="3453993" cy="1923743"/>
          </a:xfrm>
          <a:prstGeom prst="rect">
            <a:avLst/>
          </a:prstGeom>
          <a:noFill/>
        </p:spPr>
      </p:pic>
      <p:pic>
        <p:nvPicPr>
          <p:cNvPr id="8436" name="Picture 244" descr="http://msnbcmedia3.msn.com/j/ap/9e45c1e3-4a19-4ecc-9f94-85787e085dfd.hmedium.jpg"/>
          <p:cNvPicPr>
            <a:picLocks noChangeAspect="1" noChangeArrowheads="1"/>
          </p:cNvPicPr>
          <p:nvPr/>
        </p:nvPicPr>
        <p:blipFill>
          <a:blip r:embed="rId6" cstate="print"/>
          <a:srcRect/>
          <a:stretch>
            <a:fillRect/>
          </a:stretch>
        </p:blipFill>
        <p:spPr bwMode="auto">
          <a:xfrm>
            <a:off x="5921340" y="4191001"/>
            <a:ext cx="2632109" cy="1752600"/>
          </a:xfrm>
          <a:prstGeom prst="rect">
            <a:avLst/>
          </a:prstGeom>
          <a:noFill/>
        </p:spPr>
      </p:pic>
      <p:sp>
        <p:nvSpPr>
          <p:cNvPr id="244" name="TextBox 243"/>
          <p:cNvSpPr txBox="1"/>
          <p:nvPr/>
        </p:nvSpPr>
        <p:spPr>
          <a:xfrm>
            <a:off x="6096000" y="5971401"/>
            <a:ext cx="2362200" cy="276999"/>
          </a:xfrm>
          <a:prstGeom prst="rect">
            <a:avLst/>
          </a:prstGeom>
          <a:noFill/>
        </p:spPr>
        <p:txBody>
          <a:bodyPr wrap="square" rtlCol="0">
            <a:spAutoFit/>
          </a:bodyPr>
          <a:lstStyle/>
          <a:p>
            <a:r>
              <a:rPr lang="en-US" sz="1200" dirty="0" smtClean="0"/>
              <a:t>(Images courtesy Google)</a:t>
            </a:r>
            <a:endParaRPr lang="en-US" sz="1200" dirty="0"/>
          </a:p>
        </p:txBody>
      </p:sp>
      <p:sp>
        <p:nvSpPr>
          <p:cNvPr id="9" name="Content Placeholder 13"/>
          <p:cNvSpPr>
            <a:spLocks noGrp="1"/>
          </p:cNvSpPr>
          <p:nvPr>
            <p:ph sz="half" idx="1"/>
          </p:nvPr>
        </p:nvSpPr>
        <p:spPr>
          <a:xfrm>
            <a:off x="76200" y="533400"/>
            <a:ext cx="5562600" cy="6019800"/>
          </a:xfrm>
        </p:spPr>
        <p:txBody>
          <a:bodyPr/>
          <a:lstStyle/>
          <a:p>
            <a:pPr>
              <a:buClr>
                <a:srgbClr val="C00000"/>
              </a:buClr>
              <a:buFont typeface="Wingdings" pitchFamily="2" charset="2"/>
              <a:buChar char="§"/>
            </a:pPr>
            <a:r>
              <a:rPr lang="en-US" sz="2000" dirty="0" smtClean="0"/>
              <a:t>Heterogeneous soft real-time applications</a:t>
            </a:r>
          </a:p>
          <a:p>
            <a:pPr>
              <a:buClr>
                <a:srgbClr val="C00000"/>
              </a:buClr>
              <a:buFont typeface="Wingdings" pitchFamily="2" charset="2"/>
              <a:buChar char="§"/>
            </a:pPr>
            <a:r>
              <a:rPr lang="en-US" sz="2000" dirty="0" smtClean="0"/>
              <a:t>Stringent simultaneous </a:t>
            </a:r>
            <a:r>
              <a:rPr lang="en-US" sz="2000" dirty="0" err="1" smtClean="0"/>
              <a:t>QoS</a:t>
            </a:r>
            <a:r>
              <a:rPr lang="en-US" sz="2000" dirty="0" smtClean="0"/>
              <a:t> demands</a:t>
            </a:r>
          </a:p>
          <a:p>
            <a:pPr lvl="1">
              <a:buClr>
                <a:srgbClr val="C00000"/>
              </a:buClr>
              <a:buFont typeface="Wingdings" pitchFamily="2" charset="2"/>
              <a:buChar char="§"/>
            </a:pPr>
            <a:r>
              <a:rPr lang="en-US" sz="1800" dirty="0" smtClean="0"/>
              <a:t>High availability, Predictability (CPU &amp; network) etc</a:t>
            </a:r>
          </a:p>
          <a:p>
            <a:pPr lvl="1">
              <a:buClr>
                <a:srgbClr val="C00000"/>
              </a:buClr>
              <a:buFont typeface="Wingdings" pitchFamily="2" charset="2"/>
              <a:buChar char="§"/>
            </a:pPr>
            <a:r>
              <a:rPr lang="en-US" sz="1800" dirty="0" smtClean="0"/>
              <a:t>Efficient resource utilization</a:t>
            </a:r>
          </a:p>
          <a:p>
            <a:pPr>
              <a:buClr>
                <a:srgbClr val="C00000"/>
              </a:buClr>
              <a:buFont typeface="Wingdings" pitchFamily="2" charset="2"/>
              <a:buChar char="§"/>
            </a:pPr>
            <a:r>
              <a:rPr lang="en-US" sz="2000" dirty="0" smtClean="0"/>
              <a:t>Operation in dynamic &amp; resource-constrained environments</a:t>
            </a:r>
          </a:p>
          <a:p>
            <a:pPr lvl="1">
              <a:buClr>
                <a:srgbClr val="C00000"/>
              </a:buClr>
              <a:buFont typeface="Wingdings" pitchFamily="2" charset="2"/>
              <a:buChar char="§"/>
            </a:pPr>
            <a:r>
              <a:rPr lang="en-US" sz="1800" dirty="0" smtClean="0"/>
              <a:t>Process/processor failures</a:t>
            </a:r>
          </a:p>
          <a:p>
            <a:pPr lvl="1">
              <a:buClr>
                <a:srgbClr val="C00000"/>
              </a:buClr>
              <a:buFont typeface="Wingdings" pitchFamily="2" charset="2"/>
              <a:buChar char="§"/>
            </a:pPr>
            <a:r>
              <a:rPr lang="en-US" sz="1800" dirty="0" smtClean="0"/>
              <a:t>Changing system loads</a:t>
            </a:r>
          </a:p>
          <a:p>
            <a:pPr>
              <a:buClr>
                <a:srgbClr val="C00000"/>
              </a:buClr>
              <a:buFont typeface="Wingdings" pitchFamily="2" charset="2"/>
              <a:buChar char="§"/>
            </a:pPr>
            <a:r>
              <a:rPr lang="en-US" sz="2000" dirty="0" smtClean="0"/>
              <a:t>Examples</a:t>
            </a:r>
          </a:p>
          <a:p>
            <a:pPr lvl="1">
              <a:buClr>
                <a:srgbClr val="C00000"/>
              </a:buClr>
              <a:buFont typeface="Wingdings" pitchFamily="2" charset="2"/>
              <a:buChar char="§"/>
            </a:pPr>
            <a:r>
              <a:rPr lang="en-US" sz="1800" dirty="0" smtClean="0"/>
              <a:t>Total shipboard computing environment</a:t>
            </a:r>
          </a:p>
          <a:p>
            <a:pPr lvl="1">
              <a:buClr>
                <a:srgbClr val="C00000"/>
              </a:buClr>
              <a:buFont typeface="Wingdings" pitchFamily="2" charset="2"/>
              <a:buChar char="§"/>
            </a:pPr>
            <a:r>
              <a:rPr lang="en-US" sz="1800" dirty="0" smtClean="0"/>
              <a:t>NASA’s </a:t>
            </a:r>
            <a:r>
              <a:rPr lang="en-US" sz="1800" dirty="0" err="1" smtClean="0"/>
              <a:t>Magnetospheric</a:t>
            </a:r>
            <a:r>
              <a:rPr lang="en-US" sz="1800" dirty="0" smtClean="0"/>
              <a:t> Multi-scale mission</a:t>
            </a:r>
          </a:p>
          <a:p>
            <a:pPr lvl="1">
              <a:buClr>
                <a:srgbClr val="C00000"/>
              </a:buClr>
              <a:buFont typeface="Wingdings" pitchFamily="2" charset="2"/>
              <a:buChar char="§"/>
            </a:pPr>
            <a:r>
              <a:rPr lang="en-US" sz="1800" dirty="0" smtClean="0"/>
              <a:t>Warehouse Inventory Tracking Systems</a:t>
            </a:r>
          </a:p>
          <a:p>
            <a:pPr>
              <a:buClr>
                <a:srgbClr val="C00000"/>
              </a:buClr>
              <a:buFont typeface="Wingdings" pitchFamily="2" charset="2"/>
              <a:buChar char="§"/>
            </a:pPr>
            <a:r>
              <a:rPr lang="en-US" sz="2000" dirty="0" smtClean="0"/>
              <a:t>Component-based development</a:t>
            </a:r>
          </a:p>
          <a:p>
            <a:pPr lvl="1">
              <a:buClr>
                <a:srgbClr val="C00000"/>
              </a:buClr>
              <a:buFont typeface="Wingdings" pitchFamily="2" charset="2"/>
              <a:buChar char="§"/>
            </a:pPr>
            <a:r>
              <a:rPr lang="en-US" sz="1800" dirty="0" smtClean="0"/>
              <a:t>Separation of Concerns</a:t>
            </a:r>
          </a:p>
          <a:p>
            <a:pPr lvl="1">
              <a:buClr>
                <a:srgbClr val="C00000"/>
              </a:buClr>
              <a:buFont typeface="Wingdings" pitchFamily="2" charset="2"/>
              <a:buChar char="§"/>
            </a:pPr>
            <a:r>
              <a:rPr lang="en-US" sz="1800" dirty="0" err="1" smtClean="0"/>
              <a:t>Composability</a:t>
            </a:r>
            <a:endParaRPr lang="en-US" sz="1800" dirty="0" smtClean="0"/>
          </a:p>
          <a:p>
            <a:pPr lvl="1">
              <a:buClr>
                <a:srgbClr val="C00000"/>
              </a:buClr>
              <a:buFont typeface="Wingdings" pitchFamily="2" charset="2"/>
              <a:buChar char="§"/>
            </a:pPr>
            <a:r>
              <a:rPr lang="en-US" sz="1800" dirty="0" smtClean="0"/>
              <a:t>Reuse of commodity-off-the-shelf (COTS) components</a:t>
            </a:r>
          </a:p>
          <a:p>
            <a:pPr>
              <a:buClr>
                <a:srgbClr val="C00000"/>
              </a:buClr>
              <a:buFont typeface="Wingdings" pitchFamily="2" charset="2"/>
              <a:buChar char="§"/>
            </a:pPr>
            <a:endParaRPr lang="en-US" sz="16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2" end="1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13" end="1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3400" y="0"/>
            <a:ext cx="8242300" cy="554038"/>
          </a:xfrm>
        </p:spPr>
        <p:txBody>
          <a:bodyPr/>
          <a:lstStyle/>
          <a:p>
            <a:pPr eaLnBrk="1" hangingPunct="1"/>
            <a:r>
              <a:rPr lang="en-US" b="1" dirty="0" smtClean="0"/>
              <a:t>Stage 1: Isomorphic M2M Transformation</a:t>
            </a:r>
          </a:p>
        </p:txBody>
      </p:sp>
      <p:pic>
        <p:nvPicPr>
          <p:cNvPr id="14340" name="Picture 7" descr="lang-eval-picml.png"/>
          <p:cNvPicPr>
            <a:picLocks noChangeAspect="1"/>
          </p:cNvPicPr>
          <p:nvPr/>
        </p:nvPicPr>
        <p:blipFill>
          <a:blip r:embed="rId3" cstate="print"/>
          <a:srcRect/>
          <a:stretch>
            <a:fillRect/>
          </a:stretch>
        </p:blipFill>
        <p:spPr bwMode="auto">
          <a:xfrm>
            <a:off x="5181600" y="914400"/>
            <a:ext cx="3962400" cy="1743075"/>
          </a:xfrm>
          <a:prstGeom prst="rect">
            <a:avLst/>
          </a:prstGeom>
          <a:noFill/>
          <a:ln w="9525">
            <a:noFill/>
            <a:miter lim="800000"/>
            <a:headEnd/>
            <a:tailEnd/>
          </a:ln>
        </p:spPr>
      </p:pic>
      <p:pic>
        <p:nvPicPr>
          <p:cNvPr id="14" name="Picture 13" descr="avail-weave.PNG"/>
          <p:cNvPicPr>
            <a:picLocks noChangeAspect="1"/>
          </p:cNvPicPr>
          <p:nvPr/>
        </p:nvPicPr>
        <p:blipFill>
          <a:blip r:embed="rId4" cstate="print"/>
          <a:srcRect/>
          <a:stretch>
            <a:fillRect/>
          </a:stretch>
        </p:blipFill>
        <p:spPr bwMode="auto">
          <a:xfrm>
            <a:off x="4968875" y="4114800"/>
            <a:ext cx="4175125" cy="2105025"/>
          </a:xfrm>
          <a:prstGeom prst="rect">
            <a:avLst/>
          </a:prstGeom>
          <a:noFill/>
          <a:ln w="9525">
            <a:noFill/>
            <a:miter lim="800000"/>
            <a:headEnd/>
            <a:tailEnd/>
          </a:ln>
        </p:spPr>
      </p:pic>
      <p:sp>
        <p:nvSpPr>
          <p:cNvPr id="15" name="Rectangle 14"/>
          <p:cNvSpPr>
            <a:spLocks noChangeArrowheads="1"/>
          </p:cNvSpPr>
          <p:nvPr/>
        </p:nvSpPr>
        <p:spPr bwMode="auto">
          <a:xfrm>
            <a:off x="5943600" y="1447800"/>
            <a:ext cx="990600" cy="609600"/>
          </a:xfrm>
          <a:prstGeom prst="rect">
            <a:avLst/>
          </a:prstGeom>
          <a:solidFill>
            <a:schemeClr val="bg1"/>
          </a:solidFill>
          <a:ln w="9525" algn="ctr">
            <a:noFill/>
            <a:round/>
            <a:headEnd/>
            <a:tailEnd/>
          </a:ln>
        </p:spPr>
        <p:txBody>
          <a:bodyPr/>
          <a:lstStyle/>
          <a:p>
            <a:endParaRPr lang="en-US"/>
          </a:p>
        </p:txBody>
      </p:sp>
      <p:sp>
        <p:nvSpPr>
          <p:cNvPr id="16" name="Rectangle 15"/>
          <p:cNvSpPr>
            <a:spLocks noChangeArrowheads="1"/>
          </p:cNvSpPr>
          <p:nvPr/>
        </p:nvSpPr>
        <p:spPr bwMode="auto">
          <a:xfrm>
            <a:off x="6324600" y="1219200"/>
            <a:ext cx="304800" cy="609600"/>
          </a:xfrm>
          <a:prstGeom prst="rect">
            <a:avLst/>
          </a:prstGeom>
          <a:solidFill>
            <a:schemeClr val="bg1"/>
          </a:solidFill>
          <a:ln w="9525" algn="ctr">
            <a:noFill/>
            <a:round/>
            <a:headEnd/>
            <a:tailEnd/>
          </a:ln>
        </p:spPr>
        <p:txBody>
          <a:bodyPr/>
          <a:lstStyle/>
          <a:p>
            <a:endParaRPr lang="en-US"/>
          </a:p>
        </p:txBody>
      </p:sp>
      <p:grpSp>
        <p:nvGrpSpPr>
          <p:cNvPr id="4" name="Group 8"/>
          <p:cNvGrpSpPr>
            <a:grpSpLocks/>
          </p:cNvGrpSpPr>
          <p:nvPr/>
        </p:nvGrpSpPr>
        <p:grpSpPr bwMode="auto">
          <a:xfrm>
            <a:off x="5888736" y="2971519"/>
            <a:ext cx="1950720" cy="762564"/>
            <a:chOff x="5334000" y="3048000"/>
            <a:chExt cx="1524000" cy="762000"/>
          </a:xfrm>
        </p:grpSpPr>
        <p:sp>
          <p:nvSpPr>
            <p:cNvPr id="10" name="Down Arrow 9"/>
            <p:cNvSpPr/>
            <p:nvPr/>
          </p:nvSpPr>
          <p:spPr bwMode="auto">
            <a:xfrm>
              <a:off x="5410200" y="3048282"/>
              <a:ext cx="304800" cy="761436"/>
            </a:xfrm>
            <a:prstGeom prst="downArrow">
              <a:avLst>
                <a:gd name="adj1" fmla="val 50000"/>
                <a:gd name="adj2" fmla="val 48333"/>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ndParaRPr>
            </a:p>
          </p:txBody>
        </p:sp>
        <p:sp>
          <p:nvSpPr>
            <p:cNvPr id="11" name="Down Arrow 10"/>
            <p:cNvSpPr/>
            <p:nvPr/>
          </p:nvSpPr>
          <p:spPr bwMode="auto">
            <a:xfrm>
              <a:off x="5943600" y="3048282"/>
              <a:ext cx="304800" cy="761436"/>
            </a:xfrm>
            <a:prstGeom prst="downArrow">
              <a:avLst>
                <a:gd name="adj1" fmla="val 50000"/>
                <a:gd name="adj2" fmla="val 48333"/>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ndParaRPr>
            </a:p>
          </p:txBody>
        </p:sp>
        <p:sp>
          <p:nvSpPr>
            <p:cNvPr id="12" name="Down Arrow 11"/>
            <p:cNvSpPr/>
            <p:nvPr/>
          </p:nvSpPr>
          <p:spPr bwMode="auto">
            <a:xfrm>
              <a:off x="6477000" y="3048282"/>
              <a:ext cx="304800" cy="761436"/>
            </a:xfrm>
            <a:prstGeom prst="downArrow">
              <a:avLst>
                <a:gd name="adj1" fmla="val 50000"/>
                <a:gd name="adj2" fmla="val 48333"/>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ndParaRPr>
            </a:p>
          </p:txBody>
        </p:sp>
        <p:sp>
          <p:nvSpPr>
            <p:cNvPr id="13" name="TextBox 12"/>
            <p:cNvSpPr txBox="1"/>
            <p:nvPr/>
          </p:nvSpPr>
          <p:spPr>
            <a:xfrm>
              <a:off x="5334000" y="3200569"/>
              <a:ext cx="1524000" cy="307747"/>
            </a:xfrm>
            <a:prstGeom prst="rect">
              <a:avLst/>
            </a:prstGeom>
            <a:solidFill>
              <a:schemeClr val="bg1">
                <a:lumMod val="75000"/>
                <a:alpha val="81000"/>
              </a:schemeClr>
            </a:solidFill>
          </p:spPr>
          <p:txBody>
            <a:bodyPr>
              <a:spAutoFit/>
            </a:bodyPr>
            <a:lstStyle/>
            <a:p>
              <a:pPr>
                <a:defRPr/>
              </a:pPr>
              <a:r>
                <a:rPr lang="en-US" sz="1400" b="1" dirty="0" smtClean="0">
                  <a:latin typeface="Arial" charset="0"/>
                </a:rPr>
                <a:t>M2M Transformation</a:t>
              </a:r>
              <a:endParaRPr lang="en-US" sz="1400" b="1" dirty="0">
                <a:latin typeface="Arial" charset="0"/>
              </a:endParaRPr>
            </a:p>
          </p:txBody>
        </p:sp>
      </p:grpSp>
      <p:sp>
        <p:nvSpPr>
          <p:cNvPr id="14346" name="TextBox 16"/>
          <p:cNvSpPr txBox="1">
            <a:spLocks noChangeArrowheads="1"/>
          </p:cNvSpPr>
          <p:nvPr/>
        </p:nvSpPr>
        <p:spPr bwMode="auto">
          <a:xfrm>
            <a:off x="5867400" y="2590800"/>
            <a:ext cx="1950720" cy="415498"/>
          </a:xfrm>
          <a:prstGeom prst="rect">
            <a:avLst/>
          </a:prstGeom>
          <a:noFill/>
          <a:ln w="9525">
            <a:noFill/>
            <a:miter lim="800000"/>
            <a:headEnd/>
            <a:tailEnd/>
          </a:ln>
        </p:spPr>
        <p:txBody>
          <a:bodyPr wrap="square">
            <a:spAutoFit/>
          </a:bodyPr>
          <a:lstStyle/>
          <a:p>
            <a:r>
              <a:rPr lang="en-US" b="1" dirty="0" err="1">
                <a:solidFill>
                  <a:srgbClr val="FF0000"/>
                </a:solidFill>
              </a:rPr>
              <a:t>QoS</a:t>
            </a:r>
            <a:r>
              <a:rPr lang="en-US" b="1" dirty="0">
                <a:solidFill>
                  <a:srgbClr val="FF0000"/>
                </a:solidFill>
              </a:rPr>
              <a:t> View</a:t>
            </a:r>
          </a:p>
        </p:txBody>
      </p:sp>
      <p:sp>
        <p:nvSpPr>
          <p:cNvPr id="14347" name="TextBox 17"/>
          <p:cNvSpPr txBox="1">
            <a:spLocks noChangeArrowheads="1"/>
          </p:cNvSpPr>
          <p:nvPr/>
        </p:nvSpPr>
        <p:spPr bwMode="auto">
          <a:xfrm>
            <a:off x="5791200" y="3734083"/>
            <a:ext cx="2438400" cy="369605"/>
          </a:xfrm>
          <a:prstGeom prst="rect">
            <a:avLst/>
          </a:prstGeom>
          <a:noFill/>
          <a:ln w="9525">
            <a:noFill/>
            <a:miter lim="800000"/>
            <a:headEnd/>
            <a:tailEnd/>
          </a:ln>
        </p:spPr>
        <p:txBody>
          <a:bodyPr>
            <a:spAutoFit/>
          </a:bodyPr>
          <a:lstStyle/>
          <a:p>
            <a:r>
              <a:rPr lang="en-US" b="1">
                <a:solidFill>
                  <a:srgbClr val="FF0000"/>
                </a:solidFill>
              </a:rPr>
              <a:t>Structural View</a:t>
            </a:r>
          </a:p>
        </p:txBody>
      </p:sp>
      <p:sp>
        <p:nvSpPr>
          <p:cNvPr id="17" name="Rectangle 8"/>
          <p:cNvSpPr>
            <a:spLocks noGrp="1" noChangeArrowheads="1"/>
          </p:cNvSpPr>
          <p:nvPr>
            <p:ph type="sldNum" sz="quarter" idx="12"/>
          </p:nvPr>
        </p:nvSpPr>
        <p:spPr>
          <a:xfrm>
            <a:off x="8686800" y="6305550"/>
            <a:ext cx="381000" cy="476250"/>
          </a:xfrm>
          <a:noFill/>
        </p:spPr>
        <p:txBody>
          <a:bodyPr/>
          <a:lstStyle/>
          <a:p>
            <a:fld id="{C0FA90D2-758D-482F-9E67-96E75BE7E29E}" type="slidenum">
              <a:rPr lang="en-US" smtClean="0"/>
              <a:pPr/>
              <a:t>30</a:t>
            </a:fld>
            <a:endParaRPr lang="en-US" dirty="0" smtClean="0"/>
          </a:p>
        </p:txBody>
      </p:sp>
      <p:sp>
        <p:nvSpPr>
          <p:cNvPr id="3" name="Content Placeholder 2"/>
          <p:cNvSpPr>
            <a:spLocks noGrp="1"/>
          </p:cNvSpPr>
          <p:nvPr>
            <p:ph idx="1"/>
          </p:nvPr>
        </p:nvSpPr>
        <p:spPr>
          <a:xfrm>
            <a:off x="0" y="609600"/>
            <a:ext cx="5334000" cy="5943600"/>
          </a:xfrm>
        </p:spPr>
        <p:txBody>
          <a:bodyPr/>
          <a:lstStyle/>
          <a:p>
            <a:pPr eaLnBrk="1" hangingPunct="1">
              <a:buNone/>
            </a:pPr>
            <a:endParaRPr lang="en-US" sz="2000" dirty="0" smtClean="0"/>
          </a:p>
          <a:p>
            <a:pPr eaLnBrk="1" hangingPunct="1"/>
            <a:r>
              <a:rPr lang="en-US" sz="2000" dirty="0" smtClean="0">
                <a:solidFill>
                  <a:srgbClr val="FF0000"/>
                </a:solidFill>
              </a:rPr>
              <a:t>Step1</a:t>
            </a:r>
            <a:r>
              <a:rPr lang="en-US" sz="2000" dirty="0" smtClean="0"/>
              <a:t>: Model structural composition of operational string</a:t>
            </a:r>
          </a:p>
          <a:p>
            <a:pPr eaLnBrk="1" hangingPunct="1"/>
            <a:r>
              <a:rPr lang="en-US" sz="2000" dirty="0" smtClean="0">
                <a:solidFill>
                  <a:srgbClr val="FF0000"/>
                </a:solidFill>
              </a:rPr>
              <a:t>Step2: </a:t>
            </a:r>
            <a:r>
              <a:rPr lang="en-US" sz="2000" dirty="0" smtClean="0"/>
              <a:t>Annotate components with </a:t>
            </a:r>
            <a:br>
              <a:rPr lang="en-US" sz="2000" dirty="0" smtClean="0"/>
            </a:br>
            <a:r>
              <a:rPr lang="en-US" sz="2000" dirty="0" smtClean="0"/>
              <a:t>failover unit(s) marking them “fault-tolerant” in the </a:t>
            </a:r>
            <a:r>
              <a:rPr lang="en-US" sz="2000" dirty="0" err="1" smtClean="0"/>
              <a:t>QoS</a:t>
            </a:r>
            <a:r>
              <a:rPr lang="en-US" sz="2000" dirty="0" smtClean="0"/>
              <a:t> view</a:t>
            </a:r>
          </a:p>
          <a:p>
            <a:pPr eaLnBrk="1" hangingPunct="1"/>
            <a:r>
              <a:rPr lang="en-US" sz="2000" dirty="0" smtClean="0">
                <a:solidFill>
                  <a:srgbClr val="FF0000"/>
                </a:solidFill>
              </a:rPr>
              <a:t>Step3: </a:t>
            </a:r>
            <a:r>
              <a:rPr lang="en-US" sz="2000" dirty="0" smtClean="0"/>
              <a:t>Use aspect-oriented M2M transformation developed using Embedded Constraint Language (ECL) of C-SAW</a:t>
            </a:r>
          </a:p>
          <a:p>
            <a:pPr eaLnBrk="1" hangingPunct="1"/>
            <a:r>
              <a:rPr lang="en-US" sz="2000" dirty="0" smtClean="0">
                <a:solidFill>
                  <a:srgbClr val="FF0000"/>
                </a:solidFill>
              </a:rPr>
              <a:t>Step4: </a:t>
            </a:r>
            <a:r>
              <a:rPr lang="en-US" sz="2000" dirty="0" smtClean="0"/>
              <a:t>Component replicas &amp; interconnections are generated automatically</a:t>
            </a:r>
          </a:p>
          <a:p>
            <a:pPr eaLnBrk="1" hangingPunct="1"/>
            <a:r>
              <a:rPr lang="en-US" sz="2000" dirty="0" smtClean="0">
                <a:solidFill>
                  <a:srgbClr val="FF0000"/>
                </a:solidFill>
              </a:rPr>
              <a:t>Step 5:</a:t>
            </a:r>
            <a:r>
              <a:rPr lang="en-US" sz="2000" dirty="0" smtClean="0"/>
              <a:t> FOU annotations are removed but other </a:t>
            </a:r>
            <a:r>
              <a:rPr lang="en-US" sz="2000" dirty="0" err="1" smtClean="0"/>
              <a:t>QoS</a:t>
            </a:r>
            <a:r>
              <a:rPr lang="en-US" sz="2000" dirty="0" smtClean="0"/>
              <a:t> annotations are cloned (uses Dependency Inversion Principle of CQML)</a:t>
            </a:r>
          </a:p>
          <a:p>
            <a:pPr eaLnBrk="1" hangingPunct="1"/>
            <a:r>
              <a:rPr lang="en-US" sz="2000" dirty="0" smtClean="0">
                <a:solidFill>
                  <a:srgbClr val="FF0000"/>
                </a:solidFill>
              </a:rPr>
              <a:t>Step 6:</a:t>
            </a:r>
            <a:r>
              <a:rPr lang="en-US" sz="2000" dirty="0" smtClean="0"/>
              <a:t> Isomorphic clone can be modified manually (reliability through diversity)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43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animBg="1"/>
      <p:bldP spid="16" grpId="0" uiExpand="1" animBg="1"/>
      <p:bldP spid="14346" grpId="0"/>
      <p:bldP spid="14347" grpId="0"/>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8"/>
          <p:cNvSpPr>
            <a:spLocks noGrp="1" noChangeArrowheads="1"/>
          </p:cNvSpPr>
          <p:nvPr>
            <p:ph type="sldNum" sz="quarter" idx="12"/>
          </p:nvPr>
        </p:nvSpPr>
        <p:spPr>
          <a:xfrm>
            <a:off x="8686800" y="6305550"/>
            <a:ext cx="381000" cy="476250"/>
          </a:xfrm>
          <a:noFill/>
        </p:spPr>
        <p:txBody>
          <a:bodyPr/>
          <a:lstStyle/>
          <a:p>
            <a:fld id="{C0FA90D2-758D-482F-9E67-96E75BE7E29E}" type="slidenum">
              <a:rPr lang="en-US" smtClean="0"/>
              <a:pPr/>
              <a:t>31</a:t>
            </a:fld>
            <a:endParaRPr lang="en-US" dirty="0" smtClean="0"/>
          </a:p>
        </p:txBody>
      </p:sp>
      <p:sp>
        <p:nvSpPr>
          <p:cNvPr id="64" name="Rectangle 3"/>
          <p:cNvSpPr txBox="1">
            <a:spLocks noChangeArrowheads="1"/>
          </p:cNvSpPr>
          <p:nvPr/>
        </p:nvSpPr>
        <p:spPr bwMode="auto">
          <a:xfrm>
            <a:off x="762000" y="2819400"/>
            <a:ext cx="7848600" cy="1066800"/>
          </a:xfrm>
          <a:prstGeom prst="rect">
            <a:avLst/>
          </a:prstGeom>
          <a:noFill/>
          <a:ln w="9525">
            <a:noFill/>
            <a:miter lim="800000"/>
            <a:headEnd/>
            <a:tailEnd/>
          </a:ln>
        </p:spPr>
        <p:txBody>
          <a:bodyPr vert="horz" wrap="square" lIns="85106" tIns="42552" rIns="85106" bIns="42552" numCol="1" anchor="t" anchorCtr="0" compatLnSpc="1">
            <a:prstTxWarp prst="textNoShape">
              <a:avLst/>
            </a:prstTxWarp>
          </a:bodyPr>
          <a:lstStyle/>
          <a:p>
            <a:pPr marL="160338" marR="0" lvl="0" indent="-160338" algn="l" defTabSz="850900" rtl="0" eaLnBrk="0" fontAlgn="base" latinLnBrk="0" hangingPunct="0">
              <a:lnSpc>
                <a:spcPct val="100000"/>
              </a:lnSpc>
              <a:spcBef>
                <a:spcPct val="20000"/>
              </a:spcBef>
              <a:spcAft>
                <a:spcPct val="0"/>
              </a:spcAft>
              <a:buClr>
                <a:schemeClr val="tx1"/>
              </a:buClr>
              <a:buSzTx/>
              <a:buFontTx/>
              <a:buChar char="•"/>
              <a:tabLst/>
              <a:defRPr/>
            </a:pPr>
            <a:endParaRPr lang="en-US" sz="2000" kern="0" baseline="0" dirty="0" smtClean="0">
              <a:latin typeface="+mn-lt"/>
              <a:cs typeface="+mn-cs"/>
            </a:endParaRPr>
          </a:p>
        </p:txBody>
      </p:sp>
      <p:sp>
        <p:nvSpPr>
          <p:cNvPr id="6" name="Content Placeholder 70"/>
          <p:cNvSpPr>
            <a:spLocks noGrp="1"/>
          </p:cNvSpPr>
          <p:nvPr>
            <p:ph sz="half" idx="1"/>
          </p:nvPr>
        </p:nvSpPr>
        <p:spPr>
          <a:xfrm>
            <a:off x="152400" y="533400"/>
            <a:ext cx="5638800" cy="3733800"/>
          </a:xfrm>
        </p:spPr>
        <p:txBody>
          <a:bodyPr/>
          <a:lstStyle/>
          <a:p>
            <a:pPr>
              <a:buClr>
                <a:srgbClr val="C00000"/>
              </a:buClr>
              <a:buFont typeface="Wingdings" pitchFamily="2" charset="2"/>
              <a:buChar char="§"/>
            </a:pPr>
            <a:r>
              <a:rPr lang="en-US" sz="2000" dirty="0" smtClean="0"/>
              <a:t>Strategic placement of components</a:t>
            </a:r>
          </a:p>
          <a:p>
            <a:pPr lvl="1">
              <a:buClr>
                <a:srgbClr val="C00000"/>
              </a:buClr>
              <a:buFont typeface="Wingdings" pitchFamily="2" charset="2"/>
              <a:buChar char="§"/>
            </a:pPr>
            <a:r>
              <a:rPr lang="en-US" sz="1800" dirty="0" smtClean="0"/>
              <a:t>Improves availability of the system</a:t>
            </a:r>
          </a:p>
          <a:p>
            <a:pPr lvl="1">
              <a:buClr>
                <a:srgbClr val="C00000"/>
              </a:buClr>
              <a:buFont typeface="Wingdings" pitchFamily="2" charset="2"/>
              <a:buChar char="§"/>
            </a:pPr>
            <a:r>
              <a:rPr lang="en-US" sz="1800" dirty="0" smtClean="0"/>
              <a:t>Several constraint satisfaction algorithms exist</a:t>
            </a:r>
          </a:p>
          <a:p>
            <a:pPr>
              <a:buClr>
                <a:srgbClr val="C00000"/>
              </a:buClr>
              <a:buFont typeface="Wingdings" pitchFamily="2" charset="2"/>
              <a:buChar char="§"/>
            </a:pPr>
            <a:r>
              <a:rPr lang="en-US" sz="2000" dirty="0" smtClean="0"/>
              <a:t>Placement comparison heuristic </a:t>
            </a:r>
          </a:p>
          <a:p>
            <a:pPr lvl="1">
              <a:buClr>
                <a:srgbClr val="C00000"/>
              </a:buClr>
              <a:buFont typeface="Wingdings" pitchFamily="2" charset="2"/>
              <a:buChar char="§"/>
            </a:pPr>
            <a:r>
              <a:rPr lang="en-US" sz="1800" dirty="0" smtClean="0"/>
              <a:t>Hop-count between replicas</a:t>
            </a:r>
          </a:p>
          <a:p>
            <a:pPr lvl="1">
              <a:buClr>
                <a:srgbClr val="C00000"/>
              </a:buClr>
              <a:buFont typeface="Wingdings" pitchFamily="2" charset="2"/>
              <a:buChar char="§"/>
            </a:pPr>
            <a:r>
              <a:rPr lang="en-US" sz="1800" dirty="0" smtClean="0"/>
              <a:t>Formulation based on the co-failure probabilities captured using Shared Risk Group (SRG)</a:t>
            </a:r>
          </a:p>
          <a:p>
            <a:pPr lvl="2">
              <a:buClr>
                <a:srgbClr val="C00000"/>
              </a:buClr>
              <a:buFont typeface="Wingdings" pitchFamily="2" charset="2"/>
              <a:buChar char="§"/>
            </a:pPr>
            <a:r>
              <a:rPr lang="en-US" sz="1600" dirty="0" smtClean="0"/>
              <a:t>E.g., shared power supply, A/C, fire zone</a:t>
            </a:r>
          </a:p>
          <a:p>
            <a:pPr lvl="1">
              <a:buClr>
                <a:srgbClr val="C00000"/>
              </a:buClr>
              <a:buFont typeface="Wingdings" pitchFamily="2" charset="2"/>
              <a:buChar char="§"/>
            </a:pPr>
            <a:r>
              <a:rPr lang="en-US" sz="1800" dirty="0" smtClean="0"/>
              <a:t>Reduces simultaneous failure probability</a:t>
            </a:r>
          </a:p>
          <a:p>
            <a:pPr lvl="0">
              <a:buClr>
                <a:srgbClr val="C00000"/>
              </a:buClr>
              <a:buFont typeface="Wingdings" pitchFamily="2" charset="2"/>
              <a:buChar char="§"/>
            </a:pPr>
            <a:r>
              <a:rPr lang="en-US" sz="2000" dirty="0" smtClean="0"/>
              <a:t>GRAFT transformations weave the decisions back into the model</a:t>
            </a:r>
          </a:p>
          <a:p>
            <a:pPr lvl="1">
              <a:buClr>
                <a:srgbClr val="C00000"/>
              </a:buClr>
              <a:buFont typeface="Wingdings" pitchFamily="2" charset="2"/>
              <a:buChar char="§"/>
            </a:pPr>
            <a:endParaRPr lang="en-US" sz="1800" dirty="0" smtClean="0"/>
          </a:p>
        </p:txBody>
      </p:sp>
      <p:sp>
        <p:nvSpPr>
          <p:cNvPr id="8" name="Rectangle 49"/>
          <p:cNvSpPr>
            <a:spLocks noGrp="1" noChangeArrowheads="1"/>
          </p:cNvSpPr>
          <p:nvPr>
            <p:ph type="title"/>
          </p:nvPr>
        </p:nvSpPr>
        <p:spPr>
          <a:xfrm>
            <a:off x="0" y="0"/>
            <a:ext cx="9144000" cy="533400"/>
          </a:xfrm>
          <a:noFill/>
          <a:ln/>
        </p:spPr>
        <p:txBody>
          <a:bodyPr/>
          <a:lstStyle/>
          <a:p>
            <a:r>
              <a:rPr lang="en-US" b="1" dirty="0" smtClean="0"/>
              <a:t>Stage 2: Determine Component Placement</a:t>
            </a:r>
            <a:endParaRPr lang="en-US" b="1" dirty="0"/>
          </a:p>
        </p:txBody>
      </p:sp>
      <p:grpSp>
        <p:nvGrpSpPr>
          <p:cNvPr id="9" name="Group 8"/>
          <p:cNvGrpSpPr/>
          <p:nvPr/>
        </p:nvGrpSpPr>
        <p:grpSpPr>
          <a:xfrm>
            <a:off x="5791200" y="609600"/>
            <a:ext cx="3352800" cy="1905000"/>
            <a:chOff x="4648200" y="3733800"/>
            <a:chExt cx="4410075" cy="2657600"/>
          </a:xfrm>
        </p:grpSpPr>
        <p:pic>
          <p:nvPicPr>
            <p:cNvPr id="10" name="Picture 2"/>
            <p:cNvPicPr>
              <a:picLocks noChangeAspect="1" noChangeArrowheads="1"/>
            </p:cNvPicPr>
            <p:nvPr/>
          </p:nvPicPr>
          <p:blipFill>
            <a:blip r:embed="rId3" cstate="print"/>
            <a:srcRect/>
            <a:stretch>
              <a:fillRect/>
            </a:stretch>
          </p:blipFill>
          <p:spPr bwMode="auto">
            <a:xfrm>
              <a:off x="4648200" y="3733800"/>
              <a:ext cx="4410075" cy="2657600"/>
            </a:xfrm>
            <a:prstGeom prst="rect">
              <a:avLst/>
            </a:prstGeom>
            <a:noFill/>
            <a:ln w="9525">
              <a:noFill/>
              <a:miter lim="800000"/>
              <a:headEnd/>
              <a:tailEnd/>
            </a:ln>
          </p:spPr>
        </p:pic>
        <p:sp>
          <p:nvSpPr>
            <p:cNvPr id="11" name="TextBox 10"/>
            <p:cNvSpPr txBox="1"/>
            <p:nvPr/>
          </p:nvSpPr>
          <p:spPr>
            <a:xfrm>
              <a:off x="5867400" y="4080302"/>
              <a:ext cx="2057400" cy="370146"/>
            </a:xfrm>
            <a:prstGeom prst="rect">
              <a:avLst/>
            </a:prstGeom>
            <a:solidFill>
              <a:schemeClr val="bg1"/>
            </a:solidFill>
          </p:spPr>
          <p:txBody>
            <a:bodyPr wrap="square" rtlCol="0">
              <a:spAutoFit/>
            </a:bodyPr>
            <a:lstStyle/>
            <a:p>
              <a:r>
                <a:rPr lang="en-US" sz="1400" b="1" dirty="0" err="1" smtClean="0"/>
                <a:t>RootRiskGroup</a:t>
              </a:r>
              <a:endParaRPr lang="en-US" sz="1400" b="1" dirty="0"/>
            </a:p>
          </p:txBody>
        </p:sp>
        <p:sp>
          <p:nvSpPr>
            <p:cNvPr id="12" name="TextBox 11"/>
            <p:cNvSpPr txBox="1"/>
            <p:nvPr/>
          </p:nvSpPr>
          <p:spPr>
            <a:xfrm>
              <a:off x="5257800" y="4994702"/>
              <a:ext cx="1066800" cy="370146"/>
            </a:xfrm>
            <a:prstGeom prst="rect">
              <a:avLst/>
            </a:prstGeom>
            <a:solidFill>
              <a:schemeClr val="bg1"/>
            </a:solidFill>
          </p:spPr>
          <p:txBody>
            <a:bodyPr wrap="square" rtlCol="0">
              <a:spAutoFit/>
            </a:bodyPr>
            <a:lstStyle/>
            <a:p>
              <a:r>
                <a:rPr lang="en-US" sz="1400" b="1" dirty="0" smtClean="0"/>
                <a:t>SRG</a:t>
              </a:r>
              <a:endParaRPr lang="en-US" sz="1400" b="1" dirty="0"/>
            </a:p>
          </p:txBody>
        </p:sp>
        <p:sp>
          <p:nvSpPr>
            <p:cNvPr id="13" name="TextBox 12"/>
            <p:cNvSpPr txBox="1"/>
            <p:nvPr/>
          </p:nvSpPr>
          <p:spPr>
            <a:xfrm>
              <a:off x="7467600" y="4968766"/>
              <a:ext cx="1066800" cy="370146"/>
            </a:xfrm>
            <a:prstGeom prst="rect">
              <a:avLst/>
            </a:prstGeom>
            <a:solidFill>
              <a:schemeClr val="bg1"/>
            </a:solidFill>
          </p:spPr>
          <p:txBody>
            <a:bodyPr wrap="square" rtlCol="0">
              <a:spAutoFit/>
            </a:bodyPr>
            <a:lstStyle/>
            <a:p>
              <a:r>
                <a:rPr lang="en-US" sz="1400" b="1" dirty="0" smtClean="0"/>
                <a:t>SRG</a:t>
              </a:r>
              <a:endParaRPr lang="en-US" sz="1400" b="1" dirty="0"/>
            </a:p>
          </p:txBody>
        </p:sp>
      </p:grpSp>
      <p:sp>
        <p:nvSpPr>
          <p:cNvPr id="14" name="Oval 13"/>
          <p:cNvSpPr/>
          <p:nvPr/>
        </p:nvSpPr>
        <p:spPr bwMode="auto">
          <a:xfrm>
            <a:off x="8733972" y="2514600"/>
            <a:ext cx="381000" cy="381000"/>
          </a:xfrm>
          <a:prstGeom prst="ellipse">
            <a:avLst/>
          </a:prstGeom>
          <a:solidFill>
            <a:srgbClr val="FFC00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effectLst/>
                <a:latin typeface="+mn-lt"/>
                <a:cs typeface="Arial" pitchFamily="34" charset="0"/>
              </a:rPr>
              <a:t>P</a:t>
            </a:r>
          </a:p>
        </p:txBody>
      </p:sp>
      <p:sp>
        <p:nvSpPr>
          <p:cNvPr id="15" name="Oval 14"/>
          <p:cNvSpPr/>
          <p:nvPr/>
        </p:nvSpPr>
        <p:spPr bwMode="auto">
          <a:xfrm>
            <a:off x="6019800" y="2514600"/>
            <a:ext cx="381000" cy="381000"/>
          </a:xfrm>
          <a:prstGeom prst="ellipse">
            <a:avLst/>
          </a:prstGeom>
          <a:solidFill>
            <a:srgbClr val="FFC00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Unicode"/>
                <a:cs typeface="Arial" pitchFamily="34" charset="0"/>
              </a:rPr>
              <a:t>R</a:t>
            </a:r>
          </a:p>
        </p:txBody>
      </p:sp>
      <p:grpSp>
        <p:nvGrpSpPr>
          <p:cNvPr id="17" name="Group 16"/>
          <p:cNvGrpSpPr/>
          <p:nvPr/>
        </p:nvGrpSpPr>
        <p:grpSpPr>
          <a:xfrm>
            <a:off x="3040493" y="4038600"/>
            <a:ext cx="5265307" cy="2743200"/>
            <a:chOff x="2133600" y="3962400"/>
            <a:chExt cx="5265307" cy="2743200"/>
          </a:xfrm>
        </p:grpSpPr>
        <p:pic>
          <p:nvPicPr>
            <p:cNvPr id="194565" name="Picture 5"/>
            <p:cNvPicPr>
              <a:picLocks noChangeAspect="1" noChangeArrowheads="1"/>
            </p:cNvPicPr>
            <p:nvPr/>
          </p:nvPicPr>
          <p:blipFill>
            <a:blip r:embed="rId4" cstate="print"/>
            <a:srcRect/>
            <a:stretch>
              <a:fillRect/>
            </a:stretch>
          </p:blipFill>
          <p:spPr bwMode="auto">
            <a:xfrm>
              <a:off x="2133600" y="3962400"/>
              <a:ext cx="5265307" cy="2743200"/>
            </a:xfrm>
            <a:prstGeom prst="rect">
              <a:avLst/>
            </a:prstGeom>
            <a:noFill/>
            <a:ln w="9525">
              <a:noFill/>
              <a:miter lim="800000"/>
              <a:headEnd/>
              <a:tailEnd/>
            </a:ln>
          </p:spPr>
        </p:pic>
        <p:sp>
          <p:nvSpPr>
            <p:cNvPr id="16" name="Rectangle 15"/>
            <p:cNvSpPr/>
            <p:nvPr/>
          </p:nvSpPr>
          <p:spPr bwMode="auto">
            <a:xfrm>
              <a:off x="2438400" y="6477000"/>
              <a:ext cx="4648200" cy="228600"/>
            </a:xfrm>
            <a:prstGeom prst="rect">
              <a:avLst/>
            </a:prstGeom>
            <a:solidFill>
              <a:schemeClr val="bg1"/>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1"/>
          <p:cNvSpPr>
            <a:spLocks noGrp="1"/>
          </p:cNvSpPr>
          <p:nvPr>
            <p:ph type="title"/>
          </p:nvPr>
        </p:nvSpPr>
        <p:spPr>
          <a:xfrm>
            <a:off x="228600" y="-77788"/>
            <a:ext cx="8686800" cy="554038"/>
          </a:xfrm>
        </p:spPr>
        <p:txBody>
          <a:bodyPr/>
          <a:lstStyle/>
          <a:p>
            <a:r>
              <a:rPr lang="en-US" b="1" dirty="0" smtClean="0"/>
              <a:t>Stage 3: Synthesizing Fault Monitoring Infrastructure</a:t>
            </a:r>
          </a:p>
        </p:txBody>
      </p:sp>
      <p:pic>
        <p:nvPicPr>
          <p:cNvPr id="2053" name="Picture 2"/>
          <p:cNvPicPr>
            <a:picLocks noChangeAspect="1" noChangeArrowheads="1"/>
          </p:cNvPicPr>
          <p:nvPr/>
        </p:nvPicPr>
        <p:blipFill>
          <a:blip r:embed="rId4" cstate="print"/>
          <a:srcRect/>
          <a:stretch>
            <a:fillRect/>
          </a:stretch>
        </p:blipFill>
        <p:spPr bwMode="auto">
          <a:xfrm>
            <a:off x="152400" y="914400"/>
            <a:ext cx="3765144" cy="5791200"/>
          </a:xfrm>
          <a:prstGeom prst="rect">
            <a:avLst/>
          </a:prstGeom>
          <a:noFill/>
          <a:ln w="9525">
            <a:noFill/>
            <a:miter lim="800000"/>
            <a:headEnd/>
            <a:tailEnd/>
          </a:ln>
        </p:spPr>
      </p:pic>
      <p:graphicFrame>
        <p:nvGraphicFramePr>
          <p:cNvPr id="2050" name="Object 27"/>
          <p:cNvGraphicFramePr>
            <a:graphicFrameLocks noChangeAspect="1"/>
          </p:cNvGraphicFramePr>
          <p:nvPr/>
        </p:nvGraphicFramePr>
        <p:xfrm>
          <a:off x="4267200" y="531812"/>
          <a:ext cx="4495800" cy="1978025"/>
        </p:xfrm>
        <a:graphic>
          <a:graphicData uri="http://schemas.openxmlformats.org/presentationml/2006/ole">
            <p:oleObj spid="_x0000_s190466" name="Visio" r:id="rId5" imgW="10342778" imgH="4549750" progId="Visio.Drawing.11">
              <p:embed/>
            </p:oleObj>
          </a:graphicData>
        </a:graphic>
      </p:graphicFrame>
      <p:pic>
        <p:nvPicPr>
          <p:cNvPr id="6" name="Picture 7"/>
          <p:cNvPicPr>
            <a:picLocks noChangeAspect="1" noChangeArrowheads="1"/>
          </p:cNvPicPr>
          <p:nvPr/>
        </p:nvPicPr>
        <p:blipFill>
          <a:blip r:embed="rId6" cstate="print"/>
          <a:srcRect/>
          <a:stretch>
            <a:fillRect/>
          </a:stretch>
        </p:blipFill>
        <p:spPr bwMode="auto">
          <a:xfrm>
            <a:off x="6249987" y="2206625"/>
            <a:ext cx="381000" cy="390525"/>
          </a:xfrm>
          <a:prstGeom prst="rect">
            <a:avLst/>
          </a:prstGeom>
          <a:noFill/>
          <a:ln w="9525">
            <a:noFill/>
            <a:miter lim="800000"/>
            <a:headEnd/>
            <a:tailEnd/>
          </a:ln>
        </p:spPr>
      </p:pic>
      <p:cxnSp>
        <p:nvCxnSpPr>
          <p:cNvPr id="2055" name="Straight Connector 7"/>
          <p:cNvCxnSpPr>
            <a:cxnSpLocks noChangeShapeType="1"/>
          </p:cNvCxnSpPr>
          <p:nvPr/>
        </p:nvCxnSpPr>
        <p:spPr bwMode="auto">
          <a:xfrm rot="5400000">
            <a:off x="5297488" y="2168525"/>
            <a:ext cx="533400" cy="3175"/>
          </a:xfrm>
          <a:prstGeom prst="line">
            <a:avLst/>
          </a:prstGeom>
          <a:noFill/>
          <a:ln w="25400" algn="ctr">
            <a:solidFill>
              <a:srgbClr val="0070C0"/>
            </a:solidFill>
            <a:round/>
            <a:headEnd/>
            <a:tailEnd/>
          </a:ln>
        </p:spPr>
      </p:cxnSp>
      <p:cxnSp>
        <p:nvCxnSpPr>
          <p:cNvPr id="2056" name="Straight Connector 9"/>
          <p:cNvCxnSpPr>
            <a:cxnSpLocks noChangeShapeType="1"/>
          </p:cNvCxnSpPr>
          <p:nvPr/>
        </p:nvCxnSpPr>
        <p:spPr bwMode="auto">
          <a:xfrm flipV="1">
            <a:off x="5564187" y="2401888"/>
            <a:ext cx="685800" cy="42862"/>
          </a:xfrm>
          <a:prstGeom prst="line">
            <a:avLst/>
          </a:prstGeom>
          <a:noFill/>
          <a:ln w="25400" algn="ctr">
            <a:solidFill>
              <a:srgbClr val="0070C0"/>
            </a:solidFill>
            <a:round/>
            <a:headEnd/>
            <a:tailEnd/>
          </a:ln>
        </p:spPr>
      </p:cxnSp>
      <p:cxnSp>
        <p:nvCxnSpPr>
          <p:cNvPr id="2057" name="Straight Connector 14"/>
          <p:cNvCxnSpPr>
            <a:cxnSpLocks noChangeShapeType="1"/>
          </p:cNvCxnSpPr>
          <p:nvPr/>
        </p:nvCxnSpPr>
        <p:spPr bwMode="auto">
          <a:xfrm rot="16200000" flipH="1">
            <a:off x="6270625" y="2036763"/>
            <a:ext cx="303212" cy="36512"/>
          </a:xfrm>
          <a:prstGeom prst="line">
            <a:avLst/>
          </a:prstGeom>
          <a:noFill/>
          <a:ln w="25400" algn="ctr">
            <a:solidFill>
              <a:srgbClr val="0070C0"/>
            </a:solidFill>
            <a:round/>
            <a:headEnd/>
            <a:tailEnd/>
          </a:ln>
        </p:spPr>
      </p:cxnSp>
      <p:cxnSp>
        <p:nvCxnSpPr>
          <p:cNvPr id="2058" name="Straight Connector 16"/>
          <p:cNvCxnSpPr>
            <a:cxnSpLocks noChangeShapeType="1"/>
          </p:cNvCxnSpPr>
          <p:nvPr/>
        </p:nvCxnSpPr>
        <p:spPr bwMode="auto">
          <a:xfrm>
            <a:off x="6630987" y="2401888"/>
            <a:ext cx="762000" cy="42862"/>
          </a:xfrm>
          <a:prstGeom prst="line">
            <a:avLst/>
          </a:prstGeom>
          <a:noFill/>
          <a:ln w="25400" algn="ctr">
            <a:solidFill>
              <a:srgbClr val="0070C0"/>
            </a:solidFill>
            <a:round/>
            <a:headEnd/>
            <a:tailEnd/>
          </a:ln>
        </p:spPr>
      </p:cxnSp>
      <p:cxnSp>
        <p:nvCxnSpPr>
          <p:cNvPr id="2059" name="Straight Connector 18"/>
          <p:cNvCxnSpPr>
            <a:cxnSpLocks noChangeShapeType="1"/>
          </p:cNvCxnSpPr>
          <p:nvPr/>
        </p:nvCxnSpPr>
        <p:spPr bwMode="auto">
          <a:xfrm rot="5400000" flipH="1" flipV="1">
            <a:off x="7126288" y="2168525"/>
            <a:ext cx="533400" cy="3175"/>
          </a:xfrm>
          <a:prstGeom prst="line">
            <a:avLst/>
          </a:prstGeom>
          <a:noFill/>
          <a:ln w="25400" algn="ctr">
            <a:solidFill>
              <a:srgbClr val="0070C0"/>
            </a:solidFill>
            <a:round/>
            <a:headEnd/>
            <a:tailEnd/>
          </a:ln>
        </p:spPr>
      </p:cxnSp>
      <p:sp>
        <p:nvSpPr>
          <p:cNvPr id="2060" name="TextBox 21"/>
          <p:cNvSpPr txBox="1">
            <a:spLocks noChangeArrowheads="1"/>
          </p:cNvSpPr>
          <p:nvPr/>
        </p:nvSpPr>
        <p:spPr bwMode="auto">
          <a:xfrm>
            <a:off x="5792787" y="2435225"/>
            <a:ext cx="1371600" cy="307975"/>
          </a:xfrm>
          <a:prstGeom prst="rect">
            <a:avLst/>
          </a:prstGeom>
          <a:noFill/>
          <a:ln w="9525">
            <a:noFill/>
            <a:miter lim="800000"/>
            <a:headEnd/>
            <a:tailEnd/>
          </a:ln>
        </p:spPr>
        <p:txBody>
          <a:bodyPr>
            <a:spAutoFit/>
          </a:bodyPr>
          <a:lstStyle/>
          <a:p>
            <a:r>
              <a:rPr lang="en-US" sz="1400" dirty="0" smtClean="0"/>
              <a:t>Failover unit</a:t>
            </a:r>
            <a:endParaRPr lang="en-US" sz="1400" dirty="0"/>
          </a:p>
        </p:txBody>
      </p:sp>
      <p:sp>
        <p:nvSpPr>
          <p:cNvPr id="23" name="Down Arrow 22"/>
          <p:cNvSpPr/>
          <p:nvPr/>
        </p:nvSpPr>
        <p:spPr bwMode="auto">
          <a:xfrm>
            <a:off x="5867400" y="3059395"/>
            <a:ext cx="304800" cy="762000"/>
          </a:xfrm>
          <a:prstGeom prst="downArrow">
            <a:avLst>
              <a:gd name="adj1" fmla="val 50000"/>
              <a:gd name="adj2" fmla="val 48333"/>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ndParaRPr>
          </a:p>
        </p:txBody>
      </p:sp>
      <p:graphicFrame>
        <p:nvGraphicFramePr>
          <p:cNvPr id="28676" name="Object 4"/>
          <p:cNvGraphicFramePr>
            <a:graphicFrameLocks noChangeAspect="1"/>
          </p:cNvGraphicFramePr>
          <p:nvPr/>
        </p:nvGraphicFramePr>
        <p:xfrm>
          <a:off x="4191000" y="4111625"/>
          <a:ext cx="4495800" cy="1978025"/>
        </p:xfrm>
        <a:graphic>
          <a:graphicData uri="http://schemas.openxmlformats.org/presentationml/2006/ole">
            <p:oleObj spid="_x0000_s190467" name="Visio" r:id="rId7" imgW="10342778" imgH="4549750" progId="Visio.Drawing.11">
              <p:embed/>
            </p:oleObj>
          </a:graphicData>
        </a:graphic>
      </p:graphicFrame>
      <p:sp>
        <p:nvSpPr>
          <p:cNvPr id="25" name="Down Arrow 24"/>
          <p:cNvSpPr/>
          <p:nvPr/>
        </p:nvSpPr>
        <p:spPr bwMode="auto">
          <a:xfrm>
            <a:off x="6400800" y="3059395"/>
            <a:ext cx="304800" cy="762000"/>
          </a:xfrm>
          <a:prstGeom prst="downArrow">
            <a:avLst>
              <a:gd name="adj1" fmla="val 50000"/>
              <a:gd name="adj2" fmla="val 48333"/>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ndParaRPr>
          </a:p>
        </p:txBody>
      </p:sp>
      <p:sp>
        <p:nvSpPr>
          <p:cNvPr id="26" name="Down Arrow 25"/>
          <p:cNvSpPr/>
          <p:nvPr/>
        </p:nvSpPr>
        <p:spPr bwMode="auto">
          <a:xfrm>
            <a:off x="6934200" y="3059395"/>
            <a:ext cx="304800" cy="762000"/>
          </a:xfrm>
          <a:prstGeom prst="downArrow">
            <a:avLst>
              <a:gd name="adj1" fmla="val 50000"/>
              <a:gd name="adj2" fmla="val 48333"/>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endParaRPr>
          </a:p>
        </p:txBody>
      </p:sp>
      <p:sp>
        <p:nvSpPr>
          <p:cNvPr id="27" name="TextBox 26"/>
          <p:cNvSpPr txBox="1"/>
          <p:nvPr/>
        </p:nvSpPr>
        <p:spPr>
          <a:xfrm>
            <a:off x="5562600" y="3287995"/>
            <a:ext cx="1981200" cy="307777"/>
          </a:xfrm>
          <a:prstGeom prst="rect">
            <a:avLst/>
          </a:prstGeom>
          <a:solidFill>
            <a:schemeClr val="bg1">
              <a:lumMod val="75000"/>
              <a:alpha val="81000"/>
            </a:schemeClr>
          </a:solidFill>
        </p:spPr>
        <p:txBody>
          <a:bodyPr wrap="square">
            <a:spAutoFit/>
          </a:bodyPr>
          <a:lstStyle/>
          <a:p>
            <a:pPr>
              <a:defRPr/>
            </a:pPr>
            <a:r>
              <a:rPr lang="en-US" sz="1400" b="1" dirty="0" smtClean="0">
                <a:latin typeface="Arial" charset="0"/>
              </a:rPr>
              <a:t>M2M Transformation</a:t>
            </a:r>
            <a:endParaRPr lang="en-US" sz="1400" b="1" dirty="0">
              <a:latin typeface="Arial" charset="0"/>
            </a:endParaRPr>
          </a:p>
        </p:txBody>
      </p:sp>
      <p:pic>
        <p:nvPicPr>
          <p:cNvPr id="28677" name="Picture 5"/>
          <p:cNvPicPr>
            <a:picLocks noChangeAspect="1" noChangeArrowheads="1"/>
          </p:cNvPicPr>
          <p:nvPr/>
        </p:nvPicPr>
        <p:blipFill>
          <a:blip r:embed="rId8" cstate="print"/>
          <a:srcRect/>
          <a:stretch>
            <a:fillRect/>
          </a:stretch>
        </p:blipFill>
        <p:spPr bwMode="auto">
          <a:xfrm>
            <a:off x="4486275" y="6016625"/>
            <a:ext cx="619125" cy="561975"/>
          </a:xfrm>
          <a:prstGeom prst="rect">
            <a:avLst/>
          </a:prstGeom>
          <a:noFill/>
          <a:ln w="9525">
            <a:noFill/>
            <a:miter lim="800000"/>
            <a:headEnd/>
            <a:tailEnd/>
          </a:ln>
        </p:spPr>
      </p:pic>
      <p:pic>
        <p:nvPicPr>
          <p:cNvPr id="28678" name="Picture 6"/>
          <p:cNvPicPr>
            <a:picLocks noChangeAspect="1" noChangeArrowheads="1"/>
          </p:cNvPicPr>
          <p:nvPr/>
        </p:nvPicPr>
        <p:blipFill>
          <a:blip r:embed="rId9" cstate="print"/>
          <a:srcRect/>
          <a:stretch>
            <a:fillRect/>
          </a:stretch>
        </p:blipFill>
        <p:spPr bwMode="auto">
          <a:xfrm>
            <a:off x="5181600" y="5664200"/>
            <a:ext cx="590550" cy="581025"/>
          </a:xfrm>
          <a:prstGeom prst="rect">
            <a:avLst/>
          </a:prstGeom>
          <a:noFill/>
          <a:ln w="9525">
            <a:noFill/>
            <a:miter lim="800000"/>
            <a:headEnd/>
            <a:tailEnd/>
          </a:ln>
        </p:spPr>
      </p:pic>
      <p:pic>
        <p:nvPicPr>
          <p:cNvPr id="30" name="Picture 6"/>
          <p:cNvPicPr>
            <a:picLocks noChangeAspect="1" noChangeArrowheads="1"/>
          </p:cNvPicPr>
          <p:nvPr/>
        </p:nvPicPr>
        <p:blipFill>
          <a:blip r:embed="rId9" cstate="print"/>
          <a:srcRect/>
          <a:stretch>
            <a:fillRect/>
          </a:stretch>
        </p:blipFill>
        <p:spPr bwMode="auto">
          <a:xfrm>
            <a:off x="6019800" y="5635625"/>
            <a:ext cx="590550" cy="581025"/>
          </a:xfrm>
          <a:prstGeom prst="rect">
            <a:avLst/>
          </a:prstGeom>
          <a:noFill/>
          <a:ln w="9525">
            <a:noFill/>
            <a:miter lim="800000"/>
            <a:headEnd/>
            <a:tailEnd/>
          </a:ln>
        </p:spPr>
      </p:pic>
      <p:pic>
        <p:nvPicPr>
          <p:cNvPr id="31" name="Picture 6"/>
          <p:cNvPicPr>
            <a:picLocks noChangeAspect="1" noChangeArrowheads="1"/>
          </p:cNvPicPr>
          <p:nvPr/>
        </p:nvPicPr>
        <p:blipFill>
          <a:blip r:embed="rId9" cstate="print"/>
          <a:srcRect/>
          <a:stretch>
            <a:fillRect/>
          </a:stretch>
        </p:blipFill>
        <p:spPr bwMode="auto">
          <a:xfrm>
            <a:off x="6934200" y="5635625"/>
            <a:ext cx="590550" cy="581025"/>
          </a:xfrm>
          <a:prstGeom prst="rect">
            <a:avLst/>
          </a:prstGeom>
          <a:noFill/>
          <a:ln w="9525">
            <a:noFill/>
            <a:miter lim="800000"/>
            <a:headEnd/>
            <a:tailEnd/>
          </a:ln>
        </p:spPr>
      </p:pic>
      <p:cxnSp>
        <p:nvCxnSpPr>
          <p:cNvPr id="33" name="Elbow Connector 32"/>
          <p:cNvCxnSpPr>
            <a:cxnSpLocks noChangeShapeType="1"/>
          </p:cNvCxnSpPr>
          <p:nvPr/>
        </p:nvCxnSpPr>
        <p:spPr bwMode="auto">
          <a:xfrm flipV="1">
            <a:off x="5105400" y="5954713"/>
            <a:ext cx="76200" cy="342900"/>
          </a:xfrm>
          <a:prstGeom prst="bentConnector3">
            <a:avLst>
              <a:gd name="adj1" fmla="val 50000"/>
            </a:avLst>
          </a:prstGeom>
          <a:noFill/>
          <a:ln w="19050" algn="ctr">
            <a:solidFill>
              <a:srgbClr val="659A2A"/>
            </a:solidFill>
            <a:round/>
            <a:headEnd/>
            <a:tailEnd/>
          </a:ln>
        </p:spPr>
      </p:cxnSp>
      <p:cxnSp>
        <p:nvCxnSpPr>
          <p:cNvPr id="36" name="Elbow Connector 35"/>
          <p:cNvCxnSpPr>
            <a:cxnSpLocks noChangeShapeType="1"/>
          </p:cNvCxnSpPr>
          <p:nvPr/>
        </p:nvCxnSpPr>
        <p:spPr bwMode="auto">
          <a:xfrm flipV="1">
            <a:off x="5105400" y="5926138"/>
            <a:ext cx="914400" cy="371475"/>
          </a:xfrm>
          <a:prstGeom prst="bentConnector3">
            <a:avLst>
              <a:gd name="adj1" fmla="val 87500"/>
            </a:avLst>
          </a:prstGeom>
          <a:noFill/>
          <a:ln w="19050" algn="ctr">
            <a:solidFill>
              <a:srgbClr val="659A2A"/>
            </a:solidFill>
            <a:round/>
            <a:headEnd/>
            <a:tailEnd/>
          </a:ln>
        </p:spPr>
      </p:cxnSp>
      <p:cxnSp>
        <p:nvCxnSpPr>
          <p:cNvPr id="39" name="Elbow Connector 38"/>
          <p:cNvCxnSpPr>
            <a:cxnSpLocks noChangeShapeType="1"/>
          </p:cNvCxnSpPr>
          <p:nvPr/>
        </p:nvCxnSpPr>
        <p:spPr bwMode="auto">
          <a:xfrm flipV="1">
            <a:off x="5105400" y="5926138"/>
            <a:ext cx="1828800" cy="371475"/>
          </a:xfrm>
          <a:prstGeom prst="bentConnector3">
            <a:avLst>
              <a:gd name="adj1" fmla="val 88889"/>
            </a:avLst>
          </a:prstGeom>
          <a:noFill/>
          <a:ln w="19050" algn="ctr">
            <a:solidFill>
              <a:srgbClr val="659A2A"/>
            </a:solidFill>
            <a:round/>
            <a:headEnd/>
            <a:tailEnd/>
          </a:ln>
        </p:spPr>
      </p:cxnSp>
      <p:sp>
        <p:nvSpPr>
          <p:cNvPr id="43" name="Rounded Rectangle 42"/>
          <p:cNvSpPr>
            <a:spLocks noChangeArrowheads="1"/>
          </p:cNvSpPr>
          <p:nvPr/>
        </p:nvSpPr>
        <p:spPr bwMode="auto">
          <a:xfrm>
            <a:off x="5105400" y="4949825"/>
            <a:ext cx="685800" cy="1295400"/>
          </a:xfrm>
          <a:prstGeom prst="roundRect">
            <a:avLst>
              <a:gd name="adj" fmla="val 16667"/>
            </a:avLst>
          </a:prstGeom>
          <a:solidFill>
            <a:schemeClr val="accent1">
              <a:alpha val="52000"/>
            </a:schemeClr>
          </a:solidFill>
          <a:ln w="19050" algn="ctr">
            <a:solidFill>
              <a:srgbClr val="FF0000"/>
            </a:solidFill>
            <a:round/>
            <a:headEnd/>
            <a:tailEnd/>
          </a:ln>
        </p:spPr>
        <p:txBody>
          <a:bodyPr/>
          <a:lstStyle/>
          <a:p>
            <a:endParaRPr lang="en-US"/>
          </a:p>
        </p:txBody>
      </p:sp>
      <p:sp>
        <p:nvSpPr>
          <p:cNvPr id="44" name="Rounded Rectangle 43"/>
          <p:cNvSpPr>
            <a:spLocks noChangeArrowheads="1"/>
          </p:cNvSpPr>
          <p:nvPr/>
        </p:nvSpPr>
        <p:spPr bwMode="auto">
          <a:xfrm>
            <a:off x="6019800" y="4949825"/>
            <a:ext cx="685800" cy="1295400"/>
          </a:xfrm>
          <a:prstGeom prst="roundRect">
            <a:avLst>
              <a:gd name="adj" fmla="val 16667"/>
            </a:avLst>
          </a:prstGeom>
          <a:solidFill>
            <a:schemeClr val="accent1">
              <a:alpha val="41960"/>
            </a:schemeClr>
          </a:solidFill>
          <a:ln w="19050" algn="ctr">
            <a:solidFill>
              <a:srgbClr val="FF0000"/>
            </a:solidFill>
            <a:round/>
            <a:headEnd/>
            <a:tailEnd/>
          </a:ln>
        </p:spPr>
        <p:txBody>
          <a:bodyPr/>
          <a:lstStyle/>
          <a:p>
            <a:endParaRPr lang="en-US"/>
          </a:p>
        </p:txBody>
      </p:sp>
      <p:sp>
        <p:nvSpPr>
          <p:cNvPr id="45" name="Rounded Rectangle 44"/>
          <p:cNvSpPr>
            <a:spLocks noChangeArrowheads="1"/>
          </p:cNvSpPr>
          <p:nvPr/>
        </p:nvSpPr>
        <p:spPr bwMode="auto">
          <a:xfrm>
            <a:off x="6934200" y="4949825"/>
            <a:ext cx="685800" cy="1295400"/>
          </a:xfrm>
          <a:prstGeom prst="roundRect">
            <a:avLst>
              <a:gd name="adj" fmla="val 16667"/>
            </a:avLst>
          </a:prstGeom>
          <a:solidFill>
            <a:schemeClr val="accent1">
              <a:alpha val="41960"/>
            </a:schemeClr>
          </a:solidFill>
          <a:ln w="19050" algn="ctr">
            <a:solidFill>
              <a:srgbClr val="FF0000"/>
            </a:solidFill>
            <a:round/>
            <a:headEnd/>
            <a:tailEnd/>
          </a:ln>
        </p:spPr>
        <p:txBody>
          <a:bodyPr/>
          <a:lstStyle/>
          <a:p>
            <a:endParaRPr lang="en-US"/>
          </a:p>
        </p:txBody>
      </p:sp>
      <p:sp>
        <p:nvSpPr>
          <p:cNvPr id="46" name="TextBox 45"/>
          <p:cNvSpPr txBox="1">
            <a:spLocks noChangeArrowheads="1"/>
          </p:cNvSpPr>
          <p:nvPr/>
        </p:nvSpPr>
        <p:spPr bwMode="auto">
          <a:xfrm>
            <a:off x="5181600" y="6321425"/>
            <a:ext cx="3048000" cy="307975"/>
          </a:xfrm>
          <a:prstGeom prst="rect">
            <a:avLst/>
          </a:prstGeom>
          <a:noFill/>
          <a:ln w="9525">
            <a:noFill/>
            <a:miter lim="800000"/>
            <a:headEnd/>
            <a:tailEnd/>
          </a:ln>
        </p:spPr>
        <p:txBody>
          <a:bodyPr>
            <a:spAutoFit/>
          </a:bodyPr>
          <a:lstStyle/>
          <a:p>
            <a:r>
              <a:rPr lang="en-US" sz="1400"/>
              <a:t>Collocated Heartbeat Components</a:t>
            </a:r>
          </a:p>
        </p:txBody>
      </p:sp>
      <p:sp>
        <p:nvSpPr>
          <p:cNvPr id="47" name="TextBox 46"/>
          <p:cNvSpPr txBox="1">
            <a:spLocks noChangeArrowheads="1"/>
          </p:cNvSpPr>
          <p:nvPr/>
        </p:nvSpPr>
        <p:spPr bwMode="auto">
          <a:xfrm>
            <a:off x="3124200" y="6169025"/>
            <a:ext cx="1371600" cy="307975"/>
          </a:xfrm>
          <a:prstGeom prst="rect">
            <a:avLst/>
          </a:prstGeom>
          <a:noFill/>
          <a:ln w="9525">
            <a:noFill/>
            <a:miter lim="800000"/>
            <a:headEnd/>
            <a:tailEnd/>
          </a:ln>
        </p:spPr>
        <p:txBody>
          <a:bodyPr>
            <a:spAutoFit/>
          </a:bodyPr>
          <a:lstStyle/>
          <a:p>
            <a:r>
              <a:rPr lang="en-US" sz="1400" dirty="0"/>
              <a:t>Fault Detector</a:t>
            </a:r>
          </a:p>
        </p:txBody>
      </p:sp>
      <p:sp>
        <p:nvSpPr>
          <p:cNvPr id="29" name="Rectangle 8"/>
          <p:cNvSpPr>
            <a:spLocks noGrp="1" noChangeArrowheads="1"/>
          </p:cNvSpPr>
          <p:nvPr>
            <p:ph type="sldNum" sz="quarter" idx="12"/>
          </p:nvPr>
        </p:nvSpPr>
        <p:spPr>
          <a:xfrm>
            <a:off x="8686800" y="6305550"/>
            <a:ext cx="381000" cy="476250"/>
          </a:xfrm>
          <a:noFill/>
        </p:spPr>
        <p:txBody>
          <a:bodyPr/>
          <a:lstStyle/>
          <a:p>
            <a:fld id="{C0FA90D2-758D-482F-9E67-96E75BE7E29E}" type="slidenum">
              <a:rPr lang="en-US" smtClean="0"/>
              <a:pPr/>
              <a:t>32</a:t>
            </a:fld>
            <a:endParaRPr lang="en-US" dirty="0" smtClean="0"/>
          </a:p>
        </p:txBody>
      </p:sp>
      <p:sp>
        <p:nvSpPr>
          <p:cNvPr id="32" name="TextBox 31"/>
          <p:cNvSpPr txBox="1"/>
          <p:nvPr/>
        </p:nvSpPr>
        <p:spPr>
          <a:xfrm>
            <a:off x="-21516" y="457200"/>
            <a:ext cx="3429000" cy="415498"/>
          </a:xfrm>
          <a:prstGeom prst="rect">
            <a:avLst/>
          </a:prstGeom>
          <a:noFill/>
        </p:spPr>
        <p:txBody>
          <a:bodyPr wrap="square" rtlCol="0">
            <a:spAutoFit/>
          </a:bodyPr>
          <a:lstStyle/>
          <a:p>
            <a:r>
              <a:rPr lang="en-US" dirty="0" smtClean="0"/>
              <a:t>Transformation Algorithm</a:t>
            </a:r>
            <a:endParaRPr lang="en-US" dirty="0"/>
          </a:p>
        </p:txBody>
      </p:sp>
      <p:sp>
        <p:nvSpPr>
          <p:cNvPr id="34" name="TextBox 16"/>
          <p:cNvSpPr txBox="1">
            <a:spLocks noChangeArrowheads="1"/>
          </p:cNvSpPr>
          <p:nvPr/>
        </p:nvSpPr>
        <p:spPr bwMode="auto">
          <a:xfrm>
            <a:off x="5516880" y="2643897"/>
            <a:ext cx="1950720" cy="415498"/>
          </a:xfrm>
          <a:prstGeom prst="rect">
            <a:avLst/>
          </a:prstGeom>
          <a:noFill/>
          <a:ln w="9525">
            <a:noFill/>
            <a:miter lim="800000"/>
            <a:headEnd/>
            <a:tailEnd/>
          </a:ln>
        </p:spPr>
        <p:txBody>
          <a:bodyPr wrap="square">
            <a:spAutoFit/>
          </a:bodyPr>
          <a:lstStyle/>
          <a:p>
            <a:r>
              <a:rPr lang="en-US" b="1" dirty="0" err="1">
                <a:solidFill>
                  <a:srgbClr val="FF0000"/>
                </a:solidFill>
              </a:rPr>
              <a:t>QoS</a:t>
            </a:r>
            <a:r>
              <a:rPr lang="en-US" b="1" dirty="0">
                <a:solidFill>
                  <a:srgbClr val="FF0000"/>
                </a:solidFill>
              </a:rPr>
              <a:t> View</a:t>
            </a:r>
          </a:p>
        </p:txBody>
      </p:sp>
      <p:sp>
        <p:nvSpPr>
          <p:cNvPr id="35" name="TextBox 17"/>
          <p:cNvSpPr txBox="1">
            <a:spLocks noChangeArrowheads="1"/>
          </p:cNvSpPr>
          <p:nvPr/>
        </p:nvSpPr>
        <p:spPr bwMode="auto">
          <a:xfrm>
            <a:off x="5486400" y="3745195"/>
            <a:ext cx="2438400" cy="369605"/>
          </a:xfrm>
          <a:prstGeom prst="rect">
            <a:avLst/>
          </a:prstGeom>
          <a:noFill/>
          <a:ln w="9525">
            <a:noFill/>
            <a:miter lim="800000"/>
            <a:headEnd/>
            <a:tailEnd/>
          </a:ln>
        </p:spPr>
        <p:txBody>
          <a:bodyPr>
            <a:spAutoFit/>
          </a:bodyPr>
          <a:lstStyle/>
          <a:p>
            <a:r>
              <a:rPr lang="en-US" b="1" dirty="0">
                <a:solidFill>
                  <a:srgbClr val="FF0000"/>
                </a:solidFill>
              </a:rPr>
              <a:t>Structural 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67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67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27" grpId="0" animBg="1"/>
      <p:bldP spid="43" grpId="0" animBg="1"/>
      <p:bldP spid="43" grpId="1" animBg="1"/>
      <p:bldP spid="44" grpId="0" animBg="1"/>
      <p:bldP spid="44" grpId="1" animBg="1"/>
      <p:bldP spid="45" grpId="0" animBg="1"/>
      <p:bldP spid="45" grpId="1" animBg="1"/>
      <p:bldP spid="46" grpId="0"/>
      <p:bldP spid="47" grpId="0"/>
      <p:bldP spid="3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305550"/>
            <a:ext cx="457200" cy="476250"/>
          </a:xfrm>
        </p:spPr>
        <p:txBody>
          <a:bodyPr/>
          <a:lstStyle/>
          <a:p>
            <a:pPr>
              <a:defRPr/>
            </a:pPr>
            <a:fld id="{A3AF97A3-6728-4865-85C7-208EE2333AEB}" type="slidenum">
              <a:rPr lang="en-US" smtClean="0"/>
              <a:pPr>
                <a:defRPr/>
              </a:pPr>
              <a:t>33</a:t>
            </a:fld>
            <a:endParaRPr lang="en-US" dirty="0"/>
          </a:p>
        </p:txBody>
      </p:sp>
      <p:sp>
        <p:nvSpPr>
          <p:cNvPr id="15" name="Title 1"/>
          <p:cNvSpPr>
            <a:spLocks noGrp="1"/>
          </p:cNvSpPr>
          <p:nvPr>
            <p:ph type="title"/>
          </p:nvPr>
        </p:nvSpPr>
        <p:spPr>
          <a:xfrm>
            <a:off x="457200" y="-77788"/>
            <a:ext cx="8318500" cy="554038"/>
          </a:xfrm>
        </p:spPr>
        <p:txBody>
          <a:bodyPr/>
          <a:lstStyle/>
          <a:p>
            <a:r>
              <a:rPr lang="en-US" b="1" dirty="0" smtClean="0"/>
              <a:t>Stage 4: Synthesizing Code for Group Failover (1/2)</a:t>
            </a:r>
          </a:p>
        </p:txBody>
      </p:sp>
      <p:sp>
        <p:nvSpPr>
          <p:cNvPr id="16" name="Content Placeholder 2"/>
          <p:cNvSpPr txBox="1">
            <a:spLocks/>
          </p:cNvSpPr>
          <p:nvPr/>
        </p:nvSpPr>
        <p:spPr bwMode="auto">
          <a:xfrm>
            <a:off x="76200" y="533400"/>
            <a:ext cx="8763000" cy="1828800"/>
          </a:xfrm>
          <a:prstGeom prst="rect">
            <a:avLst/>
          </a:prstGeom>
          <a:noFill/>
          <a:ln w="9525">
            <a:noFill/>
            <a:miter lim="800000"/>
            <a:headEnd/>
            <a:tailEnd/>
          </a:ln>
        </p:spPr>
        <p:txBody>
          <a:bodyPr lIns="92075" tIns="46038" rIns="92075" bIns="46038"/>
          <a:lstStyle/>
          <a:p>
            <a:pPr marL="225425" indent="-225425" algn="l">
              <a:spcBef>
                <a:spcPct val="20000"/>
              </a:spcBef>
              <a:buClr>
                <a:srgbClr val="CC3300"/>
              </a:buClr>
              <a:buFont typeface="Wingdings" pitchFamily="2" charset="2"/>
              <a:buChar char="§"/>
              <a:defRPr/>
            </a:pPr>
            <a:r>
              <a:rPr lang="en-US" sz="2000" kern="0" dirty="0" smtClean="0">
                <a:latin typeface="+mn-lt"/>
              </a:rPr>
              <a:t>Code generation for fault handling</a:t>
            </a:r>
          </a:p>
          <a:p>
            <a:pPr marL="461963" lvl="1" indent="-231775" algn="l">
              <a:spcBef>
                <a:spcPct val="20000"/>
              </a:spcBef>
              <a:buClr>
                <a:srgbClr val="CC3300"/>
              </a:buClr>
              <a:buFont typeface="Wingdings" pitchFamily="2" charset="2"/>
              <a:buChar char="§"/>
              <a:defRPr/>
            </a:pPr>
            <a:r>
              <a:rPr lang="en-US" sz="1800" kern="0" dirty="0" smtClean="0">
                <a:latin typeface="+mn-lt"/>
              </a:rPr>
              <a:t>Reliable fault detection</a:t>
            </a:r>
          </a:p>
          <a:p>
            <a:pPr marL="461963" lvl="1" indent="-231775" algn="l">
              <a:spcBef>
                <a:spcPct val="20000"/>
              </a:spcBef>
              <a:buClr>
                <a:srgbClr val="CC3300"/>
              </a:buClr>
              <a:buFont typeface="Wingdings" pitchFamily="2" charset="2"/>
              <a:buChar char="§"/>
              <a:defRPr/>
            </a:pPr>
            <a:r>
              <a:rPr lang="en-US" sz="1800" kern="0" dirty="0" smtClean="0">
                <a:latin typeface="+mn-lt"/>
              </a:rPr>
              <a:t>Transparent fault masking</a:t>
            </a:r>
          </a:p>
          <a:p>
            <a:pPr marL="461963" lvl="1" indent="-231775" algn="l">
              <a:spcBef>
                <a:spcPct val="20000"/>
              </a:spcBef>
              <a:buClr>
                <a:srgbClr val="CC3300"/>
              </a:buClr>
              <a:buFont typeface="Wingdings" pitchFamily="2" charset="2"/>
              <a:buChar char="§"/>
              <a:defRPr/>
            </a:pPr>
            <a:r>
              <a:rPr lang="en-US" sz="1800" kern="0" dirty="0" smtClean="0">
                <a:latin typeface="+mn-lt"/>
              </a:rPr>
              <a:t>Fast client failover</a:t>
            </a:r>
            <a:r>
              <a:rPr lang="en-US" sz="2000" kern="0" dirty="0" smtClean="0">
                <a:latin typeface="+mn-lt"/>
              </a:rPr>
              <a:t> </a:t>
            </a:r>
            <a:endParaRPr lang="en-US" sz="2000" kern="0" dirty="0">
              <a:latin typeface="+mn-lt"/>
            </a:endParaRPr>
          </a:p>
          <a:p>
            <a:pPr marL="225425" indent="-225425" algn="l">
              <a:spcBef>
                <a:spcPct val="20000"/>
              </a:spcBef>
              <a:buClr>
                <a:srgbClr val="CC3300"/>
              </a:buClr>
              <a:buFont typeface="Wingdings" pitchFamily="2" charset="2"/>
              <a:buChar char="§"/>
              <a:defRPr/>
            </a:pPr>
            <a:r>
              <a:rPr lang="en-US" sz="2000" kern="0" dirty="0" smtClean="0"/>
              <a:t>Location of failure determines handling behavior</a:t>
            </a:r>
          </a:p>
          <a:p>
            <a:pPr marL="342900" indent="-342900" algn="l">
              <a:spcBef>
                <a:spcPct val="20000"/>
              </a:spcBef>
              <a:buClr>
                <a:srgbClr val="CC3300"/>
              </a:buClr>
              <a:defRPr/>
            </a:pPr>
            <a:endParaRPr lang="en-US" sz="2000" kern="0" dirty="0" smtClean="0"/>
          </a:p>
        </p:txBody>
      </p:sp>
      <p:graphicFrame>
        <p:nvGraphicFramePr>
          <p:cNvPr id="17" name="Table 16"/>
          <p:cNvGraphicFramePr>
            <a:graphicFrameLocks noGrp="1"/>
          </p:cNvGraphicFramePr>
          <p:nvPr/>
        </p:nvGraphicFramePr>
        <p:xfrm>
          <a:off x="533400" y="2438400"/>
          <a:ext cx="8153400" cy="370840"/>
        </p:xfrm>
        <a:graphic>
          <a:graphicData uri="http://schemas.openxmlformats.org/drawingml/2006/table">
            <a:tbl>
              <a:tblPr firstRow="1" bandRow="1">
                <a:tableStyleId>{5C22544A-7EE6-4342-B048-85BDC9FD1C3A}</a:tableStyleId>
              </a:tblPr>
              <a:tblGrid>
                <a:gridCol w="4076700"/>
                <a:gridCol w="4076700"/>
              </a:tblGrid>
              <a:tr h="37084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kern="0" dirty="0" smtClean="0"/>
                        <a:t>Head component failure</a:t>
                      </a:r>
                    </a:p>
                  </a:txBody>
                  <a:tcPr>
                    <a:solidFill>
                      <a:srgbClr val="CC6600"/>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800" kern="0" dirty="0" smtClean="0"/>
                        <a:t>Tail component failure</a:t>
                      </a:r>
                      <a:endParaRPr lang="en-US" sz="2000" kern="0" dirty="0" smtClean="0"/>
                    </a:p>
                  </a:txBody>
                  <a:tcPr>
                    <a:solidFill>
                      <a:srgbClr val="CC6600"/>
                    </a:solidFill>
                  </a:tcPr>
                </a:tc>
              </a:tr>
            </a:tbl>
          </a:graphicData>
        </a:graphic>
      </p:graphicFrame>
      <p:graphicFrame>
        <p:nvGraphicFramePr>
          <p:cNvPr id="21" name="Table 20"/>
          <p:cNvGraphicFramePr>
            <a:graphicFrameLocks noGrp="1"/>
          </p:cNvGraphicFramePr>
          <p:nvPr/>
        </p:nvGraphicFramePr>
        <p:xfrm>
          <a:off x="533400" y="2753474"/>
          <a:ext cx="8153400" cy="640080"/>
        </p:xfrm>
        <a:graphic>
          <a:graphicData uri="http://schemas.openxmlformats.org/drawingml/2006/table">
            <a:tbl>
              <a:tblPr firstRow="1" bandRow="1">
                <a:tableStyleId>{5C22544A-7EE6-4342-B048-85BDC9FD1C3A}</a:tableStyleId>
              </a:tblPr>
              <a:tblGrid>
                <a:gridCol w="4076700"/>
                <a:gridCol w="4076700"/>
              </a:tblGrid>
              <a:tr h="127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Client-side code detects</a:t>
                      </a:r>
                      <a:r>
                        <a:rPr lang="en-US" b="0" baseline="0" dirty="0" smtClean="0">
                          <a:solidFill>
                            <a:schemeClr val="tx1"/>
                          </a:solidFill>
                        </a:rPr>
                        <a:t> the </a:t>
                      </a:r>
                      <a:r>
                        <a:rPr lang="en-US" b="0" dirty="0" smtClean="0">
                          <a:solidFill>
                            <a:schemeClr val="tx1"/>
                          </a:solidFill>
                        </a:rPr>
                        <a:t>failure</a:t>
                      </a:r>
                    </a:p>
                  </a:txBody>
                  <a:tcPr>
                    <a:solidFill>
                      <a:schemeClr val="accent1">
                        <a:lumMod val="20000"/>
                        <a:lumOff val="80000"/>
                      </a:schemeClr>
                    </a:solidFill>
                  </a:tcPr>
                </a:tc>
                <a:tc>
                  <a:txBody>
                    <a:bodyPr/>
                    <a:lstStyle/>
                    <a:p>
                      <a:r>
                        <a:rPr lang="en-US" b="0" dirty="0" smtClean="0">
                          <a:solidFill>
                            <a:schemeClr val="tx1"/>
                          </a:solidFill>
                        </a:rPr>
                        <a:t>Only</a:t>
                      </a:r>
                      <a:r>
                        <a:rPr lang="en-US" b="0" baseline="0" dirty="0" smtClean="0">
                          <a:solidFill>
                            <a:schemeClr val="tx1"/>
                          </a:solidFill>
                        </a:rPr>
                        <a:t> other FOU participants detect the failure. Client waits.</a:t>
                      </a:r>
                      <a:endParaRPr lang="en-US" b="0" dirty="0">
                        <a:solidFill>
                          <a:schemeClr val="tx1"/>
                        </a:solidFill>
                      </a:endParaRPr>
                    </a:p>
                  </a:txBody>
                  <a:tcPr>
                    <a:solidFill>
                      <a:schemeClr val="accent1">
                        <a:lumMod val="20000"/>
                        <a:lumOff val="80000"/>
                      </a:schemeClr>
                    </a:solidFill>
                  </a:tcPr>
                </a:tc>
              </a:tr>
            </a:tbl>
          </a:graphicData>
        </a:graphic>
      </p:graphicFrame>
      <p:graphicFrame>
        <p:nvGraphicFramePr>
          <p:cNvPr id="25" name="Table 24"/>
          <p:cNvGraphicFramePr>
            <a:graphicFrameLocks noGrp="1"/>
          </p:cNvGraphicFramePr>
          <p:nvPr/>
        </p:nvGraphicFramePr>
        <p:xfrm>
          <a:off x="533400" y="3373348"/>
          <a:ext cx="8153400" cy="640080"/>
        </p:xfrm>
        <a:graphic>
          <a:graphicData uri="http://schemas.openxmlformats.org/drawingml/2006/table">
            <a:tbl>
              <a:tblPr firstRow="1" bandRow="1">
                <a:tableStyleId>{5C22544A-7EE6-4342-B048-85BDC9FD1C3A}</a:tableStyleId>
              </a:tblPr>
              <a:tblGrid>
                <a:gridCol w="4076700"/>
                <a:gridCol w="4076700"/>
              </a:tblGrid>
              <a:tr h="127000">
                <a:tc>
                  <a:txBody>
                    <a:bodyPr/>
                    <a:lstStyle/>
                    <a:p>
                      <a:r>
                        <a:rPr lang="en-US" b="0" dirty="0" smtClean="0">
                          <a:solidFill>
                            <a:schemeClr val="tx1"/>
                          </a:solidFill>
                        </a:rPr>
                        <a:t>---</a:t>
                      </a:r>
                      <a:endParaRPr lang="en-US" b="0" dirty="0">
                        <a:solidFill>
                          <a:schemeClr val="tx1"/>
                        </a:solidFill>
                      </a:endParaRP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Trigger client-side</a:t>
                      </a:r>
                      <a:r>
                        <a:rPr lang="en-US" b="0" baseline="0" dirty="0" smtClean="0">
                          <a:solidFill>
                            <a:schemeClr val="tx1"/>
                          </a:solidFill>
                        </a:rPr>
                        <a:t> exception by forcing FOU to shutdown</a:t>
                      </a:r>
                      <a:endParaRPr lang="en-US" b="0" dirty="0" smtClean="0">
                        <a:solidFill>
                          <a:schemeClr val="tx1"/>
                        </a:solidFill>
                      </a:endParaRPr>
                    </a:p>
                  </a:txBody>
                  <a:tcPr>
                    <a:solidFill>
                      <a:schemeClr val="accent1">
                        <a:lumMod val="40000"/>
                        <a:lumOff val="60000"/>
                      </a:schemeClr>
                    </a:solidFill>
                  </a:tcPr>
                </a:tc>
              </a:tr>
            </a:tbl>
          </a:graphicData>
        </a:graphic>
      </p:graphicFrame>
      <p:graphicFrame>
        <p:nvGraphicFramePr>
          <p:cNvPr id="27" name="Table 26"/>
          <p:cNvGraphicFramePr>
            <a:graphicFrameLocks noGrp="1"/>
          </p:cNvGraphicFramePr>
          <p:nvPr/>
        </p:nvGraphicFramePr>
        <p:xfrm>
          <a:off x="533400" y="3962400"/>
          <a:ext cx="8153400" cy="914400"/>
        </p:xfrm>
        <a:graphic>
          <a:graphicData uri="http://schemas.openxmlformats.org/drawingml/2006/table">
            <a:tbl>
              <a:tblPr firstRow="1" bandRow="1">
                <a:tableStyleId>{5C22544A-7EE6-4342-B048-85BDC9FD1C3A}</a:tableStyleId>
              </a:tblPr>
              <a:tblGrid>
                <a:gridCol w="4076700"/>
                <a:gridCol w="4076700"/>
              </a:tblGrid>
              <a:tr h="533400">
                <a:tc>
                  <a:txBody>
                    <a:bodyPr/>
                    <a:lstStyle/>
                    <a:p>
                      <a:r>
                        <a:rPr lang="en-US" b="0" dirty="0" smtClean="0">
                          <a:solidFill>
                            <a:schemeClr val="tx1"/>
                          </a:solidFill>
                        </a:rPr>
                        <a:t>Client-side code</a:t>
                      </a:r>
                      <a:r>
                        <a:rPr lang="en-US" b="0" baseline="0" dirty="0" smtClean="0">
                          <a:solidFill>
                            <a:schemeClr val="tx1"/>
                          </a:solidFill>
                        </a:rPr>
                        <a:t> does t</a:t>
                      </a:r>
                      <a:r>
                        <a:rPr lang="en-US" b="0" dirty="0" smtClean="0">
                          <a:solidFill>
                            <a:schemeClr val="tx1"/>
                          </a:solidFill>
                        </a:rPr>
                        <a:t>ransparent</a:t>
                      </a:r>
                      <a:r>
                        <a:rPr lang="en-US" b="0" baseline="0" dirty="0" smtClean="0">
                          <a:solidFill>
                            <a:schemeClr val="tx1"/>
                          </a:solidFill>
                        </a:rPr>
                        <a:t> failover</a:t>
                      </a:r>
                      <a:endParaRPr lang="en-US" b="0" dirty="0">
                        <a:solidFill>
                          <a:schemeClr val="tx1"/>
                        </a:solidFill>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Client-side</a:t>
                      </a:r>
                      <a:r>
                        <a:rPr lang="en-US" b="0" baseline="0" dirty="0" smtClean="0">
                          <a:solidFill>
                            <a:schemeClr val="tx1"/>
                          </a:solidFill>
                        </a:rPr>
                        <a:t> code </a:t>
                      </a:r>
                      <a:r>
                        <a:rPr lang="en-US" b="0" dirty="0" smtClean="0">
                          <a:solidFill>
                            <a:schemeClr val="tx1"/>
                          </a:solidFill>
                        </a:rPr>
                        <a:t>detects </a:t>
                      </a:r>
                      <a:r>
                        <a:rPr lang="en-US" b="0" dirty="0" err="1" smtClean="0">
                          <a:solidFill>
                            <a:schemeClr val="tx1"/>
                          </a:solidFill>
                        </a:rPr>
                        <a:t>passivation</a:t>
                      </a:r>
                      <a:r>
                        <a:rPr lang="en-US" b="0" baseline="0" dirty="0" smtClean="0">
                          <a:solidFill>
                            <a:schemeClr val="tx1"/>
                          </a:solidFill>
                        </a:rPr>
                        <a:t> </a:t>
                      </a:r>
                      <a:r>
                        <a:rPr lang="en-US" b="0" dirty="0" smtClean="0">
                          <a:solidFill>
                            <a:schemeClr val="tx1"/>
                          </a:solidFill>
                        </a:rPr>
                        <a:t>of the head component &amp; does transparent failover</a:t>
                      </a:r>
                    </a:p>
                  </a:txBody>
                  <a:tcPr>
                    <a:solidFill>
                      <a:schemeClr val="accent1">
                        <a:lumMod val="20000"/>
                        <a:lumOff val="80000"/>
                      </a:schemeClr>
                    </a:solidFill>
                  </a:tcPr>
                </a:tc>
              </a:tr>
            </a:tbl>
          </a:graphicData>
        </a:graphic>
      </p:graphicFrame>
      <p:grpSp>
        <p:nvGrpSpPr>
          <p:cNvPr id="62" name="Group 61"/>
          <p:cNvGrpSpPr/>
          <p:nvPr/>
        </p:nvGrpSpPr>
        <p:grpSpPr>
          <a:xfrm>
            <a:off x="4724400" y="609600"/>
            <a:ext cx="4191000" cy="1524000"/>
            <a:chOff x="4724400" y="609600"/>
            <a:chExt cx="4191000" cy="1524000"/>
          </a:xfrm>
        </p:grpSpPr>
        <p:sp>
          <p:nvSpPr>
            <p:cNvPr id="58" name="Rounded Rectangle 57"/>
            <p:cNvSpPr/>
            <p:nvPr/>
          </p:nvSpPr>
          <p:spPr bwMode="auto">
            <a:xfrm>
              <a:off x="6172200" y="609600"/>
              <a:ext cx="2743200" cy="1447800"/>
            </a:xfrm>
            <a:prstGeom prst="roundRect">
              <a:avLst/>
            </a:prstGeom>
            <a:solidFill>
              <a:schemeClr val="bg1">
                <a:lumMod val="50000"/>
                <a:alpha val="31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graphicFrame>
          <p:nvGraphicFramePr>
            <p:cNvPr id="39" name="Object 8"/>
            <p:cNvGraphicFramePr>
              <a:graphicFrameLocks noChangeAspect="1"/>
            </p:cNvGraphicFramePr>
            <p:nvPr/>
          </p:nvGraphicFramePr>
          <p:xfrm>
            <a:off x="6400800" y="685800"/>
            <a:ext cx="838200" cy="698500"/>
          </p:xfrm>
          <a:graphic>
            <a:graphicData uri="http://schemas.openxmlformats.org/presentationml/2006/ole">
              <p:oleObj spid="_x0000_s251914" name="Visio" r:id="rId4" imgW="1585499" imgH="1322962" progId="Visio.Drawing.11">
                <p:embed/>
              </p:oleObj>
            </a:graphicData>
          </a:graphic>
        </p:graphicFrame>
        <p:graphicFrame>
          <p:nvGraphicFramePr>
            <p:cNvPr id="40" name="Object 7"/>
            <p:cNvGraphicFramePr>
              <a:graphicFrameLocks noChangeAspect="1"/>
            </p:cNvGraphicFramePr>
            <p:nvPr/>
          </p:nvGraphicFramePr>
          <p:xfrm>
            <a:off x="4724400" y="1066800"/>
            <a:ext cx="838200" cy="698500"/>
          </p:xfrm>
          <a:graphic>
            <a:graphicData uri="http://schemas.openxmlformats.org/presentationml/2006/ole">
              <p:oleObj spid="_x0000_s251915" name="Visio" r:id="rId5" imgW="1585499" imgH="1322962" progId="Visio.Drawing.11">
                <p:embed/>
              </p:oleObj>
            </a:graphicData>
          </a:graphic>
        </p:graphicFrame>
        <p:cxnSp>
          <p:nvCxnSpPr>
            <p:cNvPr id="41" name="Straight Arrow Connector 40"/>
            <p:cNvCxnSpPr/>
            <p:nvPr/>
          </p:nvCxnSpPr>
          <p:spPr bwMode="auto">
            <a:xfrm flipV="1">
              <a:off x="5495925" y="990600"/>
              <a:ext cx="904875" cy="352425"/>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cxnSp>
          <p:nvCxnSpPr>
            <p:cNvPr id="42" name="Straight Arrow Connector 41"/>
            <p:cNvCxnSpPr/>
            <p:nvPr/>
          </p:nvCxnSpPr>
          <p:spPr bwMode="auto">
            <a:xfrm rot="10800000">
              <a:off x="7162800" y="1107744"/>
              <a:ext cx="762000" cy="1588"/>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graphicFrame>
          <p:nvGraphicFramePr>
            <p:cNvPr id="43" name="Object 5"/>
            <p:cNvGraphicFramePr>
              <a:graphicFrameLocks noChangeAspect="1"/>
            </p:cNvGraphicFramePr>
            <p:nvPr/>
          </p:nvGraphicFramePr>
          <p:xfrm>
            <a:off x="7924800" y="685800"/>
            <a:ext cx="838200" cy="698500"/>
          </p:xfrm>
          <a:graphic>
            <a:graphicData uri="http://schemas.openxmlformats.org/presentationml/2006/ole">
              <p:oleObj spid="_x0000_s251916" name="Visio" r:id="rId6" imgW="1585499" imgH="1322962" progId="Visio.Drawing.11">
                <p:embed/>
              </p:oleObj>
            </a:graphicData>
          </a:graphic>
        </p:graphicFrame>
        <p:cxnSp>
          <p:nvCxnSpPr>
            <p:cNvPr id="45" name="Straight Arrow Connector 44"/>
            <p:cNvCxnSpPr/>
            <p:nvPr/>
          </p:nvCxnSpPr>
          <p:spPr bwMode="auto">
            <a:xfrm rot="10800000">
              <a:off x="7186618" y="972344"/>
              <a:ext cx="762000" cy="1588"/>
            </a:xfrm>
            <a:prstGeom prst="straightConnector1">
              <a:avLst/>
            </a:prstGeom>
            <a:solidFill>
              <a:schemeClr val="accent1"/>
            </a:solidFill>
            <a:ln w="25400" cap="flat" cmpd="sng" algn="ctr">
              <a:solidFill>
                <a:schemeClr val="tx1"/>
              </a:solidFill>
              <a:prstDash val="sysDot"/>
              <a:round/>
              <a:headEnd type="arrow" w="med" len="med"/>
              <a:tailEnd type="none"/>
            </a:ln>
            <a:effectLst/>
          </p:spPr>
        </p:cxnSp>
        <p:cxnSp>
          <p:nvCxnSpPr>
            <p:cNvPr id="48" name="Straight Arrow Connector 47"/>
            <p:cNvCxnSpPr/>
            <p:nvPr/>
          </p:nvCxnSpPr>
          <p:spPr bwMode="auto">
            <a:xfrm rot="10800000" flipV="1">
              <a:off x="5540371" y="1139825"/>
              <a:ext cx="812799" cy="303212"/>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sp>
          <p:nvSpPr>
            <p:cNvPr id="56" name="TextBox 55"/>
            <p:cNvSpPr txBox="1"/>
            <p:nvPr/>
          </p:nvSpPr>
          <p:spPr>
            <a:xfrm>
              <a:off x="6477000" y="1371600"/>
              <a:ext cx="838200" cy="338554"/>
            </a:xfrm>
            <a:prstGeom prst="rect">
              <a:avLst/>
            </a:prstGeom>
            <a:noFill/>
          </p:spPr>
          <p:txBody>
            <a:bodyPr wrap="square" rtlCol="0">
              <a:spAutoFit/>
            </a:bodyPr>
            <a:lstStyle/>
            <a:p>
              <a:r>
                <a:rPr lang="en-US" sz="1600" b="1" dirty="0" smtClean="0"/>
                <a:t>Head</a:t>
              </a:r>
              <a:endParaRPr lang="en-US" sz="1600" b="1" dirty="0"/>
            </a:p>
          </p:txBody>
        </p:sp>
        <p:sp>
          <p:nvSpPr>
            <p:cNvPr id="57" name="TextBox 56"/>
            <p:cNvSpPr txBox="1"/>
            <p:nvPr/>
          </p:nvSpPr>
          <p:spPr>
            <a:xfrm>
              <a:off x="7924800" y="1371600"/>
              <a:ext cx="838200" cy="338554"/>
            </a:xfrm>
            <a:prstGeom prst="rect">
              <a:avLst/>
            </a:prstGeom>
            <a:noFill/>
          </p:spPr>
          <p:txBody>
            <a:bodyPr wrap="square" rtlCol="0">
              <a:spAutoFit/>
            </a:bodyPr>
            <a:lstStyle/>
            <a:p>
              <a:r>
                <a:rPr lang="en-US" sz="1600" b="1" dirty="0" smtClean="0"/>
                <a:t>Tail</a:t>
              </a:r>
              <a:endParaRPr lang="en-US" sz="1600" b="1" dirty="0"/>
            </a:p>
          </p:txBody>
        </p:sp>
        <p:sp>
          <p:nvSpPr>
            <p:cNvPr id="59" name="TextBox 58"/>
            <p:cNvSpPr txBox="1"/>
            <p:nvPr/>
          </p:nvSpPr>
          <p:spPr>
            <a:xfrm>
              <a:off x="7162800" y="1795046"/>
              <a:ext cx="838200" cy="338554"/>
            </a:xfrm>
            <a:prstGeom prst="rect">
              <a:avLst/>
            </a:prstGeom>
            <a:noFill/>
          </p:spPr>
          <p:txBody>
            <a:bodyPr wrap="square" rtlCol="0">
              <a:spAutoFit/>
            </a:bodyPr>
            <a:lstStyle/>
            <a:p>
              <a:r>
                <a:rPr lang="en-US" sz="1600" b="1" dirty="0" smtClean="0"/>
                <a:t>FOU</a:t>
              </a:r>
              <a:endParaRPr lang="en-US" sz="1600" b="1" dirty="0"/>
            </a:p>
          </p:txBody>
        </p:sp>
      </p:grpSp>
      <p:sp>
        <p:nvSpPr>
          <p:cNvPr id="60" name="Content Placeholder 2"/>
          <p:cNvSpPr txBox="1">
            <a:spLocks/>
          </p:cNvSpPr>
          <p:nvPr/>
        </p:nvSpPr>
        <p:spPr bwMode="auto">
          <a:xfrm>
            <a:off x="76200" y="5029200"/>
            <a:ext cx="8229600" cy="1447800"/>
          </a:xfrm>
          <a:prstGeom prst="rect">
            <a:avLst/>
          </a:prstGeom>
          <a:noFill/>
          <a:ln w="9525">
            <a:noFill/>
            <a:miter lim="800000"/>
            <a:headEnd/>
            <a:tailEnd/>
          </a:ln>
        </p:spPr>
        <p:txBody>
          <a:bodyPr lIns="92075" tIns="46038" rIns="92075" bIns="46038"/>
          <a:lstStyle/>
          <a:p>
            <a:pPr marL="225425" indent="-225425" algn="l">
              <a:spcBef>
                <a:spcPct val="20000"/>
              </a:spcBef>
              <a:buClr>
                <a:srgbClr val="CC3300"/>
              </a:buClr>
              <a:buFont typeface="Wingdings" pitchFamily="2" charset="2"/>
              <a:buChar char="§"/>
              <a:defRPr/>
            </a:pPr>
            <a:r>
              <a:rPr lang="en-US" sz="2000" kern="0" dirty="0" smtClean="0">
                <a:latin typeface="+mn-lt"/>
              </a:rPr>
              <a:t>FOU shutdown is achieved using seamless integration with D&amp;C middleware APIs</a:t>
            </a:r>
          </a:p>
          <a:p>
            <a:pPr marL="461963" lvl="1" indent="-231775" algn="l">
              <a:spcBef>
                <a:spcPct val="20000"/>
              </a:spcBef>
              <a:buClr>
                <a:srgbClr val="CC3300"/>
              </a:buClr>
              <a:buFont typeface="Wingdings" pitchFamily="2" charset="2"/>
              <a:buChar char="§"/>
              <a:defRPr/>
            </a:pPr>
            <a:r>
              <a:rPr lang="en-US" sz="1600" kern="0" dirty="0" smtClean="0">
                <a:latin typeface="+mn-lt"/>
              </a:rPr>
              <a:t>e.g., Domain Application Manager (DAM) of CCM</a:t>
            </a:r>
          </a:p>
          <a:p>
            <a:pPr marL="225425" indent="-225425" algn="l">
              <a:spcBef>
                <a:spcPct val="20000"/>
              </a:spcBef>
              <a:buClr>
                <a:srgbClr val="CC3300"/>
              </a:buClr>
              <a:buFont typeface="Wingdings" pitchFamily="2" charset="2"/>
              <a:buChar char="§"/>
              <a:defRPr/>
            </a:pPr>
            <a:r>
              <a:rPr lang="en-US" sz="2000" kern="0" dirty="0" smtClean="0">
                <a:latin typeface="+mn-lt"/>
              </a:rPr>
              <a:t>Shutdown method calls are generated in fault-handling code</a:t>
            </a:r>
            <a:endParaRPr lang="en-US" sz="2000" kern="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04800" y="-77788"/>
            <a:ext cx="8534400" cy="554038"/>
          </a:xfrm>
        </p:spPr>
        <p:txBody>
          <a:bodyPr/>
          <a:lstStyle/>
          <a:p>
            <a:r>
              <a:rPr lang="en-US" b="1" dirty="0" smtClean="0"/>
              <a:t>Stage 4: Synthesizing Code for Group Failover (2/2)</a:t>
            </a:r>
          </a:p>
        </p:txBody>
      </p:sp>
      <p:sp>
        <p:nvSpPr>
          <p:cNvPr id="5" name="Content Placeholder 2"/>
          <p:cNvSpPr txBox="1">
            <a:spLocks/>
          </p:cNvSpPr>
          <p:nvPr/>
        </p:nvSpPr>
        <p:spPr bwMode="auto">
          <a:xfrm>
            <a:off x="0" y="762000"/>
            <a:ext cx="3505200" cy="4343400"/>
          </a:xfrm>
          <a:prstGeom prst="rect">
            <a:avLst/>
          </a:prstGeom>
          <a:noFill/>
          <a:ln w="9525">
            <a:noFill/>
            <a:miter lim="800000"/>
            <a:headEnd/>
            <a:tailEnd/>
          </a:ln>
        </p:spPr>
        <p:txBody>
          <a:bodyPr lIns="92075" tIns="46038" rIns="92075" bIns="46038"/>
          <a:lstStyle/>
          <a:p>
            <a:pPr marL="225425" indent="-225425" algn="l">
              <a:spcBef>
                <a:spcPts val="600"/>
              </a:spcBef>
              <a:buClr>
                <a:srgbClr val="CC3300"/>
              </a:buClr>
              <a:buFont typeface="Wingdings" pitchFamily="2" charset="2"/>
              <a:buChar char="§"/>
              <a:defRPr/>
            </a:pPr>
            <a:r>
              <a:rPr lang="en-US" sz="2000" kern="0" dirty="0">
                <a:latin typeface="+mn-lt"/>
              </a:rPr>
              <a:t>Two behaviors based </a:t>
            </a:r>
            <a:r>
              <a:rPr lang="en-US" sz="2000" kern="0" dirty="0" smtClean="0">
                <a:latin typeface="+mn-lt"/>
              </a:rPr>
              <a:t>on component position</a:t>
            </a:r>
            <a:endParaRPr lang="en-US" sz="2000" kern="0" dirty="0">
              <a:latin typeface="+mn-lt"/>
            </a:endParaRPr>
          </a:p>
          <a:p>
            <a:pPr marL="225425" indent="-225425" algn="l">
              <a:spcBef>
                <a:spcPts val="600"/>
              </a:spcBef>
              <a:buClr>
                <a:srgbClr val="CC3300"/>
              </a:buClr>
              <a:buFont typeface="Wingdings" pitchFamily="2" charset="2"/>
              <a:buChar char="§"/>
              <a:defRPr/>
            </a:pPr>
            <a:r>
              <a:rPr lang="en-US" sz="2000" kern="0" dirty="0"/>
              <a:t>FOU participant’s behavior</a:t>
            </a:r>
          </a:p>
          <a:p>
            <a:pPr marL="461963" lvl="1" indent="-231775" algn="l">
              <a:spcBef>
                <a:spcPts val="600"/>
              </a:spcBef>
              <a:buClr>
                <a:srgbClr val="CC3300"/>
              </a:buClr>
              <a:buFont typeface="Wingdings" pitchFamily="2" charset="2"/>
              <a:buChar char="§"/>
              <a:defRPr/>
            </a:pPr>
            <a:r>
              <a:rPr lang="en-US" sz="1800" kern="0" dirty="0"/>
              <a:t>Detects the </a:t>
            </a:r>
            <a:r>
              <a:rPr lang="en-US" sz="1800" kern="0" dirty="0" smtClean="0"/>
              <a:t>failure</a:t>
            </a:r>
            <a:endParaRPr lang="en-US" sz="1800" kern="0" dirty="0"/>
          </a:p>
          <a:p>
            <a:pPr marL="461963" lvl="1" indent="-231775" algn="l">
              <a:spcBef>
                <a:spcPts val="600"/>
              </a:spcBef>
              <a:buClr>
                <a:srgbClr val="CC3300"/>
              </a:buClr>
              <a:buFont typeface="Wingdings" pitchFamily="2" charset="2"/>
              <a:buChar char="§"/>
              <a:defRPr/>
            </a:pPr>
            <a:r>
              <a:rPr lang="en-US" sz="1800" kern="0" dirty="0"/>
              <a:t>Shuts down </a:t>
            </a:r>
            <a:r>
              <a:rPr lang="en-US" sz="1800" kern="0" dirty="0" smtClean="0"/>
              <a:t>the FOU </a:t>
            </a:r>
            <a:r>
              <a:rPr lang="en-US" sz="1800" kern="0" dirty="0"/>
              <a:t>including itself</a:t>
            </a:r>
          </a:p>
          <a:p>
            <a:pPr marL="225425" indent="-225425" algn="l">
              <a:spcBef>
                <a:spcPts val="600"/>
              </a:spcBef>
              <a:buClr>
                <a:srgbClr val="CC3300"/>
              </a:buClr>
              <a:buFont typeface="Wingdings" pitchFamily="2" charset="2"/>
              <a:buChar char="§"/>
              <a:defRPr/>
            </a:pPr>
            <a:r>
              <a:rPr lang="en-US" sz="2000" kern="0" dirty="0"/>
              <a:t>FOU client’s behavior</a:t>
            </a:r>
          </a:p>
          <a:p>
            <a:pPr marL="461963" lvl="1" indent="-231775" algn="l">
              <a:spcBef>
                <a:spcPts val="600"/>
              </a:spcBef>
              <a:buClr>
                <a:srgbClr val="CC3300"/>
              </a:buClr>
              <a:buFont typeface="Wingdings" pitchFamily="2" charset="2"/>
              <a:buChar char="§"/>
              <a:defRPr/>
            </a:pPr>
            <a:r>
              <a:rPr lang="en-US" sz="1800" kern="0" dirty="0"/>
              <a:t>Detects the </a:t>
            </a:r>
            <a:r>
              <a:rPr lang="en-US" sz="1800" kern="0" dirty="0" smtClean="0"/>
              <a:t>failure</a:t>
            </a:r>
            <a:endParaRPr lang="en-US" sz="1800" kern="0" dirty="0"/>
          </a:p>
          <a:p>
            <a:pPr marL="461963" lvl="1" indent="-231775" algn="l">
              <a:spcBef>
                <a:spcPts val="600"/>
              </a:spcBef>
              <a:buClr>
                <a:srgbClr val="CC3300"/>
              </a:buClr>
              <a:buFont typeface="Wingdings" pitchFamily="2" charset="2"/>
              <a:buChar char="§"/>
              <a:defRPr/>
            </a:pPr>
            <a:r>
              <a:rPr lang="en-US" sz="1800" kern="0" dirty="0" smtClean="0"/>
              <a:t>Does an automatic failover to a replica FOU</a:t>
            </a:r>
          </a:p>
          <a:p>
            <a:pPr marL="461963" lvl="1" indent="-231775" algn="l">
              <a:spcBef>
                <a:spcPts val="600"/>
              </a:spcBef>
              <a:buClr>
                <a:srgbClr val="CC3300"/>
              </a:buClr>
              <a:buFont typeface="Wingdings" pitchFamily="2" charset="2"/>
              <a:buChar char="§"/>
              <a:defRPr/>
            </a:pPr>
            <a:r>
              <a:rPr lang="en-US" sz="1800" kern="0" dirty="0" smtClean="0"/>
              <a:t>Optionally shuts </a:t>
            </a:r>
            <a:r>
              <a:rPr lang="en-US" sz="1800" kern="0" dirty="0"/>
              <a:t>down the </a:t>
            </a:r>
            <a:r>
              <a:rPr lang="en-US" sz="1800" kern="0" dirty="0" smtClean="0"/>
              <a:t>FOU to save resources</a:t>
            </a:r>
            <a:endParaRPr lang="en-US" sz="2000" kern="0" dirty="0"/>
          </a:p>
          <a:p>
            <a:pPr marL="225425" indent="-225425" algn="l">
              <a:spcBef>
                <a:spcPts val="600"/>
              </a:spcBef>
              <a:buClr>
                <a:srgbClr val="CC3300"/>
              </a:buClr>
              <a:buFont typeface="Wingdings" pitchFamily="2" charset="2"/>
              <a:buChar char="§"/>
              <a:defRPr/>
            </a:pPr>
            <a:r>
              <a:rPr lang="en-US" sz="2000" kern="0" dirty="0"/>
              <a:t>Generated </a:t>
            </a:r>
            <a:r>
              <a:rPr lang="en-US" sz="2000" kern="0" dirty="0" smtClean="0"/>
              <a:t>code: </a:t>
            </a:r>
            <a:r>
              <a:rPr lang="en-US" sz="2000" kern="0" dirty="0" err="1" smtClean="0"/>
              <a:t>AspectC</a:t>
            </a:r>
            <a:r>
              <a:rPr lang="en-US" sz="2000" kern="0" dirty="0"/>
              <a:t>++ </a:t>
            </a:r>
          </a:p>
        </p:txBody>
      </p:sp>
      <p:sp>
        <p:nvSpPr>
          <p:cNvPr id="6" name="Content Placeholder 2"/>
          <p:cNvSpPr txBox="1">
            <a:spLocks/>
          </p:cNvSpPr>
          <p:nvPr/>
        </p:nvSpPr>
        <p:spPr bwMode="auto">
          <a:xfrm>
            <a:off x="0" y="5791200"/>
            <a:ext cx="8839200" cy="914400"/>
          </a:xfrm>
          <a:prstGeom prst="rect">
            <a:avLst/>
          </a:prstGeom>
          <a:noFill/>
          <a:ln w="9525">
            <a:noFill/>
            <a:miter lim="800000"/>
            <a:headEnd/>
            <a:tailEnd/>
          </a:ln>
        </p:spPr>
        <p:txBody>
          <a:bodyPr lIns="92075" tIns="46038" rIns="92075" bIns="46038"/>
          <a:lstStyle/>
          <a:p>
            <a:pPr marL="225425" indent="-225425" algn="l">
              <a:spcBef>
                <a:spcPct val="20000"/>
              </a:spcBef>
              <a:buClr>
                <a:srgbClr val="CC3300"/>
              </a:buClr>
              <a:buFont typeface="Wingdings" pitchFamily="2" charset="2"/>
              <a:buChar char="§"/>
              <a:defRPr/>
            </a:pPr>
            <a:r>
              <a:rPr lang="en-US" sz="2000" kern="0" dirty="0" err="1"/>
              <a:t>AspectC</a:t>
            </a:r>
            <a:r>
              <a:rPr lang="en-US" sz="2000" kern="0" dirty="0"/>
              <a:t>++ compiler weaves in the generated code in the respective component stubs</a:t>
            </a:r>
            <a:endParaRPr lang="en-US" sz="2000" b="1" kern="0" dirty="0">
              <a:latin typeface="+mn-lt"/>
            </a:endParaRPr>
          </a:p>
        </p:txBody>
      </p:sp>
      <p:sp>
        <p:nvSpPr>
          <p:cNvPr id="7" name="Rectangle 8"/>
          <p:cNvSpPr>
            <a:spLocks noGrp="1" noChangeArrowheads="1"/>
          </p:cNvSpPr>
          <p:nvPr>
            <p:ph type="sldNum" sz="quarter" idx="12"/>
          </p:nvPr>
        </p:nvSpPr>
        <p:spPr>
          <a:xfrm>
            <a:off x="8686800" y="6305550"/>
            <a:ext cx="381000" cy="476250"/>
          </a:xfrm>
          <a:noFill/>
        </p:spPr>
        <p:txBody>
          <a:bodyPr/>
          <a:lstStyle/>
          <a:p>
            <a:fld id="{C0FA90D2-758D-482F-9E67-96E75BE7E29E}" type="slidenum">
              <a:rPr lang="en-US" smtClean="0"/>
              <a:pPr/>
              <a:t>34</a:t>
            </a:fld>
            <a:endParaRPr lang="en-US" dirty="0" smtClean="0"/>
          </a:p>
        </p:txBody>
      </p:sp>
      <p:pic>
        <p:nvPicPr>
          <p:cNvPr id="302081" name="Picture 1"/>
          <p:cNvPicPr>
            <a:picLocks noChangeAspect="1" noChangeArrowheads="1"/>
          </p:cNvPicPr>
          <p:nvPr/>
        </p:nvPicPr>
        <p:blipFill>
          <a:blip r:embed="rId3" cstate="print"/>
          <a:srcRect/>
          <a:stretch>
            <a:fillRect/>
          </a:stretch>
        </p:blipFill>
        <p:spPr bwMode="auto">
          <a:xfrm>
            <a:off x="3505200" y="761999"/>
            <a:ext cx="5562599" cy="49001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7788"/>
            <a:ext cx="8013700" cy="554038"/>
          </a:xfrm>
        </p:spPr>
        <p:txBody>
          <a:bodyPr/>
          <a:lstStyle/>
          <a:p>
            <a:r>
              <a:rPr lang="en-US" dirty="0" smtClean="0"/>
              <a:t>Stage 5: Synthesizing Platform-specific Metadata</a:t>
            </a:r>
            <a:endParaRPr lang="en-US" dirty="0"/>
          </a:p>
        </p:txBody>
      </p:sp>
      <p:sp>
        <p:nvSpPr>
          <p:cNvPr id="3" name="Content Placeholder 2"/>
          <p:cNvSpPr>
            <a:spLocks noGrp="1"/>
          </p:cNvSpPr>
          <p:nvPr>
            <p:ph idx="1"/>
          </p:nvPr>
        </p:nvSpPr>
        <p:spPr>
          <a:xfrm>
            <a:off x="533400" y="990600"/>
            <a:ext cx="8077200" cy="1981200"/>
          </a:xfrm>
        </p:spPr>
        <p:txBody>
          <a:bodyPr/>
          <a:lstStyle/>
          <a:p>
            <a:r>
              <a:rPr lang="en-US" sz="2000" dirty="0" smtClean="0"/>
              <a:t>Component Technologies use XML metadata to configure middleware</a:t>
            </a:r>
          </a:p>
          <a:p>
            <a:r>
              <a:rPr lang="en-US" sz="2000" dirty="0" smtClean="0"/>
              <a:t>Existing model interpreters can be reused without any modifications</a:t>
            </a:r>
          </a:p>
          <a:p>
            <a:pPr lvl="1"/>
            <a:r>
              <a:rPr lang="en-US" sz="1800" dirty="0" smtClean="0"/>
              <a:t>CQML’s FT modeling is opaque to existing model interpreters</a:t>
            </a:r>
          </a:p>
          <a:p>
            <a:pPr lvl="1"/>
            <a:r>
              <a:rPr lang="en-US" sz="1800" dirty="0" smtClean="0"/>
              <a:t>GRAFT model transformations are transparent to the model interpreters</a:t>
            </a:r>
          </a:p>
        </p:txBody>
      </p:sp>
      <p:sp>
        <p:nvSpPr>
          <p:cNvPr id="4" name="Slide Number Placeholder 3"/>
          <p:cNvSpPr>
            <a:spLocks noGrp="1"/>
          </p:cNvSpPr>
          <p:nvPr>
            <p:ph type="sldNum" sz="quarter" idx="12"/>
          </p:nvPr>
        </p:nvSpPr>
        <p:spPr/>
        <p:txBody>
          <a:bodyPr/>
          <a:lstStyle/>
          <a:p>
            <a:pPr>
              <a:defRPr/>
            </a:pPr>
            <a:fld id="{A3AF97A3-6728-4865-85C7-208EE2333AEB}" type="slidenum">
              <a:rPr lang="en-US" smtClean="0"/>
              <a:pPr>
                <a:defRPr/>
              </a:pPr>
              <a:t>35</a:t>
            </a:fld>
            <a:endParaRPr lang="en-US" dirty="0"/>
          </a:p>
        </p:txBody>
      </p:sp>
      <p:sp>
        <p:nvSpPr>
          <p:cNvPr id="8" name="TextBox 7"/>
          <p:cNvSpPr txBox="1"/>
          <p:nvPr/>
        </p:nvSpPr>
        <p:spPr>
          <a:xfrm>
            <a:off x="762000" y="4061936"/>
            <a:ext cx="7620000" cy="738664"/>
          </a:xfrm>
          <a:prstGeom prst="rect">
            <a:avLst/>
          </a:prstGeom>
          <a:solidFill>
            <a:srgbClr val="FFFF66"/>
          </a:solidFill>
          <a:ln cap="rnd">
            <a:solidFill>
              <a:schemeClr val="tx1"/>
            </a:solidFill>
          </a:ln>
          <a:effectLst>
            <a:outerShdw blurRad="50800" dist="38100" dir="2700000" algn="tl" rotWithShape="0">
              <a:prstClr val="black">
                <a:alpha val="40000"/>
              </a:prstClr>
            </a:outerShdw>
          </a:effectLst>
        </p:spPr>
        <p:txBody>
          <a:bodyPr wrap="square" rtlCol="0">
            <a:spAutoFit/>
          </a:bodyPr>
          <a:lstStyle/>
          <a:p>
            <a:pPr marL="457200" indent="-457200"/>
            <a:r>
              <a:rPr lang="en-US" b="1" dirty="0" smtClean="0">
                <a:solidFill>
                  <a:srgbClr val="FF0000"/>
                </a:solidFill>
              </a:rPr>
              <a:t>GRAFT synthesizes the necessary artifacts for transparent </a:t>
            </a:r>
          </a:p>
          <a:p>
            <a:pPr marL="457200" indent="-457200"/>
            <a:r>
              <a:rPr lang="en-US" b="1" dirty="0" smtClean="0">
                <a:solidFill>
                  <a:srgbClr val="FF0000"/>
                </a:solidFill>
              </a:rPr>
              <a:t>FT provisioning for DRE operational strings</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788"/>
            <a:ext cx="9144000" cy="554038"/>
          </a:xfrm>
        </p:spPr>
        <p:txBody>
          <a:bodyPr/>
          <a:lstStyle/>
          <a:p>
            <a:r>
              <a:rPr lang="en-US" dirty="0" smtClean="0"/>
              <a:t>Evaluating Modeling Efforts Reduction Using GRAFT</a:t>
            </a:r>
            <a:endParaRPr lang="en-US" dirty="0"/>
          </a:p>
        </p:txBody>
      </p:sp>
      <p:sp>
        <p:nvSpPr>
          <p:cNvPr id="4" name="Slide Number Placeholder 3"/>
          <p:cNvSpPr>
            <a:spLocks noGrp="1"/>
          </p:cNvSpPr>
          <p:nvPr>
            <p:ph type="sldNum" sz="quarter" idx="12"/>
          </p:nvPr>
        </p:nvSpPr>
        <p:spPr/>
        <p:txBody>
          <a:bodyPr/>
          <a:lstStyle/>
          <a:p>
            <a:pPr>
              <a:defRPr/>
            </a:pPr>
            <a:fld id="{A3AF97A3-6728-4865-85C7-208EE2333AEB}" type="slidenum">
              <a:rPr lang="en-US" smtClean="0"/>
              <a:pPr>
                <a:defRPr/>
              </a:pPr>
              <a:t>36</a:t>
            </a:fld>
            <a:endParaRPr lang="en-US" dirty="0"/>
          </a:p>
        </p:txBody>
      </p:sp>
      <p:sp>
        <p:nvSpPr>
          <p:cNvPr id="6" name="Content Placeholder 2"/>
          <p:cNvSpPr txBox="1">
            <a:spLocks/>
          </p:cNvSpPr>
          <p:nvPr/>
        </p:nvSpPr>
        <p:spPr bwMode="auto">
          <a:xfrm>
            <a:off x="0" y="762000"/>
            <a:ext cx="5181600" cy="2819400"/>
          </a:xfrm>
          <a:prstGeom prst="rect">
            <a:avLst/>
          </a:prstGeom>
          <a:noFill/>
          <a:ln w="9525">
            <a:noFill/>
            <a:miter lim="800000"/>
            <a:headEnd/>
            <a:tailEnd/>
          </a:ln>
        </p:spPr>
        <p:txBody>
          <a:bodyPr lIns="92075" tIns="46038" rIns="92075" bIns="46038"/>
          <a:lstStyle/>
          <a:p>
            <a:pPr marL="225425" indent="-225425" algn="l">
              <a:spcBef>
                <a:spcPct val="20000"/>
              </a:spcBef>
              <a:buClr>
                <a:srgbClr val="CC3300"/>
              </a:buClr>
              <a:buFont typeface="Wingdings" pitchFamily="2" charset="2"/>
              <a:buChar char="§"/>
              <a:defRPr/>
            </a:pPr>
            <a:r>
              <a:rPr lang="en-US" sz="2000" kern="0" dirty="0" smtClean="0"/>
              <a:t>Case-study - Warehouse Inventory Tracking System</a:t>
            </a:r>
          </a:p>
          <a:p>
            <a:pPr marL="225425" indent="-225425" algn="l">
              <a:spcBef>
                <a:spcPct val="20000"/>
              </a:spcBef>
              <a:buClr>
                <a:srgbClr val="CC3300"/>
              </a:buClr>
              <a:buFont typeface="Wingdings" pitchFamily="2" charset="2"/>
              <a:buChar char="§"/>
              <a:defRPr/>
            </a:pPr>
            <a:r>
              <a:rPr lang="en-US" sz="2000" kern="0" dirty="0" smtClean="0"/>
              <a:t>GRAFT’s isomorphic M2M transformation eliminates human modeling efforts of replicas</a:t>
            </a:r>
          </a:p>
          <a:p>
            <a:pPr marL="461963" lvl="1" indent="-231775" algn="l">
              <a:spcBef>
                <a:spcPct val="20000"/>
              </a:spcBef>
              <a:buClr>
                <a:srgbClr val="CC3300"/>
              </a:buClr>
              <a:buFont typeface="Wingdings" pitchFamily="2" charset="2"/>
              <a:buChar char="§"/>
              <a:defRPr/>
            </a:pPr>
            <a:r>
              <a:rPr lang="en-US" sz="1800" kern="0" dirty="0" smtClean="0"/>
              <a:t>Components</a:t>
            </a:r>
          </a:p>
          <a:p>
            <a:pPr marL="461963" lvl="1" indent="-231775" algn="l">
              <a:spcBef>
                <a:spcPct val="20000"/>
              </a:spcBef>
              <a:buClr>
                <a:srgbClr val="CC3300"/>
              </a:buClr>
              <a:buFont typeface="Wingdings" pitchFamily="2" charset="2"/>
              <a:buChar char="§"/>
              <a:defRPr/>
            </a:pPr>
            <a:r>
              <a:rPr lang="en-US" sz="1800" kern="0" dirty="0" smtClean="0"/>
              <a:t>Connections</a:t>
            </a:r>
          </a:p>
          <a:p>
            <a:pPr marL="461963" lvl="1" indent="-231775" algn="l">
              <a:spcBef>
                <a:spcPct val="20000"/>
              </a:spcBef>
              <a:buClr>
                <a:srgbClr val="CC3300"/>
              </a:buClr>
              <a:buFont typeface="Wingdings" pitchFamily="2" charset="2"/>
              <a:buChar char="§"/>
              <a:defRPr/>
            </a:pPr>
            <a:r>
              <a:rPr lang="en-US" sz="1800" kern="0" dirty="0" err="1" smtClean="0"/>
              <a:t>QoS</a:t>
            </a:r>
            <a:r>
              <a:rPr lang="en-US" sz="1800" kern="0" dirty="0" smtClean="0"/>
              <a:t> requirements</a:t>
            </a:r>
          </a:p>
        </p:txBody>
      </p:sp>
      <p:pic>
        <p:nvPicPr>
          <p:cNvPr id="197634" name="Picture 2"/>
          <p:cNvPicPr>
            <a:picLocks noChangeAspect="1" noChangeArrowheads="1"/>
          </p:cNvPicPr>
          <p:nvPr/>
        </p:nvPicPr>
        <p:blipFill>
          <a:blip r:embed="rId3" cstate="print"/>
          <a:srcRect/>
          <a:stretch>
            <a:fillRect/>
          </a:stretch>
        </p:blipFill>
        <p:spPr bwMode="auto">
          <a:xfrm>
            <a:off x="457200" y="3886200"/>
            <a:ext cx="8439150" cy="2428875"/>
          </a:xfrm>
          <a:prstGeom prst="rect">
            <a:avLst/>
          </a:prstGeom>
          <a:noFill/>
          <a:ln w="9525">
            <a:noFill/>
            <a:miter lim="800000"/>
            <a:headEnd/>
            <a:tailEnd/>
          </a:ln>
        </p:spPr>
      </p:pic>
      <p:pic>
        <p:nvPicPr>
          <p:cNvPr id="197635" name="Picture 3"/>
          <p:cNvPicPr>
            <a:picLocks noChangeAspect="1" noChangeArrowheads="1"/>
          </p:cNvPicPr>
          <p:nvPr/>
        </p:nvPicPr>
        <p:blipFill>
          <a:blip r:embed="rId4" cstate="print"/>
          <a:srcRect/>
          <a:stretch>
            <a:fillRect/>
          </a:stretch>
        </p:blipFill>
        <p:spPr bwMode="auto">
          <a:xfrm>
            <a:off x="5029200" y="762000"/>
            <a:ext cx="3943350" cy="2686050"/>
          </a:xfrm>
          <a:prstGeom prst="rect">
            <a:avLst/>
          </a:prstGeom>
          <a:noFill/>
          <a:ln w="9525">
            <a:noFill/>
            <a:miter lim="800000"/>
            <a:headEnd/>
            <a:tailEnd/>
          </a:ln>
        </p:spPr>
      </p:pic>
      <p:sp>
        <p:nvSpPr>
          <p:cNvPr id="11" name="Rectangle 10"/>
          <p:cNvSpPr/>
          <p:nvPr/>
        </p:nvSpPr>
        <p:spPr bwMode="auto">
          <a:xfrm>
            <a:off x="6172200" y="4876800"/>
            <a:ext cx="381000" cy="14478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12" name="Rectangle 11"/>
          <p:cNvSpPr/>
          <p:nvPr/>
        </p:nvSpPr>
        <p:spPr bwMode="auto">
          <a:xfrm>
            <a:off x="8001000" y="4876800"/>
            <a:ext cx="381000" cy="14478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76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788"/>
            <a:ext cx="9144000" cy="554038"/>
          </a:xfrm>
        </p:spPr>
        <p:txBody>
          <a:bodyPr/>
          <a:lstStyle/>
          <a:p>
            <a:r>
              <a:rPr lang="en-US" sz="2500" dirty="0" smtClean="0"/>
              <a:t>Evaluating Programming Efforts Reduction Using GRAFT</a:t>
            </a:r>
            <a:endParaRPr lang="en-US" sz="2500" dirty="0"/>
          </a:p>
        </p:txBody>
      </p:sp>
      <p:sp>
        <p:nvSpPr>
          <p:cNvPr id="4" name="Slide Number Placeholder 3"/>
          <p:cNvSpPr>
            <a:spLocks noGrp="1"/>
          </p:cNvSpPr>
          <p:nvPr>
            <p:ph type="sldNum" sz="quarter" idx="12"/>
          </p:nvPr>
        </p:nvSpPr>
        <p:spPr/>
        <p:txBody>
          <a:bodyPr/>
          <a:lstStyle/>
          <a:p>
            <a:pPr>
              <a:defRPr/>
            </a:pPr>
            <a:fld id="{A3AF97A3-6728-4865-85C7-208EE2333AEB}" type="slidenum">
              <a:rPr lang="en-US" smtClean="0"/>
              <a:pPr>
                <a:defRPr/>
              </a:pPr>
              <a:t>37</a:t>
            </a:fld>
            <a:endParaRPr lang="en-US" dirty="0"/>
          </a:p>
        </p:txBody>
      </p:sp>
      <p:pic>
        <p:nvPicPr>
          <p:cNvPr id="197635" name="Picture 3"/>
          <p:cNvPicPr>
            <a:picLocks noChangeAspect="1" noChangeArrowheads="1"/>
          </p:cNvPicPr>
          <p:nvPr/>
        </p:nvPicPr>
        <p:blipFill>
          <a:blip r:embed="rId3" cstate="print"/>
          <a:srcRect/>
          <a:stretch>
            <a:fillRect/>
          </a:stretch>
        </p:blipFill>
        <p:spPr bwMode="auto">
          <a:xfrm>
            <a:off x="5029200" y="762000"/>
            <a:ext cx="3943350" cy="2686050"/>
          </a:xfrm>
          <a:prstGeom prst="rect">
            <a:avLst/>
          </a:prstGeom>
          <a:noFill/>
          <a:ln w="9525">
            <a:noFill/>
            <a:miter lim="800000"/>
            <a:headEnd/>
            <a:tailEnd/>
          </a:ln>
        </p:spPr>
      </p:pic>
      <p:pic>
        <p:nvPicPr>
          <p:cNvPr id="198658" name="Picture 2"/>
          <p:cNvPicPr>
            <a:picLocks noChangeAspect="1" noChangeArrowheads="1"/>
          </p:cNvPicPr>
          <p:nvPr/>
        </p:nvPicPr>
        <p:blipFill>
          <a:blip r:embed="rId4" cstate="print"/>
          <a:srcRect/>
          <a:stretch>
            <a:fillRect/>
          </a:stretch>
        </p:blipFill>
        <p:spPr bwMode="auto">
          <a:xfrm>
            <a:off x="838200" y="4191000"/>
            <a:ext cx="7696200" cy="2428875"/>
          </a:xfrm>
          <a:prstGeom prst="rect">
            <a:avLst/>
          </a:prstGeom>
          <a:noFill/>
          <a:ln w="9525">
            <a:noFill/>
            <a:miter lim="800000"/>
            <a:headEnd/>
            <a:tailEnd/>
          </a:ln>
        </p:spPr>
      </p:pic>
      <p:sp>
        <p:nvSpPr>
          <p:cNvPr id="8" name="Content Placeholder 2"/>
          <p:cNvSpPr txBox="1">
            <a:spLocks/>
          </p:cNvSpPr>
          <p:nvPr/>
        </p:nvSpPr>
        <p:spPr bwMode="auto">
          <a:xfrm>
            <a:off x="0" y="762000"/>
            <a:ext cx="5181600" cy="3124200"/>
          </a:xfrm>
          <a:prstGeom prst="rect">
            <a:avLst/>
          </a:prstGeom>
          <a:noFill/>
          <a:ln w="9525">
            <a:noFill/>
            <a:miter lim="800000"/>
            <a:headEnd/>
            <a:tailEnd/>
          </a:ln>
        </p:spPr>
        <p:txBody>
          <a:bodyPr lIns="92075" tIns="46038" rIns="92075" bIns="46038"/>
          <a:lstStyle/>
          <a:p>
            <a:pPr marL="225425" indent="-225425" algn="l">
              <a:spcBef>
                <a:spcPct val="20000"/>
              </a:spcBef>
              <a:buClr>
                <a:srgbClr val="CC3300"/>
              </a:buClr>
              <a:buFont typeface="Wingdings" pitchFamily="2" charset="2"/>
              <a:buChar char="§"/>
              <a:defRPr/>
            </a:pPr>
            <a:r>
              <a:rPr lang="en-US" sz="2000" kern="0" dirty="0" smtClean="0"/>
              <a:t>GRAFT’s code generator reduces human programming efforts</a:t>
            </a:r>
          </a:p>
          <a:p>
            <a:pPr marL="225425" indent="-225425" algn="l">
              <a:spcBef>
                <a:spcPct val="20000"/>
              </a:spcBef>
              <a:buClr>
                <a:srgbClr val="CC3300"/>
              </a:buClr>
              <a:buFont typeface="Wingdings" pitchFamily="2" charset="2"/>
              <a:buChar char="§"/>
              <a:defRPr/>
            </a:pPr>
            <a:r>
              <a:rPr lang="en-US" sz="2000" kern="0" dirty="0" smtClean="0"/>
              <a:t>Code for fault-detection, fault-masking, &amp; failover</a:t>
            </a:r>
          </a:p>
          <a:p>
            <a:pPr marL="461963" lvl="1" indent="-231775" algn="l">
              <a:spcBef>
                <a:spcPct val="20000"/>
              </a:spcBef>
              <a:buClr>
                <a:srgbClr val="CC3300"/>
              </a:buClr>
              <a:buFont typeface="Wingdings" pitchFamily="2" charset="2"/>
              <a:buChar char="§"/>
              <a:defRPr/>
            </a:pPr>
            <a:r>
              <a:rPr lang="en-US" sz="1800" kern="0" dirty="0" smtClean="0"/>
              <a:t># of try blocks</a:t>
            </a:r>
          </a:p>
          <a:p>
            <a:pPr marL="461963" lvl="1" indent="-231775" algn="l">
              <a:spcBef>
                <a:spcPct val="20000"/>
              </a:spcBef>
              <a:buClr>
                <a:srgbClr val="CC3300"/>
              </a:buClr>
              <a:buFont typeface="Wingdings" pitchFamily="2" charset="2"/>
              <a:buChar char="§"/>
              <a:defRPr/>
            </a:pPr>
            <a:r>
              <a:rPr lang="en-US" sz="1800" kern="0" dirty="0" smtClean="0"/>
              <a:t># of catch blocks</a:t>
            </a:r>
          </a:p>
          <a:p>
            <a:pPr marL="461963" lvl="1" indent="-231775" algn="l">
              <a:spcBef>
                <a:spcPct val="20000"/>
              </a:spcBef>
              <a:buClr>
                <a:srgbClr val="CC3300"/>
              </a:buClr>
              <a:buFont typeface="Wingdings" pitchFamily="2" charset="2"/>
              <a:buChar char="§"/>
              <a:defRPr/>
            </a:pPr>
            <a:r>
              <a:rPr lang="en-US" sz="1800" kern="0" dirty="0" smtClean="0"/>
              <a:t>Total # of lines</a:t>
            </a:r>
          </a:p>
        </p:txBody>
      </p:sp>
      <p:sp>
        <p:nvSpPr>
          <p:cNvPr id="9" name="Rectangle 8"/>
          <p:cNvSpPr/>
          <p:nvPr/>
        </p:nvSpPr>
        <p:spPr bwMode="auto">
          <a:xfrm>
            <a:off x="5867400" y="5181600"/>
            <a:ext cx="381000" cy="14478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10" name="Rectangle 9"/>
          <p:cNvSpPr/>
          <p:nvPr/>
        </p:nvSpPr>
        <p:spPr bwMode="auto">
          <a:xfrm>
            <a:off x="7620000" y="5181600"/>
            <a:ext cx="381000" cy="14478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12" name="Rectangle 11"/>
          <p:cNvSpPr/>
          <p:nvPr/>
        </p:nvSpPr>
        <p:spPr bwMode="auto">
          <a:xfrm>
            <a:off x="4419600" y="5181600"/>
            <a:ext cx="381000" cy="14478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7788"/>
            <a:ext cx="9144000" cy="554038"/>
          </a:xfrm>
        </p:spPr>
        <p:txBody>
          <a:bodyPr/>
          <a:lstStyle/>
          <a:p>
            <a:r>
              <a:rPr lang="en-US" sz="2500" dirty="0" smtClean="0"/>
              <a:t>Evaluating Client Perceived Failover Latency Using GRAFT</a:t>
            </a:r>
            <a:endParaRPr lang="en-US" sz="2500" dirty="0"/>
          </a:p>
        </p:txBody>
      </p:sp>
      <p:sp>
        <p:nvSpPr>
          <p:cNvPr id="4" name="Slide Number Placeholder 3"/>
          <p:cNvSpPr>
            <a:spLocks noGrp="1"/>
          </p:cNvSpPr>
          <p:nvPr>
            <p:ph type="sldNum" sz="quarter" idx="12"/>
          </p:nvPr>
        </p:nvSpPr>
        <p:spPr/>
        <p:txBody>
          <a:bodyPr/>
          <a:lstStyle/>
          <a:p>
            <a:pPr>
              <a:defRPr/>
            </a:pPr>
            <a:fld id="{A3AF97A3-6728-4865-85C7-208EE2333AEB}" type="slidenum">
              <a:rPr lang="en-US" smtClean="0"/>
              <a:pPr>
                <a:defRPr/>
              </a:pPr>
              <a:t>38</a:t>
            </a:fld>
            <a:endParaRPr lang="en-US" dirty="0"/>
          </a:p>
        </p:txBody>
      </p:sp>
      <p:sp>
        <p:nvSpPr>
          <p:cNvPr id="8" name="Content Placeholder 2"/>
          <p:cNvSpPr txBox="1">
            <a:spLocks/>
          </p:cNvSpPr>
          <p:nvPr/>
        </p:nvSpPr>
        <p:spPr bwMode="auto">
          <a:xfrm>
            <a:off x="76200" y="609600"/>
            <a:ext cx="5181600" cy="2590800"/>
          </a:xfrm>
          <a:prstGeom prst="rect">
            <a:avLst/>
          </a:prstGeom>
          <a:noFill/>
          <a:ln w="9525">
            <a:noFill/>
            <a:miter lim="800000"/>
            <a:headEnd/>
            <a:tailEnd/>
          </a:ln>
        </p:spPr>
        <p:txBody>
          <a:bodyPr lIns="92075" tIns="46038" rIns="92075" bIns="46038"/>
          <a:lstStyle/>
          <a:p>
            <a:pPr marL="225425" indent="-225425" algn="l">
              <a:spcBef>
                <a:spcPct val="20000"/>
              </a:spcBef>
              <a:buClr>
                <a:srgbClr val="CC3300"/>
              </a:buClr>
              <a:buFont typeface="Wingdings" pitchFamily="2" charset="2"/>
              <a:buChar char="§"/>
              <a:defRPr/>
            </a:pPr>
            <a:r>
              <a:rPr lang="en-US" sz="2000" kern="0" dirty="0" smtClean="0"/>
              <a:t>Client perceived failover latency</a:t>
            </a:r>
          </a:p>
          <a:p>
            <a:pPr marL="461963" lvl="1" indent="-236538" algn="l">
              <a:spcBef>
                <a:spcPct val="20000"/>
              </a:spcBef>
              <a:buClr>
                <a:srgbClr val="CC3300"/>
              </a:buClr>
              <a:buFont typeface="Wingdings" pitchFamily="2" charset="2"/>
              <a:buChar char="§"/>
              <a:defRPr/>
            </a:pPr>
            <a:r>
              <a:rPr lang="en-US" sz="1800" kern="0" dirty="0" smtClean="0"/>
              <a:t>Sensitive to the location of failure</a:t>
            </a:r>
          </a:p>
          <a:p>
            <a:pPr marL="461963" lvl="1" indent="-236538" algn="l">
              <a:spcBef>
                <a:spcPct val="20000"/>
              </a:spcBef>
              <a:buClr>
                <a:srgbClr val="CC3300"/>
              </a:buClr>
              <a:buFont typeface="Wingdings" pitchFamily="2" charset="2"/>
              <a:buChar char="§"/>
              <a:defRPr/>
            </a:pPr>
            <a:r>
              <a:rPr lang="en-US" sz="1800" kern="0" dirty="0" smtClean="0"/>
              <a:t>Sensitive to the implementation of DAM</a:t>
            </a:r>
          </a:p>
          <a:p>
            <a:pPr marL="225425" indent="-225425" algn="l">
              <a:spcBef>
                <a:spcPct val="20000"/>
              </a:spcBef>
              <a:buClr>
                <a:srgbClr val="CC3300"/>
              </a:buClr>
              <a:buFont typeface="Wingdings" pitchFamily="2" charset="2"/>
              <a:buChar char="§"/>
              <a:defRPr/>
            </a:pPr>
            <a:r>
              <a:rPr lang="en-US" sz="2000" kern="0" dirty="0" smtClean="0"/>
              <a:t>Head component failure</a:t>
            </a:r>
          </a:p>
          <a:p>
            <a:pPr marL="461963" lvl="1" indent="-231775" algn="l">
              <a:spcBef>
                <a:spcPct val="20000"/>
              </a:spcBef>
              <a:buClr>
                <a:srgbClr val="CC3300"/>
              </a:buClr>
              <a:buFont typeface="Wingdings" pitchFamily="2" charset="2"/>
              <a:buChar char="§"/>
              <a:defRPr/>
            </a:pPr>
            <a:r>
              <a:rPr lang="en-US" sz="1800" kern="0" dirty="0" smtClean="0"/>
              <a:t>Constant failover latency</a:t>
            </a:r>
          </a:p>
          <a:p>
            <a:pPr marL="225425" indent="-225425" algn="l">
              <a:spcBef>
                <a:spcPct val="20000"/>
              </a:spcBef>
              <a:buClr>
                <a:srgbClr val="CC3300"/>
              </a:buClr>
              <a:buFont typeface="Wingdings" pitchFamily="2" charset="2"/>
              <a:buChar char="§"/>
              <a:tabLst>
                <a:tab pos="225425" algn="l"/>
              </a:tabLst>
              <a:defRPr/>
            </a:pPr>
            <a:r>
              <a:rPr lang="en-US" sz="2000" kern="0" dirty="0" smtClean="0"/>
              <a:t>Tail component failover</a:t>
            </a:r>
          </a:p>
          <a:p>
            <a:pPr marL="461963" lvl="1" indent="-236538" algn="l">
              <a:spcBef>
                <a:spcPct val="20000"/>
              </a:spcBef>
              <a:buClr>
                <a:srgbClr val="CC3300"/>
              </a:buClr>
              <a:buFont typeface="Wingdings" pitchFamily="2" charset="2"/>
              <a:buChar char="§"/>
              <a:defRPr/>
            </a:pPr>
            <a:r>
              <a:rPr lang="en-US" sz="1800" kern="0" dirty="0" smtClean="0"/>
              <a:t>Linear increase in failover latency</a:t>
            </a:r>
          </a:p>
        </p:txBody>
      </p:sp>
      <p:pic>
        <p:nvPicPr>
          <p:cNvPr id="12" name="Picture 11" descr="head-failure.png"/>
          <p:cNvPicPr>
            <a:picLocks noChangeAspect="1"/>
          </p:cNvPicPr>
          <p:nvPr/>
        </p:nvPicPr>
        <p:blipFill>
          <a:blip r:embed="rId3" cstate="print"/>
          <a:stretch>
            <a:fillRect/>
          </a:stretch>
        </p:blipFill>
        <p:spPr>
          <a:xfrm>
            <a:off x="76200" y="3980953"/>
            <a:ext cx="4400190" cy="2877047"/>
          </a:xfrm>
          <a:prstGeom prst="rect">
            <a:avLst/>
          </a:prstGeom>
        </p:spPr>
      </p:pic>
      <p:pic>
        <p:nvPicPr>
          <p:cNvPr id="13" name="Picture 12" descr="tail-failure.png"/>
          <p:cNvPicPr>
            <a:picLocks noChangeAspect="1"/>
          </p:cNvPicPr>
          <p:nvPr/>
        </p:nvPicPr>
        <p:blipFill>
          <a:blip r:embed="rId4" cstate="print"/>
          <a:stretch>
            <a:fillRect/>
          </a:stretch>
        </p:blipFill>
        <p:spPr>
          <a:xfrm>
            <a:off x="4763069" y="3886200"/>
            <a:ext cx="4228531" cy="2971800"/>
          </a:xfrm>
          <a:prstGeom prst="rect">
            <a:avLst/>
          </a:prstGeom>
        </p:spPr>
      </p:pic>
      <p:pic>
        <p:nvPicPr>
          <p:cNvPr id="201732" name="Picture 4"/>
          <p:cNvPicPr>
            <a:picLocks noChangeAspect="1" noChangeArrowheads="1"/>
          </p:cNvPicPr>
          <p:nvPr/>
        </p:nvPicPr>
        <p:blipFill>
          <a:blip r:embed="rId5" cstate="print"/>
          <a:srcRect/>
          <a:stretch>
            <a:fillRect/>
          </a:stretch>
        </p:blipFill>
        <p:spPr bwMode="auto">
          <a:xfrm>
            <a:off x="5525073" y="533401"/>
            <a:ext cx="3390327" cy="3015062"/>
          </a:xfrm>
          <a:prstGeom prst="rect">
            <a:avLst/>
          </a:prstGeom>
          <a:noFill/>
          <a:ln w="9525">
            <a:noFill/>
            <a:miter lim="800000"/>
            <a:headEnd/>
            <a:tailEnd/>
          </a:ln>
        </p:spPr>
      </p:pic>
      <p:sp>
        <p:nvSpPr>
          <p:cNvPr id="15" name="TextBox 14"/>
          <p:cNvSpPr txBox="1"/>
          <p:nvPr/>
        </p:nvSpPr>
        <p:spPr>
          <a:xfrm>
            <a:off x="990600" y="3546902"/>
            <a:ext cx="3276600" cy="415498"/>
          </a:xfrm>
          <a:prstGeom prst="rect">
            <a:avLst/>
          </a:prstGeom>
          <a:solidFill>
            <a:schemeClr val="bg1">
              <a:lumMod val="85000"/>
            </a:schemeClr>
          </a:solidFill>
        </p:spPr>
        <p:txBody>
          <a:bodyPr wrap="square" rtlCol="0">
            <a:spAutoFit/>
          </a:bodyPr>
          <a:lstStyle/>
          <a:p>
            <a:r>
              <a:rPr lang="en-US" dirty="0" smtClean="0"/>
              <a:t>Head component failure</a:t>
            </a:r>
            <a:endParaRPr lang="en-US" dirty="0"/>
          </a:p>
        </p:txBody>
      </p:sp>
      <p:sp>
        <p:nvSpPr>
          <p:cNvPr id="16" name="TextBox 15"/>
          <p:cNvSpPr txBox="1"/>
          <p:nvPr/>
        </p:nvSpPr>
        <p:spPr>
          <a:xfrm>
            <a:off x="5715000" y="3546902"/>
            <a:ext cx="2895600" cy="415498"/>
          </a:xfrm>
          <a:prstGeom prst="rect">
            <a:avLst/>
          </a:prstGeom>
          <a:solidFill>
            <a:schemeClr val="bg1">
              <a:lumMod val="85000"/>
            </a:schemeClr>
          </a:solidFill>
        </p:spPr>
        <p:txBody>
          <a:bodyPr wrap="square" rtlCol="0">
            <a:spAutoFit/>
          </a:bodyPr>
          <a:lstStyle/>
          <a:p>
            <a:r>
              <a:rPr lang="en-US" dirty="0" smtClean="0"/>
              <a:t>Tail component failure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17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Relevant Publications</a:t>
            </a:r>
            <a:endParaRPr lang="en-US" dirty="0"/>
          </a:p>
        </p:txBody>
      </p:sp>
      <p:sp>
        <p:nvSpPr>
          <p:cNvPr id="4" name="Slide Number Placeholder 3"/>
          <p:cNvSpPr>
            <a:spLocks noGrp="1"/>
          </p:cNvSpPr>
          <p:nvPr>
            <p:ph type="sldNum" sz="quarter" idx="12"/>
          </p:nvPr>
        </p:nvSpPr>
        <p:spPr/>
        <p:txBody>
          <a:bodyPr/>
          <a:lstStyle/>
          <a:p>
            <a:pPr>
              <a:defRPr/>
            </a:pPr>
            <a:fld id="{A3AF97A3-6728-4865-85C7-208EE2333AEB}" type="slidenum">
              <a:rPr lang="en-US" smtClean="0"/>
              <a:pPr>
                <a:defRPr/>
              </a:pPr>
              <a:t>39</a:t>
            </a:fld>
            <a:endParaRPr lang="en-US" dirty="0"/>
          </a:p>
        </p:txBody>
      </p:sp>
      <p:sp>
        <p:nvSpPr>
          <p:cNvPr id="6" name="TextBox 5"/>
          <p:cNvSpPr txBox="1"/>
          <p:nvPr/>
        </p:nvSpPr>
        <p:spPr>
          <a:xfrm>
            <a:off x="533400" y="1447800"/>
            <a:ext cx="8305800" cy="3647152"/>
          </a:xfrm>
          <a:prstGeom prst="rect">
            <a:avLst/>
          </a:prstGeom>
          <a:solidFill>
            <a:srgbClr val="FFFF99"/>
          </a:solidFill>
          <a:ln cap="rnd">
            <a:solidFill>
              <a:schemeClr val="tx1"/>
            </a:solidFill>
          </a:ln>
          <a:effectLst>
            <a:outerShdw blurRad="50800" dist="38100" dir="2700000" algn="tl" rotWithShape="0">
              <a:prstClr val="black">
                <a:alpha val="40000"/>
              </a:prstClr>
            </a:outerShdw>
          </a:effectLst>
        </p:spPr>
        <p:txBody>
          <a:bodyPr wrap="square" rtlCol="0">
            <a:spAutoFit/>
          </a:bodyPr>
          <a:lstStyle/>
          <a:p>
            <a:pPr marL="457200" indent="-457200" algn="l">
              <a:buFont typeface="+mj-lt"/>
              <a:buAutoNum type="arabicPeriod"/>
            </a:pPr>
            <a:r>
              <a:rPr lang="en-US" b="1" i="1" dirty="0" smtClean="0"/>
              <a:t>Fault-tolerance for Component-based Systems – An Automated Middleware Specialization Approach</a:t>
            </a:r>
            <a:r>
              <a:rPr lang="en-US" b="1" dirty="0" smtClean="0"/>
              <a:t>, ISORC 2009</a:t>
            </a:r>
            <a:br>
              <a:rPr lang="en-US" b="1" dirty="0" smtClean="0"/>
            </a:br>
            <a:endParaRPr lang="en-US" b="1" dirty="0" smtClean="0"/>
          </a:p>
          <a:p>
            <a:pPr marL="457200" indent="-457200" algn="l">
              <a:buFont typeface="+mj-lt"/>
              <a:buAutoNum type="arabicPeriod"/>
            </a:pPr>
            <a:r>
              <a:rPr lang="en-US" b="1" i="1" dirty="0" err="1" smtClean="0"/>
              <a:t>MDDPro</a:t>
            </a:r>
            <a:r>
              <a:rPr lang="en-US" b="1" i="1" dirty="0" smtClean="0"/>
              <a:t>: Model-Driven Dependability Provisioning in Enterprise Distributed Real-Time &amp; Embedded Systems</a:t>
            </a:r>
            <a:r>
              <a:rPr lang="en-US" b="1" dirty="0" smtClean="0"/>
              <a:t>, ISAS 2007</a:t>
            </a:r>
            <a:endParaRPr lang="en-US" b="1" dirty="0" smtClean="0">
              <a:solidFill>
                <a:srgbClr val="FF0000"/>
              </a:solidFill>
            </a:endParaRPr>
          </a:p>
          <a:p>
            <a:pPr marL="457200" indent="-457200" algn="l">
              <a:buFont typeface="+mj-lt"/>
              <a:buAutoNum type="arabicPeriod"/>
            </a:pPr>
            <a:endParaRPr lang="en-US" b="1" dirty="0" smtClean="0">
              <a:solidFill>
                <a:srgbClr val="FF0000"/>
              </a:solidFill>
            </a:endParaRPr>
          </a:p>
          <a:p>
            <a:pPr marL="457200" indent="-457200" algn="l">
              <a:buFont typeface="+mj-lt"/>
              <a:buAutoNum type="arabicPeriod"/>
            </a:pPr>
            <a:r>
              <a:rPr lang="en-US" b="1" i="1" dirty="0" smtClean="0">
                <a:solidFill>
                  <a:srgbClr val="FF0000"/>
                </a:solidFill>
              </a:rPr>
              <a:t>Supporting Component-based Failover Units in Middleware for Distributed Real-time &amp; Embedded Systems</a:t>
            </a:r>
            <a:r>
              <a:rPr lang="en-US" b="1" dirty="0" smtClean="0">
                <a:solidFill>
                  <a:srgbClr val="FF0000"/>
                </a:solidFill>
              </a:rPr>
              <a:t>, JSA Elsevier (under submission)</a:t>
            </a:r>
          </a:p>
        </p:txBody>
      </p:sp>
      <p:sp>
        <p:nvSpPr>
          <p:cNvPr id="5" name="TextBox 4"/>
          <p:cNvSpPr txBox="1"/>
          <p:nvPr/>
        </p:nvSpPr>
        <p:spPr>
          <a:xfrm>
            <a:off x="1981200" y="5181600"/>
            <a:ext cx="2057400" cy="415498"/>
          </a:xfrm>
          <a:prstGeom prst="rect">
            <a:avLst/>
          </a:prstGeom>
          <a:noFill/>
        </p:spPr>
        <p:txBody>
          <a:bodyPr wrap="square" rtlCol="0">
            <a:spAutoFit/>
          </a:bodyPr>
          <a:lstStyle/>
          <a:p>
            <a:r>
              <a:rPr lang="en-US" b="1" dirty="0" smtClean="0"/>
              <a:t>First-author</a:t>
            </a:r>
            <a:endParaRPr lang="en-US" b="1" dirty="0"/>
          </a:p>
        </p:txBody>
      </p:sp>
      <p:sp>
        <p:nvSpPr>
          <p:cNvPr id="7" name="TextBox 6"/>
          <p:cNvSpPr txBox="1"/>
          <p:nvPr/>
        </p:nvSpPr>
        <p:spPr>
          <a:xfrm>
            <a:off x="4419600" y="5223302"/>
            <a:ext cx="2057400" cy="415498"/>
          </a:xfrm>
          <a:prstGeom prst="rect">
            <a:avLst/>
          </a:prstGeom>
          <a:noFill/>
        </p:spPr>
        <p:txBody>
          <a:bodyPr wrap="square" rtlCol="0">
            <a:spAutoFit/>
          </a:bodyPr>
          <a:lstStyle/>
          <a:p>
            <a:r>
              <a:rPr lang="en-US" b="1" dirty="0" smtClean="0">
                <a:solidFill>
                  <a:srgbClr val="FF0000"/>
                </a:solidFill>
              </a:rPr>
              <a:t>Other</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Strings &amp; End-to-end </a:t>
            </a:r>
            <a:r>
              <a:rPr lang="en-US" dirty="0" err="1" smtClean="0"/>
              <a:t>QoS</a:t>
            </a:r>
            <a:endParaRPr lang="en-US" dirty="0"/>
          </a:p>
        </p:txBody>
      </p:sp>
      <p:sp>
        <p:nvSpPr>
          <p:cNvPr id="6" name="Slide Number Placeholder 5"/>
          <p:cNvSpPr>
            <a:spLocks noGrp="1"/>
          </p:cNvSpPr>
          <p:nvPr>
            <p:ph type="sldNum" sz="quarter" idx="12"/>
          </p:nvPr>
        </p:nvSpPr>
        <p:spPr/>
        <p:txBody>
          <a:bodyPr/>
          <a:lstStyle/>
          <a:p>
            <a:pPr>
              <a:defRPr/>
            </a:pPr>
            <a:fld id="{FDEA51B9-1E76-42F4-8B16-7FFFD7B2CA74}" type="slidenum">
              <a:rPr lang="en-US" smtClean="0"/>
              <a:pPr>
                <a:defRPr/>
              </a:pPr>
              <a:t>4</a:t>
            </a:fld>
            <a:endParaRPr lang="en-US" dirty="0"/>
          </a:p>
        </p:txBody>
      </p:sp>
      <p:sp>
        <p:nvSpPr>
          <p:cNvPr id="7" name="Content Placeholder 3"/>
          <p:cNvSpPr>
            <a:spLocks noGrp="1"/>
          </p:cNvSpPr>
          <p:nvPr>
            <p:ph sz="quarter" idx="2"/>
          </p:nvPr>
        </p:nvSpPr>
        <p:spPr>
          <a:xfrm>
            <a:off x="228600" y="533400"/>
            <a:ext cx="8610600" cy="3124200"/>
          </a:xfrm>
        </p:spPr>
        <p:txBody>
          <a:bodyPr/>
          <a:lstStyle/>
          <a:p>
            <a:r>
              <a:rPr lang="en-US" sz="2000" dirty="0" smtClean="0"/>
              <a:t>Operational String model of component-based DRE systems</a:t>
            </a:r>
          </a:p>
          <a:p>
            <a:pPr lvl="1"/>
            <a:r>
              <a:rPr lang="en-US" sz="1800" dirty="0" smtClean="0"/>
              <a:t>A multi-tier processing model focused on the end-to-end </a:t>
            </a:r>
            <a:r>
              <a:rPr lang="en-US" sz="1800" dirty="0" err="1" smtClean="0"/>
              <a:t>QoS</a:t>
            </a:r>
            <a:r>
              <a:rPr lang="en-US" sz="1800" dirty="0" smtClean="0"/>
              <a:t> requirements</a:t>
            </a:r>
          </a:p>
          <a:p>
            <a:pPr lvl="1"/>
            <a:r>
              <a:rPr lang="en-US" sz="1800" dirty="0" smtClean="0"/>
              <a:t>Functionality is a </a:t>
            </a:r>
            <a:r>
              <a:rPr lang="en-US" sz="1800" b="1" dirty="0" smtClean="0"/>
              <a:t>chain of tasks</a:t>
            </a:r>
            <a:r>
              <a:rPr lang="en-US" sz="1800" dirty="0" smtClean="0"/>
              <a:t> scheduled on a pool of computing nodes</a:t>
            </a:r>
          </a:p>
          <a:p>
            <a:pPr lvl="1"/>
            <a:r>
              <a:rPr lang="en-US" sz="1800" dirty="0" smtClean="0"/>
              <a:t>Resources, </a:t>
            </a:r>
            <a:r>
              <a:rPr lang="en-US" sz="1800" dirty="0" err="1" smtClean="0"/>
              <a:t>QoS</a:t>
            </a:r>
            <a:r>
              <a:rPr lang="en-US" sz="1800" dirty="0" smtClean="0"/>
              <a:t>, &amp; deployment are managed end-to-end</a:t>
            </a:r>
          </a:p>
          <a:p>
            <a:r>
              <a:rPr lang="en-US" sz="2000" dirty="0" smtClean="0"/>
              <a:t>End-to-end </a:t>
            </a:r>
            <a:r>
              <a:rPr lang="en-US" sz="2000" dirty="0" err="1" smtClean="0"/>
              <a:t>QoS</a:t>
            </a:r>
            <a:r>
              <a:rPr lang="en-US" sz="2000" dirty="0" smtClean="0"/>
              <a:t> requirements</a:t>
            </a:r>
          </a:p>
          <a:p>
            <a:pPr lvl="1"/>
            <a:r>
              <a:rPr lang="en-US" sz="1800" b="1" dirty="0" smtClean="0"/>
              <a:t>Critical Path:</a:t>
            </a:r>
            <a:r>
              <a:rPr lang="en-US" sz="1800" dirty="0" smtClean="0"/>
              <a:t> The chain of tasks that is time-critical from source to destination</a:t>
            </a:r>
          </a:p>
          <a:p>
            <a:pPr lvl="1"/>
            <a:r>
              <a:rPr lang="en-US" sz="1800" dirty="0" smtClean="0"/>
              <a:t>Need predictable scheduling of computing resources across components</a:t>
            </a:r>
          </a:p>
          <a:p>
            <a:pPr lvl="1"/>
            <a:r>
              <a:rPr lang="en-US" sz="1800" dirty="0" smtClean="0"/>
              <a:t>Need network bandwidth reservations to ensure timely packet delivery</a:t>
            </a:r>
          </a:p>
          <a:p>
            <a:pPr lvl="1"/>
            <a:r>
              <a:rPr lang="en-US" sz="1800" dirty="0" smtClean="0"/>
              <a:t>Failures may compromise end-to-end </a:t>
            </a:r>
            <a:r>
              <a:rPr lang="en-US" sz="1800" dirty="0" err="1" smtClean="0"/>
              <a:t>QoS</a:t>
            </a:r>
            <a:endParaRPr lang="en-US" sz="1800" dirty="0" smtClean="0"/>
          </a:p>
        </p:txBody>
      </p:sp>
      <p:graphicFrame>
        <p:nvGraphicFramePr>
          <p:cNvPr id="153602" name="Object 2"/>
          <p:cNvGraphicFramePr>
            <a:graphicFrameLocks noChangeAspect="1"/>
          </p:cNvGraphicFramePr>
          <p:nvPr/>
        </p:nvGraphicFramePr>
        <p:xfrm>
          <a:off x="2133600" y="3767192"/>
          <a:ext cx="5257800" cy="2481209"/>
        </p:xfrm>
        <a:graphic>
          <a:graphicData uri="http://schemas.openxmlformats.org/presentationml/2006/ole">
            <p:oleObj spid="_x0000_s153602" name="Visio" r:id="rId4" imgW="10342778" imgH="4549750" progId="Visio.Drawing.11">
              <p:embed/>
            </p:oleObj>
          </a:graphicData>
        </a:graphic>
      </p:graphicFrame>
      <p:sp>
        <p:nvSpPr>
          <p:cNvPr id="10" name="Freeform 9"/>
          <p:cNvSpPr/>
          <p:nvPr/>
        </p:nvSpPr>
        <p:spPr bwMode="auto">
          <a:xfrm>
            <a:off x="2057400" y="4800600"/>
            <a:ext cx="5486400" cy="955093"/>
          </a:xfrm>
          <a:custGeom>
            <a:avLst/>
            <a:gdLst>
              <a:gd name="connsiteX0" fmla="*/ 0 w 6183086"/>
              <a:gd name="connsiteY0" fmla="*/ 1259893 h 1259893"/>
              <a:gd name="connsiteX1" fmla="*/ 87086 w 6183086"/>
              <a:gd name="connsiteY1" fmla="*/ 1230864 h 1259893"/>
              <a:gd name="connsiteX2" fmla="*/ 130629 w 6183086"/>
              <a:gd name="connsiteY2" fmla="*/ 1216350 h 1259893"/>
              <a:gd name="connsiteX3" fmla="*/ 986972 w 6183086"/>
              <a:gd name="connsiteY3" fmla="*/ 1216350 h 1259893"/>
              <a:gd name="connsiteX4" fmla="*/ 1103086 w 6183086"/>
              <a:gd name="connsiteY4" fmla="*/ 1143779 h 1259893"/>
              <a:gd name="connsiteX5" fmla="*/ 1233715 w 6183086"/>
              <a:gd name="connsiteY5" fmla="*/ 1056693 h 1259893"/>
              <a:gd name="connsiteX6" fmla="*/ 1277258 w 6183086"/>
              <a:gd name="connsiteY6" fmla="*/ 1027664 h 1259893"/>
              <a:gd name="connsiteX7" fmla="*/ 1407886 w 6183086"/>
              <a:gd name="connsiteY7" fmla="*/ 926064 h 1259893"/>
              <a:gd name="connsiteX8" fmla="*/ 1451429 w 6183086"/>
              <a:gd name="connsiteY8" fmla="*/ 897036 h 1259893"/>
              <a:gd name="connsiteX9" fmla="*/ 1494972 w 6183086"/>
              <a:gd name="connsiteY9" fmla="*/ 853493 h 1259893"/>
              <a:gd name="connsiteX10" fmla="*/ 1538515 w 6183086"/>
              <a:gd name="connsiteY10" fmla="*/ 838979 h 1259893"/>
              <a:gd name="connsiteX11" fmla="*/ 1582058 w 6183086"/>
              <a:gd name="connsiteY11" fmla="*/ 809950 h 1259893"/>
              <a:gd name="connsiteX12" fmla="*/ 1669143 w 6183086"/>
              <a:gd name="connsiteY12" fmla="*/ 780921 h 1259893"/>
              <a:gd name="connsiteX13" fmla="*/ 1799772 w 6183086"/>
              <a:gd name="connsiteY13" fmla="*/ 751893 h 1259893"/>
              <a:gd name="connsiteX14" fmla="*/ 3193143 w 6183086"/>
              <a:gd name="connsiteY14" fmla="*/ 766407 h 1259893"/>
              <a:gd name="connsiteX15" fmla="*/ 3730172 w 6183086"/>
              <a:gd name="connsiteY15" fmla="*/ 780921 h 1259893"/>
              <a:gd name="connsiteX16" fmla="*/ 4296229 w 6183086"/>
              <a:gd name="connsiteY16" fmla="*/ 766407 h 1259893"/>
              <a:gd name="connsiteX17" fmla="*/ 4397829 w 6183086"/>
              <a:gd name="connsiteY17" fmla="*/ 722864 h 1259893"/>
              <a:gd name="connsiteX18" fmla="*/ 4499429 w 6183086"/>
              <a:gd name="connsiteY18" fmla="*/ 606750 h 1259893"/>
              <a:gd name="connsiteX19" fmla="*/ 4557486 w 6183086"/>
              <a:gd name="connsiteY19" fmla="*/ 519664 h 1259893"/>
              <a:gd name="connsiteX20" fmla="*/ 4586515 w 6183086"/>
              <a:gd name="connsiteY20" fmla="*/ 476121 h 1259893"/>
              <a:gd name="connsiteX21" fmla="*/ 4630058 w 6183086"/>
              <a:gd name="connsiteY21" fmla="*/ 447093 h 1259893"/>
              <a:gd name="connsiteX22" fmla="*/ 4702629 w 6183086"/>
              <a:gd name="connsiteY22" fmla="*/ 360007 h 1259893"/>
              <a:gd name="connsiteX23" fmla="*/ 4789715 w 6183086"/>
              <a:gd name="connsiteY23" fmla="*/ 287436 h 1259893"/>
              <a:gd name="connsiteX24" fmla="*/ 4833258 w 6183086"/>
              <a:gd name="connsiteY24" fmla="*/ 272921 h 1259893"/>
              <a:gd name="connsiteX25" fmla="*/ 4920343 w 6183086"/>
              <a:gd name="connsiteY25" fmla="*/ 200350 h 1259893"/>
              <a:gd name="connsiteX26" fmla="*/ 4963886 w 6183086"/>
              <a:gd name="connsiteY26" fmla="*/ 171321 h 1259893"/>
              <a:gd name="connsiteX27" fmla="*/ 5050972 w 6183086"/>
              <a:gd name="connsiteY27" fmla="*/ 142293 h 1259893"/>
              <a:gd name="connsiteX28" fmla="*/ 5094515 w 6183086"/>
              <a:gd name="connsiteY28" fmla="*/ 113264 h 1259893"/>
              <a:gd name="connsiteX29" fmla="*/ 5152572 w 6183086"/>
              <a:gd name="connsiteY29" fmla="*/ 98750 h 1259893"/>
              <a:gd name="connsiteX30" fmla="*/ 5196115 w 6183086"/>
              <a:gd name="connsiteY30" fmla="*/ 84236 h 1259893"/>
              <a:gd name="connsiteX31" fmla="*/ 5254172 w 6183086"/>
              <a:gd name="connsiteY31" fmla="*/ 69721 h 1259893"/>
              <a:gd name="connsiteX32" fmla="*/ 5341258 w 6183086"/>
              <a:gd name="connsiteY32" fmla="*/ 40693 h 1259893"/>
              <a:gd name="connsiteX33" fmla="*/ 6183086 w 6183086"/>
              <a:gd name="connsiteY33" fmla="*/ 26179 h 125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183086" h="1259893">
                <a:moveTo>
                  <a:pt x="0" y="1259893"/>
                </a:moveTo>
                <a:lnTo>
                  <a:pt x="87086" y="1230864"/>
                </a:lnTo>
                <a:lnTo>
                  <a:pt x="130629" y="1216350"/>
                </a:lnTo>
                <a:cubicBezTo>
                  <a:pt x="287571" y="1220178"/>
                  <a:pt x="758522" y="1247502"/>
                  <a:pt x="986972" y="1216350"/>
                </a:cubicBezTo>
                <a:cubicBezTo>
                  <a:pt x="1021228" y="1211679"/>
                  <a:pt x="1078520" y="1160975"/>
                  <a:pt x="1103086" y="1143779"/>
                </a:cubicBezTo>
                <a:cubicBezTo>
                  <a:pt x="1103171" y="1143720"/>
                  <a:pt x="1211900" y="1071236"/>
                  <a:pt x="1233715" y="1056693"/>
                </a:cubicBezTo>
                <a:cubicBezTo>
                  <a:pt x="1248229" y="1047017"/>
                  <a:pt x="1264923" y="1039999"/>
                  <a:pt x="1277258" y="1027664"/>
                </a:cubicBezTo>
                <a:cubicBezTo>
                  <a:pt x="1345469" y="959452"/>
                  <a:pt x="1303722" y="995506"/>
                  <a:pt x="1407886" y="926064"/>
                </a:cubicBezTo>
                <a:cubicBezTo>
                  <a:pt x="1422400" y="916388"/>
                  <a:pt x="1439094" y="909371"/>
                  <a:pt x="1451429" y="897036"/>
                </a:cubicBezTo>
                <a:cubicBezTo>
                  <a:pt x="1465943" y="882522"/>
                  <a:pt x="1477893" y="864879"/>
                  <a:pt x="1494972" y="853493"/>
                </a:cubicBezTo>
                <a:cubicBezTo>
                  <a:pt x="1507702" y="845006"/>
                  <a:pt x="1524001" y="843817"/>
                  <a:pt x="1538515" y="838979"/>
                </a:cubicBezTo>
                <a:cubicBezTo>
                  <a:pt x="1553029" y="829303"/>
                  <a:pt x="1566117" y="817035"/>
                  <a:pt x="1582058" y="809950"/>
                </a:cubicBezTo>
                <a:cubicBezTo>
                  <a:pt x="1610019" y="797523"/>
                  <a:pt x="1640115" y="790597"/>
                  <a:pt x="1669143" y="780921"/>
                </a:cubicBezTo>
                <a:cubicBezTo>
                  <a:pt x="1740601" y="757102"/>
                  <a:pt x="1697603" y="768921"/>
                  <a:pt x="1799772" y="751893"/>
                </a:cubicBezTo>
                <a:lnTo>
                  <a:pt x="3193143" y="766407"/>
                </a:lnTo>
                <a:cubicBezTo>
                  <a:pt x="3372198" y="769100"/>
                  <a:pt x="3551097" y="780921"/>
                  <a:pt x="3730172" y="780921"/>
                </a:cubicBezTo>
                <a:cubicBezTo>
                  <a:pt x="3918920" y="780921"/>
                  <a:pt x="4107543" y="771245"/>
                  <a:pt x="4296229" y="766407"/>
                </a:cubicBezTo>
                <a:cubicBezTo>
                  <a:pt x="4334531" y="756832"/>
                  <a:pt x="4369763" y="754940"/>
                  <a:pt x="4397829" y="722864"/>
                </a:cubicBezTo>
                <a:cubicBezTo>
                  <a:pt x="4516363" y="587397"/>
                  <a:pt x="4401457" y="672065"/>
                  <a:pt x="4499429" y="606750"/>
                </a:cubicBezTo>
                <a:lnTo>
                  <a:pt x="4557486" y="519664"/>
                </a:lnTo>
                <a:cubicBezTo>
                  <a:pt x="4567162" y="505150"/>
                  <a:pt x="4572001" y="485797"/>
                  <a:pt x="4586515" y="476121"/>
                </a:cubicBezTo>
                <a:lnTo>
                  <a:pt x="4630058" y="447093"/>
                </a:lnTo>
                <a:cubicBezTo>
                  <a:pt x="4654444" y="373932"/>
                  <a:pt x="4628818" y="423274"/>
                  <a:pt x="4702629" y="360007"/>
                </a:cubicBezTo>
                <a:cubicBezTo>
                  <a:pt x="4747571" y="321485"/>
                  <a:pt x="4738386" y="313100"/>
                  <a:pt x="4789715" y="287436"/>
                </a:cubicBezTo>
                <a:cubicBezTo>
                  <a:pt x="4803399" y="280594"/>
                  <a:pt x="4819574" y="279763"/>
                  <a:pt x="4833258" y="272921"/>
                </a:cubicBezTo>
                <a:cubicBezTo>
                  <a:pt x="4887312" y="245894"/>
                  <a:pt x="4872193" y="240475"/>
                  <a:pt x="4920343" y="200350"/>
                </a:cubicBezTo>
                <a:cubicBezTo>
                  <a:pt x="4933744" y="189183"/>
                  <a:pt x="4947945" y="178406"/>
                  <a:pt x="4963886" y="171321"/>
                </a:cubicBezTo>
                <a:cubicBezTo>
                  <a:pt x="4991848" y="158894"/>
                  <a:pt x="5050972" y="142293"/>
                  <a:pt x="5050972" y="142293"/>
                </a:cubicBezTo>
                <a:cubicBezTo>
                  <a:pt x="5065486" y="132617"/>
                  <a:pt x="5078481" y="120136"/>
                  <a:pt x="5094515" y="113264"/>
                </a:cubicBezTo>
                <a:cubicBezTo>
                  <a:pt x="5112850" y="105406"/>
                  <a:pt x="5133392" y="104230"/>
                  <a:pt x="5152572" y="98750"/>
                </a:cubicBezTo>
                <a:cubicBezTo>
                  <a:pt x="5167283" y="94547"/>
                  <a:pt x="5181404" y="88439"/>
                  <a:pt x="5196115" y="84236"/>
                </a:cubicBezTo>
                <a:cubicBezTo>
                  <a:pt x="5215295" y="78756"/>
                  <a:pt x="5235065" y="75453"/>
                  <a:pt x="5254172" y="69721"/>
                </a:cubicBezTo>
                <a:cubicBezTo>
                  <a:pt x="5283480" y="60928"/>
                  <a:pt x="5310846" y="44072"/>
                  <a:pt x="5341258" y="40693"/>
                </a:cubicBezTo>
                <a:cubicBezTo>
                  <a:pt x="5707503" y="0"/>
                  <a:pt x="5428075" y="26179"/>
                  <a:pt x="6183086" y="26179"/>
                </a:cubicBezTo>
              </a:path>
            </a:pathLst>
          </a:custGeom>
          <a:noFill/>
          <a:ln w="25400" cap="flat" cmpd="sng" algn="ctr">
            <a:solidFill>
              <a:srgbClr val="FF000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11" name="TextBox 10"/>
          <p:cNvSpPr txBox="1"/>
          <p:nvPr/>
        </p:nvSpPr>
        <p:spPr>
          <a:xfrm>
            <a:off x="1295400" y="6290102"/>
            <a:ext cx="6705600" cy="415498"/>
          </a:xfrm>
          <a:prstGeom prst="rect">
            <a:avLst/>
          </a:prstGeom>
          <a:solidFill>
            <a:srgbClr val="FFFF66"/>
          </a:solidFill>
          <a:ln cap="rnd">
            <a:solidFill>
              <a:schemeClr val="tx1"/>
            </a:solidFill>
          </a:ln>
          <a:effectLst>
            <a:outerShdw blurRad="50800" dist="38100" dir="2700000" algn="tl" rotWithShape="0">
              <a:prstClr val="black">
                <a:alpha val="40000"/>
              </a:prstClr>
            </a:outerShdw>
          </a:effectLst>
        </p:spPr>
        <p:txBody>
          <a:bodyPr wrap="square" rtlCol="0">
            <a:spAutoFit/>
          </a:bodyPr>
          <a:lstStyle/>
          <a:p>
            <a:r>
              <a:rPr lang="en-US" b="1" dirty="0" smtClean="0">
                <a:solidFill>
                  <a:srgbClr val="FF0000"/>
                </a:solidFill>
              </a:rPr>
              <a:t>Must support highly available operational strings!</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Grp="1" noChangeArrowheads="1"/>
          </p:cNvSpPr>
          <p:nvPr>
            <p:ph type="sldNum" sz="quarter" idx="12"/>
          </p:nvPr>
        </p:nvSpPr>
        <p:spPr>
          <a:xfrm>
            <a:off x="8686800" y="6305550"/>
            <a:ext cx="381000" cy="476250"/>
          </a:xfrm>
          <a:noFill/>
        </p:spPr>
        <p:txBody>
          <a:bodyPr/>
          <a:lstStyle/>
          <a:p>
            <a:fld id="{C0FA90D2-758D-482F-9E67-96E75BE7E29E}" type="slidenum">
              <a:rPr lang="en-US" smtClean="0"/>
              <a:pPr/>
              <a:t>40</a:t>
            </a:fld>
            <a:endParaRPr lang="en-US" dirty="0" smtClean="0"/>
          </a:p>
        </p:txBody>
      </p:sp>
      <p:sp>
        <p:nvSpPr>
          <p:cNvPr id="7171" name="Rectangle 2"/>
          <p:cNvSpPr>
            <a:spLocks noGrp="1" noChangeArrowheads="1"/>
          </p:cNvSpPr>
          <p:nvPr>
            <p:ph type="title" idx="4294967295"/>
          </p:nvPr>
        </p:nvSpPr>
        <p:spPr/>
        <p:txBody>
          <a:bodyPr/>
          <a:lstStyle/>
          <a:p>
            <a:pPr eaLnBrk="1" hangingPunct="1"/>
            <a:r>
              <a:rPr lang="en-US" dirty="0" smtClean="0"/>
              <a:t>Presentation Road Map</a:t>
            </a:r>
          </a:p>
        </p:txBody>
      </p:sp>
      <p:sp>
        <p:nvSpPr>
          <p:cNvPr id="16388" name="Rectangle 3"/>
          <p:cNvSpPr>
            <a:spLocks noGrp="1" noChangeArrowheads="1"/>
          </p:cNvSpPr>
          <p:nvPr>
            <p:ph type="body" idx="4294967295"/>
          </p:nvPr>
        </p:nvSpPr>
        <p:spPr>
          <a:xfrm>
            <a:off x="381000" y="636588"/>
            <a:ext cx="8763000" cy="5761037"/>
          </a:xfrm>
        </p:spPr>
        <p:txBody>
          <a:bodyPr/>
          <a:lstStyle/>
          <a:p>
            <a:r>
              <a:rPr lang="en-US" sz="2800" dirty="0" smtClean="0">
                <a:solidFill>
                  <a:schemeClr val="bg1">
                    <a:lumMod val="65000"/>
                  </a:schemeClr>
                </a:solidFill>
              </a:rPr>
              <a:t>Technology Context Overview</a:t>
            </a:r>
          </a:p>
          <a:p>
            <a:r>
              <a:rPr lang="en-US" sz="2800" dirty="0" smtClean="0">
                <a:solidFill>
                  <a:schemeClr val="bg1">
                    <a:lumMod val="65000"/>
                  </a:schemeClr>
                </a:solidFill>
              </a:rPr>
              <a:t>Related Research &amp; Unresolved Challenges</a:t>
            </a:r>
          </a:p>
          <a:p>
            <a:r>
              <a:rPr lang="en-US" sz="2800" dirty="0" smtClean="0">
                <a:solidFill>
                  <a:schemeClr val="bg1">
                    <a:lumMod val="65000"/>
                  </a:schemeClr>
                </a:solidFill>
              </a:rPr>
              <a:t>Research Progress </a:t>
            </a:r>
            <a:r>
              <a:rPr lang="en-US" sz="2800" dirty="0" smtClean="0">
                <a:solidFill>
                  <a:schemeClr val="bg1">
                    <a:lumMod val="65000"/>
                  </a:schemeClr>
                </a:solidFill>
                <a:sym typeface="Wingdings" pitchFamily="2" charset="2"/>
              </a:rPr>
              <a:t> Model-driven Fault-tolerance Provisioning for Component-based DRE Systems</a:t>
            </a:r>
            <a:endParaRPr lang="en-US" sz="2800" dirty="0" smtClean="0">
              <a:solidFill>
                <a:schemeClr val="bg1">
                  <a:lumMod val="65000"/>
                </a:schemeClr>
              </a:solidFill>
            </a:endParaRPr>
          </a:p>
          <a:p>
            <a:r>
              <a:rPr lang="en-US" sz="2800" b="1" dirty="0" smtClean="0"/>
              <a:t>Proposed Research</a:t>
            </a:r>
          </a:p>
          <a:p>
            <a:r>
              <a:rPr lang="en-US" sz="2800" dirty="0" smtClean="0">
                <a:solidFill>
                  <a:schemeClr val="bg1">
                    <a:lumMod val="65000"/>
                  </a:schemeClr>
                </a:solidFill>
              </a:rPr>
              <a:t>Research Contributions &amp; Dissertation Timeline</a:t>
            </a:r>
          </a:p>
          <a:p>
            <a:r>
              <a:rPr lang="en-US" sz="2800" dirty="0" smtClean="0">
                <a:solidFill>
                  <a:schemeClr val="bg1">
                    <a:lumMod val="65000"/>
                  </a:schemeClr>
                </a:solidFill>
              </a:rPr>
              <a:t>Concluding Remarks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73FCA15-E72E-4EB1-A997-53FA4B52C890}" type="slidenum">
              <a:rPr lang="en-US" smtClean="0"/>
              <a:pPr>
                <a:defRPr/>
              </a:pPr>
              <a:t>41</a:t>
            </a:fld>
            <a:endParaRPr lang="en-US" dirty="0"/>
          </a:p>
        </p:txBody>
      </p:sp>
      <p:grpSp>
        <p:nvGrpSpPr>
          <p:cNvPr id="4" name="Group 29"/>
          <p:cNvGrpSpPr/>
          <p:nvPr/>
        </p:nvGrpSpPr>
        <p:grpSpPr>
          <a:xfrm>
            <a:off x="76200" y="762000"/>
            <a:ext cx="1905000" cy="5943600"/>
            <a:chOff x="76200" y="533400"/>
            <a:chExt cx="1905000" cy="6172200"/>
          </a:xfrm>
        </p:grpSpPr>
        <p:cxnSp>
          <p:nvCxnSpPr>
            <p:cNvPr id="7" name="Straight Arrow Connector 6"/>
            <p:cNvCxnSpPr>
              <a:stCxn id="12" idx="2"/>
              <a:endCxn id="16" idx="0"/>
            </p:cNvCxnSpPr>
            <p:nvPr/>
          </p:nvCxnSpPr>
          <p:spPr bwMode="auto">
            <a:xfrm rot="5400000">
              <a:off x="723900" y="33528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8" name="Straight Arrow Connector 7"/>
            <p:cNvCxnSpPr>
              <a:stCxn id="11" idx="2"/>
              <a:endCxn id="12" idx="0"/>
            </p:cNvCxnSpPr>
            <p:nvPr/>
          </p:nvCxnSpPr>
          <p:spPr bwMode="auto">
            <a:xfrm rot="5400000">
              <a:off x="723900" y="22098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0" name="Straight Arrow Connector 9"/>
            <p:cNvCxnSpPr>
              <a:stCxn id="14" idx="2"/>
              <a:endCxn id="9" idx="0"/>
            </p:cNvCxnSpPr>
            <p:nvPr/>
          </p:nvCxnSpPr>
          <p:spPr bwMode="auto">
            <a:xfrm rot="5400000">
              <a:off x="762000" y="5676900"/>
              <a:ext cx="5334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1" name="Rounded Rectangle 10"/>
            <p:cNvSpPr/>
            <p:nvPr/>
          </p:nvSpPr>
          <p:spPr bwMode="auto">
            <a:xfrm>
              <a:off x="152400" y="1371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Specification</a:t>
              </a:r>
            </a:p>
          </p:txBody>
        </p:sp>
        <p:sp>
          <p:nvSpPr>
            <p:cNvPr id="12" name="Rounded Rectangle 11"/>
            <p:cNvSpPr/>
            <p:nvPr/>
          </p:nvSpPr>
          <p:spPr bwMode="auto">
            <a:xfrm>
              <a:off x="152400" y="2514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Composition</a:t>
              </a:r>
            </a:p>
          </p:txBody>
        </p:sp>
        <p:sp>
          <p:nvSpPr>
            <p:cNvPr id="14" name="Rounded Rectangle 13"/>
            <p:cNvSpPr/>
            <p:nvPr/>
          </p:nvSpPr>
          <p:spPr bwMode="auto">
            <a:xfrm>
              <a:off x="152400" y="48768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Configuration</a:t>
              </a:r>
            </a:p>
          </p:txBody>
        </p:sp>
        <p:cxnSp>
          <p:nvCxnSpPr>
            <p:cNvPr id="15" name="Straight Arrow Connector 14"/>
            <p:cNvCxnSpPr>
              <a:stCxn id="16" idx="2"/>
              <a:endCxn id="14" idx="0"/>
            </p:cNvCxnSpPr>
            <p:nvPr/>
          </p:nvCxnSpPr>
          <p:spPr bwMode="auto">
            <a:xfrm rot="5400000">
              <a:off x="685800" y="4533900"/>
              <a:ext cx="6858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16" name="Rounded Rectangle 15"/>
            <p:cNvSpPr/>
            <p:nvPr/>
          </p:nvSpPr>
          <p:spPr bwMode="auto">
            <a:xfrm>
              <a:off x="152400" y="3657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Deployment</a:t>
              </a:r>
            </a:p>
          </p:txBody>
        </p:sp>
        <p:sp>
          <p:nvSpPr>
            <p:cNvPr id="13" name="Rounded Rectangle 12"/>
            <p:cNvSpPr/>
            <p:nvPr/>
          </p:nvSpPr>
          <p:spPr bwMode="auto">
            <a:xfrm>
              <a:off x="76200" y="533400"/>
              <a:ext cx="1905000" cy="6172200"/>
            </a:xfrm>
            <a:prstGeom prst="roundRect">
              <a:avLst/>
            </a:prstGeom>
            <a:solidFill>
              <a:schemeClr val="accent1">
                <a:lumMod val="60000"/>
                <a:lumOff val="40000"/>
                <a:alpha val="68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9" name="Rounded Rectangle 8"/>
            <p:cNvSpPr/>
            <p:nvPr/>
          </p:nvSpPr>
          <p:spPr bwMode="auto">
            <a:xfrm>
              <a:off x="152400" y="5943600"/>
              <a:ext cx="1752600" cy="533400"/>
            </a:xfrm>
            <a:prstGeom prst="roundRect">
              <a:avLst/>
            </a:prstGeom>
            <a:solidFill>
              <a:schemeClr val="accent6">
                <a:lumMod val="40000"/>
                <a:lumOff val="60000"/>
              </a:schemeClr>
            </a:solidFill>
            <a:ln w="254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Run-time</a:t>
              </a:r>
            </a:p>
          </p:txBody>
        </p:sp>
        <p:sp>
          <p:nvSpPr>
            <p:cNvPr id="17" name="TextBox 16"/>
            <p:cNvSpPr txBox="1"/>
            <p:nvPr/>
          </p:nvSpPr>
          <p:spPr>
            <a:xfrm>
              <a:off x="76200" y="609600"/>
              <a:ext cx="1828800" cy="738664"/>
            </a:xfrm>
            <a:prstGeom prst="rect">
              <a:avLst/>
            </a:prstGeom>
            <a:noFill/>
          </p:spPr>
          <p:txBody>
            <a:bodyPr wrap="square" rtlCol="0">
              <a:spAutoFit/>
            </a:bodyPr>
            <a:lstStyle/>
            <a:p>
              <a:r>
                <a:rPr lang="en-US" dirty="0" smtClean="0"/>
                <a:t>Development Lifecycle</a:t>
              </a:r>
              <a:endParaRPr lang="en-US" dirty="0"/>
            </a:p>
          </p:txBody>
        </p:sp>
      </p:grpSp>
      <p:sp>
        <p:nvSpPr>
          <p:cNvPr id="27" name="Content Placeholder 2"/>
          <p:cNvSpPr txBox="1">
            <a:spLocks/>
          </p:cNvSpPr>
          <p:nvPr/>
        </p:nvSpPr>
        <p:spPr>
          <a:xfrm>
            <a:off x="2895600" y="4038600"/>
            <a:ext cx="5257800" cy="1143000"/>
          </a:xfrm>
          <a:prstGeom prst="rect">
            <a:avLst/>
          </a:prstGeom>
          <a:solidFill>
            <a:schemeClr val="accent6">
              <a:lumMod val="20000"/>
              <a:lumOff val="80000"/>
            </a:schemeClr>
          </a:solidFill>
          <a:ln cap="flat">
            <a:solidFill>
              <a:schemeClr val="tx1"/>
            </a:solidFill>
            <a:round/>
          </a:ln>
        </p:spPr>
        <p:txBody>
          <a:bodyPr/>
          <a:lstStyle/>
          <a:p>
            <a:pPr marL="160338" lvl="0" indent="-160338" algn="l" defTabSz="850900" eaLnBrk="0" hangingPunct="0">
              <a:spcBef>
                <a:spcPct val="20000"/>
              </a:spcBef>
              <a:buClr>
                <a:schemeClr val="tx1"/>
              </a:buClr>
              <a:buFontTx/>
              <a:buChar char="•"/>
            </a:pPr>
            <a:r>
              <a:rPr lang="en-US" sz="2000" dirty="0" smtClean="0">
                <a:solidFill>
                  <a:srgbClr val="FF0000"/>
                </a:solidFill>
              </a:rPr>
              <a:t>End-to-end Reliability of Non-deterministic </a:t>
            </a:r>
            <a:r>
              <a:rPr lang="en-US" sz="2000" dirty="0" err="1" smtClean="0">
                <a:solidFill>
                  <a:srgbClr val="FF0000"/>
                </a:solidFill>
              </a:rPr>
              <a:t>Stateful</a:t>
            </a:r>
            <a:r>
              <a:rPr lang="en-US" sz="2000" dirty="0" smtClean="0">
                <a:solidFill>
                  <a:srgbClr val="FF0000"/>
                </a:solidFill>
              </a:rPr>
              <a:t> Components </a:t>
            </a:r>
          </a:p>
          <a:p>
            <a:pPr marL="617538" lvl="1" indent="-160338" algn="l" defTabSz="850900" eaLnBrk="0" hangingPunct="0">
              <a:spcBef>
                <a:spcPct val="20000"/>
              </a:spcBef>
              <a:buClr>
                <a:schemeClr val="tx1"/>
              </a:buClr>
              <a:buFontTx/>
              <a:buChar char="•"/>
            </a:pPr>
            <a:r>
              <a:rPr lang="en-US" sz="1800" dirty="0" smtClean="0"/>
              <a:t>Proposed research</a:t>
            </a:r>
            <a:endParaRPr kumimoji="0" lang="en-US" sz="1800" i="0" u="none" strike="noStrike" kern="0" cap="none" spc="0" normalizeH="0" noProof="0" dirty="0" smtClean="0">
              <a:ln>
                <a:noFill/>
              </a:ln>
              <a:solidFill>
                <a:schemeClr val="tx1"/>
              </a:solidFill>
              <a:effectLst/>
              <a:uLnTx/>
              <a:uFillTx/>
              <a:latin typeface="+mn-lt"/>
              <a:ea typeface="+mn-ea"/>
              <a:cs typeface="+mn-cs"/>
            </a:endParaRPr>
          </a:p>
        </p:txBody>
      </p:sp>
      <p:cxnSp>
        <p:nvCxnSpPr>
          <p:cNvPr id="28" name="Straight Connector 27"/>
          <p:cNvCxnSpPr/>
          <p:nvPr/>
        </p:nvCxnSpPr>
        <p:spPr bwMode="auto">
          <a:xfrm rot="5400000" flipH="1" flipV="1">
            <a:off x="1409700" y="4533900"/>
            <a:ext cx="1981200" cy="990600"/>
          </a:xfrm>
          <a:prstGeom prst="line">
            <a:avLst/>
          </a:prstGeom>
          <a:solidFill>
            <a:schemeClr val="accent1"/>
          </a:solidFill>
          <a:ln w="25400" cap="flat" cmpd="sng" algn="ctr">
            <a:solidFill>
              <a:schemeClr val="tx1"/>
            </a:solidFill>
            <a:prstDash val="dash"/>
            <a:round/>
            <a:headEnd type="none" w="med" len="med"/>
            <a:tailEnd type="none" w="med" len="med"/>
          </a:ln>
          <a:effectLst/>
        </p:spPr>
      </p:cxnSp>
      <p:cxnSp>
        <p:nvCxnSpPr>
          <p:cNvPr id="29" name="Straight Connector 28"/>
          <p:cNvCxnSpPr/>
          <p:nvPr/>
        </p:nvCxnSpPr>
        <p:spPr bwMode="auto">
          <a:xfrm rot="5400000" flipH="1" flipV="1">
            <a:off x="1790700" y="5295900"/>
            <a:ext cx="1219200" cy="990600"/>
          </a:xfrm>
          <a:prstGeom prst="line">
            <a:avLst/>
          </a:prstGeom>
          <a:solidFill>
            <a:schemeClr val="accent1"/>
          </a:solidFill>
          <a:ln w="25400" cap="flat" cmpd="sng" algn="ctr">
            <a:solidFill>
              <a:schemeClr val="tx1"/>
            </a:solidFill>
            <a:prstDash val="dash"/>
            <a:round/>
            <a:headEnd type="none" w="med" len="med"/>
            <a:tailEnd type="none" w="med" len="med"/>
          </a:ln>
          <a:effectLst/>
        </p:spPr>
      </p:cxnSp>
      <p:sp>
        <p:nvSpPr>
          <p:cNvPr id="3" name="Rectangle 2"/>
          <p:cNvSpPr txBox="1">
            <a:spLocks noChangeArrowheads="1"/>
          </p:cNvSpPr>
          <p:nvPr/>
        </p:nvSpPr>
        <p:spPr bwMode="auto">
          <a:xfrm>
            <a:off x="457200" y="76200"/>
            <a:ext cx="8534400" cy="685800"/>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FF0000"/>
                </a:solidFill>
                <a:effectLst/>
                <a:uLnTx/>
                <a:uFillTx/>
                <a:latin typeface="+mj-lt"/>
                <a:ea typeface="+mj-ea"/>
                <a:cs typeface="Arial" pitchFamily="34" charset="0"/>
              </a:rPr>
              <a:t>Proposed Research: End-to-end Reliability of </a:t>
            </a:r>
          </a:p>
          <a:p>
            <a:pPr marL="0" marR="0" lvl="0" indent="0" algn="ctr" defTabSz="8509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FF0000"/>
                </a:solidFill>
                <a:effectLst/>
                <a:uLnTx/>
                <a:uFillTx/>
                <a:latin typeface="+mj-lt"/>
                <a:ea typeface="+mj-ea"/>
                <a:cs typeface="Arial" pitchFamily="34" charset="0"/>
              </a:rPr>
              <a:t>Non-deterministic </a:t>
            </a:r>
            <a:r>
              <a:rPr kumimoji="0" lang="en-US" sz="2800" b="1" i="0" u="none" strike="noStrike" kern="0" cap="none" spc="0" normalizeH="0" baseline="0" noProof="0" dirty="0" err="1" smtClean="0">
                <a:ln>
                  <a:noFill/>
                </a:ln>
                <a:solidFill>
                  <a:srgbClr val="FF0000"/>
                </a:solidFill>
                <a:effectLst/>
                <a:uLnTx/>
                <a:uFillTx/>
                <a:latin typeface="+mj-lt"/>
                <a:ea typeface="+mj-ea"/>
                <a:cs typeface="Arial" pitchFamily="34" charset="0"/>
              </a:rPr>
              <a:t>Stateful</a:t>
            </a:r>
            <a:r>
              <a:rPr kumimoji="0" lang="en-US" sz="2800" b="1" i="0" u="none" strike="noStrike" kern="0" cap="none" spc="0" normalizeH="0" baseline="0" noProof="0" dirty="0" smtClean="0">
                <a:ln>
                  <a:noFill/>
                </a:ln>
                <a:solidFill>
                  <a:srgbClr val="FF0000"/>
                </a:solidFill>
                <a:effectLst/>
                <a:uLnTx/>
                <a:uFillTx/>
                <a:latin typeface="+mj-lt"/>
                <a:ea typeface="+mj-ea"/>
                <a:cs typeface="Arial" pitchFamily="34" charset="0"/>
              </a:rPr>
              <a:t> Components</a:t>
            </a:r>
            <a:r>
              <a:rPr kumimoji="0" lang="en-US" sz="2800" b="1" i="0" u="none" strike="noStrike" kern="0" cap="none" spc="0" normalizeH="0" noProof="0" dirty="0" smtClean="0">
                <a:ln>
                  <a:noFill/>
                </a:ln>
                <a:solidFill>
                  <a:srgbClr val="FF0000"/>
                </a:solidFill>
                <a:effectLst/>
                <a:uLnTx/>
                <a:uFillTx/>
                <a:latin typeface="+mj-lt"/>
                <a:ea typeface="+mj-ea"/>
                <a:cs typeface="Arial" pitchFamily="34" charset="0"/>
              </a:rPr>
              <a:t> </a:t>
            </a:r>
            <a:endParaRPr kumimoji="0" lang="en-US" sz="2600" b="1" i="0" u="none" strike="noStrike" kern="0" cap="none" spc="0" normalizeH="0" baseline="0" noProof="0" dirty="0" smtClean="0">
              <a:ln>
                <a:noFill/>
              </a:ln>
              <a:solidFill>
                <a:srgbClr val="FF33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610600" y="6305550"/>
            <a:ext cx="457200" cy="476250"/>
          </a:xfrm>
        </p:spPr>
        <p:txBody>
          <a:bodyPr/>
          <a:lstStyle/>
          <a:p>
            <a:pPr>
              <a:defRPr/>
            </a:pPr>
            <a:fld id="{E73FCA15-E72E-4EB1-A997-53FA4B52C890}" type="slidenum">
              <a:rPr lang="en-US" smtClean="0"/>
              <a:pPr>
                <a:defRPr/>
              </a:pPr>
              <a:t>42</a:t>
            </a:fld>
            <a:endParaRPr lang="en-US" dirty="0"/>
          </a:p>
        </p:txBody>
      </p:sp>
      <p:sp>
        <p:nvSpPr>
          <p:cNvPr id="3" name="Rectangle 2"/>
          <p:cNvSpPr txBox="1">
            <a:spLocks noChangeArrowheads="1"/>
          </p:cNvSpPr>
          <p:nvPr/>
        </p:nvSpPr>
        <p:spPr bwMode="auto">
          <a:xfrm>
            <a:off x="381000" y="0"/>
            <a:ext cx="8534400" cy="533400"/>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FF0000"/>
                </a:solidFill>
                <a:effectLst/>
                <a:uLnTx/>
                <a:uFillTx/>
                <a:latin typeface="+mj-lt"/>
                <a:ea typeface="+mj-ea"/>
                <a:cs typeface="Arial" pitchFamily="34" charset="0"/>
              </a:rPr>
              <a:t>Execution</a:t>
            </a:r>
            <a:r>
              <a:rPr kumimoji="0" lang="en-US" sz="2800" b="1" i="0" u="none" strike="noStrike" kern="0" cap="none" spc="0" normalizeH="0" noProof="0" dirty="0" smtClean="0">
                <a:ln>
                  <a:noFill/>
                </a:ln>
                <a:solidFill>
                  <a:srgbClr val="FF0000"/>
                </a:solidFill>
                <a:effectLst/>
                <a:uLnTx/>
                <a:uFillTx/>
                <a:latin typeface="+mj-lt"/>
                <a:ea typeface="+mj-ea"/>
                <a:cs typeface="Arial" pitchFamily="34" charset="0"/>
              </a:rPr>
              <a:t> Semantics &amp; High Availability</a:t>
            </a:r>
            <a:endParaRPr kumimoji="0" lang="en-US" sz="2600" b="1" i="0" u="none" strike="noStrike" kern="0" cap="none" spc="0" normalizeH="0" baseline="0" noProof="0" dirty="0" smtClean="0">
              <a:ln>
                <a:noFill/>
              </a:ln>
              <a:solidFill>
                <a:srgbClr val="FF3300"/>
              </a:solidFill>
              <a:effectLst/>
              <a:uLnTx/>
              <a:uFillTx/>
              <a:latin typeface="+mj-lt"/>
              <a:ea typeface="+mj-ea"/>
              <a:cs typeface="+mj-cs"/>
            </a:endParaRPr>
          </a:p>
        </p:txBody>
      </p:sp>
      <p:sp>
        <p:nvSpPr>
          <p:cNvPr id="4" name="Content Placeholder 2"/>
          <p:cNvSpPr txBox="1">
            <a:spLocks/>
          </p:cNvSpPr>
          <p:nvPr/>
        </p:nvSpPr>
        <p:spPr bwMode="auto">
          <a:xfrm>
            <a:off x="152400" y="533400"/>
            <a:ext cx="8839200" cy="4343400"/>
          </a:xfrm>
          <a:prstGeom prst="rect">
            <a:avLst/>
          </a:prstGeom>
          <a:noFill/>
          <a:ln w="9525">
            <a:noFill/>
            <a:miter lim="800000"/>
            <a:headEnd/>
            <a:tailEnd/>
          </a:ln>
        </p:spPr>
        <p:txBody>
          <a:bodyPr lIns="92075" tIns="46038" rIns="92075" bIns="46038"/>
          <a:lstStyle/>
          <a:p>
            <a:pPr marL="225425" indent="-225425" algn="l">
              <a:spcBef>
                <a:spcPct val="20000"/>
              </a:spcBef>
              <a:buClr>
                <a:srgbClr val="CC3300"/>
              </a:buClr>
              <a:buFont typeface="Wingdings" pitchFamily="2" charset="2"/>
              <a:buChar char="§"/>
              <a:defRPr/>
            </a:pPr>
            <a:r>
              <a:rPr lang="en-US" sz="2000" kern="0" dirty="0" smtClean="0"/>
              <a:t>Execution semantics in distributed systems</a:t>
            </a:r>
          </a:p>
          <a:p>
            <a:pPr marL="461963" lvl="1" indent="-231775" algn="l">
              <a:spcBef>
                <a:spcPct val="20000"/>
              </a:spcBef>
              <a:buClr>
                <a:srgbClr val="CC3300"/>
              </a:buClr>
              <a:buFont typeface="Wingdings" pitchFamily="2" charset="2"/>
              <a:buChar char="§"/>
              <a:defRPr/>
            </a:pPr>
            <a:r>
              <a:rPr lang="en-US" sz="1800" b="1" kern="0" dirty="0" smtClean="0"/>
              <a:t>May-be</a:t>
            </a:r>
            <a:r>
              <a:rPr lang="en-US" sz="1800" kern="0" dirty="0" smtClean="0"/>
              <a:t> – No more than once, not all subcomponents may execute</a:t>
            </a:r>
          </a:p>
          <a:p>
            <a:pPr marL="461963" lvl="1" indent="-231775" algn="l">
              <a:spcBef>
                <a:spcPct val="20000"/>
              </a:spcBef>
              <a:buClr>
                <a:srgbClr val="CC3300"/>
              </a:buClr>
              <a:buFont typeface="Wingdings" pitchFamily="2" charset="2"/>
              <a:buChar char="§"/>
              <a:defRPr/>
            </a:pPr>
            <a:r>
              <a:rPr lang="en-US" sz="1800" b="1" kern="0" dirty="0" smtClean="0"/>
              <a:t>At-most-once</a:t>
            </a:r>
            <a:r>
              <a:rPr lang="en-US" sz="1800" kern="0" dirty="0" smtClean="0"/>
              <a:t> – No more than once, </a:t>
            </a:r>
            <a:r>
              <a:rPr lang="en-US" sz="1800" b="1" kern="0" dirty="0" smtClean="0"/>
              <a:t>all-or-none </a:t>
            </a:r>
            <a:r>
              <a:rPr lang="en-US" sz="1800" kern="0" dirty="0" smtClean="0"/>
              <a:t>of the subcomponents will be executed (</a:t>
            </a:r>
            <a:r>
              <a:rPr lang="en-US" sz="1800" i="1" kern="0" dirty="0" smtClean="0"/>
              <a:t>e.g.,</a:t>
            </a:r>
            <a:r>
              <a:rPr lang="en-US" sz="1800" kern="0" dirty="0" smtClean="0"/>
              <a:t> Transactions)</a:t>
            </a:r>
          </a:p>
          <a:p>
            <a:pPr marL="688975" lvl="2" indent="-225425" algn="l">
              <a:spcBef>
                <a:spcPct val="20000"/>
              </a:spcBef>
              <a:buClr>
                <a:srgbClr val="CC3300"/>
              </a:buClr>
              <a:buFont typeface="Wingdings" pitchFamily="2" charset="2"/>
              <a:buChar char="§"/>
              <a:defRPr/>
            </a:pPr>
            <a:r>
              <a:rPr lang="en-US" sz="1800" kern="0" dirty="0" smtClean="0"/>
              <a:t>Transaction abort decisions are not transparent</a:t>
            </a:r>
          </a:p>
          <a:p>
            <a:pPr marL="461963" lvl="1" indent="-231775" algn="l">
              <a:spcBef>
                <a:spcPct val="20000"/>
              </a:spcBef>
              <a:buClr>
                <a:srgbClr val="CC3300"/>
              </a:buClr>
              <a:buFont typeface="Wingdings" pitchFamily="2" charset="2"/>
              <a:buChar char="§"/>
              <a:defRPr/>
            </a:pPr>
            <a:r>
              <a:rPr lang="en-US" sz="1800" b="1" kern="0" dirty="0" smtClean="0"/>
              <a:t>At-least-once</a:t>
            </a:r>
            <a:r>
              <a:rPr lang="en-US" sz="1800" kern="0" dirty="0" smtClean="0"/>
              <a:t> – All or some subcomponents may execute more than once</a:t>
            </a:r>
          </a:p>
          <a:p>
            <a:pPr marL="688975" lvl="2" indent="-225425" algn="l">
              <a:spcBef>
                <a:spcPct val="20000"/>
              </a:spcBef>
              <a:buClr>
                <a:srgbClr val="CC3300"/>
              </a:buClr>
              <a:buFont typeface="Wingdings" pitchFamily="2" charset="2"/>
              <a:buChar char="§"/>
              <a:defRPr/>
            </a:pPr>
            <a:r>
              <a:rPr lang="en-US" sz="1800" kern="0" dirty="0" smtClean="0"/>
              <a:t>Applicable to </a:t>
            </a:r>
            <a:r>
              <a:rPr lang="en-US" sz="1800" b="1" kern="0" dirty="0" smtClean="0"/>
              <a:t>idempotent</a:t>
            </a:r>
            <a:r>
              <a:rPr lang="en-US" sz="1800" kern="0" dirty="0" smtClean="0"/>
              <a:t> requests only</a:t>
            </a:r>
          </a:p>
          <a:p>
            <a:pPr marL="461963" lvl="1" indent="-231775" algn="l">
              <a:spcBef>
                <a:spcPct val="20000"/>
              </a:spcBef>
              <a:buClr>
                <a:srgbClr val="CC3300"/>
              </a:buClr>
              <a:buFont typeface="Wingdings" pitchFamily="2" charset="2"/>
              <a:buChar char="§"/>
              <a:defRPr/>
            </a:pPr>
            <a:r>
              <a:rPr lang="en-US" sz="1800" b="1" kern="0" dirty="0" smtClean="0"/>
              <a:t>Exactly-once</a:t>
            </a:r>
            <a:r>
              <a:rPr lang="en-US" sz="1800" kern="0" dirty="0" smtClean="0"/>
              <a:t> – All subcomponents execute once &amp; once only</a:t>
            </a:r>
          </a:p>
          <a:p>
            <a:pPr marL="688975" lvl="2" indent="-225425" algn="l">
              <a:spcBef>
                <a:spcPct val="20000"/>
              </a:spcBef>
              <a:buClr>
                <a:srgbClr val="CC3300"/>
              </a:buClr>
              <a:buFont typeface="Wingdings" pitchFamily="2" charset="2"/>
              <a:buChar char="§"/>
              <a:defRPr/>
            </a:pPr>
            <a:r>
              <a:rPr lang="en-US" sz="1800" kern="0" dirty="0" smtClean="0"/>
              <a:t>Enhances perceived availability of the system</a:t>
            </a:r>
          </a:p>
          <a:p>
            <a:pPr marL="225425" indent="-225425" algn="l">
              <a:spcBef>
                <a:spcPct val="20000"/>
              </a:spcBef>
              <a:buClr>
                <a:srgbClr val="CC3300"/>
              </a:buClr>
              <a:buFont typeface="Wingdings" pitchFamily="2" charset="2"/>
              <a:buChar char="§"/>
              <a:defRPr/>
            </a:pPr>
            <a:r>
              <a:rPr lang="en-US" sz="2000" kern="0" dirty="0" smtClean="0"/>
              <a:t>Exactly-once semantics should hold even upon failures</a:t>
            </a:r>
          </a:p>
          <a:p>
            <a:pPr marL="461963" lvl="1" indent="-231775" algn="l">
              <a:spcBef>
                <a:spcPct val="20000"/>
              </a:spcBef>
              <a:buClr>
                <a:srgbClr val="CC3300"/>
              </a:buClr>
              <a:buFont typeface="Wingdings" pitchFamily="2" charset="2"/>
              <a:buChar char="§"/>
              <a:defRPr/>
            </a:pPr>
            <a:r>
              <a:rPr lang="en-US" sz="1800" kern="0" dirty="0" smtClean="0"/>
              <a:t>Equivalent to single fault-free execution</a:t>
            </a:r>
          </a:p>
          <a:p>
            <a:pPr marL="461963" lvl="1" indent="-231775" algn="l">
              <a:spcBef>
                <a:spcPct val="20000"/>
              </a:spcBef>
              <a:buClr>
                <a:srgbClr val="CC3300"/>
              </a:buClr>
              <a:buFont typeface="Wingdings" pitchFamily="2" charset="2"/>
              <a:buChar char="§"/>
              <a:defRPr/>
            </a:pPr>
            <a:r>
              <a:rPr lang="en-US" sz="1800" kern="0" dirty="0" smtClean="0"/>
              <a:t>Roll-forward recovery (replication) may violate exactly-once semantics</a:t>
            </a:r>
          </a:p>
          <a:p>
            <a:pPr marL="688975" lvl="2" indent="-225425" algn="l">
              <a:spcBef>
                <a:spcPct val="20000"/>
              </a:spcBef>
              <a:buClr>
                <a:srgbClr val="CC3300"/>
              </a:buClr>
              <a:buFont typeface="Wingdings" pitchFamily="2" charset="2"/>
              <a:buChar char="§"/>
              <a:defRPr/>
            </a:pPr>
            <a:r>
              <a:rPr lang="en-US" sz="1800" kern="0" dirty="0" smtClean="0"/>
              <a:t>Side-effects of replication must be rectified</a:t>
            </a:r>
          </a:p>
        </p:txBody>
      </p:sp>
      <p:graphicFrame>
        <p:nvGraphicFramePr>
          <p:cNvPr id="5" name="Object 8"/>
          <p:cNvGraphicFramePr>
            <a:graphicFrameLocks noChangeAspect="1"/>
          </p:cNvGraphicFramePr>
          <p:nvPr/>
        </p:nvGraphicFramePr>
        <p:xfrm>
          <a:off x="2133600" y="5245100"/>
          <a:ext cx="838200" cy="698500"/>
        </p:xfrm>
        <a:graphic>
          <a:graphicData uri="http://schemas.openxmlformats.org/presentationml/2006/ole">
            <p:oleObj spid="_x0000_s291841" name="Visio" r:id="rId4" imgW="1585499" imgH="1322962" progId="Visio.Drawing.11">
              <p:embed/>
            </p:oleObj>
          </a:graphicData>
        </a:graphic>
      </p:graphicFrame>
      <p:graphicFrame>
        <p:nvGraphicFramePr>
          <p:cNvPr id="7" name="Object 4"/>
          <p:cNvGraphicFramePr>
            <a:graphicFrameLocks noChangeAspect="1"/>
          </p:cNvGraphicFramePr>
          <p:nvPr/>
        </p:nvGraphicFramePr>
        <p:xfrm>
          <a:off x="3581400" y="5237480"/>
          <a:ext cx="838200" cy="698500"/>
        </p:xfrm>
        <a:graphic>
          <a:graphicData uri="http://schemas.openxmlformats.org/presentationml/2006/ole">
            <p:oleObj spid="_x0000_s291842" name="Visio" r:id="rId5" imgW="1585499" imgH="1322962" progId="Visio.Drawing.11">
              <p:embed/>
            </p:oleObj>
          </a:graphicData>
        </a:graphic>
      </p:graphicFrame>
      <p:graphicFrame>
        <p:nvGraphicFramePr>
          <p:cNvPr id="8" name="Object 5"/>
          <p:cNvGraphicFramePr>
            <a:graphicFrameLocks noChangeAspect="1"/>
          </p:cNvGraphicFramePr>
          <p:nvPr/>
        </p:nvGraphicFramePr>
        <p:xfrm>
          <a:off x="5059680" y="5240020"/>
          <a:ext cx="838200" cy="698500"/>
        </p:xfrm>
        <a:graphic>
          <a:graphicData uri="http://schemas.openxmlformats.org/presentationml/2006/ole">
            <p:oleObj spid="_x0000_s291843" name="Visio" r:id="rId6" imgW="1585499" imgH="1322962" progId="Visio.Drawing.11">
              <p:embed/>
            </p:oleObj>
          </a:graphicData>
        </a:graphic>
      </p:graphicFrame>
      <p:graphicFrame>
        <p:nvGraphicFramePr>
          <p:cNvPr id="9" name="Object 6"/>
          <p:cNvGraphicFramePr>
            <a:graphicFrameLocks noChangeAspect="1"/>
          </p:cNvGraphicFramePr>
          <p:nvPr/>
        </p:nvGraphicFramePr>
        <p:xfrm>
          <a:off x="6515100" y="5245100"/>
          <a:ext cx="838200" cy="698500"/>
        </p:xfrm>
        <a:graphic>
          <a:graphicData uri="http://schemas.openxmlformats.org/presentationml/2006/ole">
            <p:oleObj spid="_x0000_s291844" name="Visio" r:id="rId7" imgW="1585499" imgH="1322962" progId="Visio.Drawing.11">
              <p:embed/>
            </p:oleObj>
          </a:graphicData>
        </a:graphic>
      </p:graphicFrame>
      <p:cxnSp>
        <p:nvCxnSpPr>
          <p:cNvPr id="10" name="Straight Arrow Connector 9"/>
          <p:cNvCxnSpPr/>
          <p:nvPr/>
        </p:nvCxnSpPr>
        <p:spPr bwMode="auto">
          <a:xfrm>
            <a:off x="2903220" y="5519420"/>
            <a:ext cx="685800" cy="1588"/>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graphicFrame>
        <p:nvGraphicFramePr>
          <p:cNvPr id="11" name="Object 7"/>
          <p:cNvGraphicFramePr>
            <a:graphicFrameLocks noChangeAspect="1"/>
          </p:cNvGraphicFramePr>
          <p:nvPr/>
        </p:nvGraphicFramePr>
        <p:xfrm>
          <a:off x="457200" y="5626100"/>
          <a:ext cx="838200" cy="698500"/>
        </p:xfrm>
        <a:graphic>
          <a:graphicData uri="http://schemas.openxmlformats.org/presentationml/2006/ole">
            <p:oleObj spid="_x0000_s291845" name="Visio" r:id="rId8" imgW="1585499" imgH="1322962" progId="Visio.Drawing.11">
              <p:embed/>
            </p:oleObj>
          </a:graphicData>
        </a:graphic>
      </p:graphicFrame>
      <p:cxnSp>
        <p:nvCxnSpPr>
          <p:cNvPr id="12" name="Straight Arrow Connector 11"/>
          <p:cNvCxnSpPr/>
          <p:nvPr/>
        </p:nvCxnSpPr>
        <p:spPr bwMode="auto">
          <a:xfrm flipV="1">
            <a:off x="1228725" y="5549900"/>
            <a:ext cx="904875" cy="352425"/>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sp>
        <p:nvSpPr>
          <p:cNvPr id="13" name="Rectangle 12"/>
          <p:cNvSpPr/>
          <p:nvPr/>
        </p:nvSpPr>
        <p:spPr bwMode="auto">
          <a:xfrm>
            <a:off x="6172200" y="5029200"/>
            <a:ext cx="2514600" cy="1150620"/>
          </a:xfrm>
          <a:prstGeom prst="rect">
            <a:avLst/>
          </a:prstGeom>
          <a:solidFill>
            <a:srgbClr val="FF0000">
              <a:alpha val="35000"/>
            </a:srgb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8509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a:cs typeface="Arial" pitchFamily="34" charset="0"/>
              </a:rPr>
              <a:t>Partial </a:t>
            </a:r>
          </a:p>
          <a:p>
            <a:pPr marL="0" marR="0" indent="0" algn="r" defTabSz="8509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a:cs typeface="Arial" pitchFamily="34" charset="0"/>
              </a:rPr>
              <a:t>execution</a:t>
            </a:r>
          </a:p>
          <a:p>
            <a:pPr marL="0" marR="0" indent="0" algn="r" defTabSz="850900" rtl="0" eaLnBrk="1" fontAlgn="base" latinLnBrk="0" hangingPunct="1">
              <a:lnSpc>
                <a:spcPct val="100000"/>
              </a:lnSpc>
              <a:spcBef>
                <a:spcPct val="0"/>
              </a:spcBef>
              <a:spcAft>
                <a:spcPct val="0"/>
              </a:spcAft>
              <a:buClrTx/>
              <a:buSzTx/>
              <a:buFontTx/>
              <a:buNone/>
              <a:tabLst/>
            </a:pPr>
            <a:r>
              <a:rPr lang="en-US" sz="1400" b="1" dirty="0" smtClean="0"/>
              <a:t>should seem </a:t>
            </a:r>
          </a:p>
          <a:p>
            <a:pPr marL="0" marR="0" indent="0" algn="r" defTabSz="850900" rtl="0" eaLnBrk="1" fontAlgn="base" latinLnBrk="0" hangingPunct="1">
              <a:lnSpc>
                <a:spcPct val="100000"/>
              </a:lnSpc>
              <a:spcBef>
                <a:spcPct val="0"/>
              </a:spcBef>
              <a:spcAft>
                <a:spcPct val="0"/>
              </a:spcAft>
              <a:buClrTx/>
              <a:buSzTx/>
              <a:buFontTx/>
              <a:buNone/>
              <a:tabLst/>
            </a:pPr>
            <a:r>
              <a:rPr lang="en-US" sz="1400" b="1" dirty="0" smtClean="0"/>
              <a:t>like no-op </a:t>
            </a:r>
            <a:br>
              <a:rPr lang="en-US" sz="1400" b="1" dirty="0" smtClean="0"/>
            </a:br>
            <a:r>
              <a:rPr lang="en-US" sz="1400" b="1" dirty="0" smtClean="0"/>
              <a:t>upon recovery</a:t>
            </a:r>
            <a:endParaRPr kumimoji="0" lang="en-US" sz="1400" b="1" i="0" u="none" strike="noStrike" cap="none" normalizeH="0" baseline="0" dirty="0" smtClean="0">
              <a:ln>
                <a:noFill/>
              </a:ln>
              <a:solidFill>
                <a:schemeClr val="tx1"/>
              </a:solidFill>
              <a:effectLst/>
              <a:latin typeface="Arial Unicode"/>
              <a:cs typeface="Arial" pitchFamily="34" charset="0"/>
            </a:endParaRPr>
          </a:p>
        </p:txBody>
      </p:sp>
      <p:sp>
        <p:nvSpPr>
          <p:cNvPr id="14" name="Rectangle 13"/>
          <p:cNvSpPr/>
          <p:nvPr/>
        </p:nvSpPr>
        <p:spPr bwMode="auto">
          <a:xfrm>
            <a:off x="4800600" y="5029200"/>
            <a:ext cx="1371600" cy="1150620"/>
          </a:xfrm>
          <a:prstGeom prst="rect">
            <a:avLst/>
          </a:prstGeom>
          <a:solidFill>
            <a:srgbClr val="FF0000">
              <a:alpha val="35000"/>
            </a:srgb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16" name="TextBox 15"/>
          <p:cNvSpPr txBox="1"/>
          <p:nvPr/>
        </p:nvSpPr>
        <p:spPr>
          <a:xfrm>
            <a:off x="2819400" y="5015230"/>
            <a:ext cx="838200" cy="430887"/>
          </a:xfrm>
          <a:prstGeom prst="rect">
            <a:avLst/>
          </a:prstGeom>
          <a:noFill/>
        </p:spPr>
        <p:txBody>
          <a:bodyPr wrap="square" rtlCol="0">
            <a:spAutoFit/>
          </a:bodyPr>
          <a:lstStyle/>
          <a:p>
            <a:r>
              <a:rPr lang="en-US" sz="1100" b="1" dirty="0" smtClean="0"/>
              <a:t>State Update</a:t>
            </a:r>
            <a:endParaRPr lang="en-US" sz="1100" b="1" dirty="0"/>
          </a:p>
        </p:txBody>
      </p:sp>
      <p:cxnSp>
        <p:nvCxnSpPr>
          <p:cNvPr id="19" name="Straight Arrow Connector 18"/>
          <p:cNvCxnSpPr/>
          <p:nvPr/>
        </p:nvCxnSpPr>
        <p:spPr bwMode="auto">
          <a:xfrm rot="10800000">
            <a:off x="5791200" y="5778500"/>
            <a:ext cx="762000" cy="1588"/>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cxnSp>
        <p:nvCxnSpPr>
          <p:cNvPr id="20" name="Straight Arrow Connector 19"/>
          <p:cNvCxnSpPr/>
          <p:nvPr/>
        </p:nvCxnSpPr>
        <p:spPr bwMode="auto">
          <a:xfrm>
            <a:off x="5829300" y="5517832"/>
            <a:ext cx="685800" cy="1588"/>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cxnSp>
        <p:nvCxnSpPr>
          <p:cNvPr id="21" name="Straight Arrow Connector 20"/>
          <p:cNvCxnSpPr/>
          <p:nvPr/>
        </p:nvCxnSpPr>
        <p:spPr bwMode="auto">
          <a:xfrm>
            <a:off x="4389120" y="5519420"/>
            <a:ext cx="685800" cy="1588"/>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cxnSp>
        <p:nvCxnSpPr>
          <p:cNvPr id="22" name="Straight Arrow Connector 21"/>
          <p:cNvCxnSpPr/>
          <p:nvPr/>
        </p:nvCxnSpPr>
        <p:spPr bwMode="auto">
          <a:xfrm rot="10800000">
            <a:off x="4343400" y="5776911"/>
            <a:ext cx="762000" cy="1588"/>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sp>
        <p:nvSpPr>
          <p:cNvPr id="23" name="TextBox 22"/>
          <p:cNvSpPr txBox="1"/>
          <p:nvPr/>
        </p:nvSpPr>
        <p:spPr>
          <a:xfrm>
            <a:off x="4267200" y="5008880"/>
            <a:ext cx="838200" cy="430887"/>
          </a:xfrm>
          <a:prstGeom prst="rect">
            <a:avLst/>
          </a:prstGeom>
          <a:noFill/>
        </p:spPr>
        <p:txBody>
          <a:bodyPr wrap="square" rtlCol="0">
            <a:spAutoFit/>
          </a:bodyPr>
          <a:lstStyle/>
          <a:p>
            <a:r>
              <a:rPr lang="en-US" sz="1100" b="1" dirty="0" smtClean="0"/>
              <a:t>State Update</a:t>
            </a:r>
            <a:endParaRPr lang="en-US" sz="1100" b="1" dirty="0"/>
          </a:p>
        </p:txBody>
      </p:sp>
      <p:sp>
        <p:nvSpPr>
          <p:cNvPr id="24" name="TextBox 23"/>
          <p:cNvSpPr txBox="1"/>
          <p:nvPr/>
        </p:nvSpPr>
        <p:spPr>
          <a:xfrm>
            <a:off x="5715000" y="5008880"/>
            <a:ext cx="838200" cy="430887"/>
          </a:xfrm>
          <a:prstGeom prst="rect">
            <a:avLst/>
          </a:prstGeom>
          <a:noFill/>
        </p:spPr>
        <p:txBody>
          <a:bodyPr wrap="square" rtlCol="0">
            <a:spAutoFit/>
          </a:bodyPr>
          <a:lstStyle/>
          <a:p>
            <a:r>
              <a:rPr lang="en-US" sz="1100" b="1" dirty="0" smtClean="0"/>
              <a:t>State Update</a:t>
            </a:r>
            <a:endParaRPr lang="en-US" sz="1100" b="1" dirty="0"/>
          </a:p>
        </p:txBody>
      </p:sp>
      <p:sp>
        <p:nvSpPr>
          <p:cNvPr id="6" name="&quot;No&quot; Symbol 5"/>
          <p:cNvSpPr/>
          <p:nvPr/>
        </p:nvSpPr>
        <p:spPr bwMode="auto">
          <a:xfrm>
            <a:off x="3733800" y="5618480"/>
            <a:ext cx="381000" cy="381000"/>
          </a:xfrm>
          <a:prstGeom prst="noSmoking">
            <a:avLst/>
          </a:prstGeom>
          <a:solidFill>
            <a:srgbClr val="FF00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1" end="1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82000" y="6305550"/>
            <a:ext cx="685800" cy="476250"/>
          </a:xfrm>
        </p:spPr>
        <p:txBody>
          <a:bodyPr/>
          <a:lstStyle/>
          <a:p>
            <a:pPr>
              <a:defRPr/>
            </a:pPr>
            <a:fld id="{E73FCA15-E72E-4EB1-A997-53FA4B52C890}" type="slidenum">
              <a:rPr lang="en-US" smtClean="0"/>
              <a:pPr>
                <a:defRPr/>
              </a:pPr>
              <a:t>43</a:t>
            </a:fld>
            <a:endParaRPr lang="en-US" dirty="0"/>
          </a:p>
        </p:txBody>
      </p:sp>
      <p:sp>
        <p:nvSpPr>
          <p:cNvPr id="3" name="Rectangle 2"/>
          <p:cNvSpPr txBox="1">
            <a:spLocks noChangeArrowheads="1"/>
          </p:cNvSpPr>
          <p:nvPr/>
        </p:nvSpPr>
        <p:spPr bwMode="auto">
          <a:xfrm>
            <a:off x="0" y="0"/>
            <a:ext cx="9144000" cy="533400"/>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FF0000"/>
                </a:solidFill>
                <a:effectLst/>
                <a:uLnTx/>
                <a:uFillTx/>
                <a:latin typeface="+mj-lt"/>
                <a:ea typeface="+mj-ea"/>
                <a:cs typeface="Arial" pitchFamily="34" charset="0"/>
              </a:rPr>
              <a:t>Exactly-once Semantics,</a:t>
            </a:r>
            <a:r>
              <a:rPr kumimoji="0" lang="en-US" sz="2800" b="1" i="0" u="none" strike="noStrike" kern="0" cap="none" spc="0" normalizeH="0" noProof="0" dirty="0" smtClean="0">
                <a:ln>
                  <a:noFill/>
                </a:ln>
                <a:solidFill>
                  <a:srgbClr val="FF0000"/>
                </a:solidFill>
                <a:effectLst/>
                <a:uLnTx/>
                <a:uFillTx/>
                <a:latin typeface="+mj-lt"/>
                <a:ea typeface="+mj-ea"/>
                <a:cs typeface="Arial" pitchFamily="34" charset="0"/>
              </a:rPr>
              <a:t> Failures, &amp; Determinism</a:t>
            </a:r>
            <a:endParaRPr kumimoji="0" lang="en-US" sz="2600" b="1" i="0" u="none" strike="noStrike" kern="0" cap="none" spc="0" normalizeH="0" baseline="0" noProof="0" dirty="0" smtClean="0">
              <a:ln>
                <a:noFill/>
              </a:ln>
              <a:solidFill>
                <a:srgbClr val="FF3300"/>
              </a:solidFill>
              <a:effectLst/>
              <a:uLnTx/>
              <a:uFillTx/>
              <a:latin typeface="+mj-lt"/>
              <a:ea typeface="+mj-ea"/>
              <a:cs typeface="+mj-cs"/>
            </a:endParaRPr>
          </a:p>
        </p:txBody>
      </p:sp>
      <p:pic>
        <p:nvPicPr>
          <p:cNvPr id="199689" name="Picture 9"/>
          <p:cNvPicPr>
            <a:picLocks noChangeAspect="1" noChangeArrowheads="1"/>
          </p:cNvPicPr>
          <p:nvPr/>
        </p:nvPicPr>
        <p:blipFill>
          <a:blip r:embed="rId3" cstate="print"/>
          <a:srcRect/>
          <a:stretch>
            <a:fillRect/>
          </a:stretch>
        </p:blipFill>
        <p:spPr bwMode="auto">
          <a:xfrm>
            <a:off x="76200" y="3505200"/>
            <a:ext cx="5593257" cy="2516456"/>
          </a:xfrm>
          <a:prstGeom prst="rect">
            <a:avLst/>
          </a:prstGeom>
          <a:noFill/>
          <a:ln w="9525">
            <a:noFill/>
            <a:miter lim="800000"/>
            <a:headEnd/>
            <a:tailEnd/>
          </a:ln>
        </p:spPr>
      </p:pic>
      <p:sp>
        <p:nvSpPr>
          <p:cNvPr id="36" name="Rectangular Callout 35"/>
          <p:cNvSpPr/>
          <p:nvPr/>
        </p:nvSpPr>
        <p:spPr bwMode="auto">
          <a:xfrm>
            <a:off x="3505200" y="6111766"/>
            <a:ext cx="2286000" cy="685800"/>
          </a:xfrm>
          <a:prstGeom prst="wedgeRectCallout">
            <a:avLst>
              <a:gd name="adj1" fmla="val -84092"/>
              <a:gd name="adj2" fmla="val -105044"/>
            </a:avLst>
          </a:prstGeom>
          <a:solidFill>
            <a:srgbClr val="FFFF66"/>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Unicode"/>
                <a:cs typeface="Arial" pitchFamily="34" charset="0"/>
              </a:rPr>
              <a:t>Orphan request &amp; orphan state</a:t>
            </a:r>
          </a:p>
        </p:txBody>
      </p:sp>
      <p:pic>
        <p:nvPicPr>
          <p:cNvPr id="9" name="Picture 8"/>
          <p:cNvPicPr>
            <a:picLocks noChangeAspect="1" noChangeArrowheads="1"/>
          </p:cNvPicPr>
          <p:nvPr/>
        </p:nvPicPr>
        <p:blipFill>
          <a:blip r:embed="rId4" cstate="print"/>
          <a:srcRect/>
          <a:stretch>
            <a:fillRect/>
          </a:stretch>
        </p:blipFill>
        <p:spPr bwMode="auto">
          <a:xfrm>
            <a:off x="76200" y="533400"/>
            <a:ext cx="5601976" cy="2438400"/>
          </a:xfrm>
          <a:prstGeom prst="rect">
            <a:avLst/>
          </a:prstGeom>
          <a:noFill/>
          <a:ln w="9525">
            <a:noFill/>
            <a:miter lim="800000"/>
            <a:headEnd/>
            <a:tailEnd/>
          </a:ln>
        </p:spPr>
      </p:pic>
      <p:sp>
        <p:nvSpPr>
          <p:cNvPr id="10" name="Rectangular Callout 9"/>
          <p:cNvSpPr/>
          <p:nvPr/>
        </p:nvSpPr>
        <p:spPr bwMode="auto">
          <a:xfrm>
            <a:off x="5943600" y="2209800"/>
            <a:ext cx="2514600" cy="914400"/>
          </a:xfrm>
          <a:prstGeom prst="wedgeRectCallout">
            <a:avLst>
              <a:gd name="adj1" fmla="val -124265"/>
              <a:gd name="adj2" fmla="val -36411"/>
            </a:avLst>
          </a:prstGeom>
          <a:solidFill>
            <a:srgbClr val="FFFF66"/>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Unicode"/>
                <a:cs typeface="Arial" pitchFamily="34" charset="0"/>
              </a:rPr>
              <a:t>Caching of </a:t>
            </a:r>
          </a:p>
          <a:p>
            <a:pPr marL="0" marR="0" indent="0" defTabSz="8509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Unicode"/>
                <a:cs typeface="Arial" pitchFamily="34" charset="0"/>
              </a:rPr>
              <a:t>request/reply </a:t>
            </a:r>
          </a:p>
          <a:p>
            <a:pPr marL="0" marR="0" indent="0" defTabSz="850900" rtl="0" eaLnBrk="1" fontAlgn="base" latinLnBrk="0" hangingPunct="1">
              <a:lnSpc>
                <a:spcPct val="100000"/>
              </a:lnSpc>
              <a:spcBef>
                <a:spcPct val="0"/>
              </a:spcBef>
              <a:spcAft>
                <a:spcPct val="0"/>
              </a:spcAft>
              <a:buClrTx/>
              <a:buSzTx/>
              <a:buFontTx/>
              <a:buNone/>
              <a:tabLst/>
            </a:pPr>
            <a:r>
              <a:rPr lang="en-US" sz="1800" b="1" dirty="0" smtClean="0"/>
              <a:t>rectifies the  problem</a:t>
            </a:r>
            <a:endParaRPr kumimoji="0" lang="en-US" sz="1800" b="1" i="0" u="none" strike="noStrike" cap="none" normalizeH="0" baseline="0" dirty="0" smtClean="0">
              <a:ln>
                <a:noFill/>
              </a:ln>
              <a:solidFill>
                <a:schemeClr val="tx1"/>
              </a:solidFill>
              <a:effectLst/>
              <a:latin typeface="Arial Unicode"/>
              <a:cs typeface="Arial" pitchFamily="34" charset="0"/>
            </a:endParaRPr>
          </a:p>
        </p:txBody>
      </p:sp>
      <p:sp>
        <p:nvSpPr>
          <p:cNvPr id="11" name="Content Placeholder 70"/>
          <p:cNvSpPr txBox="1">
            <a:spLocks/>
          </p:cNvSpPr>
          <p:nvPr/>
        </p:nvSpPr>
        <p:spPr>
          <a:xfrm>
            <a:off x="5638800" y="762000"/>
            <a:ext cx="3429000" cy="1219200"/>
          </a:xfrm>
          <a:prstGeom prst="rect">
            <a:avLst/>
          </a:prstGeom>
        </p:spPr>
        <p:txBody>
          <a:bodyPr/>
          <a:lstStyle/>
          <a:p>
            <a:pPr marL="160338" marR="0" lvl="0" indent="-160338" algn="l" defTabSz="850900" rtl="0" eaLnBrk="0" fontAlgn="base" latinLnBrk="0" hangingPunct="0">
              <a:lnSpc>
                <a:spcPct val="100000"/>
              </a:lnSpc>
              <a:spcBef>
                <a:spcPct val="20000"/>
              </a:spcBef>
              <a:spcAft>
                <a:spcPct val="0"/>
              </a:spcAft>
              <a:buClr>
                <a:srgbClr val="C00000"/>
              </a:buClr>
              <a:buSzTx/>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Deterministic component A</a:t>
            </a:r>
          </a:p>
          <a:p>
            <a:pPr marL="425450" marR="0" lvl="1" indent="-158750" algn="l" defTabSz="850900" rtl="0" eaLnBrk="0" fontAlgn="base" latinLnBrk="0" hangingPunct="0">
              <a:lnSpc>
                <a:spcPct val="100000"/>
              </a:lnSpc>
              <a:spcBef>
                <a:spcPct val="20000"/>
              </a:spcBef>
              <a:spcAft>
                <a:spcPct val="0"/>
              </a:spcAft>
              <a:buClr>
                <a:srgbClr val="C00000"/>
              </a:buClr>
              <a:buSzTx/>
              <a:buFont typeface="Wingdings" pitchFamily="2" charset="2"/>
              <a:buChar char="§"/>
              <a:tabLst/>
              <a:defRPr/>
            </a:pPr>
            <a:r>
              <a:rPr kumimoji="0" lang="en-US" sz="1800" b="0" i="0" u="none" strike="noStrike" kern="0" cap="none" spc="0" normalizeH="0" baseline="0" noProof="0" dirty="0" smtClean="0">
                <a:ln>
                  <a:noFill/>
                </a:ln>
                <a:solidFill>
                  <a:schemeClr val="tx1"/>
                </a:solidFill>
                <a:effectLst/>
                <a:uLnTx/>
                <a:uFillTx/>
                <a:latin typeface="+mn-lt"/>
                <a:cs typeface="+mn-cs"/>
              </a:rPr>
              <a:t>Caching</a:t>
            </a:r>
            <a:r>
              <a:rPr kumimoji="0" lang="en-US" sz="1800" b="0" i="0" u="none" strike="noStrike" kern="0" cap="none" spc="0" normalizeH="0" noProof="0" dirty="0" smtClean="0">
                <a:ln>
                  <a:noFill/>
                </a:ln>
                <a:solidFill>
                  <a:schemeClr val="tx1"/>
                </a:solidFill>
                <a:effectLst/>
                <a:uLnTx/>
                <a:uFillTx/>
                <a:latin typeface="+mn-lt"/>
                <a:cs typeface="+mn-cs"/>
              </a:rPr>
              <a:t> of request/reply at component B is sufficient</a:t>
            </a:r>
            <a:endParaRPr kumimoji="0" lang="en-US" sz="1800" b="0" i="0" u="none" strike="noStrike" kern="0" cap="none" spc="0" normalizeH="0" baseline="0" noProof="0" dirty="0" smtClean="0">
              <a:ln>
                <a:noFill/>
              </a:ln>
              <a:solidFill>
                <a:schemeClr val="tx1"/>
              </a:solidFill>
              <a:effectLst/>
              <a:uLnTx/>
              <a:uFillTx/>
              <a:latin typeface="+mn-lt"/>
              <a:cs typeface="+mn-cs"/>
            </a:endParaRPr>
          </a:p>
        </p:txBody>
      </p:sp>
      <p:sp>
        <p:nvSpPr>
          <p:cNvPr id="12" name="Content Placeholder 70"/>
          <p:cNvSpPr txBox="1">
            <a:spLocks/>
          </p:cNvSpPr>
          <p:nvPr/>
        </p:nvSpPr>
        <p:spPr>
          <a:xfrm>
            <a:off x="5715000" y="3352800"/>
            <a:ext cx="3429000" cy="3429000"/>
          </a:xfrm>
          <a:prstGeom prst="rect">
            <a:avLst/>
          </a:prstGeom>
        </p:spPr>
        <p:txBody>
          <a:bodyPr/>
          <a:lstStyle/>
          <a:p>
            <a:pPr marL="160338" lvl="0" indent="-160338" algn="l" defTabSz="850900" eaLnBrk="0" hangingPunct="0">
              <a:spcBef>
                <a:spcPct val="20000"/>
              </a:spcBef>
              <a:buClr>
                <a:srgbClr val="C00000"/>
              </a:buClr>
              <a:buFont typeface="Wingdings" pitchFamily="2" charset="2"/>
              <a:buChar char="§"/>
            </a:pPr>
            <a:r>
              <a:rPr lang="en-US" sz="2000" kern="0" dirty="0" smtClean="0"/>
              <a:t>Non-deterministic component A</a:t>
            </a:r>
          </a:p>
          <a:p>
            <a:pPr marL="160338" lvl="0" indent="-160338" algn="l" defTabSz="850900" eaLnBrk="0" hangingPunct="0">
              <a:spcBef>
                <a:spcPct val="20000"/>
              </a:spcBef>
              <a:buClr>
                <a:srgbClr val="C00000"/>
              </a:buClr>
              <a:buFont typeface="Wingdings" pitchFamily="2" charset="2"/>
              <a:buChar char="§"/>
            </a:pPr>
            <a:r>
              <a:rPr lang="en-US" sz="2000" kern="0" dirty="0" smtClean="0"/>
              <a:t>Two possibilities upon failover</a:t>
            </a:r>
          </a:p>
          <a:p>
            <a:pPr marL="609600" lvl="1" indent="-342900" algn="l" defTabSz="850900" eaLnBrk="0" hangingPunct="0">
              <a:spcBef>
                <a:spcPct val="20000"/>
              </a:spcBef>
              <a:buClr>
                <a:srgbClr val="C00000"/>
              </a:buClr>
              <a:buFont typeface="+mj-lt"/>
              <a:buAutoNum type="arabicPeriod"/>
              <a:defRPr/>
            </a:pPr>
            <a:r>
              <a:rPr lang="en-US" sz="1800" kern="0" dirty="0" smtClean="0"/>
              <a:t>No invocation</a:t>
            </a:r>
          </a:p>
          <a:p>
            <a:pPr marL="609600" lvl="1" indent="-342900" algn="l" defTabSz="850900" eaLnBrk="0" hangingPunct="0">
              <a:spcBef>
                <a:spcPct val="20000"/>
              </a:spcBef>
              <a:buClr>
                <a:srgbClr val="C00000"/>
              </a:buClr>
              <a:buFont typeface="+mj-lt"/>
              <a:buAutoNum type="arabicPeriod"/>
              <a:defRPr/>
            </a:pPr>
            <a:r>
              <a:rPr lang="en-US" sz="1800" kern="0" dirty="0" smtClean="0"/>
              <a:t>Different invocation</a:t>
            </a:r>
          </a:p>
          <a:p>
            <a:pPr marL="160338" lvl="0" indent="-160338" algn="l" defTabSz="850900" eaLnBrk="0" hangingPunct="0">
              <a:spcBef>
                <a:spcPct val="20000"/>
              </a:spcBef>
              <a:buClr>
                <a:srgbClr val="C00000"/>
              </a:buClr>
              <a:buFont typeface="Wingdings" pitchFamily="2" charset="2"/>
              <a:buChar char="§"/>
            </a:pPr>
            <a:r>
              <a:rPr lang="en-US" sz="2000" kern="0" dirty="0" smtClean="0"/>
              <a:t>Caching of request/reply does not help</a:t>
            </a:r>
          </a:p>
          <a:p>
            <a:pPr marL="617538" lvl="1" indent="-160338" algn="l" defTabSz="850900" eaLnBrk="0" hangingPunct="0">
              <a:spcBef>
                <a:spcPct val="20000"/>
              </a:spcBef>
              <a:buClr>
                <a:srgbClr val="C00000"/>
              </a:buClr>
              <a:buFont typeface="Wingdings" pitchFamily="2" charset="2"/>
              <a:buChar char="§"/>
            </a:pPr>
            <a:r>
              <a:rPr lang="en-US" sz="1800" kern="0" dirty="0" smtClean="0"/>
              <a:t>Non-deterministic code must re-execute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968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0" grpId="0" animBg="1"/>
      <p:bldP spid="12" grpId="0" uiExpand="1" build="allAtOnce"/>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73FCA15-E72E-4EB1-A997-53FA4B52C890}" type="slidenum">
              <a:rPr lang="en-US" smtClean="0"/>
              <a:pPr>
                <a:defRPr/>
              </a:pPr>
              <a:t>44</a:t>
            </a:fld>
            <a:endParaRPr lang="en-US" dirty="0"/>
          </a:p>
        </p:txBody>
      </p:sp>
      <p:sp>
        <p:nvSpPr>
          <p:cNvPr id="3" name="Rectangle 8"/>
          <p:cNvSpPr txBox="1">
            <a:spLocks noChangeArrowheads="1"/>
          </p:cNvSpPr>
          <p:nvPr/>
        </p:nvSpPr>
        <p:spPr bwMode="auto">
          <a:xfrm>
            <a:off x="6934200" y="63055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3030CB0-9958-40CA-AA48-D84AF7C12636}" type="slidenum">
              <a:rPr kumimoji="0" lang="en-US" sz="1400" b="0" i="0" u="none" strike="noStrike" kern="1200" cap="none" spc="0" normalizeH="0" baseline="0" noProof="0" smtClean="0">
                <a:ln>
                  <a:noFill/>
                </a:ln>
                <a:solidFill>
                  <a:schemeClr val="tx1"/>
                </a:solidFill>
                <a:effectLst/>
                <a:uLnTx/>
                <a:uFillTx/>
                <a:latin typeface="Arial Unicode"/>
                <a:ea typeface="+mn-ea"/>
                <a:cs typeface="Arial"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sz="1400" b="0" i="0" u="none" strike="noStrike" kern="1200" cap="none" spc="0" normalizeH="0" baseline="0" noProof="0" smtClean="0">
              <a:ln>
                <a:noFill/>
              </a:ln>
              <a:solidFill>
                <a:schemeClr val="tx1"/>
              </a:solidFill>
              <a:effectLst/>
              <a:uLnTx/>
              <a:uFillTx/>
              <a:latin typeface="Arial Unicode"/>
              <a:ea typeface="+mn-ea"/>
              <a:cs typeface="Arial" pitchFamily="34" charset="0"/>
            </a:endParaRPr>
          </a:p>
        </p:txBody>
      </p:sp>
      <p:sp>
        <p:nvSpPr>
          <p:cNvPr id="4" name="Rectangle 2"/>
          <p:cNvSpPr txBox="1">
            <a:spLocks noChangeArrowheads="1"/>
          </p:cNvSpPr>
          <p:nvPr/>
        </p:nvSpPr>
        <p:spPr bwMode="auto">
          <a:xfrm>
            <a:off x="1143000" y="-77788"/>
            <a:ext cx="7010400" cy="554038"/>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smtClean="0">
                <a:ln>
                  <a:noFill/>
                </a:ln>
                <a:solidFill>
                  <a:srgbClr val="FF3300"/>
                </a:solidFill>
                <a:effectLst/>
                <a:uLnTx/>
                <a:uFillTx/>
                <a:latin typeface="+mj-lt"/>
                <a:ea typeface="+mj-ea"/>
                <a:cs typeface="+mj-cs"/>
              </a:rPr>
              <a:t>Related Research: End-to-end</a:t>
            </a:r>
            <a:r>
              <a:rPr kumimoji="0" lang="en-US" sz="2600" b="1" i="0" u="none" strike="noStrike" kern="0" cap="none" spc="0" normalizeH="0" noProof="0" dirty="0" smtClean="0">
                <a:ln>
                  <a:noFill/>
                </a:ln>
                <a:solidFill>
                  <a:srgbClr val="FF3300"/>
                </a:solidFill>
                <a:effectLst/>
                <a:uLnTx/>
                <a:uFillTx/>
                <a:latin typeface="+mj-lt"/>
                <a:ea typeface="+mj-ea"/>
                <a:cs typeface="+mj-cs"/>
              </a:rPr>
              <a:t> Reliability</a:t>
            </a:r>
            <a:r>
              <a:rPr kumimoji="0" lang="en-US" sz="2600" b="1" i="0" u="none" strike="noStrike" kern="0" cap="none" spc="0" normalizeH="0" baseline="0" noProof="0" dirty="0" smtClean="0">
                <a:ln>
                  <a:noFill/>
                </a:ln>
                <a:solidFill>
                  <a:srgbClr val="FF3300"/>
                </a:solidFill>
                <a:effectLst/>
                <a:uLnTx/>
                <a:uFillTx/>
                <a:latin typeface="+mj-lt"/>
                <a:ea typeface="+mj-ea"/>
                <a:cs typeface="+mj-cs"/>
              </a:rPr>
              <a:t> </a:t>
            </a:r>
          </a:p>
        </p:txBody>
      </p:sp>
      <p:graphicFrame>
        <p:nvGraphicFramePr>
          <p:cNvPr id="5" name="Group 21"/>
          <p:cNvGraphicFramePr>
            <a:graphicFrameLocks/>
          </p:cNvGraphicFramePr>
          <p:nvPr/>
        </p:nvGraphicFramePr>
        <p:xfrm>
          <a:off x="128588" y="512763"/>
          <a:ext cx="8880475" cy="6256020"/>
        </p:xfrm>
        <a:graphic>
          <a:graphicData uri="http://schemas.openxmlformats.org/drawingml/2006/table">
            <a:tbl>
              <a:tblPr/>
              <a:tblGrid>
                <a:gridCol w="1624012"/>
                <a:gridCol w="7256463"/>
              </a:tblGrid>
              <a:tr h="342900">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500" b="1" i="0" u="none" strike="noStrike" cap="none" normalizeH="0" baseline="0" dirty="0" smtClean="0">
                          <a:ln>
                            <a:noFill/>
                          </a:ln>
                          <a:solidFill>
                            <a:srgbClr val="FFFFFF"/>
                          </a:solidFill>
                          <a:effectLst/>
                          <a:latin typeface="Arial" pitchFamily="34" charset="0"/>
                          <a:cs typeface="Arial" pitchFamily="34" charset="0"/>
                        </a:rPr>
                        <a:t>Category</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500" b="1" i="0" u="none" strike="noStrike" cap="none" normalizeH="0" baseline="0" dirty="0" smtClean="0">
                          <a:ln>
                            <a:noFill/>
                          </a:ln>
                          <a:solidFill>
                            <a:srgbClr val="FFFFFF"/>
                          </a:solidFill>
                          <a:effectLst/>
                          <a:latin typeface="Arial" pitchFamily="34" charset="0"/>
                          <a:cs typeface="Arial" pitchFamily="34" charset="0"/>
                        </a:rPr>
                        <a:t>Related Research (</a:t>
                      </a:r>
                      <a:r>
                        <a:rPr kumimoji="0" lang="en-US" sz="1500" b="1" i="0" u="none" strike="noStrike" cap="none" normalizeH="0" baseline="0" dirty="0" err="1" smtClean="0">
                          <a:ln>
                            <a:noFill/>
                          </a:ln>
                          <a:solidFill>
                            <a:srgbClr val="FFFFFF"/>
                          </a:solidFill>
                          <a:effectLst/>
                          <a:latin typeface="Arial" pitchFamily="34" charset="0"/>
                          <a:cs typeface="Arial" pitchFamily="34" charset="0"/>
                        </a:rPr>
                        <a:t>QoS</a:t>
                      </a:r>
                      <a:r>
                        <a:rPr kumimoji="0" lang="en-US" sz="1500" b="1" i="0" u="none" strike="noStrike" cap="none" normalizeH="0" baseline="0" dirty="0" smtClean="0">
                          <a:ln>
                            <a:noFill/>
                          </a:ln>
                          <a:solidFill>
                            <a:srgbClr val="FFFFFF"/>
                          </a:solidFill>
                          <a:effectLst/>
                          <a:latin typeface="Arial" pitchFamily="34" charset="0"/>
                          <a:cs typeface="Arial" pitchFamily="34" charset="0"/>
                        </a:rPr>
                        <a:t> &amp; FT Modeling)</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99"/>
                    </a:solidFill>
                  </a:tcPr>
                </a:tc>
              </a:tr>
              <a:tr h="2344738">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lang="en-US" sz="1800" b="1" kern="1200" baseline="0" dirty="0" smtClean="0">
                          <a:solidFill>
                            <a:schemeClr val="tx1"/>
                          </a:solidFill>
                          <a:latin typeface="+mn-lt"/>
                          <a:ea typeface="+mn-ea"/>
                          <a:cs typeface="+mn-cs"/>
                        </a:rPr>
                        <a:t>Integrated transaction &amp; replication</a:t>
                      </a:r>
                      <a:endParaRPr kumimoji="0" lang="en-US" sz="1600" b="0" i="0" u="none" strike="noStrike" cap="none" normalizeH="0" baseline="0" dirty="0" smtClean="0">
                        <a:ln>
                          <a:noFill/>
                        </a:ln>
                        <a:solidFill>
                          <a:srgbClr val="000000"/>
                        </a:solidFill>
                        <a:effectLst/>
                        <a:latin typeface="Arial Unicode"/>
                        <a:cs typeface="Arial" pitchFamily="34"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p>
                      <a:pPr marL="342900" indent="-342900">
                        <a:buFont typeface="+mj-lt"/>
                        <a:buAutoNum type="arabicPeriod"/>
                      </a:pPr>
                      <a:r>
                        <a:rPr lang="en-US" sz="1800" i="1" kern="1200" baseline="0" dirty="0" smtClean="0">
                          <a:solidFill>
                            <a:schemeClr val="tx1"/>
                          </a:solidFill>
                          <a:latin typeface="+mn-lt"/>
                          <a:ea typeface="+mn-ea"/>
                          <a:cs typeface="+mn-cs"/>
                        </a:rPr>
                        <a:t>Reconciling Replication &amp; Transactions for the End-to-End Reliability of CORBA Applications </a:t>
                      </a:r>
                      <a:r>
                        <a:rPr lang="en-US" sz="1800" kern="1200" baseline="0" dirty="0" smtClean="0">
                          <a:solidFill>
                            <a:schemeClr val="tx1"/>
                          </a:solidFill>
                          <a:latin typeface="+mn-lt"/>
                          <a:ea typeface="+mn-ea"/>
                          <a:cs typeface="+mn-cs"/>
                        </a:rPr>
                        <a:t>by P. </a:t>
                      </a:r>
                      <a:r>
                        <a:rPr lang="en-US" sz="1800" kern="1200" baseline="0" dirty="0" err="1" smtClean="0">
                          <a:solidFill>
                            <a:schemeClr val="tx1"/>
                          </a:solidFill>
                          <a:latin typeface="+mn-lt"/>
                          <a:ea typeface="+mn-ea"/>
                          <a:cs typeface="+mn-cs"/>
                        </a:rPr>
                        <a:t>Felber</a:t>
                      </a:r>
                      <a:r>
                        <a:rPr lang="en-US" sz="1800" kern="1200" baseline="0" dirty="0" smtClean="0">
                          <a:solidFill>
                            <a:schemeClr val="tx1"/>
                          </a:solidFill>
                          <a:latin typeface="+mn-lt"/>
                          <a:ea typeface="+mn-ea"/>
                          <a:cs typeface="+mn-cs"/>
                        </a:rPr>
                        <a:t> &amp; P. </a:t>
                      </a:r>
                      <a:r>
                        <a:rPr lang="en-US" sz="1800" kern="1200" baseline="0" dirty="0" err="1" smtClean="0">
                          <a:solidFill>
                            <a:schemeClr val="tx1"/>
                          </a:solidFill>
                          <a:latin typeface="+mn-lt"/>
                          <a:ea typeface="+mn-ea"/>
                          <a:cs typeface="+mn-cs"/>
                        </a:rPr>
                        <a:t>Narasimhan</a:t>
                      </a:r>
                      <a:endParaRPr lang="en-US" sz="1800" i="1" kern="1200" baseline="0" dirty="0" smtClean="0">
                        <a:solidFill>
                          <a:schemeClr val="tx1"/>
                        </a:solidFill>
                        <a:latin typeface="+mn-lt"/>
                        <a:ea typeface="+mn-ea"/>
                        <a:cs typeface="+mn-cs"/>
                      </a:endParaRPr>
                    </a:p>
                    <a:p>
                      <a:pPr marL="342900" indent="-342900">
                        <a:buFont typeface="+mj-lt"/>
                        <a:buAutoNum type="arabicPeriod"/>
                      </a:pPr>
                      <a:r>
                        <a:rPr lang="en-US" sz="1800" i="1" kern="1200" baseline="0" dirty="0" smtClean="0">
                          <a:solidFill>
                            <a:schemeClr val="tx1"/>
                          </a:solidFill>
                          <a:latin typeface="+mn-lt"/>
                          <a:ea typeface="+mn-ea"/>
                          <a:cs typeface="+mn-cs"/>
                        </a:rPr>
                        <a:t>Transactional Exactly-Once</a:t>
                      </a:r>
                      <a:r>
                        <a:rPr lang="en-US" sz="1800" kern="1200" baseline="0" dirty="0" smtClean="0">
                          <a:solidFill>
                            <a:schemeClr val="tx1"/>
                          </a:solidFill>
                          <a:latin typeface="+mn-lt"/>
                          <a:ea typeface="+mn-ea"/>
                          <a:cs typeface="+mn-cs"/>
                        </a:rPr>
                        <a:t> by S. </a:t>
                      </a:r>
                      <a:r>
                        <a:rPr lang="en-US" sz="1800" kern="1200" baseline="0" dirty="0" err="1" smtClean="0">
                          <a:solidFill>
                            <a:schemeClr val="tx1"/>
                          </a:solidFill>
                          <a:latin typeface="+mn-lt"/>
                          <a:ea typeface="+mn-ea"/>
                          <a:cs typeface="+mn-cs"/>
                        </a:rPr>
                        <a:t>Frølund</a:t>
                      </a:r>
                      <a:r>
                        <a:rPr lang="en-US" sz="1800" kern="1200" baseline="0" dirty="0" smtClean="0">
                          <a:solidFill>
                            <a:schemeClr val="tx1"/>
                          </a:solidFill>
                          <a:latin typeface="+mn-lt"/>
                          <a:ea typeface="+mn-ea"/>
                          <a:cs typeface="+mn-cs"/>
                        </a:rPr>
                        <a:t> &amp; R. </a:t>
                      </a:r>
                      <a:r>
                        <a:rPr lang="en-US" sz="1800" kern="1200" baseline="0" dirty="0" err="1" smtClean="0">
                          <a:solidFill>
                            <a:schemeClr val="tx1"/>
                          </a:solidFill>
                          <a:latin typeface="+mn-lt"/>
                          <a:ea typeface="+mn-ea"/>
                          <a:cs typeface="+mn-cs"/>
                        </a:rPr>
                        <a:t>Guerraoui</a:t>
                      </a:r>
                      <a:endParaRPr lang="en-US" sz="1800" kern="1200" baseline="0" dirty="0" smtClean="0">
                        <a:solidFill>
                          <a:schemeClr val="tx1"/>
                        </a:solidFill>
                        <a:latin typeface="+mn-lt"/>
                        <a:ea typeface="+mn-ea"/>
                        <a:cs typeface="+mn-cs"/>
                      </a:endParaRPr>
                    </a:p>
                    <a:p>
                      <a:pPr marL="342900" indent="-342900">
                        <a:buFont typeface="+mj-lt"/>
                        <a:buAutoNum type="arabicPeriod"/>
                      </a:pPr>
                      <a:r>
                        <a:rPr lang="en-US" sz="1800" i="1" kern="1200" baseline="0" dirty="0" smtClean="0">
                          <a:solidFill>
                            <a:schemeClr val="tx1"/>
                          </a:solidFill>
                          <a:latin typeface="+mn-lt"/>
                          <a:ea typeface="+mn-ea"/>
                          <a:cs typeface="+mn-cs"/>
                        </a:rPr>
                        <a:t>ITRA: Inter-Tier Relationship Architecture for End-to-end </a:t>
                      </a:r>
                      <a:r>
                        <a:rPr lang="en-US" sz="1800" i="1" kern="1200" baseline="0" dirty="0" err="1" smtClean="0">
                          <a:solidFill>
                            <a:schemeClr val="tx1"/>
                          </a:solidFill>
                          <a:latin typeface="+mn-lt"/>
                          <a:ea typeface="+mn-ea"/>
                          <a:cs typeface="+mn-cs"/>
                        </a:rPr>
                        <a:t>QoS</a:t>
                      </a:r>
                      <a:r>
                        <a:rPr lang="en-US" sz="1800" i="1" kern="1200" baseline="0" dirty="0" smtClean="0">
                          <a:solidFill>
                            <a:schemeClr val="tx1"/>
                          </a:solidFill>
                          <a:latin typeface="+mn-lt"/>
                          <a:ea typeface="+mn-ea"/>
                          <a:cs typeface="+mn-cs"/>
                        </a:rPr>
                        <a:t> </a:t>
                      </a:r>
                      <a:r>
                        <a:rPr lang="en-US" sz="1800" kern="1200" baseline="0" dirty="0" smtClean="0">
                          <a:solidFill>
                            <a:schemeClr val="tx1"/>
                          </a:solidFill>
                          <a:latin typeface="+mn-lt"/>
                          <a:ea typeface="+mn-ea"/>
                          <a:cs typeface="+mn-cs"/>
                        </a:rPr>
                        <a:t>by E. </a:t>
                      </a:r>
                      <a:r>
                        <a:rPr lang="en-US" sz="1800" kern="1200" baseline="0" dirty="0" err="1" smtClean="0">
                          <a:solidFill>
                            <a:schemeClr val="tx1"/>
                          </a:solidFill>
                          <a:latin typeface="+mn-lt"/>
                          <a:ea typeface="+mn-ea"/>
                          <a:cs typeface="+mn-cs"/>
                        </a:rPr>
                        <a:t>Dekel</a:t>
                      </a:r>
                      <a:r>
                        <a:rPr lang="en-US" sz="1800" kern="1200" baseline="0" dirty="0" smtClean="0">
                          <a:solidFill>
                            <a:schemeClr val="tx1"/>
                          </a:solidFill>
                          <a:latin typeface="+mn-lt"/>
                          <a:ea typeface="+mn-ea"/>
                          <a:cs typeface="+mn-cs"/>
                        </a:rPr>
                        <a:t> &amp; G. </a:t>
                      </a:r>
                      <a:r>
                        <a:rPr lang="en-US" sz="1800" kern="1200" baseline="0" dirty="0" err="1" smtClean="0">
                          <a:solidFill>
                            <a:schemeClr val="tx1"/>
                          </a:solidFill>
                          <a:latin typeface="+mn-lt"/>
                          <a:ea typeface="+mn-ea"/>
                          <a:cs typeface="+mn-cs"/>
                        </a:rPr>
                        <a:t>Goft</a:t>
                      </a:r>
                      <a:endParaRPr lang="en-US" sz="1800" kern="1200" baseline="0" dirty="0" smtClean="0">
                        <a:solidFill>
                          <a:schemeClr val="tx1"/>
                        </a:solidFill>
                        <a:latin typeface="+mn-lt"/>
                        <a:ea typeface="+mn-ea"/>
                        <a:cs typeface="+mn-cs"/>
                      </a:endParaRPr>
                    </a:p>
                    <a:p>
                      <a:pPr marL="342900" indent="-342900">
                        <a:buFont typeface="+mj-lt"/>
                        <a:buAutoNum type="arabicPeriod"/>
                      </a:pPr>
                      <a:r>
                        <a:rPr lang="en-US" sz="1800" i="1" kern="1200" baseline="0" dirty="0" smtClean="0">
                          <a:solidFill>
                            <a:schemeClr val="tx1"/>
                          </a:solidFill>
                          <a:latin typeface="+mn-lt"/>
                          <a:ea typeface="+mn-ea"/>
                          <a:cs typeface="+mn-cs"/>
                        </a:rPr>
                        <a:t>Preventing orphan requests in the context of replicated invocation </a:t>
                      </a:r>
                      <a:r>
                        <a:rPr lang="en-US" sz="1800" kern="1200" baseline="0" dirty="0" smtClean="0">
                          <a:solidFill>
                            <a:schemeClr val="tx1"/>
                          </a:solidFill>
                          <a:latin typeface="+mn-lt"/>
                          <a:ea typeface="+mn-ea"/>
                          <a:cs typeface="+mn-cs"/>
                        </a:rPr>
                        <a:t>by Stefan </a:t>
                      </a:r>
                      <a:r>
                        <a:rPr lang="en-US" sz="1800" kern="1200" baseline="0" dirty="0" err="1" smtClean="0">
                          <a:solidFill>
                            <a:schemeClr val="tx1"/>
                          </a:solidFill>
                          <a:latin typeface="+mn-lt"/>
                          <a:ea typeface="+mn-ea"/>
                          <a:cs typeface="+mn-cs"/>
                        </a:rPr>
                        <a:t>Pleisch</a:t>
                      </a:r>
                      <a:r>
                        <a:rPr lang="en-US" sz="1800" kern="1200" baseline="0" dirty="0" smtClean="0">
                          <a:solidFill>
                            <a:schemeClr val="tx1"/>
                          </a:solidFill>
                          <a:latin typeface="+mn-lt"/>
                          <a:ea typeface="+mn-ea"/>
                          <a:cs typeface="+mn-cs"/>
                        </a:rPr>
                        <a:t> &amp; </a:t>
                      </a:r>
                      <a:r>
                        <a:rPr lang="en-US" sz="1800" kern="1200" baseline="0" dirty="0" err="1" smtClean="0">
                          <a:solidFill>
                            <a:schemeClr val="tx1"/>
                          </a:solidFill>
                          <a:latin typeface="+mn-lt"/>
                          <a:ea typeface="+mn-ea"/>
                          <a:cs typeface="+mn-cs"/>
                        </a:rPr>
                        <a:t>Arnas</a:t>
                      </a:r>
                      <a:r>
                        <a:rPr lang="en-US" sz="1800" kern="1200" baseline="0" dirty="0" smtClean="0">
                          <a:solidFill>
                            <a:schemeClr val="tx1"/>
                          </a:solidFill>
                          <a:latin typeface="+mn-lt"/>
                          <a:ea typeface="+mn-ea"/>
                          <a:cs typeface="+mn-cs"/>
                        </a:rPr>
                        <a:t> </a:t>
                      </a:r>
                      <a:r>
                        <a:rPr lang="en-US" sz="1800" kern="1200" baseline="0" dirty="0" err="1" smtClean="0">
                          <a:solidFill>
                            <a:schemeClr val="tx1"/>
                          </a:solidFill>
                          <a:latin typeface="+mn-lt"/>
                          <a:ea typeface="+mn-ea"/>
                          <a:cs typeface="+mn-cs"/>
                        </a:rPr>
                        <a:t>Kupsys</a:t>
                      </a:r>
                      <a:r>
                        <a:rPr lang="en-US" sz="1800" kern="1200" baseline="0" dirty="0" smtClean="0">
                          <a:solidFill>
                            <a:schemeClr val="tx1"/>
                          </a:solidFill>
                          <a:latin typeface="+mn-lt"/>
                          <a:ea typeface="+mn-ea"/>
                          <a:cs typeface="+mn-cs"/>
                        </a:rPr>
                        <a:t> &amp; Andre </a:t>
                      </a:r>
                      <a:r>
                        <a:rPr lang="en-US" sz="1800" kern="1200" baseline="0" dirty="0" err="1" smtClean="0">
                          <a:solidFill>
                            <a:schemeClr val="tx1"/>
                          </a:solidFill>
                          <a:latin typeface="+mn-lt"/>
                          <a:ea typeface="+mn-ea"/>
                          <a:cs typeface="+mn-cs"/>
                        </a:rPr>
                        <a:t>Schiper</a:t>
                      </a:r>
                      <a:endParaRPr lang="en-US" sz="1800" kern="1200" baseline="0" dirty="0" smtClean="0">
                        <a:solidFill>
                          <a:schemeClr val="tx1"/>
                        </a:solidFill>
                        <a:latin typeface="+mn-lt"/>
                        <a:ea typeface="+mn-ea"/>
                        <a:cs typeface="+mn-cs"/>
                      </a:endParaRPr>
                    </a:p>
                    <a:p>
                      <a:pPr marL="342900" indent="-342900">
                        <a:buFont typeface="+mj-lt"/>
                        <a:buAutoNum type="arabicPeriod"/>
                      </a:pPr>
                      <a:r>
                        <a:rPr lang="en-US" sz="1800" i="1" kern="1200" baseline="0" dirty="0" smtClean="0">
                          <a:solidFill>
                            <a:schemeClr val="tx1"/>
                          </a:solidFill>
                          <a:latin typeface="+mn-lt"/>
                          <a:ea typeface="+mn-ea"/>
                          <a:cs typeface="+mn-cs"/>
                        </a:rPr>
                        <a:t>Preventing orphan requests by integrating replication &amp; transactions</a:t>
                      </a:r>
                      <a:r>
                        <a:rPr lang="en-US" sz="1800" kern="1200" baseline="0" dirty="0" smtClean="0">
                          <a:solidFill>
                            <a:schemeClr val="tx1"/>
                          </a:solidFill>
                          <a:latin typeface="+mn-lt"/>
                          <a:ea typeface="+mn-ea"/>
                          <a:cs typeface="+mn-cs"/>
                        </a:rPr>
                        <a:t> by H. </a:t>
                      </a:r>
                      <a:r>
                        <a:rPr lang="en-US" sz="1800" kern="1200" baseline="0" dirty="0" err="1" smtClean="0">
                          <a:solidFill>
                            <a:schemeClr val="tx1"/>
                          </a:solidFill>
                          <a:latin typeface="+mn-lt"/>
                          <a:ea typeface="+mn-ea"/>
                          <a:cs typeface="+mn-cs"/>
                        </a:rPr>
                        <a:t>Kolltveit</a:t>
                      </a:r>
                      <a:r>
                        <a:rPr lang="en-US" sz="1800" kern="1200" baseline="0" dirty="0" smtClean="0">
                          <a:solidFill>
                            <a:schemeClr val="tx1"/>
                          </a:solidFill>
                          <a:latin typeface="+mn-lt"/>
                          <a:ea typeface="+mn-ea"/>
                          <a:cs typeface="+mn-cs"/>
                        </a:rPr>
                        <a:t> &amp; S. </a:t>
                      </a:r>
                      <a:r>
                        <a:rPr lang="en-US" sz="1800" kern="1200" baseline="0" dirty="0" err="1" smtClean="0">
                          <a:solidFill>
                            <a:schemeClr val="tx1"/>
                          </a:solidFill>
                          <a:latin typeface="+mn-lt"/>
                          <a:ea typeface="+mn-ea"/>
                          <a:cs typeface="+mn-cs"/>
                        </a:rPr>
                        <a:t>olaf</a:t>
                      </a:r>
                      <a:r>
                        <a:rPr lang="en-US" sz="1800" kern="1200" baseline="0" dirty="0" smtClean="0">
                          <a:solidFill>
                            <a:schemeClr val="tx1"/>
                          </a:solidFill>
                          <a:latin typeface="+mn-lt"/>
                          <a:ea typeface="+mn-ea"/>
                          <a:cs typeface="+mn-cs"/>
                        </a:rPr>
                        <a:t> </a:t>
                      </a:r>
                      <a:r>
                        <a:rPr lang="en-US" sz="1800" kern="1200" baseline="0" dirty="0" err="1" smtClean="0">
                          <a:solidFill>
                            <a:schemeClr val="tx1"/>
                          </a:solidFill>
                          <a:latin typeface="+mn-lt"/>
                          <a:ea typeface="+mn-ea"/>
                          <a:cs typeface="+mn-cs"/>
                        </a:rPr>
                        <a:t>Hvasshovd</a:t>
                      </a:r>
                      <a:endParaRPr lang="en-US" i="0" dirty="0"/>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r>
              <a:tr h="1781175">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lang="en-US" sz="1800" b="1" kern="1200" baseline="0" dirty="0" smtClean="0">
                          <a:solidFill>
                            <a:schemeClr val="tx1"/>
                          </a:solidFill>
                          <a:latin typeface="+mn-lt"/>
                          <a:ea typeface="+mn-ea"/>
                          <a:cs typeface="+mn-cs"/>
                        </a:rPr>
                        <a:t>Enforcing determinism</a:t>
                      </a:r>
                      <a:endParaRPr kumimoji="0" lang="en-US" sz="1600" b="0" i="0" u="none" strike="noStrike" cap="none" normalizeH="0" baseline="0" dirty="0" smtClean="0">
                        <a:ln>
                          <a:noFill/>
                        </a:ln>
                        <a:solidFill>
                          <a:srgbClr val="000000"/>
                        </a:solidFill>
                        <a:effectLst/>
                        <a:latin typeface="Arial Unicode"/>
                        <a:cs typeface="Arial" pitchFamily="34"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indent="-342900">
                        <a:buFont typeface="+mj-lt"/>
                        <a:buAutoNum type="arabicPeriod"/>
                      </a:pPr>
                      <a:r>
                        <a:rPr lang="en-US" sz="1800" i="1" kern="1200" baseline="0" dirty="0" smtClean="0">
                          <a:solidFill>
                            <a:schemeClr val="tx1"/>
                          </a:solidFill>
                          <a:latin typeface="+mn-lt"/>
                          <a:ea typeface="+mn-ea"/>
                          <a:cs typeface="+mn-cs"/>
                        </a:rPr>
                        <a:t>Using Program Analysis to Identify &amp; Compensate for </a:t>
                      </a:r>
                      <a:r>
                        <a:rPr lang="en-US" sz="1800" i="1" kern="1200" baseline="0" dirty="0" err="1" smtClean="0">
                          <a:solidFill>
                            <a:schemeClr val="tx1"/>
                          </a:solidFill>
                          <a:latin typeface="+mn-lt"/>
                          <a:ea typeface="+mn-ea"/>
                          <a:cs typeface="+mn-cs"/>
                        </a:rPr>
                        <a:t>Nondeterminism</a:t>
                      </a:r>
                      <a:r>
                        <a:rPr lang="en-US" sz="1800" i="1" kern="1200" baseline="0" dirty="0" smtClean="0">
                          <a:solidFill>
                            <a:schemeClr val="tx1"/>
                          </a:solidFill>
                          <a:latin typeface="+mn-lt"/>
                          <a:ea typeface="+mn-ea"/>
                          <a:cs typeface="+mn-cs"/>
                        </a:rPr>
                        <a:t> in Fault-Tolerant, Replicated Systems</a:t>
                      </a:r>
                      <a:r>
                        <a:rPr lang="en-US" sz="1800" kern="1200" baseline="0" dirty="0" smtClean="0">
                          <a:solidFill>
                            <a:schemeClr val="tx1"/>
                          </a:solidFill>
                          <a:latin typeface="+mn-lt"/>
                          <a:ea typeface="+mn-ea"/>
                          <a:cs typeface="+mn-cs"/>
                        </a:rPr>
                        <a:t> by J. </a:t>
                      </a:r>
                      <a:r>
                        <a:rPr lang="en-US" sz="1800" kern="1200" baseline="0" dirty="0" err="1" smtClean="0">
                          <a:solidFill>
                            <a:schemeClr val="tx1"/>
                          </a:solidFill>
                          <a:latin typeface="+mn-lt"/>
                          <a:ea typeface="+mn-ea"/>
                          <a:cs typeface="+mn-cs"/>
                        </a:rPr>
                        <a:t>Slember</a:t>
                      </a:r>
                      <a:r>
                        <a:rPr lang="en-US" sz="1800" kern="1200" baseline="0" dirty="0" smtClean="0">
                          <a:solidFill>
                            <a:schemeClr val="tx1"/>
                          </a:solidFill>
                          <a:latin typeface="+mn-lt"/>
                          <a:ea typeface="+mn-ea"/>
                          <a:cs typeface="+mn-cs"/>
                        </a:rPr>
                        <a:t> &amp; P. </a:t>
                      </a:r>
                      <a:r>
                        <a:rPr lang="en-US" sz="1800" kern="1200" baseline="0" dirty="0" err="1" smtClean="0">
                          <a:solidFill>
                            <a:schemeClr val="tx1"/>
                          </a:solidFill>
                          <a:latin typeface="+mn-lt"/>
                          <a:ea typeface="+mn-ea"/>
                          <a:cs typeface="+mn-cs"/>
                        </a:rPr>
                        <a:t>Narasimhan</a:t>
                      </a:r>
                      <a:endParaRPr lang="en-US" sz="1800" kern="1200" baseline="0" dirty="0" smtClean="0">
                        <a:solidFill>
                          <a:schemeClr val="tx1"/>
                        </a:solidFill>
                        <a:latin typeface="+mn-lt"/>
                        <a:ea typeface="+mn-ea"/>
                        <a:cs typeface="+mn-cs"/>
                      </a:endParaRPr>
                    </a:p>
                    <a:p>
                      <a:pPr marL="342900" indent="-342900">
                        <a:buFont typeface="+mj-lt"/>
                        <a:buAutoNum type="arabicPeriod"/>
                      </a:pPr>
                      <a:r>
                        <a:rPr lang="en-US" sz="1800" i="1" kern="1200" baseline="0" dirty="0" smtClean="0">
                          <a:solidFill>
                            <a:schemeClr val="tx1"/>
                          </a:solidFill>
                          <a:latin typeface="+mn-lt"/>
                          <a:ea typeface="+mn-ea"/>
                          <a:cs typeface="+mn-cs"/>
                        </a:rPr>
                        <a:t>Living with </a:t>
                      </a:r>
                      <a:r>
                        <a:rPr lang="en-US" sz="1800" i="1" kern="1200" baseline="0" dirty="0" err="1" smtClean="0">
                          <a:solidFill>
                            <a:schemeClr val="tx1"/>
                          </a:solidFill>
                          <a:latin typeface="+mn-lt"/>
                          <a:ea typeface="+mn-ea"/>
                          <a:cs typeface="+mn-cs"/>
                        </a:rPr>
                        <a:t>nondeterminism</a:t>
                      </a:r>
                      <a:r>
                        <a:rPr lang="en-US" sz="1800" i="1" kern="1200" baseline="0" dirty="0" smtClean="0">
                          <a:solidFill>
                            <a:schemeClr val="tx1"/>
                          </a:solidFill>
                          <a:latin typeface="+mn-lt"/>
                          <a:ea typeface="+mn-ea"/>
                          <a:cs typeface="+mn-cs"/>
                        </a:rPr>
                        <a:t> in replicated middleware applications</a:t>
                      </a:r>
                      <a:r>
                        <a:rPr lang="en-US" sz="1800" kern="1200" baseline="0" dirty="0" smtClean="0">
                          <a:solidFill>
                            <a:schemeClr val="tx1"/>
                          </a:solidFill>
                          <a:latin typeface="+mn-lt"/>
                          <a:ea typeface="+mn-ea"/>
                          <a:cs typeface="+mn-cs"/>
                        </a:rPr>
                        <a:t> by J. </a:t>
                      </a:r>
                      <a:r>
                        <a:rPr lang="en-US" sz="1800" kern="1200" baseline="0" dirty="0" err="1" smtClean="0">
                          <a:solidFill>
                            <a:schemeClr val="tx1"/>
                          </a:solidFill>
                          <a:latin typeface="+mn-lt"/>
                          <a:ea typeface="+mn-ea"/>
                          <a:cs typeface="+mn-cs"/>
                        </a:rPr>
                        <a:t>Slember</a:t>
                      </a:r>
                      <a:r>
                        <a:rPr lang="en-US" sz="1800" kern="1200" baseline="0" dirty="0" smtClean="0">
                          <a:solidFill>
                            <a:schemeClr val="tx1"/>
                          </a:solidFill>
                          <a:latin typeface="+mn-lt"/>
                          <a:ea typeface="+mn-ea"/>
                          <a:cs typeface="+mn-cs"/>
                        </a:rPr>
                        <a:t> &amp; P. </a:t>
                      </a:r>
                      <a:r>
                        <a:rPr lang="en-US" sz="1800" kern="1200" baseline="0" dirty="0" err="1" smtClean="0">
                          <a:solidFill>
                            <a:schemeClr val="tx1"/>
                          </a:solidFill>
                          <a:latin typeface="+mn-lt"/>
                          <a:ea typeface="+mn-ea"/>
                          <a:cs typeface="+mn-cs"/>
                        </a:rPr>
                        <a:t>Narasimhan</a:t>
                      </a:r>
                      <a:endParaRPr lang="en-US" sz="1800" kern="1200" baseline="0" dirty="0" smtClean="0">
                        <a:solidFill>
                          <a:schemeClr val="tx1"/>
                        </a:solidFill>
                        <a:latin typeface="+mn-lt"/>
                        <a:ea typeface="+mn-ea"/>
                        <a:cs typeface="+mn-cs"/>
                      </a:endParaRPr>
                    </a:p>
                    <a:p>
                      <a:pPr marL="342900" indent="-342900">
                        <a:buFont typeface="+mj-lt"/>
                        <a:buAutoNum type="arabicPeriod"/>
                      </a:pPr>
                      <a:r>
                        <a:rPr lang="en-US" sz="1800" i="1" kern="1200" baseline="0" dirty="0" smtClean="0">
                          <a:solidFill>
                            <a:schemeClr val="tx1"/>
                          </a:solidFill>
                          <a:latin typeface="+mn-lt"/>
                          <a:ea typeface="+mn-ea"/>
                          <a:cs typeface="+mn-cs"/>
                        </a:rPr>
                        <a:t>Deterministic Scheduling for Transactional Multithreaded Replicas </a:t>
                      </a:r>
                      <a:r>
                        <a:rPr lang="en-US" sz="1800" kern="1200" baseline="0" dirty="0" smtClean="0">
                          <a:solidFill>
                            <a:schemeClr val="tx1"/>
                          </a:solidFill>
                          <a:latin typeface="+mn-lt"/>
                          <a:ea typeface="+mn-ea"/>
                          <a:cs typeface="+mn-cs"/>
                        </a:rPr>
                        <a:t>by R. Jimenez-</a:t>
                      </a:r>
                      <a:r>
                        <a:rPr lang="en-US" sz="1800" kern="1200" baseline="0" dirty="0" err="1" smtClean="0">
                          <a:solidFill>
                            <a:schemeClr val="tx1"/>
                          </a:solidFill>
                          <a:latin typeface="+mn-lt"/>
                          <a:ea typeface="+mn-ea"/>
                          <a:cs typeface="+mn-cs"/>
                        </a:rPr>
                        <a:t>peris</a:t>
                      </a:r>
                      <a:r>
                        <a:rPr lang="en-US" sz="1800" kern="1200" baseline="0" dirty="0" smtClean="0">
                          <a:solidFill>
                            <a:schemeClr val="tx1"/>
                          </a:solidFill>
                          <a:latin typeface="+mn-lt"/>
                          <a:ea typeface="+mn-ea"/>
                          <a:cs typeface="+mn-cs"/>
                        </a:rPr>
                        <a:t>, M. </a:t>
                      </a:r>
                      <a:r>
                        <a:rPr lang="en-US" sz="1800" kern="1200" baseline="0" dirty="0" err="1" smtClean="0">
                          <a:solidFill>
                            <a:schemeClr val="tx1"/>
                          </a:solidFill>
                          <a:latin typeface="+mn-lt"/>
                          <a:ea typeface="+mn-ea"/>
                          <a:cs typeface="+mn-cs"/>
                        </a:rPr>
                        <a:t>Patino-Martínez</a:t>
                      </a:r>
                      <a:r>
                        <a:rPr lang="en-US" sz="1800" kern="1200" baseline="0" dirty="0" smtClean="0">
                          <a:solidFill>
                            <a:schemeClr val="tx1"/>
                          </a:solidFill>
                          <a:latin typeface="+mn-lt"/>
                          <a:ea typeface="+mn-ea"/>
                          <a:cs typeface="+mn-cs"/>
                        </a:rPr>
                        <a:t>, S. </a:t>
                      </a:r>
                      <a:r>
                        <a:rPr lang="en-US" sz="1800" kern="1200" baseline="0" dirty="0" err="1" smtClean="0">
                          <a:solidFill>
                            <a:schemeClr val="tx1"/>
                          </a:solidFill>
                          <a:latin typeface="+mn-lt"/>
                          <a:ea typeface="+mn-ea"/>
                          <a:cs typeface="+mn-cs"/>
                        </a:rPr>
                        <a:t>Arevalo</a:t>
                      </a:r>
                      <a:r>
                        <a:rPr lang="en-US" sz="1800" kern="1200" baseline="0" dirty="0" smtClean="0">
                          <a:solidFill>
                            <a:schemeClr val="tx1"/>
                          </a:solidFill>
                          <a:latin typeface="+mn-lt"/>
                          <a:ea typeface="+mn-ea"/>
                          <a:cs typeface="+mn-cs"/>
                        </a:rPr>
                        <a:t>, &amp; J. Carlos</a:t>
                      </a:r>
                    </a:p>
                    <a:p>
                      <a:pPr marL="342900" indent="-342900">
                        <a:buFont typeface="+mj-lt"/>
                        <a:buAutoNum type="arabicPeriod"/>
                      </a:pPr>
                      <a:r>
                        <a:rPr lang="en-US" sz="1800" i="1" kern="1200" baseline="0" dirty="0" smtClean="0">
                          <a:solidFill>
                            <a:schemeClr val="tx1"/>
                          </a:solidFill>
                          <a:latin typeface="+mn-lt"/>
                          <a:ea typeface="+mn-ea"/>
                          <a:cs typeface="+mn-cs"/>
                        </a:rPr>
                        <a:t>A Preemptive Deterministic Scheduling Algorithm for  Multithreaded Replicas </a:t>
                      </a:r>
                      <a:r>
                        <a:rPr lang="en-US" sz="1800" kern="1200" baseline="0" dirty="0" smtClean="0">
                          <a:solidFill>
                            <a:schemeClr val="tx1"/>
                          </a:solidFill>
                          <a:latin typeface="+mn-lt"/>
                          <a:ea typeface="+mn-ea"/>
                          <a:cs typeface="+mn-cs"/>
                        </a:rPr>
                        <a:t>by C. </a:t>
                      </a:r>
                      <a:r>
                        <a:rPr lang="en-US" sz="1800" kern="1200" baseline="0" dirty="0" err="1" smtClean="0">
                          <a:solidFill>
                            <a:schemeClr val="tx1"/>
                          </a:solidFill>
                          <a:latin typeface="+mn-lt"/>
                          <a:ea typeface="+mn-ea"/>
                          <a:cs typeface="+mn-cs"/>
                        </a:rPr>
                        <a:t>Basile</a:t>
                      </a:r>
                      <a:r>
                        <a:rPr lang="en-US" sz="1800" kern="1200" baseline="0" dirty="0" smtClean="0">
                          <a:solidFill>
                            <a:schemeClr val="tx1"/>
                          </a:solidFill>
                          <a:latin typeface="+mn-lt"/>
                          <a:ea typeface="+mn-ea"/>
                          <a:cs typeface="+mn-cs"/>
                        </a:rPr>
                        <a:t>, Z. </a:t>
                      </a:r>
                      <a:r>
                        <a:rPr lang="en-US" sz="1800" kern="1200" baseline="0" dirty="0" err="1" smtClean="0">
                          <a:solidFill>
                            <a:schemeClr val="tx1"/>
                          </a:solidFill>
                          <a:latin typeface="+mn-lt"/>
                          <a:ea typeface="+mn-ea"/>
                          <a:cs typeface="+mn-cs"/>
                        </a:rPr>
                        <a:t>Kalbarczyk</a:t>
                      </a:r>
                      <a:r>
                        <a:rPr lang="en-US" sz="1800" kern="1200" baseline="0" dirty="0" smtClean="0">
                          <a:solidFill>
                            <a:schemeClr val="tx1"/>
                          </a:solidFill>
                          <a:latin typeface="+mn-lt"/>
                          <a:ea typeface="+mn-ea"/>
                          <a:cs typeface="+mn-cs"/>
                        </a:rPr>
                        <a:t>, &amp; R. </a:t>
                      </a:r>
                      <a:r>
                        <a:rPr lang="en-US" sz="1800" kern="1200" baseline="0" dirty="0" err="1" smtClean="0">
                          <a:solidFill>
                            <a:schemeClr val="tx1"/>
                          </a:solidFill>
                          <a:latin typeface="+mn-lt"/>
                          <a:ea typeface="+mn-ea"/>
                          <a:cs typeface="+mn-cs"/>
                        </a:rPr>
                        <a:t>Iyer</a:t>
                      </a:r>
                      <a:endParaRPr lang="en-US" sz="1800" kern="1200" baseline="0" dirty="0" smtClean="0">
                        <a:solidFill>
                          <a:schemeClr val="tx1"/>
                        </a:solidFill>
                        <a:latin typeface="+mn-lt"/>
                        <a:ea typeface="+mn-ea"/>
                        <a:cs typeface="+mn-cs"/>
                      </a:endParaRPr>
                    </a:p>
                    <a:p>
                      <a:pPr marL="342900" indent="-342900">
                        <a:buFont typeface="+mj-lt"/>
                        <a:buAutoNum type="arabicPeriod"/>
                      </a:pPr>
                      <a:r>
                        <a:rPr lang="en-US" sz="1800" b="0" i="1" kern="1200" baseline="0" dirty="0" smtClean="0">
                          <a:solidFill>
                            <a:schemeClr val="tx1"/>
                          </a:solidFill>
                          <a:latin typeface="+mn-lt"/>
                          <a:ea typeface="+mn-ea"/>
                          <a:cs typeface="+mn-cs"/>
                        </a:rPr>
                        <a:t>Replica Determinism in Fault-Tolerant Real-Time Systems </a:t>
                      </a:r>
                      <a:r>
                        <a:rPr lang="en-US" sz="1800" kern="1200" baseline="0" dirty="0" smtClean="0">
                          <a:solidFill>
                            <a:schemeClr val="tx1"/>
                          </a:solidFill>
                          <a:latin typeface="+mn-lt"/>
                          <a:ea typeface="+mn-ea"/>
                          <a:cs typeface="+mn-cs"/>
                        </a:rPr>
                        <a:t>by S. </a:t>
                      </a:r>
                      <a:r>
                        <a:rPr lang="en-US" sz="1800" kern="1200" baseline="0" dirty="0" err="1" smtClean="0">
                          <a:solidFill>
                            <a:schemeClr val="tx1"/>
                          </a:solidFill>
                          <a:latin typeface="+mn-lt"/>
                          <a:ea typeface="+mn-ea"/>
                          <a:cs typeface="+mn-cs"/>
                        </a:rPr>
                        <a:t>Poledna</a:t>
                      </a:r>
                      <a:endParaRPr lang="en-US" sz="1800" kern="1200" baseline="0" dirty="0" smtClean="0">
                        <a:solidFill>
                          <a:schemeClr val="tx1"/>
                        </a:solidFill>
                        <a:latin typeface="+mn-lt"/>
                        <a:ea typeface="+mn-ea"/>
                        <a:cs typeface="+mn-cs"/>
                      </a:endParaRPr>
                    </a:p>
                    <a:p>
                      <a:pPr marL="342900" indent="-342900">
                        <a:buFont typeface="+mj-lt"/>
                        <a:buAutoNum type="arabicPeriod"/>
                      </a:pPr>
                      <a:r>
                        <a:rPr lang="en-US" sz="1600" i="1" kern="1200" baseline="0" dirty="0" smtClean="0">
                          <a:solidFill>
                            <a:schemeClr val="tx1"/>
                          </a:solidFill>
                          <a:latin typeface="+mn-lt"/>
                          <a:ea typeface="+mn-ea"/>
                          <a:cs typeface="+mn-cs"/>
                        </a:rPr>
                        <a:t>Protocols for End-to-End Reliability in Multi-Tier Systems </a:t>
                      </a:r>
                      <a:r>
                        <a:rPr lang="en-US" sz="1600" kern="1200" baseline="0" dirty="0" smtClean="0">
                          <a:solidFill>
                            <a:schemeClr val="tx1"/>
                          </a:solidFill>
                          <a:latin typeface="+mn-lt"/>
                          <a:ea typeface="+mn-ea"/>
                          <a:cs typeface="+mn-cs"/>
                        </a:rPr>
                        <a:t>by P. Romano</a:t>
                      </a:r>
                      <a:endParaRPr lang="en-US" i="0" dirty="0"/>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Rectangle 6"/>
          <p:cNvSpPr/>
          <p:nvPr/>
        </p:nvSpPr>
        <p:spPr bwMode="auto">
          <a:xfrm>
            <a:off x="1676400" y="914400"/>
            <a:ext cx="7315200" cy="24384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15" name="Rectangle 14"/>
          <p:cNvSpPr/>
          <p:nvPr/>
        </p:nvSpPr>
        <p:spPr bwMode="auto">
          <a:xfrm>
            <a:off x="1676400" y="3429000"/>
            <a:ext cx="7391400" cy="14478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16" name="Rectangular Callout 15"/>
          <p:cNvSpPr/>
          <p:nvPr/>
        </p:nvSpPr>
        <p:spPr bwMode="auto">
          <a:xfrm>
            <a:off x="76200" y="2438400"/>
            <a:ext cx="1752600" cy="685800"/>
          </a:xfrm>
          <a:prstGeom prst="wedgeRectCallout">
            <a:avLst>
              <a:gd name="adj1" fmla="val 57910"/>
              <a:gd name="adj2" fmla="val -114416"/>
            </a:avLst>
          </a:prstGeom>
          <a:solidFill>
            <a:srgbClr val="FFFF66"/>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Database</a:t>
            </a:r>
            <a:r>
              <a:rPr kumimoji="0" lang="en-US" sz="1800" b="0" i="0" u="none" strike="noStrike" cap="none" normalizeH="0" dirty="0" smtClean="0">
                <a:ln>
                  <a:noFill/>
                </a:ln>
                <a:solidFill>
                  <a:schemeClr val="tx1"/>
                </a:solidFill>
                <a:effectLst/>
                <a:latin typeface="Arial Unicode"/>
                <a:cs typeface="Arial" pitchFamily="34" charset="0"/>
              </a:rPr>
              <a:t> in the </a:t>
            </a:r>
            <a:r>
              <a:rPr lang="en-US" sz="1800" dirty="0" smtClean="0"/>
              <a:t>last</a:t>
            </a:r>
            <a:r>
              <a:rPr kumimoji="0" lang="en-US" sz="1800" b="0" i="0" u="none" strike="noStrike" cap="none" normalizeH="0" baseline="0" dirty="0" smtClean="0">
                <a:ln>
                  <a:noFill/>
                </a:ln>
                <a:solidFill>
                  <a:schemeClr val="tx1"/>
                </a:solidFill>
                <a:effectLst/>
                <a:latin typeface="Arial Unicode"/>
                <a:cs typeface="Arial" pitchFamily="34" charset="0"/>
              </a:rPr>
              <a:t> tier </a:t>
            </a:r>
          </a:p>
        </p:txBody>
      </p:sp>
      <p:sp>
        <p:nvSpPr>
          <p:cNvPr id="12" name="Rectangle 11"/>
          <p:cNvSpPr/>
          <p:nvPr/>
        </p:nvSpPr>
        <p:spPr bwMode="auto">
          <a:xfrm>
            <a:off x="1676400" y="4876800"/>
            <a:ext cx="7391400" cy="1600200"/>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11" name="Rectangular Callout 10"/>
          <p:cNvSpPr/>
          <p:nvPr/>
        </p:nvSpPr>
        <p:spPr bwMode="auto">
          <a:xfrm>
            <a:off x="76200" y="5257800"/>
            <a:ext cx="1828800" cy="1143000"/>
          </a:xfrm>
          <a:prstGeom prst="wedgeRectCallout">
            <a:avLst>
              <a:gd name="adj1" fmla="val 63707"/>
              <a:gd name="adj2" fmla="val -101582"/>
            </a:avLst>
          </a:prstGeom>
          <a:solidFill>
            <a:srgbClr val="FFFF66"/>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Program analysis to</a:t>
            </a:r>
            <a:r>
              <a:rPr kumimoji="0" lang="en-US" sz="1800" b="0" i="0" u="none" strike="noStrike" cap="none" normalizeH="0" dirty="0" smtClean="0">
                <a:ln>
                  <a:noFill/>
                </a:ln>
                <a:solidFill>
                  <a:schemeClr val="tx1"/>
                </a:solidFill>
                <a:effectLst/>
                <a:latin typeface="Arial Unicode"/>
                <a:cs typeface="Arial" pitchFamily="34" charset="0"/>
              </a:rPr>
              <a:t> compensate </a:t>
            </a:r>
            <a:r>
              <a:rPr kumimoji="0" lang="en-US" sz="1800" b="0" i="0" u="none" strike="noStrike" cap="none" normalizeH="0" dirty="0" err="1" smtClean="0">
                <a:ln>
                  <a:noFill/>
                </a:ln>
                <a:solidFill>
                  <a:schemeClr val="tx1"/>
                </a:solidFill>
                <a:effectLst/>
                <a:latin typeface="Arial Unicode"/>
                <a:cs typeface="Arial" pitchFamily="34" charset="0"/>
              </a:rPr>
              <a:t>nondeterminism</a:t>
            </a:r>
            <a:endParaRPr kumimoji="0" lang="en-US" sz="1800" b="0" i="0" u="none" strike="noStrike" cap="none" normalizeH="0" baseline="0" dirty="0" smtClean="0">
              <a:ln>
                <a:noFill/>
              </a:ln>
              <a:solidFill>
                <a:schemeClr val="tx1"/>
              </a:solidFill>
              <a:effectLst/>
              <a:latin typeface="Arial Unicode"/>
              <a:cs typeface="Arial" pitchFamily="34" charset="0"/>
            </a:endParaRPr>
          </a:p>
          <a:p>
            <a:pPr marL="0" marR="0" indent="0" algn="ctr" defTabSz="8509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Unicode"/>
              <a:cs typeface="Arial" pitchFamily="34" charset="0"/>
            </a:endParaRPr>
          </a:p>
        </p:txBody>
      </p:sp>
      <p:sp>
        <p:nvSpPr>
          <p:cNvPr id="6" name="Rectangular Callout 5"/>
          <p:cNvSpPr/>
          <p:nvPr/>
        </p:nvSpPr>
        <p:spPr bwMode="auto">
          <a:xfrm>
            <a:off x="228600" y="4114800"/>
            <a:ext cx="1752600" cy="762000"/>
          </a:xfrm>
          <a:prstGeom prst="wedgeRectCallout">
            <a:avLst>
              <a:gd name="adj1" fmla="val 62293"/>
              <a:gd name="adj2" fmla="val 128906"/>
            </a:avLst>
          </a:prstGeom>
          <a:solidFill>
            <a:srgbClr val="FFFF66"/>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Deterministic</a:t>
            </a:r>
            <a:r>
              <a:rPr kumimoji="0" lang="en-US" sz="1800" b="0" i="0" u="none" strike="noStrike" cap="none" normalizeH="0" dirty="0" smtClean="0">
                <a:ln>
                  <a:noFill/>
                </a:ln>
                <a:solidFill>
                  <a:schemeClr val="tx1"/>
                </a:solidFill>
                <a:effectLst/>
                <a:latin typeface="Arial Unicode"/>
                <a:cs typeface="Arial" pitchFamily="34" charset="0"/>
              </a:rPr>
              <a:t> scheduling</a:t>
            </a:r>
            <a:endParaRPr kumimoji="0" lang="en-US" sz="1800" b="0" i="0" u="none" strike="noStrike" cap="none" normalizeH="0" baseline="0" dirty="0" smtClean="0">
              <a:ln>
                <a:noFill/>
              </a:ln>
              <a:solidFill>
                <a:schemeClr val="tx1"/>
              </a:solidFill>
              <a:effectLst/>
              <a:latin typeface="Arial Unicode"/>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2"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grpId="2" nodeType="withEffect">
                                  <p:stCondLst>
                                    <p:cond delay="0"/>
                                  </p:stCondLst>
                                  <p:childTnLst>
                                    <p:set>
                                      <p:cBhvr>
                                        <p:cTn id="24" dur="1" fill="hold">
                                          <p:stCondLst>
                                            <p:cond delay="0"/>
                                          </p:stCondLst>
                                        </p:cTn>
                                        <p:tgtEl>
                                          <p:spTgt spid="15"/>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5" grpId="0" animBg="1"/>
      <p:bldP spid="15" grpId="2" animBg="1"/>
      <p:bldP spid="16" grpId="0" animBg="1"/>
      <p:bldP spid="16" grpId="1" animBg="1"/>
      <p:bldP spid="12" grpId="0" animBg="1"/>
      <p:bldP spid="11" grpId="0" animBg="1"/>
      <p:bldP spid="11" grpId="2"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73FCA15-E72E-4EB1-A997-53FA4B52C890}" type="slidenum">
              <a:rPr lang="en-US" smtClean="0"/>
              <a:pPr>
                <a:defRPr/>
              </a:pPr>
              <a:t>45</a:t>
            </a:fld>
            <a:endParaRPr lang="en-US" dirty="0"/>
          </a:p>
        </p:txBody>
      </p:sp>
      <p:sp>
        <p:nvSpPr>
          <p:cNvPr id="3" name="Rectangle 2"/>
          <p:cNvSpPr txBox="1">
            <a:spLocks noChangeArrowheads="1"/>
          </p:cNvSpPr>
          <p:nvPr/>
        </p:nvSpPr>
        <p:spPr bwMode="auto">
          <a:xfrm>
            <a:off x="381000" y="152400"/>
            <a:ext cx="8534400" cy="685800"/>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lvl="0" defTabSz="850900">
              <a:defRPr/>
            </a:pPr>
            <a:r>
              <a:rPr kumimoji="0" lang="en-US" sz="2800" b="1" i="0" u="none" strike="noStrike" kern="0" cap="none" spc="0" normalizeH="0" baseline="0" noProof="0" dirty="0" smtClean="0">
                <a:ln>
                  <a:noFill/>
                </a:ln>
                <a:solidFill>
                  <a:srgbClr val="FF0000"/>
                </a:solidFill>
                <a:effectLst/>
                <a:uLnTx/>
                <a:uFillTx/>
                <a:latin typeface="+mj-lt"/>
                <a:ea typeface="+mj-ea"/>
                <a:cs typeface="Arial" pitchFamily="34" charset="0"/>
              </a:rPr>
              <a:t>Unresolved Challenges: </a:t>
            </a:r>
            <a:r>
              <a:rPr lang="en-US" sz="2800" b="1" kern="0" dirty="0" smtClean="0">
                <a:solidFill>
                  <a:srgbClr val="FF0000"/>
                </a:solidFill>
              </a:rPr>
              <a:t>End-to-end Reliability of </a:t>
            </a:r>
          </a:p>
          <a:p>
            <a:pPr lvl="0" defTabSz="850900">
              <a:defRPr/>
            </a:pPr>
            <a:r>
              <a:rPr lang="en-US" sz="2800" b="1" kern="0" dirty="0" smtClean="0">
                <a:solidFill>
                  <a:srgbClr val="FF0000"/>
                </a:solidFill>
              </a:rPr>
              <a:t>Non-deterministic </a:t>
            </a:r>
            <a:r>
              <a:rPr lang="en-US" sz="2800" b="1" kern="0" dirty="0" err="1" smtClean="0">
                <a:solidFill>
                  <a:srgbClr val="FF0000"/>
                </a:solidFill>
              </a:rPr>
              <a:t>Stateful</a:t>
            </a:r>
            <a:r>
              <a:rPr lang="en-US" sz="2800" b="1" kern="0" dirty="0" smtClean="0">
                <a:solidFill>
                  <a:srgbClr val="FF0000"/>
                </a:solidFill>
              </a:rPr>
              <a:t> Components </a:t>
            </a:r>
            <a:endParaRPr lang="en-US" sz="2600" b="1" kern="0" dirty="0" smtClean="0">
              <a:solidFill>
                <a:srgbClr val="FF3300"/>
              </a:solidFill>
            </a:endParaRPr>
          </a:p>
        </p:txBody>
      </p:sp>
      <p:sp>
        <p:nvSpPr>
          <p:cNvPr id="4" name="Content Placeholder 2"/>
          <p:cNvSpPr txBox="1">
            <a:spLocks/>
          </p:cNvSpPr>
          <p:nvPr/>
        </p:nvSpPr>
        <p:spPr bwMode="auto">
          <a:xfrm>
            <a:off x="152400" y="990600"/>
            <a:ext cx="8839200" cy="2057400"/>
          </a:xfrm>
          <a:prstGeom prst="rect">
            <a:avLst/>
          </a:prstGeom>
          <a:noFill/>
          <a:ln w="9525">
            <a:noFill/>
            <a:miter lim="800000"/>
            <a:headEnd/>
            <a:tailEnd/>
          </a:ln>
        </p:spPr>
        <p:txBody>
          <a:bodyPr lIns="92075" tIns="46038" rIns="92075" bIns="46038"/>
          <a:lstStyle/>
          <a:p>
            <a:pPr marL="225425" indent="-225425" algn="l">
              <a:spcBef>
                <a:spcPct val="20000"/>
              </a:spcBef>
              <a:buClr>
                <a:srgbClr val="CC3300"/>
              </a:buClr>
              <a:buFont typeface="Wingdings" pitchFamily="2" charset="2"/>
              <a:buChar char="§"/>
              <a:defRPr/>
            </a:pPr>
            <a:r>
              <a:rPr lang="en-US" sz="2000" kern="0" dirty="0" smtClean="0"/>
              <a:t>Integration of replication &amp; transactions</a:t>
            </a:r>
          </a:p>
          <a:p>
            <a:pPr marL="461963" lvl="1" indent="-231775" algn="l">
              <a:spcBef>
                <a:spcPct val="20000"/>
              </a:spcBef>
              <a:buClr>
                <a:srgbClr val="CC3300"/>
              </a:buClr>
              <a:buFont typeface="Wingdings" pitchFamily="2" charset="2"/>
              <a:buChar char="§"/>
              <a:tabLst>
                <a:tab pos="688975" algn="l"/>
              </a:tabLst>
              <a:defRPr/>
            </a:pPr>
            <a:r>
              <a:rPr lang="en-US" sz="1800" kern="0" dirty="0" smtClean="0"/>
              <a:t>Applicable to multi-tier transactional web-based systems only</a:t>
            </a:r>
          </a:p>
          <a:p>
            <a:pPr marL="461963" lvl="1" indent="-231775" algn="l">
              <a:spcBef>
                <a:spcPct val="20000"/>
              </a:spcBef>
              <a:buClr>
                <a:srgbClr val="CC3300"/>
              </a:buClr>
              <a:buFont typeface="Wingdings" pitchFamily="2" charset="2"/>
              <a:buChar char="§"/>
              <a:tabLst>
                <a:tab pos="688975" algn="l"/>
              </a:tabLst>
              <a:defRPr/>
            </a:pPr>
            <a:r>
              <a:rPr lang="en-US" sz="1800" kern="0" dirty="0" smtClean="0"/>
              <a:t>Overhead of transactions (fault-free situation)</a:t>
            </a:r>
          </a:p>
          <a:p>
            <a:pPr marL="688975" lvl="2" indent="-227013" algn="l">
              <a:spcBef>
                <a:spcPct val="20000"/>
              </a:spcBef>
              <a:buClr>
                <a:srgbClr val="CC3300"/>
              </a:buClr>
              <a:buFont typeface="Wingdings" pitchFamily="2" charset="2"/>
              <a:buChar char="§"/>
              <a:defRPr/>
            </a:pPr>
            <a:r>
              <a:rPr lang="en-US" sz="1600" i="1" kern="0" dirty="0" smtClean="0"/>
              <a:t>Join </a:t>
            </a:r>
            <a:r>
              <a:rPr lang="en-US" sz="1600" kern="0" dirty="0" smtClean="0"/>
              <a:t> operations in the critical path</a:t>
            </a:r>
          </a:p>
          <a:p>
            <a:pPr marL="688975" lvl="2" indent="-227013" algn="l">
              <a:spcBef>
                <a:spcPct val="20000"/>
              </a:spcBef>
              <a:buClr>
                <a:srgbClr val="CC3300"/>
              </a:buClr>
              <a:buFont typeface="Wingdings" pitchFamily="2" charset="2"/>
              <a:buChar char="§"/>
              <a:defRPr/>
            </a:pPr>
            <a:r>
              <a:rPr lang="en-US" sz="1600" kern="0" dirty="0" smtClean="0"/>
              <a:t>2 phase commit (2PC) protocol at the end of invocation</a:t>
            </a:r>
          </a:p>
        </p:txBody>
      </p:sp>
      <p:graphicFrame>
        <p:nvGraphicFramePr>
          <p:cNvPr id="5" name="Object 8"/>
          <p:cNvGraphicFramePr>
            <a:graphicFrameLocks noChangeAspect="1"/>
          </p:cNvGraphicFramePr>
          <p:nvPr/>
        </p:nvGraphicFramePr>
        <p:xfrm>
          <a:off x="2590800" y="5189220"/>
          <a:ext cx="838200" cy="698500"/>
        </p:xfrm>
        <a:graphic>
          <a:graphicData uri="http://schemas.openxmlformats.org/presentationml/2006/ole">
            <p:oleObj spid="_x0000_s229377" name="Visio" r:id="rId4" imgW="1585499" imgH="1322962" progId="Visio.Drawing.11">
              <p:embed/>
            </p:oleObj>
          </a:graphicData>
        </a:graphic>
      </p:graphicFrame>
      <p:graphicFrame>
        <p:nvGraphicFramePr>
          <p:cNvPr id="7" name="Object 4"/>
          <p:cNvGraphicFramePr>
            <a:graphicFrameLocks noChangeAspect="1"/>
          </p:cNvGraphicFramePr>
          <p:nvPr/>
        </p:nvGraphicFramePr>
        <p:xfrm>
          <a:off x="4038600" y="5181600"/>
          <a:ext cx="838200" cy="698500"/>
        </p:xfrm>
        <a:graphic>
          <a:graphicData uri="http://schemas.openxmlformats.org/presentationml/2006/ole">
            <p:oleObj spid="_x0000_s229378" name="Visio" r:id="rId5" imgW="1585499" imgH="1322962" progId="Visio.Drawing.11">
              <p:embed/>
            </p:oleObj>
          </a:graphicData>
        </a:graphic>
      </p:graphicFrame>
      <p:graphicFrame>
        <p:nvGraphicFramePr>
          <p:cNvPr id="8" name="Object 5"/>
          <p:cNvGraphicFramePr>
            <a:graphicFrameLocks noChangeAspect="1"/>
          </p:cNvGraphicFramePr>
          <p:nvPr/>
        </p:nvGraphicFramePr>
        <p:xfrm>
          <a:off x="5516880" y="5184140"/>
          <a:ext cx="838200" cy="698500"/>
        </p:xfrm>
        <a:graphic>
          <a:graphicData uri="http://schemas.openxmlformats.org/presentationml/2006/ole">
            <p:oleObj spid="_x0000_s229379" name="Visio" r:id="rId6" imgW="1585499" imgH="1322962" progId="Visio.Drawing.11">
              <p:embed/>
            </p:oleObj>
          </a:graphicData>
        </a:graphic>
      </p:graphicFrame>
      <p:graphicFrame>
        <p:nvGraphicFramePr>
          <p:cNvPr id="9" name="Object 6"/>
          <p:cNvGraphicFramePr>
            <a:graphicFrameLocks noChangeAspect="1"/>
          </p:cNvGraphicFramePr>
          <p:nvPr/>
        </p:nvGraphicFramePr>
        <p:xfrm>
          <a:off x="6972300" y="5189220"/>
          <a:ext cx="838200" cy="698500"/>
        </p:xfrm>
        <a:graphic>
          <a:graphicData uri="http://schemas.openxmlformats.org/presentationml/2006/ole">
            <p:oleObj spid="_x0000_s229380" name="Visio" r:id="rId7" imgW="1585499" imgH="1322962" progId="Visio.Drawing.11">
              <p:embed/>
            </p:oleObj>
          </a:graphicData>
        </a:graphic>
      </p:graphicFrame>
      <p:cxnSp>
        <p:nvCxnSpPr>
          <p:cNvPr id="10" name="Straight Arrow Connector 9"/>
          <p:cNvCxnSpPr/>
          <p:nvPr/>
        </p:nvCxnSpPr>
        <p:spPr bwMode="auto">
          <a:xfrm>
            <a:off x="3360420" y="5463540"/>
            <a:ext cx="685800" cy="1588"/>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graphicFrame>
        <p:nvGraphicFramePr>
          <p:cNvPr id="11" name="Object 7"/>
          <p:cNvGraphicFramePr>
            <a:graphicFrameLocks noChangeAspect="1"/>
          </p:cNvGraphicFramePr>
          <p:nvPr/>
        </p:nvGraphicFramePr>
        <p:xfrm>
          <a:off x="914400" y="5570220"/>
          <a:ext cx="838200" cy="698500"/>
        </p:xfrm>
        <a:graphic>
          <a:graphicData uri="http://schemas.openxmlformats.org/presentationml/2006/ole">
            <p:oleObj spid="_x0000_s229381" name="Visio" r:id="rId8" imgW="1585499" imgH="1322962" progId="Visio.Drawing.11">
              <p:embed/>
            </p:oleObj>
          </a:graphicData>
        </a:graphic>
      </p:graphicFrame>
      <p:cxnSp>
        <p:nvCxnSpPr>
          <p:cNvPr id="12" name="Straight Arrow Connector 11"/>
          <p:cNvCxnSpPr/>
          <p:nvPr/>
        </p:nvCxnSpPr>
        <p:spPr bwMode="auto">
          <a:xfrm flipV="1">
            <a:off x="1685925" y="5494020"/>
            <a:ext cx="904875" cy="352425"/>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sp>
        <p:nvSpPr>
          <p:cNvPr id="16" name="TextBox 15"/>
          <p:cNvSpPr txBox="1"/>
          <p:nvPr/>
        </p:nvSpPr>
        <p:spPr>
          <a:xfrm>
            <a:off x="3276600" y="4959350"/>
            <a:ext cx="838200" cy="430887"/>
          </a:xfrm>
          <a:prstGeom prst="rect">
            <a:avLst/>
          </a:prstGeom>
          <a:noFill/>
        </p:spPr>
        <p:txBody>
          <a:bodyPr wrap="square" rtlCol="0">
            <a:spAutoFit/>
          </a:bodyPr>
          <a:lstStyle/>
          <a:p>
            <a:r>
              <a:rPr lang="en-US" sz="1100" b="1" dirty="0" smtClean="0"/>
              <a:t>State Update</a:t>
            </a:r>
            <a:endParaRPr lang="en-US" sz="1100" b="1" dirty="0"/>
          </a:p>
        </p:txBody>
      </p:sp>
      <p:cxnSp>
        <p:nvCxnSpPr>
          <p:cNvPr id="20" name="Straight Arrow Connector 19"/>
          <p:cNvCxnSpPr/>
          <p:nvPr/>
        </p:nvCxnSpPr>
        <p:spPr bwMode="auto">
          <a:xfrm>
            <a:off x="6286500" y="5461952"/>
            <a:ext cx="685800" cy="1588"/>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cxnSp>
        <p:nvCxnSpPr>
          <p:cNvPr id="21" name="Straight Arrow Connector 20"/>
          <p:cNvCxnSpPr/>
          <p:nvPr/>
        </p:nvCxnSpPr>
        <p:spPr bwMode="auto">
          <a:xfrm>
            <a:off x="4846320" y="5463540"/>
            <a:ext cx="685800" cy="1588"/>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sp>
        <p:nvSpPr>
          <p:cNvPr id="23" name="TextBox 22"/>
          <p:cNvSpPr txBox="1"/>
          <p:nvPr/>
        </p:nvSpPr>
        <p:spPr>
          <a:xfrm>
            <a:off x="4724400" y="4953000"/>
            <a:ext cx="838200" cy="430887"/>
          </a:xfrm>
          <a:prstGeom prst="rect">
            <a:avLst/>
          </a:prstGeom>
          <a:noFill/>
        </p:spPr>
        <p:txBody>
          <a:bodyPr wrap="square" rtlCol="0">
            <a:spAutoFit/>
          </a:bodyPr>
          <a:lstStyle/>
          <a:p>
            <a:r>
              <a:rPr lang="en-US" sz="1100" b="1" dirty="0" smtClean="0"/>
              <a:t>State Update</a:t>
            </a:r>
            <a:endParaRPr lang="en-US" sz="1100" b="1" dirty="0"/>
          </a:p>
        </p:txBody>
      </p:sp>
      <p:sp>
        <p:nvSpPr>
          <p:cNvPr id="24" name="TextBox 23"/>
          <p:cNvSpPr txBox="1"/>
          <p:nvPr/>
        </p:nvSpPr>
        <p:spPr>
          <a:xfrm>
            <a:off x="6172200" y="4953000"/>
            <a:ext cx="838200" cy="430887"/>
          </a:xfrm>
          <a:prstGeom prst="rect">
            <a:avLst/>
          </a:prstGeom>
          <a:noFill/>
        </p:spPr>
        <p:txBody>
          <a:bodyPr wrap="square" rtlCol="0">
            <a:spAutoFit/>
          </a:bodyPr>
          <a:lstStyle/>
          <a:p>
            <a:r>
              <a:rPr lang="en-US" sz="1100" b="1" dirty="0" smtClean="0"/>
              <a:t>State Update</a:t>
            </a:r>
            <a:endParaRPr lang="en-US" sz="1100" b="1" dirty="0"/>
          </a:p>
        </p:txBody>
      </p:sp>
      <p:sp>
        <p:nvSpPr>
          <p:cNvPr id="25" name="Rectangular Callout 24"/>
          <p:cNvSpPr/>
          <p:nvPr/>
        </p:nvSpPr>
        <p:spPr bwMode="auto">
          <a:xfrm>
            <a:off x="3276600" y="3962400"/>
            <a:ext cx="838200" cy="457200"/>
          </a:xfrm>
          <a:prstGeom prst="wedgeRectCallout">
            <a:avLst>
              <a:gd name="adj1" fmla="val 47246"/>
              <a:gd name="adj2" fmla="val 253044"/>
            </a:avLst>
          </a:prstGeom>
          <a:solidFill>
            <a:srgbClr val="FFFF66"/>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Join</a:t>
            </a:r>
          </a:p>
        </p:txBody>
      </p:sp>
      <p:sp>
        <p:nvSpPr>
          <p:cNvPr id="26" name="Rectangular Callout 25"/>
          <p:cNvSpPr/>
          <p:nvPr/>
        </p:nvSpPr>
        <p:spPr bwMode="auto">
          <a:xfrm>
            <a:off x="4800600" y="3962400"/>
            <a:ext cx="838200" cy="457200"/>
          </a:xfrm>
          <a:prstGeom prst="wedgeRectCallout">
            <a:avLst>
              <a:gd name="adj1" fmla="val 47246"/>
              <a:gd name="adj2" fmla="val 253044"/>
            </a:avLst>
          </a:prstGeom>
          <a:solidFill>
            <a:srgbClr val="FFFF66"/>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Join</a:t>
            </a:r>
          </a:p>
        </p:txBody>
      </p:sp>
      <p:sp>
        <p:nvSpPr>
          <p:cNvPr id="27" name="Rectangular Callout 26"/>
          <p:cNvSpPr/>
          <p:nvPr/>
        </p:nvSpPr>
        <p:spPr bwMode="auto">
          <a:xfrm>
            <a:off x="6172200" y="3886200"/>
            <a:ext cx="838200" cy="457200"/>
          </a:xfrm>
          <a:prstGeom prst="wedgeRectCallout">
            <a:avLst>
              <a:gd name="adj1" fmla="val 47246"/>
              <a:gd name="adj2" fmla="val 263389"/>
            </a:avLst>
          </a:prstGeom>
          <a:solidFill>
            <a:srgbClr val="FFFF66"/>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Join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73FCA15-E72E-4EB1-A997-53FA4B52C890}" type="slidenum">
              <a:rPr lang="en-US" smtClean="0"/>
              <a:pPr>
                <a:defRPr/>
              </a:pPr>
              <a:t>46</a:t>
            </a:fld>
            <a:endParaRPr lang="en-US" dirty="0"/>
          </a:p>
        </p:txBody>
      </p:sp>
      <p:sp>
        <p:nvSpPr>
          <p:cNvPr id="3" name="Rectangle 2"/>
          <p:cNvSpPr txBox="1">
            <a:spLocks noChangeArrowheads="1"/>
          </p:cNvSpPr>
          <p:nvPr/>
        </p:nvSpPr>
        <p:spPr bwMode="auto">
          <a:xfrm>
            <a:off x="381000" y="152400"/>
            <a:ext cx="8534400" cy="685800"/>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lvl="0" defTabSz="850900">
              <a:defRPr/>
            </a:pPr>
            <a:r>
              <a:rPr kumimoji="0" lang="en-US" sz="2800" b="1" i="0" u="none" strike="noStrike" kern="0" cap="none" spc="0" normalizeH="0" baseline="0" noProof="0" dirty="0" smtClean="0">
                <a:ln>
                  <a:noFill/>
                </a:ln>
                <a:solidFill>
                  <a:srgbClr val="FF0000"/>
                </a:solidFill>
                <a:effectLst/>
                <a:uLnTx/>
                <a:uFillTx/>
                <a:latin typeface="+mj-lt"/>
                <a:ea typeface="+mj-ea"/>
                <a:cs typeface="Arial" pitchFamily="34" charset="0"/>
              </a:rPr>
              <a:t>Unresolved Challenges: </a:t>
            </a:r>
            <a:r>
              <a:rPr lang="en-US" sz="2800" b="1" kern="0" dirty="0" smtClean="0">
                <a:solidFill>
                  <a:srgbClr val="FF0000"/>
                </a:solidFill>
              </a:rPr>
              <a:t>End-to-end Reliability of </a:t>
            </a:r>
          </a:p>
          <a:p>
            <a:pPr lvl="0" defTabSz="850900">
              <a:defRPr/>
            </a:pPr>
            <a:r>
              <a:rPr lang="en-US" sz="2800" b="1" kern="0" dirty="0" smtClean="0">
                <a:solidFill>
                  <a:srgbClr val="FF0000"/>
                </a:solidFill>
              </a:rPr>
              <a:t>Non-deterministic </a:t>
            </a:r>
            <a:r>
              <a:rPr lang="en-US" sz="2800" b="1" kern="0" dirty="0" err="1" smtClean="0">
                <a:solidFill>
                  <a:srgbClr val="FF0000"/>
                </a:solidFill>
              </a:rPr>
              <a:t>Stateful</a:t>
            </a:r>
            <a:r>
              <a:rPr lang="en-US" sz="2800" b="1" kern="0" dirty="0" smtClean="0">
                <a:solidFill>
                  <a:srgbClr val="FF0000"/>
                </a:solidFill>
              </a:rPr>
              <a:t> Components </a:t>
            </a:r>
            <a:endParaRPr lang="en-US" sz="2600" b="1" kern="0" dirty="0" smtClean="0">
              <a:solidFill>
                <a:srgbClr val="FF3300"/>
              </a:solidFill>
            </a:endParaRPr>
          </a:p>
        </p:txBody>
      </p:sp>
      <p:sp>
        <p:nvSpPr>
          <p:cNvPr id="4" name="Content Placeholder 2"/>
          <p:cNvSpPr txBox="1">
            <a:spLocks/>
          </p:cNvSpPr>
          <p:nvPr/>
        </p:nvSpPr>
        <p:spPr bwMode="auto">
          <a:xfrm>
            <a:off x="152400" y="990600"/>
            <a:ext cx="8839200" cy="3886200"/>
          </a:xfrm>
          <a:prstGeom prst="rect">
            <a:avLst/>
          </a:prstGeom>
          <a:noFill/>
          <a:ln w="9525">
            <a:noFill/>
            <a:miter lim="800000"/>
            <a:headEnd/>
            <a:tailEnd/>
          </a:ln>
        </p:spPr>
        <p:txBody>
          <a:bodyPr lIns="92075" tIns="46038" rIns="92075" bIns="46038"/>
          <a:lstStyle/>
          <a:p>
            <a:pPr marL="225425" indent="-225425" algn="l">
              <a:spcBef>
                <a:spcPct val="20000"/>
              </a:spcBef>
              <a:buClr>
                <a:srgbClr val="CC3300"/>
              </a:buClr>
              <a:buFont typeface="Wingdings" pitchFamily="2" charset="2"/>
              <a:buChar char="§"/>
              <a:defRPr/>
            </a:pPr>
            <a:r>
              <a:rPr lang="en-US" sz="2000" kern="0" dirty="0" smtClean="0"/>
              <a:t>Integration of replication &amp; transactions</a:t>
            </a:r>
          </a:p>
          <a:p>
            <a:pPr marL="461963" lvl="1" indent="-231775" algn="l">
              <a:spcBef>
                <a:spcPct val="20000"/>
              </a:spcBef>
              <a:buClr>
                <a:srgbClr val="CC3300"/>
              </a:buClr>
              <a:buFont typeface="Wingdings" pitchFamily="2" charset="2"/>
              <a:buChar char="§"/>
              <a:defRPr/>
            </a:pPr>
            <a:r>
              <a:rPr lang="en-US" sz="1800" kern="0" dirty="0" smtClean="0"/>
              <a:t>Applicable to multi-tier transactional web-based systems only</a:t>
            </a:r>
          </a:p>
          <a:p>
            <a:pPr marL="461963" lvl="1" indent="-231775" algn="l">
              <a:spcBef>
                <a:spcPct val="20000"/>
              </a:spcBef>
              <a:buClr>
                <a:srgbClr val="CC3300"/>
              </a:buClr>
              <a:buFont typeface="Wingdings" pitchFamily="2" charset="2"/>
              <a:buChar char="§"/>
              <a:defRPr/>
            </a:pPr>
            <a:r>
              <a:rPr lang="en-US" sz="1800" kern="0" dirty="0" smtClean="0"/>
              <a:t>Overhead of transactions (fault-free situation)</a:t>
            </a:r>
          </a:p>
          <a:p>
            <a:pPr marL="688975" lvl="2" indent="-225425" algn="l">
              <a:spcBef>
                <a:spcPct val="20000"/>
              </a:spcBef>
              <a:buClr>
                <a:srgbClr val="CC3300"/>
              </a:buClr>
              <a:buFont typeface="Wingdings" pitchFamily="2" charset="2"/>
              <a:buChar char="§"/>
              <a:defRPr/>
            </a:pPr>
            <a:r>
              <a:rPr lang="en-US" sz="1600" i="1" kern="0" dirty="0" smtClean="0"/>
              <a:t>Join </a:t>
            </a:r>
            <a:r>
              <a:rPr lang="en-US" sz="1600" kern="0" dirty="0" smtClean="0"/>
              <a:t> operations in the critical path</a:t>
            </a:r>
          </a:p>
          <a:p>
            <a:pPr marL="688975" lvl="2" indent="-225425" algn="l">
              <a:spcBef>
                <a:spcPct val="20000"/>
              </a:spcBef>
              <a:buClr>
                <a:srgbClr val="CC3300"/>
              </a:buClr>
              <a:buFont typeface="Wingdings" pitchFamily="2" charset="2"/>
              <a:buChar char="§"/>
              <a:defRPr/>
            </a:pPr>
            <a:r>
              <a:rPr lang="en-US" sz="1600" kern="0" dirty="0" smtClean="0"/>
              <a:t>2 phase commit (2PC) protocol at the end of invocation</a:t>
            </a:r>
          </a:p>
          <a:p>
            <a:pPr marL="461963" lvl="1" indent="-231775" algn="l">
              <a:spcBef>
                <a:spcPct val="20000"/>
              </a:spcBef>
              <a:buClr>
                <a:srgbClr val="CC3300"/>
              </a:buClr>
              <a:buFont typeface="Wingdings" pitchFamily="2" charset="2"/>
              <a:buChar char="§"/>
              <a:defRPr/>
            </a:pPr>
            <a:r>
              <a:rPr lang="en-US" sz="1800" kern="0" dirty="0" smtClean="0"/>
              <a:t>Overhead of transactions (faulty situation)</a:t>
            </a:r>
          </a:p>
          <a:p>
            <a:pPr marL="688975" lvl="2" indent="-225425" algn="l">
              <a:spcBef>
                <a:spcPct val="20000"/>
              </a:spcBef>
              <a:buClr>
                <a:srgbClr val="CC3300"/>
              </a:buClr>
              <a:buFont typeface="Wingdings" pitchFamily="2" charset="2"/>
              <a:buChar char="§"/>
              <a:defRPr/>
            </a:pPr>
            <a:r>
              <a:rPr lang="en-US" sz="1600" kern="0" dirty="0" smtClean="0"/>
              <a:t>Must rollback to avoid orphan state</a:t>
            </a:r>
          </a:p>
          <a:p>
            <a:pPr marL="688975" lvl="2" indent="-225425" algn="l">
              <a:spcBef>
                <a:spcPct val="20000"/>
              </a:spcBef>
              <a:buClr>
                <a:srgbClr val="CC3300"/>
              </a:buClr>
              <a:buFont typeface="Wingdings" pitchFamily="2" charset="2"/>
              <a:buChar char="§"/>
              <a:defRPr/>
            </a:pPr>
            <a:r>
              <a:rPr lang="en-US" sz="1600" kern="0" dirty="0" smtClean="0"/>
              <a:t>Re-execute &amp; 2PC again upon recovery</a:t>
            </a:r>
          </a:p>
          <a:p>
            <a:pPr marL="461963" lvl="1" indent="-231775" algn="l">
              <a:spcBef>
                <a:spcPct val="20000"/>
              </a:spcBef>
              <a:buClr>
                <a:srgbClr val="CC3300"/>
              </a:buClr>
              <a:buFont typeface="Wingdings" pitchFamily="2" charset="2"/>
              <a:buChar char="§"/>
              <a:defRPr/>
            </a:pPr>
            <a:r>
              <a:rPr lang="en-US" sz="1800" kern="0" dirty="0" smtClean="0"/>
              <a:t>Complex tangling of </a:t>
            </a:r>
            <a:r>
              <a:rPr lang="en-US" sz="1800" kern="0" dirty="0" err="1" smtClean="0"/>
              <a:t>QoS</a:t>
            </a:r>
            <a:r>
              <a:rPr lang="en-US" sz="1800" kern="0" dirty="0" smtClean="0"/>
              <a:t>: </a:t>
            </a:r>
            <a:r>
              <a:rPr lang="en-US" sz="1800" kern="0" dirty="0" err="1" smtClean="0"/>
              <a:t>Schedulability</a:t>
            </a:r>
            <a:r>
              <a:rPr lang="en-US" sz="1800" kern="0" dirty="0" smtClean="0"/>
              <a:t> &amp; Reliability</a:t>
            </a:r>
          </a:p>
          <a:p>
            <a:pPr marL="688975" lvl="2" indent="-225425" algn="l">
              <a:spcBef>
                <a:spcPct val="20000"/>
              </a:spcBef>
              <a:buClr>
                <a:srgbClr val="CC3300"/>
              </a:buClr>
              <a:buFont typeface="Wingdings" pitchFamily="2" charset="2"/>
              <a:buChar char="§"/>
              <a:defRPr/>
            </a:pPr>
            <a:r>
              <a:rPr lang="en-US" sz="1600" kern="0" dirty="0" err="1" smtClean="0"/>
              <a:t>Schedulability</a:t>
            </a:r>
            <a:r>
              <a:rPr lang="en-US" sz="1600" kern="0" dirty="0" smtClean="0"/>
              <a:t> of </a:t>
            </a:r>
            <a:r>
              <a:rPr lang="en-US" sz="1600" i="1" kern="0" dirty="0" smtClean="0"/>
              <a:t>rollbacks</a:t>
            </a:r>
            <a:r>
              <a:rPr lang="en-US" sz="1600" kern="0" dirty="0" smtClean="0"/>
              <a:t> &amp; </a:t>
            </a:r>
            <a:r>
              <a:rPr lang="en-US" sz="1600" i="1" kern="0" dirty="0" smtClean="0"/>
              <a:t>join</a:t>
            </a:r>
            <a:r>
              <a:rPr lang="en-US" sz="1600" kern="0" dirty="0" smtClean="0"/>
              <a:t> must be ensured</a:t>
            </a:r>
          </a:p>
          <a:p>
            <a:pPr marL="461963" lvl="1" indent="-231775" algn="l">
              <a:spcBef>
                <a:spcPct val="20000"/>
              </a:spcBef>
              <a:buClr>
                <a:srgbClr val="CC3300"/>
              </a:buClr>
              <a:buFont typeface="Wingdings" pitchFamily="2" charset="2"/>
              <a:buChar char="§"/>
              <a:defRPr/>
            </a:pPr>
            <a:r>
              <a:rPr lang="en-US" sz="1800" kern="0" dirty="0" smtClean="0"/>
              <a:t>Transactional semantics are not transparent</a:t>
            </a:r>
          </a:p>
          <a:p>
            <a:pPr marL="688975" lvl="2" indent="-225425" algn="l">
              <a:spcBef>
                <a:spcPct val="20000"/>
              </a:spcBef>
              <a:buClr>
                <a:srgbClr val="CC3300"/>
              </a:buClr>
              <a:buFont typeface="Wingdings" pitchFamily="2" charset="2"/>
              <a:buChar char="§"/>
              <a:defRPr/>
            </a:pPr>
            <a:r>
              <a:rPr lang="en-US" sz="1600" kern="0" dirty="0" smtClean="0"/>
              <a:t>Developers must implement: </a:t>
            </a:r>
            <a:r>
              <a:rPr lang="en-US" sz="1600" i="1" kern="0" dirty="0" smtClean="0"/>
              <a:t>prepare, commit</a:t>
            </a:r>
            <a:r>
              <a:rPr lang="en-US" sz="1600" kern="0" dirty="0" smtClean="0"/>
              <a:t>, </a:t>
            </a:r>
            <a:r>
              <a:rPr lang="en-US" sz="1600" i="1" kern="0" dirty="0" smtClean="0"/>
              <a:t>rollback (2PC phases)</a:t>
            </a:r>
          </a:p>
        </p:txBody>
      </p:sp>
      <p:graphicFrame>
        <p:nvGraphicFramePr>
          <p:cNvPr id="5" name="Object 8"/>
          <p:cNvGraphicFramePr>
            <a:graphicFrameLocks noChangeAspect="1"/>
          </p:cNvGraphicFramePr>
          <p:nvPr/>
        </p:nvGraphicFramePr>
        <p:xfrm>
          <a:off x="2590800" y="5189220"/>
          <a:ext cx="838200" cy="698500"/>
        </p:xfrm>
        <a:graphic>
          <a:graphicData uri="http://schemas.openxmlformats.org/presentationml/2006/ole">
            <p:oleObj spid="_x0000_s252930" name="Visio" r:id="rId4" imgW="1585499" imgH="1322962" progId="Visio.Drawing.11">
              <p:embed/>
            </p:oleObj>
          </a:graphicData>
        </a:graphic>
      </p:graphicFrame>
      <p:sp>
        <p:nvSpPr>
          <p:cNvPr id="6" name="&quot;No&quot; Symbol 5"/>
          <p:cNvSpPr/>
          <p:nvPr/>
        </p:nvSpPr>
        <p:spPr bwMode="auto">
          <a:xfrm>
            <a:off x="2667000" y="5570220"/>
            <a:ext cx="381000" cy="381000"/>
          </a:xfrm>
          <a:prstGeom prst="noSmoking">
            <a:avLst/>
          </a:prstGeom>
          <a:solidFill>
            <a:srgbClr val="FF00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graphicFrame>
        <p:nvGraphicFramePr>
          <p:cNvPr id="7" name="Object 4"/>
          <p:cNvGraphicFramePr>
            <a:graphicFrameLocks noChangeAspect="1"/>
          </p:cNvGraphicFramePr>
          <p:nvPr/>
        </p:nvGraphicFramePr>
        <p:xfrm>
          <a:off x="4038600" y="5181600"/>
          <a:ext cx="838200" cy="698500"/>
        </p:xfrm>
        <a:graphic>
          <a:graphicData uri="http://schemas.openxmlformats.org/presentationml/2006/ole">
            <p:oleObj spid="_x0000_s252931" name="Visio" r:id="rId5" imgW="1585499" imgH="1322962" progId="Visio.Drawing.11">
              <p:embed/>
            </p:oleObj>
          </a:graphicData>
        </a:graphic>
      </p:graphicFrame>
      <p:graphicFrame>
        <p:nvGraphicFramePr>
          <p:cNvPr id="8" name="Object 5"/>
          <p:cNvGraphicFramePr>
            <a:graphicFrameLocks noChangeAspect="1"/>
          </p:cNvGraphicFramePr>
          <p:nvPr/>
        </p:nvGraphicFramePr>
        <p:xfrm>
          <a:off x="5516880" y="5184140"/>
          <a:ext cx="838200" cy="698500"/>
        </p:xfrm>
        <a:graphic>
          <a:graphicData uri="http://schemas.openxmlformats.org/presentationml/2006/ole">
            <p:oleObj spid="_x0000_s252932" name="Visio" r:id="rId6" imgW="1585499" imgH="1322962" progId="Visio.Drawing.11">
              <p:embed/>
            </p:oleObj>
          </a:graphicData>
        </a:graphic>
      </p:graphicFrame>
      <p:graphicFrame>
        <p:nvGraphicFramePr>
          <p:cNvPr id="9" name="Object 6"/>
          <p:cNvGraphicFramePr>
            <a:graphicFrameLocks noChangeAspect="1"/>
          </p:cNvGraphicFramePr>
          <p:nvPr/>
        </p:nvGraphicFramePr>
        <p:xfrm>
          <a:off x="6972300" y="5189220"/>
          <a:ext cx="838200" cy="698500"/>
        </p:xfrm>
        <a:graphic>
          <a:graphicData uri="http://schemas.openxmlformats.org/presentationml/2006/ole">
            <p:oleObj spid="_x0000_s252933" name="Visio" r:id="rId7" imgW="1585499" imgH="1322962" progId="Visio.Drawing.11">
              <p:embed/>
            </p:oleObj>
          </a:graphicData>
        </a:graphic>
      </p:graphicFrame>
      <p:cxnSp>
        <p:nvCxnSpPr>
          <p:cNvPr id="10" name="Straight Arrow Connector 9"/>
          <p:cNvCxnSpPr/>
          <p:nvPr/>
        </p:nvCxnSpPr>
        <p:spPr bwMode="auto">
          <a:xfrm>
            <a:off x="3360420" y="5463540"/>
            <a:ext cx="685800" cy="1588"/>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graphicFrame>
        <p:nvGraphicFramePr>
          <p:cNvPr id="11" name="Object 7"/>
          <p:cNvGraphicFramePr>
            <a:graphicFrameLocks noChangeAspect="1"/>
          </p:cNvGraphicFramePr>
          <p:nvPr/>
        </p:nvGraphicFramePr>
        <p:xfrm>
          <a:off x="914400" y="5570220"/>
          <a:ext cx="838200" cy="698500"/>
        </p:xfrm>
        <a:graphic>
          <a:graphicData uri="http://schemas.openxmlformats.org/presentationml/2006/ole">
            <p:oleObj spid="_x0000_s252934" name="Visio" r:id="rId8" imgW="1585499" imgH="1322962" progId="Visio.Drawing.11">
              <p:embed/>
            </p:oleObj>
          </a:graphicData>
        </a:graphic>
      </p:graphicFrame>
      <p:cxnSp>
        <p:nvCxnSpPr>
          <p:cNvPr id="12" name="Straight Arrow Connector 11"/>
          <p:cNvCxnSpPr/>
          <p:nvPr/>
        </p:nvCxnSpPr>
        <p:spPr bwMode="auto">
          <a:xfrm flipV="1">
            <a:off x="1685925" y="5494020"/>
            <a:ext cx="904875" cy="352425"/>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sp>
        <p:nvSpPr>
          <p:cNvPr id="13" name="Rectangle 12"/>
          <p:cNvSpPr/>
          <p:nvPr/>
        </p:nvSpPr>
        <p:spPr bwMode="auto">
          <a:xfrm>
            <a:off x="6629400" y="5118100"/>
            <a:ext cx="2209800" cy="914400"/>
          </a:xfrm>
          <a:prstGeom prst="rect">
            <a:avLst/>
          </a:prstGeom>
          <a:solidFill>
            <a:srgbClr val="FF0000">
              <a:alpha val="32000"/>
            </a:srgb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8509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a:cs typeface="Arial" pitchFamily="34" charset="0"/>
              </a:rPr>
              <a:t>Potential </a:t>
            </a:r>
          </a:p>
          <a:p>
            <a:pPr marL="0" marR="0" indent="0" algn="r" defTabSz="8509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a:cs typeface="Arial" pitchFamily="34" charset="0"/>
              </a:rPr>
              <a:t>orphan </a:t>
            </a:r>
          </a:p>
          <a:p>
            <a:pPr marL="0" marR="0" indent="0" algn="r" defTabSz="850900" rtl="0" eaLnBrk="1" fontAlgn="base" latinLnBrk="0" hangingPunct="1">
              <a:lnSpc>
                <a:spcPct val="100000"/>
              </a:lnSpc>
              <a:spcBef>
                <a:spcPct val="0"/>
              </a:spcBef>
              <a:spcAft>
                <a:spcPct val="0"/>
              </a:spcAft>
              <a:buClrTx/>
              <a:buSzTx/>
              <a:buFontTx/>
              <a:buNone/>
              <a:tabLst/>
            </a:pPr>
            <a:r>
              <a:rPr lang="en-US" sz="1400" b="1" dirty="0" smtClean="0"/>
              <a:t>st</a:t>
            </a:r>
            <a:r>
              <a:rPr kumimoji="0" lang="en-US" sz="1400" b="1" i="0" u="none" strike="noStrike" cap="none" normalizeH="0" baseline="0" dirty="0" smtClean="0">
                <a:ln>
                  <a:noFill/>
                </a:ln>
                <a:solidFill>
                  <a:schemeClr val="tx1"/>
                </a:solidFill>
                <a:effectLst/>
                <a:latin typeface="Arial Unicode"/>
                <a:cs typeface="Arial" pitchFamily="34" charset="0"/>
              </a:rPr>
              <a:t>ate</a:t>
            </a:r>
          </a:p>
          <a:p>
            <a:pPr marL="0" marR="0" indent="0" algn="r" defTabSz="850900" rtl="0" eaLnBrk="1" fontAlgn="base" latinLnBrk="0" hangingPunct="1">
              <a:lnSpc>
                <a:spcPct val="100000"/>
              </a:lnSpc>
              <a:spcBef>
                <a:spcPct val="0"/>
              </a:spcBef>
              <a:spcAft>
                <a:spcPct val="0"/>
              </a:spcAft>
              <a:buClrTx/>
              <a:buSzTx/>
              <a:buFontTx/>
              <a:buNone/>
              <a:tabLst/>
            </a:pPr>
            <a:r>
              <a:rPr lang="en-US" sz="1400" b="1" dirty="0" smtClean="0"/>
              <a:t>growing</a:t>
            </a:r>
            <a:endParaRPr kumimoji="0" lang="en-US" sz="1400" b="1" i="0" u="none" strike="noStrike" cap="none" normalizeH="0" baseline="0" dirty="0" smtClean="0">
              <a:ln>
                <a:noFill/>
              </a:ln>
              <a:solidFill>
                <a:schemeClr val="tx1"/>
              </a:solidFill>
              <a:effectLst/>
              <a:latin typeface="Arial Unicode"/>
              <a:cs typeface="Arial" pitchFamily="34" charset="0"/>
            </a:endParaRPr>
          </a:p>
        </p:txBody>
      </p:sp>
      <p:sp>
        <p:nvSpPr>
          <p:cNvPr id="14" name="Rectangle 13"/>
          <p:cNvSpPr/>
          <p:nvPr/>
        </p:nvSpPr>
        <p:spPr bwMode="auto">
          <a:xfrm>
            <a:off x="5257800" y="5118100"/>
            <a:ext cx="1371600" cy="914400"/>
          </a:xfrm>
          <a:prstGeom prst="rect">
            <a:avLst/>
          </a:prstGeom>
          <a:solidFill>
            <a:srgbClr val="FF0000">
              <a:alpha val="32000"/>
            </a:srgb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15" name="TextBox 14"/>
          <p:cNvSpPr txBox="1"/>
          <p:nvPr/>
        </p:nvSpPr>
        <p:spPr>
          <a:xfrm>
            <a:off x="3733800" y="6096000"/>
            <a:ext cx="4495800" cy="369332"/>
          </a:xfrm>
          <a:prstGeom prst="rect">
            <a:avLst/>
          </a:prstGeom>
          <a:noFill/>
        </p:spPr>
        <p:txBody>
          <a:bodyPr wrap="square" rtlCol="0">
            <a:spAutoFit/>
          </a:bodyPr>
          <a:lstStyle/>
          <a:p>
            <a:r>
              <a:rPr lang="en-US" sz="1800" dirty="0" smtClean="0"/>
              <a:t>Orphan state bounded in B, C, D</a:t>
            </a:r>
            <a:endParaRPr lang="en-US" sz="1800" dirty="0"/>
          </a:p>
        </p:txBody>
      </p:sp>
      <p:sp>
        <p:nvSpPr>
          <p:cNvPr id="16" name="TextBox 15"/>
          <p:cNvSpPr txBox="1"/>
          <p:nvPr/>
        </p:nvSpPr>
        <p:spPr>
          <a:xfrm>
            <a:off x="3276600" y="4959350"/>
            <a:ext cx="838200" cy="430887"/>
          </a:xfrm>
          <a:prstGeom prst="rect">
            <a:avLst/>
          </a:prstGeom>
          <a:noFill/>
        </p:spPr>
        <p:txBody>
          <a:bodyPr wrap="square" rtlCol="0">
            <a:spAutoFit/>
          </a:bodyPr>
          <a:lstStyle/>
          <a:p>
            <a:r>
              <a:rPr lang="en-US" sz="1100" b="1" dirty="0" smtClean="0"/>
              <a:t>State Update</a:t>
            </a:r>
            <a:endParaRPr lang="en-US" sz="1100" b="1" dirty="0"/>
          </a:p>
        </p:txBody>
      </p:sp>
      <p:cxnSp>
        <p:nvCxnSpPr>
          <p:cNvPr id="17" name="Straight Arrow Connector 16"/>
          <p:cNvCxnSpPr/>
          <p:nvPr/>
        </p:nvCxnSpPr>
        <p:spPr bwMode="auto">
          <a:xfrm rot="10800000">
            <a:off x="3352800" y="5722620"/>
            <a:ext cx="762000" cy="1588"/>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sp>
        <p:nvSpPr>
          <p:cNvPr id="18" name="Rectangle 17"/>
          <p:cNvSpPr/>
          <p:nvPr/>
        </p:nvSpPr>
        <p:spPr bwMode="auto">
          <a:xfrm>
            <a:off x="3886200" y="5118100"/>
            <a:ext cx="1371600" cy="914400"/>
          </a:xfrm>
          <a:prstGeom prst="rect">
            <a:avLst/>
          </a:prstGeom>
          <a:solidFill>
            <a:srgbClr val="FF0000">
              <a:alpha val="32000"/>
            </a:srgb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cxnSp>
        <p:nvCxnSpPr>
          <p:cNvPr id="19" name="Straight Arrow Connector 18"/>
          <p:cNvCxnSpPr/>
          <p:nvPr/>
        </p:nvCxnSpPr>
        <p:spPr bwMode="auto">
          <a:xfrm rot="10800000">
            <a:off x="6248400" y="5722620"/>
            <a:ext cx="762000" cy="1588"/>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cxnSp>
        <p:nvCxnSpPr>
          <p:cNvPr id="20" name="Straight Arrow Connector 19"/>
          <p:cNvCxnSpPr/>
          <p:nvPr/>
        </p:nvCxnSpPr>
        <p:spPr bwMode="auto">
          <a:xfrm>
            <a:off x="6286500" y="5461952"/>
            <a:ext cx="685800" cy="1588"/>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cxnSp>
        <p:nvCxnSpPr>
          <p:cNvPr id="21" name="Straight Arrow Connector 20"/>
          <p:cNvCxnSpPr/>
          <p:nvPr/>
        </p:nvCxnSpPr>
        <p:spPr bwMode="auto">
          <a:xfrm>
            <a:off x="4846320" y="5463540"/>
            <a:ext cx="685800" cy="1588"/>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cxnSp>
        <p:nvCxnSpPr>
          <p:cNvPr id="22" name="Straight Arrow Connector 21"/>
          <p:cNvCxnSpPr/>
          <p:nvPr/>
        </p:nvCxnSpPr>
        <p:spPr bwMode="auto">
          <a:xfrm rot="10800000">
            <a:off x="4800600" y="5721031"/>
            <a:ext cx="762000" cy="1588"/>
          </a:xfrm>
          <a:prstGeom prst="straightConnector1">
            <a:avLst/>
          </a:prstGeom>
          <a:solidFill>
            <a:schemeClr val="accent1"/>
          </a:solidFill>
          <a:ln w="25400" cap="flat" cmpd="sng" algn="ctr">
            <a:solidFill>
              <a:schemeClr val="tx1"/>
            </a:solidFill>
            <a:prstDash val="sysDot"/>
            <a:round/>
            <a:headEnd type="none" w="med" len="med"/>
            <a:tailEnd type="arrow"/>
          </a:ln>
          <a:effectLst/>
        </p:spPr>
      </p:cxnSp>
      <p:sp>
        <p:nvSpPr>
          <p:cNvPr id="23" name="TextBox 22"/>
          <p:cNvSpPr txBox="1"/>
          <p:nvPr/>
        </p:nvSpPr>
        <p:spPr>
          <a:xfrm>
            <a:off x="4724400" y="4953000"/>
            <a:ext cx="838200" cy="430887"/>
          </a:xfrm>
          <a:prstGeom prst="rect">
            <a:avLst/>
          </a:prstGeom>
          <a:noFill/>
        </p:spPr>
        <p:txBody>
          <a:bodyPr wrap="square" rtlCol="0">
            <a:spAutoFit/>
          </a:bodyPr>
          <a:lstStyle/>
          <a:p>
            <a:r>
              <a:rPr lang="en-US" sz="1100" b="1" dirty="0" smtClean="0"/>
              <a:t>State Update</a:t>
            </a:r>
            <a:endParaRPr lang="en-US" sz="1100" b="1" dirty="0"/>
          </a:p>
        </p:txBody>
      </p:sp>
      <p:sp>
        <p:nvSpPr>
          <p:cNvPr id="24" name="TextBox 23"/>
          <p:cNvSpPr txBox="1"/>
          <p:nvPr/>
        </p:nvSpPr>
        <p:spPr>
          <a:xfrm>
            <a:off x="6172200" y="4953000"/>
            <a:ext cx="838200" cy="430887"/>
          </a:xfrm>
          <a:prstGeom prst="rect">
            <a:avLst/>
          </a:prstGeom>
          <a:noFill/>
        </p:spPr>
        <p:txBody>
          <a:bodyPr wrap="square" rtlCol="0">
            <a:spAutoFit/>
          </a:bodyPr>
          <a:lstStyle/>
          <a:p>
            <a:r>
              <a:rPr lang="en-US" sz="1100" b="1" dirty="0" smtClean="0"/>
              <a:t>State Update</a:t>
            </a:r>
            <a:endParaRPr lang="en-US" sz="11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5" grpId="0"/>
      <p:bldP spid="1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73FCA15-E72E-4EB1-A997-53FA4B52C890}" type="slidenum">
              <a:rPr lang="en-US" smtClean="0"/>
              <a:pPr>
                <a:defRPr/>
              </a:pPr>
              <a:t>47</a:t>
            </a:fld>
            <a:endParaRPr lang="en-US" dirty="0"/>
          </a:p>
        </p:txBody>
      </p:sp>
      <p:sp>
        <p:nvSpPr>
          <p:cNvPr id="3" name="Rectangle 2"/>
          <p:cNvSpPr txBox="1">
            <a:spLocks noChangeArrowheads="1"/>
          </p:cNvSpPr>
          <p:nvPr/>
        </p:nvSpPr>
        <p:spPr bwMode="auto">
          <a:xfrm>
            <a:off x="381000" y="152400"/>
            <a:ext cx="8534400" cy="685800"/>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lvl="0" defTabSz="850900">
              <a:defRPr/>
            </a:pPr>
            <a:r>
              <a:rPr kumimoji="0" lang="en-US" sz="2800" b="1" i="0" u="none" strike="noStrike" kern="0" cap="none" spc="0" normalizeH="0" baseline="0" noProof="0" dirty="0" smtClean="0">
                <a:ln>
                  <a:noFill/>
                </a:ln>
                <a:solidFill>
                  <a:srgbClr val="FF0000"/>
                </a:solidFill>
                <a:effectLst/>
                <a:uLnTx/>
                <a:uFillTx/>
                <a:latin typeface="+mj-lt"/>
                <a:ea typeface="+mj-ea"/>
                <a:cs typeface="Arial" pitchFamily="34" charset="0"/>
              </a:rPr>
              <a:t>Unresolved Challenges: </a:t>
            </a:r>
            <a:r>
              <a:rPr lang="en-US" sz="2800" b="1" kern="0" dirty="0" smtClean="0">
                <a:solidFill>
                  <a:srgbClr val="FF0000"/>
                </a:solidFill>
              </a:rPr>
              <a:t>End-to-end Reliability of </a:t>
            </a:r>
          </a:p>
          <a:p>
            <a:pPr lvl="0" defTabSz="850900">
              <a:defRPr/>
            </a:pPr>
            <a:r>
              <a:rPr lang="en-US" sz="2800" b="1" kern="0" dirty="0" smtClean="0">
                <a:solidFill>
                  <a:srgbClr val="FF0000"/>
                </a:solidFill>
              </a:rPr>
              <a:t>Non-deterministic </a:t>
            </a:r>
            <a:r>
              <a:rPr lang="en-US" sz="2800" b="1" kern="0" dirty="0" err="1" smtClean="0">
                <a:solidFill>
                  <a:srgbClr val="FF0000"/>
                </a:solidFill>
              </a:rPr>
              <a:t>Stateful</a:t>
            </a:r>
            <a:r>
              <a:rPr lang="en-US" sz="2800" b="1" kern="0" dirty="0" smtClean="0">
                <a:solidFill>
                  <a:srgbClr val="FF0000"/>
                </a:solidFill>
              </a:rPr>
              <a:t> Components </a:t>
            </a:r>
            <a:endParaRPr lang="en-US" sz="2600" b="1" kern="0" dirty="0" smtClean="0">
              <a:solidFill>
                <a:srgbClr val="FF3300"/>
              </a:solidFill>
            </a:endParaRPr>
          </a:p>
        </p:txBody>
      </p:sp>
      <p:sp>
        <p:nvSpPr>
          <p:cNvPr id="4" name="Content Placeholder 2"/>
          <p:cNvSpPr txBox="1">
            <a:spLocks/>
          </p:cNvSpPr>
          <p:nvPr/>
        </p:nvSpPr>
        <p:spPr bwMode="auto">
          <a:xfrm>
            <a:off x="152400" y="990600"/>
            <a:ext cx="8839200" cy="5562600"/>
          </a:xfrm>
          <a:prstGeom prst="rect">
            <a:avLst/>
          </a:prstGeom>
          <a:noFill/>
          <a:ln w="9525">
            <a:noFill/>
            <a:miter lim="800000"/>
            <a:headEnd/>
            <a:tailEnd/>
          </a:ln>
        </p:spPr>
        <p:txBody>
          <a:bodyPr lIns="92075" tIns="46038" rIns="92075" bIns="46038"/>
          <a:lstStyle/>
          <a:p>
            <a:pPr marL="225425" indent="-225425" algn="l">
              <a:spcBef>
                <a:spcPct val="20000"/>
              </a:spcBef>
              <a:buClr>
                <a:srgbClr val="CC3300"/>
              </a:buClr>
              <a:buFont typeface="Wingdings" pitchFamily="2" charset="2"/>
              <a:buChar char="§"/>
              <a:defRPr/>
            </a:pPr>
            <a:r>
              <a:rPr lang="en-US" sz="2000" kern="0" dirty="0" smtClean="0"/>
              <a:t>Integration of replication &amp; transactions</a:t>
            </a:r>
          </a:p>
          <a:p>
            <a:pPr marL="461963" lvl="1" indent="-231775" algn="l">
              <a:spcBef>
                <a:spcPct val="20000"/>
              </a:spcBef>
              <a:buClr>
                <a:srgbClr val="CC3300"/>
              </a:buClr>
              <a:buFont typeface="Wingdings" pitchFamily="2" charset="2"/>
              <a:buChar char="§"/>
              <a:defRPr/>
            </a:pPr>
            <a:r>
              <a:rPr lang="en-US" sz="1800" kern="0" dirty="0" smtClean="0"/>
              <a:t>Applicable to multi-tier transactional web-based systems only</a:t>
            </a:r>
          </a:p>
          <a:p>
            <a:pPr marL="461963" lvl="1" indent="-231775" algn="l">
              <a:spcBef>
                <a:spcPct val="20000"/>
              </a:spcBef>
              <a:buClr>
                <a:srgbClr val="CC3300"/>
              </a:buClr>
              <a:buFont typeface="Wingdings" pitchFamily="2" charset="2"/>
              <a:buChar char="§"/>
              <a:defRPr/>
            </a:pPr>
            <a:r>
              <a:rPr lang="en-US" sz="1800" kern="0" dirty="0" smtClean="0"/>
              <a:t>Overhead of transactions (fault-free situation)</a:t>
            </a:r>
          </a:p>
          <a:p>
            <a:pPr marL="688975" lvl="2" indent="-225425" algn="l">
              <a:spcBef>
                <a:spcPct val="20000"/>
              </a:spcBef>
              <a:buClr>
                <a:srgbClr val="CC3300"/>
              </a:buClr>
              <a:buFont typeface="Wingdings" pitchFamily="2" charset="2"/>
              <a:buChar char="§"/>
              <a:defRPr/>
            </a:pPr>
            <a:r>
              <a:rPr lang="en-US" sz="1600" i="1" kern="0" dirty="0" smtClean="0"/>
              <a:t>Join </a:t>
            </a:r>
            <a:r>
              <a:rPr lang="en-US" sz="1600" kern="0" dirty="0" smtClean="0"/>
              <a:t> operations in the critical path</a:t>
            </a:r>
          </a:p>
          <a:p>
            <a:pPr marL="688975" lvl="2" indent="-225425" algn="l">
              <a:spcBef>
                <a:spcPct val="20000"/>
              </a:spcBef>
              <a:buClr>
                <a:srgbClr val="CC3300"/>
              </a:buClr>
              <a:buFont typeface="Wingdings" pitchFamily="2" charset="2"/>
              <a:buChar char="§"/>
              <a:defRPr/>
            </a:pPr>
            <a:r>
              <a:rPr lang="en-US" sz="1600" kern="0" dirty="0" smtClean="0"/>
              <a:t>2 phase commit (2PC) protocol at the end of invocation</a:t>
            </a:r>
          </a:p>
          <a:p>
            <a:pPr marL="461963" lvl="1" indent="-231775" algn="l">
              <a:spcBef>
                <a:spcPct val="20000"/>
              </a:spcBef>
              <a:buClr>
                <a:srgbClr val="CC3300"/>
              </a:buClr>
              <a:buFont typeface="Wingdings" pitchFamily="2" charset="2"/>
              <a:buChar char="§"/>
              <a:defRPr/>
            </a:pPr>
            <a:r>
              <a:rPr lang="en-US" sz="1800" kern="0" dirty="0" smtClean="0"/>
              <a:t>Overhead of transactions (faulty situation)</a:t>
            </a:r>
          </a:p>
          <a:p>
            <a:pPr marL="688975" lvl="2" indent="-225425" algn="l">
              <a:spcBef>
                <a:spcPct val="20000"/>
              </a:spcBef>
              <a:buClr>
                <a:srgbClr val="CC3300"/>
              </a:buClr>
              <a:buFont typeface="Wingdings" pitchFamily="2" charset="2"/>
              <a:buChar char="§"/>
              <a:defRPr/>
            </a:pPr>
            <a:r>
              <a:rPr lang="en-US" sz="1600" kern="0" dirty="0" smtClean="0"/>
              <a:t>Must rollback to avoid orphan state</a:t>
            </a:r>
          </a:p>
          <a:p>
            <a:pPr marL="688975" lvl="2" indent="-225425" algn="l">
              <a:spcBef>
                <a:spcPct val="20000"/>
              </a:spcBef>
              <a:buClr>
                <a:srgbClr val="CC3300"/>
              </a:buClr>
              <a:buFont typeface="Wingdings" pitchFamily="2" charset="2"/>
              <a:buChar char="§"/>
              <a:defRPr/>
            </a:pPr>
            <a:r>
              <a:rPr lang="en-US" sz="1600" kern="0" dirty="0" smtClean="0"/>
              <a:t>Re-execute &amp; 2PC again upon recovery</a:t>
            </a:r>
          </a:p>
          <a:p>
            <a:pPr marL="461963" lvl="1" indent="-231775" algn="l">
              <a:spcBef>
                <a:spcPct val="20000"/>
              </a:spcBef>
              <a:buClr>
                <a:srgbClr val="CC3300"/>
              </a:buClr>
              <a:buFont typeface="Wingdings" pitchFamily="2" charset="2"/>
              <a:buChar char="§"/>
              <a:defRPr/>
            </a:pPr>
            <a:r>
              <a:rPr lang="en-US" sz="1800" kern="0" dirty="0" smtClean="0"/>
              <a:t>Complex tangling of </a:t>
            </a:r>
            <a:r>
              <a:rPr lang="en-US" sz="1800" kern="0" dirty="0" err="1" smtClean="0"/>
              <a:t>QoS</a:t>
            </a:r>
            <a:r>
              <a:rPr lang="en-US" sz="1800" kern="0" dirty="0" smtClean="0"/>
              <a:t>: </a:t>
            </a:r>
            <a:r>
              <a:rPr lang="en-US" sz="1800" kern="0" dirty="0" err="1" smtClean="0"/>
              <a:t>Schedulability</a:t>
            </a:r>
            <a:r>
              <a:rPr lang="en-US" sz="1800" kern="0" dirty="0" smtClean="0"/>
              <a:t> &amp; Reliability</a:t>
            </a:r>
          </a:p>
          <a:p>
            <a:pPr marL="688975" lvl="2" indent="-225425" algn="l">
              <a:spcBef>
                <a:spcPct val="20000"/>
              </a:spcBef>
              <a:buClr>
                <a:srgbClr val="CC3300"/>
              </a:buClr>
              <a:buFont typeface="Wingdings" pitchFamily="2" charset="2"/>
              <a:buChar char="§"/>
              <a:defRPr/>
            </a:pPr>
            <a:r>
              <a:rPr lang="en-US" sz="1600" kern="0" dirty="0" err="1" smtClean="0"/>
              <a:t>Schedulability</a:t>
            </a:r>
            <a:r>
              <a:rPr lang="en-US" sz="1600" kern="0" dirty="0" smtClean="0"/>
              <a:t> of </a:t>
            </a:r>
            <a:r>
              <a:rPr lang="en-US" sz="1600" i="1" kern="0" dirty="0" smtClean="0"/>
              <a:t>rollbacks</a:t>
            </a:r>
            <a:r>
              <a:rPr lang="en-US" sz="1600" kern="0" dirty="0" smtClean="0"/>
              <a:t> &amp; </a:t>
            </a:r>
            <a:r>
              <a:rPr lang="en-US" sz="1600" i="1" kern="0" dirty="0" smtClean="0"/>
              <a:t>join</a:t>
            </a:r>
            <a:r>
              <a:rPr lang="en-US" sz="1600" kern="0" dirty="0" smtClean="0"/>
              <a:t> must be ensured</a:t>
            </a:r>
          </a:p>
          <a:p>
            <a:pPr marL="461963" lvl="1" indent="-231775" algn="l">
              <a:spcBef>
                <a:spcPct val="20000"/>
              </a:spcBef>
              <a:buClr>
                <a:srgbClr val="CC3300"/>
              </a:buClr>
              <a:buFont typeface="Wingdings" pitchFamily="2" charset="2"/>
              <a:buChar char="§"/>
              <a:defRPr/>
            </a:pPr>
            <a:r>
              <a:rPr lang="en-US" sz="1800" kern="0" dirty="0" smtClean="0"/>
              <a:t>Transactional semantics are not transparent</a:t>
            </a:r>
          </a:p>
          <a:p>
            <a:pPr marL="688975" lvl="2" indent="-225425" algn="l">
              <a:spcBef>
                <a:spcPct val="20000"/>
              </a:spcBef>
              <a:buClr>
                <a:srgbClr val="CC3300"/>
              </a:buClr>
              <a:buFont typeface="Wingdings" pitchFamily="2" charset="2"/>
              <a:buChar char="§"/>
              <a:defRPr/>
            </a:pPr>
            <a:r>
              <a:rPr lang="en-US" sz="1600" kern="0" dirty="0" smtClean="0"/>
              <a:t>Developers must implement all: </a:t>
            </a:r>
            <a:r>
              <a:rPr lang="en-US" sz="1600" i="1" kern="0" dirty="0" smtClean="0"/>
              <a:t>commit</a:t>
            </a:r>
            <a:r>
              <a:rPr lang="en-US" sz="1600" kern="0" dirty="0" smtClean="0"/>
              <a:t>, </a:t>
            </a:r>
            <a:r>
              <a:rPr lang="en-US" sz="1600" i="1" kern="0" dirty="0" smtClean="0"/>
              <a:t>rollback, 2PC phases</a:t>
            </a:r>
          </a:p>
          <a:p>
            <a:pPr marL="225425" indent="-225425" algn="l">
              <a:spcBef>
                <a:spcPct val="20000"/>
              </a:spcBef>
              <a:buClr>
                <a:srgbClr val="CC3300"/>
              </a:buClr>
              <a:buFont typeface="Wingdings" pitchFamily="2" charset="2"/>
              <a:buChar char="§"/>
              <a:defRPr/>
            </a:pPr>
            <a:r>
              <a:rPr lang="en-US" sz="2000" kern="0" dirty="0" smtClean="0"/>
              <a:t>Enforcing determinism</a:t>
            </a:r>
          </a:p>
          <a:p>
            <a:pPr marL="461963" lvl="1" indent="-231775" algn="l">
              <a:spcBef>
                <a:spcPct val="20000"/>
              </a:spcBef>
              <a:buClr>
                <a:srgbClr val="CC3300"/>
              </a:buClr>
              <a:buFont typeface="Wingdings" pitchFamily="2" charset="2"/>
              <a:buChar char="§"/>
              <a:defRPr/>
            </a:pPr>
            <a:r>
              <a:rPr lang="en-US" sz="1800" kern="0" dirty="0" smtClean="0"/>
              <a:t>Point solutions: Compensate specific sources of non-determinism</a:t>
            </a:r>
          </a:p>
          <a:p>
            <a:pPr marL="688975" lvl="2" indent="-225425" algn="l">
              <a:spcBef>
                <a:spcPct val="20000"/>
              </a:spcBef>
              <a:buClr>
                <a:srgbClr val="CC3300"/>
              </a:buClr>
              <a:buFont typeface="Wingdings" pitchFamily="2" charset="2"/>
              <a:buChar char="§"/>
              <a:defRPr/>
            </a:pPr>
            <a:r>
              <a:rPr lang="en-US" sz="1800" kern="0" dirty="0" smtClean="0"/>
              <a:t>e.g., thread scheduling, mutual exclusion</a:t>
            </a:r>
          </a:p>
          <a:p>
            <a:pPr marL="461963" lvl="1" indent="-231775" algn="l">
              <a:spcBef>
                <a:spcPct val="20000"/>
              </a:spcBef>
              <a:buClr>
                <a:srgbClr val="CC3300"/>
              </a:buClr>
              <a:buFont typeface="Wingdings" pitchFamily="2" charset="2"/>
              <a:buChar char="§"/>
              <a:defRPr/>
            </a:pPr>
            <a:r>
              <a:rPr lang="en-US" sz="1800" kern="0" dirty="0" smtClean="0"/>
              <a:t>Compensation using semi-automated program analysis</a:t>
            </a:r>
          </a:p>
          <a:p>
            <a:pPr marL="688975" lvl="2" indent="-225425" algn="l">
              <a:spcBef>
                <a:spcPct val="20000"/>
              </a:spcBef>
              <a:buClr>
                <a:srgbClr val="CC3300"/>
              </a:buClr>
              <a:buFont typeface="Wingdings" pitchFamily="2" charset="2"/>
              <a:buChar char="§"/>
              <a:defRPr/>
            </a:pPr>
            <a:r>
              <a:rPr lang="en-US" sz="1800" kern="0" dirty="0" smtClean="0"/>
              <a:t>Humans must rectify non-automated compensation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73FCA15-E72E-4EB1-A997-53FA4B52C890}" type="slidenum">
              <a:rPr lang="en-US" smtClean="0"/>
              <a:pPr>
                <a:defRPr/>
              </a:pPr>
              <a:t>48</a:t>
            </a:fld>
            <a:endParaRPr lang="en-US" dirty="0"/>
          </a:p>
        </p:txBody>
      </p:sp>
      <p:sp>
        <p:nvSpPr>
          <p:cNvPr id="3" name="Rectangle 2"/>
          <p:cNvSpPr txBox="1">
            <a:spLocks noChangeArrowheads="1"/>
          </p:cNvSpPr>
          <p:nvPr/>
        </p:nvSpPr>
        <p:spPr bwMode="auto">
          <a:xfrm>
            <a:off x="381000" y="76200"/>
            <a:ext cx="8534400" cy="685800"/>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lvl="0" defTabSz="850900">
              <a:defRPr/>
            </a:pPr>
            <a:r>
              <a:rPr kumimoji="0" lang="en-US" sz="2800" b="1" i="0" u="none" strike="noStrike" kern="0" cap="none" spc="0" normalizeH="0" baseline="0" noProof="0" dirty="0" smtClean="0">
                <a:ln>
                  <a:noFill/>
                </a:ln>
                <a:solidFill>
                  <a:srgbClr val="FF0000"/>
                </a:solidFill>
                <a:effectLst/>
                <a:uLnTx/>
                <a:uFillTx/>
                <a:latin typeface="+mj-lt"/>
                <a:ea typeface="+mj-ea"/>
                <a:cs typeface="Arial" pitchFamily="34" charset="0"/>
              </a:rPr>
              <a:t>Proposed Research: Protocol for End-to-end Exactly-once Semantics with Rapid Failover</a:t>
            </a:r>
            <a:endParaRPr lang="en-US" sz="2600" b="1" kern="0" dirty="0" smtClean="0">
              <a:solidFill>
                <a:srgbClr val="FF3300"/>
              </a:solidFill>
            </a:endParaRPr>
          </a:p>
        </p:txBody>
      </p:sp>
      <p:sp>
        <p:nvSpPr>
          <p:cNvPr id="4" name="Content Placeholder 2"/>
          <p:cNvSpPr txBox="1">
            <a:spLocks/>
          </p:cNvSpPr>
          <p:nvPr/>
        </p:nvSpPr>
        <p:spPr bwMode="auto">
          <a:xfrm>
            <a:off x="76200" y="838200"/>
            <a:ext cx="8839200" cy="6019800"/>
          </a:xfrm>
          <a:prstGeom prst="rect">
            <a:avLst/>
          </a:prstGeom>
          <a:noFill/>
          <a:ln w="9525">
            <a:noFill/>
            <a:miter lim="800000"/>
            <a:headEnd/>
            <a:tailEnd/>
          </a:ln>
        </p:spPr>
        <p:txBody>
          <a:bodyPr lIns="92075" tIns="46038" rIns="92075" bIns="46038"/>
          <a:lstStyle/>
          <a:p>
            <a:pPr marL="225425" indent="-225425" algn="l">
              <a:spcBef>
                <a:spcPct val="20000"/>
              </a:spcBef>
              <a:buClr>
                <a:srgbClr val="CC3300"/>
              </a:buClr>
              <a:buFont typeface="Wingdings" pitchFamily="2" charset="2"/>
              <a:buChar char="§"/>
              <a:defRPr/>
            </a:pPr>
            <a:r>
              <a:rPr lang="en-US" sz="2000" kern="0" dirty="0" smtClean="0"/>
              <a:t>Rethinking Transactions</a:t>
            </a:r>
          </a:p>
          <a:p>
            <a:pPr marL="461963" lvl="1" indent="-231775" algn="l">
              <a:spcBef>
                <a:spcPct val="20000"/>
              </a:spcBef>
              <a:buClr>
                <a:srgbClr val="CC3300"/>
              </a:buClr>
              <a:buFont typeface="Wingdings" pitchFamily="2" charset="2"/>
              <a:buChar char="§"/>
              <a:defRPr/>
            </a:pPr>
            <a:r>
              <a:rPr lang="en-US" sz="1800" kern="0" dirty="0" smtClean="0"/>
              <a:t>Overhead is undesirable in DRE systems</a:t>
            </a:r>
          </a:p>
          <a:p>
            <a:pPr marL="461963" lvl="1" indent="-231775" algn="l">
              <a:spcBef>
                <a:spcPct val="20000"/>
              </a:spcBef>
              <a:buClr>
                <a:srgbClr val="CC3300"/>
              </a:buClr>
              <a:buFont typeface="Wingdings" pitchFamily="2" charset="2"/>
              <a:buChar char="§"/>
              <a:defRPr/>
            </a:pPr>
            <a:r>
              <a:rPr lang="en-US" sz="1800" kern="0" dirty="0" smtClean="0"/>
              <a:t>Alternative mechanism needed to rectify the orphan state</a:t>
            </a:r>
            <a:endParaRPr lang="en-US" sz="2000" kern="0" dirty="0" smtClean="0"/>
          </a:p>
          <a:p>
            <a:pPr marL="225425" indent="-225425" algn="l">
              <a:spcBef>
                <a:spcPct val="20000"/>
              </a:spcBef>
              <a:buClr>
                <a:srgbClr val="CC3300"/>
              </a:buClr>
              <a:buFont typeface="Wingdings" pitchFamily="2" charset="2"/>
              <a:buChar char="§"/>
              <a:defRPr/>
            </a:pPr>
            <a:r>
              <a:rPr lang="en-US" sz="2000" kern="0" dirty="0" smtClean="0"/>
              <a:t>Proposed research: A distributed protocol that</a:t>
            </a:r>
          </a:p>
          <a:p>
            <a:pPr marL="742950" lvl="1" indent="-290513" algn="l">
              <a:spcBef>
                <a:spcPct val="20000"/>
              </a:spcBef>
              <a:buClr>
                <a:srgbClr val="CC3300"/>
              </a:buClr>
              <a:buFont typeface="+mj-lt"/>
              <a:buAutoNum type="arabicPeriod"/>
              <a:defRPr/>
            </a:pPr>
            <a:r>
              <a:rPr lang="en-US" sz="1800" dirty="0" smtClean="0"/>
              <a:t>Supports exactly-once execution semantics in presence of </a:t>
            </a:r>
          </a:p>
          <a:p>
            <a:pPr lvl="2" indent="-236538" algn="l">
              <a:spcBef>
                <a:spcPct val="20000"/>
              </a:spcBef>
              <a:buClr>
                <a:srgbClr val="CC3300"/>
              </a:buClr>
              <a:buFont typeface="Wingdings" pitchFamily="2" charset="2"/>
              <a:buChar char="§"/>
              <a:defRPr/>
            </a:pPr>
            <a:r>
              <a:rPr lang="en-US" sz="1800" dirty="0" smtClean="0"/>
              <a:t>Nested invocations</a:t>
            </a:r>
          </a:p>
          <a:p>
            <a:pPr lvl="2" indent="-236538" algn="l">
              <a:spcBef>
                <a:spcPct val="20000"/>
              </a:spcBef>
              <a:buClr>
                <a:srgbClr val="CC3300"/>
              </a:buClr>
              <a:buFont typeface="Wingdings" pitchFamily="2" charset="2"/>
              <a:buChar char="§"/>
              <a:defRPr/>
            </a:pPr>
            <a:r>
              <a:rPr lang="en-US" sz="1800" dirty="0" smtClean="0"/>
              <a:t>Non-deterministic </a:t>
            </a:r>
            <a:r>
              <a:rPr lang="en-US" sz="1800" dirty="0" err="1" smtClean="0"/>
              <a:t>stateful</a:t>
            </a:r>
            <a:r>
              <a:rPr lang="en-US" sz="1800" dirty="0" smtClean="0"/>
              <a:t> components</a:t>
            </a:r>
          </a:p>
          <a:p>
            <a:pPr lvl="2" indent="-236538" algn="l">
              <a:spcBef>
                <a:spcPct val="20000"/>
              </a:spcBef>
              <a:buClr>
                <a:srgbClr val="CC3300"/>
              </a:buClr>
              <a:buFont typeface="Wingdings" pitchFamily="2" charset="2"/>
              <a:buChar char="§"/>
              <a:defRPr/>
            </a:pPr>
            <a:r>
              <a:rPr lang="en-US" sz="1800" dirty="0" smtClean="0"/>
              <a:t>Passive replication </a:t>
            </a:r>
          </a:p>
          <a:p>
            <a:pPr marL="742950" lvl="1" indent="-290513" algn="l">
              <a:spcBef>
                <a:spcPct val="20000"/>
              </a:spcBef>
              <a:buClr>
                <a:srgbClr val="CC3300"/>
              </a:buClr>
              <a:buFont typeface="+mj-lt"/>
              <a:buAutoNum type="arabicPeriod"/>
              <a:defRPr/>
            </a:pPr>
            <a:r>
              <a:rPr lang="en-US" sz="1800" dirty="0" smtClean="0"/>
              <a:t>Ensures state consistency of replicas</a:t>
            </a:r>
          </a:p>
          <a:p>
            <a:pPr marL="742950" lvl="1" indent="-290513" algn="l">
              <a:spcBef>
                <a:spcPct val="20000"/>
              </a:spcBef>
              <a:buClr>
                <a:srgbClr val="CC3300"/>
              </a:buClr>
              <a:buFont typeface="+mj-lt"/>
              <a:buAutoNum type="arabicPeriod"/>
              <a:defRPr/>
            </a:pPr>
            <a:r>
              <a:rPr lang="en-US" sz="1800" dirty="0" smtClean="0"/>
              <a:t>Does not require intrusive changes to the component implementation</a:t>
            </a:r>
          </a:p>
          <a:p>
            <a:pPr lvl="2" indent="-236538" algn="l">
              <a:spcBef>
                <a:spcPct val="20000"/>
              </a:spcBef>
              <a:buClr>
                <a:srgbClr val="CC3300"/>
              </a:buClr>
              <a:buFont typeface="Wingdings" pitchFamily="2" charset="2"/>
              <a:buChar char="§"/>
              <a:defRPr/>
            </a:pPr>
            <a:r>
              <a:rPr lang="en-US" sz="1800" kern="0" dirty="0" smtClean="0"/>
              <a:t>No need to implement </a:t>
            </a:r>
            <a:r>
              <a:rPr lang="en-US" sz="1800" i="1" kern="0" dirty="0" smtClean="0"/>
              <a:t>prepare, commit,</a:t>
            </a:r>
            <a:r>
              <a:rPr lang="en-US" sz="1800" kern="0" dirty="0" smtClean="0"/>
              <a:t> &amp; </a:t>
            </a:r>
            <a:r>
              <a:rPr lang="en-US" sz="1800" i="1" kern="0" dirty="0" smtClean="0"/>
              <a:t>rollback</a:t>
            </a:r>
          </a:p>
          <a:p>
            <a:pPr marL="742950" lvl="1" indent="-290513" algn="l">
              <a:spcBef>
                <a:spcPct val="20000"/>
              </a:spcBef>
              <a:buClr>
                <a:srgbClr val="CC3300"/>
              </a:buClr>
              <a:buFont typeface="+mj-lt"/>
              <a:buAutoNum type="arabicPeriod"/>
              <a:defRPr/>
            </a:pPr>
            <a:r>
              <a:rPr lang="en-US" sz="1800" dirty="0" smtClean="0"/>
              <a:t>Supports fast client failover that is insensitive to </a:t>
            </a:r>
          </a:p>
          <a:p>
            <a:pPr lvl="2" indent="-236538" algn="l">
              <a:spcBef>
                <a:spcPct val="20000"/>
              </a:spcBef>
              <a:buClr>
                <a:srgbClr val="CC3300"/>
              </a:buClr>
              <a:buFont typeface="Wingdings" pitchFamily="2" charset="2"/>
              <a:buChar char="§"/>
              <a:defRPr/>
            </a:pPr>
            <a:r>
              <a:rPr lang="en-US" sz="1800" dirty="0" smtClean="0"/>
              <a:t>Location of failure in the operational string</a:t>
            </a:r>
          </a:p>
          <a:p>
            <a:pPr lvl="2" indent="-236538" algn="l">
              <a:spcBef>
                <a:spcPct val="20000"/>
              </a:spcBef>
              <a:buClr>
                <a:srgbClr val="CC3300"/>
              </a:buClr>
              <a:buFont typeface="Wingdings" pitchFamily="2" charset="2"/>
              <a:buChar char="§"/>
              <a:defRPr/>
            </a:pPr>
            <a:r>
              <a:rPr lang="en-US" sz="1800" dirty="0" smtClean="0"/>
              <a:t>Size of the operational string</a:t>
            </a:r>
          </a:p>
          <a:p>
            <a:pPr marL="290513" indent="-290513" algn="l">
              <a:spcBef>
                <a:spcPct val="20000"/>
              </a:spcBef>
              <a:buClr>
                <a:srgbClr val="CC3300"/>
              </a:buClr>
              <a:buFont typeface="Wingdings" pitchFamily="2" charset="2"/>
              <a:buChar char="§"/>
              <a:defRPr/>
            </a:pPr>
            <a:r>
              <a:rPr lang="en-US" sz="2000" dirty="0" smtClean="0"/>
              <a:t>Evaluation Criteria</a:t>
            </a:r>
          </a:p>
          <a:p>
            <a:pPr marL="461963" lvl="1" indent="-231775" algn="l">
              <a:spcBef>
                <a:spcPct val="20000"/>
              </a:spcBef>
              <a:buClr>
                <a:srgbClr val="CC3300"/>
              </a:buClr>
              <a:buFont typeface="Wingdings" pitchFamily="2" charset="2"/>
              <a:buChar char="§"/>
              <a:tabLst>
                <a:tab pos="398463" algn="l"/>
              </a:tabLst>
              <a:defRPr/>
            </a:pPr>
            <a:r>
              <a:rPr lang="en-US" sz="1800" dirty="0" smtClean="0"/>
              <a:t>Less communication overhead during fault-free &amp; faulty situations</a:t>
            </a:r>
          </a:p>
          <a:p>
            <a:pPr marL="461963" lvl="1" indent="-231775" algn="l">
              <a:spcBef>
                <a:spcPct val="20000"/>
              </a:spcBef>
              <a:buClr>
                <a:srgbClr val="CC3300"/>
              </a:buClr>
              <a:buFont typeface="Wingdings" pitchFamily="2" charset="2"/>
              <a:buChar char="§"/>
              <a:tabLst>
                <a:tab pos="398463" algn="l"/>
              </a:tabLst>
              <a:defRPr/>
            </a:pPr>
            <a:r>
              <a:rPr lang="en-US" sz="1800" dirty="0" smtClean="0"/>
              <a:t>Nearly constant client-perceived failover delay irrespective of the location of the failure</a:t>
            </a:r>
            <a:endParaRPr lang="en-US" sz="4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5" end="1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73FCA15-E72E-4EB1-A997-53FA4B52C890}" type="slidenum">
              <a:rPr lang="en-US" smtClean="0"/>
              <a:pPr>
                <a:defRPr/>
              </a:pPr>
              <a:t>49</a:t>
            </a:fld>
            <a:endParaRPr lang="en-US" dirty="0"/>
          </a:p>
        </p:txBody>
      </p:sp>
      <p:sp>
        <p:nvSpPr>
          <p:cNvPr id="3" name="Rectangle 2"/>
          <p:cNvSpPr txBox="1">
            <a:spLocks noChangeArrowheads="1"/>
          </p:cNvSpPr>
          <p:nvPr/>
        </p:nvSpPr>
        <p:spPr bwMode="auto">
          <a:xfrm>
            <a:off x="304800" y="0"/>
            <a:ext cx="8686800" cy="838200"/>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1" fontAlgn="base" latinLnBrk="0" hangingPunct="1">
              <a:lnSpc>
                <a:spcPct val="100000"/>
              </a:lnSpc>
              <a:spcBef>
                <a:spcPct val="0"/>
              </a:spcBef>
              <a:spcAft>
                <a:spcPct val="0"/>
              </a:spcAft>
              <a:buClrTx/>
              <a:buSzTx/>
              <a:buFontTx/>
              <a:buNone/>
              <a:tabLst/>
              <a:defRPr/>
            </a:pPr>
            <a:r>
              <a:rPr lang="en-US" sz="2800" b="1" kern="0" dirty="0" smtClean="0">
                <a:solidFill>
                  <a:srgbClr val="FF0000"/>
                </a:solidFill>
                <a:latin typeface="+mj-lt"/>
                <a:ea typeface="+mj-ea"/>
              </a:rPr>
              <a:t>Role of Object Structure Traversals in the Development Lifecycle</a:t>
            </a:r>
            <a:endParaRPr kumimoji="0" lang="en-US" sz="2600" b="1" i="0" u="none" strike="noStrike" kern="0" cap="none" spc="0" normalizeH="0" baseline="0" noProof="0" dirty="0" smtClean="0">
              <a:ln>
                <a:noFill/>
              </a:ln>
              <a:solidFill>
                <a:srgbClr val="FF3300"/>
              </a:solidFill>
              <a:effectLst/>
              <a:uLnTx/>
              <a:uFillTx/>
              <a:latin typeface="+mj-lt"/>
              <a:ea typeface="+mj-ea"/>
              <a:cs typeface="+mj-cs"/>
            </a:endParaRPr>
          </a:p>
        </p:txBody>
      </p:sp>
      <p:grpSp>
        <p:nvGrpSpPr>
          <p:cNvPr id="33" name="Group 32"/>
          <p:cNvGrpSpPr/>
          <p:nvPr/>
        </p:nvGrpSpPr>
        <p:grpSpPr>
          <a:xfrm>
            <a:off x="76200" y="486228"/>
            <a:ext cx="1905000" cy="6219372"/>
            <a:chOff x="76200" y="486228"/>
            <a:chExt cx="1905000" cy="6219372"/>
          </a:xfrm>
        </p:grpSpPr>
        <p:sp>
          <p:nvSpPr>
            <p:cNvPr id="9" name="Rounded Rectangle 8"/>
            <p:cNvSpPr/>
            <p:nvPr/>
          </p:nvSpPr>
          <p:spPr bwMode="auto">
            <a:xfrm>
              <a:off x="152400" y="5943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Run-time</a:t>
              </a:r>
            </a:p>
          </p:txBody>
        </p:sp>
        <p:sp>
          <p:nvSpPr>
            <p:cNvPr id="11" name="Rounded Rectangle 10"/>
            <p:cNvSpPr/>
            <p:nvPr/>
          </p:nvSpPr>
          <p:spPr bwMode="auto">
            <a:xfrm>
              <a:off x="152400" y="1371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Specification</a:t>
              </a:r>
            </a:p>
          </p:txBody>
        </p:sp>
        <p:sp>
          <p:nvSpPr>
            <p:cNvPr id="12" name="Rounded Rectangle 11"/>
            <p:cNvSpPr/>
            <p:nvPr/>
          </p:nvSpPr>
          <p:spPr bwMode="auto">
            <a:xfrm>
              <a:off x="152400" y="2514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Composition</a:t>
              </a:r>
            </a:p>
          </p:txBody>
        </p:sp>
        <p:sp>
          <p:nvSpPr>
            <p:cNvPr id="14" name="Rounded Rectangle 13"/>
            <p:cNvSpPr/>
            <p:nvPr/>
          </p:nvSpPr>
          <p:spPr bwMode="auto">
            <a:xfrm>
              <a:off x="152400" y="48768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Configuration</a:t>
              </a:r>
            </a:p>
          </p:txBody>
        </p:sp>
        <p:sp>
          <p:nvSpPr>
            <p:cNvPr id="16" name="Rounded Rectangle 15"/>
            <p:cNvSpPr/>
            <p:nvPr/>
          </p:nvSpPr>
          <p:spPr bwMode="auto">
            <a:xfrm>
              <a:off x="152400" y="3657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Deployment</a:t>
              </a:r>
            </a:p>
          </p:txBody>
        </p:sp>
        <p:sp>
          <p:nvSpPr>
            <p:cNvPr id="13" name="Rounded Rectangle 12"/>
            <p:cNvSpPr/>
            <p:nvPr/>
          </p:nvSpPr>
          <p:spPr bwMode="auto">
            <a:xfrm>
              <a:off x="76200" y="533400"/>
              <a:ext cx="1905000" cy="6172200"/>
            </a:xfrm>
            <a:prstGeom prst="roundRect">
              <a:avLst/>
            </a:prstGeom>
            <a:solidFill>
              <a:schemeClr val="accent1">
                <a:lumMod val="60000"/>
                <a:lumOff val="40000"/>
                <a:alpha val="68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17" name="TextBox 16"/>
            <p:cNvSpPr txBox="1"/>
            <p:nvPr/>
          </p:nvSpPr>
          <p:spPr>
            <a:xfrm>
              <a:off x="152400" y="486228"/>
              <a:ext cx="1828800" cy="923330"/>
            </a:xfrm>
            <a:prstGeom prst="rect">
              <a:avLst/>
            </a:prstGeom>
            <a:noFill/>
          </p:spPr>
          <p:txBody>
            <a:bodyPr wrap="square" rtlCol="0">
              <a:spAutoFit/>
            </a:bodyPr>
            <a:lstStyle/>
            <a:p>
              <a:r>
                <a:rPr lang="en-US" sz="1800" dirty="0" smtClean="0"/>
                <a:t>Model-driven Development Lifecycle</a:t>
              </a:r>
              <a:endParaRPr lang="en-US" sz="1800" dirty="0"/>
            </a:p>
          </p:txBody>
        </p:sp>
        <p:sp>
          <p:nvSpPr>
            <p:cNvPr id="24" name="Down Arrow 23"/>
            <p:cNvSpPr/>
            <p:nvPr/>
          </p:nvSpPr>
          <p:spPr bwMode="auto">
            <a:xfrm>
              <a:off x="914400" y="1905000"/>
              <a:ext cx="152400" cy="609600"/>
            </a:xfrm>
            <a:prstGeom prst="downArrow">
              <a:avLst/>
            </a:prstGeom>
            <a:solidFill>
              <a:srgbClr val="FF6433"/>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30" name="Down Arrow 29"/>
            <p:cNvSpPr/>
            <p:nvPr/>
          </p:nvSpPr>
          <p:spPr bwMode="auto">
            <a:xfrm>
              <a:off x="914400" y="3048000"/>
              <a:ext cx="152400" cy="609600"/>
            </a:xfrm>
            <a:prstGeom prst="downArrow">
              <a:avLst/>
            </a:prstGeom>
            <a:solidFill>
              <a:srgbClr val="FF6433"/>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31" name="Down Arrow 30"/>
            <p:cNvSpPr/>
            <p:nvPr/>
          </p:nvSpPr>
          <p:spPr bwMode="auto">
            <a:xfrm>
              <a:off x="914400" y="4191000"/>
              <a:ext cx="152400" cy="685800"/>
            </a:xfrm>
            <a:prstGeom prst="downArrow">
              <a:avLst/>
            </a:prstGeom>
            <a:solidFill>
              <a:srgbClr val="6699FF"/>
            </a:solidFill>
            <a:ln w="25400"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32" name="Down Arrow 31"/>
            <p:cNvSpPr/>
            <p:nvPr/>
          </p:nvSpPr>
          <p:spPr bwMode="auto">
            <a:xfrm>
              <a:off x="914400" y="5410200"/>
              <a:ext cx="152400" cy="533400"/>
            </a:xfrm>
            <a:prstGeom prst="downArrow">
              <a:avLst/>
            </a:prstGeom>
            <a:solidFill>
              <a:srgbClr val="6699FF"/>
            </a:solidFill>
            <a:ln w="25400"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grpSp>
      <p:sp>
        <p:nvSpPr>
          <p:cNvPr id="34" name="TextBox 33"/>
          <p:cNvSpPr txBox="1"/>
          <p:nvPr/>
        </p:nvSpPr>
        <p:spPr>
          <a:xfrm>
            <a:off x="3276600" y="2625298"/>
            <a:ext cx="2286000" cy="415498"/>
          </a:xfrm>
          <a:prstGeom prst="rect">
            <a:avLst/>
          </a:prstGeom>
          <a:solidFill>
            <a:srgbClr val="FF7043"/>
          </a:solidFill>
          <a:ln w="25400">
            <a:solidFill>
              <a:schemeClr val="tx1"/>
            </a:solidFill>
          </a:ln>
        </p:spPr>
        <p:txBody>
          <a:bodyPr wrap="square" rtlCol="0">
            <a:spAutoFit/>
          </a:bodyPr>
          <a:lstStyle/>
          <a:p>
            <a:r>
              <a:rPr lang="en-US" dirty="0" smtClean="0"/>
              <a:t>Model Traversals</a:t>
            </a:r>
            <a:endParaRPr lang="en-US" dirty="0"/>
          </a:p>
        </p:txBody>
      </p:sp>
      <p:sp>
        <p:nvSpPr>
          <p:cNvPr id="35" name="TextBox 34"/>
          <p:cNvSpPr txBox="1"/>
          <p:nvPr/>
        </p:nvSpPr>
        <p:spPr>
          <a:xfrm>
            <a:off x="3276600" y="4724400"/>
            <a:ext cx="2286000" cy="738664"/>
          </a:xfrm>
          <a:prstGeom prst="rect">
            <a:avLst/>
          </a:prstGeom>
          <a:solidFill>
            <a:srgbClr val="6699FF"/>
          </a:solidFill>
          <a:ln w="25400">
            <a:solidFill>
              <a:schemeClr val="tx1"/>
            </a:solidFill>
          </a:ln>
        </p:spPr>
        <p:txBody>
          <a:bodyPr wrap="square" rtlCol="0">
            <a:spAutoFit/>
          </a:bodyPr>
          <a:lstStyle/>
          <a:p>
            <a:r>
              <a:rPr lang="en-US" dirty="0" smtClean="0"/>
              <a:t>XML Tree Traversals</a:t>
            </a:r>
            <a:endParaRPr lang="en-US" dirty="0"/>
          </a:p>
        </p:txBody>
      </p:sp>
      <p:cxnSp>
        <p:nvCxnSpPr>
          <p:cNvPr id="38" name="Straight Arrow Connector 37"/>
          <p:cNvCxnSpPr>
            <a:endCxn id="34" idx="1"/>
          </p:cNvCxnSpPr>
          <p:nvPr/>
        </p:nvCxnSpPr>
        <p:spPr bwMode="auto">
          <a:xfrm flipV="1">
            <a:off x="1066800" y="2833047"/>
            <a:ext cx="2209800" cy="519753"/>
          </a:xfrm>
          <a:prstGeom prst="straightConnector1">
            <a:avLst/>
          </a:prstGeom>
          <a:solidFill>
            <a:schemeClr val="accent1"/>
          </a:solidFill>
          <a:ln w="25400" cap="flat" cmpd="sng" algn="ctr">
            <a:solidFill>
              <a:schemeClr val="tx1"/>
            </a:solidFill>
            <a:prstDash val="sysDash"/>
            <a:round/>
            <a:headEnd type="none" w="med" len="med"/>
            <a:tailEnd type="arrow" w="med" len="lg"/>
          </a:ln>
          <a:effectLst/>
        </p:spPr>
      </p:cxnSp>
      <p:cxnSp>
        <p:nvCxnSpPr>
          <p:cNvPr id="40" name="Straight Arrow Connector 39"/>
          <p:cNvCxnSpPr>
            <a:endCxn id="34" idx="1"/>
          </p:cNvCxnSpPr>
          <p:nvPr/>
        </p:nvCxnSpPr>
        <p:spPr bwMode="auto">
          <a:xfrm>
            <a:off x="1066800" y="2209800"/>
            <a:ext cx="2209800" cy="623247"/>
          </a:xfrm>
          <a:prstGeom prst="straightConnector1">
            <a:avLst/>
          </a:prstGeom>
          <a:solidFill>
            <a:schemeClr val="accent1"/>
          </a:solidFill>
          <a:ln w="25400" cap="flat" cmpd="sng" algn="ctr">
            <a:solidFill>
              <a:schemeClr val="tx1"/>
            </a:solidFill>
            <a:prstDash val="sysDash"/>
            <a:round/>
            <a:headEnd type="none" w="med" len="med"/>
            <a:tailEnd type="arrow" w="med" len="lg"/>
          </a:ln>
          <a:effectLst/>
        </p:spPr>
      </p:cxnSp>
      <p:cxnSp>
        <p:nvCxnSpPr>
          <p:cNvPr id="42" name="Straight Arrow Connector 41"/>
          <p:cNvCxnSpPr>
            <a:endCxn id="35" idx="1"/>
          </p:cNvCxnSpPr>
          <p:nvPr/>
        </p:nvCxnSpPr>
        <p:spPr bwMode="auto">
          <a:xfrm>
            <a:off x="1066800" y="4495800"/>
            <a:ext cx="2209800" cy="597932"/>
          </a:xfrm>
          <a:prstGeom prst="straightConnector1">
            <a:avLst/>
          </a:prstGeom>
          <a:solidFill>
            <a:schemeClr val="accent1"/>
          </a:solidFill>
          <a:ln w="25400" cap="flat" cmpd="sng" algn="ctr">
            <a:solidFill>
              <a:schemeClr val="tx1"/>
            </a:solidFill>
            <a:prstDash val="sysDash"/>
            <a:round/>
            <a:headEnd type="none" w="med" len="med"/>
            <a:tailEnd type="arrow" w="med" len="lg"/>
          </a:ln>
          <a:effectLst/>
        </p:spPr>
      </p:cxnSp>
      <p:cxnSp>
        <p:nvCxnSpPr>
          <p:cNvPr id="44" name="Straight Arrow Connector 43"/>
          <p:cNvCxnSpPr>
            <a:endCxn id="35" idx="1"/>
          </p:cNvCxnSpPr>
          <p:nvPr/>
        </p:nvCxnSpPr>
        <p:spPr bwMode="auto">
          <a:xfrm flipV="1">
            <a:off x="1066800" y="5093732"/>
            <a:ext cx="2209800" cy="621268"/>
          </a:xfrm>
          <a:prstGeom prst="straightConnector1">
            <a:avLst/>
          </a:prstGeom>
          <a:solidFill>
            <a:schemeClr val="accent1"/>
          </a:solidFill>
          <a:ln w="25400" cap="flat" cmpd="sng" algn="ctr">
            <a:solidFill>
              <a:schemeClr val="tx1"/>
            </a:solidFill>
            <a:prstDash val="sysDash"/>
            <a:round/>
            <a:headEnd type="none" w="med" len="med"/>
            <a:tailEnd type="arrow" w="med" len="lg"/>
          </a:ln>
          <a:effectLst/>
        </p:spPr>
      </p:cxnSp>
      <p:sp>
        <p:nvSpPr>
          <p:cNvPr id="72" name="TextBox 71"/>
          <p:cNvSpPr txBox="1"/>
          <p:nvPr/>
        </p:nvSpPr>
        <p:spPr>
          <a:xfrm>
            <a:off x="6781800" y="3357771"/>
            <a:ext cx="1905000" cy="1061829"/>
          </a:xfrm>
          <a:prstGeom prst="rect">
            <a:avLst/>
          </a:prstGeom>
          <a:solidFill>
            <a:schemeClr val="bg1">
              <a:lumMod val="75000"/>
            </a:schemeClr>
          </a:solidFill>
          <a:ln w="25400">
            <a:solidFill>
              <a:schemeClr val="tx1"/>
            </a:solidFill>
          </a:ln>
        </p:spPr>
        <p:txBody>
          <a:bodyPr wrap="square" rtlCol="0">
            <a:spAutoFit/>
          </a:bodyPr>
          <a:lstStyle/>
          <a:p>
            <a:r>
              <a:rPr lang="en-US" dirty="0" smtClean="0"/>
              <a:t>Object Structure Traversals</a:t>
            </a:r>
            <a:endParaRPr lang="en-US" dirty="0"/>
          </a:p>
        </p:txBody>
      </p:sp>
      <p:cxnSp>
        <p:nvCxnSpPr>
          <p:cNvPr id="74" name="Straight Arrow Connector 73"/>
          <p:cNvCxnSpPr>
            <a:stCxn id="34" idx="3"/>
            <a:endCxn id="72" idx="1"/>
          </p:cNvCxnSpPr>
          <p:nvPr/>
        </p:nvCxnSpPr>
        <p:spPr bwMode="auto">
          <a:xfrm>
            <a:off x="5562600" y="2833047"/>
            <a:ext cx="1219200" cy="1055639"/>
          </a:xfrm>
          <a:prstGeom prst="straightConnector1">
            <a:avLst/>
          </a:prstGeom>
          <a:solidFill>
            <a:schemeClr val="accent1"/>
          </a:solidFill>
          <a:ln w="25400" cap="flat" cmpd="sng" algn="ctr">
            <a:solidFill>
              <a:schemeClr val="tx1"/>
            </a:solidFill>
            <a:prstDash val="sysDash"/>
            <a:round/>
            <a:headEnd type="none" w="med" len="med"/>
            <a:tailEnd type="arrow" w="lg" len="med"/>
          </a:ln>
          <a:effectLst/>
        </p:spPr>
      </p:cxnSp>
      <p:cxnSp>
        <p:nvCxnSpPr>
          <p:cNvPr id="76" name="Straight Arrow Connector 75"/>
          <p:cNvCxnSpPr>
            <a:stCxn id="35" idx="3"/>
            <a:endCxn id="72" idx="1"/>
          </p:cNvCxnSpPr>
          <p:nvPr/>
        </p:nvCxnSpPr>
        <p:spPr bwMode="auto">
          <a:xfrm flipV="1">
            <a:off x="5562600" y="3888686"/>
            <a:ext cx="1219200" cy="1205046"/>
          </a:xfrm>
          <a:prstGeom prst="straightConnector1">
            <a:avLst/>
          </a:prstGeom>
          <a:solidFill>
            <a:schemeClr val="accent1"/>
          </a:solidFill>
          <a:ln w="25400" cap="flat" cmpd="sng" algn="ctr">
            <a:solidFill>
              <a:schemeClr val="tx1"/>
            </a:solidFill>
            <a:prstDash val="sysDash"/>
            <a:round/>
            <a:headEnd type="none" w="med" len="med"/>
            <a:tailEnd type="arrow" w="lg" len="med"/>
          </a:ln>
          <a:effectLst/>
        </p:spPr>
      </p:cxnSp>
      <p:sp>
        <p:nvSpPr>
          <p:cNvPr id="77" name="TextBox 76"/>
          <p:cNvSpPr txBox="1"/>
          <p:nvPr/>
        </p:nvSpPr>
        <p:spPr>
          <a:xfrm rot="960717">
            <a:off x="1167950" y="2151648"/>
            <a:ext cx="2072488" cy="307777"/>
          </a:xfrm>
          <a:prstGeom prst="rect">
            <a:avLst/>
          </a:prstGeom>
          <a:noFill/>
        </p:spPr>
        <p:txBody>
          <a:bodyPr wrap="square" rtlCol="0">
            <a:spAutoFit/>
          </a:bodyPr>
          <a:lstStyle/>
          <a:p>
            <a:r>
              <a:rPr lang="en-US" sz="1400" b="1" dirty="0" smtClean="0"/>
              <a:t>Model transformation</a:t>
            </a:r>
            <a:endParaRPr lang="en-US" sz="1400" b="1" dirty="0"/>
          </a:p>
        </p:txBody>
      </p:sp>
      <p:sp>
        <p:nvSpPr>
          <p:cNvPr id="80" name="TextBox 79"/>
          <p:cNvSpPr txBox="1"/>
          <p:nvPr/>
        </p:nvSpPr>
        <p:spPr>
          <a:xfrm rot="964148">
            <a:off x="1288531" y="4438091"/>
            <a:ext cx="1828800" cy="307777"/>
          </a:xfrm>
          <a:prstGeom prst="rect">
            <a:avLst/>
          </a:prstGeom>
          <a:noFill/>
        </p:spPr>
        <p:txBody>
          <a:bodyPr wrap="square" rtlCol="0">
            <a:spAutoFit/>
          </a:bodyPr>
          <a:lstStyle/>
          <a:p>
            <a:r>
              <a:rPr lang="en-US" sz="1400" b="1" dirty="0" smtClean="0"/>
              <a:t>XML Processing</a:t>
            </a:r>
            <a:endParaRPr lang="en-US" sz="1400" b="1" dirty="0"/>
          </a:p>
        </p:txBody>
      </p:sp>
      <p:sp>
        <p:nvSpPr>
          <p:cNvPr id="82" name="TextBox 81"/>
          <p:cNvSpPr txBox="1"/>
          <p:nvPr/>
        </p:nvSpPr>
        <p:spPr>
          <a:xfrm rot="20725256">
            <a:off x="1230322" y="3109094"/>
            <a:ext cx="1952067" cy="307777"/>
          </a:xfrm>
          <a:prstGeom prst="rect">
            <a:avLst/>
          </a:prstGeom>
          <a:noFill/>
        </p:spPr>
        <p:txBody>
          <a:bodyPr wrap="square" rtlCol="0">
            <a:spAutoFit/>
          </a:bodyPr>
          <a:lstStyle/>
          <a:p>
            <a:r>
              <a:rPr lang="en-US" sz="1400" b="1" dirty="0" smtClean="0"/>
              <a:t>Model interpretation</a:t>
            </a:r>
            <a:endParaRPr lang="en-US" sz="1400" b="1" dirty="0"/>
          </a:p>
        </p:txBody>
      </p:sp>
      <p:sp>
        <p:nvSpPr>
          <p:cNvPr id="83" name="TextBox 82"/>
          <p:cNvSpPr txBox="1"/>
          <p:nvPr/>
        </p:nvSpPr>
        <p:spPr>
          <a:xfrm rot="20670436">
            <a:off x="1227081" y="5428691"/>
            <a:ext cx="1828800" cy="307777"/>
          </a:xfrm>
          <a:prstGeom prst="rect">
            <a:avLst/>
          </a:prstGeom>
          <a:noFill/>
        </p:spPr>
        <p:txBody>
          <a:bodyPr wrap="square" rtlCol="0">
            <a:spAutoFit/>
          </a:bodyPr>
          <a:lstStyle/>
          <a:p>
            <a:r>
              <a:rPr lang="en-US" sz="1400" b="1" dirty="0" smtClean="0"/>
              <a:t>XML Processing</a:t>
            </a:r>
            <a:endParaRPr lang="en-US" sz="1400" b="1" dirty="0"/>
          </a:p>
        </p:txBody>
      </p:sp>
      <p:sp>
        <p:nvSpPr>
          <p:cNvPr id="84" name="Content Placeholder 13"/>
          <p:cNvSpPr txBox="1">
            <a:spLocks/>
          </p:cNvSpPr>
          <p:nvPr/>
        </p:nvSpPr>
        <p:spPr>
          <a:xfrm>
            <a:off x="2590800" y="990600"/>
            <a:ext cx="6324600" cy="762000"/>
          </a:xfrm>
          <a:prstGeom prst="rect">
            <a:avLst/>
          </a:prstGeom>
        </p:spPr>
        <p:txBody>
          <a:bodyPr/>
          <a:lstStyle/>
          <a:p>
            <a:pPr marL="160338" marR="0" lvl="0" indent="-160338" algn="l" defTabSz="850900" rtl="0" eaLnBrk="0" fontAlgn="base" latinLnBrk="0" hangingPunct="0">
              <a:lnSpc>
                <a:spcPct val="100000"/>
              </a:lnSpc>
              <a:spcBef>
                <a:spcPct val="20000"/>
              </a:spcBef>
              <a:spcAft>
                <a:spcPct val="0"/>
              </a:spcAft>
              <a:buClr>
                <a:srgbClr val="C00000"/>
              </a:buClr>
              <a:buSzTx/>
              <a:buFont typeface="Wingdings" pitchFamily="2" charset="2"/>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Object structure traversals </a:t>
            </a:r>
          </a:p>
          <a:p>
            <a:pPr marL="617538" lvl="1" indent="-160338" algn="l" defTabSz="850900" eaLnBrk="0" hangingPunct="0">
              <a:spcBef>
                <a:spcPct val="20000"/>
              </a:spcBef>
              <a:buClr>
                <a:srgbClr val="C00000"/>
              </a:buClr>
              <a:buFont typeface="Wingdings" pitchFamily="2" charset="2"/>
              <a:buChar char="§"/>
            </a:pPr>
            <a:r>
              <a:rPr lang="en-US" sz="1800" kern="0" dirty="0" smtClean="0">
                <a:latin typeface="+mn-lt"/>
                <a:cs typeface="+mn-cs"/>
              </a:rPr>
              <a:t>N</a:t>
            </a:r>
            <a:r>
              <a:rPr kumimoji="0" lang="en-US" sz="1800" b="0" i="0" u="none" strike="noStrike" kern="0" cap="none" spc="0" normalizeH="0" baseline="0" noProof="0" dirty="0" err="1" smtClean="0">
                <a:ln>
                  <a:noFill/>
                </a:ln>
                <a:solidFill>
                  <a:schemeClr val="tx1"/>
                </a:solidFill>
                <a:effectLst/>
                <a:uLnTx/>
                <a:uFillTx/>
                <a:latin typeface="+mn-lt"/>
                <a:ea typeface="+mn-ea"/>
                <a:cs typeface="+mn-cs"/>
              </a:rPr>
              <a:t>eed</a:t>
            </a:r>
            <a:r>
              <a:rPr lang="en-US" sz="1800" kern="0" dirty="0" err="1" smtClean="0">
                <a:latin typeface="+mn-lt"/>
                <a:cs typeface="+mn-cs"/>
              </a:rPr>
              <a:t>ed</a:t>
            </a:r>
            <a:r>
              <a:rPr lang="en-US" sz="1800" kern="0" dirty="0" smtClean="0">
                <a:latin typeface="+mn-lt"/>
                <a:cs typeface="+mn-cs"/>
              </a:rPr>
              <a:t> in all the phases of development lifecycle.</a:t>
            </a:r>
            <a:endParaRPr kumimoji="0" lang="en-US" sz="1400" b="0" i="0" u="none" strike="noStrike" kern="0" cap="none" spc="0" normalizeH="0" baseline="0" noProof="0" dirty="0" smtClean="0">
              <a:ln>
                <a:noFill/>
              </a:ln>
              <a:solidFill>
                <a:schemeClr val="tx1"/>
              </a:solidFill>
              <a:effectLst/>
              <a:uLnTx/>
              <a:uFillTx/>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72" grpId="0" animBg="1"/>
      <p:bldP spid="77" grpId="0"/>
      <p:bldP spid="80" grpId="0"/>
      <p:bldP spid="82" grpId="0"/>
      <p:bldP spid="8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Grp="1" noChangeArrowheads="1"/>
          </p:cNvSpPr>
          <p:nvPr>
            <p:ph type="title" idx="4294967295"/>
          </p:nvPr>
        </p:nvSpPr>
        <p:spPr>
          <a:xfrm>
            <a:off x="-76200" y="47625"/>
            <a:ext cx="9296400" cy="381000"/>
          </a:xfrm>
          <a:noFill/>
        </p:spPr>
        <p:txBody>
          <a:bodyPr/>
          <a:lstStyle/>
          <a:p>
            <a:pPr eaLnBrk="1" hangingPunct="1">
              <a:lnSpc>
                <a:spcPct val="85000"/>
              </a:lnSpc>
            </a:pPr>
            <a:r>
              <a:rPr lang="en-US" dirty="0" smtClean="0"/>
              <a:t>Availability Requirements of DRE Operational Strings(1/4)</a:t>
            </a:r>
          </a:p>
        </p:txBody>
      </p:sp>
      <p:sp>
        <p:nvSpPr>
          <p:cNvPr id="14" name="Content Placeholder 13"/>
          <p:cNvSpPr>
            <a:spLocks noGrp="1"/>
          </p:cNvSpPr>
          <p:nvPr>
            <p:ph sz="half" idx="1"/>
          </p:nvPr>
        </p:nvSpPr>
        <p:spPr>
          <a:xfrm>
            <a:off x="152400" y="609600"/>
            <a:ext cx="6705600" cy="3048000"/>
          </a:xfrm>
        </p:spPr>
        <p:txBody>
          <a:bodyPr/>
          <a:lstStyle/>
          <a:p>
            <a:pPr>
              <a:buClr>
                <a:srgbClr val="C00000"/>
              </a:buClr>
              <a:buFont typeface="Wingdings" pitchFamily="2" charset="2"/>
              <a:buChar char="§"/>
            </a:pPr>
            <a:r>
              <a:rPr lang="en-US" sz="2000" dirty="0" smtClean="0"/>
              <a:t>The fault-model consists of fail-stop failures</a:t>
            </a:r>
          </a:p>
          <a:p>
            <a:pPr lvl="1">
              <a:buClr>
                <a:srgbClr val="C00000"/>
              </a:buClr>
              <a:buFont typeface="Arial" pitchFamily="34" charset="0"/>
              <a:buChar char="•"/>
            </a:pPr>
            <a:r>
              <a:rPr lang="en-US" sz="1800" dirty="0" smtClean="0"/>
              <a:t>Cause delays &amp; requires software/hardware redundancy</a:t>
            </a:r>
          </a:p>
          <a:p>
            <a:pPr lvl="1">
              <a:buClr>
                <a:srgbClr val="C00000"/>
              </a:buClr>
              <a:buFont typeface="Arial" pitchFamily="34" charset="0"/>
              <a:buChar char="•"/>
            </a:pPr>
            <a:r>
              <a:rPr lang="en-US" sz="1800" dirty="0" smtClean="0"/>
              <a:t>Recovery must be quick to meet the deadline (soft real-time)</a:t>
            </a:r>
            <a:endParaRPr lang="en-US" sz="2000" dirty="0" smtClean="0"/>
          </a:p>
          <a:p>
            <a:pPr>
              <a:buClr>
                <a:srgbClr val="C00000"/>
              </a:buClr>
              <a:buFont typeface="Wingdings" pitchFamily="2" charset="2"/>
              <a:buChar char="§"/>
            </a:pPr>
            <a:r>
              <a:rPr lang="en-US" sz="2000" dirty="0" smtClean="0"/>
              <a:t>What are reliability alternatives?</a:t>
            </a:r>
          </a:p>
          <a:p>
            <a:pPr lvl="1">
              <a:buClr>
                <a:srgbClr val="C00000"/>
              </a:buClr>
              <a:buFont typeface="Wingdings" pitchFamily="2" charset="2"/>
              <a:buChar char="§"/>
            </a:pPr>
            <a:r>
              <a:rPr lang="en-US" sz="1800" dirty="0" smtClean="0"/>
              <a:t>Roll-back recovery </a:t>
            </a:r>
          </a:p>
          <a:p>
            <a:pPr lvl="2">
              <a:buClr>
                <a:srgbClr val="C00000"/>
              </a:buClr>
              <a:buFont typeface="Wingdings" pitchFamily="2" charset="2"/>
              <a:buChar char="§"/>
            </a:pPr>
            <a:r>
              <a:rPr lang="en-US" sz="1600" dirty="0" smtClean="0"/>
              <a:t>Transactional</a:t>
            </a:r>
          </a:p>
          <a:p>
            <a:pPr lvl="1">
              <a:buClr>
                <a:srgbClr val="C00000"/>
              </a:buClr>
              <a:buFont typeface="Wingdings" pitchFamily="2" charset="2"/>
              <a:buChar char="§"/>
            </a:pPr>
            <a:r>
              <a:rPr lang="en-US" sz="1800" dirty="0" smtClean="0"/>
              <a:t>Roll-forward recovery: replication schemes</a:t>
            </a:r>
          </a:p>
          <a:p>
            <a:pPr lvl="2">
              <a:buClr>
                <a:srgbClr val="C00000"/>
              </a:buClr>
              <a:buFont typeface="Wingdings" pitchFamily="2" charset="2"/>
              <a:buChar char="§"/>
            </a:pPr>
            <a:r>
              <a:rPr lang="en-US" sz="1600" dirty="0" smtClean="0"/>
              <a:t>Active replication (multiple concurrent executions)</a:t>
            </a:r>
          </a:p>
          <a:p>
            <a:pPr lvl="2">
              <a:buClr>
                <a:srgbClr val="C00000"/>
              </a:buClr>
              <a:buFont typeface="Wingdings" pitchFamily="2" charset="2"/>
              <a:buChar char="§"/>
            </a:pPr>
            <a:r>
              <a:rPr lang="en-US" sz="1600" dirty="0" smtClean="0"/>
              <a:t>Passive replication (primary-backup approach)</a:t>
            </a:r>
          </a:p>
        </p:txBody>
      </p:sp>
      <p:pic>
        <p:nvPicPr>
          <p:cNvPr id="79" name="Picture 78" descr="fault-model.png"/>
          <p:cNvPicPr>
            <a:picLocks noChangeAspect="1"/>
          </p:cNvPicPr>
          <p:nvPr/>
        </p:nvPicPr>
        <p:blipFill>
          <a:blip r:embed="rId3" cstate="print"/>
          <a:stretch>
            <a:fillRect/>
          </a:stretch>
        </p:blipFill>
        <p:spPr>
          <a:xfrm>
            <a:off x="6934200" y="533400"/>
            <a:ext cx="1905000" cy="3175000"/>
          </a:xfrm>
          <a:prstGeom prst="rect">
            <a:avLst/>
          </a:prstGeom>
        </p:spPr>
      </p:pic>
      <p:sp>
        <p:nvSpPr>
          <p:cNvPr id="6" name="Slide Number Placeholder 5"/>
          <p:cNvSpPr>
            <a:spLocks noGrp="1"/>
          </p:cNvSpPr>
          <p:nvPr>
            <p:ph type="sldNum" sz="quarter" idx="12"/>
          </p:nvPr>
        </p:nvSpPr>
        <p:spPr>
          <a:xfrm>
            <a:off x="8686800" y="6305550"/>
            <a:ext cx="381000" cy="476250"/>
          </a:xfrm>
        </p:spPr>
        <p:txBody>
          <a:bodyPr/>
          <a:lstStyle/>
          <a:p>
            <a:pPr>
              <a:defRPr/>
            </a:pPr>
            <a:fld id="{FDEA51B9-1E76-42F4-8B16-7FFFD7B2CA74}" type="slidenum">
              <a:rPr lang="en-US" smtClean="0"/>
              <a:pPr>
                <a:defRPr/>
              </a:pPr>
              <a:t>5</a:t>
            </a:fld>
            <a:endParaRPr lang="en-US" dirty="0"/>
          </a:p>
        </p:txBody>
      </p:sp>
      <p:graphicFrame>
        <p:nvGraphicFramePr>
          <p:cNvPr id="8" name="Table 7"/>
          <p:cNvGraphicFramePr>
            <a:graphicFrameLocks noGrp="1"/>
          </p:cNvGraphicFramePr>
          <p:nvPr/>
        </p:nvGraphicFramePr>
        <p:xfrm>
          <a:off x="1295400" y="4038600"/>
          <a:ext cx="7772400" cy="370840"/>
        </p:xfrm>
        <a:graphic>
          <a:graphicData uri="http://schemas.openxmlformats.org/drawingml/2006/table">
            <a:tbl>
              <a:tblPr firstRow="1" bandRow="1">
                <a:tableStyleId>{5C22544A-7EE6-4342-B048-85BDC9FD1C3A}</a:tableStyleId>
              </a:tblPr>
              <a:tblGrid>
                <a:gridCol w="2667000"/>
                <a:gridCol w="2286000"/>
                <a:gridCol w="2819400"/>
              </a:tblGrid>
              <a:tr h="370840">
                <a:tc>
                  <a:txBody>
                    <a:bodyPr/>
                    <a:lstStyle/>
                    <a:p>
                      <a:r>
                        <a:rPr lang="en-US" sz="1600" dirty="0" smtClean="0"/>
                        <a:t>Roll-back recovery</a:t>
                      </a:r>
                      <a:endParaRPr lang="en-US" sz="1600" dirty="0"/>
                    </a:p>
                  </a:txBody>
                  <a:tcPr>
                    <a:solidFill>
                      <a:srgbClr val="CC6600"/>
                    </a:solidFill>
                  </a:tcPr>
                </a:tc>
                <a:tc>
                  <a:txBody>
                    <a:bodyPr/>
                    <a:lstStyle/>
                    <a:p>
                      <a:r>
                        <a:rPr lang="en-US" sz="1600" dirty="0" smtClean="0"/>
                        <a:t>Active Replication</a:t>
                      </a:r>
                      <a:endParaRPr lang="en-US" sz="1600" dirty="0"/>
                    </a:p>
                  </a:txBody>
                  <a:tcPr>
                    <a:solidFill>
                      <a:srgbClr val="CC6600"/>
                    </a:solidFill>
                  </a:tcPr>
                </a:tc>
                <a:tc>
                  <a:txBody>
                    <a:bodyPr/>
                    <a:lstStyle/>
                    <a:p>
                      <a:r>
                        <a:rPr lang="en-US" sz="1600" dirty="0" smtClean="0"/>
                        <a:t>Passive</a:t>
                      </a:r>
                      <a:r>
                        <a:rPr lang="en-US" sz="1600" baseline="0" dirty="0" smtClean="0"/>
                        <a:t>  Replication</a:t>
                      </a:r>
                      <a:endParaRPr lang="en-US" sz="1600" dirty="0"/>
                    </a:p>
                  </a:txBody>
                  <a:tcPr>
                    <a:solidFill>
                      <a:srgbClr val="CC6600"/>
                    </a:solidFill>
                  </a:tcPr>
                </a:tc>
              </a:tr>
            </a:tbl>
          </a:graphicData>
        </a:graphic>
      </p:graphicFrame>
      <p:graphicFrame>
        <p:nvGraphicFramePr>
          <p:cNvPr id="9" name="Table 8"/>
          <p:cNvGraphicFramePr>
            <a:graphicFrameLocks noGrp="1"/>
          </p:cNvGraphicFramePr>
          <p:nvPr/>
        </p:nvGraphicFramePr>
        <p:xfrm>
          <a:off x="1295400" y="4409440"/>
          <a:ext cx="7772400" cy="579120"/>
        </p:xfrm>
        <a:graphic>
          <a:graphicData uri="http://schemas.openxmlformats.org/drawingml/2006/table">
            <a:tbl>
              <a:tblPr firstRow="1" bandRow="1">
                <a:tableStyleId>{5C22544A-7EE6-4342-B048-85BDC9FD1C3A}</a:tableStyleId>
              </a:tblPr>
              <a:tblGrid>
                <a:gridCol w="2667000"/>
                <a:gridCol w="2286000"/>
                <a:gridCol w="2819400"/>
              </a:tblGrid>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Needs transaction support (heavy-weight)</a:t>
                      </a:r>
                    </a:p>
                  </a:txBody>
                  <a:tcPr>
                    <a:solidFill>
                      <a:schemeClr val="accent1">
                        <a:lumMod val="20000"/>
                        <a:lumOff val="80000"/>
                      </a:schemeClr>
                    </a:solidFill>
                  </a:tcPr>
                </a:tc>
                <a:tc>
                  <a:txBody>
                    <a:bodyPr/>
                    <a:lstStyle/>
                    <a:p>
                      <a:r>
                        <a:rPr lang="en-US" sz="1600" b="0" dirty="0" smtClean="0">
                          <a:solidFill>
                            <a:schemeClr val="tx1"/>
                          </a:solidFill>
                        </a:rPr>
                        <a:t>Resource hungry</a:t>
                      </a:r>
                      <a:r>
                        <a:rPr lang="en-US" sz="1600" b="0" baseline="0" dirty="0" smtClean="0">
                          <a:solidFill>
                            <a:schemeClr val="tx1"/>
                          </a:solidFill>
                        </a:rPr>
                        <a:t> </a:t>
                      </a:r>
                    </a:p>
                    <a:p>
                      <a:r>
                        <a:rPr lang="en-US" sz="1600" b="0" baseline="0" dirty="0" smtClean="0">
                          <a:solidFill>
                            <a:schemeClr val="tx1"/>
                          </a:solidFill>
                        </a:rPr>
                        <a:t>(compute &amp; network)</a:t>
                      </a:r>
                      <a:endParaRPr lang="en-US" sz="1600" b="0" dirty="0" smtClean="0">
                        <a:solidFill>
                          <a:schemeClr val="tx1"/>
                        </a:solidFill>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Less resource consuming than active (only network)</a:t>
                      </a:r>
                    </a:p>
                  </a:txBody>
                  <a:tcPr>
                    <a:solidFill>
                      <a:schemeClr val="accent1">
                        <a:lumMod val="20000"/>
                        <a:lumOff val="80000"/>
                      </a:schemeClr>
                    </a:solidFill>
                  </a:tcPr>
                </a:tc>
              </a:tr>
            </a:tbl>
          </a:graphicData>
        </a:graphic>
      </p:graphicFrame>
      <p:graphicFrame>
        <p:nvGraphicFramePr>
          <p:cNvPr id="11" name="Table 10"/>
          <p:cNvGraphicFramePr>
            <a:graphicFrameLocks noGrp="1"/>
          </p:cNvGraphicFramePr>
          <p:nvPr/>
        </p:nvGraphicFramePr>
        <p:xfrm>
          <a:off x="1295400" y="4942840"/>
          <a:ext cx="7772400" cy="579120"/>
        </p:xfrm>
        <a:graphic>
          <a:graphicData uri="http://schemas.openxmlformats.org/drawingml/2006/table">
            <a:tbl>
              <a:tblPr firstRow="1" bandRow="1">
                <a:tableStyleId>{5C22544A-7EE6-4342-B048-85BDC9FD1C3A}</a:tableStyleId>
              </a:tblPr>
              <a:tblGrid>
                <a:gridCol w="2667000"/>
                <a:gridCol w="2286000"/>
                <a:gridCol w="2819400"/>
              </a:tblGrid>
              <a:tr h="370840">
                <a:tc>
                  <a:txBody>
                    <a:bodyPr/>
                    <a:lstStyle/>
                    <a:p>
                      <a:r>
                        <a:rPr lang="en-US" sz="1600" b="0" dirty="0" smtClean="0">
                          <a:solidFill>
                            <a:schemeClr val="tx1"/>
                          </a:solidFill>
                        </a:rPr>
                        <a:t>Must compensate</a:t>
                      </a:r>
                    </a:p>
                    <a:p>
                      <a:r>
                        <a:rPr lang="en-US" sz="1600" b="0" dirty="0" smtClean="0">
                          <a:solidFill>
                            <a:schemeClr val="tx1"/>
                          </a:solidFill>
                        </a:rPr>
                        <a:t>non-determinism</a:t>
                      </a:r>
                    </a:p>
                  </a:txBody>
                  <a:tcPr>
                    <a:solidFill>
                      <a:schemeClr val="accent1">
                        <a:lumMod val="40000"/>
                        <a:lumOff val="60000"/>
                      </a:schemeClr>
                    </a:solidFill>
                  </a:tcPr>
                </a:tc>
                <a:tc>
                  <a:txBody>
                    <a:bodyPr/>
                    <a:lstStyle/>
                    <a:p>
                      <a:r>
                        <a:rPr lang="en-US" sz="1600" b="0" dirty="0" smtClean="0">
                          <a:solidFill>
                            <a:schemeClr val="tx1"/>
                          </a:solidFill>
                        </a:rPr>
                        <a:t>Must enforce </a:t>
                      </a:r>
                    </a:p>
                    <a:p>
                      <a:r>
                        <a:rPr lang="en-US" sz="1600" b="0" dirty="0" smtClean="0">
                          <a:solidFill>
                            <a:schemeClr val="tx1"/>
                          </a:solidFill>
                        </a:rPr>
                        <a:t>determinism</a:t>
                      </a: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Handles non-determinism better</a:t>
                      </a:r>
                    </a:p>
                  </a:txBody>
                  <a:tcPr>
                    <a:solidFill>
                      <a:schemeClr val="accent1">
                        <a:lumMod val="40000"/>
                        <a:lumOff val="60000"/>
                      </a:schemeClr>
                    </a:solidFill>
                  </a:tcPr>
                </a:tc>
              </a:tr>
            </a:tbl>
          </a:graphicData>
        </a:graphic>
      </p:graphicFrame>
      <p:graphicFrame>
        <p:nvGraphicFramePr>
          <p:cNvPr id="12" name="Table 11"/>
          <p:cNvGraphicFramePr>
            <a:graphicFrameLocks noGrp="1"/>
          </p:cNvGraphicFramePr>
          <p:nvPr/>
        </p:nvGraphicFramePr>
        <p:xfrm>
          <a:off x="1295400" y="5476240"/>
          <a:ext cx="7772400" cy="579120"/>
        </p:xfrm>
        <a:graphic>
          <a:graphicData uri="http://schemas.openxmlformats.org/drawingml/2006/table">
            <a:tbl>
              <a:tblPr firstRow="1" bandRow="1">
                <a:tableStyleId>{5C22544A-7EE6-4342-B048-85BDC9FD1C3A}</a:tableStyleId>
              </a:tblPr>
              <a:tblGrid>
                <a:gridCol w="2667000"/>
                <a:gridCol w="2286000"/>
                <a:gridCol w="2819400"/>
              </a:tblGrid>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Roll-back &amp; re-execution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(slowest recovery)</a:t>
                      </a: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Fastest recovery</a:t>
                      </a: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Re-execution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(slower recovery)</a:t>
                      </a:r>
                    </a:p>
                  </a:txBody>
                  <a:tcPr>
                    <a:solidFill>
                      <a:schemeClr val="accent1">
                        <a:lumMod val="20000"/>
                        <a:lumOff val="80000"/>
                      </a:schemeClr>
                    </a:solidFill>
                  </a:tcPr>
                </a:tc>
              </a:tr>
            </a:tbl>
          </a:graphicData>
        </a:graphic>
      </p:graphicFrame>
      <p:pic>
        <p:nvPicPr>
          <p:cNvPr id="155657" name="Picture 9" descr="http://www.law.columbia.edu/ipimages/Information_technology/images/checkmark.png"/>
          <p:cNvPicPr>
            <a:picLocks noChangeAspect="1" noChangeArrowheads="1"/>
          </p:cNvPicPr>
          <p:nvPr/>
        </p:nvPicPr>
        <p:blipFill>
          <a:blip r:embed="rId4" cstate="print"/>
          <a:srcRect/>
          <a:stretch>
            <a:fillRect/>
          </a:stretch>
        </p:blipFill>
        <p:spPr bwMode="auto">
          <a:xfrm>
            <a:off x="6400800" y="3276600"/>
            <a:ext cx="1024866" cy="895350"/>
          </a:xfrm>
          <a:prstGeom prst="rect">
            <a:avLst/>
          </a:prstGeom>
          <a:noFill/>
        </p:spPr>
      </p:pic>
      <p:sp>
        <p:nvSpPr>
          <p:cNvPr id="13" name="TextBox 12"/>
          <p:cNvSpPr txBox="1"/>
          <p:nvPr/>
        </p:nvSpPr>
        <p:spPr>
          <a:xfrm>
            <a:off x="0" y="4495800"/>
            <a:ext cx="1295400" cy="307777"/>
          </a:xfrm>
          <a:prstGeom prst="rect">
            <a:avLst/>
          </a:prstGeom>
          <a:noFill/>
        </p:spPr>
        <p:txBody>
          <a:bodyPr wrap="square" rtlCol="0">
            <a:spAutoFit/>
          </a:bodyPr>
          <a:lstStyle/>
          <a:p>
            <a:r>
              <a:rPr lang="en-US" sz="1400" b="1" dirty="0" smtClean="0"/>
              <a:t>Resources</a:t>
            </a:r>
            <a:endParaRPr lang="en-US" sz="1400" b="1" dirty="0"/>
          </a:p>
        </p:txBody>
      </p:sp>
      <p:sp>
        <p:nvSpPr>
          <p:cNvPr id="15" name="TextBox 14"/>
          <p:cNvSpPr txBox="1"/>
          <p:nvPr/>
        </p:nvSpPr>
        <p:spPr>
          <a:xfrm>
            <a:off x="0" y="4953000"/>
            <a:ext cx="1295400" cy="523220"/>
          </a:xfrm>
          <a:prstGeom prst="rect">
            <a:avLst/>
          </a:prstGeom>
          <a:noFill/>
        </p:spPr>
        <p:txBody>
          <a:bodyPr wrap="square" rtlCol="0">
            <a:spAutoFit/>
          </a:bodyPr>
          <a:lstStyle/>
          <a:p>
            <a:r>
              <a:rPr lang="en-US" sz="1400" b="1" dirty="0" smtClean="0"/>
              <a:t>Non-determinism</a:t>
            </a:r>
            <a:endParaRPr lang="en-US" sz="1400" b="1" dirty="0"/>
          </a:p>
        </p:txBody>
      </p:sp>
      <p:sp>
        <p:nvSpPr>
          <p:cNvPr id="16" name="TextBox 15"/>
          <p:cNvSpPr txBox="1"/>
          <p:nvPr/>
        </p:nvSpPr>
        <p:spPr>
          <a:xfrm>
            <a:off x="0" y="5562600"/>
            <a:ext cx="1295400" cy="523220"/>
          </a:xfrm>
          <a:prstGeom prst="rect">
            <a:avLst/>
          </a:prstGeom>
          <a:noFill/>
        </p:spPr>
        <p:txBody>
          <a:bodyPr wrap="square" rtlCol="0">
            <a:spAutoFit/>
          </a:bodyPr>
          <a:lstStyle/>
          <a:p>
            <a:r>
              <a:rPr lang="en-US" sz="1400" b="1" dirty="0" smtClean="0"/>
              <a:t>Recovery time</a:t>
            </a:r>
            <a:endParaRPr lang="en-US"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565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68"/>
            <a:ext cx="8915400" cy="793532"/>
          </a:xfrm>
        </p:spPr>
        <p:txBody>
          <a:bodyPr/>
          <a:lstStyle/>
          <a:p>
            <a:r>
              <a:rPr lang="en-US" sz="2800" dirty="0" smtClean="0"/>
              <a:t>Overcoming the Impediments in </a:t>
            </a:r>
            <a:br>
              <a:rPr lang="en-US" sz="2800" dirty="0" smtClean="0"/>
            </a:br>
            <a:r>
              <a:rPr lang="en-US" sz="2800" dirty="0" smtClean="0"/>
              <a:t>OO-biased Object Structure Traversals</a:t>
            </a:r>
            <a:endParaRPr lang="en-US" sz="2800" dirty="0"/>
          </a:p>
        </p:txBody>
      </p:sp>
      <p:sp>
        <p:nvSpPr>
          <p:cNvPr id="4" name="Slide Number Placeholder 3"/>
          <p:cNvSpPr>
            <a:spLocks noGrp="1"/>
          </p:cNvSpPr>
          <p:nvPr>
            <p:ph type="sldNum" sz="quarter" idx="12"/>
          </p:nvPr>
        </p:nvSpPr>
        <p:spPr>
          <a:xfrm>
            <a:off x="8534400" y="6305550"/>
            <a:ext cx="533400" cy="476250"/>
          </a:xfrm>
        </p:spPr>
        <p:txBody>
          <a:bodyPr/>
          <a:lstStyle/>
          <a:p>
            <a:pPr>
              <a:defRPr/>
            </a:pPr>
            <a:fld id="{A3AF97A3-6728-4865-85C7-208EE2333AEB}" type="slidenum">
              <a:rPr lang="en-US" smtClean="0"/>
              <a:pPr>
                <a:defRPr/>
              </a:pPr>
              <a:t>50</a:t>
            </a:fld>
            <a:endParaRPr lang="en-US" dirty="0"/>
          </a:p>
        </p:txBody>
      </p:sp>
      <p:pic>
        <p:nvPicPr>
          <p:cNvPr id="203778" name="Picture 2" descr="C:\Users\sutambe\Desktop\Research\LEESA\Homepage\LEESA-hexagon.png"/>
          <p:cNvPicPr>
            <a:picLocks noChangeAspect="1" noChangeArrowheads="1"/>
          </p:cNvPicPr>
          <p:nvPr/>
        </p:nvPicPr>
        <p:blipFill>
          <a:blip r:embed="rId3" cstate="print"/>
          <a:srcRect/>
          <a:stretch>
            <a:fillRect/>
          </a:stretch>
        </p:blipFill>
        <p:spPr bwMode="auto">
          <a:xfrm>
            <a:off x="4953000" y="1295400"/>
            <a:ext cx="3962400" cy="3566161"/>
          </a:xfrm>
          <a:prstGeom prst="rect">
            <a:avLst/>
          </a:prstGeom>
          <a:noFill/>
        </p:spPr>
      </p:pic>
      <p:sp>
        <p:nvSpPr>
          <p:cNvPr id="9" name="TextBox 8"/>
          <p:cNvSpPr txBox="1"/>
          <p:nvPr/>
        </p:nvSpPr>
        <p:spPr>
          <a:xfrm>
            <a:off x="5105400" y="879902"/>
            <a:ext cx="3429000" cy="415498"/>
          </a:xfrm>
          <a:prstGeom prst="rect">
            <a:avLst/>
          </a:prstGeom>
          <a:noFill/>
        </p:spPr>
        <p:txBody>
          <a:bodyPr wrap="square" rtlCol="0">
            <a:spAutoFit/>
          </a:bodyPr>
          <a:lstStyle/>
          <a:p>
            <a:r>
              <a:rPr lang="en-US" sz="2000" dirty="0" smtClean="0"/>
              <a:t>Multi-paradigm Solution</a:t>
            </a:r>
            <a:endParaRPr lang="en-US" sz="2000" dirty="0"/>
          </a:p>
        </p:txBody>
      </p:sp>
      <p:sp>
        <p:nvSpPr>
          <p:cNvPr id="10" name="TextBox 9"/>
          <p:cNvSpPr txBox="1"/>
          <p:nvPr/>
        </p:nvSpPr>
        <p:spPr>
          <a:xfrm>
            <a:off x="5181600" y="4953000"/>
            <a:ext cx="3429000" cy="707886"/>
          </a:xfrm>
          <a:prstGeom prst="rect">
            <a:avLst/>
          </a:prstGeom>
          <a:noFill/>
        </p:spPr>
        <p:txBody>
          <a:bodyPr wrap="square" rtlCol="0">
            <a:spAutoFit/>
          </a:bodyPr>
          <a:lstStyle/>
          <a:p>
            <a:r>
              <a:rPr lang="en-US" sz="2000" dirty="0" smtClean="0"/>
              <a:t>Language for Embedded Query &amp; Traversal</a:t>
            </a:r>
            <a:endParaRPr lang="en-US" sz="2000" dirty="0"/>
          </a:p>
        </p:txBody>
      </p:sp>
      <p:sp>
        <p:nvSpPr>
          <p:cNvPr id="12" name="Content Placeholder 13"/>
          <p:cNvSpPr>
            <a:spLocks noGrp="1"/>
          </p:cNvSpPr>
          <p:nvPr>
            <p:ph sz="half" idx="1"/>
          </p:nvPr>
        </p:nvSpPr>
        <p:spPr>
          <a:xfrm>
            <a:off x="76200" y="1219200"/>
            <a:ext cx="5029200" cy="4191000"/>
          </a:xfrm>
        </p:spPr>
        <p:txBody>
          <a:bodyPr/>
          <a:lstStyle/>
          <a:p>
            <a:pPr>
              <a:buClr>
                <a:srgbClr val="C00000"/>
              </a:buClr>
              <a:buFont typeface="Wingdings" pitchFamily="2" charset="2"/>
              <a:buChar char="§"/>
            </a:pPr>
            <a:r>
              <a:rPr lang="en-US" sz="2000" dirty="0" smtClean="0"/>
              <a:t>Object structure traversals</a:t>
            </a:r>
            <a:endParaRPr lang="en-US" sz="1800" dirty="0" smtClean="0"/>
          </a:p>
          <a:p>
            <a:pPr lvl="1">
              <a:buClr>
                <a:srgbClr val="C00000"/>
              </a:buClr>
              <a:buFont typeface="Wingdings" pitchFamily="2" charset="2"/>
              <a:buChar char="§"/>
            </a:pPr>
            <a:r>
              <a:rPr lang="en-US" sz="1800" dirty="0" smtClean="0"/>
              <a:t>Manipulate richly-typed hierarchical object structures (</a:t>
            </a:r>
            <a:r>
              <a:rPr lang="en-US" sz="1800" i="1" dirty="0" smtClean="0"/>
              <a:t>e.g.</a:t>
            </a:r>
            <a:r>
              <a:rPr lang="en-US" sz="1800" dirty="0" smtClean="0"/>
              <a:t>, models, XML documents)</a:t>
            </a:r>
          </a:p>
          <a:p>
            <a:pPr lvl="1">
              <a:buClr>
                <a:srgbClr val="C00000"/>
              </a:buClr>
              <a:buFont typeface="Wingdings" pitchFamily="2" charset="2"/>
              <a:buChar char="§"/>
            </a:pPr>
            <a:r>
              <a:rPr lang="en-US" sz="1800" dirty="0" smtClean="0"/>
              <a:t>Governed by statically know schema</a:t>
            </a:r>
          </a:p>
          <a:p>
            <a:pPr lvl="1">
              <a:buClr>
                <a:srgbClr val="C00000"/>
              </a:buClr>
              <a:buFont typeface="Wingdings" pitchFamily="2" charset="2"/>
              <a:buChar char="§"/>
            </a:pPr>
            <a:r>
              <a:rPr lang="en-US" sz="1800" dirty="0" smtClean="0"/>
              <a:t>APIs biased towards OO </a:t>
            </a:r>
            <a:r>
              <a:rPr lang="en-US" sz="1800" dirty="0" smtClean="0"/>
              <a:t>paradigm</a:t>
            </a:r>
          </a:p>
          <a:p>
            <a:pPr lvl="1">
              <a:buClr>
                <a:srgbClr val="C00000"/>
              </a:buClr>
              <a:buNone/>
            </a:pPr>
            <a:endParaRPr lang="en-US" sz="1800" dirty="0" smtClean="0"/>
          </a:p>
          <a:p>
            <a:pPr>
              <a:buClr>
                <a:srgbClr val="C00000"/>
              </a:buClr>
              <a:buFont typeface="Wingdings" pitchFamily="2" charset="2"/>
              <a:buChar char="§"/>
            </a:pPr>
            <a:r>
              <a:rPr lang="en-US" sz="2000" dirty="0" smtClean="0"/>
              <a:t>Consequences of OO-biased APIs</a:t>
            </a:r>
          </a:p>
          <a:p>
            <a:pPr lvl="1">
              <a:buClr>
                <a:srgbClr val="C00000"/>
              </a:buClr>
              <a:buFont typeface="Wingdings" pitchFamily="2" charset="2"/>
              <a:buChar char="§"/>
            </a:pPr>
            <a:r>
              <a:rPr lang="en-US" sz="1800" dirty="0" smtClean="0"/>
              <a:t>Verbose traversal code</a:t>
            </a:r>
          </a:p>
          <a:p>
            <a:pPr lvl="1">
              <a:buClr>
                <a:srgbClr val="C00000"/>
              </a:buClr>
              <a:buFont typeface="Wingdings" pitchFamily="2" charset="2"/>
              <a:buChar char="§"/>
            </a:pPr>
            <a:r>
              <a:rPr lang="en-US" sz="1800" dirty="0" smtClean="0"/>
              <a:t>Lack of flexible, reusable traversal control</a:t>
            </a:r>
          </a:p>
          <a:p>
            <a:pPr lvl="1">
              <a:buClr>
                <a:srgbClr val="C00000"/>
              </a:buClr>
              <a:buFont typeface="Wingdings" pitchFamily="2" charset="2"/>
              <a:buChar char="§"/>
            </a:pPr>
            <a:r>
              <a:rPr lang="en-US" sz="1800" dirty="0" smtClean="0"/>
              <a:t>Tightly coupled with the underlying structure (impedes maintainability)</a:t>
            </a:r>
          </a:p>
          <a:p>
            <a:pPr lvl="1">
              <a:buClr>
                <a:srgbClr val="C00000"/>
              </a:buClr>
              <a:buFont typeface="Wingdings" pitchFamily="2" charset="2"/>
              <a:buChar char="§"/>
            </a:pPr>
            <a:endParaRPr lang="en-US" sz="1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377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Relevant Publications</a:t>
            </a:r>
            <a:endParaRPr lang="en-US" dirty="0"/>
          </a:p>
        </p:txBody>
      </p:sp>
      <p:sp>
        <p:nvSpPr>
          <p:cNvPr id="4" name="Slide Number Placeholder 3"/>
          <p:cNvSpPr>
            <a:spLocks noGrp="1"/>
          </p:cNvSpPr>
          <p:nvPr>
            <p:ph type="sldNum" sz="quarter" idx="12"/>
          </p:nvPr>
        </p:nvSpPr>
        <p:spPr/>
        <p:txBody>
          <a:bodyPr/>
          <a:lstStyle/>
          <a:p>
            <a:pPr>
              <a:defRPr/>
            </a:pPr>
            <a:fld id="{A3AF97A3-6728-4865-85C7-208EE2333AEB}" type="slidenum">
              <a:rPr lang="en-US" smtClean="0"/>
              <a:pPr>
                <a:defRPr/>
              </a:pPr>
              <a:t>51</a:t>
            </a:fld>
            <a:endParaRPr lang="en-US" dirty="0"/>
          </a:p>
        </p:txBody>
      </p:sp>
      <p:sp>
        <p:nvSpPr>
          <p:cNvPr id="6" name="TextBox 5"/>
          <p:cNvSpPr txBox="1"/>
          <p:nvPr/>
        </p:nvSpPr>
        <p:spPr>
          <a:xfrm>
            <a:off x="533400" y="1447800"/>
            <a:ext cx="8305800" cy="1708160"/>
          </a:xfrm>
          <a:prstGeom prst="rect">
            <a:avLst/>
          </a:prstGeom>
          <a:solidFill>
            <a:srgbClr val="FFFF99"/>
          </a:solidFill>
          <a:ln cap="rnd">
            <a:solidFill>
              <a:schemeClr val="tx1"/>
            </a:solidFill>
          </a:ln>
          <a:effectLst>
            <a:outerShdw blurRad="50800" dist="38100" dir="2700000" algn="tl" rotWithShape="0">
              <a:prstClr val="black">
                <a:alpha val="40000"/>
              </a:prstClr>
            </a:outerShdw>
          </a:effectLst>
        </p:spPr>
        <p:txBody>
          <a:bodyPr wrap="square" rtlCol="0">
            <a:spAutoFit/>
          </a:bodyPr>
          <a:lstStyle/>
          <a:p>
            <a:pPr marL="457200" indent="-457200" algn="l">
              <a:buFont typeface="+mj-lt"/>
              <a:buAutoNum type="arabicPeriod"/>
            </a:pPr>
            <a:r>
              <a:rPr lang="en-US" b="1" i="1" dirty="0" smtClean="0"/>
              <a:t>LEESA: Embedding Strategic &amp; </a:t>
            </a:r>
            <a:r>
              <a:rPr lang="en-US" b="1" i="1" dirty="0" err="1" smtClean="0"/>
              <a:t>XPath</a:t>
            </a:r>
            <a:r>
              <a:rPr lang="en-US" b="1" i="1" dirty="0" smtClean="0"/>
              <a:t>-like Object Structure Traversals in C++</a:t>
            </a:r>
            <a:r>
              <a:rPr lang="en-US" b="1" dirty="0" smtClean="0"/>
              <a:t>, DSLWC 2009</a:t>
            </a:r>
            <a:br>
              <a:rPr lang="en-US" b="1" dirty="0" smtClean="0"/>
            </a:br>
            <a:endParaRPr lang="en-US" b="1" dirty="0" smtClean="0"/>
          </a:p>
          <a:p>
            <a:pPr marL="457200" indent="-457200" algn="l">
              <a:buFont typeface="+mj-lt"/>
              <a:buAutoNum type="arabicPeriod"/>
            </a:pPr>
            <a:r>
              <a:rPr lang="en-US" b="1" i="1" dirty="0" smtClean="0"/>
              <a:t>Toward Native XML Processing Using Multi-paradigm Design in C++</a:t>
            </a:r>
            <a:r>
              <a:rPr lang="en-US" b="1" dirty="0" smtClean="0"/>
              <a:t> (under submission), IEEE Software</a:t>
            </a:r>
          </a:p>
        </p:txBody>
      </p:sp>
      <p:sp>
        <p:nvSpPr>
          <p:cNvPr id="5" name="TextBox 4"/>
          <p:cNvSpPr txBox="1"/>
          <p:nvPr/>
        </p:nvSpPr>
        <p:spPr>
          <a:xfrm>
            <a:off x="3581400" y="3276600"/>
            <a:ext cx="2057400" cy="415498"/>
          </a:xfrm>
          <a:prstGeom prst="rect">
            <a:avLst/>
          </a:prstGeom>
          <a:noFill/>
        </p:spPr>
        <p:txBody>
          <a:bodyPr wrap="square" rtlCol="0">
            <a:spAutoFit/>
          </a:bodyPr>
          <a:lstStyle/>
          <a:p>
            <a:r>
              <a:rPr lang="en-US" b="1" dirty="0" smtClean="0"/>
              <a:t>First-author</a:t>
            </a:r>
            <a:endParaRPr lang="en-US"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Grp="1" noChangeArrowheads="1"/>
          </p:cNvSpPr>
          <p:nvPr>
            <p:ph type="sldNum" sz="quarter" idx="12"/>
          </p:nvPr>
        </p:nvSpPr>
        <p:spPr>
          <a:xfrm>
            <a:off x="8686800" y="6305550"/>
            <a:ext cx="381000" cy="476250"/>
          </a:xfrm>
          <a:noFill/>
        </p:spPr>
        <p:txBody>
          <a:bodyPr/>
          <a:lstStyle/>
          <a:p>
            <a:fld id="{C0FA90D2-758D-482F-9E67-96E75BE7E29E}" type="slidenum">
              <a:rPr lang="en-US" smtClean="0"/>
              <a:pPr/>
              <a:t>52</a:t>
            </a:fld>
            <a:endParaRPr lang="en-US" dirty="0" smtClean="0"/>
          </a:p>
        </p:txBody>
      </p:sp>
      <p:sp>
        <p:nvSpPr>
          <p:cNvPr id="7171" name="Rectangle 2"/>
          <p:cNvSpPr>
            <a:spLocks noGrp="1" noChangeArrowheads="1"/>
          </p:cNvSpPr>
          <p:nvPr>
            <p:ph type="title" idx="4294967295"/>
          </p:nvPr>
        </p:nvSpPr>
        <p:spPr/>
        <p:txBody>
          <a:bodyPr/>
          <a:lstStyle/>
          <a:p>
            <a:pPr eaLnBrk="1" hangingPunct="1"/>
            <a:r>
              <a:rPr lang="en-US" smtClean="0"/>
              <a:t>Presentation Road Map</a:t>
            </a:r>
          </a:p>
        </p:txBody>
      </p:sp>
      <p:sp>
        <p:nvSpPr>
          <p:cNvPr id="16388" name="Rectangle 3"/>
          <p:cNvSpPr>
            <a:spLocks noGrp="1" noChangeArrowheads="1"/>
          </p:cNvSpPr>
          <p:nvPr>
            <p:ph type="body" idx="4294967295"/>
          </p:nvPr>
        </p:nvSpPr>
        <p:spPr>
          <a:xfrm>
            <a:off x="381000" y="636588"/>
            <a:ext cx="8763000" cy="5761037"/>
          </a:xfrm>
        </p:spPr>
        <p:txBody>
          <a:bodyPr/>
          <a:lstStyle/>
          <a:p>
            <a:r>
              <a:rPr lang="en-US" sz="2800" dirty="0" smtClean="0">
                <a:solidFill>
                  <a:schemeClr val="bg1">
                    <a:lumMod val="65000"/>
                  </a:schemeClr>
                </a:solidFill>
              </a:rPr>
              <a:t>Technology Context Overview</a:t>
            </a:r>
          </a:p>
          <a:p>
            <a:r>
              <a:rPr lang="en-US" sz="2800" dirty="0" smtClean="0">
                <a:solidFill>
                  <a:schemeClr val="bg1">
                    <a:lumMod val="65000"/>
                  </a:schemeClr>
                </a:solidFill>
              </a:rPr>
              <a:t>Related Research &amp; Unresolved Challenges</a:t>
            </a:r>
          </a:p>
          <a:p>
            <a:r>
              <a:rPr lang="en-US" sz="2800" dirty="0" smtClean="0">
                <a:solidFill>
                  <a:schemeClr val="bg1">
                    <a:lumMod val="65000"/>
                  </a:schemeClr>
                </a:solidFill>
              </a:rPr>
              <a:t>Research Progress </a:t>
            </a:r>
            <a:r>
              <a:rPr lang="en-US" sz="2800" dirty="0" smtClean="0">
                <a:solidFill>
                  <a:schemeClr val="bg1">
                    <a:lumMod val="65000"/>
                  </a:schemeClr>
                </a:solidFill>
                <a:sym typeface="Wingdings" pitchFamily="2" charset="2"/>
              </a:rPr>
              <a:t> Model-driven Fault-tolerance Provisioning for Component-based DRE Systems</a:t>
            </a:r>
            <a:endParaRPr lang="en-US" sz="2800" dirty="0" smtClean="0">
              <a:solidFill>
                <a:schemeClr val="bg1">
                  <a:lumMod val="65000"/>
                </a:schemeClr>
              </a:solidFill>
            </a:endParaRPr>
          </a:p>
          <a:p>
            <a:r>
              <a:rPr lang="en-US" sz="2800" dirty="0" smtClean="0">
                <a:solidFill>
                  <a:schemeClr val="bg1">
                    <a:lumMod val="65000"/>
                  </a:schemeClr>
                </a:solidFill>
              </a:rPr>
              <a:t>Proposed Research</a:t>
            </a:r>
          </a:p>
          <a:p>
            <a:r>
              <a:rPr lang="en-US" sz="2800" b="1" dirty="0" smtClean="0"/>
              <a:t>Research Contributions &amp; Dissertation Timeline</a:t>
            </a:r>
          </a:p>
          <a:p>
            <a:r>
              <a:rPr lang="en-US" sz="2800" dirty="0" smtClean="0">
                <a:solidFill>
                  <a:schemeClr val="bg1">
                    <a:lumMod val="65000"/>
                  </a:schemeClr>
                </a:solidFill>
              </a:rPr>
              <a:t>Concluding Remarks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4400" y="6305550"/>
            <a:ext cx="533400" cy="476250"/>
          </a:xfrm>
        </p:spPr>
        <p:txBody>
          <a:bodyPr/>
          <a:lstStyle/>
          <a:p>
            <a:pPr>
              <a:defRPr/>
            </a:pPr>
            <a:fld id="{E73FCA15-E72E-4EB1-A997-53FA4B52C890}" type="slidenum">
              <a:rPr lang="en-US" smtClean="0"/>
              <a:pPr>
                <a:defRPr/>
              </a:pPr>
              <a:t>53</a:t>
            </a:fld>
            <a:endParaRPr lang="en-US" dirty="0"/>
          </a:p>
        </p:txBody>
      </p:sp>
      <p:graphicFrame>
        <p:nvGraphicFramePr>
          <p:cNvPr id="4" name="Group 21"/>
          <p:cNvGraphicFramePr>
            <a:graphicFrameLocks/>
          </p:cNvGraphicFramePr>
          <p:nvPr/>
        </p:nvGraphicFramePr>
        <p:xfrm>
          <a:off x="111125" y="44668"/>
          <a:ext cx="8880475" cy="2392680"/>
        </p:xfrm>
        <a:graphic>
          <a:graphicData uri="http://schemas.openxmlformats.org/drawingml/2006/table">
            <a:tbl>
              <a:tblPr/>
              <a:tblGrid>
                <a:gridCol w="1624012"/>
                <a:gridCol w="7256463"/>
              </a:tblGrid>
              <a:tr h="299893">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500" b="1" i="0" u="none" strike="noStrike" cap="none" normalizeH="0" baseline="0" dirty="0" smtClean="0">
                          <a:ln>
                            <a:noFill/>
                          </a:ln>
                          <a:solidFill>
                            <a:srgbClr val="FFFFFF"/>
                          </a:solidFill>
                          <a:effectLst/>
                          <a:latin typeface="Arial" pitchFamily="34" charset="0"/>
                          <a:cs typeface="Arial" pitchFamily="34" charset="0"/>
                        </a:rPr>
                        <a:t>Venue</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kumimoji="0" lang="en-US" sz="1500" b="1" i="0" u="none" strike="noStrike" cap="none" normalizeH="0" baseline="0" dirty="0" smtClean="0">
                          <a:ln>
                            <a:noFill/>
                          </a:ln>
                          <a:solidFill>
                            <a:srgbClr val="FFFFFF"/>
                          </a:solidFill>
                          <a:effectLst/>
                          <a:latin typeface="Arial" pitchFamily="34" charset="0"/>
                          <a:cs typeface="Arial" pitchFamily="34" charset="0"/>
                        </a:rPr>
                        <a:t>Overall Research Contributions</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99"/>
                    </a:solidFill>
                  </a:tcPr>
                </a:tc>
              </a:tr>
              <a:tr h="497686">
                <a:tc>
                  <a:txBody>
                    <a:bodyPr/>
                    <a:lstStyle/>
                    <a:p>
                      <a:pPr marL="0"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1400" b="1" i="0" u="none" strike="noStrike" cap="none" normalizeH="0" baseline="0" dirty="0" smtClean="0">
                          <a:ln>
                            <a:noFill/>
                          </a:ln>
                          <a:solidFill>
                            <a:srgbClr val="000000"/>
                          </a:solidFill>
                          <a:effectLst/>
                          <a:latin typeface="Arial Unicode"/>
                          <a:cs typeface="Arial" pitchFamily="34" charset="0"/>
                        </a:rPr>
                        <a:t>ISORC 2009</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r>
                        <a:rPr lang="en-US" sz="1400" b="1" kern="1200" baseline="0" dirty="0" smtClean="0">
                          <a:solidFill>
                            <a:schemeClr val="tx1"/>
                          </a:solidFill>
                          <a:latin typeface="+mn-lt"/>
                          <a:ea typeface="+mn-ea"/>
                          <a:cs typeface="+mn-cs"/>
                        </a:rPr>
                        <a:t>Fault-tolerance for Component-based Systems - An Automated Middleware Specialization Approach</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r>
              <a:tr h="492701">
                <a:tc>
                  <a:txBody>
                    <a:bodyPr/>
                    <a:lstStyle/>
                    <a:p>
                      <a:r>
                        <a:rPr lang="en-US" sz="1400" b="1" kern="1200" baseline="0" dirty="0" smtClean="0">
                          <a:solidFill>
                            <a:schemeClr val="tx1"/>
                          </a:solidFill>
                          <a:latin typeface="+mn-lt"/>
                          <a:ea typeface="+mn-ea"/>
                          <a:cs typeface="+mn-cs"/>
                        </a:rPr>
                        <a:t>ECBS 2009</a:t>
                      </a:r>
                      <a:endParaRPr kumimoji="0" lang="en-US" sz="1400" b="1" i="0" u="none" strike="noStrike" cap="none" normalizeH="0" baseline="0" dirty="0" smtClean="0">
                        <a:ln>
                          <a:noFill/>
                        </a:ln>
                        <a:solidFill>
                          <a:srgbClr val="000000"/>
                        </a:solidFill>
                        <a:effectLst/>
                        <a:latin typeface="Arial Unicode"/>
                        <a:cs typeface="Arial" pitchFamily="34"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r>
                        <a:rPr lang="en-US" sz="1400" b="1" kern="1200" baseline="0" dirty="0" smtClean="0">
                          <a:solidFill>
                            <a:schemeClr val="tx1"/>
                          </a:solidFill>
                          <a:latin typeface="+mn-lt"/>
                          <a:ea typeface="+mn-ea"/>
                          <a:cs typeface="+mn-cs"/>
                        </a:rPr>
                        <a:t>CQML: Aspect-oriented Modeling for Modularizing &amp; Weaving </a:t>
                      </a:r>
                      <a:r>
                        <a:rPr lang="en-US" sz="1400" b="1" kern="1200" baseline="0" dirty="0" err="1" smtClean="0">
                          <a:solidFill>
                            <a:schemeClr val="tx1"/>
                          </a:solidFill>
                          <a:latin typeface="+mn-lt"/>
                          <a:ea typeface="+mn-ea"/>
                          <a:cs typeface="+mn-cs"/>
                        </a:rPr>
                        <a:t>QoS</a:t>
                      </a:r>
                      <a:r>
                        <a:rPr lang="en-US" sz="1400" b="1" kern="1200" baseline="0" dirty="0" smtClean="0">
                          <a:solidFill>
                            <a:schemeClr val="tx1"/>
                          </a:solidFill>
                          <a:latin typeface="+mn-lt"/>
                          <a:ea typeface="+mn-ea"/>
                          <a:cs typeface="+mn-cs"/>
                        </a:rPr>
                        <a:t> Concerns in Component-based Systems</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r>
              <a:tr h="492701">
                <a:tc>
                  <a:txBody>
                    <a:bodyPr/>
                    <a:lstStyle/>
                    <a:p>
                      <a:r>
                        <a:rPr kumimoji="0" lang="en-US" sz="1400" b="1" i="0" u="none" strike="noStrike" cap="none" normalizeH="0" baseline="0" dirty="0" smtClean="0">
                          <a:ln>
                            <a:noFill/>
                          </a:ln>
                          <a:solidFill>
                            <a:srgbClr val="000000"/>
                          </a:solidFill>
                          <a:effectLst/>
                          <a:latin typeface="Arial Unicode"/>
                          <a:cs typeface="Arial" pitchFamily="34" charset="0"/>
                        </a:rPr>
                        <a:t>ISAS 2007</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r>
                        <a:rPr lang="en-US" sz="1400" b="1" kern="1200" baseline="0" dirty="0" err="1" smtClean="0">
                          <a:solidFill>
                            <a:schemeClr val="tx1"/>
                          </a:solidFill>
                          <a:latin typeface="+mn-lt"/>
                          <a:ea typeface="+mn-ea"/>
                          <a:cs typeface="+mn-cs"/>
                        </a:rPr>
                        <a:t>MDDPro</a:t>
                      </a:r>
                      <a:r>
                        <a:rPr lang="en-US" sz="1400" b="1" kern="1200" baseline="0" dirty="0" smtClean="0">
                          <a:solidFill>
                            <a:schemeClr val="tx1"/>
                          </a:solidFill>
                          <a:latin typeface="+mn-lt"/>
                          <a:ea typeface="+mn-ea"/>
                          <a:cs typeface="+mn-cs"/>
                        </a:rPr>
                        <a:t>: Model-Driven Dependability Provisioning in Enterprise Distributed Real-Time &amp; Embedded Systems</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r>
              <a:tr h="4855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smtClean="0">
                          <a:ln>
                            <a:noFill/>
                          </a:ln>
                          <a:solidFill>
                            <a:srgbClr val="000000"/>
                          </a:solidFill>
                          <a:effectLst/>
                          <a:latin typeface="Arial Unicode"/>
                          <a:cs typeface="Arial" pitchFamily="34" charset="0"/>
                        </a:rPr>
                        <a:t>DSLWC 2009</a:t>
                      </a:r>
                    </a:p>
                    <a:p>
                      <a:endParaRPr kumimoji="0" lang="en-US" sz="1400" b="1" i="0" u="none" strike="noStrike" cap="none" normalizeH="0" baseline="0" dirty="0" smtClean="0">
                        <a:ln>
                          <a:noFill/>
                        </a:ln>
                        <a:solidFill>
                          <a:srgbClr val="000000"/>
                        </a:solidFill>
                        <a:effectLst/>
                        <a:latin typeface="Arial Unicode"/>
                        <a:cs typeface="Arial" pitchFamily="34"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tx1"/>
                          </a:solidFill>
                          <a:latin typeface="+mn-lt"/>
                          <a:ea typeface="+mn-ea"/>
                          <a:cs typeface="+mn-cs"/>
                        </a:rPr>
                        <a:t>LEESA: Embedding Strategic &amp; </a:t>
                      </a:r>
                      <a:r>
                        <a:rPr lang="en-US" sz="1400" b="1" kern="1200" baseline="0" dirty="0" err="1" smtClean="0">
                          <a:solidFill>
                            <a:schemeClr val="tx1"/>
                          </a:solidFill>
                          <a:latin typeface="+mn-lt"/>
                          <a:ea typeface="+mn-ea"/>
                          <a:cs typeface="+mn-cs"/>
                        </a:rPr>
                        <a:t>XPath</a:t>
                      </a:r>
                      <a:r>
                        <a:rPr lang="en-US" sz="1400" b="1" kern="1200" baseline="0" dirty="0" smtClean="0">
                          <a:solidFill>
                            <a:schemeClr val="tx1"/>
                          </a:solidFill>
                          <a:latin typeface="+mn-lt"/>
                          <a:ea typeface="+mn-ea"/>
                          <a:cs typeface="+mn-cs"/>
                        </a:rPr>
                        <a:t>-like Object Structure Traversals in C++</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r>
            </a:tbl>
          </a:graphicData>
        </a:graphic>
      </p:graphicFrame>
      <p:graphicFrame>
        <p:nvGraphicFramePr>
          <p:cNvPr id="5" name="Group 21"/>
          <p:cNvGraphicFramePr>
            <a:graphicFrameLocks/>
          </p:cNvGraphicFramePr>
          <p:nvPr/>
        </p:nvGraphicFramePr>
        <p:xfrm>
          <a:off x="109873" y="2313192"/>
          <a:ext cx="8880475" cy="1737359"/>
        </p:xfrm>
        <a:graphic>
          <a:graphicData uri="http://schemas.openxmlformats.org/drawingml/2006/table">
            <a:tbl>
              <a:tblPr/>
              <a:tblGrid>
                <a:gridCol w="1626961"/>
                <a:gridCol w="7253514"/>
              </a:tblGrid>
              <a:tr h="3253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err="1" smtClean="0">
                          <a:ln>
                            <a:noFill/>
                          </a:ln>
                          <a:solidFill>
                            <a:srgbClr val="000000"/>
                          </a:solidFill>
                          <a:effectLst/>
                          <a:latin typeface="Arial Unicode"/>
                          <a:cs typeface="Arial" pitchFamily="34" charset="0"/>
                        </a:rPr>
                        <a:t>AQuSerM</a:t>
                      </a:r>
                      <a:r>
                        <a:rPr kumimoji="0" lang="en-US" sz="1400" b="1" i="0" u="none" strike="noStrike" cap="none" normalizeH="0" baseline="0" dirty="0" smtClean="0">
                          <a:ln>
                            <a:noFill/>
                          </a:ln>
                          <a:solidFill>
                            <a:srgbClr val="000000"/>
                          </a:solidFill>
                          <a:effectLst/>
                          <a:latin typeface="Arial Unicode"/>
                          <a:cs typeface="Arial" pitchFamily="34" charset="0"/>
                        </a:rPr>
                        <a:t> 2008</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r>
                        <a:rPr lang="en-US" sz="1400" b="1" kern="1200" baseline="0" dirty="0" smtClean="0">
                          <a:solidFill>
                            <a:schemeClr val="tx1"/>
                          </a:solidFill>
                          <a:latin typeface="+mn-lt"/>
                          <a:ea typeface="+mn-ea"/>
                          <a:cs typeface="+mn-cs"/>
                        </a:rPr>
                        <a:t>Towards A </a:t>
                      </a:r>
                      <a:r>
                        <a:rPr lang="en-US" sz="1400" b="1" kern="1200" baseline="0" dirty="0" err="1" smtClean="0">
                          <a:solidFill>
                            <a:schemeClr val="tx1"/>
                          </a:solidFill>
                          <a:latin typeface="+mn-lt"/>
                          <a:ea typeface="+mn-ea"/>
                          <a:cs typeface="+mn-cs"/>
                        </a:rPr>
                        <a:t>QoS</a:t>
                      </a:r>
                      <a:r>
                        <a:rPr lang="en-US" sz="1400" b="1" kern="1200" baseline="0" dirty="0" smtClean="0">
                          <a:solidFill>
                            <a:schemeClr val="tx1"/>
                          </a:solidFill>
                          <a:latin typeface="+mn-lt"/>
                          <a:ea typeface="+mn-ea"/>
                          <a:cs typeface="+mn-cs"/>
                        </a:rPr>
                        <a:t> Modeling &amp; Modularization Framework for Component Systems</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r>
              <a:tr h="489831">
                <a:tc>
                  <a:txBody>
                    <a:bodyPr/>
                    <a:lstStyle/>
                    <a:p>
                      <a:r>
                        <a:rPr kumimoji="0" lang="en-US" sz="1400" b="1" i="0" u="none" strike="noStrike" cap="none" normalizeH="0" baseline="0" dirty="0" smtClean="0">
                          <a:ln>
                            <a:noFill/>
                          </a:ln>
                          <a:solidFill>
                            <a:srgbClr val="000000"/>
                          </a:solidFill>
                          <a:effectLst/>
                          <a:latin typeface="Arial Unicode"/>
                          <a:cs typeface="Arial" pitchFamily="34" charset="0"/>
                        </a:rPr>
                        <a:t>RTWS 2006</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tx1"/>
                          </a:solidFill>
                          <a:latin typeface="+mn-lt"/>
                          <a:ea typeface="+mn-ea"/>
                          <a:cs typeface="+mn-cs"/>
                        </a:rPr>
                        <a:t>Model-driven Engineering for Development-time </a:t>
                      </a:r>
                      <a:r>
                        <a:rPr lang="en-US" sz="1400" b="1" kern="1200" baseline="0" dirty="0" err="1" smtClean="0">
                          <a:solidFill>
                            <a:schemeClr val="tx1"/>
                          </a:solidFill>
                          <a:latin typeface="+mn-lt"/>
                          <a:ea typeface="+mn-ea"/>
                          <a:cs typeface="+mn-cs"/>
                        </a:rPr>
                        <a:t>QoS</a:t>
                      </a:r>
                      <a:r>
                        <a:rPr lang="en-US" sz="1400" b="1" kern="1200" baseline="0" dirty="0" smtClean="0">
                          <a:solidFill>
                            <a:schemeClr val="tx1"/>
                          </a:solidFill>
                          <a:latin typeface="+mn-lt"/>
                          <a:ea typeface="+mn-ea"/>
                          <a:cs typeface="+mn-cs"/>
                        </a:rPr>
                        <a:t> Validation of  Component-based Software Systems</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r>
              <a:tr h="375738">
                <a:tc>
                  <a:txBody>
                    <a:bodyPr/>
                    <a:lstStyle/>
                    <a:p>
                      <a:r>
                        <a:rPr kumimoji="0" lang="en-US" sz="1400" b="1" i="0" u="none" strike="noStrike" cap="none" normalizeH="0" baseline="0" dirty="0" smtClean="0">
                          <a:ln>
                            <a:noFill/>
                          </a:ln>
                          <a:solidFill>
                            <a:srgbClr val="000000"/>
                          </a:solidFill>
                          <a:effectLst/>
                          <a:latin typeface="Arial Unicode"/>
                          <a:cs typeface="Arial" pitchFamily="34" charset="0"/>
                        </a:rPr>
                        <a:t>DSPD 2008</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tx1"/>
                          </a:solidFill>
                          <a:latin typeface="+mn-lt"/>
                          <a:ea typeface="+mn-ea"/>
                          <a:cs typeface="+mn-cs"/>
                        </a:rPr>
                        <a:t>An Embedded Declarative Language for Hierarchical Object Structure Traversal</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r>
              <a:tr h="3757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smtClean="0">
                          <a:ln>
                            <a:noFill/>
                          </a:ln>
                          <a:solidFill>
                            <a:srgbClr val="000000"/>
                          </a:solidFill>
                          <a:effectLst/>
                          <a:latin typeface="Arial Unicode"/>
                          <a:cs typeface="Arial" pitchFamily="34" charset="0"/>
                        </a:rPr>
                        <a:t>IEEE Software (submitted)</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tx1"/>
                          </a:solidFill>
                          <a:latin typeface="+mn-lt"/>
                          <a:ea typeface="+mn-ea"/>
                          <a:cs typeface="+mn-cs"/>
                        </a:rPr>
                        <a:t>Toward Native XML Processing Using Multi-paradigm Design in C++</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r>
            </a:tbl>
          </a:graphicData>
        </a:graphic>
      </p:graphicFrame>
      <p:graphicFrame>
        <p:nvGraphicFramePr>
          <p:cNvPr id="6" name="Group 21"/>
          <p:cNvGraphicFramePr>
            <a:graphicFrameLocks/>
          </p:cNvGraphicFramePr>
          <p:nvPr/>
        </p:nvGraphicFramePr>
        <p:xfrm>
          <a:off x="113503" y="4043939"/>
          <a:ext cx="8880475" cy="2460252"/>
        </p:xfrm>
        <a:graphic>
          <a:graphicData uri="http://schemas.openxmlformats.org/drawingml/2006/table">
            <a:tbl>
              <a:tblPr/>
              <a:tblGrid>
                <a:gridCol w="1624012"/>
                <a:gridCol w="7256463"/>
              </a:tblGrid>
              <a:tr h="347350">
                <a:tc>
                  <a:txBody>
                    <a:bodyPr/>
                    <a:lstStyle/>
                    <a:p>
                      <a:r>
                        <a:rPr kumimoji="0" lang="en-US" sz="1400" b="1" i="0" u="none" strike="noStrike" cap="none" normalizeH="0" baseline="0" dirty="0" smtClean="0">
                          <a:ln>
                            <a:noFill/>
                          </a:ln>
                          <a:solidFill>
                            <a:srgbClr val="000000"/>
                          </a:solidFill>
                          <a:effectLst/>
                          <a:latin typeface="Arial Unicode"/>
                          <a:cs typeface="Arial" pitchFamily="34" charset="0"/>
                        </a:rPr>
                        <a:t>RTAS 2009</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tx1"/>
                          </a:solidFill>
                          <a:latin typeface="+mn-lt"/>
                          <a:ea typeface="+mn-ea"/>
                          <a:cs typeface="+mn-cs"/>
                        </a:rPr>
                        <a:t>Adaptive Failover for Real-time Middleware with Passive Replication</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4993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smtClean="0">
                          <a:ln>
                            <a:noFill/>
                          </a:ln>
                          <a:solidFill>
                            <a:srgbClr val="000000"/>
                          </a:solidFill>
                          <a:effectLst/>
                          <a:latin typeface="Arial Unicode"/>
                          <a:cs typeface="Arial" pitchFamily="34" charset="0"/>
                        </a:rPr>
                        <a:t>RTAS 2008</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cap="none" normalizeH="0" baseline="0" dirty="0" smtClean="0">
                        <a:ln>
                          <a:noFill/>
                        </a:ln>
                        <a:solidFill>
                          <a:srgbClr val="000000"/>
                        </a:solidFill>
                        <a:effectLst/>
                        <a:latin typeface="Arial Unicode"/>
                        <a:cs typeface="Arial" pitchFamily="34"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err="1" smtClean="0">
                          <a:solidFill>
                            <a:schemeClr val="tx1"/>
                          </a:solidFill>
                          <a:latin typeface="+mn-lt"/>
                          <a:ea typeface="+mn-ea"/>
                          <a:cs typeface="+mn-cs"/>
                        </a:rPr>
                        <a:t>NetQoPE</a:t>
                      </a:r>
                      <a:r>
                        <a:rPr lang="en-US" sz="1400" b="1" kern="1200" baseline="0" dirty="0" smtClean="0">
                          <a:solidFill>
                            <a:schemeClr val="tx1"/>
                          </a:solidFill>
                          <a:latin typeface="+mn-lt"/>
                          <a:ea typeface="+mn-ea"/>
                          <a:cs typeface="+mn-cs"/>
                        </a:rPr>
                        <a:t>: A Model-driven Network </a:t>
                      </a:r>
                      <a:r>
                        <a:rPr lang="en-US" sz="1400" b="1" kern="1200" baseline="0" dirty="0" err="1" smtClean="0">
                          <a:solidFill>
                            <a:schemeClr val="tx1"/>
                          </a:solidFill>
                          <a:latin typeface="+mn-lt"/>
                          <a:ea typeface="+mn-ea"/>
                          <a:cs typeface="+mn-cs"/>
                        </a:rPr>
                        <a:t>QoS</a:t>
                      </a:r>
                      <a:r>
                        <a:rPr lang="en-US" sz="1400" b="1" kern="1200" baseline="0" dirty="0" smtClean="0">
                          <a:solidFill>
                            <a:schemeClr val="tx1"/>
                          </a:solidFill>
                          <a:latin typeface="+mn-lt"/>
                          <a:ea typeface="+mn-ea"/>
                          <a:cs typeface="+mn-cs"/>
                        </a:rPr>
                        <a:t> Provisioning Engine for Distributed Real-time &amp; Embedded Systems</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4993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smtClean="0">
                          <a:ln>
                            <a:noFill/>
                          </a:ln>
                          <a:solidFill>
                            <a:srgbClr val="000000"/>
                          </a:solidFill>
                          <a:effectLst/>
                          <a:latin typeface="Arial Unicode"/>
                          <a:cs typeface="Arial" pitchFamily="34" charset="0"/>
                        </a:rPr>
                        <a:t>IEEE Software July-Aug 2009</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tx1"/>
                          </a:solidFill>
                          <a:latin typeface="+mn-lt"/>
                          <a:ea typeface="+mn-ea"/>
                          <a:cs typeface="+mn-cs"/>
                        </a:rPr>
                        <a:t>Improving Domain-specific Language Reuse through Software Product-line Configuration Techniques</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5382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smtClean="0">
                          <a:ln>
                            <a:noFill/>
                          </a:ln>
                          <a:solidFill>
                            <a:srgbClr val="000000"/>
                          </a:solidFill>
                          <a:effectLst/>
                          <a:latin typeface="Arial Unicode"/>
                          <a:cs typeface="Arial" pitchFamily="34" charset="0"/>
                        </a:rPr>
                        <a:t>ECBS 2007</a:t>
                      </a:r>
                    </a:p>
                    <a:p>
                      <a:endParaRPr kumimoji="0" lang="en-US" sz="1400" b="1" i="0" u="none" strike="noStrike" cap="none" normalizeH="0" baseline="0" dirty="0" smtClean="0">
                        <a:ln>
                          <a:noFill/>
                        </a:ln>
                        <a:solidFill>
                          <a:srgbClr val="000000"/>
                        </a:solidFill>
                        <a:effectLst/>
                        <a:latin typeface="Arial Unicode"/>
                        <a:cs typeface="Arial" pitchFamily="34" charset="0"/>
                      </a:endParaRP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r>
                        <a:rPr lang="en-US" sz="1400" b="1" kern="1200" baseline="0" dirty="0" smtClean="0">
                          <a:solidFill>
                            <a:schemeClr val="tx1"/>
                          </a:solidFill>
                          <a:latin typeface="+mn-lt"/>
                          <a:ea typeface="+mn-ea"/>
                          <a:cs typeface="+mn-cs"/>
                        </a:rPr>
                        <a:t>Model-driven Engineering for Development-time </a:t>
                      </a:r>
                      <a:r>
                        <a:rPr lang="en-US" sz="1400" b="1" kern="1200" baseline="0" dirty="0" err="1" smtClean="0">
                          <a:solidFill>
                            <a:schemeClr val="tx1"/>
                          </a:solidFill>
                          <a:latin typeface="+mn-lt"/>
                          <a:ea typeface="+mn-ea"/>
                          <a:cs typeface="+mn-cs"/>
                        </a:rPr>
                        <a:t>QoS</a:t>
                      </a:r>
                      <a:r>
                        <a:rPr lang="en-US" sz="1400" b="1" kern="1200" baseline="0" dirty="0" smtClean="0">
                          <a:solidFill>
                            <a:schemeClr val="tx1"/>
                          </a:solidFill>
                          <a:latin typeface="+mn-lt"/>
                          <a:ea typeface="+mn-ea"/>
                          <a:cs typeface="+mn-cs"/>
                        </a:rPr>
                        <a:t> Validation of Component-based Software Systems</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5382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smtClean="0">
                          <a:ln>
                            <a:noFill/>
                          </a:ln>
                          <a:solidFill>
                            <a:srgbClr val="000000"/>
                          </a:solidFill>
                          <a:effectLst/>
                          <a:latin typeface="Arial Unicode"/>
                          <a:cs typeface="Arial" pitchFamily="34" charset="0"/>
                        </a:rPr>
                        <a:t>JSA Elsevier 2010 (submitted)</a:t>
                      </a:r>
                    </a:p>
                  </a:txBody>
                  <a:tcP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smtClean="0">
                          <a:solidFill>
                            <a:schemeClr val="tx1"/>
                          </a:solidFill>
                          <a:latin typeface="+mn-lt"/>
                          <a:ea typeface="+mn-ea"/>
                          <a:cs typeface="+mn-cs"/>
                        </a:rPr>
                        <a:t>Supporting Component-based Failover Units in Middleware for Distributed Real-time Embedded Systems</a:t>
                      </a:r>
                    </a:p>
                  </a:txBody>
                  <a:tcP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bl>
          </a:graphicData>
        </a:graphic>
      </p:graphicFrame>
      <p:sp>
        <p:nvSpPr>
          <p:cNvPr id="7" name="TextBox 6"/>
          <p:cNvSpPr txBox="1"/>
          <p:nvPr/>
        </p:nvSpPr>
        <p:spPr>
          <a:xfrm>
            <a:off x="2514600" y="6550223"/>
            <a:ext cx="1219200" cy="307777"/>
          </a:xfrm>
          <a:prstGeom prst="rect">
            <a:avLst/>
          </a:prstGeom>
          <a:solidFill>
            <a:schemeClr val="accent6">
              <a:lumMod val="40000"/>
              <a:lumOff val="60000"/>
            </a:schemeClr>
          </a:solidFill>
        </p:spPr>
        <p:txBody>
          <a:bodyPr wrap="square" rtlCol="0">
            <a:spAutoFit/>
          </a:bodyPr>
          <a:lstStyle/>
          <a:p>
            <a:r>
              <a:rPr lang="en-US" sz="1400" b="1" dirty="0" smtClean="0"/>
              <a:t>First-author</a:t>
            </a:r>
            <a:endParaRPr lang="en-US" sz="1400" b="1" dirty="0"/>
          </a:p>
        </p:txBody>
      </p:sp>
      <p:sp>
        <p:nvSpPr>
          <p:cNvPr id="9" name="TextBox 8"/>
          <p:cNvSpPr txBox="1"/>
          <p:nvPr/>
        </p:nvSpPr>
        <p:spPr>
          <a:xfrm>
            <a:off x="4267200" y="6550223"/>
            <a:ext cx="838200" cy="307777"/>
          </a:xfrm>
          <a:prstGeom prst="rect">
            <a:avLst/>
          </a:prstGeom>
          <a:solidFill>
            <a:srgbClr val="99CCFF"/>
          </a:solidFill>
        </p:spPr>
        <p:txBody>
          <a:bodyPr wrap="square" rtlCol="0">
            <a:spAutoFit/>
          </a:bodyPr>
          <a:lstStyle/>
          <a:p>
            <a:r>
              <a:rPr lang="en-US" sz="1400" b="1" dirty="0" smtClean="0"/>
              <a:t>Other</a:t>
            </a:r>
            <a:endParaRPr lang="en-US"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73FCA15-E72E-4EB1-A997-53FA4B52C890}" type="slidenum">
              <a:rPr lang="en-US" smtClean="0"/>
              <a:pPr>
                <a:defRPr/>
              </a:pPr>
              <a:t>54</a:t>
            </a:fld>
            <a:endParaRPr lang="en-US" dirty="0"/>
          </a:p>
        </p:txBody>
      </p:sp>
      <p:sp>
        <p:nvSpPr>
          <p:cNvPr id="4" name="Rectangle 2"/>
          <p:cNvSpPr txBox="1">
            <a:spLocks noChangeArrowheads="1"/>
          </p:cNvSpPr>
          <p:nvPr/>
        </p:nvSpPr>
        <p:spPr bwMode="auto">
          <a:xfrm>
            <a:off x="673100" y="-77788"/>
            <a:ext cx="7772400" cy="554038"/>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marL="0" marR="0" lvl="0" indent="0" algn="ctr" defTabSz="850900" rtl="0" eaLnBrk="1" fontAlgn="base" latinLnBrk="0" hangingPunct="1">
              <a:lnSpc>
                <a:spcPct val="100000"/>
              </a:lnSpc>
              <a:spcBef>
                <a:spcPct val="0"/>
              </a:spcBef>
              <a:spcAft>
                <a:spcPct val="0"/>
              </a:spcAft>
              <a:buClrTx/>
              <a:buSzTx/>
              <a:buFontTx/>
              <a:buNone/>
              <a:tabLst/>
              <a:defRPr/>
            </a:pPr>
            <a:r>
              <a:rPr kumimoji="0" lang="en-US" sz="2600" b="1" i="0" u="none" strike="noStrike" kern="0" cap="none" spc="0" normalizeH="0" baseline="0" noProof="0" dirty="0" smtClean="0">
                <a:ln>
                  <a:noFill/>
                </a:ln>
                <a:solidFill>
                  <a:srgbClr val="FF3300"/>
                </a:solidFill>
                <a:effectLst/>
                <a:uLnTx/>
                <a:uFillTx/>
                <a:latin typeface="+mj-lt"/>
                <a:ea typeface="+mj-ea"/>
                <a:cs typeface="+mj-cs"/>
              </a:rPr>
              <a:t>Dissertation Timeline</a:t>
            </a:r>
          </a:p>
        </p:txBody>
      </p:sp>
      <p:pic>
        <p:nvPicPr>
          <p:cNvPr id="5" name="Picture 4" descr="timeline.png"/>
          <p:cNvPicPr>
            <a:picLocks noChangeAspect="1"/>
          </p:cNvPicPr>
          <p:nvPr/>
        </p:nvPicPr>
        <p:blipFill>
          <a:blip r:embed="rId3" cstate="print"/>
          <a:stretch>
            <a:fillRect/>
          </a:stretch>
        </p:blipFill>
        <p:spPr>
          <a:xfrm>
            <a:off x="0" y="1219200"/>
            <a:ext cx="9144000" cy="3841129"/>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81000" y="-76200"/>
            <a:ext cx="8534400" cy="685800"/>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lvl="0" defTabSz="850900">
              <a:defRPr/>
            </a:pPr>
            <a:r>
              <a:rPr kumimoji="0" lang="en-US" sz="2800" b="1" i="0" u="none" strike="noStrike" kern="0" cap="none" spc="0" normalizeH="0" baseline="0" noProof="0" dirty="0" smtClean="0">
                <a:ln>
                  <a:noFill/>
                </a:ln>
                <a:solidFill>
                  <a:srgbClr val="FF0000"/>
                </a:solidFill>
                <a:effectLst/>
                <a:uLnTx/>
                <a:uFillTx/>
                <a:latin typeface="+mj-lt"/>
                <a:ea typeface="+mj-ea"/>
                <a:cs typeface="Arial" pitchFamily="34" charset="0"/>
              </a:rPr>
              <a:t>Concluding Remarks</a:t>
            </a:r>
            <a:endParaRPr lang="en-US" sz="2600" b="1" kern="0" dirty="0" smtClean="0">
              <a:solidFill>
                <a:srgbClr val="FF3300"/>
              </a:solidFill>
            </a:endParaRPr>
          </a:p>
        </p:txBody>
      </p:sp>
      <p:sp>
        <p:nvSpPr>
          <p:cNvPr id="31" name="Content Placeholder 2"/>
          <p:cNvSpPr txBox="1">
            <a:spLocks/>
          </p:cNvSpPr>
          <p:nvPr/>
        </p:nvSpPr>
        <p:spPr bwMode="auto">
          <a:xfrm>
            <a:off x="152400" y="533400"/>
            <a:ext cx="8839200" cy="4800600"/>
          </a:xfrm>
          <a:prstGeom prst="rect">
            <a:avLst/>
          </a:prstGeom>
          <a:noFill/>
          <a:ln w="9525">
            <a:noFill/>
            <a:miter lim="800000"/>
            <a:headEnd/>
            <a:tailEnd/>
          </a:ln>
        </p:spPr>
        <p:txBody>
          <a:bodyPr lIns="92075" tIns="46038" rIns="92075" bIns="46038"/>
          <a:lstStyle/>
          <a:p>
            <a:pPr marL="225425" indent="-225425" algn="l">
              <a:spcBef>
                <a:spcPct val="20000"/>
              </a:spcBef>
              <a:buClr>
                <a:srgbClr val="CC3300"/>
              </a:buClr>
              <a:buFont typeface="Wingdings" pitchFamily="2" charset="2"/>
              <a:buChar char="§"/>
              <a:defRPr/>
            </a:pPr>
            <a:r>
              <a:rPr lang="en-US" sz="2000" kern="0" dirty="0" smtClean="0"/>
              <a:t>Operational string is </a:t>
            </a:r>
            <a:r>
              <a:rPr lang="en-US" sz="2000" kern="0" dirty="0" smtClean="0"/>
              <a:t>a component-based model </a:t>
            </a:r>
            <a:r>
              <a:rPr lang="en-US" sz="2000" kern="0" dirty="0" smtClean="0"/>
              <a:t>of distributed computing focused on </a:t>
            </a:r>
            <a:r>
              <a:rPr lang="en-US" sz="2000" kern="0" dirty="0" smtClean="0"/>
              <a:t>end-to-end </a:t>
            </a:r>
            <a:r>
              <a:rPr lang="en-US" sz="2000" kern="0" dirty="0" smtClean="0"/>
              <a:t>deadline</a:t>
            </a:r>
          </a:p>
          <a:p>
            <a:pPr marL="225425" indent="-225425" algn="l">
              <a:spcBef>
                <a:spcPct val="20000"/>
              </a:spcBef>
              <a:buClr>
                <a:srgbClr val="CC3300"/>
              </a:buClr>
              <a:buFont typeface="Wingdings" pitchFamily="2" charset="2"/>
              <a:buChar char="§"/>
              <a:defRPr/>
            </a:pPr>
            <a:r>
              <a:rPr lang="en-US" sz="2000" kern="0" dirty="0" smtClean="0"/>
              <a:t>Operational strings need group failover</a:t>
            </a:r>
          </a:p>
          <a:p>
            <a:pPr marL="461963" lvl="1" indent="-231775" algn="l">
              <a:spcBef>
                <a:spcPct val="20000"/>
              </a:spcBef>
              <a:buClr>
                <a:srgbClr val="CC3300"/>
              </a:buClr>
              <a:buFont typeface="Wingdings" pitchFamily="2" charset="2"/>
              <a:buChar char="§"/>
              <a:defRPr/>
            </a:pPr>
            <a:r>
              <a:rPr lang="en-US" sz="1800" kern="0" dirty="0" smtClean="0"/>
              <a:t>Not provided out-of-the-box in contemporary middleware</a:t>
            </a:r>
          </a:p>
          <a:p>
            <a:pPr marL="225425" indent="-225425" algn="l">
              <a:spcBef>
                <a:spcPct val="20000"/>
              </a:spcBef>
              <a:buClr>
                <a:srgbClr val="CC3300"/>
              </a:buClr>
              <a:buFont typeface="Wingdings" pitchFamily="2" charset="2"/>
              <a:buChar char="§"/>
              <a:defRPr/>
            </a:pPr>
            <a:r>
              <a:rPr lang="en-US" sz="2000" kern="0" dirty="0" smtClean="0"/>
              <a:t>Solution:</a:t>
            </a:r>
          </a:p>
          <a:p>
            <a:pPr marL="461963" lvl="1" indent="-231775" algn="l">
              <a:spcBef>
                <a:spcPct val="20000"/>
              </a:spcBef>
              <a:buClr>
                <a:srgbClr val="CC3300"/>
              </a:buClr>
              <a:buFont typeface="Wingdings" pitchFamily="2" charset="2"/>
              <a:buChar char="§"/>
              <a:defRPr/>
            </a:pPr>
            <a:r>
              <a:rPr lang="en-US" sz="1800" kern="0" dirty="0" smtClean="0"/>
              <a:t>Component </a:t>
            </a:r>
            <a:r>
              <a:rPr lang="en-US" sz="1800" kern="0" dirty="0" err="1" smtClean="0"/>
              <a:t>QoS</a:t>
            </a:r>
            <a:r>
              <a:rPr lang="en-US" sz="1800" kern="0" dirty="0" smtClean="0"/>
              <a:t> Modeling Language (CQML) for end-to-end </a:t>
            </a:r>
            <a:r>
              <a:rPr lang="en-US" sz="1800" kern="0" dirty="0" err="1" smtClean="0"/>
              <a:t>QoS</a:t>
            </a:r>
            <a:r>
              <a:rPr lang="en-US" sz="1800" kern="0" dirty="0" smtClean="0"/>
              <a:t> specification</a:t>
            </a:r>
          </a:p>
          <a:p>
            <a:pPr marL="688975" lvl="2" indent="-225425" algn="l">
              <a:spcBef>
                <a:spcPct val="20000"/>
              </a:spcBef>
              <a:buClr>
                <a:srgbClr val="CC3300"/>
              </a:buClr>
              <a:buFont typeface="Wingdings" pitchFamily="2" charset="2"/>
              <a:buChar char="§"/>
              <a:defRPr/>
            </a:pPr>
            <a:r>
              <a:rPr lang="en-US" sz="1800" kern="0" dirty="0" smtClean="0"/>
              <a:t>Failover unit modeling</a:t>
            </a:r>
          </a:p>
          <a:p>
            <a:pPr marL="461963" lvl="1" indent="-231775" algn="l">
              <a:spcBef>
                <a:spcPct val="20000"/>
              </a:spcBef>
              <a:buClr>
                <a:srgbClr val="CC3300"/>
              </a:buClr>
              <a:buFont typeface="Wingdings" pitchFamily="2" charset="2"/>
              <a:buChar char="§"/>
              <a:defRPr/>
            </a:pPr>
            <a:r>
              <a:rPr lang="en-US" sz="1800" kern="0" dirty="0" smtClean="0"/>
              <a:t>Generative Aspects for Fault-Tolerance (GRAFT) for transparent FT provisioning</a:t>
            </a:r>
          </a:p>
          <a:p>
            <a:pPr marL="688975" lvl="2" indent="-225425" algn="l">
              <a:spcBef>
                <a:spcPct val="20000"/>
              </a:spcBef>
              <a:buClr>
                <a:srgbClr val="CC3300"/>
              </a:buClr>
              <a:buFont typeface="Wingdings" pitchFamily="2" charset="2"/>
              <a:buChar char="§"/>
              <a:defRPr/>
            </a:pPr>
            <a:r>
              <a:rPr lang="en-US" sz="1800" kern="0" dirty="0" smtClean="0"/>
              <a:t>M2M, M2C, &amp; M2T transformations</a:t>
            </a:r>
          </a:p>
          <a:p>
            <a:pPr marL="225425" indent="-225425" algn="l">
              <a:spcBef>
                <a:spcPct val="20000"/>
              </a:spcBef>
              <a:buClr>
                <a:srgbClr val="CC3300"/>
              </a:buClr>
              <a:buFont typeface="Wingdings" pitchFamily="2" charset="2"/>
              <a:buChar char="§"/>
              <a:defRPr/>
            </a:pPr>
            <a:r>
              <a:rPr lang="en-US" sz="2000" dirty="0" smtClean="0"/>
              <a:t>Proposed research: End-to-end reliability of non-deterministic </a:t>
            </a:r>
            <a:r>
              <a:rPr lang="en-US" sz="2000" dirty="0" err="1" smtClean="0"/>
              <a:t>stateful</a:t>
            </a:r>
            <a:r>
              <a:rPr lang="en-US" sz="2000" dirty="0" smtClean="0"/>
              <a:t> components</a:t>
            </a:r>
          </a:p>
          <a:p>
            <a:pPr marL="461963" lvl="1" indent="-231775" algn="l">
              <a:spcBef>
                <a:spcPct val="20000"/>
              </a:spcBef>
              <a:buClr>
                <a:srgbClr val="CC3300"/>
              </a:buClr>
              <a:buFont typeface="Wingdings" pitchFamily="2" charset="2"/>
              <a:buChar char="§"/>
              <a:defRPr/>
            </a:pPr>
            <a:r>
              <a:rPr lang="en-US" sz="1800" dirty="0" smtClean="0"/>
              <a:t>Protocol to rectify orphan state problem allowing fast failover</a:t>
            </a:r>
          </a:p>
        </p:txBody>
      </p:sp>
      <p:sp>
        <p:nvSpPr>
          <p:cNvPr id="32" name="Rectangle 8"/>
          <p:cNvSpPr>
            <a:spLocks noGrp="1" noChangeArrowheads="1"/>
          </p:cNvSpPr>
          <p:nvPr>
            <p:ph type="sldNum" sz="quarter" idx="12"/>
          </p:nvPr>
        </p:nvSpPr>
        <p:spPr>
          <a:xfrm>
            <a:off x="8686800" y="6305550"/>
            <a:ext cx="381000" cy="476250"/>
          </a:xfrm>
          <a:noFill/>
        </p:spPr>
        <p:txBody>
          <a:bodyPr/>
          <a:lstStyle/>
          <a:p>
            <a:fld id="{C0FA90D2-758D-482F-9E67-96E75BE7E29E}" type="slidenum">
              <a:rPr lang="en-US" smtClean="0"/>
              <a:pPr/>
              <a:t>55</a:t>
            </a:fld>
            <a:endParaRPr lang="en-US" dirty="0" smtClean="0"/>
          </a:p>
        </p:txBody>
      </p:sp>
      <p:graphicFrame>
        <p:nvGraphicFramePr>
          <p:cNvPr id="319491" name="Object 3"/>
          <p:cNvGraphicFramePr>
            <a:graphicFrameLocks noChangeAspect="1"/>
          </p:cNvGraphicFramePr>
          <p:nvPr/>
        </p:nvGraphicFramePr>
        <p:xfrm>
          <a:off x="2743200" y="4800600"/>
          <a:ext cx="4191000" cy="1977818"/>
        </p:xfrm>
        <a:graphic>
          <a:graphicData uri="http://schemas.openxmlformats.org/presentationml/2006/ole">
            <p:oleObj spid="_x0000_s319491" name="Visio" r:id="rId4" imgW="10342778" imgH="4549750" progId="Visio.Drawing.11">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9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73FCA15-E72E-4EB1-A997-53FA4B52C890}" type="slidenum">
              <a:rPr lang="en-US" smtClean="0"/>
              <a:pPr>
                <a:defRPr/>
              </a:pPr>
              <a:t>56</a:t>
            </a:fld>
            <a:endParaRPr lang="en-US" dirty="0"/>
          </a:p>
        </p:txBody>
      </p:sp>
      <p:sp>
        <p:nvSpPr>
          <p:cNvPr id="3" name="Rectangle 2"/>
          <p:cNvSpPr txBox="1">
            <a:spLocks noChangeArrowheads="1"/>
          </p:cNvSpPr>
          <p:nvPr/>
        </p:nvSpPr>
        <p:spPr bwMode="auto">
          <a:xfrm>
            <a:off x="381000" y="-76200"/>
            <a:ext cx="8534400" cy="685800"/>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lvl="0" defTabSz="850900">
              <a:defRPr/>
            </a:pPr>
            <a:r>
              <a:rPr kumimoji="0" lang="en-US" sz="2800" b="1" i="0" u="none" strike="noStrike" kern="0" cap="none" spc="0" normalizeH="0" baseline="0" noProof="0" dirty="0" smtClean="0">
                <a:ln>
                  <a:noFill/>
                </a:ln>
                <a:solidFill>
                  <a:srgbClr val="FF0000"/>
                </a:solidFill>
                <a:effectLst/>
                <a:uLnTx/>
                <a:uFillTx/>
                <a:latin typeface="+mj-lt"/>
                <a:ea typeface="+mj-ea"/>
                <a:cs typeface="Arial" pitchFamily="34" charset="0"/>
              </a:rPr>
              <a:t>Questions</a:t>
            </a:r>
            <a:endParaRPr lang="en-US" sz="2600" b="1" kern="0" dirty="0" smtClean="0">
              <a:solidFill>
                <a:srgbClr val="FF3300"/>
              </a:solidFill>
            </a:endParaRPr>
          </a:p>
        </p:txBody>
      </p:sp>
      <p:pic>
        <p:nvPicPr>
          <p:cNvPr id="202754" name="Picture 2" descr="C:\Users\sutambe\Desktop\Research\LEESA\DSL09-presentation\Question_Mark_Icon_BlueGlow.png"/>
          <p:cNvPicPr>
            <a:picLocks noChangeAspect="1" noChangeArrowheads="1"/>
          </p:cNvPicPr>
          <p:nvPr/>
        </p:nvPicPr>
        <p:blipFill>
          <a:blip r:embed="rId3" cstate="print"/>
          <a:srcRect/>
          <a:stretch>
            <a:fillRect/>
          </a:stretch>
        </p:blipFill>
        <p:spPr bwMode="auto">
          <a:xfrm>
            <a:off x="3657600" y="2209800"/>
            <a:ext cx="1943100" cy="194310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73FCA15-E72E-4EB1-A997-53FA4B52C890}" type="slidenum">
              <a:rPr lang="en-US" smtClean="0"/>
              <a:pPr>
                <a:defRPr/>
              </a:pPr>
              <a:t>57</a:t>
            </a:fld>
            <a:endParaRPr lang="en-US" dirty="0"/>
          </a:p>
        </p:txBody>
      </p:sp>
      <p:sp>
        <p:nvSpPr>
          <p:cNvPr id="3" name="Rectangle 2"/>
          <p:cNvSpPr txBox="1">
            <a:spLocks noChangeArrowheads="1"/>
          </p:cNvSpPr>
          <p:nvPr/>
        </p:nvSpPr>
        <p:spPr bwMode="auto">
          <a:xfrm>
            <a:off x="381000" y="-76200"/>
            <a:ext cx="8534400" cy="685800"/>
          </a:xfrm>
          <a:prstGeom prst="rect">
            <a:avLst/>
          </a:prstGeom>
          <a:noFill/>
          <a:ln w="9525">
            <a:noFill/>
            <a:miter lim="800000"/>
            <a:headEnd/>
            <a:tailEnd/>
          </a:ln>
        </p:spPr>
        <p:txBody>
          <a:bodyPr vert="horz" wrap="square" lIns="85106" tIns="42552" rIns="85106" bIns="42552" numCol="1" anchor="ctr" anchorCtr="0" compatLnSpc="1">
            <a:prstTxWarp prst="textNoShape">
              <a:avLst/>
            </a:prstTxWarp>
          </a:bodyPr>
          <a:lstStyle/>
          <a:p>
            <a:pPr lvl="0" defTabSz="850900">
              <a:defRPr/>
            </a:pPr>
            <a:r>
              <a:rPr kumimoji="0" lang="en-US" sz="2800" b="1" i="0" u="none" strike="noStrike" kern="0" cap="none" spc="0" normalizeH="0" baseline="0" noProof="0" dirty="0" smtClean="0">
                <a:ln>
                  <a:noFill/>
                </a:ln>
                <a:solidFill>
                  <a:srgbClr val="FF0000"/>
                </a:solidFill>
                <a:effectLst/>
                <a:uLnTx/>
                <a:uFillTx/>
                <a:latin typeface="+mj-lt"/>
                <a:ea typeface="+mj-ea"/>
                <a:cs typeface="Arial" pitchFamily="34" charset="0"/>
              </a:rPr>
              <a:t>Backup</a:t>
            </a:r>
            <a:endParaRPr lang="en-US" sz="2600" b="1" kern="0" dirty="0" smtClean="0">
              <a:solidFill>
                <a:srgbClr val="FF33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44500" y="-77788"/>
            <a:ext cx="8318500" cy="554038"/>
          </a:xfrm>
        </p:spPr>
        <p:txBody>
          <a:bodyPr/>
          <a:lstStyle/>
          <a:p>
            <a:r>
              <a:rPr lang="en-US" b="1" dirty="0"/>
              <a:t>Fault-Tolerance </a:t>
            </a:r>
            <a:r>
              <a:rPr lang="en-US" b="1" dirty="0" smtClean="0"/>
              <a:t>Modeling using CQML &amp; PICML</a:t>
            </a:r>
            <a:endParaRPr lang="en-US" b="1" dirty="0"/>
          </a:p>
        </p:txBody>
      </p:sp>
      <p:sp>
        <p:nvSpPr>
          <p:cNvPr id="64515" name="Rectangle 3"/>
          <p:cNvSpPr>
            <a:spLocks noGrp="1" noChangeArrowheads="1"/>
          </p:cNvSpPr>
          <p:nvPr>
            <p:ph type="body" idx="1"/>
          </p:nvPr>
        </p:nvSpPr>
        <p:spPr>
          <a:xfrm>
            <a:off x="0" y="914400"/>
            <a:ext cx="3733800" cy="4724400"/>
          </a:xfrm>
        </p:spPr>
        <p:txBody>
          <a:bodyPr/>
          <a:lstStyle/>
          <a:p>
            <a:r>
              <a:rPr lang="en-US" sz="2000" dirty="0" smtClean="0"/>
              <a:t>PICML as a base language</a:t>
            </a:r>
          </a:p>
          <a:p>
            <a:r>
              <a:rPr lang="en-US" sz="2000" dirty="0" smtClean="0"/>
              <a:t>Annotate </a:t>
            </a:r>
            <a:r>
              <a:rPr lang="en-US" sz="2000" dirty="0"/>
              <a:t>system structure with </a:t>
            </a:r>
            <a:r>
              <a:rPr lang="en-US" sz="2000" dirty="0" err="1"/>
              <a:t>QoS</a:t>
            </a:r>
            <a:r>
              <a:rPr lang="en-US" sz="2000" dirty="0"/>
              <a:t> annotations </a:t>
            </a:r>
            <a:endParaRPr lang="en-US" sz="2000" dirty="0" smtClean="0"/>
          </a:p>
          <a:p>
            <a:pPr lvl="1"/>
            <a:r>
              <a:rPr lang="en-US" sz="1800" dirty="0" smtClean="0"/>
              <a:t>FOU </a:t>
            </a:r>
            <a:r>
              <a:rPr lang="en-US" sz="1800" dirty="0"/>
              <a:t>for granularity of </a:t>
            </a:r>
            <a:r>
              <a:rPr lang="en-US" sz="1800" dirty="0" smtClean="0"/>
              <a:t>failover</a:t>
            </a:r>
            <a:endParaRPr lang="en-US" sz="1800" dirty="0"/>
          </a:p>
          <a:p>
            <a:r>
              <a:rPr lang="en-US" sz="2000" dirty="0"/>
              <a:t>A FOU </a:t>
            </a:r>
            <a:r>
              <a:rPr lang="en-US" sz="2000" dirty="0" smtClean="0"/>
              <a:t>is </a:t>
            </a:r>
            <a:r>
              <a:rPr lang="en-US" sz="2000" dirty="0"/>
              <a:t>a </a:t>
            </a:r>
            <a:r>
              <a:rPr lang="en-US" sz="2000" dirty="0" smtClean="0"/>
              <a:t>model containing </a:t>
            </a:r>
          </a:p>
          <a:p>
            <a:pPr lvl="1"/>
            <a:r>
              <a:rPr lang="en-US" sz="1800" dirty="0" smtClean="0"/>
              <a:t>Heartbeat </a:t>
            </a:r>
            <a:r>
              <a:rPr lang="en-US" sz="1800" dirty="0"/>
              <a:t>frequency </a:t>
            </a:r>
            <a:endParaRPr lang="en-US" sz="1800" dirty="0" smtClean="0"/>
          </a:p>
          <a:p>
            <a:pPr lvl="1"/>
            <a:r>
              <a:rPr lang="en-US" sz="1800" dirty="0" smtClean="0"/>
              <a:t>Replication </a:t>
            </a:r>
            <a:r>
              <a:rPr lang="en-US" sz="1800" dirty="0"/>
              <a:t>groups</a:t>
            </a:r>
          </a:p>
          <a:p>
            <a:pPr marL="160338" lvl="1" indent="-160338"/>
            <a:r>
              <a:rPr lang="en-US" sz="2000" dirty="0" smtClean="0"/>
              <a:t>Heartbeat frequency for fault-monitoring</a:t>
            </a:r>
          </a:p>
          <a:p>
            <a:r>
              <a:rPr lang="en-US" sz="2000" dirty="0" smtClean="0"/>
              <a:t>Replication </a:t>
            </a:r>
            <a:r>
              <a:rPr lang="en-US" sz="2000" dirty="0"/>
              <a:t>group </a:t>
            </a:r>
            <a:r>
              <a:rPr lang="en-US" sz="2000" dirty="0" smtClean="0"/>
              <a:t>captures</a:t>
            </a:r>
          </a:p>
          <a:p>
            <a:pPr lvl="1"/>
            <a:r>
              <a:rPr lang="en-US" sz="1800" dirty="0" smtClean="0"/>
              <a:t>Replication style</a:t>
            </a:r>
          </a:p>
          <a:p>
            <a:pPr lvl="1"/>
            <a:r>
              <a:rPr lang="en-US" sz="1800" dirty="0" smtClean="0"/>
              <a:t>State </a:t>
            </a:r>
            <a:r>
              <a:rPr lang="en-US" sz="1800" dirty="0"/>
              <a:t>synchronization rate</a:t>
            </a:r>
          </a:p>
        </p:txBody>
      </p:sp>
      <p:pic>
        <p:nvPicPr>
          <p:cNvPr id="64516" name="Picture 4" descr="FOU"/>
          <p:cNvPicPr>
            <a:picLocks noChangeAspect="1" noChangeArrowheads="1"/>
          </p:cNvPicPr>
          <p:nvPr/>
        </p:nvPicPr>
        <p:blipFill>
          <a:blip r:embed="rId3" cstate="print"/>
          <a:srcRect/>
          <a:stretch>
            <a:fillRect/>
          </a:stretch>
        </p:blipFill>
        <p:spPr bwMode="auto">
          <a:xfrm>
            <a:off x="4038600" y="1143000"/>
            <a:ext cx="5105400" cy="4471988"/>
          </a:xfrm>
          <a:prstGeom prst="rect">
            <a:avLst/>
          </a:prstGeom>
          <a:noFill/>
        </p:spPr>
      </p:pic>
      <p:sp>
        <p:nvSpPr>
          <p:cNvPr id="64517" name="Rectangle 5"/>
          <p:cNvSpPr>
            <a:spLocks noChangeArrowheads="1"/>
          </p:cNvSpPr>
          <p:nvPr/>
        </p:nvSpPr>
        <p:spPr bwMode="auto">
          <a:xfrm>
            <a:off x="3962400" y="990600"/>
            <a:ext cx="4953000" cy="1143000"/>
          </a:xfrm>
          <a:prstGeom prst="rect">
            <a:avLst/>
          </a:prstGeom>
          <a:noFill/>
          <a:ln w="28575">
            <a:solidFill>
              <a:srgbClr val="FF0000"/>
            </a:solidFill>
            <a:miter lim="800000"/>
            <a:headEnd/>
            <a:tailEnd/>
          </a:ln>
          <a:effectLst/>
        </p:spPr>
        <p:txBody>
          <a:bodyPr wrap="none" anchor="ctr"/>
          <a:lstStyle/>
          <a:p>
            <a:endParaRPr lang="en-US"/>
          </a:p>
        </p:txBody>
      </p:sp>
      <p:sp>
        <p:nvSpPr>
          <p:cNvPr id="64520" name="Rectangle 8"/>
          <p:cNvSpPr>
            <a:spLocks noChangeArrowheads="1"/>
          </p:cNvSpPr>
          <p:nvPr/>
        </p:nvSpPr>
        <p:spPr bwMode="auto">
          <a:xfrm>
            <a:off x="4343400" y="3200400"/>
            <a:ext cx="4419600" cy="23622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64518" name="Rectangle 6"/>
          <p:cNvSpPr>
            <a:spLocks noChangeArrowheads="1"/>
          </p:cNvSpPr>
          <p:nvPr/>
        </p:nvSpPr>
        <p:spPr bwMode="auto">
          <a:xfrm>
            <a:off x="3962400" y="2286000"/>
            <a:ext cx="4953000" cy="3733800"/>
          </a:xfrm>
          <a:prstGeom prst="rect">
            <a:avLst/>
          </a:prstGeom>
          <a:solidFill>
            <a:schemeClr val="bg1"/>
          </a:solidFill>
          <a:ln w="9525">
            <a:noFill/>
            <a:miter lim="800000"/>
            <a:headEnd/>
            <a:tailEnd/>
          </a:ln>
          <a:effectLst/>
        </p:spPr>
        <p:txBody>
          <a:bodyPr wrap="none" anchor="ctr"/>
          <a:lstStyle/>
          <a:p>
            <a:endParaRPr lang="en-US"/>
          </a:p>
        </p:txBody>
      </p:sp>
      <p:sp>
        <p:nvSpPr>
          <p:cNvPr id="8" name="Rectangle 8"/>
          <p:cNvSpPr>
            <a:spLocks noGrp="1" noChangeArrowheads="1"/>
          </p:cNvSpPr>
          <p:nvPr>
            <p:ph type="sldNum" sz="quarter" idx="12"/>
          </p:nvPr>
        </p:nvSpPr>
        <p:spPr>
          <a:xfrm>
            <a:off x="8686800" y="6305550"/>
            <a:ext cx="381000" cy="476250"/>
          </a:xfrm>
          <a:noFill/>
        </p:spPr>
        <p:txBody>
          <a:bodyPr/>
          <a:lstStyle/>
          <a:p>
            <a:fld id="{C0FA90D2-758D-482F-9E67-96E75BE7E29E}" type="slidenum">
              <a:rPr lang="en-US" smtClean="0"/>
              <a:pPr/>
              <a:t>58</a:t>
            </a:fld>
            <a:endParaRPr lang="en-US" dirty="0" smtClean="0"/>
          </a:p>
        </p:txBody>
      </p:sp>
      <p:sp>
        <p:nvSpPr>
          <p:cNvPr id="9" name="TextBox 8"/>
          <p:cNvSpPr txBox="1"/>
          <p:nvPr/>
        </p:nvSpPr>
        <p:spPr>
          <a:xfrm>
            <a:off x="762000" y="5943600"/>
            <a:ext cx="7924800" cy="415498"/>
          </a:xfrm>
          <a:prstGeom prst="rect">
            <a:avLst/>
          </a:prstGeom>
          <a:solidFill>
            <a:srgbClr val="FFFF66"/>
          </a:solidFill>
          <a:ln cap="rnd">
            <a:solidFill>
              <a:schemeClr val="tx1"/>
            </a:solidFill>
          </a:ln>
          <a:effectLst>
            <a:outerShdw blurRad="50800" dist="38100" dir="2700000" algn="tl" rotWithShape="0">
              <a:prstClr val="black">
                <a:alpha val="40000"/>
              </a:prstClr>
            </a:outerShdw>
          </a:effectLst>
        </p:spPr>
        <p:txBody>
          <a:bodyPr wrap="square" rtlCol="0">
            <a:spAutoFit/>
          </a:bodyPr>
          <a:lstStyle/>
          <a:p>
            <a:r>
              <a:rPr lang="en-US" b="1" dirty="0" smtClean="0">
                <a:solidFill>
                  <a:srgbClr val="FF0000"/>
                </a:solidFill>
              </a:rPr>
              <a:t>Models group failover &amp; mixed-mode replication styles</a:t>
            </a:r>
            <a:endParaRPr lang="en-US"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45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451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515">
                                            <p:txEl>
                                              <p:pRg st="2" end="2"/>
                                            </p:txEl>
                                          </p:spTgt>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64518"/>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6451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645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64520"/>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64515">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4515">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4515">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4515">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4515">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4515">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451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animBg="1"/>
      <p:bldP spid="64517" grpId="1" animBg="1"/>
      <p:bldP spid="64520" grpId="0" animBg="1"/>
      <p:bldP spid="64520" grpId="1" animBg="1"/>
      <p:bldP spid="64518" grpId="0" animBg="1"/>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381000" y="762000"/>
            <a:ext cx="7924800" cy="533400"/>
          </a:xfrm>
        </p:spPr>
        <p:txBody>
          <a:bodyPr/>
          <a:lstStyle/>
          <a:p>
            <a:r>
              <a:rPr lang="en-US" sz="2000" dirty="0" smtClean="0"/>
              <a:t>Automated Structural FT Weaving</a:t>
            </a:r>
          </a:p>
        </p:txBody>
      </p:sp>
      <p:sp>
        <p:nvSpPr>
          <p:cNvPr id="13315" name="Title 1"/>
          <p:cNvSpPr>
            <a:spLocks noGrp="1"/>
          </p:cNvSpPr>
          <p:nvPr>
            <p:ph type="title"/>
          </p:nvPr>
        </p:nvSpPr>
        <p:spPr>
          <a:xfrm>
            <a:off x="444500" y="-77788"/>
            <a:ext cx="8166100" cy="554038"/>
          </a:xfrm>
        </p:spPr>
        <p:txBody>
          <a:bodyPr/>
          <a:lstStyle/>
          <a:p>
            <a:pPr eaLnBrk="1" hangingPunct="1"/>
            <a:r>
              <a:rPr lang="en-US" b="1" dirty="0" smtClean="0"/>
              <a:t>Using GRAFT for Isomorphic M2M Transformation</a:t>
            </a:r>
          </a:p>
        </p:txBody>
      </p:sp>
      <p:pic>
        <p:nvPicPr>
          <p:cNvPr id="13316" name="Picture 3" descr="c-saw.png"/>
          <p:cNvPicPr>
            <a:picLocks noChangeAspect="1"/>
          </p:cNvPicPr>
          <p:nvPr/>
        </p:nvPicPr>
        <p:blipFill>
          <a:blip r:embed="rId3" cstate="print"/>
          <a:srcRect/>
          <a:stretch>
            <a:fillRect/>
          </a:stretch>
        </p:blipFill>
        <p:spPr bwMode="auto">
          <a:xfrm>
            <a:off x="762000" y="1476375"/>
            <a:ext cx="7534275" cy="4772025"/>
          </a:xfrm>
          <a:prstGeom prst="rect">
            <a:avLst/>
          </a:prstGeom>
          <a:noFill/>
          <a:ln w="9525">
            <a:noFill/>
            <a:miter lim="800000"/>
            <a:headEnd/>
            <a:tailEnd/>
          </a:ln>
        </p:spPr>
      </p:pic>
      <p:sp>
        <p:nvSpPr>
          <p:cNvPr id="13317" name="TextBox 5"/>
          <p:cNvSpPr txBox="1">
            <a:spLocks noChangeArrowheads="1"/>
          </p:cNvSpPr>
          <p:nvPr/>
        </p:nvSpPr>
        <p:spPr bwMode="auto">
          <a:xfrm>
            <a:off x="1066800" y="4191000"/>
            <a:ext cx="533400" cy="215900"/>
          </a:xfrm>
          <a:prstGeom prst="rect">
            <a:avLst/>
          </a:prstGeom>
          <a:solidFill>
            <a:schemeClr val="bg1"/>
          </a:solidFill>
          <a:ln w="9525">
            <a:noFill/>
            <a:miter lim="800000"/>
            <a:headEnd/>
            <a:tailEnd/>
          </a:ln>
        </p:spPr>
        <p:txBody>
          <a:bodyPr lIns="0" tIns="0" rIns="0" bIns="0">
            <a:spAutoFit/>
          </a:bodyPr>
          <a:lstStyle/>
          <a:p>
            <a:r>
              <a:rPr lang="en-US" sz="1400" b="1" dirty="0"/>
              <a:t>CQML</a:t>
            </a:r>
          </a:p>
        </p:txBody>
      </p:sp>
      <p:sp>
        <p:nvSpPr>
          <p:cNvPr id="13318" name="TextBox 6"/>
          <p:cNvSpPr txBox="1">
            <a:spLocks noChangeArrowheads="1"/>
          </p:cNvSpPr>
          <p:nvPr/>
        </p:nvSpPr>
        <p:spPr bwMode="auto">
          <a:xfrm>
            <a:off x="3733800" y="1447800"/>
            <a:ext cx="1524000" cy="584200"/>
          </a:xfrm>
          <a:prstGeom prst="rect">
            <a:avLst/>
          </a:prstGeom>
          <a:solidFill>
            <a:srgbClr val="CBF599"/>
          </a:solidFill>
          <a:ln w="9525">
            <a:solidFill>
              <a:schemeClr val="tx1"/>
            </a:solidFill>
            <a:miter lim="800000"/>
            <a:headEnd/>
            <a:tailEnd/>
          </a:ln>
        </p:spPr>
        <p:txBody>
          <a:bodyPr>
            <a:spAutoFit/>
          </a:bodyPr>
          <a:lstStyle/>
          <a:p>
            <a:pPr algn="ctr"/>
            <a:r>
              <a:rPr lang="en-US" sz="1600" b="1"/>
              <a:t>Composite Metamodel</a:t>
            </a:r>
          </a:p>
        </p:txBody>
      </p:sp>
      <p:sp>
        <p:nvSpPr>
          <p:cNvPr id="7" name="Rectangle 8"/>
          <p:cNvSpPr>
            <a:spLocks noGrp="1" noChangeArrowheads="1"/>
          </p:cNvSpPr>
          <p:nvPr>
            <p:ph type="sldNum" sz="quarter" idx="12"/>
          </p:nvPr>
        </p:nvSpPr>
        <p:spPr>
          <a:xfrm>
            <a:off x="8686800" y="6305550"/>
            <a:ext cx="381000" cy="476250"/>
          </a:xfrm>
          <a:noFill/>
        </p:spPr>
        <p:txBody>
          <a:bodyPr/>
          <a:lstStyle/>
          <a:p>
            <a:fld id="{C0FA90D2-758D-482F-9E67-96E75BE7E29E}" type="slidenum">
              <a:rPr lang="en-US" smtClean="0"/>
              <a:pPr/>
              <a:t>59</a:t>
            </a:fld>
            <a:endParaRPr lang="en-US" dirty="0" smtClean="0"/>
          </a:p>
        </p:txBody>
      </p:sp>
      <p:sp>
        <p:nvSpPr>
          <p:cNvPr id="8" name="Rectangle 7"/>
          <p:cNvSpPr/>
          <p:nvPr/>
        </p:nvSpPr>
        <p:spPr bwMode="auto">
          <a:xfrm>
            <a:off x="762000" y="4800600"/>
            <a:ext cx="7620000" cy="15240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DEA51B9-1E76-42F4-8B16-7FFFD7B2CA74}" type="slidenum">
              <a:rPr lang="en-US" smtClean="0"/>
              <a:pPr>
                <a:defRPr/>
              </a:pPr>
              <a:t>6</a:t>
            </a:fld>
            <a:endParaRPr lang="en-US" dirty="0"/>
          </a:p>
        </p:txBody>
      </p:sp>
      <p:sp>
        <p:nvSpPr>
          <p:cNvPr id="7" name="Rectangle 3"/>
          <p:cNvSpPr>
            <a:spLocks noGrp="1" noChangeArrowheads="1"/>
          </p:cNvSpPr>
          <p:nvPr>
            <p:ph type="title" idx="4294967295"/>
          </p:nvPr>
        </p:nvSpPr>
        <p:spPr>
          <a:xfrm>
            <a:off x="-152400" y="47625"/>
            <a:ext cx="9525000" cy="381000"/>
          </a:xfrm>
          <a:noFill/>
        </p:spPr>
        <p:txBody>
          <a:bodyPr/>
          <a:lstStyle/>
          <a:p>
            <a:pPr eaLnBrk="1" hangingPunct="1">
              <a:lnSpc>
                <a:spcPct val="85000"/>
              </a:lnSpc>
            </a:pPr>
            <a:r>
              <a:rPr lang="en-US" dirty="0" smtClean="0"/>
              <a:t>Availability Requirements of DRE Operational Strings(2/4)</a:t>
            </a:r>
          </a:p>
        </p:txBody>
      </p:sp>
      <p:pic>
        <p:nvPicPr>
          <p:cNvPr id="10" name="Content Placeholder 9" descr="end-to-end-small.png"/>
          <p:cNvPicPr>
            <a:picLocks noGrp="1" noChangeAspect="1"/>
          </p:cNvPicPr>
          <p:nvPr>
            <p:ph sz="half" idx="1"/>
          </p:nvPr>
        </p:nvPicPr>
        <p:blipFill>
          <a:blip r:embed="rId4" cstate="print"/>
          <a:stretch>
            <a:fillRect/>
          </a:stretch>
        </p:blipFill>
        <p:spPr>
          <a:xfrm>
            <a:off x="3284833" y="2831068"/>
            <a:ext cx="3649367" cy="1295400"/>
          </a:xfrm>
        </p:spPr>
      </p:pic>
      <p:grpSp>
        <p:nvGrpSpPr>
          <p:cNvPr id="13" name="Group 51"/>
          <p:cNvGrpSpPr/>
          <p:nvPr/>
        </p:nvGrpSpPr>
        <p:grpSpPr>
          <a:xfrm>
            <a:off x="2330329" y="4636678"/>
            <a:ext cx="829733" cy="1166190"/>
            <a:chOff x="76200" y="5181600"/>
            <a:chExt cx="1066800" cy="1447800"/>
          </a:xfrm>
        </p:grpSpPr>
        <p:sp>
          <p:nvSpPr>
            <p:cNvPr id="32" name="Oval 31"/>
            <p:cNvSpPr/>
            <p:nvPr/>
          </p:nvSpPr>
          <p:spPr bwMode="auto">
            <a:xfrm>
              <a:off x="76200" y="5181600"/>
              <a:ext cx="1066800" cy="1447800"/>
            </a:xfrm>
            <a:prstGeom prst="ellipse">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Arial Unicode"/>
                <a:cs typeface="Arial" pitchFamily="34" charset="0"/>
              </a:endParaRPr>
            </a:p>
          </p:txBody>
        </p:sp>
        <p:sp>
          <p:nvSpPr>
            <p:cNvPr id="33" name="Rectangle 32"/>
            <p:cNvSpPr/>
            <p:nvPr/>
          </p:nvSpPr>
          <p:spPr bwMode="auto">
            <a:xfrm>
              <a:off x="228600" y="5486400"/>
              <a:ext cx="228600" cy="228600"/>
            </a:xfrm>
            <a:prstGeom prst="rect">
              <a:avLst/>
            </a:prstGeom>
            <a:solidFill>
              <a:schemeClr val="accent1"/>
            </a:solidFill>
            <a:ln w="12700" cap="flat" cmpd="sng" algn="ctr">
              <a:solidFill>
                <a:srgbClr val="88888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a:cs typeface="Arial" pitchFamily="34" charset="0"/>
                </a:rPr>
                <a:t>N</a:t>
              </a:r>
            </a:p>
          </p:txBody>
        </p:sp>
        <p:sp>
          <p:nvSpPr>
            <p:cNvPr id="34" name="Rectangle 33"/>
            <p:cNvSpPr/>
            <p:nvPr/>
          </p:nvSpPr>
          <p:spPr bwMode="auto">
            <a:xfrm>
              <a:off x="762000" y="5486400"/>
              <a:ext cx="228600" cy="228600"/>
            </a:xfrm>
            <a:prstGeom prst="rect">
              <a:avLst/>
            </a:prstGeom>
            <a:solidFill>
              <a:schemeClr val="accent1"/>
            </a:solidFill>
            <a:ln w="12700" cap="flat" cmpd="sng" algn="ctr">
              <a:solidFill>
                <a:srgbClr val="88888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a:cs typeface="Arial" pitchFamily="34" charset="0"/>
                </a:rPr>
                <a:t>N</a:t>
              </a:r>
            </a:p>
          </p:txBody>
        </p:sp>
        <p:sp>
          <p:nvSpPr>
            <p:cNvPr id="35" name="Rectangle 34"/>
            <p:cNvSpPr/>
            <p:nvPr/>
          </p:nvSpPr>
          <p:spPr bwMode="auto">
            <a:xfrm>
              <a:off x="838200" y="5943600"/>
              <a:ext cx="228600" cy="228600"/>
            </a:xfrm>
            <a:prstGeom prst="rect">
              <a:avLst/>
            </a:prstGeom>
            <a:solidFill>
              <a:schemeClr val="accent1"/>
            </a:solidFill>
            <a:ln w="12700" cap="flat" cmpd="sng" algn="ctr">
              <a:solidFill>
                <a:srgbClr val="88888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a:cs typeface="Arial" pitchFamily="34" charset="0"/>
                </a:rPr>
                <a:t>N</a:t>
              </a:r>
            </a:p>
          </p:txBody>
        </p:sp>
        <p:sp>
          <p:nvSpPr>
            <p:cNvPr id="36" name="Rectangle 35"/>
            <p:cNvSpPr/>
            <p:nvPr/>
          </p:nvSpPr>
          <p:spPr bwMode="auto">
            <a:xfrm>
              <a:off x="152400" y="5943600"/>
              <a:ext cx="228600" cy="228600"/>
            </a:xfrm>
            <a:prstGeom prst="rect">
              <a:avLst/>
            </a:prstGeom>
            <a:solidFill>
              <a:schemeClr val="accent1"/>
            </a:solidFill>
            <a:ln w="12700" cap="flat" cmpd="sng" algn="ctr">
              <a:solidFill>
                <a:srgbClr val="88888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a:cs typeface="Arial" pitchFamily="34" charset="0"/>
                </a:rPr>
                <a:t>N</a:t>
              </a:r>
            </a:p>
          </p:txBody>
        </p:sp>
        <p:sp>
          <p:nvSpPr>
            <p:cNvPr id="37" name="Rectangle 36"/>
            <p:cNvSpPr/>
            <p:nvPr/>
          </p:nvSpPr>
          <p:spPr bwMode="auto">
            <a:xfrm>
              <a:off x="533400" y="6324600"/>
              <a:ext cx="228600" cy="228600"/>
            </a:xfrm>
            <a:prstGeom prst="rect">
              <a:avLst/>
            </a:prstGeom>
            <a:solidFill>
              <a:schemeClr val="accent1"/>
            </a:solidFill>
            <a:ln w="12700" cap="flat" cmpd="sng" algn="ctr">
              <a:solidFill>
                <a:srgbClr val="88888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a:cs typeface="Arial" pitchFamily="34" charset="0"/>
                </a:rPr>
                <a:t>N</a:t>
              </a:r>
            </a:p>
          </p:txBody>
        </p:sp>
        <p:cxnSp>
          <p:nvCxnSpPr>
            <p:cNvPr id="38" name="Straight Connector 37"/>
            <p:cNvCxnSpPr>
              <a:stCxn id="43" idx="7"/>
              <a:endCxn id="34" idx="2"/>
            </p:cNvCxnSpPr>
            <p:nvPr/>
          </p:nvCxnSpPr>
          <p:spPr bwMode="auto">
            <a:xfrm rot="5400000" flipH="1" flipV="1">
              <a:off x="693691" y="5695951"/>
              <a:ext cx="163559" cy="20165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9" name="Straight Connector 38"/>
            <p:cNvCxnSpPr>
              <a:endCxn id="43" idx="4"/>
            </p:cNvCxnSpPr>
            <p:nvPr/>
          </p:nvCxnSpPr>
          <p:spPr bwMode="auto">
            <a:xfrm rot="16200000" flipV="1">
              <a:off x="476250" y="6115050"/>
              <a:ext cx="381000" cy="381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0" name="Straight Connector 39"/>
            <p:cNvCxnSpPr>
              <a:stCxn id="35" idx="1"/>
              <a:endCxn id="43" idx="6"/>
            </p:cNvCxnSpPr>
            <p:nvPr/>
          </p:nvCxnSpPr>
          <p:spPr bwMode="auto">
            <a:xfrm rot="10800000">
              <a:off x="685800" y="5905500"/>
              <a:ext cx="15240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1" name="Straight Connector 40"/>
            <p:cNvCxnSpPr>
              <a:stCxn id="36" idx="3"/>
              <a:endCxn id="43" idx="2"/>
            </p:cNvCxnSpPr>
            <p:nvPr/>
          </p:nvCxnSpPr>
          <p:spPr bwMode="auto">
            <a:xfrm flipV="1">
              <a:off x="381000" y="5905500"/>
              <a:ext cx="22860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 name="Straight Connector 41"/>
            <p:cNvCxnSpPr>
              <a:stCxn id="43" idx="1"/>
              <a:endCxn id="33" idx="2"/>
            </p:cNvCxnSpPr>
            <p:nvPr/>
          </p:nvCxnSpPr>
          <p:spPr bwMode="auto">
            <a:xfrm rot="16200000" flipV="1">
              <a:off x="400051" y="5657850"/>
              <a:ext cx="163559" cy="277859"/>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3" name="Oval 42"/>
            <p:cNvSpPr/>
            <p:nvPr/>
          </p:nvSpPr>
          <p:spPr bwMode="auto">
            <a:xfrm>
              <a:off x="609600" y="5867400"/>
              <a:ext cx="76200" cy="76200"/>
            </a:xfrm>
            <a:prstGeom prst="ellipse">
              <a:avLst/>
            </a:prstGeom>
            <a:solidFill>
              <a:schemeClr val="tx1"/>
            </a:solidFill>
            <a:ln w="12700" cap="flat" cmpd="sng" algn="ctr">
              <a:solidFill>
                <a:srgbClr val="88888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grpSp>
      <p:grpSp>
        <p:nvGrpSpPr>
          <p:cNvPr id="14" name="Group 64"/>
          <p:cNvGrpSpPr/>
          <p:nvPr/>
        </p:nvGrpSpPr>
        <p:grpSpPr>
          <a:xfrm>
            <a:off x="2330329" y="2831068"/>
            <a:ext cx="829733" cy="1166190"/>
            <a:chOff x="76200" y="5181600"/>
            <a:chExt cx="1066800" cy="1447800"/>
          </a:xfrm>
        </p:grpSpPr>
        <p:sp>
          <p:nvSpPr>
            <p:cNvPr id="20" name="Oval 19"/>
            <p:cNvSpPr/>
            <p:nvPr/>
          </p:nvSpPr>
          <p:spPr bwMode="auto">
            <a:xfrm>
              <a:off x="76200" y="5181600"/>
              <a:ext cx="1066800" cy="1447800"/>
            </a:xfrm>
            <a:prstGeom prst="ellipse">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Arial Unicode"/>
                <a:cs typeface="Arial" pitchFamily="34" charset="0"/>
              </a:endParaRPr>
            </a:p>
          </p:txBody>
        </p:sp>
        <p:sp>
          <p:nvSpPr>
            <p:cNvPr id="21" name="Rectangle 20"/>
            <p:cNvSpPr/>
            <p:nvPr/>
          </p:nvSpPr>
          <p:spPr bwMode="auto">
            <a:xfrm>
              <a:off x="228600" y="5486400"/>
              <a:ext cx="228600" cy="228600"/>
            </a:xfrm>
            <a:prstGeom prst="rect">
              <a:avLst/>
            </a:prstGeom>
            <a:solidFill>
              <a:schemeClr val="accent1"/>
            </a:solidFill>
            <a:ln w="12700" cap="flat" cmpd="sng" algn="ctr">
              <a:solidFill>
                <a:srgbClr val="88888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a:cs typeface="Arial" pitchFamily="34" charset="0"/>
                </a:rPr>
                <a:t>N</a:t>
              </a:r>
            </a:p>
          </p:txBody>
        </p:sp>
        <p:sp>
          <p:nvSpPr>
            <p:cNvPr id="22" name="Rectangle 21"/>
            <p:cNvSpPr/>
            <p:nvPr/>
          </p:nvSpPr>
          <p:spPr bwMode="auto">
            <a:xfrm>
              <a:off x="762000" y="5486400"/>
              <a:ext cx="228600" cy="228600"/>
            </a:xfrm>
            <a:prstGeom prst="rect">
              <a:avLst/>
            </a:prstGeom>
            <a:solidFill>
              <a:schemeClr val="accent1"/>
            </a:solidFill>
            <a:ln w="12700" cap="flat" cmpd="sng" algn="ctr">
              <a:solidFill>
                <a:srgbClr val="88888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a:cs typeface="Arial" pitchFamily="34" charset="0"/>
                </a:rPr>
                <a:t>N</a:t>
              </a:r>
            </a:p>
          </p:txBody>
        </p:sp>
        <p:sp>
          <p:nvSpPr>
            <p:cNvPr id="23" name="Rectangle 22"/>
            <p:cNvSpPr/>
            <p:nvPr/>
          </p:nvSpPr>
          <p:spPr bwMode="auto">
            <a:xfrm>
              <a:off x="838200" y="5943600"/>
              <a:ext cx="228600" cy="228600"/>
            </a:xfrm>
            <a:prstGeom prst="rect">
              <a:avLst/>
            </a:prstGeom>
            <a:solidFill>
              <a:schemeClr val="accent1"/>
            </a:solidFill>
            <a:ln w="12700" cap="flat" cmpd="sng" algn="ctr">
              <a:solidFill>
                <a:srgbClr val="88888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a:cs typeface="Arial" pitchFamily="34" charset="0"/>
                </a:rPr>
                <a:t>N</a:t>
              </a:r>
            </a:p>
          </p:txBody>
        </p:sp>
        <p:sp>
          <p:nvSpPr>
            <p:cNvPr id="24" name="Rectangle 23"/>
            <p:cNvSpPr/>
            <p:nvPr/>
          </p:nvSpPr>
          <p:spPr bwMode="auto">
            <a:xfrm>
              <a:off x="152400" y="5943600"/>
              <a:ext cx="228600" cy="228600"/>
            </a:xfrm>
            <a:prstGeom prst="rect">
              <a:avLst/>
            </a:prstGeom>
            <a:solidFill>
              <a:schemeClr val="accent1"/>
            </a:solidFill>
            <a:ln w="12700" cap="flat" cmpd="sng" algn="ctr">
              <a:solidFill>
                <a:srgbClr val="88888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a:cs typeface="Arial" pitchFamily="34" charset="0"/>
                </a:rPr>
                <a:t>N</a:t>
              </a:r>
            </a:p>
          </p:txBody>
        </p:sp>
        <p:sp>
          <p:nvSpPr>
            <p:cNvPr id="25" name="Rectangle 24"/>
            <p:cNvSpPr/>
            <p:nvPr/>
          </p:nvSpPr>
          <p:spPr bwMode="auto">
            <a:xfrm>
              <a:off x="533400" y="6324600"/>
              <a:ext cx="228600" cy="228600"/>
            </a:xfrm>
            <a:prstGeom prst="rect">
              <a:avLst/>
            </a:prstGeom>
            <a:solidFill>
              <a:schemeClr val="accent1"/>
            </a:solidFill>
            <a:ln w="12700" cap="flat" cmpd="sng" algn="ctr">
              <a:solidFill>
                <a:srgbClr val="88888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a:cs typeface="Arial" pitchFamily="34" charset="0"/>
                </a:rPr>
                <a:t>N</a:t>
              </a:r>
            </a:p>
          </p:txBody>
        </p:sp>
        <p:cxnSp>
          <p:nvCxnSpPr>
            <p:cNvPr id="26" name="Straight Connector 25"/>
            <p:cNvCxnSpPr>
              <a:stCxn id="31" idx="7"/>
              <a:endCxn id="22" idx="2"/>
            </p:cNvCxnSpPr>
            <p:nvPr/>
          </p:nvCxnSpPr>
          <p:spPr bwMode="auto">
            <a:xfrm rot="5400000" flipH="1" flipV="1">
              <a:off x="693691" y="5695951"/>
              <a:ext cx="163559" cy="20165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7" name="Straight Connector 26"/>
            <p:cNvCxnSpPr>
              <a:endCxn id="31" idx="4"/>
            </p:cNvCxnSpPr>
            <p:nvPr/>
          </p:nvCxnSpPr>
          <p:spPr bwMode="auto">
            <a:xfrm rot="16200000" flipV="1">
              <a:off x="476250" y="6115050"/>
              <a:ext cx="381000" cy="381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8" name="Straight Connector 27"/>
            <p:cNvCxnSpPr>
              <a:stCxn id="23" idx="1"/>
              <a:endCxn id="31" idx="6"/>
            </p:cNvCxnSpPr>
            <p:nvPr/>
          </p:nvCxnSpPr>
          <p:spPr bwMode="auto">
            <a:xfrm rot="10800000">
              <a:off x="685800" y="5905500"/>
              <a:ext cx="15240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9" name="Straight Connector 28"/>
            <p:cNvCxnSpPr>
              <a:stCxn id="24" idx="3"/>
              <a:endCxn id="31" idx="2"/>
            </p:cNvCxnSpPr>
            <p:nvPr/>
          </p:nvCxnSpPr>
          <p:spPr bwMode="auto">
            <a:xfrm flipV="1">
              <a:off x="381000" y="5905500"/>
              <a:ext cx="22860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0" name="Straight Connector 29"/>
            <p:cNvCxnSpPr>
              <a:stCxn id="31" idx="1"/>
              <a:endCxn id="21" idx="2"/>
            </p:cNvCxnSpPr>
            <p:nvPr/>
          </p:nvCxnSpPr>
          <p:spPr bwMode="auto">
            <a:xfrm rot="16200000" flipV="1">
              <a:off x="400051" y="5657850"/>
              <a:ext cx="163559" cy="277859"/>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31" name="Oval 30"/>
            <p:cNvSpPr/>
            <p:nvPr/>
          </p:nvSpPr>
          <p:spPr bwMode="auto">
            <a:xfrm>
              <a:off x="609600" y="5867400"/>
              <a:ext cx="76200" cy="76200"/>
            </a:xfrm>
            <a:prstGeom prst="ellipse">
              <a:avLst/>
            </a:prstGeom>
            <a:solidFill>
              <a:schemeClr val="tx1"/>
            </a:solidFill>
            <a:ln w="12700" cap="flat" cmpd="sng" algn="ctr">
              <a:solidFill>
                <a:srgbClr val="88888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grpSp>
      <p:sp>
        <p:nvSpPr>
          <p:cNvPr id="15" name="TextBox 14"/>
          <p:cNvSpPr txBox="1"/>
          <p:nvPr/>
        </p:nvSpPr>
        <p:spPr>
          <a:xfrm>
            <a:off x="2330329" y="4050268"/>
            <a:ext cx="914400" cy="369332"/>
          </a:xfrm>
          <a:prstGeom prst="rect">
            <a:avLst/>
          </a:prstGeom>
          <a:noFill/>
        </p:spPr>
        <p:txBody>
          <a:bodyPr wrap="square" rtlCol="0">
            <a:spAutoFit/>
          </a:bodyPr>
          <a:lstStyle/>
          <a:p>
            <a:r>
              <a:rPr lang="en-US" sz="1800" b="1" dirty="0" smtClean="0"/>
              <a:t>Pool 1</a:t>
            </a:r>
            <a:endParaRPr lang="en-US" sz="1800" b="1" dirty="0"/>
          </a:p>
        </p:txBody>
      </p:sp>
      <p:cxnSp>
        <p:nvCxnSpPr>
          <p:cNvPr id="18" name="Straight Connector 17"/>
          <p:cNvCxnSpPr/>
          <p:nvPr/>
        </p:nvCxnSpPr>
        <p:spPr bwMode="auto">
          <a:xfrm>
            <a:off x="1796929" y="5193268"/>
            <a:ext cx="533400" cy="26505"/>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19" name="Straight Connector 18"/>
          <p:cNvCxnSpPr/>
          <p:nvPr/>
        </p:nvCxnSpPr>
        <p:spPr bwMode="auto">
          <a:xfrm rot="5400000">
            <a:off x="1409703" y="3771901"/>
            <a:ext cx="838199" cy="1"/>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58" name="TextBox 57"/>
          <p:cNvSpPr txBox="1"/>
          <p:nvPr/>
        </p:nvSpPr>
        <p:spPr>
          <a:xfrm>
            <a:off x="2330329" y="5802868"/>
            <a:ext cx="914400" cy="369332"/>
          </a:xfrm>
          <a:prstGeom prst="rect">
            <a:avLst/>
          </a:prstGeom>
          <a:noFill/>
        </p:spPr>
        <p:txBody>
          <a:bodyPr wrap="square" rtlCol="0">
            <a:spAutoFit/>
          </a:bodyPr>
          <a:lstStyle/>
          <a:p>
            <a:r>
              <a:rPr lang="en-US" sz="1800" b="1" dirty="0" smtClean="0"/>
              <a:t>Pool 2</a:t>
            </a:r>
            <a:endParaRPr lang="en-US" sz="1800" b="1" dirty="0"/>
          </a:p>
        </p:txBody>
      </p:sp>
      <p:cxnSp>
        <p:nvCxnSpPr>
          <p:cNvPr id="66" name="Straight Connector 65"/>
          <p:cNvCxnSpPr/>
          <p:nvPr/>
        </p:nvCxnSpPr>
        <p:spPr bwMode="auto">
          <a:xfrm>
            <a:off x="1828800" y="3352800"/>
            <a:ext cx="501529" cy="26506"/>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71" name="Content Placeholder 70"/>
          <p:cNvSpPr>
            <a:spLocks noGrp="1"/>
          </p:cNvSpPr>
          <p:nvPr>
            <p:ph sz="half" idx="1"/>
          </p:nvPr>
        </p:nvSpPr>
        <p:spPr>
          <a:xfrm>
            <a:off x="152400" y="533400"/>
            <a:ext cx="7848600" cy="2057400"/>
          </a:xfrm>
        </p:spPr>
        <p:txBody>
          <a:bodyPr/>
          <a:lstStyle/>
          <a:p>
            <a:pPr>
              <a:buClr>
                <a:srgbClr val="C00000"/>
              </a:buClr>
              <a:buFont typeface="Wingdings" pitchFamily="2" charset="2"/>
              <a:buChar char="§"/>
            </a:pPr>
            <a:r>
              <a:rPr lang="en-US" sz="2000" dirty="0" smtClean="0"/>
              <a:t>What is failover granularity for passive replication?</a:t>
            </a:r>
          </a:p>
          <a:p>
            <a:pPr lvl="1">
              <a:buClr>
                <a:srgbClr val="C00000"/>
              </a:buClr>
              <a:buFont typeface="Wingdings" pitchFamily="2" charset="2"/>
              <a:buChar char="§"/>
            </a:pPr>
            <a:r>
              <a:rPr lang="en-US" sz="1800" dirty="0" smtClean="0"/>
              <a:t>Single component failover</a:t>
            </a:r>
          </a:p>
          <a:p>
            <a:pPr lvl="1">
              <a:buClr>
                <a:srgbClr val="C00000"/>
              </a:buClr>
              <a:buFont typeface="Wingdings" pitchFamily="2" charset="2"/>
              <a:buChar char="§"/>
            </a:pPr>
            <a:r>
              <a:rPr lang="en-US" sz="1800" dirty="0" smtClean="0"/>
              <a:t>Larger than a single component</a:t>
            </a:r>
          </a:p>
          <a:p>
            <a:pPr>
              <a:buClr>
                <a:srgbClr val="C00000"/>
              </a:buClr>
              <a:buFont typeface="Wingdings" pitchFamily="2" charset="2"/>
              <a:buChar char="§"/>
            </a:pPr>
            <a:r>
              <a:rPr lang="en-US" sz="2000" dirty="0" smtClean="0"/>
              <a:t>Scenario 1: Must tolerate catastrophic faults (</a:t>
            </a:r>
            <a:r>
              <a:rPr lang="en-US" sz="2000" dirty="0" err="1" smtClean="0"/>
              <a:t>DoD</a:t>
            </a:r>
            <a:r>
              <a:rPr lang="en-US" sz="2000" dirty="0" smtClean="0"/>
              <a:t>-centric)</a:t>
            </a:r>
          </a:p>
          <a:p>
            <a:pPr lvl="1">
              <a:buClr>
                <a:srgbClr val="C00000"/>
              </a:buClr>
            </a:pPr>
            <a:r>
              <a:rPr lang="en-US" sz="1800" dirty="0" smtClean="0"/>
              <a:t>Pool Failure</a:t>
            </a:r>
          </a:p>
          <a:p>
            <a:pPr lvl="1">
              <a:buClr>
                <a:srgbClr val="C00000"/>
              </a:buClr>
            </a:pPr>
            <a:r>
              <a:rPr lang="en-US" sz="1800" dirty="0" smtClean="0"/>
              <a:t>Network failure</a:t>
            </a:r>
          </a:p>
        </p:txBody>
      </p:sp>
      <p:pic>
        <p:nvPicPr>
          <p:cNvPr id="72" name="Content Placeholder 9" descr="end-to-end-small.png"/>
          <p:cNvPicPr>
            <a:picLocks noGrp="1" noChangeAspect="1"/>
          </p:cNvPicPr>
          <p:nvPr>
            <p:ph sz="half" idx="1"/>
          </p:nvPr>
        </p:nvPicPr>
        <p:blipFill>
          <a:blip r:embed="rId4" cstate="print"/>
          <a:stretch>
            <a:fillRect/>
          </a:stretch>
        </p:blipFill>
        <p:spPr>
          <a:xfrm>
            <a:off x="3284833" y="4736068"/>
            <a:ext cx="3649367" cy="1295400"/>
          </a:xfrm>
        </p:spPr>
      </p:pic>
      <p:grpSp>
        <p:nvGrpSpPr>
          <p:cNvPr id="76" name="Group 51"/>
          <p:cNvGrpSpPr/>
          <p:nvPr/>
        </p:nvGrpSpPr>
        <p:grpSpPr>
          <a:xfrm>
            <a:off x="389233" y="3593068"/>
            <a:ext cx="829733" cy="1166190"/>
            <a:chOff x="76200" y="5181600"/>
            <a:chExt cx="1066800" cy="1447800"/>
          </a:xfrm>
        </p:grpSpPr>
        <p:sp>
          <p:nvSpPr>
            <p:cNvPr id="77" name="Oval 76"/>
            <p:cNvSpPr/>
            <p:nvPr/>
          </p:nvSpPr>
          <p:spPr bwMode="auto">
            <a:xfrm>
              <a:off x="76200" y="5181600"/>
              <a:ext cx="1066800" cy="1447800"/>
            </a:xfrm>
            <a:prstGeom prst="ellipse">
              <a:avLst/>
            </a:prstGeom>
            <a:solidFill>
              <a:schemeClr val="accent1">
                <a:lumMod val="40000"/>
                <a:lumOff val="6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dirty="0" smtClean="0">
                <a:ln>
                  <a:noFill/>
                </a:ln>
                <a:solidFill>
                  <a:schemeClr val="tx1"/>
                </a:solidFill>
                <a:effectLst/>
                <a:latin typeface="Arial Unicode"/>
                <a:cs typeface="Arial" pitchFamily="34" charset="0"/>
              </a:endParaRPr>
            </a:p>
          </p:txBody>
        </p:sp>
        <p:sp>
          <p:nvSpPr>
            <p:cNvPr id="78" name="Rectangle 77"/>
            <p:cNvSpPr/>
            <p:nvPr/>
          </p:nvSpPr>
          <p:spPr bwMode="auto">
            <a:xfrm>
              <a:off x="228600" y="5486400"/>
              <a:ext cx="228600" cy="228600"/>
            </a:xfrm>
            <a:prstGeom prst="rect">
              <a:avLst/>
            </a:prstGeom>
            <a:solidFill>
              <a:schemeClr val="accent1"/>
            </a:solidFill>
            <a:ln w="12700" cap="flat" cmpd="sng" algn="ctr">
              <a:solidFill>
                <a:srgbClr val="88888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a:cs typeface="Arial" pitchFamily="34" charset="0"/>
                </a:rPr>
                <a:t>N</a:t>
              </a:r>
            </a:p>
          </p:txBody>
        </p:sp>
        <p:sp>
          <p:nvSpPr>
            <p:cNvPr id="79" name="Rectangle 78"/>
            <p:cNvSpPr/>
            <p:nvPr/>
          </p:nvSpPr>
          <p:spPr bwMode="auto">
            <a:xfrm>
              <a:off x="762000" y="5486400"/>
              <a:ext cx="228600" cy="228600"/>
            </a:xfrm>
            <a:prstGeom prst="rect">
              <a:avLst/>
            </a:prstGeom>
            <a:solidFill>
              <a:schemeClr val="accent1"/>
            </a:solidFill>
            <a:ln w="12700" cap="flat" cmpd="sng" algn="ctr">
              <a:solidFill>
                <a:srgbClr val="88888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a:cs typeface="Arial" pitchFamily="34" charset="0"/>
                </a:rPr>
                <a:t>N</a:t>
              </a:r>
            </a:p>
          </p:txBody>
        </p:sp>
        <p:sp>
          <p:nvSpPr>
            <p:cNvPr id="80" name="Rectangle 79"/>
            <p:cNvSpPr/>
            <p:nvPr/>
          </p:nvSpPr>
          <p:spPr bwMode="auto">
            <a:xfrm>
              <a:off x="838200" y="5943600"/>
              <a:ext cx="228600" cy="228600"/>
            </a:xfrm>
            <a:prstGeom prst="rect">
              <a:avLst/>
            </a:prstGeom>
            <a:solidFill>
              <a:schemeClr val="accent1"/>
            </a:solidFill>
            <a:ln w="12700" cap="flat" cmpd="sng" algn="ctr">
              <a:solidFill>
                <a:srgbClr val="88888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a:cs typeface="Arial" pitchFamily="34" charset="0"/>
                </a:rPr>
                <a:t>N</a:t>
              </a:r>
            </a:p>
          </p:txBody>
        </p:sp>
        <p:sp>
          <p:nvSpPr>
            <p:cNvPr id="81" name="Rectangle 80"/>
            <p:cNvSpPr/>
            <p:nvPr/>
          </p:nvSpPr>
          <p:spPr bwMode="auto">
            <a:xfrm>
              <a:off x="152400" y="5943600"/>
              <a:ext cx="228600" cy="228600"/>
            </a:xfrm>
            <a:prstGeom prst="rect">
              <a:avLst/>
            </a:prstGeom>
            <a:solidFill>
              <a:schemeClr val="accent1"/>
            </a:solidFill>
            <a:ln w="12700" cap="flat" cmpd="sng" algn="ctr">
              <a:solidFill>
                <a:srgbClr val="88888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a:cs typeface="Arial" pitchFamily="34" charset="0"/>
                </a:rPr>
                <a:t>N</a:t>
              </a:r>
            </a:p>
          </p:txBody>
        </p:sp>
        <p:sp>
          <p:nvSpPr>
            <p:cNvPr id="82" name="Rectangle 81"/>
            <p:cNvSpPr/>
            <p:nvPr/>
          </p:nvSpPr>
          <p:spPr bwMode="auto">
            <a:xfrm>
              <a:off x="533400" y="6324600"/>
              <a:ext cx="228600" cy="228600"/>
            </a:xfrm>
            <a:prstGeom prst="rect">
              <a:avLst/>
            </a:prstGeom>
            <a:solidFill>
              <a:schemeClr val="accent1"/>
            </a:solidFill>
            <a:ln w="12700" cap="flat" cmpd="sng" algn="ctr">
              <a:solidFill>
                <a:srgbClr val="88888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a:cs typeface="Arial" pitchFamily="34" charset="0"/>
                </a:rPr>
                <a:t>N</a:t>
              </a:r>
            </a:p>
          </p:txBody>
        </p:sp>
        <p:cxnSp>
          <p:nvCxnSpPr>
            <p:cNvPr id="83" name="Straight Connector 82"/>
            <p:cNvCxnSpPr>
              <a:stCxn id="88" idx="7"/>
              <a:endCxn id="79" idx="2"/>
            </p:cNvCxnSpPr>
            <p:nvPr/>
          </p:nvCxnSpPr>
          <p:spPr bwMode="auto">
            <a:xfrm rot="5400000" flipH="1" flipV="1">
              <a:off x="693691" y="5695951"/>
              <a:ext cx="163559" cy="20165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4" name="Straight Connector 83"/>
            <p:cNvCxnSpPr>
              <a:endCxn id="88" idx="4"/>
            </p:cNvCxnSpPr>
            <p:nvPr/>
          </p:nvCxnSpPr>
          <p:spPr bwMode="auto">
            <a:xfrm rot="16200000" flipV="1">
              <a:off x="476250" y="6115050"/>
              <a:ext cx="381000" cy="381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5" name="Straight Connector 84"/>
            <p:cNvCxnSpPr>
              <a:stCxn id="80" idx="1"/>
              <a:endCxn id="88" idx="6"/>
            </p:cNvCxnSpPr>
            <p:nvPr/>
          </p:nvCxnSpPr>
          <p:spPr bwMode="auto">
            <a:xfrm rot="10800000">
              <a:off x="685800" y="5905500"/>
              <a:ext cx="15240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6" name="Straight Connector 85"/>
            <p:cNvCxnSpPr>
              <a:stCxn id="81" idx="3"/>
              <a:endCxn id="88" idx="2"/>
            </p:cNvCxnSpPr>
            <p:nvPr/>
          </p:nvCxnSpPr>
          <p:spPr bwMode="auto">
            <a:xfrm flipV="1">
              <a:off x="381000" y="5905500"/>
              <a:ext cx="22860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87" name="Straight Connector 86"/>
            <p:cNvCxnSpPr>
              <a:stCxn id="88" idx="1"/>
              <a:endCxn id="78" idx="2"/>
            </p:cNvCxnSpPr>
            <p:nvPr/>
          </p:nvCxnSpPr>
          <p:spPr bwMode="auto">
            <a:xfrm rot="16200000" flipV="1">
              <a:off x="400051" y="5657850"/>
              <a:ext cx="163559" cy="277859"/>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88" name="Oval 87"/>
            <p:cNvSpPr/>
            <p:nvPr/>
          </p:nvSpPr>
          <p:spPr bwMode="auto">
            <a:xfrm>
              <a:off x="609600" y="5867400"/>
              <a:ext cx="76200" cy="76200"/>
            </a:xfrm>
            <a:prstGeom prst="ellipse">
              <a:avLst/>
            </a:prstGeom>
            <a:solidFill>
              <a:schemeClr val="tx1"/>
            </a:solidFill>
            <a:ln w="12700" cap="flat" cmpd="sng" algn="ctr">
              <a:solidFill>
                <a:srgbClr val="88888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grpSp>
      <p:cxnSp>
        <p:nvCxnSpPr>
          <p:cNvPr id="89" name="Straight Connector 88"/>
          <p:cNvCxnSpPr/>
          <p:nvPr/>
        </p:nvCxnSpPr>
        <p:spPr bwMode="auto">
          <a:xfrm>
            <a:off x="1227433" y="4191000"/>
            <a:ext cx="609600" cy="0"/>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sp>
        <p:nvSpPr>
          <p:cNvPr id="91" name="TextBox 90"/>
          <p:cNvSpPr txBox="1"/>
          <p:nvPr/>
        </p:nvSpPr>
        <p:spPr>
          <a:xfrm>
            <a:off x="313033" y="4888468"/>
            <a:ext cx="1066800" cy="369332"/>
          </a:xfrm>
          <a:prstGeom prst="rect">
            <a:avLst/>
          </a:prstGeom>
          <a:noFill/>
        </p:spPr>
        <p:txBody>
          <a:bodyPr wrap="square" rtlCol="0">
            <a:spAutoFit/>
          </a:bodyPr>
          <a:lstStyle/>
          <a:p>
            <a:r>
              <a:rPr lang="en-US" sz="1800" b="1" dirty="0" smtClean="0"/>
              <a:t>Clients</a:t>
            </a:r>
            <a:endParaRPr lang="en-US" sz="1800" b="1" dirty="0"/>
          </a:p>
        </p:txBody>
      </p:sp>
      <p:sp>
        <p:nvSpPr>
          <p:cNvPr id="93" name="Down Arrow 92"/>
          <p:cNvSpPr/>
          <p:nvPr/>
        </p:nvSpPr>
        <p:spPr bwMode="auto">
          <a:xfrm>
            <a:off x="4808833" y="4126468"/>
            <a:ext cx="304800" cy="685800"/>
          </a:xfrm>
          <a:prstGeom prst="downArrow">
            <a:avLst/>
          </a:prstGeom>
          <a:solidFill>
            <a:srgbClr val="99CC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94" name="TextBox 93"/>
          <p:cNvSpPr txBox="1"/>
          <p:nvPr/>
        </p:nvSpPr>
        <p:spPr>
          <a:xfrm>
            <a:off x="5113633" y="4202668"/>
            <a:ext cx="1143000" cy="369332"/>
          </a:xfrm>
          <a:prstGeom prst="rect">
            <a:avLst/>
          </a:prstGeom>
          <a:noFill/>
        </p:spPr>
        <p:txBody>
          <a:bodyPr wrap="square" rtlCol="0">
            <a:spAutoFit/>
          </a:bodyPr>
          <a:lstStyle/>
          <a:p>
            <a:r>
              <a:rPr lang="en-US" sz="1800" b="1" dirty="0" smtClean="0"/>
              <a:t>Replica</a:t>
            </a:r>
            <a:endParaRPr lang="en-US" sz="1800" b="1" dirty="0"/>
          </a:p>
        </p:txBody>
      </p:sp>
      <p:sp>
        <p:nvSpPr>
          <p:cNvPr id="95" name="TextBox 94"/>
          <p:cNvSpPr txBox="1"/>
          <p:nvPr/>
        </p:nvSpPr>
        <p:spPr>
          <a:xfrm>
            <a:off x="7239000" y="3733800"/>
            <a:ext cx="1676400" cy="1384995"/>
          </a:xfrm>
          <a:prstGeom prst="rect">
            <a:avLst/>
          </a:prstGeom>
          <a:solidFill>
            <a:srgbClr val="FFFF66"/>
          </a:solidFill>
          <a:ln cap="rnd">
            <a:solidFill>
              <a:schemeClr val="tx1"/>
            </a:solidFill>
          </a:ln>
          <a:effectLst>
            <a:outerShdw blurRad="50800" dist="38100" dir="2700000" algn="tl" rotWithShape="0">
              <a:prstClr val="black">
                <a:alpha val="40000"/>
              </a:prstClr>
            </a:outerShdw>
          </a:effectLst>
        </p:spPr>
        <p:txBody>
          <a:bodyPr wrap="square" rtlCol="0">
            <a:spAutoFit/>
          </a:bodyPr>
          <a:lstStyle/>
          <a:p>
            <a:r>
              <a:rPr lang="en-US" b="1" dirty="0" smtClean="0">
                <a:solidFill>
                  <a:srgbClr val="FF0000"/>
                </a:solidFill>
              </a:rPr>
              <a:t>Whole operational string must </a:t>
            </a:r>
          </a:p>
          <a:p>
            <a:r>
              <a:rPr lang="en-US" b="1" dirty="0" smtClean="0">
                <a:solidFill>
                  <a:srgbClr val="FF0000"/>
                </a:solidFill>
              </a:rPr>
              <a:t>failover</a:t>
            </a:r>
            <a:endParaRPr lang="en-US" b="1" dirty="0">
              <a:solidFill>
                <a:srgbClr val="FF0000"/>
              </a:solidFill>
            </a:endParaRPr>
          </a:p>
        </p:txBody>
      </p:sp>
      <p:cxnSp>
        <p:nvCxnSpPr>
          <p:cNvPr id="101" name="Straight Connector 100"/>
          <p:cNvCxnSpPr/>
          <p:nvPr/>
        </p:nvCxnSpPr>
        <p:spPr bwMode="auto">
          <a:xfrm rot="16200000" flipH="1">
            <a:off x="1333502" y="4686299"/>
            <a:ext cx="990599" cy="1"/>
          </a:xfrm>
          <a:prstGeom prst="line">
            <a:avLst/>
          </a:prstGeom>
          <a:solidFill>
            <a:schemeClr val="accent1"/>
          </a:solidFill>
          <a:ln w="12700" cap="flat" cmpd="sng" algn="ctr">
            <a:solidFill>
              <a:schemeClr val="tx1"/>
            </a:solidFill>
            <a:prstDash val="solid"/>
            <a:round/>
            <a:headEnd type="none" w="med" len="med"/>
            <a:tailEnd type="none" w="med" len="med"/>
          </a:ln>
          <a:effectLst/>
        </p:spPr>
      </p:cxnSp>
      <p:graphicFrame>
        <p:nvGraphicFramePr>
          <p:cNvPr id="160776" name="Object 8"/>
          <p:cNvGraphicFramePr>
            <a:graphicFrameLocks noChangeAspect="1"/>
          </p:cNvGraphicFramePr>
          <p:nvPr/>
        </p:nvGraphicFramePr>
        <p:xfrm>
          <a:off x="6553200" y="685800"/>
          <a:ext cx="838200" cy="698500"/>
        </p:xfrm>
        <a:graphic>
          <a:graphicData uri="http://schemas.openxmlformats.org/presentationml/2006/ole">
            <p:oleObj spid="_x0000_s160776" name="Visio" r:id="rId5" imgW="1585499" imgH="1322962" progId="Visio.Drawing.11">
              <p:embed/>
            </p:oleObj>
          </a:graphicData>
        </a:graphic>
      </p:graphicFrame>
      <p:graphicFrame>
        <p:nvGraphicFramePr>
          <p:cNvPr id="160777" name="Object 9"/>
          <p:cNvGraphicFramePr>
            <a:graphicFrameLocks noChangeAspect="1"/>
          </p:cNvGraphicFramePr>
          <p:nvPr/>
        </p:nvGraphicFramePr>
        <p:xfrm>
          <a:off x="8001000" y="533400"/>
          <a:ext cx="838200" cy="698500"/>
        </p:xfrm>
        <a:graphic>
          <a:graphicData uri="http://schemas.openxmlformats.org/presentationml/2006/ole">
            <p:oleObj spid="_x0000_s160777" name="Visio" r:id="rId6" imgW="1585499" imgH="1322962" progId="Visio.Drawing.11">
              <p:embed/>
            </p:oleObj>
          </a:graphicData>
        </a:graphic>
      </p:graphicFrame>
      <p:cxnSp>
        <p:nvCxnSpPr>
          <p:cNvPr id="137" name="Straight Connector 136"/>
          <p:cNvCxnSpPr/>
          <p:nvPr/>
        </p:nvCxnSpPr>
        <p:spPr bwMode="auto">
          <a:xfrm flipV="1">
            <a:off x="7315200" y="807720"/>
            <a:ext cx="762000" cy="152400"/>
          </a:xfrm>
          <a:prstGeom prst="line">
            <a:avLst/>
          </a:prstGeom>
          <a:solidFill>
            <a:schemeClr val="accent1"/>
          </a:solidFill>
          <a:ln w="25400" cap="flat" cmpd="sng" algn="ctr">
            <a:solidFill>
              <a:schemeClr val="tx1"/>
            </a:solidFill>
            <a:prstDash val="dash"/>
            <a:round/>
            <a:headEnd type="none" w="med" len="med"/>
            <a:tailEnd type="none" w="med" len="med"/>
          </a:ln>
          <a:effectLst/>
        </p:spPr>
      </p:cxnSp>
      <p:graphicFrame>
        <p:nvGraphicFramePr>
          <p:cNvPr id="160778" name="Object 10"/>
          <p:cNvGraphicFramePr>
            <a:graphicFrameLocks noChangeAspect="1"/>
          </p:cNvGraphicFramePr>
          <p:nvPr/>
        </p:nvGraphicFramePr>
        <p:xfrm>
          <a:off x="8001000" y="1295400"/>
          <a:ext cx="838200" cy="698500"/>
        </p:xfrm>
        <a:graphic>
          <a:graphicData uri="http://schemas.openxmlformats.org/presentationml/2006/ole">
            <p:oleObj spid="_x0000_s160778" name="Visio" r:id="rId7" imgW="1585499" imgH="1322962" progId="Visio.Drawing.11">
              <p:embed/>
            </p:oleObj>
          </a:graphicData>
        </a:graphic>
      </p:graphicFrame>
      <p:cxnSp>
        <p:nvCxnSpPr>
          <p:cNvPr id="140" name="Straight Connector 139"/>
          <p:cNvCxnSpPr/>
          <p:nvPr/>
        </p:nvCxnSpPr>
        <p:spPr bwMode="auto">
          <a:xfrm>
            <a:off x="7315200" y="990600"/>
            <a:ext cx="762000" cy="609600"/>
          </a:xfrm>
          <a:prstGeom prst="line">
            <a:avLst/>
          </a:prstGeom>
          <a:solidFill>
            <a:schemeClr val="accent1"/>
          </a:solidFill>
          <a:ln w="25400" cap="flat" cmpd="sng" algn="ctr">
            <a:solidFill>
              <a:schemeClr val="tx1"/>
            </a:solidFill>
            <a:prstDash val="dash"/>
            <a:round/>
            <a:headEnd type="none" w="med" len="med"/>
            <a:tailEnd type="none" w="med" len="med"/>
          </a:ln>
          <a:effectLst/>
        </p:spPr>
      </p:cxnSp>
      <p:sp>
        <p:nvSpPr>
          <p:cNvPr id="144" name="&quot;No&quot; Symbol 143"/>
          <p:cNvSpPr/>
          <p:nvPr/>
        </p:nvSpPr>
        <p:spPr bwMode="auto">
          <a:xfrm>
            <a:off x="2218033" y="3212068"/>
            <a:ext cx="609600" cy="685800"/>
          </a:xfrm>
          <a:prstGeom prst="noSmoking">
            <a:avLst/>
          </a:prstGeom>
          <a:solidFill>
            <a:srgbClr val="FF00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92" name="&quot;No&quot; Symbol 91"/>
          <p:cNvSpPr/>
          <p:nvPr/>
        </p:nvSpPr>
        <p:spPr bwMode="auto">
          <a:xfrm>
            <a:off x="7924800" y="685800"/>
            <a:ext cx="381000" cy="381000"/>
          </a:xfrm>
          <a:prstGeom prst="noSmoking">
            <a:avLst/>
          </a:prstGeom>
          <a:solidFill>
            <a:srgbClr val="FF00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8" grpId="0"/>
      <p:bldP spid="91" grpId="0"/>
      <p:bldP spid="93" grpId="0" animBg="1"/>
      <p:bldP spid="94" grpId="0"/>
      <p:bldP spid="95" grpId="0" animBg="1"/>
      <p:bldP spid="14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usn-george-washington-cvn73"/>
          <p:cNvPicPr>
            <a:picLocks noChangeAspect="1" noChangeArrowheads="1"/>
          </p:cNvPicPr>
          <p:nvPr/>
        </p:nvPicPr>
        <p:blipFill>
          <a:blip r:embed="rId3" cstate="print"/>
          <a:srcRect l="44092" t="75414" r="6380" b="1454"/>
          <a:stretch>
            <a:fillRect/>
          </a:stretch>
        </p:blipFill>
        <p:spPr bwMode="auto">
          <a:xfrm>
            <a:off x="2936875" y="2338387"/>
            <a:ext cx="4830763" cy="1001713"/>
          </a:xfrm>
          <a:prstGeom prst="rect">
            <a:avLst/>
          </a:prstGeom>
          <a:noFill/>
        </p:spPr>
      </p:pic>
      <p:sp>
        <p:nvSpPr>
          <p:cNvPr id="28675" name="Text Box 3"/>
          <p:cNvSpPr txBox="1">
            <a:spLocks noChangeArrowheads="1"/>
          </p:cNvSpPr>
          <p:nvPr/>
        </p:nvSpPr>
        <p:spPr bwMode="auto">
          <a:xfrm>
            <a:off x="2871209" y="3386237"/>
            <a:ext cx="1728358" cy="307777"/>
          </a:xfrm>
          <a:prstGeom prst="rect">
            <a:avLst/>
          </a:prstGeom>
          <a:noFill/>
          <a:ln w="9525">
            <a:noFill/>
            <a:miter lim="800000"/>
            <a:headEnd/>
            <a:tailEnd/>
          </a:ln>
          <a:effectLst/>
        </p:spPr>
        <p:txBody>
          <a:bodyPr wrap="none" anchor="ctr">
            <a:spAutoFit/>
          </a:bodyPr>
          <a:lstStyle/>
          <a:p>
            <a:pPr algn="ctr"/>
            <a:r>
              <a:rPr lang="en-US" sz="1400" b="1">
                <a:effectLst>
                  <a:outerShdw blurRad="38100" dist="38100" dir="2700000" algn="tl">
                    <a:srgbClr val="C0C0C0"/>
                  </a:outerShdw>
                </a:effectLst>
                <a:latin typeface="+mn-lt"/>
              </a:rPr>
              <a:t>DataCenter1_SRG</a:t>
            </a:r>
          </a:p>
        </p:txBody>
      </p:sp>
      <p:sp>
        <p:nvSpPr>
          <p:cNvPr id="28676" name="Text Box 4"/>
          <p:cNvSpPr txBox="1">
            <a:spLocks noChangeArrowheads="1"/>
          </p:cNvSpPr>
          <p:nvPr/>
        </p:nvSpPr>
        <p:spPr bwMode="auto">
          <a:xfrm>
            <a:off x="6198609" y="3360837"/>
            <a:ext cx="1728358" cy="307777"/>
          </a:xfrm>
          <a:prstGeom prst="rect">
            <a:avLst/>
          </a:prstGeom>
          <a:noFill/>
          <a:ln w="9525">
            <a:noFill/>
            <a:miter lim="800000"/>
            <a:headEnd/>
            <a:tailEnd/>
          </a:ln>
          <a:effectLst/>
        </p:spPr>
        <p:txBody>
          <a:bodyPr wrap="none" anchor="ctr">
            <a:spAutoFit/>
          </a:bodyPr>
          <a:lstStyle/>
          <a:p>
            <a:pPr algn="ctr"/>
            <a:r>
              <a:rPr lang="en-US" sz="1400" b="1">
                <a:effectLst>
                  <a:outerShdw blurRad="38100" dist="38100" dir="2700000" algn="tl">
                    <a:srgbClr val="C0C0C0"/>
                  </a:outerShdw>
                </a:effectLst>
                <a:latin typeface="+mn-lt"/>
              </a:rPr>
              <a:t>DataCenter2_SRG</a:t>
            </a:r>
          </a:p>
        </p:txBody>
      </p:sp>
      <p:sp>
        <p:nvSpPr>
          <p:cNvPr id="28677" name="Text Box 5"/>
          <p:cNvSpPr txBox="1">
            <a:spLocks noChangeArrowheads="1"/>
          </p:cNvSpPr>
          <p:nvPr/>
        </p:nvSpPr>
        <p:spPr bwMode="auto">
          <a:xfrm>
            <a:off x="2235584" y="4291112"/>
            <a:ext cx="1200971" cy="307777"/>
          </a:xfrm>
          <a:prstGeom prst="rect">
            <a:avLst/>
          </a:prstGeom>
          <a:noFill/>
          <a:ln w="9525">
            <a:noFill/>
            <a:miter lim="800000"/>
            <a:headEnd/>
            <a:tailEnd/>
          </a:ln>
          <a:effectLst/>
        </p:spPr>
        <p:txBody>
          <a:bodyPr wrap="none" anchor="ctr">
            <a:spAutoFit/>
          </a:bodyPr>
          <a:lstStyle/>
          <a:p>
            <a:pPr algn="ctr"/>
            <a:r>
              <a:rPr lang="en-US" sz="1400" b="1" dirty="0">
                <a:effectLst>
                  <a:outerShdw blurRad="38100" dist="38100" dir="2700000" algn="tl">
                    <a:srgbClr val="C0C0C0"/>
                  </a:outerShdw>
                </a:effectLst>
                <a:latin typeface="+mn-lt"/>
              </a:rPr>
              <a:t>Rack1_SRG</a:t>
            </a:r>
          </a:p>
        </p:txBody>
      </p:sp>
      <p:sp>
        <p:nvSpPr>
          <p:cNvPr id="28678" name="Text Box 6"/>
          <p:cNvSpPr txBox="1">
            <a:spLocks noChangeArrowheads="1"/>
          </p:cNvSpPr>
          <p:nvPr/>
        </p:nvSpPr>
        <p:spPr bwMode="auto">
          <a:xfrm>
            <a:off x="3916746" y="4291112"/>
            <a:ext cx="1200971" cy="307777"/>
          </a:xfrm>
          <a:prstGeom prst="rect">
            <a:avLst/>
          </a:prstGeom>
          <a:noFill/>
          <a:ln w="9525">
            <a:noFill/>
            <a:miter lim="800000"/>
            <a:headEnd/>
            <a:tailEnd/>
          </a:ln>
          <a:effectLst/>
        </p:spPr>
        <p:txBody>
          <a:bodyPr wrap="none" anchor="ctr">
            <a:spAutoFit/>
          </a:bodyPr>
          <a:lstStyle/>
          <a:p>
            <a:pPr algn="ctr"/>
            <a:r>
              <a:rPr lang="en-US" sz="1400" b="1">
                <a:effectLst>
                  <a:outerShdw blurRad="38100" dist="38100" dir="2700000" algn="tl">
                    <a:srgbClr val="C0C0C0"/>
                  </a:outerShdw>
                </a:effectLst>
                <a:latin typeface="+mn-lt"/>
              </a:rPr>
              <a:t>Rack2_SRG</a:t>
            </a:r>
          </a:p>
        </p:txBody>
      </p:sp>
      <p:sp>
        <p:nvSpPr>
          <p:cNvPr id="28679" name="Text Box 7"/>
          <p:cNvSpPr txBox="1">
            <a:spLocks noChangeArrowheads="1"/>
          </p:cNvSpPr>
          <p:nvPr/>
        </p:nvSpPr>
        <p:spPr bwMode="auto">
          <a:xfrm>
            <a:off x="6061789" y="4350078"/>
            <a:ext cx="968535" cy="523220"/>
          </a:xfrm>
          <a:prstGeom prst="rect">
            <a:avLst/>
          </a:prstGeom>
          <a:noFill/>
          <a:ln w="9525">
            <a:noFill/>
            <a:miter lim="800000"/>
            <a:headEnd/>
            <a:tailEnd/>
          </a:ln>
          <a:effectLst/>
        </p:spPr>
        <p:txBody>
          <a:bodyPr wrap="none" anchor="ctr">
            <a:spAutoFit/>
          </a:bodyPr>
          <a:lstStyle/>
          <a:p>
            <a:pPr algn="ctr"/>
            <a:r>
              <a:rPr lang="en-US" sz="1400" b="1">
                <a:effectLst>
                  <a:outerShdw blurRad="38100" dist="38100" dir="2700000" algn="tl">
                    <a:srgbClr val="C0C0C0"/>
                  </a:outerShdw>
                </a:effectLst>
                <a:latin typeface="+mn-lt"/>
              </a:rPr>
              <a:t>Node1</a:t>
            </a:r>
          </a:p>
          <a:p>
            <a:pPr algn="ctr"/>
            <a:r>
              <a:rPr lang="en-US" sz="1400" b="1">
                <a:effectLst>
                  <a:outerShdw blurRad="38100" dist="38100" dir="2700000" algn="tl">
                    <a:srgbClr val="C0C0C0"/>
                  </a:outerShdw>
                </a:effectLst>
                <a:latin typeface="+mn-lt"/>
              </a:rPr>
              <a:t>(blade31)</a:t>
            </a:r>
          </a:p>
        </p:txBody>
      </p:sp>
      <p:sp>
        <p:nvSpPr>
          <p:cNvPr id="28680" name="Text Box 8"/>
          <p:cNvSpPr txBox="1">
            <a:spLocks noChangeArrowheads="1"/>
          </p:cNvSpPr>
          <p:nvPr/>
        </p:nvSpPr>
        <p:spPr bwMode="auto">
          <a:xfrm>
            <a:off x="7065089" y="4351665"/>
            <a:ext cx="968535" cy="523220"/>
          </a:xfrm>
          <a:prstGeom prst="rect">
            <a:avLst/>
          </a:prstGeom>
          <a:noFill/>
          <a:ln w="9525">
            <a:noFill/>
            <a:miter lim="800000"/>
            <a:headEnd/>
            <a:tailEnd/>
          </a:ln>
          <a:effectLst/>
        </p:spPr>
        <p:txBody>
          <a:bodyPr wrap="none" anchor="ctr">
            <a:spAutoFit/>
          </a:bodyPr>
          <a:lstStyle/>
          <a:p>
            <a:pPr algn="ctr"/>
            <a:r>
              <a:rPr lang="en-US" sz="1400" b="1">
                <a:effectLst>
                  <a:outerShdw blurRad="38100" dist="38100" dir="2700000" algn="tl">
                    <a:srgbClr val="C0C0C0"/>
                  </a:outerShdw>
                </a:effectLst>
                <a:latin typeface="+mn-lt"/>
              </a:rPr>
              <a:t>Node2</a:t>
            </a:r>
          </a:p>
          <a:p>
            <a:pPr algn="ctr"/>
            <a:r>
              <a:rPr lang="en-US" sz="1400" b="1">
                <a:effectLst>
                  <a:outerShdw blurRad="38100" dist="38100" dir="2700000" algn="tl">
                    <a:srgbClr val="C0C0C0"/>
                  </a:outerShdw>
                </a:effectLst>
                <a:latin typeface="+mn-lt"/>
              </a:rPr>
              <a:t>(blade32)</a:t>
            </a:r>
          </a:p>
        </p:txBody>
      </p:sp>
      <p:sp>
        <p:nvSpPr>
          <p:cNvPr id="28681" name="Text Box 9"/>
          <p:cNvSpPr txBox="1">
            <a:spLocks noChangeArrowheads="1"/>
          </p:cNvSpPr>
          <p:nvPr/>
        </p:nvSpPr>
        <p:spPr bwMode="auto">
          <a:xfrm>
            <a:off x="1560056" y="5237262"/>
            <a:ext cx="1210588" cy="307777"/>
          </a:xfrm>
          <a:prstGeom prst="rect">
            <a:avLst/>
          </a:prstGeom>
          <a:noFill/>
          <a:ln w="9525">
            <a:noFill/>
            <a:miter lim="800000"/>
            <a:headEnd/>
            <a:tailEnd/>
          </a:ln>
          <a:effectLst/>
        </p:spPr>
        <p:txBody>
          <a:bodyPr wrap="none" anchor="ctr">
            <a:spAutoFit/>
          </a:bodyPr>
          <a:lstStyle/>
          <a:p>
            <a:pPr algn="ctr"/>
            <a:r>
              <a:rPr lang="en-US" sz="1400" b="1">
                <a:effectLst>
                  <a:outerShdw blurRad="38100" dist="38100" dir="2700000" algn="tl">
                    <a:srgbClr val="C0C0C0"/>
                  </a:outerShdw>
                </a:effectLst>
                <a:latin typeface="+mn-lt"/>
              </a:rPr>
              <a:t>Shelf1_SRG</a:t>
            </a:r>
          </a:p>
        </p:txBody>
      </p:sp>
      <p:sp>
        <p:nvSpPr>
          <p:cNvPr id="28682" name="Text Box 10"/>
          <p:cNvSpPr txBox="1">
            <a:spLocks noChangeArrowheads="1"/>
          </p:cNvSpPr>
          <p:nvPr/>
        </p:nvSpPr>
        <p:spPr bwMode="auto">
          <a:xfrm>
            <a:off x="2817356" y="5224562"/>
            <a:ext cx="1210588" cy="307777"/>
          </a:xfrm>
          <a:prstGeom prst="rect">
            <a:avLst/>
          </a:prstGeom>
          <a:noFill/>
          <a:ln w="9525">
            <a:noFill/>
            <a:miter lim="800000"/>
            <a:headEnd/>
            <a:tailEnd/>
          </a:ln>
          <a:effectLst/>
        </p:spPr>
        <p:txBody>
          <a:bodyPr wrap="none" anchor="ctr">
            <a:spAutoFit/>
          </a:bodyPr>
          <a:lstStyle/>
          <a:p>
            <a:pPr algn="ctr"/>
            <a:r>
              <a:rPr lang="en-US" sz="1400" b="1">
                <a:effectLst>
                  <a:outerShdw blurRad="38100" dist="38100" dir="2700000" algn="tl">
                    <a:srgbClr val="C0C0C0"/>
                  </a:outerShdw>
                </a:effectLst>
                <a:latin typeface="+mn-lt"/>
              </a:rPr>
              <a:t>Shelf2_SRG</a:t>
            </a:r>
          </a:p>
        </p:txBody>
      </p:sp>
      <p:sp>
        <p:nvSpPr>
          <p:cNvPr id="28683" name="Text Box 11"/>
          <p:cNvSpPr txBox="1">
            <a:spLocks noChangeArrowheads="1"/>
          </p:cNvSpPr>
          <p:nvPr/>
        </p:nvSpPr>
        <p:spPr bwMode="auto">
          <a:xfrm>
            <a:off x="1334687" y="5962749"/>
            <a:ext cx="870752" cy="307777"/>
          </a:xfrm>
          <a:prstGeom prst="rect">
            <a:avLst/>
          </a:prstGeom>
          <a:noFill/>
          <a:ln w="9525">
            <a:noFill/>
            <a:miter lim="800000"/>
            <a:headEnd/>
            <a:tailEnd/>
          </a:ln>
          <a:effectLst/>
        </p:spPr>
        <p:txBody>
          <a:bodyPr wrap="none" anchor="ctr">
            <a:spAutoFit/>
          </a:bodyPr>
          <a:lstStyle/>
          <a:p>
            <a:pPr algn="ctr"/>
            <a:r>
              <a:rPr lang="en-US" sz="1400" b="1">
                <a:effectLst>
                  <a:outerShdw blurRad="38100" dist="38100" dir="2700000" algn="tl">
                    <a:srgbClr val="C0C0C0"/>
                  </a:outerShdw>
                </a:effectLst>
                <a:latin typeface="+mn-lt"/>
              </a:rPr>
              <a:t>Blade30</a:t>
            </a:r>
          </a:p>
        </p:txBody>
      </p:sp>
      <p:sp>
        <p:nvSpPr>
          <p:cNvPr id="28684" name="Line 12"/>
          <p:cNvSpPr>
            <a:spLocks noChangeShapeType="1"/>
          </p:cNvSpPr>
          <p:nvPr/>
        </p:nvSpPr>
        <p:spPr bwMode="auto">
          <a:xfrm>
            <a:off x="5384799" y="2209800"/>
            <a:ext cx="25400" cy="1143000"/>
          </a:xfrm>
          <a:prstGeom prst="line">
            <a:avLst/>
          </a:prstGeom>
          <a:noFill/>
          <a:ln w="50800">
            <a:solidFill>
              <a:schemeClr val="bg1"/>
            </a:solidFill>
            <a:prstDash val="sysDot"/>
            <a:round/>
            <a:headEnd/>
            <a:tailEnd/>
          </a:ln>
          <a:effectLst/>
        </p:spPr>
        <p:txBody>
          <a:bodyPr wrap="none" anchor="ctr"/>
          <a:lstStyle/>
          <a:p>
            <a:endParaRPr lang="en-US"/>
          </a:p>
        </p:txBody>
      </p:sp>
      <p:sp>
        <p:nvSpPr>
          <p:cNvPr id="28685" name="Text Box 13"/>
          <p:cNvSpPr txBox="1">
            <a:spLocks noChangeArrowheads="1"/>
          </p:cNvSpPr>
          <p:nvPr/>
        </p:nvSpPr>
        <p:spPr bwMode="auto">
          <a:xfrm>
            <a:off x="4620910" y="3276699"/>
            <a:ext cx="1507144" cy="307777"/>
          </a:xfrm>
          <a:prstGeom prst="rect">
            <a:avLst/>
          </a:prstGeom>
          <a:noFill/>
          <a:ln w="9525">
            <a:noFill/>
            <a:miter lim="800000"/>
            <a:headEnd/>
            <a:tailEnd/>
          </a:ln>
          <a:effectLst/>
        </p:spPr>
        <p:txBody>
          <a:bodyPr wrap="none" anchor="ctr">
            <a:spAutoFit/>
          </a:bodyPr>
          <a:lstStyle/>
          <a:p>
            <a:pPr algn="ctr"/>
            <a:r>
              <a:rPr lang="en-US" sz="1400" b="1" dirty="0" err="1" smtClean="0">
                <a:effectLst>
                  <a:outerShdw blurRad="38100" dist="38100" dir="2700000" algn="tl">
                    <a:srgbClr val="C0C0C0"/>
                  </a:outerShdw>
                </a:effectLst>
                <a:latin typeface="+mn-lt"/>
              </a:rPr>
              <a:t>RootRiskGroup</a:t>
            </a:r>
            <a:endParaRPr lang="en-US" sz="1400" b="1" dirty="0">
              <a:effectLst>
                <a:outerShdw blurRad="38100" dist="38100" dir="2700000" algn="tl">
                  <a:srgbClr val="C0C0C0"/>
                </a:outerShdw>
              </a:effectLst>
              <a:latin typeface="+mn-lt"/>
            </a:endParaRPr>
          </a:p>
        </p:txBody>
      </p:sp>
      <p:sp>
        <p:nvSpPr>
          <p:cNvPr id="28686" name="Text Box 14"/>
          <p:cNvSpPr txBox="1">
            <a:spLocks noChangeArrowheads="1"/>
          </p:cNvSpPr>
          <p:nvPr/>
        </p:nvSpPr>
        <p:spPr bwMode="auto">
          <a:xfrm>
            <a:off x="2304650" y="5962749"/>
            <a:ext cx="870752" cy="307777"/>
          </a:xfrm>
          <a:prstGeom prst="rect">
            <a:avLst/>
          </a:prstGeom>
          <a:noFill/>
          <a:ln w="9525">
            <a:noFill/>
            <a:miter lim="800000"/>
            <a:headEnd/>
            <a:tailEnd/>
          </a:ln>
          <a:effectLst/>
        </p:spPr>
        <p:txBody>
          <a:bodyPr wrap="none" anchor="ctr">
            <a:spAutoFit/>
          </a:bodyPr>
          <a:lstStyle/>
          <a:p>
            <a:pPr algn="ctr"/>
            <a:r>
              <a:rPr lang="en-US" sz="1400" b="1">
                <a:effectLst>
                  <a:outerShdw blurRad="38100" dist="38100" dir="2700000" algn="tl">
                    <a:srgbClr val="C0C0C0"/>
                  </a:outerShdw>
                </a:effectLst>
                <a:latin typeface="+mn-lt"/>
              </a:rPr>
              <a:t>Blade34</a:t>
            </a:r>
          </a:p>
        </p:txBody>
      </p:sp>
      <p:sp>
        <p:nvSpPr>
          <p:cNvPr id="28687" name="Text Box 15"/>
          <p:cNvSpPr txBox="1">
            <a:spLocks noChangeArrowheads="1"/>
          </p:cNvSpPr>
          <p:nvPr/>
        </p:nvSpPr>
        <p:spPr bwMode="auto">
          <a:xfrm>
            <a:off x="3306362" y="5962749"/>
            <a:ext cx="870752" cy="307777"/>
          </a:xfrm>
          <a:prstGeom prst="rect">
            <a:avLst/>
          </a:prstGeom>
          <a:noFill/>
          <a:ln w="9525">
            <a:noFill/>
            <a:miter lim="800000"/>
            <a:headEnd/>
            <a:tailEnd/>
          </a:ln>
          <a:effectLst/>
        </p:spPr>
        <p:txBody>
          <a:bodyPr wrap="none" anchor="ctr">
            <a:spAutoFit/>
          </a:bodyPr>
          <a:lstStyle/>
          <a:p>
            <a:pPr algn="ctr"/>
            <a:r>
              <a:rPr lang="en-US" sz="1400" b="1">
                <a:effectLst>
                  <a:outerShdw blurRad="38100" dist="38100" dir="2700000" algn="tl">
                    <a:srgbClr val="C0C0C0"/>
                  </a:outerShdw>
                </a:effectLst>
                <a:latin typeface="+mn-lt"/>
              </a:rPr>
              <a:t>Blade29</a:t>
            </a:r>
          </a:p>
        </p:txBody>
      </p:sp>
      <p:sp>
        <p:nvSpPr>
          <p:cNvPr id="28688" name="Text Box 16"/>
          <p:cNvSpPr txBox="1">
            <a:spLocks noChangeArrowheads="1"/>
          </p:cNvSpPr>
          <p:nvPr/>
        </p:nvSpPr>
        <p:spPr bwMode="auto">
          <a:xfrm>
            <a:off x="4530269" y="5243612"/>
            <a:ext cx="1210588" cy="307777"/>
          </a:xfrm>
          <a:prstGeom prst="rect">
            <a:avLst/>
          </a:prstGeom>
          <a:noFill/>
          <a:ln w="9525">
            <a:noFill/>
            <a:miter lim="800000"/>
            <a:headEnd/>
            <a:tailEnd/>
          </a:ln>
          <a:effectLst/>
        </p:spPr>
        <p:txBody>
          <a:bodyPr wrap="none" anchor="ctr">
            <a:spAutoFit/>
          </a:bodyPr>
          <a:lstStyle/>
          <a:p>
            <a:pPr algn="ctr"/>
            <a:r>
              <a:rPr lang="en-US" sz="1400" b="1">
                <a:effectLst>
                  <a:outerShdw blurRad="38100" dist="38100" dir="2700000" algn="tl">
                    <a:srgbClr val="C0C0C0"/>
                  </a:outerShdw>
                </a:effectLst>
                <a:latin typeface="+mn-lt"/>
              </a:rPr>
              <a:t>Shelf1_SRG</a:t>
            </a:r>
          </a:p>
        </p:txBody>
      </p:sp>
      <p:sp>
        <p:nvSpPr>
          <p:cNvPr id="28689" name="Text Box 17"/>
          <p:cNvSpPr txBox="1">
            <a:spLocks noChangeArrowheads="1"/>
          </p:cNvSpPr>
          <p:nvPr/>
        </p:nvSpPr>
        <p:spPr bwMode="auto">
          <a:xfrm>
            <a:off x="5503462" y="5962749"/>
            <a:ext cx="870752" cy="307777"/>
          </a:xfrm>
          <a:prstGeom prst="rect">
            <a:avLst/>
          </a:prstGeom>
          <a:noFill/>
          <a:ln w="9525">
            <a:noFill/>
            <a:miter lim="800000"/>
            <a:headEnd/>
            <a:tailEnd/>
          </a:ln>
          <a:effectLst/>
        </p:spPr>
        <p:txBody>
          <a:bodyPr wrap="none" anchor="ctr">
            <a:spAutoFit/>
          </a:bodyPr>
          <a:lstStyle/>
          <a:p>
            <a:pPr algn="ctr"/>
            <a:r>
              <a:rPr lang="en-US" sz="1400" b="1">
                <a:effectLst>
                  <a:outerShdw blurRad="38100" dist="38100" dir="2700000" algn="tl">
                    <a:srgbClr val="C0C0C0"/>
                  </a:outerShdw>
                </a:effectLst>
                <a:latin typeface="+mn-lt"/>
              </a:rPr>
              <a:t>Blade36</a:t>
            </a:r>
          </a:p>
        </p:txBody>
      </p:sp>
      <p:pic>
        <p:nvPicPr>
          <p:cNvPr id="28691" name="Picture 19" descr="server_relay_big1"/>
          <p:cNvPicPr>
            <a:picLocks noChangeAspect="1" noChangeArrowheads="1"/>
          </p:cNvPicPr>
          <p:nvPr/>
        </p:nvPicPr>
        <p:blipFill>
          <a:blip r:embed="rId4" cstate="print"/>
          <a:srcRect l="6584" t="12213" r="45485" b="13406"/>
          <a:stretch>
            <a:fillRect/>
          </a:stretch>
        </p:blipFill>
        <p:spPr bwMode="auto">
          <a:xfrm>
            <a:off x="3463925" y="3660775"/>
            <a:ext cx="527050" cy="671512"/>
          </a:xfrm>
          <a:prstGeom prst="rect">
            <a:avLst/>
          </a:prstGeom>
          <a:noFill/>
        </p:spPr>
      </p:pic>
      <p:pic>
        <p:nvPicPr>
          <p:cNvPr id="28692" name="Picture 20" descr="desktop_computer"/>
          <p:cNvPicPr>
            <a:picLocks noChangeAspect="1" noChangeArrowheads="1"/>
          </p:cNvPicPr>
          <p:nvPr/>
        </p:nvPicPr>
        <p:blipFill>
          <a:blip r:embed="rId5" cstate="print"/>
          <a:srcRect l="20645" t="11563" r="19785" b="8646"/>
          <a:stretch>
            <a:fillRect/>
          </a:stretch>
        </p:blipFill>
        <p:spPr bwMode="auto">
          <a:xfrm>
            <a:off x="6346825" y="4811712"/>
            <a:ext cx="323850" cy="465138"/>
          </a:xfrm>
          <a:prstGeom prst="rect">
            <a:avLst/>
          </a:prstGeom>
          <a:noFill/>
        </p:spPr>
      </p:pic>
      <p:pic>
        <p:nvPicPr>
          <p:cNvPr id="28693" name="Picture 21" descr="BLDEHRHT-06"/>
          <p:cNvPicPr>
            <a:picLocks noChangeAspect="1" noChangeArrowheads="1"/>
          </p:cNvPicPr>
          <p:nvPr/>
        </p:nvPicPr>
        <p:blipFill>
          <a:blip r:embed="rId6" cstate="print"/>
          <a:srcRect l="1071" t="8928" r="952" b="7976"/>
          <a:stretch>
            <a:fillRect/>
          </a:stretch>
        </p:blipFill>
        <p:spPr bwMode="auto">
          <a:xfrm>
            <a:off x="1993900" y="5532437"/>
            <a:ext cx="396875" cy="336550"/>
          </a:xfrm>
          <a:prstGeom prst="rect">
            <a:avLst/>
          </a:prstGeom>
          <a:noFill/>
        </p:spPr>
      </p:pic>
      <p:pic>
        <p:nvPicPr>
          <p:cNvPr id="28694" name="Picture 22" descr="hs40_140"/>
          <p:cNvPicPr>
            <a:picLocks noChangeAspect="1" noChangeArrowheads="1"/>
          </p:cNvPicPr>
          <p:nvPr/>
        </p:nvPicPr>
        <p:blipFill>
          <a:blip r:embed="rId7" cstate="print"/>
          <a:srcRect/>
          <a:stretch>
            <a:fillRect/>
          </a:stretch>
        </p:blipFill>
        <p:spPr bwMode="auto">
          <a:xfrm>
            <a:off x="1416050" y="6229350"/>
            <a:ext cx="419100" cy="419100"/>
          </a:xfrm>
          <a:prstGeom prst="rect">
            <a:avLst/>
          </a:prstGeom>
          <a:noFill/>
        </p:spPr>
      </p:pic>
      <p:sp>
        <p:nvSpPr>
          <p:cNvPr id="28695" name="Line 23"/>
          <p:cNvSpPr>
            <a:spLocks noChangeShapeType="1"/>
          </p:cNvSpPr>
          <p:nvPr/>
        </p:nvSpPr>
        <p:spPr bwMode="auto">
          <a:xfrm>
            <a:off x="3886200" y="3922712"/>
            <a:ext cx="514350" cy="384175"/>
          </a:xfrm>
          <a:prstGeom prst="line">
            <a:avLst/>
          </a:prstGeom>
          <a:noFill/>
          <a:ln w="25400">
            <a:solidFill>
              <a:schemeClr val="bg2"/>
            </a:solidFill>
            <a:round/>
            <a:headEnd/>
            <a:tailEnd type="oval" w="sm" len="sm"/>
          </a:ln>
          <a:effectLst/>
        </p:spPr>
        <p:txBody>
          <a:bodyPr wrap="none" anchor="ctr"/>
          <a:lstStyle/>
          <a:p>
            <a:endParaRPr lang="en-US">
              <a:latin typeface="+mn-lt"/>
            </a:endParaRPr>
          </a:p>
        </p:txBody>
      </p:sp>
      <p:pic>
        <p:nvPicPr>
          <p:cNvPr id="28696" name="Picture 24" descr="server_relay_big1"/>
          <p:cNvPicPr>
            <a:picLocks noChangeAspect="1" noChangeArrowheads="1"/>
          </p:cNvPicPr>
          <p:nvPr/>
        </p:nvPicPr>
        <p:blipFill>
          <a:blip r:embed="rId8" cstate="print"/>
          <a:srcRect l="67232" t="17218" r="8163" b="16852"/>
          <a:stretch>
            <a:fillRect/>
          </a:stretch>
        </p:blipFill>
        <p:spPr bwMode="auto">
          <a:xfrm>
            <a:off x="2657475" y="4592637"/>
            <a:ext cx="304800" cy="666750"/>
          </a:xfrm>
          <a:prstGeom prst="rect">
            <a:avLst/>
          </a:prstGeom>
          <a:noFill/>
        </p:spPr>
      </p:pic>
      <p:pic>
        <p:nvPicPr>
          <p:cNvPr id="28697" name="Picture 25" descr="server_relay_big1"/>
          <p:cNvPicPr>
            <a:picLocks noChangeAspect="1" noChangeArrowheads="1"/>
          </p:cNvPicPr>
          <p:nvPr/>
        </p:nvPicPr>
        <p:blipFill>
          <a:blip r:embed="rId4" cstate="print"/>
          <a:srcRect l="6584" t="12213" r="45485" b="13406"/>
          <a:stretch>
            <a:fillRect/>
          </a:stretch>
        </p:blipFill>
        <p:spPr bwMode="auto">
          <a:xfrm>
            <a:off x="6805613" y="3625850"/>
            <a:ext cx="527050" cy="671512"/>
          </a:xfrm>
          <a:prstGeom prst="rect">
            <a:avLst/>
          </a:prstGeom>
          <a:noFill/>
        </p:spPr>
      </p:pic>
      <p:pic>
        <p:nvPicPr>
          <p:cNvPr id="28698" name="Picture 26" descr="server_relay_big1"/>
          <p:cNvPicPr>
            <a:picLocks noChangeAspect="1" noChangeArrowheads="1"/>
          </p:cNvPicPr>
          <p:nvPr/>
        </p:nvPicPr>
        <p:blipFill>
          <a:blip r:embed="rId8" cstate="print"/>
          <a:srcRect l="67232" t="17218" r="8163" b="16852"/>
          <a:stretch>
            <a:fillRect/>
          </a:stretch>
        </p:blipFill>
        <p:spPr bwMode="auto">
          <a:xfrm>
            <a:off x="4332288" y="4586287"/>
            <a:ext cx="304800" cy="666750"/>
          </a:xfrm>
          <a:prstGeom prst="rect">
            <a:avLst/>
          </a:prstGeom>
          <a:noFill/>
        </p:spPr>
      </p:pic>
      <p:pic>
        <p:nvPicPr>
          <p:cNvPr id="28699" name="Picture 27" descr="BLDEHRHT-06"/>
          <p:cNvPicPr>
            <a:picLocks noChangeAspect="1" noChangeArrowheads="1"/>
          </p:cNvPicPr>
          <p:nvPr/>
        </p:nvPicPr>
        <p:blipFill>
          <a:blip r:embed="rId6" cstate="print"/>
          <a:srcRect l="1071" t="8928" r="952" b="7976"/>
          <a:stretch>
            <a:fillRect/>
          </a:stretch>
        </p:blipFill>
        <p:spPr bwMode="auto">
          <a:xfrm>
            <a:off x="3257550" y="5527675"/>
            <a:ext cx="396875" cy="336550"/>
          </a:xfrm>
          <a:prstGeom prst="rect">
            <a:avLst/>
          </a:prstGeom>
          <a:noFill/>
        </p:spPr>
      </p:pic>
      <p:sp>
        <p:nvSpPr>
          <p:cNvPr id="28700" name="Line 28"/>
          <p:cNvSpPr>
            <a:spLocks noChangeShapeType="1"/>
          </p:cNvSpPr>
          <p:nvPr/>
        </p:nvSpPr>
        <p:spPr bwMode="auto">
          <a:xfrm flipH="1">
            <a:off x="2922588" y="3952875"/>
            <a:ext cx="646112" cy="371475"/>
          </a:xfrm>
          <a:prstGeom prst="line">
            <a:avLst/>
          </a:prstGeom>
          <a:noFill/>
          <a:ln w="25400">
            <a:solidFill>
              <a:srgbClr val="808080"/>
            </a:solidFill>
            <a:round/>
            <a:headEnd/>
            <a:tailEnd type="oval" w="sm" len="sm"/>
          </a:ln>
          <a:effectLst/>
        </p:spPr>
        <p:txBody>
          <a:bodyPr wrap="none" anchor="ctr"/>
          <a:lstStyle/>
          <a:p>
            <a:endParaRPr lang="en-US">
              <a:latin typeface="+mn-lt"/>
            </a:endParaRPr>
          </a:p>
        </p:txBody>
      </p:sp>
      <p:pic>
        <p:nvPicPr>
          <p:cNvPr id="28701" name="Picture 29" descr="BLDEHRHT-06"/>
          <p:cNvPicPr>
            <a:picLocks noChangeAspect="1" noChangeArrowheads="1"/>
          </p:cNvPicPr>
          <p:nvPr/>
        </p:nvPicPr>
        <p:blipFill>
          <a:blip r:embed="rId6" cstate="print"/>
          <a:srcRect l="1071" t="8928" r="952" b="7976"/>
          <a:stretch>
            <a:fillRect/>
          </a:stretch>
        </p:blipFill>
        <p:spPr bwMode="auto">
          <a:xfrm>
            <a:off x="4889500" y="5502275"/>
            <a:ext cx="396875" cy="336550"/>
          </a:xfrm>
          <a:prstGeom prst="rect">
            <a:avLst/>
          </a:prstGeom>
          <a:noFill/>
        </p:spPr>
      </p:pic>
      <p:pic>
        <p:nvPicPr>
          <p:cNvPr id="28702" name="Picture 30" descr="hs40_140"/>
          <p:cNvPicPr>
            <a:picLocks noChangeAspect="1" noChangeArrowheads="1"/>
          </p:cNvPicPr>
          <p:nvPr/>
        </p:nvPicPr>
        <p:blipFill>
          <a:blip r:embed="rId7" cstate="print"/>
          <a:srcRect/>
          <a:stretch>
            <a:fillRect/>
          </a:stretch>
        </p:blipFill>
        <p:spPr bwMode="auto">
          <a:xfrm>
            <a:off x="2498725" y="6213475"/>
            <a:ext cx="419100" cy="419100"/>
          </a:xfrm>
          <a:prstGeom prst="rect">
            <a:avLst/>
          </a:prstGeom>
          <a:noFill/>
        </p:spPr>
      </p:pic>
      <p:sp>
        <p:nvSpPr>
          <p:cNvPr id="28703" name="Line 31"/>
          <p:cNvSpPr>
            <a:spLocks noChangeShapeType="1"/>
          </p:cNvSpPr>
          <p:nvPr/>
        </p:nvSpPr>
        <p:spPr bwMode="auto">
          <a:xfrm flipH="1">
            <a:off x="2239963" y="4872037"/>
            <a:ext cx="554037" cy="412750"/>
          </a:xfrm>
          <a:prstGeom prst="line">
            <a:avLst/>
          </a:prstGeom>
          <a:noFill/>
          <a:ln w="25400">
            <a:solidFill>
              <a:srgbClr val="808080"/>
            </a:solidFill>
            <a:round/>
            <a:headEnd/>
            <a:tailEnd type="oval" w="sm" len="sm"/>
          </a:ln>
          <a:effectLst/>
        </p:spPr>
        <p:txBody>
          <a:bodyPr wrap="none" anchor="ctr"/>
          <a:lstStyle/>
          <a:p>
            <a:endParaRPr lang="en-US">
              <a:latin typeface="+mn-lt"/>
            </a:endParaRPr>
          </a:p>
        </p:txBody>
      </p:sp>
      <p:sp>
        <p:nvSpPr>
          <p:cNvPr id="28704" name="Line 32"/>
          <p:cNvSpPr>
            <a:spLocks noChangeShapeType="1"/>
          </p:cNvSpPr>
          <p:nvPr/>
        </p:nvSpPr>
        <p:spPr bwMode="auto">
          <a:xfrm flipH="1" flipV="1">
            <a:off x="2787650" y="4868862"/>
            <a:ext cx="554038" cy="354013"/>
          </a:xfrm>
          <a:prstGeom prst="line">
            <a:avLst/>
          </a:prstGeom>
          <a:noFill/>
          <a:ln w="25400">
            <a:solidFill>
              <a:srgbClr val="808080"/>
            </a:solidFill>
            <a:round/>
            <a:headEnd type="oval" w="sm" len="sm"/>
            <a:tailEnd/>
          </a:ln>
          <a:effectLst/>
        </p:spPr>
        <p:txBody>
          <a:bodyPr wrap="none" anchor="ctr"/>
          <a:lstStyle/>
          <a:p>
            <a:endParaRPr lang="en-US">
              <a:latin typeface="+mn-lt"/>
            </a:endParaRPr>
          </a:p>
        </p:txBody>
      </p:sp>
      <p:sp>
        <p:nvSpPr>
          <p:cNvPr id="28705" name="Line 33"/>
          <p:cNvSpPr>
            <a:spLocks noChangeShapeType="1"/>
          </p:cNvSpPr>
          <p:nvPr/>
        </p:nvSpPr>
        <p:spPr bwMode="auto">
          <a:xfrm flipH="1">
            <a:off x="1808163" y="5713412"/>
            <a:ext cx="384175" cy="293688"/>
          </a:xfrm>
          <a:prstGeom prst="line">
            <a:avLst/>
          </a:prstGeom>
          <a:noFill/>
          <a:ln w="25400">
            <a:solidFill>
              <a:srgbClr val="808080"/>
            </a:solidFill>
            <a:round/>
            <a:headEnd/>
            <a:tailEnd type="oval" w="sm" len="sm"/>
          </a:ln>
          <a:effectLst/>
        </p:spPr>
        <p:txBody>
          <a:bodyPr wrap="none" anchor="ctr"/>
          <a:lstStyle/>
          <a:p>
            <a:endParaRPr lang="en-US">
              <a:latin typeface="+mn-lt"/>
            </a:endParaRPr>
          </a:p>
        </p:txBody>
      </p:sp>
      <p:sp>
        <p:nvSpPr>
          <p:cNvPr id="28706" name="Line 34"/>
          <p:cNvSpPr>
            <a:spLocks noChangeShapeType="1"/>
          </p:cNvSpPr>
          <p:nvPr/>
        </p:nvSpPr>
        <p:spPr bwMode="auto">
          <a:xfrm flipH="1" flipV="1">
            <a:off x="2224088" y="5735637"/>
            <a:ext cx="490537" cy="261938"/>
          </a:xfrm>
          <a:prstGeom prst="line">
            <a:avLst/>
          </a:prstGeom>
          <a:noFill/>
          <a:ln w="25400">
            <a:solidFill>
              <a:srgbClr val="808080"/>
            </a:solidFill>
            <a:round/>
            <a:headEnd type="oval" w="sm" len="sm"/>
            <a:tailEnd/>
          </a:ln>
          <a:effectLst/>
        </p:spPr>
        <p:txBody>
          <a:bodyPr wrap="none" anchor="ctr"/>
          <a:lstStyle/>
          <a:p>
            <a:endParaRPr lang="en-US">
              <a:latin typeface="+mn-lt"/>
            </a:endParaRPr>
          </a:p>
        </p:txBody>
      </p:sp>
      <p:sp>
        <p:nvSpPr>
          <p:cNvPr id="28707" name="Line 35"/>
          <p:cNvSpPr>
            <a:spLocks noChangeShapeType="1"/>
          </p:cNvSpPr>
          <p:nvPr/>
        </p:nvSpPr>
        <p:spPr bwMode="auto">
          <a:xfrm flipH="1">
            <a:off x="3816350" y="2355697"/>
            <a:ext cx="1524000" cy="1063777"/>
          </a:xfrm>
          <a:prstGeom prst="line">
            <a:avLst/>
          </a:prstGeom>
          <a:noFill/>
          <a:ln w="31750">
            <a:solidFill>
              <a:schemeClr val="bg2"/>
            </a:solidFill>
            <a:round/>
            <a:headEnd/>
            <a:tailEnd type="oval" w="sm" len="sm"/>
          </a:ln>
          <a:effectLst/>
        </p:spPr>
        <p:txBody>
          <a:bodyPr wrap="none" anchor="ctr"/>
          <a:lstStyle/>
          <a:p>
            <a:endParaRPr lang="en-US"/>
          </a:p>
        </p:txBody>
      </p:sp>
      <p:sp>
        <p:nvSpPr>
          <p:cNvPr id="28708" name="Line 36"/>
          <p:cNvSpPr>
            <a:spLocks noChangeShapeType="1"/>
          </p:cNvSpPr>
          <p:nvPr/>
        </p:nvSpPr>
        <p:spPr bwMode="auto">
          <a:xfrm>
            <a:off x="5416550" y="2355351"/>
            <a:ext cx="1633538" cy="1062535"/>
          </a:xfrm>
          <a:prstGeom prst="line">
            <a:avLst/>
          </a:prstGeom>
          <a:noFill/>
          <a:ln w="31750">
            <a:solidFill>
              <a:schemeClr val="bg2"/>
            </a:solidFill>
            <a:round/>
            <a:headEnd/>
            <a:tailEnd type="oval" w="sm" len="sm"/>
          </a:ln>
          <a:effectLst/>
        </p:spPr>
        <p:txBody>
          <a:bodyPr wrap="none" anchor="ctr"/>
          <a:lstStyle/>
          <a:p>
            <a:endParaRPr lang="en-US"/>
          </a:p>
        </p:txBody>
      </p:sp>
      <p:sp>
        <p:nvSpPr>
          <p:cNvPr id="28709" name="Line 37"/>
          <p:cNvSpPr>
            <a:spLocks noChangeShapeType="1"/>
          </p:cNvSpPr>
          <p:nvPr/>
        </p:nvSpPr>
        <p:spPr bwMode="auto">
          <a:xfrm flipH="1" flipV="1">
            <a:off x="4462463" y="4851400"/>
            <a:ext cx="568325" cy="407987"/>
          </a:xfrm>
          <a:prstGeom prst="line">
            <a:avLst/>
          </a:prstGeom>
          <a:noFill/>
          <a:ln w="25400">
            <a:solidFill>
              <a:srgbClr val="808080"/>
            </a:solidFill>
            <a:round/>
            <a:headEnd type="oval" w="sm" len="sm"/>
            <a:tailEnd/>
          </a:ln>
          <a:effectLst/>
        </p:spPr>
        <p:txBody>
          <a:bodyPr wrap="none" anchor="ctr"/>
          <a:lstStyle/>
          <a:p>
            <a:endParaRPr lang="en-US">
              <a:latin typeface="+mn-lt"/>
            </a:endParaRPr>
          </a:p>
        </p:txBody>
      </p:sp>
      <p:pic>
        <p:nvPicPr>
          <p:cNvPr id="28710" name="Picture 38" descr="hs40_140"/>
          <p:cNvPicPr>
            <a:picLocks noChangeAspect="1" noChangeArrowheads="1"/>
          </p:cNvPicPr>
          <p:nvPr/>
        </p:nvPicPr>
        <p:blipFill>
          <a:blip r:embed="rId7" cstate="print"/>
          <a:srcRect/>
          <a:stretch>
            <a:fillRect/>
          </a:stretch>
        </p:blipFill>
        <p:spPr bwMode="auto">
          <a:xfrm>
            <a:off x="3511550" y="6219825"/>
            <a:ext cx="419100" cy="419100"/>
          </a:xfrm>
          <a:prstGeom prst="rect">
            <a:avLst/>
          </a:prstGeom>
          <a:noFill/>
        </p:spPr>
      </p:pic>
      <p:sp>
        <p:nvSpPr>
          <p:cNvPr id="28711" name="Line 39"/>
          <p:cNvSpPr>
            <a:spLocks noChangeShapeType="1"/>
          </p:cNvSpPr>
          <p:nvPr/>
        </p:nvSpPr>
        <p:spPr bwMode="auto">
          <a:xfrm flipH="1" flipV="1">
            <a:off x="3489325" y="5705475"/>
            <a:ext cx="276225" cy="287337"/>
          </a:xfrm>
          <a:prstGeom prst="line">
            <a:avLst/>
          </a:prstGeom>
          <a:noFill/>
          <a:ln w="25400">
            <a:solidFill>
              <a:srgbClr val="808080"/>
            </a:solidFill>
            <a:round/>
            <a:headEnd type="oval" w="sm" len="sm"/>
            <a:tailEnd/>
          </a:ln>
          <a:effectLst/>
        </p:spPr>
        <p:txBody>
          <a:bodyPr wrap="none" anchor="ctr"/>
          <a:lstStyle/>
          <a:p>
            <a:endParaRPr lang="en-US">
              <a:latin typeface="+mn-lt"/>
            </a:endParaRPr>
          </a:p>
        </p:txBody>
      </p:sp>
      <p:sp>
        <p:nvSpPr>
          <p:cNvPr id="28712" name="Text Box 40"/>
          <p:cNvSpPr txBox="1">
            <a:spLocks noChangeArrowheads="1"/>
          </p:cNvSpPr>
          <p:nvPr/>
        </p:nvSpPr>
        <p:spPr bwMode="auto">
          <a:xfrm>
            <a:off x="4277912" y="5962749"/>
            <a:ext cx="870752" cy="307777"/>
          </a:xfrm>
          <a:prstGeom prst="rect">
            <a:avLst/>
          </a:prstGeom>
          <a:noFill/>
          <a:ln w="9525">
            <a:noFill/>
            <a:miter lim="800000"/>
            <a:headEnd/>
            <a:tailEnd/>
          </a:ln>
          <a:effectLst/>
        </p:spPr>
        <p:txBody>
          <a:bodyPr wrap="none" anchor="ctr">
            <a:spAutoFit/>
          </a:bodyPr>
          <a:lstStyle/>
          <a:p>
            <a:pPr algn="ctr"/>
            <a:r>
              <a:rPr lang="en-US" sz="1400" b="1">
                <a:effectLst>
                  <a:outerShdw blurRad="38100" dist="38100" dir="2700000" algn="tl">
                    <a:srgbClr val="C0C0C0"/>
                  </a:outerShdw>
                </a:effectLst>
                <a:latin typeface="+mn-lt"/>
              </a:rPr>
              <a:t>Blade33</a:t>
            </a:r>
          </a:p>
        </p:txBody>
      </p:sp>
      <p:pic>
        <p:nvPicPr>
          <p:cNvPr id="28713" name="Picture 41" descr="hs40_140"/>
          <p:cNvPicPr>
            <a:picLocks noChangeAspect="1" noChangeArrowheads="1"/>
          </p:cNvPicPr>
          <p:nvPr/>
        </p:nvPicPr>
        <p:blipFill>
          <a:blip r:embed="rId7" cstate="print"/>
          <a:srcRect/>
          <a:stretch>
            <a:fillRect/>
          </a:stretch>
        </p:blipFill>
        <p:spPr bwMode="auto">
          <a:xfrm>
            <a:off x="4449763" y="6262687"/>
            <a:ext cx="419100" cy="419100"/>
          </a:xfrm>
          <a:prstGeom prst="rect">
            <a:avLst/>
          </a:prstGeom>
          <a:noFill/>
        </p:spPr>
      </p:pic>
      <p:pic>
        <p:nvPicPr>
          <p:cNvPr id="28714" name="Picture 42" descr="hs40_140"/>
          <p:cNvPicPr>
            <a:picLocks noChangeAspect="1" noChangeArrowheads="1"/>
          </p:cNvPicPr>
          <p:nvPr/>
        </p:nvPicPr>
        <p:blipFill>
          <a:blip r:embed="rId7" cstate="print"/>
          <a:srcRect/>
          <a:stretch>
            <a:fillRect/>
          </a:stretch>
        </p:blipFill>
        <p:spPr bwMode="auto">
          <a:xfrm>
            <a:off x="5699125" y="6259512"/>
            <a:ext cx="419100" cy="419100"/>
          </a:xfrm>
          <a:prstGeom prst="rect">
            <a:avLst/>
          </a:prstGeom>
          <a:noFill/>
        </p:spPr>
      </p:pic>
      <p:sp>
        <p:nvSpPr>
          <p:cNvPr id="28715" name="Line 43"/>
          <p:cNvSpPr>
            <a:spLocks noChangeShapeType="1"/>
          </p:cNvSpPr>
          <p:nvPr/>
        </p:nvSpPr>
        <p:spPr bwMode="auto">
          <a:xfrm flipH="1">
            <a:off x="4699000" y="5746750"/>
            <a:ext cx="436563" cy="268287"/>
          </a:xfrm>
          <a:prstGeom prst="line">
            <a:avLst/>
          </a:prstGeom>
          <a:noFill/>
          <a:ln w="25400">
            <a:solidFill>
              <a:srgbClr val="808080"/>
            </a:solidFill>
            <a:round/>
            <a:headEnd/>
            <a:tailEnd type="oval" w="sm" len="sm"/>
          </a:ln>
          <a:effectLst/>
        </p:spPr>
        <p:txBody>
          <a:bodyPr wrap="none" anchor="ctr"/>
          <a:lstStyle/>
          <a:p>
            <a:endParaRPr lang="en-US">
              <a:latin typeface="+mn-lt"/>
            </a:endParaRPr>
          </a:p>
        </p:txBody>
      </p:sp>
      <p:sp>
        <p:nvSpPr>
          <p:cNvPr id="28716" name="Line 44"/>
          <p:cNvSpPr>
            <a:spLocks noChangeShapeType="1"/>
          </p:cNvSpPr>
          <p:nvPr/>
        </p:nvSpPr>
        <p:spPr bwMode="auto">
          <a:xfrm flipH="1" flipV="1">
            <a:off x="5140325" y="5741987"/>
            <a:ext cx="649288" cy="249238"/>
          </a:xfrm>
          <a:prstGeom prst="line">
            <a:avLst/>
          </a:prstGeom>
          <a:noFill/>
          <a:ln w="25400">
            <a:solidFill>
              <a:srgbClr val="808080"/>
            </a:solidFill>
            <a:round/>
            <a:headEnd type="oval" w="sm" len="sm"/>
            <a:tailEnd/>
          </a:ln>
          <a:effectLst/>
        </p:spPr>
        <p:txBody>
          <a:bodyPr wrap="none" anchor="ctr"/>
          <a:lstStyle/>
          <a:p>
            <a:endParaRPr lang="en-US">
              <a:latin typeface="+mn-lt"/>
            </a:endParaRPr>
          </a:p>
        </p:txBody>
      </p:sp>
      <p:pic>
        <p:nvPicPr>
          <p:cNvPr id="28717" name="Picture 45" descr="desktop_computer"/>
          <p:cNvPicPr>
            <a:picLocks noChangeAspect="1" noChangeArrowheads="1"/>
          </p:cNvPicPr>
          <p:nvPr/>
        </p:nvPicPr>
        <p:blipFill>
          <a:blip r:embed="rId5" cstate="print"/>
          <a:srcRect l="20645" t="11563" r="19785" b="8646"/>
          <a:stretch>
            <a:fillRect/>
          </a:stretch>
        </p:blipFill>
        <p:spPr bwMode="auto">
          <a:xfrm>
            <a:off x="7424738" y="4819650"/>
            <a:ext cx="336550" cy="465137"/>
          </a:xfrm>
          <a:prstGeom prst="rect">
            <a:avLst/>
          </a:prstGeom>
          <a:noFill/>
        </p:spPr>
      </p:pic>
      <p:sp>
        <p:nvSpPr>
          <p:cNvPr id="28718" name="Line 46"/>
          <p:cNvSpPr>
            <a:spLocks noChangeShapeType="1"/>
          </p:cNvSpPr>
          <p:nvPr/>
        </p:nvSpPr>
        <p:spPr bwMode="auto">
          <a:xfrm>
            <a:off x="7239000" y="3876675"/>
            <a:ext cx="315913" cy="463550"/>
          </a:xfrm>
          <a:prstGeom prst="line">
            <a:avLst/>
          </a:prstGeom>
          <a:noFill/>
          <a:ln w="25400">
            <a:solidFill>
              <a:srgbClr val="808080"/>
            </a:solidFill>
            <a:round/>
            <a:headEnd/>
            <a:tailEnd type="oval" w="sm" len="sm"/>
          </a:ln>
          <a:effectLst/>
        </p:spPr>
        <p:txBody>
          <a:bodyPr wrap="none" anchor="ctr"/>
          <a:lstStyle/>
          <a:p>
            <a:endParaRPr lang="en-US">
              <a:latin typeface="+mn-lt"/>
            </a:endParaRPr>
          </a:p>
        </p:txBody>
      </p:sp>
      <p:sp>
        <p:nvSpPr>
          <p:cNvPr id="28719" name="Line 47"/>
          <p:cNvSpPr>
            <a:spLocks noChangeShapeType="1"/>
          </p:cNvSpPr>
          <p:nvPr/>
        </p:nvSpPr>
        <p:spPr bwMode="auto">
          <a:xfrm flipH="1">
            <a:off x="6502400" y="3881437"/>
            <a:ext cx="393700" cy="463550"/>
          </a:xfrm>
          <a:prstGeom prst="line">
            <a:avLst/>
          </a:prstGeom>
          <a:noFill/>
          <a:ln w="25400">
            <a:solidFill>
              <a:srgbClr val="808080"/>
            </a:solidFill>
            <a:round/>
            <a:headEnd/>
            <a:tailEnd type="oval" w="sm" len="sm"/>
          </a:ln>
          <a:effectLst/>
        </p:spPr>
        <p:txBody>
          <a:bodyPr wrap="none" anchor="ctr"/>
          <a:lstStyle/>
          <a:p>
            <a:endParaRPr lang="en-US">
              <a:latin typeface="+mn-lt"/>
            </a:endParaRPr>
          </a:p>
        </p:txBody>
      </p:sp>
      <p:sp>
        <p:nvSpPr>
          <p:cNvPr id="28721" name="Rectangle 49"/>
          <p:cNvSpPr>
            <a:spLocks noGrp="1" noChangeArrowheads="1"/>
          </p:cNvSpPr>
          <p:nvPr>
            <p:ph type="title"/>
          </p:nvPr>
        </p:nvSpPr>
        <p:spPr>
          <a:xfrm>
            <a:off x="0" y="0"/>
            <a:ext cx="9144000" cy="533400"/>
          </a:xfrm>
          <a:noFill/>
          <a:ln/>
        </p:spPr>
        <p:txBody>
          <a:bodyPr/>
          <a:lstStyle/>
          <a:p>
            <a:r>
              <a:rPr lang="en-US" b="1" dirty="0" smtClean="0"/>
              <a:t>Step 2: Determine Component Placement</a:t>
            </a:r>
            <a:endParaRPr lang="en-US" b="1" dirty="0"/>
          </a:p>
        </p:txBody>
      </p:sp>
      <p:sp>
        <p:nvSpPr>
          <p:cNvPr id="48" name="Content Placeholder 2"/>
          <p:cNvSpPr>
            <a:spLocks noGrp="1"/>
          </p:cNvSpPr>
          <p:nvPr>
            <p:ph idx="1"/>
          </p:nvPr>
        </p:nvSpPr>
        <p:spPr>
          <a:xfrm>
            <a:off x="228600" y="533400"/>
            <a:ext cx="8534400" cy="1828800"/>
          </a:xfrm>
        </p:spPr>
        <p:txBody>
          <a:bodyPr/>
          <a:lstStyle/>
          <a:p>
            <a:r>
              <a:rPr lang="en-US" sz="2000" dirty="0" err="1" smtClean="0"/>
              <a:t>DoD</a:t>
            </a:r>
            <a:r>
              <a:rPr lang="en-US" sz="2000" dirty="0" smtClean="0"/>
              <a:t>-centric case study (Total Shop-board Computing Environment)</a:t>
            </a:r>
          </a:p>
          <a:p>
            <a:r>
              <a:rPr lang="en-US" sz="2000" dirty="0" smtClean="0"/>
              <a:t>Reliability analysis determines co-failure probabilities due to shared risks</a:t>
            </a:r>
          </a:p>
          <a:p>
            <a:r>
              <a:rPr lang="en-US" sz="2000" dirty="0" smtClean="0"/>
              <a:t>Consider a heuristic placement constraint on replicas</a:t>
            </a:r>
          </a:p>
          <a:p>
            <a:pPr lvl="1"/>
            <a:r>
              <a:rPr lang="en-US" sz="1800" dirty="0" smtClean="0"/>
              <a:t>Distance between primary &amp; replicas = # of tree edges</a:t>
            </a:r>
          </a:p>
          <a:p>
            <a:pPr lvl="1"/>
            <a:r>
              <a:rPr lang="en-US" sz="1800" dirty="0" smtClean="0"/>
              <a:t>Larger the better</a:t>
            </a:r>
          </a:p>
        </p:txBody>
      </p:sp>
      <p:sp>
        <p:nvSpPr>
          <p:cNvPr id="49" name="Rectangle 8"/>
          <p:cNvSpPr>
            <a:spLocks noGrp="1" noChangeArrowheads="1"/>
          </p:cNvSpPr>
          <p:nvPr>
            <p:ph type="sldNum" sz="quarter" idx="12"/>
          </p:nvPr>
        </p:nvSpPr>
        <p:spPr>
          <a:xfrm>
            <a:off x="8686800" y="6305550"/>
            <a:ext cx="381000" cy="476250"/>
          </a:xfrm>
          <a:noFill/>
        </p:spPr>
        <p:txBody>
          <a:bodyPr/>
          <a:lstStyle/>
          <a:p>
            <a:fld id="{C0FA90D2-758D-482F-9E67-96E75BE7E29E}" type="slidenum">
              <a:rPr lang="en-US" smtClean="0"/>
              <a:pPr/>
              <a:t>60</a:t>
            </a:fld>
            <a:endParaRPr lang="en-US" dirty="0" smtClean="0"/>
          </a:p>
        </p:txBody>
      </p:sp>
      <p:sp>
        <p:nvSpPr>
          <p:cNvPr id="50" name="Oval 49"/>
          <p:cNvSpPr/>
          <p:nvPr/>
        </p:nvSpPr>
        <p:spPr bwMode="auto">
          <a:xfrm>
            <a:off x="6400800" y="5105400"/>
            <a:ext cx="457200" cy="457200"/>
          </a:xfrm>
          <a:prstGeom prst="ellipse">
            <a:avLst/>
          </a:prstGeom>
          <a:solidFill>
            <a:srgbClr val="FFC00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smtClean="0">
                <a:ln>
                  <a:noFill/>
                </a:ln>
                <a:effectLst/>
                <a:latin typeface="+mn-lt"/>
                <a:cs typeface="Arial" pitchFamily="34" charset="0"/>
              </a:rPr>
              <a:t>P</a:t>
            </a:r>
          </a:p>
        </p:txBody>
      </p:sp>
      <p:sp>
        <p:nvSpPr>
          <p:cNvPr id="51" name="Oval 50"/>
          <p:cNvSpPr/>
          <p:nvPr/>
        </p:nvSpPr>
        <p:spPr bwMode="auto">
          <a:xfrm>
            <a:off x="1676400" y="6324600"/>
            <a:ext cx="457200" cy="457200"/>
          </a:xfrm>
          <a:prstGeom prst="ellipse">
            <a:avLst/>
          </a:prstGeom>
          <a:solidFill>
            <a:srgbClr val="FFC00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smtClean="0">
                <a:ln>
                  <a:noFill/>
                </a:ln>
                <a:solidFill>
                  <a:schemeClr val="tx1"/>
                </a:solidFill>
                <a:effectLst/>
                <a:latin typeface="Arial Unicode"/>
                <a:cs typeface="Arial" pitchFamily="34" charset="0"/>
              </a:rPr>
              <a:t>R</a:t>
            </a:r>
          </a:p>
        </p:txBody>
      </p:sp>
      <p:sp>
        <p:nvSpPr>
          <p:cNvPr id="52" name="Oval 51"/>
          <p:cNvSpPr/>
          <p:nvPr/>
        </p:nvSpPr>
        <p:spPr bwMode="auto">
          <a:xfrm>
            <a:off x="5943600" y="6284688"/>
            <a:ext cx="457200" cy="457200"/>
          </a:xfrm>
          <a:prstGeom prst="ellipse">
            <a:avLst/>
          </a:prstGeom>
          <a:solidFill>
            <a:srgbClr val="FFC00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smtClean="0">
                <a:ln>
                  <a:noFill/>
                </a:ln>
                <a:solidFill>
                  <a:schemeClr val="tx1"/>
                </a:solidFill>
                <a:effectLst/>
                <a:latin typeface="Arial Unicode"/>
                <a:cs typeface="Arial" pitchFamily="34" charset="0"/>
              </a:rPr>
              <a:t>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70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70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9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9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67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67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6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68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69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69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69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69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70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7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7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7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68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68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70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70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70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869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869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870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68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68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868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868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868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869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870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870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870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871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871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8712"/>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8713"/>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871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871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8716"/>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48">
                                            <p:txEl>
                                              <p:pRg st="1" end="1"/>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48">
                                            <p:txEl>
                                              <p:pRg st="2" end="2"/>
                                            </p:txEl>
                                          </p:spTgt>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48">
                                            <p:txEl>
                                              <p:pRg st="3" end="3"/>
                                            </p:txEl>
                                          </p:spTgt>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48">
                                            <p:txEl>
                                              <p:pRg st="4" end="4"/>
                                            </p:txEl>
                                          </p:spTgt>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2"/>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0"/>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8676" grpId="0"/>
      <p:bldP spid="28677" grpId="0"/>
      <p:bldP spid="28678" grpId="0"/>
      <p:bldP spid="28679" grpId="0"/>
      <p:bldP spid="28680" grpId="0"/>
      <p:bldP spid="28681" grpId="0"/>
      <p:bldP spid="28682" grpId="0"/>
      <p:bldP spid="28683" grpId="0"/>
      <p:bldP spid="28686" grpId="0"/>
      <p:bldP spid="28687" grpId="0"/>
      <p:bldP spid="28688" grpId="0"/>
      <p:bldP spid="28689" grpId="0"/>
      <p:bldP spid="28695" grpId="0" animBg="1"/>
      <p:bldP spid="28700" grpId="0" animBg="1"/>
      <p:bldP spid="28703" grpId="0" animBg="1"/>
      <p:bldP spid="28704" grpId="0" animBg="1"/>
      <p:bldP spid="28705" grpId="0" animBg="1"/>
      <p:bldP spid="28706" grpId="0" animBg="1"/>
      <p:bldP spid="28707" grpId="0" animBg="1"/>
      <p:bldP spid="28708" grpId="0" animBg="1"/>
      <p:bldP spid="28709" grpId="0" animBg="1"/>
      <p:bldP spid="28711" grpId="0" animBg="1"/>
      <p:bldP spid="28712" grpId="0"/>
      <p:bldP spid="28715" grpId="0" animBg="1"/>
      <p:bldP spid="28716" grpId="0" animBg="1"/>
      <p:bldP spid="28718" grpId="0" animBg="1"/>
      <p:bldP spid="28719" grpId="0" animBg="1"/>
      <p:bldP spid="50" grpId="0" animBg="1"/>
      <p:bldP spid="51" grpId="0" animBg="1"/>
      <p:bldP spid="5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838950" y="1905000"/>
            <a:ext cx="2152650" cy="1828800"/>
            <a:chOff x="4559" y="1509"/>
            <a:chExt cx="1116" cy="972"/>
          </a:xfrm>
        </p:grpSpPr>
        <p:pic>
          <p:nvPicPr>
            <p:cNvPr id="30723" name="Picture 3" descr="coord"/>
            <p:cNvPicPr>
              <a:picLocks noChangeAspect="1" noChangeArrowheads="1"/>
            </p:cNvPicPr>
            <p:nvPr/>
          </p:nvPicPr>
          <p:blipFill>
            <a:blip r:embed="rId3" cstate="print"/>
            <a:srcRect b="21391"/>
            <a:stretch>
              <a:fillRect/>
            </a:stretch>
          </p:blipFill>
          <p:spPr bwMode="auto">
            <a:xfrm>
              <a:off x="4559" y="1509"/>
              <a:ext cx="1116" cy="915"/>
            </a:xfrm>
            <a:prstGeom prst="rect">
              <a:avLst/>
            </a:prstGeom>
            <a:noFill/>
          </p:spPr>
        </p:pic>
        <p:sp>
          <p:nvSpPr>
            <p:cNvPr id="30724" name="Oval 4"/>
            <p:cNvSpPr>
              <a:spLocks noChangeArrowheads="1"/>
            </p:cNvSpPr>
            <p:nvPr/>
          </p:nvSpPr>
          <p:spPr bwMode="auto">
            <a:xfrm>
              <a:off x="4738" y="2359"/>
              <a:ext cx="111" cy="122"/>
            </a:xfrm>
            <a:prstGeom prst="ellipse">
              <a:avLst/>
            </a:prstGeom>
            <a:solidFill>
              <a:srgbClr val="FFFF00"/>
            </a:solidFill>
            <a:ln w="9525">
              <a:solidFill>
                <a:schemeClr val="tx1"/>
              </a:solidFill>
              <a:round/>
              <a:headEnd/>
              <a:tailEnd/>
            </a:ln>
            <a:effectLst/>
          </p:spPr>
          <p:txBody>
            <a:bodyPr wrap="none" anchor="ctr"/>
            <a:lstStyle/>
            <a:p>
              <a:pPr algn="ctr"/>
              <a:r>
                <a:rPr lang="en-US" sz="900" b="1">
                  <a:latin typeface="Times New Roman" pitchFamily="18" charset="0"/>
                </a:rPr>
                <a:t>R1</a:t>
              </a:r>
            </a:p>
          </p:txBody>
        </p:sp>
        <p:sp>
          <p:nvSpPr>
            <p:cNvPr id="30725" name="Oval 5"/>
            <p:cNvSpPr>
              <a:spLocks noChangeArrowheads="1"/>
            </p:cNvSpPr>
            <p:nvPr/>
          </p:nvSpPr>
          <p:spPr bwMode="auto">
            <a:xfrm>
              <a:off x="4770" y="2180"/>
              <a:ext cx="79" cy="85"/>
            </a:xfrm>
            <a:prstGeom prst="ellipse">
              <a:avLst/>
            </a:prstGeom>
            <a:solidFill>
              <a:srgbClr val="FFCC99"/>
            </a:solidFill>
            <a:ln w="9525">
              <a:solidFill>
                <a:schemeClr val="tx1"/>
              </a:solidFill>
              <a:round/>
              <a:headEnd/>
              <a:tailEnd/>
            </a:ln>
            <a:effectLst/>
          </p:spPr>
          <p:txBody>
            <a:bodyPr wrap="none" anchor="ctr"/>
            <a:lstStyle/>
            <a:p>
              <a:pPr algn="ctr"/>
              <a:r>
                <a:rPr lang="en-US" sz="800" b="1">
                  <a:latin typeface="Times New Roman" pitchFamily="18" charset="0"/>
                </a:rPr>
                <a:t>P</a:t>
              </a:r>
            </a:p>
          </p:txBody>
        </p:sp>
        <p:sp>
          <p:nvSpPr>
            <p:cNvPr id="30726" name="Oval 6"/>
            <p:cNvSpPr>
              <a:spLocks noChangeArrowheads="1"/>
            </p:cNvSpPr>
            <p:nvPr/>
          </p:nvSpPr>
          <p:spPr bwMode="auto">
            <a:xfrm>
              <a:off x="4866" y="1797"/>
              <a:ext cx="111" cy="122"/>
            </a:xfrm>
            <a:prstGeom prst="ellipse">
              <a:avLst/>
            </a:prstGeom>
            <a:solidFill>
              <a:srgbClr val="FFFF00"/>
            </a:solidFill>
            <a:ln w="9525">
              <a:solidFill>
                <a:schemeClr val="tx1"/>
              </a:solidFill>
              <a:round/>
              <a:headEnd/>
              <a:tailEnd/>
            </a:ln>
            <a:effectLst/>
          </p:spPr>
          <p:txBody>
            <a:bodyPr wrap="none" anchor="ctr"/>
            <a:lstStyle/>
            <a:p>
              <a:pPr algn="ctr"/>
              <a:r>
                <a:rPr lang="en-US" sz="900" b="1" dirty="0">
                  <a:latin typeface="Times New Roman" pitchFamily="18" charset="0"/>
                </a:rPr>
                <a:t>R2</a:t>
              </a:r>
            </a:p>
          </p:txBody>
        </p:sp>
        <p:sp>
          <p:nvSpPr>
            <p:cNvPr id="30727" name="Oval 7"/>
            <p:cNvSpPr>
              <a:spLocks noChangeArrowheads="1"/>
            </p:cNvSpPr>
            <p:nvPr/>
          </p:nvSpPr>
          <p:spPr bwMode="auto">
            <a:xfrm>
              <a:off x="5077" y="2254"/>
              <a:ext cx="111" cy="122"/>
            </a:xfrm>
            <a:prstGeom prst="ellipse">
              <a:avLst/>
            </a:prstGeom>
            <a:solidFill>
              <a:srgbClr val="FFFF00"/>
            </a:solidFill>
            <a:ln w="9525">
              <a:solidFill>
                <a:schemeClr val="tx1"/>
              </a:solidFill>
              <a:round/>
              <a:headEnd/>
              <a:tailEnd/>
            </a:ln>
            <a:effectLst/>
          </p:spPr>
          <p:txBody>
            <a:bodyPr wrap="none" anchor="ctr"/>
            <a:lstStyle/>
            <a:p>
              <a:pPr algn="ctr"/>
              <a:r>
                <a:rPr lang="en-US" sz="900" b="1">
                  <a:latin typeface="Times New Roman" pitchFamily="18" charset="0"/>
                </a:rPr>
                <a:t>R3</a:t>
              </a:r>
            </a:p>
          </p:txBody>
        </p:sp>
      </p:grpSp>
      <p:pic>
        <p:nvPicPr>
          <p:cNvPr id="30729" name="Picture 9" descr="stddev"/>
          <p:cNvPicPr>
            <a:picLocks noChangeAspect="1" noChangeArrowheads="1"/>
          </p:cNvPicPr>
          <p:nvPr/>
        </p:nvPicPr>
        <p:blipFill>
          <a:blip r:embed="rId4" cstate="print"/>
          <a:srcRect/>
          <a:stretch>
            <a:fillRect/>
          </a:stretch>
        </p:blipFill>
        <p:spPr bwMode="auto">
          <a:xfrm>
            <a:off x="2057400" y="5029200"/>
            <a:ext cx="2216150" cy="649287"/>
          </a:xfrm>
          <a:prstGeom prst="rect">
            <a:avLst/>
          </a:prstGeom>
          <a:noFill/>
        </p:spPr>
      </p:pic>
      <p:sp>
        <p:nvSpPr>
          <p:cNvPr id="30734" name="Rectangle 14"/>
          <p:cNvSpPr>
            <a:spLocks noGrp="1" noChangeArrowheads="1"/>
          </p:cNvSpPr>
          <p:nvPr>
            <p:ph type="title"/>
          </p:nvPr>
        </p:nvSpPr>
        <p:spPr>
          <a:xfrm>
            <a:off x="0" y="-76200"/>
            <a:ext cx="9144000" cy="533400"/>
          </a:xfrm>
          <a:noFill/>
          <a:ln/>
        </p:spPr>
        <p:txBody>
          <a:bodyPr/>
          <a:lstStyle/>
          <a:p>
            <a:r>
              <a:rPr lang="en-US" b="1" dirty="0" smtClean="0"/>
              <a:t>Step 2: Heuristics for the </a:t>
            </a:r>
            <a:r>
              <a:rPr lang="en-US" b="1" dirty="0"/>
              <a:t>Replica Placement Problem</a:t>
            </a:r>
          </a:p>
        </p:txBody>
      </p:sp>
      <p:sp>
        <p:nvSpPr>
          <p:cNvPr id="30735" name="Rectangle 15"/>
          <p:cNvSpPr>
            <a:spLocks noChangeArrowheads="1"/>
          </p:cNvSpPr>
          <p:nvPr/>
        </p:nvSpPr>
        <p:spPr bwMode="auto">
          <a:xfrm>
            <a:off x="152400" y="838200"/>
            <a:ext cx="6705600" cy="3970318"/>
          </a:xfrm>
          <a:prstGeom prst="rect">
            <a:avLst/>
          </a:prstGeom>
          <a:noFill/>
          <a:ln w="9525">
            <a:noFill/>
            <a:miter lim="800000"/>
            <a:headEnd/>
            <a:tailEnd/>
          </a:ln>
          <a:effectLst/>
        </p:spPr>
        <p:txBody>
          <a:bodyPr wrap="square">
            <a:spAutoFit/>
          </a:bodyPr>
          <a:lstStyle/>
          <a:p>
            <a:pPr marL="342900" indent="-342900" algn="l">
              <a:buFont typeface="Arial" pitchFamily="34" charset="0"/>
              <a:buChar char="•"/>
            </a:pPr>
            <a:r>
              <a:rPr lang="en-US" dirty="0" smtClean="0"/>
              <a:t>Algorithm comparing two placements</a:t>
            </a:r>
          </a:p>
          <a:p>
            <a:pPr marL="800100" lvl="1" indent="-342900" algn="l">
              <a:buFontTx/>
              <a:buAutoNum type="arabicPeriod"/>
            </a:pPr>
            <a:r>
              <a:rPr lang="en-US" dirty="0" smtClean="0"/>
              <a:t>Compute </a:t>
            </a:r>
            <a:r>
              <a:rPr lang="en-US" dirty="0"/>
              <a:t>the distance from each of the replicas to the primary for a placement.  </a:t>
            </a:r>
          </a:p>
          <a:p>
            <a:pPr marL="800100" lvl="1" indent="-342900" algn="l">
              <a:buFontTx/>
              <a:buAutoNum type="arabicPeriod"/>
            </a:pPr>
            <a:r>
              <a:rPr lang="en-US" dirty="0"/>
              <a:t>Record </a:t>
            </a:r>
            <a:r>
              <a:rPr lang="en-US" i="1" dirty="0"/>
              <a:t>each</a:t>
            </a:r>
            <a:r>
              <a:rPr lang="en-US" dirty="0"/>
              <a:t> distance as a vector, where all vectors are orthogonal.</a:t>
            </a:r>
          </a:p>
          <a:p>
            <a:pPr marL="800100" lvl="1" indent="-342900" algn="l">
              <a:buFontTx/>
              <a:buAutoNum type="arabicPeriod"/>
            </a:pPr>
            <a:r>
              <a:rPr lang="en-US" dirty="0"/>
              <a:t>Add the vectors to obtain a resultant.</a:t>
            </a:r>
          </a:p>
          <a:p>
            <a:pPr marL="800100" lvl="1" indent="-342900" algn="l">
              <a:buFontTx/>
              <a:buAutoNum type="arabicPeriod"/>
            </a:pPr>
            <a:r>
              <a:rPr lang="en-US" dirty="0"/>
              <a:t>Compute the magnitude of the resultant.</a:t>
            </a:r>
          </a:p>
          <a:p>
            <a:pPr marL="800100" lvl="1" indent="-342900" algn="l">
              <a:buFontTx/>
              <a:buAutoNum type="arabicPeriod"/>
            </a:pPr>
            <a:r>
              <a:rPr lang="en-US" dirty="0"/>
              <a:t>Use the resultant in all comparisons (either among placements or against a threshold)</a:t>
            </a:r>
            <a:r>
              <a:rPr lang="en-US" b="1" dirty="0"/>
              <a:t> </a:t>
            </a:r>
          </a:p>
          <a:p>
            <a:pPr marL="800100" lvl="1" indent="-342900" algn="l">
              <a:buFontTx/>
              <a:buAutoNum type="arabicPeriod"/>
            </a:pPr>
            <a:r>
              <a:rPr lang="en-US" dirty="0"/>
              <a:t>Apply a penalty function to the composite distance (e.g. pair wise replica distance or uniformity)</a:t>
            </a:r>
          </a:p>
        </p:txBody>
      </p:sp>
      <p:sp>
        <p:nvSpPr>
          <p:cNvPr id="12" name="Rectangle 8"/>
          <p:cNvSpPr>
            <a:spLocks noGrp="1" noChangeArrowheads="1"/>
          </p:cNvSpPr>
          <p:nvPr>
            <p:ph type="sldNum" sz="quarter" idx="12"/>
          </p:nvPr>
        </p:nvSpPr>
        <p:spPr>
          <a:xfrm>
            <a:off x="8686800" y="6324600"/>
            <a:ext cx="381000" cy="476250"/>
          </a:xfrm>
          <a:noFill/>
        </p:spPr>
        <p:txBody>
          <a:bodyPr/>
          <a:lstStyle/>
          <a:p>
            <a:fld id="{C0FA90D2-758D-482F-9E67-96E75BE7E29E}" type="slidenum">
              <a:rPr lang="en-US" smtClean="0"/>
              <a:pPr/>
              <a:t>61</a:t>
            </a:fld>
            <a:endParaRPr lang="en-US"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b="1" dirty="0" smtClean="0"/>
              <a:t>Step 3: Using GRAFT for M2M Transformation</a:t>
            </a:r>
          </a:p>
        </p:txBody>
      </p:sp>
      <p:sp>
        <p:nvSpPr>
          <p:cNvPr id="3" name="Content Placeholder 2"/>
          <p:cNvSpPr>
            <a:spLocks noGrp="1"/>
          </p:cNvSpPr>
          <p:nvPr>
            <p:ph idx="1"/>
          </p:nvPr>
        </p:nvSpPr>
        <p:spPr>
          <a:xfrm>
            <a:off x="0" y="762000"/>
            <a:ext cx="5334000" cy="5486400"/>
          </a:xfrm>
        </p:spPr>
        <p:txBody>
          <a:bodyPr/>
          <a:lstStyle/>
          <a:p>
            <a:pPr eaLnBrk="1" hangingPunct="1"/>
            <a:r>
              <a:rPr lang="en-US" sz="2000" dirty="0" smtClean="0">
                <a:solidFill>
                  <a:srgbClr val="FF0000"/>
                </a:solidFill>
              </a:rPr>
              <a:t>Problem: </a:t>
            </a:r>
            <a:r>
              <a:rPr lang="en-US" sz="2000" dirty="0" smtClean="0"/>
              <a:t>Generating fault-monitoring infrastructure from CQML’s fault-tolerance modeling (</a:t>
            </a:r>
            <a:r>
              <a:rPr lang="en-US" sz="2000" dirty="0" err="1" smtClean="0"/>
              <a:t>FailOverUnit</a:t>
            </a:r>
            <a:r>
              <a:rPr lang="en-US" sz="2000" dirty="0" smtClean="0"/>
              <a:t>) capabilities</a:t>
            </a:r>
          </a:p>
          <a:p>
            <a:pPr eaLnBrk="1" hangingPunct="1"/>
            <a:r>
              <a:rPr lang="en-US" sz="2000" dirty="0" smtClean="0">
                <a:solidFill>
                  <a:srgbClr val="FF0000"/>
                </a:solidFill>
              </a:rPr>
              <a:t>Step1</a:t>
            </a:r>
            <a:r>
              <a:rPr lang="en-US" sz="2000" dirty="0" smtClean="0"/>
              <a:t>: Model structural composition of component</a:t>
            </a:r>
          </a:p>
          <a:p>
            <a:pPr eaLnBrk="1" hangingPunct="1"/>
            <a:r>
              <a:rPr lang="en-US" sz="2000" dirty="0" smtClean="0">
                <a:solidFill>
                  <a:srgbClr val="FF0000"/>
                </a:solidFill>
              </a:rPr>
              <a:t>Step2: </a:t>
            </a:r>
            <a:r>
              <a:rPr lang="en-US" sz="2000" dirty="0" smtClean="0"/>
              <a:t>Annotate components with </a:t>
            </a:r>
            <a:r>
              <a:rPr lang="en-US" sz="2000" dirty="0" err="1" smtClean="0"/>
              <a:t>FailOverUnit</a:t>
            </a:r>
            <a:r>
              <a:rPr lang="en-US" sz="2000" dirty="0" smtClean="0"/>
              <a:t>(s) marking them “protected”</a:t>
            </a:r>
          </a:p>
          <a:p>
            <a:pPr eaLnBrk="1" hangingPunct="1"/>
            <a:r>
              <a:rPr lang="en-US" sz="2000" dirty="0" smtClean="0">
                <a:solidFill>
                  <a:srgbClr val="FF0000"/>
                </a:solidFill>
              </a:rPr>
              <a:t>Step3: </a:t>
            </a:r>
            <a:r>
              <a:rPr lang="en-US" sz="2000" dirty="0" smtClean="0"/>
              <a:t>Use aspect-oriented M2M transformation (described next) developed using Embedded Constraint Language (ECL) </a:t>
            </a:r>
          </a:p>
          <a:p>
            <a:pPr eaLnBrk="1" hangingPunct="1"/>
            <a:r>
              <a:rPr lang="en-US" sz="2000" dirty="0" smtClean="0">
                <a:solidFill>
                  <a:srgbClr val="FF0000"/>
                </a:solidFill>
              </a:rPr>
              <a:t>Step4: </a:t>
            </a:r>
            <a:r>
              <a:rPr lang="en-US" sz="2000" dirty="0" smtClean="0"/>
              <a:t>Fault detector &amp; heart-beat components are generated for “protected” components</a:t>
            </a:r>
          </a:p>
          <a:p>
            <a:pPr eaLnBrk="1" hangingPunct="1"/>
            <a:r>
              <a:rPr lang="en-US" sz="2000" dirty="0" smtClean="0">
                <a:solidFill>
                  <a:srgbClr val="FF0000"/>
                </a:solidFill>
              </a:rPr>
              <a:t>Step5: </a:t>
            </a:r>
            <a:r>
              <a:rPr lang="en-US" sz="2000" dirty="0" smtClean="0"/>
              <a:t>Use existing interpreters of the base language to generate platform-specific metadata.</a:t>
            </a:r>
          </a:p>
          <a:p>
            <a:pPr eaLnBrk="1" hangingPunct="1"/>
            <a:endParaRPr lang="en-US" sz="2000" dirty="0" smtClean="0">
              <a:solidFill>
                <a:srgbClr val="FF0000"/>
              </a:solidFill>
            </a:endParaRPr>
          </a:p>
          <a:p>
            <a:pPr eaLnBrk="1" hangingPunct="1"/>
            <a:endParaRPr lang="en-US" sz="2000" dirty="0" smtClean="0"/>
          </a:p>
        </p:txBody>
      </p:sp>
      <p:pic>
        <p:nvPicPr>
          <p:cNvPr id="13316" name="Picture 2" descr="J:\mySVN\doc\papers\AQuSerM-2008\CQML\figs\c-saw.png"/>
          <p:cNvPicPr>
            <a:picLocks noChangeAspect="1" noChangeArrowheads="1"/>
          </p:cNvPicPr>
          <p:nvPr/>
        </p:nvPicPr>
        <p:blipFill>
          <a:blip r:embed="rId3" cstate="print"/>
          <a:srcRect/>
          <a:stretch>
            <a:fillRect/>
          </a:stretch>
        </p:blipFill>
        <p:spPr bwMode="auto">
          <a:xfrm>
            <a:off x="5203825" y="1447800"/>
            <a:ext cx="3940175" cy="3200400"/>
          </a:xfrm>
          <a:prstGeom prst="rect">
            <a:avLst/>
          </a:prstGeom>
          <a:noFill/>
          <a:ln w="9525">
            <a:noFill/>
            <a:miter lim="800000"/>
            <a:headEnd/>
            <a:tailEnd/>
          </a:ln>
        </p:spPr>
      </p:pic>
      <p:sp>
        <p:nvSpPr>
          <p:cNvPr id="5" name="Rounded Rectangle 4"/>
          <p:cNvSpPr>
            <a:spLocks noChangeArrowheads="1"/>
          </p:cNvSpPr>
          <p:nvPr/>
        </p:nvSpPr>
        <p:spPr bwMode="auto">
          <a:xfrm>
            <a:off x="5105400" y="1752600"/>
            <a:ext cx="1524000" cy="1371600"/>
          </a:xfrm>
          <a:prstGeom prst="roundRect">
            <a:avLst>
              <a:gd name="adj" fmla="val 16667"/>
            </a:avLst>
          </a:prstGeom>
          <a:noFill/>
          <a:ln w="25400" algn="ctr">
            <a:solidFill>
              <a:srgbClr val="FF0000"/>
            </a:solidFill>
            <a:round/>
            <a:headEnd/>
            <a:tailEnd/>
          </a:ln>
        </p:spPr>
        <p:txBody>
          <a:bodyPr/>
          <a:lstStyle/>
          <a:p>
            <a:endParaRPr lang="en-US"/>
          </a:p>
        </p:txBody>
      </p:sp>
      <p:sp>
        <p:nvSpPr>
          <p:cNvPr id="6" name="Rounded Rectangle 5"/>
          <p:cNvSpPr>
            <a:spLocks noChangeArrowheads="1"/>
          </p:cNvSpPr>
          <p:nvPr/>
        </p:nvSpPr>
        <p:spPr bwMode="auto">
          <a:xfrm>
            <a:off x="7467600" y="1676400"/>
            <a:ext cx="1752600" cy="1524000"/>
          </a:xfrm>
          <a:prstGeom prst="roundRect">
            <a:avLst>
              <a:gd name="adj" fmla="val 16667"/>
            </a:avLst>
          </a:prstGeom>
          <a:noFill/>
          <a:ln w="25400" algn="ctr">
            <a:solidFill>
              <a:srgbClr val="FF0000"/>
            </a:solidFill>
            <a:round/>
            <a:headEnd/>
            <a:tailEnd/>
          </a:ln>
        </p:spPr>
        <p:txBody>
          <a:bodyPr/>
          <a:lstStyle/>
          <a:p>
            <a:endParaRPr lang="en-US"/>
          </a:p>
        </p:txBody>
      </p:sp>
      <p:sp>
        <p:nvSpPr>
          <p:cNvPr id="7" name="Rounded Rectangle 6"/>
          <p:cNvSpPr>
            <a:spLocks noChangeArrowheads="1"/>
          </p:cNvSpPr>
          <p:nvPr/>
        </p:nvSpPr>
        <p:spPr bwMode="auto">
          <a:xfrm>
            <a:off x="6172200" y="3276600"/>
            <a:ext cx="2819400" cy="685800"/>
          </a:xfrm>
          <a:prstGeom prst="roundRect">
            <a:avLst>
              <a:gd name="adj" fmla="val 16667"/>
            </a:avLst>
          </a:prstGeom>
          <a:noFill/>
          <a:ln w="25400" algn="ctr">
            <a:solidFill>
              <a:srgbClr val="FF0000"/>
            </a:solidFill>
            <a:round/>
            <a:headEnd/>
            <a:tailEnd/>
          </a:ln>
        </p:spPr>
        <p:txBody>
          <a:bodyPr/>
          <a:lstStyle/>
          <a:p>
            <a:endParaRPr lang="en-US"/>
          </a:p>
        </p:txBody>
      </p:sp>
      <p:sp>
        <p:nvSpPr>
          <p:cNvPr id="8" name="Rectangle 8"/>
          <p:cNvSpPr>
            <a:spLocks noGrp="1" noChangeArrowheads="1"/>
          </p:cNvSpPr>
          <p:nvPr>
            <p:ph type="sldNum" sz="quarter" idx="12"/>
          </p:nvPr>
        </p:nvSpPr>
        <p:spPr>
          <a:xfrm>
            <a:off x="8686800" y="6305550"/>
            <a:ext cx="381000" cy="476250"/>
          </a:xfrm>
          <a:noFill/>
        </p:spPr>
        <p:txBody>
          <a:bodyPr/>
          <a:lstStyle/>
          <a:p>
            <a:fld id="{C0FA90D2-758D-482F-9E67-96E75BE7E29E}" type="slidenum">
              <a:rPr lang="en-US" smtClean="0"/>
              <a:pPr/>
              <a:t>62</a:t>
            </a:fld>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6"/>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5" grpId="1" animBg="1"/>
      <p:bldP spid="6" grpId="0" animBg="1"/>
      <p:bldP spid="6" grpId="1" animBg="1"/>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13" name="Rectangle 13"/>
          <p:cNvSpPr>
            <a:spLocks noGrp="1" noChangeArrowheads="1"/>
          </p:cNvSpPr>
          <p:nvPr>
            <p:ph type="title"/>
          </p:nvPr>
        </p:nvSpPr>
        <p:spPr>
          <a:xfrm>
            <a:off x="457200" y="-20638"/>
            <a:ext cx="8242300" cy="554038"/>
          </a:xfrm>
          <a:noFill/>
          <a:ln/>
        </p:spPr>
        <p:txBody>
          <a:bodyPr/>
          <a:lstStyle/>
          <a:p>
            <a:r>
              <a:rPr lang="en-US" b="1" dirty="0"/>
              <a:t>Fault-tolerance Modeling Abstractions in </a:t>
            </a:r>
            <a:r>
              <a:rPr lang="en-US" b="1" dirty="0" smtClean="0"/>
              <a:t>CQML</a:t>
            </a:r>
            <a:endParaRPr lang="en-US" b="1" dirty="0"/>
          </a:p>
        </p:txBody>
      </p:sp>
      <p:sp>
        <p:nvSpPr>
          <p:cNvPr id="25616" name="Rectangle 16"/>
          <p:cNvSpPr>
            <a:spLocks noGrp="1" noChangeArrowheads="1"/>
          </p:cNvSpPr>
          <p:nvPr>
            <p:ph type="body" idx="1"/>
          </p:nvPr>
        </p:nvSpPr>
        <p:spPr>
          <a:xfrm>
            <a:off x="228600" y="609600"/>
            <a:ext cx="4267200" cy="6019800"/>
          </a:xfrm>
          <a:noFill/>
          <a:ln/>
        </p:spPr>
        <p:txBody>
          <a:bodyPr/>
          <a:lstStyle/>
          <a:p>
            <a:endParaRPr lang="en-US" sz="2000" b="1" dirty="0" smtClean="0"/>
          </a:p>
          <a:p>
            <a:endParaRPr lang="en-US" sz="2000" b="1" dirty="0" smtClean="0"/>
          </a:p>
          <a:p>
            <a:r>
              <a:rPr lang="en-US" sz="2000" b="1" dirty="0" smtClean="0"/>
              <a:t>Fail-over </a:t>
            </a:r>
            <a:r>
              <a:rPr lang="en-US" sz="2000" b="1" dirty="0"/>
              <a:t>Unit (FOU</a:t>
            </a:r>
            <a:r>
              <a:rPr lang="en-US" sz="2000" b="1" dirty="0" smtClean="0"/>
              <a:t>)</a:t>
            </a:r>
            <a:endParaRPr lang="en-US" sz="2000" dirty="0" smtClean="0"/>
          </a:p>
          <a:p>
            <a:pPr lvl="1"/>
            <a:r>
              <a:rPr lang="en-US" sz="1800" dirty="0" smtClean="0"/>
              <a:t>Models variable failover granularity </a:t>
            </a:r>
          </a:p>
          <a:p>
            <a:pPr lvl="2"/>
            <a:r>
              <a:rPr lang="en-US" sz="1600" dirty="0" smtClean="0"/>
              <a:t>Components, Assembly</a:t>
            </a:r>
          </a:p>
          <a:p>
            <a:pPr lvl="1"/>
            <a:r>
              <a:rPr lang="en-US" sz="1800" dirty="0" smtClean="0"/>
              <a:t>Attribute = degree of replication</a:t>
            </a:r>
          </a:p>
          <a:p>
            <a:pPr lvl="1"/>
            <a:endParaRPr lang="en-US" sz="1800" dirty="0" smtClean="0"/>
          </a:p>
          <a:p>
            <a:pPr lvl="1"/>
            <a:endParaRPr lang="en-US" sz="1800" dirty="0" smtClean="0"/>
          </a:p>
          <a:p>
            <a:endParaRPr lang="en-US" sz="2000" b="1" dirty="0" smtClean="0"/>
          </a:p>
          <a:p>
            <a:endParaRPr lang="en-US" sz="2000" b="1" dirty="0" smtClean="0"/>
          </a:p>
          <a:p>
            <a:endParaRPr lang="en-US" sz="2000" b="1" dirty="0" smtClean="0"/>
          </a:p>
          <a:p>
            <a:endParaRPr lang="en-US" sz="2000" b="1" dirty="0" smtClean="0"/>
          </a:p>
          <a:p>
            <a:r>
              <a:rPr lang="en-US" sz="2000" b="1" dirty="0" smtClean="0"/>
              <a:t>Shared </a:t>
            </a:r>
            <a:r>
              <a:rPr lang="en-US" sz="2000" b="1" dirty="0"/>
              <a:t>Risk Group (SRG</a:t>
            </a:r>
            <a:r>
              <a:rPr lang="en-US" sz="2000" b="1" dirty="0" smtClean="0"/>
              <a:t>)</a:t>
            </a:r>
          </a:p>
          <a:p>
            <a:pPr lvl="1"/>
            <a:r>
              <a:rPr lang="en-US" sz="1800" dirty="0" smtClean="0"/>
              <a:t>Models simultaneous failure risk</a:t>
            </a:r>
          </a:p>
          <a:p>
            <a:pPr lvl="2"/>
            <a:r>
              <a:rPr lang="en-US" sz="1600" i="1" dirty="0" smtClean="0"/>
              <a:t>E.g</a:t>
            </a:r>
            <a:r>
              <a:rPr lang="en-US" sz="1600" i="1" dirty="0"/>
              <a:t>.,</a:t>
            </a:r>
            <a:r>
              <a:rPr lang="en-US" sz="1600" dirty="0"/>
              <a:t> </a:t>
            </a:r>
            <a:r>
              <a:rPr lang="en-US" sz="1600" dirty="0" smtClean="0"/>
              <a:t>Shared </a:t>
            </a:r>
            <a:r>
              <a:rPr lang="en-US" sz="1600" dirty="0"/>
              <a:t>power </a:t>
            </a:r>
            <a:r>
              <a:rPr lang="en-US" sz="1600" dirty="0" smtClean="0"/>
              <a:t>supply, shared LAN, fire zone (</a:t>
            </a:r>
            <a:r>
              <a:rPr lang="en-US" sz="1600" dirty="0" err="1" smtClean="0"/>
              <a:t>DoD</a:t>
            </a:r>
            <a:r>
              <a:rPr lang="en-US" sz="1600" dirty="0" smtClean="0"/>
              <a:t>)</a:t>
            </a:r>
          </a:p>
          <a:p>
            <a:pPr lvl="1"/>
            <a:r>
              <a:rPr lang="en-US" sz="1800" dirty="0" smtClean="0"/>
              <a:t>Used to constrain replica deployment</a:t>
            </a:r>
            <a:endParaRPr lang="en-US" sz="1800" dirty="0"/>
          </a:p>
        </p:txBody>
      </p:sp>
      <p:sp>
        <p:nvSpPr>
          <p:cNvPr id="15" name="Rectangle 8"/>
          <p:cNvSpPr>
            <a:spLocks noGrp="1" noChangeArrowheads="1"/>
          </p:cNvSpPr>
          <p:nvPr>
            <p:ph type="sldNum" sz="quarter" idx="12"/>
          </p:nvPr>
        </p:nvSpPr>
        <p:spPr>
          <a:xfrm>
            <a:off x="8686800" y="6381750"/>
            <a:ext cx="381000" cy="476250"/>
          </a:xfrm>
          <a:noFill/>
        </p:spPr>
        <p:txBody>
          <a:bodyPr/>
          <a:lstStyle/>
          <a:p>
            <a:fld id="{C0FA90D2-758D-482F-9E67-96E75BE7E29E}" type="slidenum">
              <a:rPr lang="en-US" smtClean="0"/>
              <a:pPr/>
              <a:t>63</a:t>
            </a:fld>
            <a:endParaRPr lang="en-US" dirty="0" smtClean="0"/>
          </a:p>
        </p:txBody>
      </p:sp>
      <p:grpSp>
        <p:nvGrpSpPr>
          <p:cNvPr id="24" name="Group 23"/>
          <p:cNvGrpSpPr/>
          <p:nvPr/>
        </p:nvGrpSpPr>
        <p:grpSpPr>
          <a:xfrm>
            <a:off x="5181600" y="4267200"/>
            <a:ext cx="3657600" cy="2209800"/>
            <a:chOff x="4648200" y="3733800"/>
            <a:chExt cx="4410075" cy="2657600"/>
          </a:xfrm>
        </p:grpSpPr>
        <p:pic>
          <p:nvPicPr>
            <p:cNvPr id="204802" name="Picture 2"/>
            <p:cNvPicPr>
              <a:picLocks noChangeAspect="1" noChangeArrowheads="1"/>
            </p:cNvPicPr>
            <p:nvPr/>
          </p:nvPicPr>
          <p:blipFill>
            <a:blip r:embed="rId3" cstate="print"/>
            <a:srcRect/>
            <a:stretch>
              <a:fillRect/>
            </a:stretch>
          </p:blipFill>
          <p:spPr bwMode="auto">
            <a:xfrm>
              <a:off x="4648200" y="3733800"/>
              <a:ext cx="4410075" cy="2657600"/>
            </a:xfrm>
            <a:prstGeom prst="rect">
              <a:avLst/>
            </a:prstGeom>
            <a:noFill/>
            <a:ln w="9525">
              <a:noFill/>
              <a:miter lim="800000"/>
              <a:headEnd/>
              <a:tailEnd/>
            </a:ln>
          </p:spPr>
        </p:pic>
        <p:sp>
          <p:nvSpPr>
            <p:cNvPr id="21" name="TextBox 20"/>
            <p:cNvSpPr txBox="1"/>
            <p:nvPr/>
          </p:nvSpPr>
          <p:spPr>
            <a:xfrm>
              <a:off x="5867400" y="4080302"/>
              <a:ext cx="2057400" cy="338554"/>
            </a:xfrm>
            <a:prstGeom prst="rect">
              <a:avLst/>
            </a:prstGeom>
            <a:solidFill>
              <a:schemeClr val="bg1"/>
            </a:solidFill>
          </p:spPr>
          <p:txBody>
            <a:bodyPr wrap="square" rtlCol="0">
              <a:spAutoFit/>
            </a:bodyPr>
            <a:lstStyle/>
            <a:p>
              <a:r>
                <a:rPr lang="en-US" sz="1600" b="1" dirty="0" err="1" smtClean="0"/>
                <a:t>RootRiskGroup</a:t>
              </a:r>
              <a:endParaRPr lang="en-US" sz="1600" b="1" dirty="0"/>
            </a:p>
          </p:txBody>
        </p:sp>
        <p:sp>
          <p:nvSpPr>
            <p:cNvPr id="22" name="TextBox 21"/>
            <p:cNvSpPr txBox="1"/>
            <p:nvPr/>
          </p:nvSpPr>
          <p:spPr>
            <a:xfrm>
              <a:off x="5257800" y="4994702"/>
              <a:ext cx="1066800" cy="338554"/>
            </a:xfrm>
            <a:prstGeom prst="rect">
              <a:avLst/>
            </a:prstGeom>
            <a:solidFill>
              <a:schemeClr val="bg1"/>
            </a:solidFill>
          </p:spPr>
          <p:txBody>
            <a:bodyPr wrap="square" rtlCol="0">
              <a:spAutoFit/>
            </a:bodyPr>
            <a:lstStyle/>
            <a:p>
              <a:r>
                <a:rPr lang="en-US" sz="1600" b="1" dirty="0" smtClean="0"/>
                <a:t>SRG</a:t>
              </a:r>
              <a:endParaRPr lang="en-US" sz="1600" b="1" dirty="0"/>
            </a:p>
          </p:txBody>
        </p:sp>
        <p:sp>
          <p:nvSpPr>
            <p:cNvPr id="23" name="TextBox 22"/>
            <p:cNvSpPr txBox="1"/>
            <p:nvPr/>
          </p:nvSpPr>
          <p:spPr>
            <a:xfrm>
              <a:off x="7467600" y="4968766"/>
              <a:ext cx="1066800" cy="338554"/>
            </a:xfrm>
            <a:prstGeom prst="rect">
              <a:avLst/>
            </a:prstGeom>
            <a:solidFill>
              <a:schemeClr val="bg1"/>
            </a:solidFill>
          </p:spPr>
          <p:txBody>
            <a:bodyPr wrap="square" rtlCol="0">
              <a:spAutoFit/>
            </a:bodyPr>
            <a:lstStyle/>
            <a:p>
              <a:r>
                <a:rPr lang="en-US" sz="1600" b="1" dirty="0" smtClean="0"/>
                <a:t>SRG</a:t>
              </a:r>
              <a:endParaRPr lang="en-US" sz="1600" b="1" dirty="0"/>
            </a:p>
          </p:txBody>
        </p:sp>
      </p:grpSp>
      <p:pic>
        <p:nvPicPr>
          <p:cNvPr id="26" name="Picture 6" descr="SharedRiskGroup">
            <a:hlinkClick r:id="rId4" action="ppaction://hlinksldjump"/>
          </p:cNvPr>
          <p:cNvPicPr>
            <a:picLocks noChangeAspect="1" noChangeArrowheads="1"/>
          </p:cNvPicPr>
          <p:nvPr/>
        </p:nvPicPr>
        <p:blipFill>
          <a:blip r:embed="rId5" cstate="print"/>
          <a:srcRect/>
          <a:stretch>
            <a:fillRect/>
          </a:stretch>
        </p:blipFill>
        <p:spPr bwMode="auto">
          <a:xfrm>
            <a:off x="472758" y="4267200"/>
            <a:ext cx="594042" cy="533400"/>
          </a:xfrm>
          <a:prstGeom prst="rect">
            <a:avLst/>
          </a:prstGeom>
          <a:noFill/>
        </p:spPr>
      </p:pic>
      <p:pic>
        <p:nvPicPr>
          <p:cNvPr id="27" name="Picture 9" descr="FOU">
            <a:hlinkClick r:id="rId6" action="ppaction://hlinksldjump"/>
          </p:cNvPr>
          <p:cNvPicPr>
            <a:picLocks noChangeAspect="1" noChangeArrowheads="1"/>
          </p:cNvPicPr>
          <p:nvPr/>
        </p:nvPicPr>
        <p:blipFill>
          <a:blip r:embed="rId7" cstate="print"/>
          <a:srcRect/>
          <a:stretch>
            <a:fillRect/>
          </a:stretch>
        </p:blipFill>
        <p:spPr bwMode="auto">
          <a:xfrm>
            <a:off x="533400" y="990600"/>
            <a:ext cx="381000" cy="381000"/>
          </a:xfrm>
          <a:prstGeom prst="rect">
            <a:avLst/>
          </a:prstGeom>
          <a:noFill/>
        </p:spPr>
      </p:pic>
      <p:pic>
        <p:nvPicPr>
          <p:cNvPr id="204804" name="Picture 4"/>
          <p:cNvPicPr>
            <a:picLocks noChangeAspect="1" noChangeArrowheads="1"/>
          </p:cNvPicPr>
          <p:nvPr/>
        </p:nvPicPr>
        <p:blipFill>
          <a:blip r:embed="rId8" cstate="print"/>
          <a:srcRect/>
          <a:stretch>
            <a:fillRect/>
          </a:stretch>
        </p:blipFill>
        <p:spPr bwMode="auto">
          <a:xfrm>
            <a:off x="4854216" y="609599"/>
            <a:ext cx="4213584" cy="335280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152400"/>
            <a:ext cx="9144000" cy="685800"/>
          </a:xfrm>
        </p:spPr>
        <p:txBody>
          <a:bodyPr/>
          <a:lstStyle/>
          <a:p>
            <a:r>
              <a:rPr lang="en-US" b="1" dirty="0" smtClean="0"/>
              <a:t>Stage 4: Run-time Coordination of Fault-detection &amp; </a:t>
            </a:r>
            <a:br>
              <a:rPr lang="en-US" b="1" dirty="0" smtClean="0"/>
            </a:br>
            <a:r>
              <a:rPr lang="en-US" b="1" dirty="0" smtClean="0"/>
              <a:t>Fault-masking modules</a:t>
            </a:r>
          </a:p>
        </p:txBody>
      </p:sp>
      <p:pic>
        <p:nvPicPr>
          <p:cNvPr id="14339" name="Picture 4" descr="runtime.png"/>
          <p:cNvPicPr>
            <a:picLocks noChangeAspect="1"/>
          </p:cNvPicPr>
          <p:nvPr/>
        </p:nvPicPr>
        <p:blipFill>
          <a:blip r:embed="rId3" cstate="print"/>
          <a:srcRect/>
          <a:stretch>
            <a:fillRect/>
          </a:stretch>
        </p:blipFill>
        <p:spPr bwMode="auto">
          <a:xfrm>
            <a:off x="3848100" y="2667000"/>
            <a:ext cx="5295900" cy="3733800"/>
          </a:xfrm>
          <a:prstGeom prst="rect">
            <a:avLst/>
          </a:prstGeom>
          <a:noFill/>
          <a:ln w="9525">
            <a:noFill/>
            <a:miter lim="800000"/>
            <a:headEnd/>
            <a:tailEnd/>
          </a:ln>
        </p:spPr>
      </p:pic>
      <p:sp>
        <p:nvSpPr>
          <p:cNvPr id="6" name="Content Placeholder 2"/>
          <p:cNvSpPr txBox="1">
            <a:spLocks/>
          </p:cNvSpPr>
          <p:nvPr/>
        </p:nvSpPr>
        <p:spPr bwMode="auto">
          <a:xfrm>
            <a:off x="0" y="762000"/>
            <a:ext cx="4038600" cy="5867400"/>
          </a:xfrm>
          <a:prstGeom prst="rect">
            <a:avLst/>
          </a:prstGeom>
          <a:noFill/>
          <a:ln w="9525">
            <a:noFill/>
            <a:miter lim="800000"/>
            <a:headEnd/>
            <a:tailEnd/>
          </a:ln>
        </p:spPr>
        <p:txBody>
          <a:bodyPr lIns="92075" tIns="46038" rIns="92075" bIns="46038"/>
          <a:lstStyle/>
          <a:p>
            <a:pPr marL="457200" indent="-457200" algn="l">
              <a:spcBef>
                <a:spcPct val="20000"/>
              </a:spcBef>
              <a:buClr>
                <a:srgbClr val="CC3300"/>
              </a:buClr>
              <a:buFont typeface="Wingdings" pitchFamily="2" charset="2"/>
              <a:buChar char="§"/>
              <a:defRPr/>
            </a:pPr>
            <a:r>
              <a:rPr lang="en-US" sz="2000" kern="0" dirty="0" smtClean="0">
                <a:latin typeface="+mn-lt"/>
              </a:rPr>
              <a:t>Case-study: Warehouse Inventory Tracking System (ITS)</a:t>
            </a:r>
          </a:p>
          <a:p>
            <a:pPr marL="914400" lvl="1" indent="-457200" algn="l">
              <a:spcBef>
                <a:spcPct val="20000"/>
              </a:spcBef>
              <a:buClr>
                <a:srgbClr val="CC3300"/>
              </a:buClr>
              <a:buFont typeface="+mj-lt"/>
              <a:buAutoNum type="arabicPeriod"/>
              <a:defRPr/>
            </a:pPr>
            <a:r>
              <a:rPr lang="en-US" sz="2000" kern="0" dirty="0" smtClean="0">
                <a:latin typeface="+mn-lt"/>
              </a:rPr>
              <a:t>FOU </a:t>
            </a:r>
            <a:r>
              <a:rPr lang="en-US" sz="2000" kern="0" dirty="0">
                <a:latin typeface="+mn-lt"/>
              </a:rPr>
              <a:t>participant detects the failure of another participant</a:t>
            </a:r>
          </a:p>
          <a:p>
            <a:pPr marL="914400" lvl="1" indent="-457200" algn="l">
              <a:spcBef>
                <a:spcPct val="20000"/>
              </a:spcBef>
              <a:buClr>
                <a:srgbClr val="CC3300"/>
              </a:buClr>
              <a:buFont typeface="+mj-lt"/>
              <a:buAutoNum type="arabicPeriod"/>
              <a:defRPr/>
            </a:pPr>
            <a:r>
              <a:rPr lang="en-US" sz="2000" kern="0" dirty="0" smtClean="0">
                <a:latin typeface="+mn-lt"/>
              </a:rPr>
              <a:t>Requests shutdown of the </a:t>
            </a:r>
            <a:r>
              <a:rPr lang="en-US" sz="2000" kern="0" dirty="0">
                <a:latin typeface="+mn-lt"/>
              </a:rPr>
              <a:t>primary FOU</a:t>
            </a:r>
          </a:p>
          <a:p>
            <a:pPr marL="914400" lvl="1" indent="-457200" algn="l">
              <a:spcBef>
                <a:spcPct val="20000"/>
              </a:spcBef>
              <a:buClr>
                <a:srgbClr val="CC3300"/>
              </a:buClr>
              <a:buFont typeface="+mj-lt"/>
              <a:buAutoNum type="arabicPeriod"/>
              <a:defRPr/>
            </a:pPr>
            <a:r>
              <a:rPr lang="en-US" sz="2000" kern="0" dirty="0">
                <a:latin typeface="+mn-lt"/>
              </a:rPr>
              <a:t>Deployment infrastructure  (DAM) </a:t>
            </a:r>
            <a:r>
              <a:rPr lang="en-US" sz="2000" kern="0" dirty="0" err="1" smtClean="0">
                <a:latin typeface="+mn-lt"/>
              </a:rPr>
              <a:t>passivates</a:t>
            </a:r>
            <a:r>
              <a:rPr lang="en-US" sz="2000" kern="0" dirty="0" smtClean="0">
                <a:latin typeface="+mn-lt"/>
              </a:rPr>
              <a:t> the </a:t>
            </a:r>
            <a:r>
              <a:rPr lang="en-US" sz="2000" kern="0" dirty="0">
                <a:latin typeface="+mn-lt"/>
              </a:rPr>
              <a:t>components</a:t>
            </a:r>
          </a:p>
          <a:p>
            <a:pPr marL="914400" lvl="1" indent="-457200" algn="l">
              <a:spcBef>
                <a:spcPct val="20000"/>
              </a:spcBef>
              <a:buClr>
                <a:srgbClr val="CC3300"/>
              </a:buClr>
              <a:buFont typeface="+mj-lt"/>
              <a:buAutoNum type="arabicPeriod"/>
              <a:defRPr/>
            </a:pPr>
            <a:r>
              <a:rPr lang="en-US" sz="2000" kern="0" dirty="0">
                <a:latin typeface="+mn-lt"/>
              </a:rPr>
              <a:t>Clients detect the </a:t>
            </a:r>
            <a:r>
              <a:rPr lang="en-US" sz="2000" kern="0" dirty="0" err="1" smtClean="0">
                <a:latin typeface="+mn-lt"/>
              </a:rPr>
              <a:t>passivation</a:t>
            </a:r>
            <a:r>
              <a:rPr lang="en-US" sz="2000" kern="0" dirty="0" smtClean="0">
                <a:latin typeface="+mn-lt"/>
              </a:rPr>
              <a:t> of FOU</a:t>
            </a:r>
            <a:endParaRPr lang="en-US" sz="2000" kern="0" dirty="0">
              <a:latin typeface="+mn-lt"/>
            </a:endParaRPr>
          </a:p>
          <a:p>
            <a:pPr marL="914400" lvl="1" indent="-457200" algn="l">
              <a:spcBef>
                <a:spcPct val="20000"/>
              </a:spcBef>
              <a:buClr>
                <a:srgbClr val="CC3300"/>
              </a:buClr>
              <a:buFont typeface="+mj-lt"/>
              <a:buAutoNum type="arabicPeriod"/>
              <a:defRPr/>
            </a:pPr>
            <a:r>
              <a:rPr lang="en-US" sz="2000" kern="0" dirty="0">
                <a:latin typeface="+mn-lt"/>
              </a:rPr>
              <a:t>Clients obtain the replica references from the naming service</a:t>
            </a:r>
          </a:p>
          <a:p>
            <a:pPr marL="914400" lvl="1" indent="-457200" algn="l">
              <a:spcBef>
                <a:spcPct val="20000"/>
              </a:spcBef>
              <a:buClr>
                <a:srgbClr val="CC3300"/>
              </a:buClr>
              <a:buFont typeface="+mj-lt"/>
              <a:buAutoNum type="arabicPeriod"/>
              <a:defRPr/>
            </a:pPr>
            <a:r>
              <a:rPr lang="en-US" sz="2000" kern="0" dirty="0">
                <a:latin typeface="+mn-lt"/>
              </a:rPr>
              <a:t>Successful  failover of all the clients</a:t>
            </a:r>
          </a:p>
          <a:p>
            <a:pPr marL="914400" lvl="1" indent="-457200" algn="l">
              <a:spcBef>
                <a:spcPct val="20000"/>
              </a:spcBef>
              <a:buClr>
                <a:srgbClr val="CC3300"/>
              </a:buClr>
              <a:buFont typeface="+mj-lt"/>
              <a:buAutoNum type="arabicPeriod"/>
              <a:defRPr/>
            </a:pPr>
            <a:endParaRPr lang="en-US" sz="2000" kern="0" dirty="0"/>
          </a:p>
        </p:txBody>
      </p:sp>
      <p:sp>
        <p:nvSpPr>
          <p:cNvPr id="7" name="Content Placeholder 6"/>
          <p:cNvSpPr>
            <a:spLocks noGrp="1"/>
          </p:cNvSpPr>
          <p:nvPr>
            <p:ph idx="1"/>
          </p:nvPr>
        </p:nvSpPr>
        <p:spPr>
          <a:xfrm>
            <a:off x="4800600" y="990600"/>
            <a:ext cx="3962400" cy="1447800"/>
          </a:xfrm>
        </p:spPr>
        <p:txBody>
          <a:bodyPr/>
          <a:lstStyle/>
          <a:p>
            <a:pPr>
              <a:buNone/>
            </a:pPr>
            <a:r>
              <a:rPr lang="en-US" b="1" dirty="0" smtClean="0"/>
              <a:t>MC1</a:t>
            </a:r>
            <a:r>
              <a:rPr lang="en-US" dirty="0" smtClean="0"/>
              <a:t> = Motor Controller 1</a:t>
            </a:r>
          </a:p>
          <a:p>
            <a:pPr>
              <a:buNone/>
            </a:pPr>
            <a:r>
              <a:rPr lang="en-US" b="1" dirty="0" smtClean="0"/>
              <a:t>MC2</a:t>
            </a:r>
            <a:r>
              <a:rPr lang="en-US" dirty="0" smtClean="0"/>
              <a:t> = Motor Controller 2</a:t>
            </a:r>
          </a:p>
          <a:p>
            <a:pPr>
              <a:buNone/>
            </a:pPr>
            <a:r>
              <a:rPr lang="en-US" b="1" dirty="0" smtClean="0"/>
              <a:t>FC</a:t>
            </a:r>
            <a:r>
              <a:rPr lang="en-US" dirty="0" smtClean="0"/>
              <a:t>    = Flipper Controller</a:t>
            </a:r>
          </a:p>
          <a:p>
            <a:pPr>
              <a:buNone/>
            </a:pPr>
            <a:r>
              <a:rPr lang="en-US" b="1" dirty="0" smtClean="0"/>
              <a:t>MFC</a:t>
            </a:r>
            <a:r>
              <a:rPr lang="en-US" dirty="0" smtClean="0"/>
              <a:t> = Material Flow Controller</a:t>
            </a:r>
            <a:endParaRPr lang="en-US" dirty="0"/>
          </a:p>
        </p:txBody>
      </p:sp>
      <p:sp>
        <p:nvSpPr>
          <p:cNvPr id="8" name="Rectangle 8"/>
          <p:cNvSpPr>
            <a:spLocks noGrp="1" noChangeArrowheads="1"/>
          </p:cNvSpPr>
          <p:nvPr>
            <p:ph type="sldNum" sz="quarter" idx="12"/>
          </p:nvPr>
        </p:nvSpPr>
        <p:spPr>
          <a:xfrm>
            <a:off x="8686800" y="6305550"/>
            <a:ext cx="381000" cy="476250"/>
          </a:xfrm>
          <a:noFill/>
        </p:spPr>
        <p:txBody>
          <a:bodyPr/>
          <a:lstStyle/>
          <a:p>
            <a:fld id="{C0FA90D2-758D-482F-9E67-96E75BE7E29E}" type="slidenum">
              <a:rPr lang="en-US" smtClean="0"/>
              <a:pPr/>
              <a:t>64</a:t>
            </a:fld>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DEA51B9-1E76-42F4-8B16-7FFFD7B2CA74}" type="slidenum">
              <a:rPr lang="en-US" smtClean="0"/>
              <a:pPr>
                <a:defRPr/>
              </a:pPr>
              <a:t>7</a:t>
            </a:fld>
            <a:endParaRPr lang="en-US" dirty="0"/>
          </a:p>
        </p:txBody>
      </p:sp>
      <p:sp>
        <p:nvSpPr>
          <p:cNvPr id="8" name="Rectangle 3"/>
          <p:cNvSpPr>
            <a:spLocks noGrp="1" noChangeArrowheads="1"/>
          </p:cNvSpPr>
          <p:nvPr>
            <p:ph type="title" idx="4294967295"/>
          </p:nvPr>
        </p:nvSpPr>
        <p:spPr>
          <a:xfrm>
            <a:off x="-152400" y="47625"/>
            <a:ext cx="9525000" cy="381000"/>
          </a:xfrm>
          <a:noFill/>
        </p:spPr>
        <p:txBody>
          <a:bodyPr/>
          <a:lstStyle/>
          <a:p>
            <a:pPr eaLnBrk="1" hangingPunct="1">
              <a:lnSpc>
                <a:spcPct val="85000"/>
              </a:lnSpc>
            </a:pPr>
            <a:r>
              <a:rPr lang="en-US" dirty="0" smtClean="0"/>
              <a:t>Availability Requirements of DRE Operational Strings(3/4)</a:t>
            </a:r>
          </a:p>
        </p:txBody>
      </p:sp>
      <p:sp>
        <p:nvSpPr>
          <p:cNvPr id="10" name="Content Placeholder 70"/>
          <p:cNvSpPr>
            <a:spLocks noGrp="1"/>
          </p:cNvSpPr>
          <p:nvPr>
            <p:ph sz="half" idx="1"/>
          </p:nvPr>
        </p:nvSpPr>
        <p:spPr>
          <a:xfrm>
            <a:off x="381000" y="533400"/>
            <a:ext cx="8077200" cy="1524000"/>
          </a:xfrm>
        </p:spPr>
        <p:txBody>
          <a:bodyPr/>
          <a:lstStyle/>
          <a:p>
            <a:pPr>
              <a:buClr>
                <a:srgbClr val="C00000"/>
              </a:buClr>
              <a:buFont typeface="Wingdings" pitchFamily="2" charset="2"/>
              <a:buChar char="§"/>
            </a:pPr>
            <a:r>
              <a:rPr lang="en-US" sz="2000" dirty="0" smtClean="0"/>
              <a:t>Scenario 2: Must tolerate </a:t>
            </a:r>
            <a:r>
              <a:rPr lang="en-US" sz="2000" dirty="0" err="1" smtClean="0"/>
              <a:t>Bohrbugs</a:t>
            </a:r>
            <a:endParaRPr lang="en-US" sz="2000" dirty="0" smtClean="0"/>
          </a:p>
          <a:p>
            <a:pPr lvl="1">
              <a:buClr>
                <a:srgbClr val="C00000"/>
              </a:buClr>
              <a:buFont typeface="Wingdings" pitchFamily="2" charset="2"/>
              <a:buChar char="§"/>
            </a:pPr>
            <a:r>
              <a:rPr lang="en-US" sz="1800" dirty="0" smtClean="0"/>
              <a:t>A </a:t>
            </a:r>
            <a:r>
              <a:rPr lang="en-US" sz="1800" dirty="0" err="1" smtClean="0"/>
              <a:t>Bohrbug</a:t>
            </a:r>
            <a:r>
              <a:rPr lang="en-US" sz="1800" dirty="0" smtClean="0"/>
              <a:t> repeats itself predictably when the same state reoccurs</a:t>
            </a:r>
          </a:p>
          <a:p>
            <a:pPr>
              <a:buClr>
                <a:srgbClr val="C00000"/>
              </a:buClr>
              <a:buFont typeface="Wingdings" pitchFamily="2" charset="2"/>
              <a:buChar char="§"/>
            </a:pPr>
            <a:r>
              <a:rPr lang="en-US" sz="2000" dirty="0" smtClean="0"/>
              <a:t>Preventing </a:t>
            </a:r>
            <a:r>
              <a:rPr lang="en-US" sz="2000" dirty="0" err="1" smtClean="0"/>
              <a:t>Bohrbugs</a:t>
            </a:r>
            <a:r>
              <a:rPr lang="en-US" sz="2000" dirty="0" smtClean="0"/>
              <a:t>: Reliability through diversity</a:t>
            </a:r>
          </a:p>
          <a:p>
            <a:pPr lvl="1">
              <a:buClr>
                <a:srgbClr val="C00000"/>
              </a:buClr>
              <a:buFont typeface="Wingdings" pitchFamily="2" charset="2"/>
              <a:buChar char="§"/>
            </a:pPr>
            <a:r>
              <a:rPr lang="en-US" sz="1800" dirty="0" smtClean="0"/>
              <a:t>Diversity via non-isomorphic replication</a:t>
            </a:r>
          </a:p>
        </p:txBody>
      </p:sp>
      <p:pic>
        <p:nvPicPr>
          <p:cNvPr id="11" name="Content Placeholder 9" descr="end-to-end-small.png"/>
          <p:cNvPicPr>
            <a:picLocks noGrp="1" noChangeAspect="1"/>
          </p:cNvPicPr>
          <p:nvPr>
            <p:ph sz="half" idx="1"/>
          </p:nvPr>
        </p:nvPicPr>
        <p:blipFill>
          <a:blip r:embed="rId3" cstate="print"/>
          <a:stretch>
            <a:fillRect/>
          </a:stretch>
        </p:blipFill>
        <p:spPr>
          <a:xfrm>
            <a:off x="2667000" y="1981200"/>
            <a:ext cx="3864035" cy="1371600"/>
          </a:xfrm>
        </p:spPr>
      </p:pic>
      <p:pic>
        <p:nvPicPr>
          <p:cNvPr id="12" name="Picture 11" descr="end-to-end-noniso.png"/>
          <p:cNvPicPr>
            <a:picLocks noChangeAspect="1"/>
          </p:cNvPicPr>
          <p:nvPr/>
        </p:nvPicPr>
        <p:blipFill>
          <a:blip r:embed="rId4" cstate="print"/>
          <a:stretch>
            <a:fillRect/>
          </a:stretch>
        </p:blipFill>
        <p:spPr>
          <a:xfrm>
            <a:off x="126223" y="4724400"/>
            <a:ext cx="3974645" cy="1410861"/>
          </a:xfrm>
          <a:prstGeom prst="rect">
            <a:avLst/>
          </a:prstGeom>
        </p:spPr>
      </p:pic>
      <p:sp>
        <p:nvSpPr>
          <p:cNvPr id="14" name="TextBox 13"/>
          <p:cNvSpPr txBox="1"/>
          <p:nvPr/>
        </p:nvSpPr>
        <p:spPr>
          <a:xfrm>
            <a:off x="1219200" y="3399472"/>
            <a:ext cx="2286000" cy="1477328"/>
          </a:xfrm>
          <a:prstGeom prst="rect">
            <a:avLst/>
          </a:prstGeom>
          <a:noFill/>
        </p:spPr>
        <p:txBody>
          <a:bodyPr wrap="square" rtlCol="0">
            <a:spAutoFit/>
          </a:bodyPr>
          <a:lstStyle/>
          <a:p>
            <a:r>
              <a:rPr lang="en-US" sz="1800" b="1" dirty="0" smtClean="0"/>
              <a:t>Non-isomorphic</a:t>
            </a:r>
          </a:p>
          <a:p>
            <a:r>
              <a:rPr lang="en-US" sz="1800" b="1" dirty="0" smtClean="0"/>
              <a:t>work-flow</a:t>
            </a:r>
            <a:endParaRPr lang="en-US" sz="1800" b="1" dirty="0" smtClean="0"/>
          </a:p>
          <a:p>
            <a:r>
              <a:rPr lang="en-US" sz="1800" b="1" dirty="0" smtClean="0"/>
              <a:t>and </a:t>
            </a:r>
          </a:p>
          <a:p>
            <a:r>
              <a:rPr lang="en-US" sz="1800" b="1" dirty="0" smtClean="0"/>
              <a:t>implementation</a:t>
            </a:r>
            <a:endParaRPr lang="en-US" sz="1800" b="1" dirty="0" smtClean="0"/>
          </a:p>
          <a:p>
            <a:r>
              <a:rPr lang="en-US" sz="1800" b="1" dirty="0" smtClean="0"/>
              <a:t>of Replica</a:t>
            </a:r>
            <a:endParaRPr lang="en-US" sz="1800" b="1" dirty="0"/>
          </a:p>
        </p:txBody>
      </p:sp>
      <p:sp>
        <p:nvSpPr>
          <p:cNvPr id="20" name="Bent-Up Arrow 19"/>
          <p:cNvSpPr/>
          <p:nvPr/>
        </p:nvSpPr>
        <p:spPr bwMode="auto">
          <a:xfrm rot="10800000">
            <a:off x="685800" y="2713672"/>
            <a:ext cx="1524000" cy="1447800"/>
          </a:xfrm>
          <a:prstGeom prst="bentUpArrow">
            <a:avLst>
              <a:gd name="adj1" fmla="val 13972"/>
              <a:gd name="adj2" fmla="val 16478"/>
              <a:gd name="adj3" fmla="val 22995"/>
            </a:avLst>
          </a:prstGeom>
          <a:solidFill>
            <a:srgbClr val="99CC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21" name="Bent-Up Arrow 20"/>
          <p:cNvSpPr/>
          <p:nvPr/>
        </p:nvSpPr>
        <p:spPr bwMode="auto">
          <a:xfrm rot="10800000" flipH="1">
            <a:off x="6781800" y="2637472"/>
            <a:ext cx="1600200" cy="1600200"/>
          </a:xfrm>
          <a:prstGeom prst="bentUpArrow">
            <a:avLst>
              <a:gd name="adj1" fmla="val 13972"/>
              <a:gd name="adj2" fmla="val 16478"/>
              <a:gd name="adj3" fmla="val 22995"/>
            </a:avLst>
          </a:prstGeom>
          <a:solidFill>
            <a:srgbClr val="99CCFF"/>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22" name="TextBox 21"/>
          <p:cNvSpPr txBox="1"/>
          <p:nvPr/>
        </p:nvSpPr>
        <p:spPr>
          <a:xfrm>
            <a:off x="4800600" y="3505200"/>
            <a:ext cx="3657600" cy="1138773"/>
          </a:xfrm>
          <a:prstGeom prst="rect">
            <a:avLst/>
          </a:prstGeom>
          <a:noFill/>
        </p:spPr>
        <p:txBody>
          <a:bodyPr wrap="square" rtlCol="0">
            <a:spAutoFit/>
          </a:bodyPr>
          <a:lstStyle/>
          <a:p>
            <a:r>
              <a:rPr lang="en-US" sz="1800" b="1" dirty="0" smtClean="0"/>
              <a:t>Different </a:t>
            </a:r>
          </a:p>
          <a:p>
            <a:r>
              <a:rPr lang="en-US" sz="1800" b="1" dirty="0" smtClean="0"/>
              <a:t>End-to-end </a:t>
            </a:r>
          </a:p>
          <a:p>
            <a:r>
              <a:rPr lang="en-US" sz="1800" b="1" dirty="0" err="1" smtClean="0"/>
              <a:t>QoS</a:t>
            </a:r>
            <a:r>
              <a:rPr lang="en-US" sz="1800" b="1" dirty="0" smtClean="0"/>
              <a:t> </a:t>
            </a:r>
          </a:p>
          <a:p>
            <a:r>
              <a:rPr lang="en-US" sz="1400" b="1" dirty="0" smtClean="0"/>
              <a:t>(thread pools, deadlines, priorities)</a:t>
            </a:r>
          </a:p>
        </p:txBody>
      </p:sp>
      <p:sp>
        <p:nvSpPr>
          <p:cNvPr id="24" name="TextBox 23"/>
          <p:cNvSpPr txBox="1"/>
          <p:nvPr/>
        </p:nvSpPr>
        <p:spPr>
          <a:xfrm>
            <a:off x="1981200" y="6248400"/>
            <a:ext cx="5410200" cy="415498"/>
          </a:xfrm>
          <a:prstGeom prst="rect">
            <a:avLst/>
          </a:prstGeom>
          <a:solidFill>
            <a:srgbClr val="FFFF66"/>
          </a:solidFill>
          <a:ln cap="rnd">
            <a:solidFill>
              <a:schemeClr val="tx1"/>
            </a:solidFill>
          </a:ln>
          <a:effectLst>
            <a:outerShdw blurRad="50800" dist="38100" dir="2700000" algn="tl" rotWithShape="0">
              <a:prstClr val="black">
                <a:alpha val="40000"/>
              </a:prstClr>
            </a:outerShdw>
          </a:effectLst>
        </p:spPr>
        <p:txBody>
          <a:bodyPr wrap="square" rtlCol="0">
            <a:spAutoFit/>
          </a:bodyPr>
          <a:lstStyle/>
          <a:p>
            <a:r>
              <a:rPr lang="en-US" b="1" dirty="0" smtClean="0">
                <a:solidFill>
                  <a:srgbClr val="FF0000"/>
                </a:solidFill>
              </a:rPr>
              <a:t>Whole operational string must failover</a:t>
            </a:r>
            <a:endParaRPr lang="en-US" b="1" dirty="0">
              <a:solidFill>
                <a:srgbClr val="FF0000"/>
              </a:solidFill>
            </a:endParaRPr>
          </a:p>
        </p:txBody>
      </p:sp>
      <p:pic>
        <p:nvPicPr>
          <p:cNvPr id="25" name="Content Placeholder 9" descr="end-to-end-small.png"/>
          <p:cNvPicPr>
            <a:picLocks noGrp="1" noChangeAspect="1"/>
          </p:cNvPicPr>
          <p:nvPr>
            <p:ph sz="half" idx="1"/>
          </p:nvPr>
        </p:nvPicPr>
        <p:blipFill>
          <a:blip r:embed="rId3" cstate="print"/>
          <a:stretch>
            <a:fillRect/>
          </a:stretch>
        </p:blipFill>
        <p:spPr>
          <a:xfrm>
            <a:off x="4953000" y="4839861"/>
            <a:ext cx="3864035" cy="1371600"/>
          </a:xfrm>
        </p:spPr>
      </p:pic>
      <p:sp>
        <p:nvSpPr>
          <p:cNvPr id="23" name="Freeform 22"/>
          <p:cNvSpPr/>
          <p:nvPr/>
        </p:nvSpPr>
        <p:spPr bwMode="auto">
          <a:xfrm>
            <a:off x="4800600" y="5217107"/>
            <a:ext cx="4191000" cy="726493"/>
          </a:xfrm>
          <a:custGeom>
            <a:avLst/>
            <a:gdLst>
              <a:gd name="connsiteX0" fmla="*/ 0 w 6183086"/>
              <a:gd name="connsiteY0" fmla="*/ 1259893 h 1259893"/>
              <a:gd name="connsiteX1" fmla="*/ 87086 w 6183086"/>
              <a:gd name="connsiteY1" fmla="*/ 1230864 h 1259893"/>
              <a:gd name="connsiteX2" fmla="*/ 130629 w 6183086"/>
              <a:gd name="connsiteY2" fmla="*/ 1216350 h 1259893"/>
              <a:gd name="connsiteX3" fmla="*/ 986972 w 6183086"/>
              <a:gd name="connsiteY3" fmla="*/ 1216350 h 1259893"/>
              <a:gd name="connsiteX4" fmla="*/ 1103086 w 6183086"/>
              <a:gd name="connsiteY4" fmla="*/ 1143779 h 1259893"/>
              <a:gd name="connsiteX5" fmla="*/ 1233715 w 6183086"/>
              <a:gd name="connsiteY5" fmla="*/ 1056693 h 1259893"/>
              <a:gd name="connsiteX6" fmla="*/ 1277258 w 6183086"/>
              <a:gd name="connsiteY6" fmla="*/ 1027664 h 1259893"/>
              <a:gd name="connsiteX7" fmla="*/ 1407886 w 6183086"/>
              <a:gd name="connsiteY7" fmla="*/ 926064 h 1259893"/>
              <a:gd name="connsiteX8" fmla="*/ 1451429 w 6183086"/>
              <a:gd name="connsiteY8" fmla="*/ 897036 h 1259893"/>
              <a:gd name="connsiteX9" fmla="*/ 1494972 w 6183086"/>
              <a:gd name="connsiteY9" fmla="*/ 853493 h 1259893"/>
              <a:gd name="connsiteX10" fmla="*/ 1538515 w 6183086"/>
              <a:gd name="connsiteY10" fmla="*/ 838979 h 1259893"/>
              <a:gd name="connsiteX11" fmla="*/ 1582058 w 6183086"/>
              <a:gd name="connsiteY11" fmla="*/ 809950 h 1259893"/>
              <a:gd name="connsiteX12" fmla="*/ 1669143 w 6183086"/>
              <a:gd name="connsiteY12" fmla="*/ 780921 h 1259893"/>
              <a:gd name="connsiteX13" fmla="*/ 1799772 w 6183086"/>
              <a:gd name="connsiteY13" fmla="*/ 751893 h 1259893"/>
              <a:gd name="connsiteX14" fmla="*/ 3193143 w 6183086"/>
              <a:gd name="connsiteY14" fmla="*/ 766407 h 1259893"/>
              <a:gd name="connsiteX15" fmla="*/ 3730172 w 6183086"/>
              <a:gd name="connsiteY15" fmla="*/ 780921 h 1259893"/>
              <a:gd name="connsiteX16" fmla="*/ 4296229 w 6183086"/>
              <a:gd name="connsiteY16" fmla="*/ 766407 h 1259893"/>
              <a:gd name="connsiteX17" fmla="*/ 4397829 w 6183086"/>
              <a:gd name="connsiteY17" fmla="*/ 722864 h 1259893"/>
              <a:gd name="connsiteX18" fmla="*/ 4499429 w 6183086"/>
              <a:gd name="connsiteY18" fmla="*/ 606750 h 1259893"/>
              <a:gd name="connsiteX19" fmla="*/ 4557486 w 6183086"/>
              <a:gd name="connsiteY19" fmla="*/ 519664 h 1259893"/>
              <a:gd name="connsiteX20" fmla="*/ 4586515 w 6183086"/>
              <a:gd name="connsiteY20" fmla="*/ 476121 h 1259893"/>
              <a:gd name="connsiteX21" fmla="*/ 4630058 w 6183086"/>
              <a:gd name="connsiteY21" fmla="*/ 447093 h 1259893"/>
              <a:gd name="connsiteX22" fmla="*/ 4702629 w 6183086"/>
              <a:gd name="connsiteY22" fmla="*/ 360007 h 1259893"/>
              <a:gd name="connsiteX23" fmla="*/ 4789715 w 6183086"/>
              <a:gd name="connsiteY23" fmla="*/ 287436 h 1259893"/>
              <a:gd name="connsiteX24" fmla="*/ 4833258 w 6183086"/>
              <a:gd name="connsiteY24" fmla="*/ 272921 h 1259893"/>
              <a:gd name="connsiteX25" fmla="*/ 4920343 w 6183086"/>
              <a:gd name="connsiteY25" fmla="*/ 200350 h 1259893"/>
              <a:gd name="connsiteX26" fmla="*/ 4963886 w 6183086"/>
              <a:gd name="connsiteY26" fmla="*/ 171321 h 1259893"/>
              <a:gd name="connsiteX27" fmla="*/ 5050972 w 6183086"/>
              <a:gd name="connsiteY27" fmla="*/ 142293 h 1259893"/>
              <a:gd name="connsiteX28" fmla="*/ 5094515 w 6183086"/>
              <a:gd name="connsiteY28" fmla="*/ 113264 h 1259893"/>
              <a:gd name="connsiteX29" fmla="*/ 5152572 w 6183086"/>
              <a:gd name="connsiteY29" fmla="*/ 98750 h 1259893"/>
              <a:gd name="connsiteX30" fmla="*/ 5196115 w 6183086"/>
              <a:gd name="connsiteY30" fmla="*/ 84236 h 1259893"/>
              <a:gd name="connsiteX31" fmla="*/ 5254172 w 6183086"/>
              <a:gd name="connsiteY31" fmla="*/ 69721 h 1259893"/>
              <a:gd name="connsiteX32" fmla="*/ 5341258 w 6183086"/>
              <a:gd name="connsiteY32" fmla="*/ 40693 h 1259893"/>
              <a:gd name="connsiteX33" fmla="*/ 6183086 w 6183086"/>
              <a:gd name="connsiteY33" fmla="*/ 26179 h 125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183086" h="1259893">
                <a:moveTo>
                  <a:pt x="0" y="1259893"/>
                </a:moveTo>
                <a:lnTo>
                  <a:pt x="87086" y="1230864"/>
                </a:lnTo>
                <a:lnTo>
                  <a:pt x="130629" y="1216350"/>
                </a:lnTo>
                <a:cubicBezTo>
                  <a:pt x="287571" y="1220178"/>
                  <a:pt x="758522" y="1247502"/>
                  <a:pt x="986972" y="1216350"/>
                </a:cubicBezTo>
                <a:cubicBezTo>
                  <a:pt x="1021228" y="1211679"/>
                  <a:pt x="1078520" y="1160975"/>
                  <a:pt x="1103086" y="1143779"/>
                </a:cubicBezTo>
                <a:cubicBezTo>
                  <a:pt x="1103171" y="1143720"/>
                  <a:pt x="1211900" y="1071236"/>
                  <a:pt x="1233715" y="1056693"/>
                </a:cubicBezTo>
                <a:cubicBezTo>
                  <a:pt x="1248229" y="1047017"/>
                  <a:pt x="1264923" y="1039999"/>
                  <a:pt x="1277258" y="1027664"/>
                </a:cubicBezTo>
                <a:cubicBezTo>
                  <a:pt x="1345469" y="959452"/>
                  <a:pt x="1303722" y="995506"/>
                  <a:pt x="1407886" y="926064"/>
                </a:cubicBezTo>
                <a:cubicBezTo>
                  <a:pt x="1422400" y="916388"/>
                  <a:pt x="1439094" y="909371"/>
                  <a:pt x="1451429" y="897036"/>
                </a:cubicBezTo>
                <a:cubicBezTo>
                  <a:pt x="1465943" y="882522"/>
                  <a:pt x="1477893" y="864879"/>
                  <a:pt x="1494972" y="853493"/>
                </a:cubicBezTo>
                <a:cubicBezTo>
                  <a:pt x="1507702" y="845006"/>
                  <a:pt x="1524001" y="843817"/>
                  <a:pt x="1538515" y="838979"/>
                </a:cubicBezTo>
                <a:cubicBezTo>
                  <a:pt x="1553029" y="829303"/>
                  <a:pt x="1566117" y="817035"/>
                  <a:pt x="1582058" y="809950"/>
                </a:cubicBezTo>
                <a:cubicBezTo>
                  <a:pt x="1610019" y="797523"/>
                  <a:pt x="1640115" y="790597"/>
                  <a:pt x="1669143" y="780921"/>
                </a:cubicBezTo>
                <a:cubicBezTo>
                  <a:pt x="1740601" y="757102"/>
                  <a:pt x="1697603" y="768921"/>
                  <a:pt x="1799772" y="751893"/>
                </a:cubicBezTo>
                <a:lnTo>
                  <a:pt x="3193143" y="766407"/>
                </a:lnTo>
                <a:cubicBezTo>
                  <a:pt x="3372198" y="769100"/>
                  <a:pt x="3551097" y="780921"/>
                  <a:pt x="3730172" y="780921"/>
                </a:cubicBezTo>
                <a:cubicBezTo>
                  <a:pt x="3918920" y="780921"/>
                  <a:pt x="4107543" y="771245"/>
                  <a:pt x="4296229" y="766407"/>
                </a:cubicBezTo>
                <a:cubicBezTo>
                  <a:pt x="4334531" y="756832"/>
                  <a:pt x="4369763" y="754940"/>
                  <a:pt x="4397829" y="722864"/>
                </a:cubicBezTo>
                <a:cubicBezTo>
                  <a:pt x="4516363" y="587397"/>
                  <a:pt x="4401457" y="672065"/>
                  <a:pt x="4499429" y="606750"/>
                </a:cubicBezTo>
                <a:lnTo>
                  <a:pt x="4557486" y="519664"/>
                </a:lnTo>
                <a:cubicBezTo>
                  <a:pt x="4567162" y="505150"/>
                  <a:pt x="4572001" y="485797"/>
                  <a:pt x="4586515" y="476121"/>
                </a:cubicBezTo>
                <a:lnTo>
                  <a:pt x="4630058" y="447093"/>
                </a:lnTo>
                <a:cubicBezTo>
                  <a:pt x="4654444" y="373932"/>
                  <a:pt x="4628818" y="423274"/>
                  <a:pt x="4702629" y="360007"/>
                </a:cubicBezTo>
                <a:cubicBezTo>
                  <a:pt x="4747571" y="321485"/>
                  <a:pt x="4738386" y="313100"/>
                  <a:pt x="4789715" y="287436"/>
                </a:cubicBezTo>
                <a:cubicBezTo>
                  <a:pt x="4803399" y="280594"/>
                  <a:pt x="4819574" y="279763"/>
                  <a:pt x="4833258" y="272921"/>
                </a:cubicBezTo>
                <a:cubicBezTo>
                  <a:pt x="4887312" y="245894"/>
                  <a:pt x="4872193" y="240475"/>
                  <a:pt x="4920343" y="200350"/>
                </a:cubicBezTo>
                <a:cubicBezTo>
                  <a:pt x="4933744" y="189183"/>
                  <a:pt x="4947945" y="178406"/>
                  <a:pt x="4963886" y="171321"/>
                </a:cubicBezTo>
                <a:cubicBezTo>
                  <a:pt x="4991848" y="158894"/>
                  <a:pt x="5050972" y="142293"/>
                  <a:pt x="5050972" y="142293"/>
                </a:cubicBezTo>
                <a:cubicBezTo>
                  <a:pt x="5065486" y="132617"/>
                  <a:pt x="5078481" y="120136"/>
                  <a:pt x="5094515" y="113264"/>
                </a:cubicBezTo>
                <a:cubicBezTo>
                  <a:pt x="5112850" y="105406"/>
                  <a:pt x="5133392" y="104230"/>
                  <a:pt x="5152572" y="98750"/>
                </a:cubicBezTo>
                <a:cubicBezTo>
                  <a:pt x="5167283" y="94547"/>
                  <a:pt x="5181404" y="88439"/>
                  <a:pt x="5196115" y="84236"/>
                </a:cubicBezTo>
                <a:cubicBezTo>
                  <a:pt x="5215295" y="78756"/>
                  <a:pt x="5235065" y="75453"/>
                  <a:pt x="5254172" y="69721"/>
                </a:cubicBezTo>
                <a:cubicBezTo>
                  <a:pt x="5283480" y="60928"/>
                  <a:pt x="5310846" y="44072"/>
                  <a:pt x="5341258" y="40693"/>
                </a:cubicBezTo>
                <a:cubicBezTo>
                  <a:pt x="5707503" y="0"/>
                  <a:pt x="5428075" y="26179"/>
                  <a:pt x="6183086" y="26179"/>
                </a:cubicBezTo>
              </a:path>
            </a:pathLst>
          </a:custGeom>
          <a:noFill/>
          <a:ln w="25400" cap="flat" cmpd="sng" algn="ctr">
            <a:solidFill>
              <a:srgbClr val="FF000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animBg="1"/>
      <p:bldP spid="21" grpId="1" animBg="1"/>
      <p:bldP spid="22" grpId="1"/>
      <p:bldP spid="24" grpId="0" animBg="1"/>
      <p:bldP spid="23" grpId="0" animBg="1"/>
      <p:bldP spid="2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FDEA51B9-1E76-42F4-8B16-7FFFD7B2CA74}" type="slidenum">
              <a:rPr lang="en-US" smtClean="0"/>
              <a:pPr>
                <a:defRPr/>
              </a:pPr>
              <a:t>8</a:t>
            </a:fld>
            <a:endParaRPr lang="en-US" dirty="0"/>
          </a:p>
        </p:txBody>
      </p:sp>
      <p:sp>
        <p:nvSpPr>
          <p:cNvPr id="7" name="TextBox 6"/>
          <p:cNvSpPr txBox="1"/>
          <p:nvPr/>
        </p:nvSpPr>
        <p:spPr>
          <a:xfrm>
            <a:off x="1371600" y="5814536"/>
            <a:ext cx="6781800" cy="738664"/>
          </a:xfrm>
          <a:prstGeom prst="rect">
            <a:avLst/>
          </a:prstGeom>
          <a:solidFill>
            <a:srgbClr val="FFFF66"/>
          </a:solidFill>
          <a:ln cap="rnd">
            <a:solidFill>
              <a:schemeClr val="tx1"/>
            </a:solidFill>
          </a:ln>
          <a:effectLst>
            <a:outerShdw blurRad="50800" dist="38100" dir="2700000" algn="tl" rotWithShape="0">
              <a:prstClr val="black">
                <a:alpha val="40000"/>
              </a:prstClr>
            </a:outerShdw>
          </a:effectLst>
        </p:spPr>
        <p:txBody>
          <a:bodyPr wrap="square" rtlCol="0">
            <a:spAutoFit/>
          </a:bodyPr>
          <a:lstStyle/>
          <a:p>
            <a:r>
              <a:rPr lang="en-US" b="1" dirty="0" smtClean="0">
                <a:solidFill>
                  <a:srgbClr val="FF0000"/>
                </a:solidFill>
              </a:rPr>
              <a:t>High availability of operational strings need </a:t>
            </a:r>
          </a:p>
          <a:p>
            <a:r>
              <a:rPr lang="en-US" b="1" dirty="0" smtClean="0">
                <a:solidFill>
                  <a:srgbClr val="FF0000"/>
                </a:solidFill>
              </a:rPr>
              <a:t>transparent group failover with passive replication!</a:t>
            </a:r>
            <a:endParaRPr lang="en-US" b="1" dirty="0">
              <a:solidFill>
                <a:srgbClr val="FF0000"/>
              </a:solidFill>
            </a:endParaRPr>
          </a:p>
        </p:txBody>
      </p:sp>
      <p:sp>
        <p:nvSpPr>
          <p:cNvPr id="8" name="Rectangle 3"/>
          <p:cNvSpPr>
            <a:spLocks noGrp="1" noChangeArrowheads="1"/>
          </p:cNvSpPr>
          <p:nvPr>
            <p:ph type="title" idx="4294967295"/>
          </p:nvPr>
        </p:nvSpPr>
        <p:spPr>
          <a:xfrm>
            <a:off x="-152400" y="47625"/>
            <a:ext cx="9525000" cy="381000"/>
          </a:xfrm>
          <a:noFill/>
        </p:spPr>
        <p:txBody>
          <a:bodyPr/>
          <a:lstStyle/>
          <a:p>
            <a:pPr eaLnBrk="1" hangingPunct="1">
              <a:lnSpc>
                <a:spcPct val="85000"/>
              </a:lnSpc>
            </a:pPr>
            <a:r>
              <a:rPr lang="en-US" dirty="0" smtClean="0"/>
              <a:t>Availability Requirements of DRE Operational Strings(4/4)</a:t>
            </a:r>
          </a:p>
        </p:txBody>
      </p:sp>
      <p:sp>
        <p:nvSpPr>
          <p:cNvPr id="10" name="Content Placeholder 70"/>
          <p:cNvSpPr>
            <a:spLocks noGrp="1"/>
          </p:cNvSpPr>
          <p:nvPr>
            <p:ph sz="half" idx="1"/>
          </p:nvPr>
        </p:nvSpPr>
        <p:spPr>
          <a:xfrm>
            <a:off x="76200" y="685800"/>
            <a:ext cx="8839200" cy="4876800"/>
          </a:xfrm>
        </p:spPr>
        <p:txBody>
          <a:bodyPr/>
          <a:lstStyle/>
          <a:p>
            <a:pPr>
              <a:buClr>
                <a:srgbClr val="C00000"/>
              </a:buClr>
              <a:buFont typeface="Wingdings" pitchFamily="2" charset="2"/>
              <a:buChar char="§"/>
            </a:pPr>
            <a:r>
              <a:rPr lang="en-US" sz="2000" dirty="0" smtClean="0"/>
              <a:t>Scenario 3: Must tolerate non-determinism </a:t>
            </a:r>
          </a:p>
          <a:p>
            <a:pPr lvl="1">
              <a:buClr>
                <a:srgbClr val="C00000"/>
              </a:buClr>
              <a:buFont typeface="Wingdings" pitchFamily="2" charset="2"/>
              <a:buChar char="§"/>
            </a:pPr>
            <a:r>
              <a:rPr lang="en-US" sz="1800" dirty="0" smtClean="0"/>
              <a:t>Sources of non-determinism in DRE systems</a:t>
            </a:r>
          </a:p>
          <a:p>
            <a:pPr lvl="2">
              <a:buClr>
                <a:srgbClr val="C00000"/>
              </a:buClr>
              <a:buFont typeface="Wingdings" pitchFamily="2" charset="2"/>
              <a:buChar char="§"/>
            </a:pPr>
            <a:r>
              <a:rPr lang="en-US" sz="1600" dirty="0" smtClean="0"/>
              <a:t>Local information (sensors, clocks), thread-scheduling, timers, timeouts, &amp; more</a:t>
            </a:r>
          </a:p>
          <a:p>
            <a:pPr lvl="1">
              <a:buClr>
                <a:srgbClr val="C00000"/>
              </a:buClr>
              <a:buFont typeface="Wingdings" pitchFamily="2" charset="2"/>
              <a:buChar char="§"/>
            </a:pPr>
            <a:r>
              <a:rPr lang="en-US" sz="1800" dirty="0" smtClean="0"/>
              <a:t>Enforcing determinism is not always possible</a:t>
            </a:r>
          </a:p>
          <a:p>
            <a:pPr>
              <a:buClr>
                <a:srgbClr val="C00000"/>
              </a:buClr>
              <a:buFont typeface="Wingdings" pitchFamily="2" charset="2"/>
              <a:buChar char="§"/>
            </a:pPr>
            <a:r>
              <a:rPr lang="en-US" sz="2000" dirty="0" smtClean="0"/>
              <a:t>Scenario 3a: Must tolerate side-effects of replication + non-determinism</a:t>
            </a:r>
          </a:p>
          <a:p>
            <a:pPr lvl="1">
              <a:buClr>
                <a:srgbClr val="C00000"/>
              </a:buClr>
              <a:buFont typeface="Wingdings" pitchFamily="2" charset="2"/>
              <a:buChar char="§"/>
            </a:pPr>
            <a:r>
              <a:rPr lang="en-US" sz="1800" dirty="0" smtClean="0"/>
              <a:t>Problem: Orphan request &amp; orphan state </a:t>
            </a:r>
          </a:p>
          <a:p>
            <a:pPr lvl="1">
              <a:buClr>
                <a:srgbClr val="C00000"/>
              </a:buClr>
              <a:buFont typeface="Wingdings" pitchFamily="2" charset="2"/>
              <a:buChar char="§"/>
            </a:pPr>
            <a:r>
              <a:rPr lang="en-US" sz="1800" dirty="0" smtClean="0"/>
              <a:t>Solution based on single component failover require costly roll-backs</a:t>
            </a:r>
          </a:p>
          <a:p>
            <a:pPr lvl="1">
              <a:buClr>
                <a:srgbClr val="C00000"/>
              </a:buClr>
              <a:buFont typeface="Wingdings" pitchFamily="2" charset="2"/>
              <a:buChar char="§"/>
            </a:pPr>
            <a:endParaRPr lang="en-US" sz="1800" dirty="0" smtClean="0"/>
          </a:p>
          <a:p>
            <a:pPr lvl="1">
              <a:buClr>
                <a:srgbClr val="C00000"/>
              </a:buClr>
              <a:buFont typeface="Wingdings" pitchFamily="2" charset="2"/>
              <a:buChar char="§"/>
            </a:pPr>
            <a:endParaRPr lang="en-US" sz="1800" dirty="0" smtClean="0"/>
          </a:p>
          <a:p>
            <a:pPr>
              <a:buClr>
                <a:srgbClr val="C00000"/>
              </a:buClr>
              <a:buFont typeface="Wingdings" pitchFamily="2" charset="2"/>
              <a:buChar char="§"/>
            </a:pPr>
            <a:endParaRPr lang="en-US" sz="2000" dirty="0" smtClean="0"/>
          </a:p>
          <a:p>
            <a:pPr>
              <a:buClr>
                <a:srgbClr val="C00000"/>
              </a:buClr>
              <a:buFont typeface="Wingdings" pitchFamily="2" charset="2"/>
              <a:buChar char="§"/>
            </a:pPr>
            <a:endParaRPr lang="en-US" sz="2000" dirty="0" smtClean="0"/>
          </a:p>
          <a:p>
            <a:pPr>
              <a:buClr>
                <a:srgbClr val="C00000"/>
              </a:buClr>
              <a:buFont typeface="Wingdings" pitchFamily="2" charset="2"/>
              <a:buChar char="§"/>
            </a:pPr>
            <a:r>
              <a:rPr lang="en-US" sz="2000" dirty="0" smtClean="0"/>
              <a:t>Fault-tolerance provisioning should be transparent</a:t>
            </a:r>
          </a:p>
          <a:p>
            <a:pPr lvl="1">
              <a:buClr>
                <a:srgbClr val="C00000"/>
              </a:buClr>
              <a:buFont typeface="Wingdings" pitchFamily="2" charset="2"/>
              <a:buChar char="§"/>
            </a:pPr>
            <a:r>
              <a:rPr lang="en-US" sz="1800" dirty="0" smtClean="0"/>
              <a:t>Separation of availability concerns from the business logic</a:t>
            </a:r>
          </a:p>
          <a:p>
            <a:pPr lvl="1">
              <a:buClr>
                <a:srgbClr val="C00000"/>
              </a:buClr>
              <a:buFont typeface="Wingdings" pitchFamily="2" charset="2"/>
              <a:buChar char="§"/>
            </a:pPr>
            <a:r>
              <a:rPr lang="en-US" sz="1800" dirty="0" smtClean="0"/>
              <a:t>Improves reusability, productivity, &amp; perceived availability of the system</a:t>
            </a:r>
          </a:p>
        </p:txBody>
      </p:sp>
      <p:sp>
        <p:nvSpPr>
          <p:cNvPr id="9" name="Rectangle 8"/>
          <p:cNvSpPr/>
          <p:nvPr/>
        </p:nvSpPr>
        <p:spPr bwMode="auto">
          <a:xfrm>
            <a:off x="3657600" y="3581400"/>
            <a:ext cx="1600200" cy="457200"/>
          </a:xfrm>
          <a:prstGeom prst="rect">
            <a:avLst/>
          </a:prstGeom>
          <a:solidFill>
            <a:srgbClr val="99CCFF"/>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a:cs typeface="Arial" pitchFamily="34" charset="0"/>
              </a:rPr>
              <a:t>Replication</a:t>
            </a:r>
          </a:p>
        </p:txBody>
      </p:sp>
      <p:sp>
        <p:nvSpPr>
          <p:cNvPr id="11" name="Rectangle 10"/>
          <p:cNvSpPr/>
          <p:nvPr/>
        </p:nvSpPr>
        <p:spPr bwMode="auto">
          <a:xfrm>
            <a:off x="304800" y="3581400"/>
            <a:ext cx="2133600" cy="457200"/>
          </a:xfrm>
          <a:prstGeom prst="rect">
            <a:avLst/>
          </a:prstGeom>
          <a:solidFill>
            <a:srgbClr val="99CCFF"/>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a:cs typeface="Arial" pitchFamily="34" charset="0"/>
              </a:rPr>
              <a:t>Non-determinism</a:t>
            </a:r>
          </a:p>
        </p:txBody>
      </p:sp>
      <p:sp>
        <p:nvSpPr>
          <p:cNvPr id="12" name="Plus 11"/>
          <p:cNvSpPr/>
          <p:nvPr/>
        </p:nvSpPr>
        <p:spPr bwMode="auto">
          <a:xfrm>
            <a:off x="2819400" y="3641834"/>
            <a:ext cx="457200" cy="381000"/>
          </a:xfrm>
          <a:prstGeom prst="mathPlus">
            <a:avLst/>
          </a:prstGeom>
          <a:solidFill>
            <a:schemeClr val="accent1">
              <a:lumMod val="60000"/>
              <a:lumOff val="4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13" name="Rectangle 12"/>
          <p:cNvSpPr/>
          <p:nvPr/>
        </p:nvSpPr>
        <p:spPr bwMode="auto">
          <a:xfrm>
            <a:off x="6553200" y="3505200"/>
            <a:ext cx="2362200" cy="609600"/>
          </a:xfrm>
          <a:prstGeom prst="rect">
            <a:avLst/>
          </a:prstGeom>
          <a:solidFill>
            <a:srgbClr val="99CCFF"/>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Unicode"/>
                <a:cs typeface="Arial" pitchFamily="34" charset="0"/>
              </a:rPr>
              <a:t>Potential orphan state </a:t>
            </a:r>
          </a:p>
        </p:txBody>
      </p:sp>
      <p:sp>
        <p:nvSpPr>
          <p:cNvPr id="14" name="Equal 13"/>
          <p:cNvSpPr/>
          <p:nvPr/>
        </p:nvSpPr>
        <p:spPr bwMode="auto">
          <a:xfrm>
            <a:off x="5638800" y="3657600"/>
            <a:ext cx="457200" cy="304800"/>
          </a:xfrm>
          <a:prstGeom prst="mathEqual">
            <a:avLst/>
          </a:prstGeom>
          <a:solidFill>
            <a:schemeClr val="accent1">
              <a:lumMod val="60000"/>
              <a:lumOff val="4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13" end="1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400800"/>
            <a:ext cx="457200" cy="476250"/>
          </a:xfrm>
        </p:spPr>
        <p:txBody>
          <a:bodyPr/>
          <a:lstStyle/>
          <a:p>
            <a:pPr>
              <a:defRPr/>
            </a:pPr>
            <a:fld id="{FDEA51B9-1E76-42F4-8B16-7FFFD7B2CA74}" type="slidenum">
              <a:rPr lang="en-US" smtClean="0"/>
              <a:pPr>
                <a:defRPr/>
              </a:pPr>
              <a:t>9</a:t>
            </a:fld>
            <a:endParaRPr lang="en-US" dirty="0"/>
          </a:p>
        </p:txBody>
      </p:sp>
      <p:sp>
        <p:nvSpPr>
          <p:cNvPr id="8" name="Title 1"/>
          <p:cNvSpPr>
            <a:spLocks noGrp="1"/>
          </p:cNvSpPr>
          <p:nvPr>
            <p:ph type="title" idx="4294967295"/>
          </p:nvPr>
        </p:nvSpPr>
        <p:spPr>
          <a:xfrm>
            <a:off x="103188" y="68263"/>
            <a:ext cx="8921750" cy="381000"/>
          </a:xfrm>
        </p:spPr>
        <p:txBody>
          <a:bodyPr/>
          <a:lstStyle/>
          <a:p>
            <a:pPr eaLnBrk="1" hangingPunct="1"/>
            <a:r>
              <a:rPr lang="en-US" dirty="0" smtClean="0">
                <a:latin typeface="Arial Narrow" pitchFamily="34" charset="0"/>
              </a:rPr>
              <a:t>Integrating Availability in Component-based Development Lifecycle</a:t>
            </a:r>
          </a:p>
        </p:txBody>
      </p:sp>
      <p:sp>
        <p:nvSpPr>
          <p:cNvPr id="20" name="Rounded Rectangle 19"/>
          <p:cNvSpPr/>
          <p:nvPr/>
        </p:nvSpPr>
        <p:spPr bwMode="auto">
          <a:xfrm>
            <a:off x="76200" y="533400"/>
            <a:ext cx="1905000" cy="6172200"/>
          </a:xfrm>
          <a:prstGeom prst="roundRect">
            <a:avLst/>
          </a:prstGeom>
          <a:solidFill>
            <a:schemeClr val="accent1">
              <a:lumMod val="60000"/>
              <a:lumOff val="40000"/>
              <a:alpha val="68000"/>
            </a:schemeClr>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cxnSp>
        <p:nvCxnSpPr>
          <p:cNvPr id="21" name="Straight Arrow Connector 20"/>
          <p:cNvCxnSpPr>
            <a:stCxn id="26" idx="2"/>
            <a:endCxn id="29" idx="0"/>
          </p:cNvCxnSpPr>
          <p:nvPr/>
        </p:nvCxnSpPr>
        <p:spPr bwMode="auto">
          <a:xfrm rot="5400000">
            <a:off x="723900" y="33528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22" name="Straight Arrow Connector 21"/>
          <p:cNvCxnSpPr>
            <a:stCxn id="25" idx="2"/>
            <a:endCxn id="26" idx="0"/>
          </p:cNvCxnSpPr>
          <p:nvPr/>
        </p:nvCxnSpPr>
        <p:spPr bwMode="auto">
          <a:xfrm rot="5400000">
            <a:off x="723900" y="2209800"/>
            <a:ext cx="6096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23" name="Rounded Rectangle 22"/>
          <p:cNvSpPr/>
          <p:nvPr/>
        </p:nvSpPr>
        <p:spPr bwMode="auto">
          <a:xfrm>
            <a:off x="152400" y="5943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Unicode"/>
                <a:cs typeface="Arial" pitchFamily="34" charset="0"/>
              </a:rPr>
              <a:t>Run-time</a:t>
            </a:r>
          </a:p>
        </p:txBody>
      </p:sp>
      <p:cxnSp>
        <p:nvCxnSpPr>
          <p:cNvPr id="24" name="Straight Arrow Connector 23"/>
          <p:cNvCxnSpPr>
            <a:stCxn id="27" idx="2"/>
            <a:endCxn id="23" idx="0"/>
          </p:cNvCxnSpPr>
          <p:nvPr/>
        </p:nvCxnSpPr>
        <p:spPr bwMode="auto">
          <a:xfrm rot="5400000">
            <a:off x="762000" y="5676900"/>
            <a:ext cx="5334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25" name="Rounded Rectangle 24"/>
          <p:cNvSpPr/>
          <p:nvPr/>
        </p:nvSpPr>
        <p:spPr bwMode="auto">
          <a:xfrm>
            <a:off x="152400" y="1371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Specification</a:t>
            </a:r>
          </a:p>
        </p:txBody>
      </p:sp>
      <p:sp>
        <p:nvSpPr>
          <p:cNvPr id="26" name="Rounded Rectangle 25"/>
          <p:cNvSpPr/>
          <p:nvPr/>
        </p:nvSpPr>
        <p:spPr bwMode="auto">
          <a:xfrm>
            <a:off x="152400" y="2514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Composition</a:t>
            </a:r>
          </a:p>
        </p:txBody>
      </p:sp>
      <p:sp>
        <p:nvSpPr>
          <p:cNvPr id="27" name="Rounded Rectangle 26"/>
          <p:cNvSpPr/>
          <p:nvPr/>
        </p:nvSpPr>
        <p:spPr bwMode="auto">
          <a:xfrm>
            <a:off x="152400" y="48768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Configuration</a:t>
            </a:r>
          </a:p>
        </p:txBody>
      </p:sp>
      <p:cxnSp>
        <p:nvCxnSpPr>
          <p:cNvPr id="28" name="Straight Arrow Connector 27"/>
          <p:cNvCxnSpPr>
            <a:stCxn id="29" idx="2"/>
            <a:endCxn id="27" idx="0"/>
          </p:cNvCxnSpPr>
          <p:nvPr/>
        </p:nvCxnSpPr>
        <p:spPr bwMode="auto">
          <a:xfrm rot="5400000">
            <a:off x="685800" y="4533900"/>
            <a:ext cx="6858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
        <p:nvSpPr>
          <p:cNvPr id="29" name="Rounded Rectangle 28"/>
          <p:cNvSpPr/>
          <p:nvPr/>
        </p:nvSpPr>
        <p:spPr bwMode="auto">
          <a:xfrm>
            <a:off x="152400" y="3657600"/>
            <a:ext cx="1752600" cy="533400"/>
          </a:xfrm>
          <a:prstGeom prst="roundRect">
            <a:avLst/>
          </a:prstGeom>
          <a:solidFill>
            <a:schemeClr val="accent6">
              <a:lumMod val="40000"/>
              <a:lumOff val="60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850900"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Unicode"/>
                <a:cs typeface="Arial" pitchFamily="34" charset="0"/>
              </a:rPr>
              <a:t>Deployment</a:t>
            </a:r>
          </a:p>
        </p:txBody>
      </p:sp>
      <p:sp>
        <p:nvSpPr>
          <p:cNvPr id="30" name="TextBox 29"/>
          <p:cNvSpPr txBox="1"/>
          <p:nvPr/>
        </p:nvSpPr>
        <p:spPr>
          <a:xfrm>
            <a:off x="76200" y="609600"/>
            <a:ext cx="1828800" cy="738664"/>
          </a:xfrm>
          <a:prstGeom prst="rect">
            <a:avLst/>
          </a:prstGeom>
          <a:noFill/>
        </p:spPr>
        <p:txBody>
          <a:bodyPr wrap="square" rtlCol="0">
            <a:spAutoFit/>
          </a:bodyPr>
          <a:lstStyle/>
          <a:p>
            <a:r>
              <a:rPr lang="en-US" dirty="0" smtClean="0"/>
              <a:t>Development Lifecycle</a:t>
            </a:r>
            <a:endParaRPr lang="en-US" dirty="0"/>
          </a:p>
        </p:txBody>
      </p:sp>
      <p:sp>
        <p:nvSpPr>
          <p:cNvPr id="16" name="Content Placeholder 2"/>
          <p:cNvSpPr txBox="1">
            <a:spLocks/>
          </p:cNvSpPr>
          <p:nvPr/>
        </p:nvSpPr>
        <p:spPr>
          <a:xfrm>
            <a:off x="3048000" y="1219200"/>
            <a:ext cx="5715000" cy="838200"/>
          </a:xfrm>
          <a:prstGeom prst="rect">
            <a:avLst/>
          </a:prstGeom>
          <a:solidFill>
            <a:schemeClr val="accent6">
              <a:lumMod val="20000"/>
              <a:lumOff val="80000"/>
            </a:schemeClr>
          </a:solidFill>
          <a:ln cap="flat">
            <a:solidFill>
              <a:schemeClr val="tx1"/>
            </a:solidFill>
            <a:round/>
          </a:ln>
        </p:spPr>
        <p:txBody>
          <a:bodyPr/>
          <a:lstStyle/>
          <a:p>
            <a:pPr marL="160338" marR="0" lvl="0" indent="-160338" algn="l" defTabSz="850900" rtl="0" eaLnBrk="0" fontAlgn="base" latinLnBrk="0" hangingPunct="0">
              <a:lnSpc>
                <a:spcPct val="100000"/>
              </a:lnSpc>
              <a:spcBef>
                <a:spcPct val="20000"/>
              </a:spcBef>
              <a:spcAft>
                <a:spcPct val="0"/>
              </a:spcAft>
              <a:buClr>
                <a:schemeClr val="tx1"/>
              </a:buClr>
              <a:buSzTx/>
              <a:tabLst/>
              <a:defRPr/>
            </a:pPr>
            <a:r>
              <a:rPr lang="en-US" sz="2000" kern="0" dirty="0" smtClean="0">
                <a:latin typeface="+mn-lt"/>
                <a:cs typeface="+mn-cs"/>
              </a:rPr>
              <a:t>	How to specify FT &amp; end-to-end </a:t>
            </a:r>
            <a:r>
              <a:rPr lang="en-US" sz="2000" kern="0" dirty="0" err="1" smtClean="0">
                <a:latin typeface="+mn-lt"/>
                <a:cs typeface="+mn-cs"/>
              </a:rPr>
              <a:t>QoS</a:t>
            </a:r>
            <a:r>
              <a:rPr lang="en-US" sz="2000" kern="0" dirty="0" smtClean="0">
                <a:latin typeface="+mn-lt"/>
                <a:cs typeface="+mn-cs"/>
              </a:rPr>
              <a:t> requirements?</a:t>
            </a:r>
            <a:endParaRPr kumimoji="0" lang="en-US" sz="1800" i="0" u="none" strike="noStrike" kern="0" cap="none" spc="0" normalizeH="0" noProof="0" dirty="0" smtClean="0">
              <a:ln>
                <a:noFill/>
              </a:ln>
              <a:effectLst/>
              <a:uLnTx/>
              <a:uFillTx/>
              <a:latin typeface="+mn-lt"/>
              <a:ea typeface="+mn-ea"/>
              <a:cs typeface="+mn-cs"/>
            </a:endParaRPr>
          </a:p>
        </p:txBody>
      </p:sp>
      <p:cxnSp>
        <p:nvCxnSpPr>
          <p:cNvPr id="17" name="Straight Connector 16"/>
          <p:cNvCxnSpPr/>
          <p:nvPr/>
        </p:nvCxnSpPr>
        <p:spPr bwMode="auto">
          <a:xfrm flipV="1">
            <a:off x="1905000" y="1219200"/>
            <a:ext cx="1143000" cy="228600"/>
          </a:xfrm>
          <a:prstGeom prst="line">
            <a:avLst/>
          </a:prstGeom>
          <a:solidFill>
            <a:schemeClr val="accent1"/>
          </a:solidFill>
          <a:ln w="25400" cap="flat" cmpd="sng" algn="ctr">
            <a:solidFill>
              <a:schemeClr val="tx1"/>
            </a:solidFill>
            <a:prstDash val="dash"/>
            <a:round/>
            <a:headEnd type="none" w="med" len="med"/>
            <a:tailEnd type="none" w="med" len="med"/>
          </a:ln>
          <a:effectLst/>
        </p:spPr>
      </p:cxnSp>
      <p:cxnSp>
        <p:nvCxnSpPr>
          <p:cNvPr id="18" name="Straight Connector 17"/>
          <p:cNvCxnSpPr/>
          <p:nvPr/>
        </p:nvCxnSpPr>
        <p:spPr bwMode="auto">
          <a:xfrm>
            <a:off x="1905000" y="1828800"/>
            <a:ext cx="1143000" cy="228600"/>
          </a:xfrm>
          <a:prstGeom prst="line">
            <a:avLst/>
          </a:prstGeom>
          <a:solidFill>
            <a:schemeClr val="accent1"/>
          </a:solidFill>
          <a:ln w="25400" cap="flat" cmpd="sng" algn="ctr">
            <a:solidFill>
              <a:schemeClr val="tx1"/>
            </a:solidFill>
            <a:prstDash val="dash"/>
            <a:round/>
            <a:headEnd type="none" w="med" len="med"/>
            <a:tailEnd type="none" w="med" len="med"/>
          </a:ln>
          <a:effectLst/>
        </p:spPr>
      </p:cxnSp>
      <p:sp>
        <p:nvSpPr>
          <p:cNvPr id="19" name="Right Brace 18"/>
          <p:cNvSpPr/>
          <p:nvPr/>
        </p:nvSpPr>
        <p:spPr bwMode="auto">
          <a:xfrm>
            <a:off x="1981200" y="2438400"/>
            <a:ext cx="914400" cy="3048000"/>
          </a:xfrm>
          <a:prstGeom prst="rightBrace">
            <a:avLst>
              <a:gd name="adj1" fmla="val 8333"/>
              <a:gd name="adj2" fmla="val 50000"/>
            </a:avLst>
          </a:prstGeom>
          <a:noFill/>
          <a:ln w="254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850900" rtl="0" eaLnBrk="1" fontAlgn="base" latinLnBrk="0" hangingPunct="1">
              <a:lnSpc>
                <a:spcPct val="100000"/>
              </a:lnSpc>
              <a:spcBef>
                <a:spcPct val="0"/>
              </a:spcBef>
              <a:spcAft>
                <a:spcPct val="0"/>
              </a:spcAft>
              <a:buClrTx/>
              <a:buSzTx/>
              <a:buFontTx/>
              <a:buNone/>
              <a:tabLst/>
            </a:pPr>
            <a:endParaRPr kumimoji="0" lang="en-US" sz="2100" b="0" i="0" u="none" strike="noStrike" cap="none" normalizeH="0" baseline="0" smtClean="0">
              <a:ln>
                <a:noFill/>
              </a:ln>
              <a:solidFill>
                <a:schemeClr val="tx1"/>
              </a:solidFill>
              <a:effectLst/>
              <a:latin typeface="Arial Unicode"/>
              <a:cs typeface="Arial" pitchFamily="34" charset="0"/>
            </a:endParaRPr>
          </a:p>
        </p:txBody>
      </p:sp>
      <p:sp>
        <p:nvSpPr>
          <p:cNvPr id="31" name="Content Placeholder 2"/>
          <p:cNvSpPr txBox="1">
            <a:spLocks/>
          </p:cNvSpPr>
          <p:nvPr/>
        </p:nvSpPr>
        <p:spPr>
          <a:xfrm>
            <a:off x="2971800" y="3276600"/>
            <a:ext cx="6019800" cy="1371600"/>
          </a:xfrm>
          <a:prstGeom prst="rect">
            <a:avLst/>
          </a:prstGeom>
          <a:solidFill>
            <a:schemeClr val="accent6">
              <a:lumMod val="20000"/>
              <a:lumOff val="80000"/>
            </a:schemeClr>
          </a:solidFill>
          <a:ln cap="flat">
            <a:solidFill>
              <a:schemeClr val="tx1"/>
            </a:solidFill>
            <a:round/>
          </a:ln>
        </p:spPr>
        <p:txBody>
          <a:bodyPr/>
          <a:lstStyle/>
          <a:p>
            <a:pPr marL="160338" marR="0" lvl="0" indent="-160338" algn="l" defTabSz="850900" rtl="0" eaLnBrk="0" fontAlgn="base" latinLnBrk="0" hangingPunct="0">
              <a:lnSpc>
                <a:spcPct val="100000"/>
              </a:lnSpc>
              <a:spcBef>
                <a:spcPct val="20000"/>
              </a:spcBef>
              <a:spcAft>
                <a:spcPct val="0"/>
              </a:spcAft>
              <a:buClr>
                <a:schemeClr val="tx1"/>
              </a:buClr>
              <a:buSzTx/>
              <a:tabLst/>
              <a:defRPr/>
            </a:pPr>
            <a:r>
              <a:rPr lang="en-US" sz="2000" kern="0" dirty="0" smtClean="0">
                <a:latin typeface="+mn-lt"/>
                <a:cs typeface="+mn-cs"/>
              </a:rPr>
              <a:t>	How to compose &amp; deploy application components &amp; their replica?</a:t>
            </a:r>
          </a:p>
          <a:p>
            <a:pPr marL="160338" marR="0" lvl="0" indent="-160338" algn="l" defTabSz="850900" rtl="0" eaLnBrk="0" fontAlgn="base" latinLnBrk="0" hangingPunct="0">
              <a:lnSpc>
                <a:spcPct val="100000"/>
              </a:lnSpc>
              <a:spcBef>
                <a:spcPct val="20000"/>
              </a:spcBef>
              <a:spcAft>
                <a:spcPct val="0"/>
              </a:spcAft>
              <a:buClr>
                <a:schemeClr val="tx1"/>
              </a:buClr>
              <a:buSzTx/>
              <a:tabLst/>
              <a:defRPr/>
            </a:pPr>
            <a:r>
              <a:rPr lang="en-US" sz="2000" kern="0" dirty="0" smtClean="0">
                <a:latin typeface="+mn-lt"/>
                <a:cs typeface="+mn-cs"/>
              </a:rPr>
              <a:t>	How to configure the underlying middleware to provision </a:t>
            </a:r>
            <a:r>
              <a:rPr lang="en-US" sz="2000" kern="0" dirty="0" err="1" smtClean="0">
                <a:latin typeface="+mn-lt"/>
                <a:cs typeface="+mn-cs"/>
              </a:rPr>
              <a:t>QoS</a:t>
            </a:r>
            <a:r>
              <a:rPr lang="en-US" sz="2000" kern="0" dirty="0" smtClean="0">
                <a:latin typeface="+mn-lt"/>
                <a:cs typeface="+mn-cs"/>
              </a:rPr>
              <a:t>?</a:t>
            </a:r>
            <a:endParaRPr kumimoji="0" lang="en-US" sz="2000" i="0" u="none" strike="noStrike" kern="0" cap="none" spc="0" normalizeH="0" noProof="0" dirty="0" smtClean="0">
              <a:ln>
                <a:noFill/>
              </a:ln>
              <a:effectLst/>
              <a:uLnTx/>
              <a:uFillTx/>
              <a:latin typeface="+mn-lt"/>
              <a:ea typeface="+mn-ea"/>
              <a:cs typeface="+mn-cs"/>
            </a:endParaRPr>
          </a:p>
        </p:txBody>
      </p:sp>
      <p:sp>
        <p:nvSpPr>
          <p:cNvPr id="32" name="Content Placeholder 2"/>
          <p:cNvSpPr txBox="1">
            <a:spLocks/>
          </p:cNvSpPr>
          <p:nvPr/>
        </p:nvSpPr>
        <p:spPr>
          <a:xfrm>
            <a:off x="2971800" y="5638800"/>
            <a:ext cx="5943600" cy="685800"/>
          </a:xfrm>
          <a:prstGeom prst="rect">
            <a:avLst/>
          </a:prstGeom>
          <a:solidFill>
            <a:schemeClr val="accent6">
              <a:lumMod val="20000"/>
              <a:lumOff val="80000"/>
            </a:schemeClr>
          </a:solidFill>
          <a:ln cap="flat">
            <a:solidFill>
              <a:schemeClr val="tx1"/>
            </a:solidFill>
            <a:round/>
          </a:ln>
        </p:spPr>
        <p:txBody>
          <a:bodyPr/>
          <a:lstStyle/>
          <a:p>
            <a:pPr marL="160338" lvl="0" indent="-160338" algn="l" defTabSz="850900" eaLnBrk="0" hangingPunct="0">
              <a:spcBef>
                <a:spcPct val="20000"/>
              </a:spcBef>
              <a:buClr>
                <a:schemeClr val="tx1"/>
              </a:buClr>
            </a:pPr>
            <a:r>
              <a:rPr lang="en-US" sz="2000" dirty="0" smtClean="0"/>
              <a:t>	How to deal with the side effects of replication &amp; non-determinism at run-time?</a:t>
            </a:r>
            <a:endParaRPr kumimoji="0" lang="en-US" sz="1800" i="0" u="none" strike="noStrike" kern="0" cap="none" spc="0" normalizeH="0" noProof="0" dirty="0" smtClean="0">
              <a:ln>
                <a:noFill/>
              </a:ln>
              <a:effectLst/>
              <a:uLnTx/>
              <a:uFillTx/>
              <a:latin typeface="+mn-lt"/>
              <a:ea typeface="+mn-ea"/>
              <a:cs typeface="+mn-cs"/>
            </a:endParaRPr>
          </a:p>
        </p:txBody>
      </p:sp>
      <p:cxnSp>
        <p:nvCxnSpPr>
          <p:cNvPr id="33" name="Straight Connector 32"/>
          <p:cNvCxnSpPr/>
          <p:nvPr/>
        </p:nvCxnSpPr>
        <p:spPr bwMode="auto">
          <a:xfrm flipV="1">
            <a:off x="1905000" y="5638800"/>
            <a:ext cx="1066800" cy="381000"/>
          </a:xfrm>
          <a:prstGeom prst="line">
            <a:avLst/>
          </a:prstGeom>
          <a:solidFill>
            <a:schemeClr val="accent1"/>
          </a:solidFill>
          <a:ln w="25400" cap="flat" cmpd="sng" algn="ctr">
            <a:solidFill>
              <a:schemeClr val="tx1"/>
            </a:solidFill>
            <a:prstDash val="dash"/>
            <a:round/>
            <a:headEnd type="none" w="med" len="med"/>
            <a:tailEnd type="none" w="med" len="med"/>
          </a:ln>
          <a:effectLst/>
        </p:spPr>
      </p:cxnSp>
      <p:cxnSp>
        <p:nvCxnSpPr>
          <p:cNvPr id="34" name="Straight Connector 33"/>
          <p:cNvCxnSpPr/>
          <p:nvPr/>
        </p:nvCxnSpPr>
        <p:spPr bwMode="auto">
          <a:xfrm flipV="1">
            <a:off x="1905000" y="6324600"/>
            <a:ext cx="1066800" cy="76200"/>
          </a:xfrm>
          <a:prstGeom prst="line">
            <a:avLst/>
          </a:prstGeom>
          <a:solidFill>
            <a:schemeClr val="accent1"/>
          </a:solidFill>
          <a:ln w="25400" cap="flat" cmpd="sng" algn="ctr">
            <a:solidFill>
              <a:schemeClr val="tx1"/>
            </a:solidFill>
            <a:prstDash val="dash"/>
            <a:round/>
            <a:headEnd type="none" w="med" len="med"/>
            <a:tailEnd type="none" w="med" len="med"/>
          </a:ln>
          <a:effectLst/>
        </p:spPr>
      </p:cxnSp>
      <p:sp>
        <p:nvSpPr>
          <p:cNvPr id="44" name="Content Placeholder 70"/>
          <p:cNvSpPr>
            <a:spLocks noGrp="1"/>
          </p:cNvSpPr>
          <p:nvPr>
            <p:ph sz="half" idx="1"/>
          </p:nvPr>
        </p:nvSpPr>
        <p:spPr>
          <a:xfrm>
            <a:off x="2895600" y="609600"/>
            <a:ext cx="5867400" cy="533400"/>
          </a:xfrm>
        </p:spPr>
        <p:txBody>
          <a:bodyPr/>
          <a:lstStyle/>
          <a:p>
            <a:pPr>
              <a:buClr>
                <a:srgbClr val="C00000"/>
              </a:buClr>
              <a:buFont typeface="Wingdings" pitchFamily="2" charset="2"/>
              <a:buChar char="§"/>
            </a:pPr>
            <a:r>
              <a:rPr lang="en-US" sz="2000" dirty="0" smtClean="0"/>
              <a:t>Answers needed in all phases of development</a:t>
            </a:r>
            <a:endParaRPr lang="en-US" sz="1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31" grpId="0" animBg="1"/>
      <p:bldP spid="32" grpId="0" animBg="1"/>
      <p:bldP spid="44" grpId="0" build="p"/>
    </p:bldLst>
  </p:timing>
</p:sld>
</file>

<file path=ppt/theme/theme1.xml><?xml version="1.0" encoding="utf-8"?>
<a:theme xmlns:a="http://schemas.openxmlformats.org/drawingml/2006/main" name="1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Arial Unicode"/>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888888"/>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50900"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Unicode"/>
            <a:cs typeface="Arial" pitchFamily="34"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888888"/>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850900" rtl="0" eaLnBrk="1" fontAlgn="base" latinLnBrk="0" hangingPunct="1">
          <a:lnSpc>
            <a:spcPct val="100000"/>
          </a:lnSpc>
          <a:spcBef>
            <a:spcPct val="0"/>
          </a:spcBef>
          <a:spcAft>
            <a:spcPct val="0"/>
          </a:spcAft>
          <a:buClrTx/>
          <a:buSzTx/>
          <a:buFontTx/>
          <a:buNone/>
          <a:tabLst/>
          <a:defRPr kumimoji="0" lang="en-US" sz="2100" b="0" i="0" u="none" strike="noStrike" cap="none" normalizeH="0" baseline="0" smtClean="0">
            <a:ln>
              <a:noFill/>
            </a:ln>
            <a:solidFill>
              <a:schemeClr val="tx1"/>
            </a:solidFill>
            <a:effectLst/>
            <a:latin typeface="Arial Unicode"/>
            <a:cs typeface="Arial" pitchFamily="34" charset="0"/>
          </a:defRPr>
        </a:defPPr>
      </a:lst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49424</TotalTime>
  <Words>5389</Words>
  <Application>Microsoft Office PowerPoint</Application>
  <PresentationFormat>Letter Paper (8.5x11 in)</PresentationFormat>
  <Paragraphs>991</Paragraphs>
  <Slides>64</Slides>
  <Notes>64</Notes>
  <HiddenSlides>4</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66" baseType="lpstr">
      <vt:lpstr>1_Edge</vt:lpstr>
      <vt:lpstr>Visio</vt:lpstr>
      <vt:lpstr>Model-driven Fault-tolerance Provisioning for Component-based Distributed Real-time Embedded Systems</vt:lpstr>
      <vt:lpstr>Presentation Road Map</vt:lpstr>
      <vt:lpstr>Context: Distributed Real-time Embedded (DRE) Systems</vt:lpstr>
      <vt:lpstr>Operational Strings &amp; End-to-end QoS</vt:lpstr>
      <vt:lpstr>Availability Requirements of DRE Operational Strings(1/4)</vt:lpstr>
      <vt:lpstr>Availability Requirements of DRE Operational Strings(2/4)</vt:lpstr>
      <vt:lpstr>Availability Requirements of DRE Operational Strings(3/4)</vt:lpstr>
      <vt:lpstr>Availability Requirements of DRE Operational Strings(4/4)</vt:lpstr>
      <vt:lpstr>Integrating Availability in Component-based Development Lifecycle</vt:lpstr>
      <vt:lpstr>Presentation Road Map</vt:lpstr>
      <vt:lpstr>Slide 11</vt:lpstr>
      <vt:lpstr>Unresolved Challenges: QoS &amp; FT Modeling</vt:lpstr>
      <vt:lpstr>Unresolved Challenges: QoS &amp; FT Modeling</vt:lpstr>
      <vt:lpstr>Slide 14</vt:lpstr>
      <vt:lpstr>Unresolved Challenges: Transparent FT Provisioning</vt:lpstr>
      <vt:lpstr>Presentation Road Map</vt:lpstr>
      <vt:lpstr>Slide 17</vt:lpstr>
      <vt:lpstr>Slide 18</vt:lpstr>
      <vt:lpstr>Slide 19</vt:lpstr>
      <vt:lpstr>Separation of Concerns in CQML</vt:lpstr>
      <vt:lpstr>Resolving Granularity of QoS Associations in CQML</vt:lpstr>
      <vt:lpstr>Composing CQML (1/3)</vt:lpstr>
      <vt:lpstr>Composing CQML (2/3)</vt:lpstr>
      <vt:lpstr>Composing CQML (3/3)</vt:lpstr>
      <vt:lpstr>Composing CQML (3/3)</vt:lpstr>
      <vt:lpstr>Evaluating Composability of CQML</vt:lpstr>
      <vt:lpstr>Relevant Publications</vt:lpstr>
      <vt:lpstr>Slide 28</vt:lpstr>
      <vt:lpstr>Generative Aspects for Fault Tolerance (GRAFT)</vt:lpstr>
      <vt:lpstr>Stage 1: Isomorphic M2M Transformation</vt:lpstr>
      <vt:lpstr>Stage 2: Determine Component Placement</vt:lpstr>
      <vt:lpstr>Stage 3: Synthesizing Fault Monitoring Infrastructure</vt:lpstr>
      <vt:lpstr>Stage 4: Synthesizing Code for Group Failover (1/2)</vt:lpstr>
      <vt:lpstr>Stage 4: Synthesizing Code for Group Failover (2/2)</vt:lpstr>
      <vt:lpstr>Stage 5: Synthesizing Platform-specific Metadata</vt:lpstr>
      <vt:lpstr>Evaluating Modeling Efforts Reduction Using GRAFT</vt:lpstr>
      <vt:lpstr>Evaluating Programming Efforts Reduction Using GRAFT</vt:lpstr>
      <vt:lpstr>Evaluating Client Perceived Failover Latency Using GRAFT</vt:lpstr>
      <vt:lpstr>Relevant Publications</vt:lpstr>
      <vt:lpstr>Presentation Road Map</vt:lpstr>
      <vt:lpstr>Slide 41</vt:lpstr>
      <vt:lpstr>Slide 42</vt:lpstr>
      <vt:lpstr>Slide 43</vt:lpstr>
      <vt:lpstr>Slide 44</vt:lpstr>
      <vt:lpstr>Slide 45</vt:lpstr>
      <vt:lpstr>Slide 46</vt:lpstr>
      <vt:lpstr>Slide 47</vt:lpstr>
      <vt:lpstr>Slide 48</vt:lpstr>
      <vt:lpstr>Slide 49</vt:lpstr>
      <vt:lpstr>Overcoming the Impediments in  OO-biased Object Structure Traversals</vt:lpstr>
      <vt:lpstr>Relevant Publications</vt:lpstr>
      <vt:lpstr>Presentation Road Map</vt:lpstr>
      <vt:lpstr>Slide 53</vt:lpstr>
      <vt:lpstr>Slide 54</vt:lpstr>
      <vt:lpstr>Slide 55</vt:lpstr>
      <vt:lpstr>Slide 56</vt:lpstr>
      <vt:lpstr>Slide 57</vt:lpstr>
      <vt:lpstr>Fault-Tolerance Modeling using CQML &amp; PICML</vt:lpstr>
      <vt:lpstr>Using GRAFT for Isomorphic M2M Transformation</vt:lpstr>
      <vt:lpstr>Step 2: Determine Component Placement</vt:lpstr>
      <vt:lpstr>Step 2: Heuristics for the Replica Placement Problem</vt:lpstr>
      <vt:lpstr>Step 3: Using GRAFT for M2M Transformation</vt:lpstr>
      <vt:lpstr>Fault-tolerance Modeling Abstractions in CQML</vt:lpstr>
      <vt:lpstr>Stage 4: Run-time Coordination of Fault-detection &amp;  Fault-masking modules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sutambe</cp:lastModifiedBy>
  <cp:revision>4958</cp:revision>
  <dcterms:created xsi:type="dcterms:W3CDTF">1601-01-01T00:00:00Z</dcterms:created>
  <dcterms:modified xsi:type="dcterms:W3CDTF">2010-04-07T23:45:11Z</dcterms:modified>
</cp:coreProperties>
</file>