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Default Extension="emf" ContentType="image/x-emf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slides/slide89.xml" ContentType="application/vnd.openxmlformats-officedocument.presentationml.slide+xml"/>
  <Override PartName="/ppt/charts/chart4.xml" ContentType="application/vnd.openxmlformats-officedocument.drawingml.chart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charts/chart2.xml" ContentType="application/vnd.openxmlformats-officedocument.drawingml.chart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00"/>
  </p:notesMasterIdLst>
  <p:handoutMasterIdLst>
    <p:handoutMasterId r:id="rId101"/>
  </p:handoutMasterIdLst>
  <p:sldIdLst>
    <p:sldId id="313" r:id="rId3"/>
    <p:sldId id="1339" r:id="rId4"/>
    <p:sldId id="1381" r:id="rId5"/>
    <p:sldId id="1382" r:id="rId6"/>
    <p:sldId id="1180" r:id="rId7"/>
    <p:sldId id="1321" r:id="rId8"/>
    <p:sldId id="1383" r:id="rId9"/>
    <p:sldId id="1385" r:id="rId10"/>
    <p:sldId id="1386" r:id="rId11"/>
    <p:sldId id="1300" r:id="rId12"/>
    <p:sldId id="1301" r:id="rId13"/>
    <p:sldId id="1302" r:id="rId14"/>
    <p:sldId id="1303" r:id="rId15"/>
    <p:sldId id="1304" r:id="rId16"/>
    <p:sldId id="1344" r:id="rId17"/>
    <p:sldId id="1288" r:id="rId18"/>
    <p:sldId id="1341" r:id="rId19"/>
    <p:sldId id="1342" r:id="rId20"/>
    <p:sldId id="1343" r:id="rId21"/>
    <p:sldId id="1320" r:id="rId22"/>
    <p:sldId id="1319" r:id="rId23"/>
    <p:sldId id="1318" r:id="rId24"/>
    <p:sldId id="1265" r:id="rId25"/>
    <p:sldId id="1284" r:id="rId26"/>
    <p:sldId id="1285" r:id="rId27"/>
    <p:sldId id="1359" r:id="rId28"/>
    <p:sldId id="1287" r:id="rId29"/>
    <p:sldId id="1286" r:id="rId30"/>
    <p:sldId id="1345" r:id="rId31"/>
    <p:sldId id="1346" r:id="rId32"/>
    <p:sldId id="1281" r:id="rId33"/>
    <p:sldId id="1276" r:id="rId34"/>
    <p:sldId id="1283" r:id="rId35"/>
    <p:sldId id="1308" r:id="rId36"/>
    <p:sldId id="1312" r:id="rId37"/>
    <p:sldId id="1314" r:id="rId38"/>
    <p:sldId id="1365" r:id="rId39"/>
    <p:sldId id="1366" r:id="rId40"/>
    <p:sldId id="1367" r:id="rId41"/>
    <p:sldId id="1368" r:id="rId42"/>
    <p:sldId id="1369" r:id="rId43"/>
    <p:sldId id="1370" r:id="rId44"/>
    <p:sldId id="1371" r:id="rId45"/>
    <p:sldId id="1372" r:id="rId46"/>
    <p:sldId id="1373" r:id="rId47"/>
    <p:sldId id="1380" r:id="rId48"/>
    <p:sldId id="1374" r:id="rId49"/>
    <p:sldId id="1375" r:id="rId50"/>
    <p:sldId id="1376" r:id="rId51"/>
    <p:sldId id="1377" r:id="rId52"/>
    <p:sldId id="1378" r:id="rId53"/>
    <p:sldId id="1379" r:id="rId54"/>
    <p:sldId id="1313" r:id="rId55"/>
    <p:sldId id="1357" r:id="rId56"/>
    <p:sldId id="1363" r:id="rId57"/>
    <p:sldId id="1310" r:id="rId58"/>
    <p:sldId id="1125" r:id="rId59"/>
    <p:sldId id="1315" r:id="rId60"/>
    <p:sldId id="1250" r:id="rId61"/>
    <p:sldId id="1251" r:id="rId62"/>
    <p:sldId id="1170" r:id="rId63"/>
    <p:sldId id="1273" r:id="rId64"/>
    <p:sldId id="1355" r:id="rId65"/>
    <p:sldId id="1156" r:id="rId66"/>
    <p:sldId id="1184" r:id="rId67"/>
    <p:sldId id="1252" r:id="rId68"/>
    <p:sldId id="1356" r:id="rId69"/>
    <p:sldId id="1364" r:id="rId70"/>
    <p:sldId id="1253" r:id="rId71"/>
    <p:sldId id="1254" r:id="rId72"/>
    <p:sldId id="1256" r:id="rId73"/>
    <p:sldId id="1358" r:id="rId74"/>
    <p:sldId id="1349" r:id="rId75"/>
    <p:sldId id="1348" r:id="rId76"/>
    <p:sldId id="1347" r:id="rId77"/>
    <p:sldId id="1350" r:id="rId78"/>
    <p:sldId id="1353" r:id="rId79"/>
    <p:sldId id="1354" r:id="rId80"/>
    <p:sldId id="1209" r:id="rId81"/>
    <p:sldId id="1216" r:id="rId82"/>
    <p:sldId id="1306" r:id="rId83"/>
    <p:sldId id="1330" r:id="rId84"/>
    <p:sldId id="1324" r:id="rId85"/>
    <p:sldId id="1338" r:id="rId86"/>
    <p:sldId id="1340" r:id="rId87"/>
    <p:sldId id="1332" r:id="rId88"/>
    <p:sldId id="1333" r:id="rId89"/>
    <p:sldId id="1335" r:id="rId90"/>
    <p:sldId id="1307" r:id="rId91"/>
    <p:sldId id="1164" r:id="rId92"/>
    <p:sldId id="1232" r:id="rId93"/>
    <p:sldId id="1233" r:id="rId94"/>
    <p:sldId id="1234" r:id="rId95"/>
    <p:sldId id="1235" r:id="rId96"/>
    <p:sldId id="1316" r:id="rId97"/>
    <p:sldId id="1317" r:id="rId98"/>
    <p:sldId id="1269" r:id="rId9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</p:showPr>
  <p:clrMru>
    <a:srgbClr val="FFFFC9"/>
    <a:srgbClr val="FFFF66"/>
    <a:srgbClr val="FF3300"/>
    <a:srgbClr val="333399"/>
    <a:srgbClr val="93E3FF"/>
    <a:srgbClr val="276F5E"/>
    <a:srgbClr val="276F52"/>
    <a:srgbClr val="34947D"/>
    <a:srgbClr val="3366FF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7" autoAdjust="0"/>
    <p:restoredTop sz="85653" autoAdjust="0"/>
  </p:normalViewPr>
  <p:slideViewPr>
    <p:cSldViewPr snapToGrid="0">
      <p:cViewPr varScale="1">
        <p:scale>
          <a:sx n="90" d="100"/>
          <a:sy n="90" d="100"/>
        </p:scale>
        <p:origin x="-4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46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les:Documents:spatial-results%20(version%201).xls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les:Documents:spatial-results%20(version%201).xlsb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les:Documents:spatial-results%20(version%201).xlsb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les:Documents:spatial-results%20(version%201).xlsb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les:Documents:spatial-results%20(version%201).xlsb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les:Documents:spatial-results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9"/>
  <c:chart>
    <c:view3D>
      <c:rAngAx val="1"/>
    </c:view3D>
    <c:plotArea>
      <c:layout/>
      <c:bar3DChart>
        <c:barDir val="bar"/>
        <c:grouping val="stacked"/>
        <c:ser>
          <c:idx val="0"/>
          <c:order val="0"/>
          <c:dLbls>
            <c:dLbl>
              <c:idx val="0"/>
              <c:delete val="1"/>
            </c:dLbl>
            <c:showVal val="1"/>
          </c:dLbls>
          <c:cat>
            <c:strRef>
              <c:f>(Sheet1!$D$25,Sheet1!$G$25,Sheet1!$H$25)</c:f>
              <c:strCache>
                <c:ptCount val="3"/>
                <c:pt idx="0">
                  <c:v>PSO</c:v>
                </c:pt>
                <c:pt idx="1">
                  <c:v>Genetic</c:v>
                </c:pt>
                <c:pt idx="2">
                  <c:v>Black Box Bin-Packing</c:v>
                </c:pt>
              </c:strCache>
            </c:strRef>
          </c:cat>
          <c:val>
            <c:numRef>
              <c:f>(Sheet1!$D$26,Sheet1!$G$26,Sheet1!$H$26)</c:f>
              <c:numCache>
                <c:formatCode>General</c:formatCode>
                <c:ptCount val="3"/>
                <c:pt idx="0" formatCode="0.00E+00">
                  <c:v>0</c:v>
                </c:pt>
                <c:pt idx="1">
                  <c:v>1166</c:v>
                </c:pt>
                <c:pt idx="2">
                  <c:v>1651</c:v>
                </c:pt>
              </c:numCache>
            </c:numRef>
          </c:val>
        </c:ser>
        <c:shape val="box"/>
        <c:axId val="72232320"/>
        <c:axId val="72238208"/>
        <c:axId val="0"/>
      </c:bar3DChart>
      <c:catAx>
        <c:axId val="72232320"/>
        <c:scaling>
          <c:orientation val="minMax"/>
        </c:scaling>
        <c:axPos val="l"/>
        <c:tickLblPos val="nextTo"/>
        <c:crossAx val="72238208"/>
        <c:crosses val="autoZero"/>
        <c:auto val="1"/>
        <c:lblAlgn val="ctr"/>
        <c:lblOffset val="100"/>
      </c:catAx>
      <c:valAx>
        <c:axId val="72238208"/>
        <c:scaling>
          <c:orientation val="minMax"/>
        </c:scaling>
        <c:delete val="1"/>
        <c:axPos val="b"/>
        <c:majorGridlines/>
        <c:numFmt formatCode="0.00E+00" sourceLinked="1"/>
        <c:tickLblPos val="none"/>
        <c:crossAx val="722323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9"/>
  <c:chart>
    <c:view3D>
      <c:rAngAx val="1"/>
    </c:view3D>
    <c:plotArea>
      <c:layout/>
      <c:bar3DChart>
        <c:barDir val="bar"/>
        <c:grouping val="stacked"/>
        <c:ser>
          <c:idx val="0"/>
          <c:order val="0"/>
          <c:dLbls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elete val="1"/>
          </c:dLbls>
          <c:cat>
            <c:strRef>
              <c:f>(Sheet1!$D$25,Sheet1!$G$25,Sheet1!$H$25)</c:f>
              <c:strCache>
                <c:ptCount val="3"/>
                <c:pt idx="0">
                  <c:v>PSO</c:v>
                </c:pt>
                <c:pt idx="1">
                  <c:v>Genetic</c:v>
                </c:pt>
                <c:pt idx="2">
                  <c:v>Black Box Bin-Packing</c:v>
                </c:pt>
              </c:strCache>
            </c:strRef>
          </c:cat>
          <c:val>
            <c:numRef>
              <c:f>(Sheet1!$D$29,Sheet1!$G$29,Sheet1!$H$29)</c:f>
              <c:numCache>
                <c:formatCode>General</c:formatCode>
                <c:ptCount val="3"/>
                <c:pt idx="0" formatCode="0.00E+00">
                  <c:v>0</c:v>
                </c:pt>
                <c:pt idx="1">
                  <c:v>3</c:v>
                </c:pt>
                <c:pt idx="2">
                  <c:v>9</c:v>
                </c:pt>
              </c:numCache>
            </c:numRef>
          </c:val>
        </c:ser>
        <c:shape val="box"/>
        <c:axId val="72270592"/>
        <c:axId val="72272128"/>
        <c:axId val="0"/>
      </c:bar3DChart>
      <c:catAx>
        <c:axId val="72270592"/>
        <c:scaling>
          <c:orientation val="minMax"/>
        </c:scaling>
        <c:axPos val="l"/>
        <c:tickLblPos val="nextTo"/>
        <c:crossAx val="72272128"/>
        <c:crosses val="autoZero"/>
        <c:auto val="1"/>
        <c:lblAlgn val="ctr"/>
        <c:lblOffset val="100"/>
      </c:catAx>
      <c:valAx>
        <c:axId val="72272128"/>
        <c:scaling>
          <c:orientation val="minMax"/>
        </c:scaling>
        <c:delete val="1"/>
        <c:axPos val="b"/>
        <c:majorGridlines/>
        <c:numFmt formatCode="0.00E+00" sourceLinked="1"/>
        <c:tickLblPos val="none"/>
        <c:crossAx val="722705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9"/>
  <c:chart>
    <c:view3D>
      <c:rAngAx val="1"/>
    </c:view3D>
    <c:plotArea>
      <c:layout/>
      <c:bar3DChart>
        <c:barDir val="bar"/>
        <c:grouping val="stacked"/>
        <c:ser>
          <c:idx val="0"/>
          <c:order val="0"/>
          <c:cat>
            <c:strRef>
              <c:f>(Sheet1!$C$25,Sheet1!$D$25,Sheet1!$F$25,Sheet1!$G$25,Sheet1!$H$25)</c:f>
              <c:strCache>
                <c:ptCount val="5"/>
                <c:pt idx="0">
                  <c:v>PSO + Seeding</c:v>
                </c:pt>
                <c:pt idx="1">
                  <c:v>PSO</c:v>
                </c:pt>
                <c:pt idx="2">
                  <c:v>Genetic + Seeding</c:v>
                </c:pt>
                <c:pt idx="3">
                  <c:v>Genetic</c:v>
                </c:pt>
                <c:pt idx="4">
                  <c:v>Black Box Bin-Packing</c:v>
                </c:pt>
              </c:strCache>
            </c:strRef>
          </c:cat>
          <c:val>
            <c:numRef>
              <c:f>(Sheet1!$C$29,Sheet1!$D$29,Sheet1!$F$29,Sheet1!$G$29,Sheet1!$H$29)</c:f>
              <c:numCache>
                <c:formatCode>0.00E+00</c:formatCode>
                <c:ptCount val="5"/>
                <c:pt idx="0" formatCode="General">
                  <c:v>9</c:v>
                </c:pt>
                <c:pt idx="1">
                  <c:v>0</c:v>
                </c:pt>
                <c:pt idx="2" formatCode="General">
                  <c:v>13</c:v>
                </c:pt>
                <c:pt idx="3" formatCode="General">
                  <c:v>3</c:v>
                </c:pt>
                <c:pt idx="4" formatCode="General">
                  <c:v>9</c:v>
                </c:pt>
              </c:numCache>
            </c:numRef>
          </c:val>
        </c:ser>
        <c:shape val="box"/>
        <c:axId val="72464256"/>
        <c:axId val="72465792"/>
        <c:axId val="0"/>
      </c:bar3DChart>
      <c:catAx>
        <c:axId val="72464256"/>
        <c:scaling>
          <c:orientation val="minMax"/>
        </c:scaling>
        <c:axPos val="l"/>
        <c:tickLblPos val="nextTo"/>
        <c:crossAx val="72465792"/>
        <c:crosses val="autoZero"/>
        <c:auto val="1"/>
        <c:lblAlgn val="ctr"/>
        <c:lblOffset val="100"/>
      </c:catAx>
      <c:valAx>
        <c:axId val="72465792"/>
        <c:scaling>
          <c:orientation val="minMax"/>
        </c:scaling>
        <c:axPos val="b"/>
        <c:majorGridlines/>
        <c:numFmt formatCode="General" sourceLinked="1"/>
        <c:tickLblPos val="nextTo"/>
        <c:crossAx val="724642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9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bar"/>
        <c:grouping val="stacked"/>
        <c:ser>
          <c:idx val="0"/>
          <c:order val="0"/>
          <c:cat>
            <c:strRef>
              <c:f>(Sheet1!$C$25,Sheet1!$D$25,Sheet1!$F$25,Sheet1!$G$25,Sheet1!$H$25)</c:f>
              <c:strCache>
                <c:ptCount val="5"/>
                <c:pt idx="0">
                  <c:v>PSO + Seeding</c:v>
                </c:pt>
                <c:pt idx="1">
                  <c:v>PSO</c:v>
                </c:pt>
                <c:pt idx="2">
                  <c:v>Genetic + Seeding</c:v>
                </c:pt>
                <c:pt idx="3">
                  <c:v>Genetic</c:v>
                </c:pt>
                <c:pt idx="4">
                  <c:v>Black Box Bin-Packing</c:v>
                </c:pt>
              </c:strCache>
            </c:strRef>
          </c:cat>
          <c:val>
            <c:numRef>
              <c:f>(Sheet1!$C$26,Sheet1!$D$26,Sheet1!$F$26,Sheet1!$G$26,Sheet1!$H$26)</c:f>
              <c:numCache>
                <c:formatCode>0.00E+00</c:formatCode>
                <c:ptCount val="5"/>
                <c:pt idx="0" formatCode="General">
                  <c:v>1716</c:v>
                </c:pt>
                <c:pt idx="1">
                  <c:v>0</c:v>
                </c:pt>
                <c:pt idx="2" formatCode="General">
                  <c:v>1717</c:v>
                </c:pt>
                <c:pt idx="3" formatCode="General">
                  <c:v>1166</c:v>
                </c:pt>
                <c:pt idx="4" formatCode="General">
                  <c:v>1651</c:v>
                </c:pt>
              </c:numCache>
            </c:numRef>
          </c:val>
        </c:ser>
        <c:shape val="box"/>
        <c:axId val="72481408"/>
        <c:axId val="72491392"/>
        <c:axId val="0"/>
      </c:bar3DChart>
      <c:catAx>
        <c:axId val="72481408"/>
        <c:scaling>
          <c:orientation val="minMax"/>
        </c:scaling>
        <c:axPos val="l"/>
        <c:tickLblPos val="nextTo"/>
        <c:crossAx val="72491392"/>
        <c:crosses val="autoZero"/>
        <c:auto val="1"/>
        <c:lblAlgn val="ctr"/>
        <c:lblOffset val="100"/>
      </c:catAx>
      <c:valAx>
        <c:axId val="72491392"/>
        <c:scaling>
          <c:orientation val="minMax"/>
          <c:min val="1000"/>
        </c:scaling>
        <c:axPos val="b"/>
        <c:majorGridlines/>
        <c:numFmt formatCode="General" sourceLinked="1"/>
        <c:tickLblPos val="nextTo"/>
        <c:crossAx val="724814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9"/>
  <c:chart>
    <c:view3D>
      <c:rAngAx val="1"/>
    </c:view3D>
    <c:plotArea>
      <c:layout/>
      <c:bar3DChart>
        <c:barDir val="bar"/>
        <c:grouping val="stacked"/>
        <c:ser>
          <c:idx val="0"/>
          <c:order val="0"/>
          <c:cat>
            <c:strRef>
              <c:f>Sheet1!$Z$59:$AG$59</c:f>
              <c:strCache>
                <c:ptCount val="7"/>
                <c:pt idx="0">
                  <c:v>Black Box Bin Packing + PSO</c:v>
                </c:pt>
                <c:pt idx="1">
                  <c:v>PSO + Seeding</c:v>
                </c:pt>
                <c:pt idx="2">
                  <c:v>PSO</c:v>
                </c:pt>
                <c:pt idx="3">
                  <c:v>Black Box Bin-packing + Genetic</c:v>
                </c:pt>
                <c:pt idx="4">
                  <c:v>Genetic + Seeding</c:v>
                </c:pt>
                <c:pt idx="5">
                  <c:v>Genetic</c:v>
                </c:pt>
                <c:pt idx="6">
                  <c:v>Black Box Bin-packing</c:v>
                </c:pt>
              </c:strCache>
            </c:strRef>
          </c:cat>
          <c:val>
            <c:numRef>
              <c:f>Sheet1!$B$29:$H$29</c:f>
              <c:numCache>
                <c:formatCode>General</c:formatCode>
                <c:ptCount val="7"/>
                <c:pt idx="0">
                  <c:v>15</c:v>
                </c:pt>
                <c:pt idx="1">
                  <c:v>9</c:v>
                </c:pt>
                <c:pt idx="2" formatCode="0.00E+00">
                  <c:v>0</c:v>
                </c:pt>
                <c:pt idx="3">
                  <c:v>22</c:v>
                </c:pt>
                <c:pt idx="4">
                  <c:v>13</c:v>
                </c:pt>
                <c:pt idx="5">
                  <c:v>3</c:v>
                </c:pt>
                <c:pt idx="6">
                  <c:v>9</c:v>
                </c:pt>
              </c:numCache>
            </c:numRef>
          </c:val>
        </c:ser>
        <c:shape val="box"/>
        <c:axId val="72548352"/>
        <c:axId val="72549888"/>
        <c:axId val="0"/>
      </c:bar3DChart>
      <c:catAx>
        <c:axId val="72548352"/>
        <c:scaling>
          <c:orientation val="minMax"/>
        </c:scaling>
        <c:axPos val="l"/>
        <c:tickLblPos val="nextTo"/>
        <c:crossAx val="72549888"/>
        <c:crosses val="autoZero"/>
        <c:auto val="1"/>
        <c:lblAlgn val="ctr"/>
        <c:lblOffset val="100"/>
      </c:catAx>
      <c:valAx>
        <c:axId val="72549888"/>
        <c:scaling>
          <c:orientation val="minMax"/>
        </c:scaling>
        <c:axPos val="b"/>
        <c:majorGridlines/>
        <c:numFmt formatCode="General" sourceLinked="1"/>
        <c:tickLblPos val="nextTo"/>
        <c:crossAx val="725483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9"/>
  <c:chart>
    <c:view3D>
      <c:rAngAx val="1"/>
    </c:view3D>
    <c:plotArea>
      <c:layout/>
      <c:bar3DChart>
        <c:barDir val="bar"/>
        <c:grouping val="stacked"/>
        <c:ser>
          <c:idx val="0"/>
          <c:order val="0"/>
          <c:cat>
            <c:strRef>
              <c:f>Sheet1!$Z$59:$AF$59</c:f>
              <c:strCache>
                <c:ptCount val="7"/>
                <c:pt idx="0">
                  <c:v>Black Box Bin Packing + PSO</c:v>
                </c:pt>
                <c:pt idx="1">
                  <c:v>PSO + Seeding</c:v>
                </c:pt>
                <c:pt idx="2">
                  <c:v>PSO</c:v>
                </c:pt>
                <c:pt idx="3">
                  <c:v>Black Box Bin-packing + Genetic</c:v>
                </c:pt>
                <c:pt idx="4">
                  <c:v>Genetic + Seeding</c:v>
                </c:pt>
                <c:pt idx="5">
                  <c:v>Genetic</c:v>
                </c:pt>
                <c:pt idx="6">
                  <c:v>Black Box Bin-packing</c:v>
                </c:pt>
              </c:strCache>
            </c:strRef>
          </c:cat>
          <c:val>
            <c:numRef>
              <c:f>Sheet1!$B$26:$H$26</c:f>
              <c:numCache>
                <c:formatCode>General</c:formatCode>
                <c:ptCount val="7"/>
                <c:pt idx="0">
                  <c:v>1720</c:v>
                </c:pt>
                <c:pt idx="1">
                  <c:v>1716</c:v>
                </c:pt>
                <c:pt idx="2" formatCode="0.00E+00">
                  <c:v>0</c:v>
                </c:pt>
                <c:pt idx="3">
                  <c:v>1730</c:v>
                </c:pt>
                <c:pt idx="4">
                  <c:v>1717</c:v>
                </c:pt>
                <c:pt idx="5">
                  <c:v>1166</c:v>
                </c:pt>
                <c:pt idx="6">
                  <c:v>1651</c:v>
                </c:pt>
              </c:numCache>
            </c:numRef>
          </c:val>
        </c:ser>
        <c:shape val="box"/>
        <c:axId val="72573696"/>
        <c:axId val="72575232"/>
        <c:axId val="0"/>
      </c:bar3DChart>
      <c:catAx>
        <c:axId val="72573696"/>
        <c:scaling>
          <c:orientation val="minMax"/>
        </c:scaling>
        <c:axPos val="l"/>
        <c:tickLblPos val="nextTo"/>
        <c:crossAx val="72575232"/>
        <c:crosses val="autoZero"/>
        <c:auto val="1"/>
        <c:lblAlgn val="ctr"/>
        <c:lblOffset val="100"/>
      </c:catAx>
      <c:valAx>
        <c:axId val="72575232"/>
        <c:scaling>
          <c:orientation val="minMax"/>
        </c:scaling>
        <c:axPos val="b"/>
        <c:majorGridlines/>
        <c:numFmt formatCode="General" sourceLinked="1"/>
        <c:tickLblPos val="nextTo"/>
        <c:crossAx val="725736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8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8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BBB34B7-0E60-44B2-8705-AAA49C6DA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024970A-5CB5-47CC-A051-76E34E383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43A2A5-9D84-48D2-B8D8-FD3C4D982FAC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Got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phd</a:t>
            </a:r>
            <a:r>
              <a:rPr lang="en-US" baseline="0" dirty="0" smtClean="0"/>
              <a:t> 1 year ago &amp; have been working as a research assistant professor since then</a:t>
            </a:r>
          </a:p>
          <a:p>
            <a:pPr eaLnBrk="1" hangingPunct="1"/>
            <a:r>
              <a:rPr lang="en-US" baseline="0" dirty="0" smtClean="0"/>
              <a:t>Jules, I color coded the sponsors according to whether they were federal funding, </a:t>
            </a:r>
            <a:r>
              <a:rPr lang="en-US" baseline="0" dirty="0" err="1" smtClean="0"/>
              <a:t>DoD</a:t>
            </a:r>
            <a:r>
              <a:rPr lang="en-US" baseline="0" dirty="0" smtClean="0"/>
              <a:t> company funding, or </a:t>
            </a:r>
            <a:r>
              <a:rPr lang="en-US" baseline="0" smtClean="0"/>
              <a:t>commercial funding.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007C9-3C3E-4063-A2FD-4FBDA87DB28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Links at</a:t>
            </a:r>
            <a:r>
              <a:rPr lang="en-US" baseline="0" dirty="0" smtClean="0"/>
              <a:t> end of talk for pointers &amp; more information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007C9-3C3E-4063-A2FD-4FBDA87DB28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007C9-3C3E-4063-A2FD-4FBDA87DB28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007C9-3C3E-4063-A2FD-4FBDA87DB28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007C9-3C3E-4063-A2FD-4FBDA87DB28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007C9-3C3E-4063-A2FD-4FBDA87DB28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F5AD84-BFD0-4423-9D4F-3F6409B6CD8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Theme for how they all fit together</a:t>
            </a:r>
          </a:p>
          <a:p>
            <a:pPr eaLnBrk="1" hangingPunct="1"/>
            <a:r>
              <a:rPr lang="en-US" dirty="0" smtClean="0"/>
              <a:t>Text hard to read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F5AD84-BFD0-4423-9D4F-3F6409B6CD8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Theme for how they all fit together</a:t>
            </a:r>
          </a:p>
          <a:p>
            <a:pPr eaLnBrk="1" hangingPunct="1"/>
            <a:r>
              <a:rPr lang="en-US" dirty="0" smtClean="0"/>
              <a:t>Text hard to read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F5AD84-BFD0-4423-9D4F-3F6409B6CD8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Theme for how they all fit together</a:t>
            </a:r>
          </a:p>
          <a:p>
            <a:pPr eaLnBrk="1" hangingPunct="1"/>
            <a:r>
              <a:rPr lang="en-US" dirty="0" smtClean="0"/>
              <a:t>Text hard to read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F5AD84-BFD0-4423-9D4F-3F6409B6CD8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Theme for how they all fit together</a:t>
            </a:r>
          </a:p>
          <a:p>
            <a:pPr eaLnBrk="1" hangingPunct="1"/>
            <a:r>
              <a:rPr lang="en-US" dirty="0" smtClean="0"/>
              <a:t>Text hard to read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Jules,</a:t>
            </a:r>
            <a:r>
              <a:rPr lang="en-US" baseline="0" dirty="0" smtClean="0"/>
              <a:t> please also emphasize that your work spans the gamut of theory, tools, &amp; experimentation “at scale”.</a:t>
            </a:r>
          </a:p>
          <a:p>
            <a:r>
              <a:rPr lang="en-US" baseline="0" dirty="0" smtClean="0"/>
              <a:t>Build, optimize, &amp; validate CPS</a:t>
            </a:r>
          </a:p>
          <a:p>
            <a:r>
              <a:rPr lang="en-US" baseline="0" dirty="0" smtClean="0"/>
              <a:t>Animate – bring together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24970A-5CB5-47CC-A051-76E34E3830C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F5AD84-BFD0-4423-9D4F-3F6409B6CD8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F5AD84-BFD0-4423-9D4F-3F6409B6CD81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007C9-3C3E-4063-A2FD-4FBDA87DB282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007C9-3C3E-4063-A2FD-4FBDA87DB282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F5AD84-BFD0-4423-9D4F-3F6409B6CD81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Software/ ?  / Hardware -&gt; What is the mapping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F5AD84-BFD0-4423-9D4F-3F6409B6CD81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F8CFAD-4CDD-4437-B3BE-86916F675FFD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F5AD84-BFD0-4423-9D4F-3F6409B6CD81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007C9-3C3E-4063-A2FD-4FBDA87DB282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Phrase this all in the context of the LMCO challenge</a:t>
            </a:r>
            <a:r>
              <a:rPr lang="en-US" baseline="0" dirty="0" smtClean="0"/>
              <a:t> problem</a:t>
            </a:r>
          </a:p>
          <a:p>
            <a:pPr eaLnBrk="1" hangingPunct="1"/>
            <a:r>
              <a:rPr lang="en-US" baseline="0" dirty="0" smtClean="0"/>
              <a:t>…but is not point solution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F5AD84-BFD0-4423-9D4F-3F6409B6CD81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Slide before that shows multiprocessor scheduling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Jules,</a:t>
            </a:r>
            <a:r>
              <a:rPr lang="en-US" baseline="0" dirty="0" smtClean="0"/>
              <a:t> please also emphasize that your work spans the gamut of theory, tools, &amp; experimentation “at scale”.</a:t>
            </a:r>
          </a:p>
          <a:p>
            <a:r>
              <a:rPr lang="en-US" baseline="0" dirty="0" smtClean="0"/>
              <a:t>Build, optimize, &amp; validate CPS</a:t>
            </a:r>
          </a:p>
          <a:p>
            <a:r>
              <a:rPr lang="en-US" baseline="0" dirty="0" smtClean="0"/>
              <a:t>Animate – bring together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24970A-5CB5-47CC-A051-76E34E3830C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F5AD84-BFD0-4423-9D4F-3F6409B6CD81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Slide before that shows multiprocessor scheduling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F5AD84-BFD0-4423-9D4F-3F6409B6CD81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F5AD84-BFD0-4423-9D4F-3F6409B6CD81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F5AD84-BFD0-4423-9D4F-3F6409B6CD81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cs typeface="Arial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2BB6C-387A-4C49-8A65-692A6FDEF140}" type="slidenum">
              <a:rPr lang="en-US" smtClean="0">
                <a:cs typeface="Arial" pitchFamily="34" charset="0"/>
              </a:rPr>
              <a:pPr/>
              <a:t>34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cs typeface="Arial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2BB6C-387A-4C49-8A65-692A6FDEF140}" type="slidenum">
              <a:rPr lang="en-US" smtClean="0">
                <a:cs typeface="Arial" pitchFamily="34" charset="0"/>
              </a:rPr>
              <a:pPr/>
              <a:t>35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Break algorithm out into multi-slide</a:t>
            </a:r>
            <a:r>
              <a:rPr lang="en-US" baseline="0" dirty="0" smtClean="0">
                <a:cs typeface="Arial" pitchFamily="34" charset="0"/>
              </a:rPr>
              <a:t> animation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2BB6C-387A-4C49-8A65-692A6FDEF140}" type="slidenum">
              <a:rPr lang="en-US" smtClean="0">
                <a:cs typeface="Arial" pitchFamily="34" charset="0"/>
              </a:rPr>
              <a:pPr/>
              <a:t>36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Break algorithm out into multi-slide</a:t>
            </a:r>
            <a:r>
              <a:rPr lang="en-US" baseline="0" dirty="0" smtClean="0">
                <a:cs typeface="Arial" pitchFamily="34" charset="0"/>
              </a:rPr>
              <a:t> animation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2BB6C-387A-4C49-8A65-692A6FDEF140}" type="slidenum">
              <a:rPr lang="en-US" smtClean="0">
                <a:cs typeface="Arial" pitchFamily="34" charset="0"/>
              </a:rPr>
              <a:pPr/>
              <a:t>37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Break algorithm out into multi-slide</a:t>
            </a:r>
            <a:r>
              <a:rPr lang="en-US" baseline="0" dirty="0" smtClean="0">
                <a:cs typeface="Arial" pitchFamily="34" charset="0"/>
              </a:rPr>
              <a:t> animation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2BB6C-387A-4C49-8A65-692A6FDEF140}" type="slidenum">
              <a:rPr lang="en-US" smtClean="0">
                <a:cs typeface="Arial" pitchFamily="34" charset="0"/>
              </a:rPr>
              <a:pPr/>
              <a:t>38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Break algorithm out into multi-slide</a:t>
            </a:r>
            <a:r>
              <a:rPr lang="en-US" baseline="0" dirty="0" smtClean="0">
                <a:cs typeface="Arial" pitchFamily="34" charset="0"/>
              </a:rPr>
              <a:t> animation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2BB6C-387A-4C49-8A65-692A6FDEF140}" type="slidenum">
              <a:rPr lang="en-US" smtClean="0">
                <a:cs typeface="Arial" pitchFamily="34" charset="0"/>
              </a:rPr>
              <a:pPr/>
              <a:t>39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Jules,</a:t>
            </a:r>
            <a:r>
              <a:rPr lang="en-US" baseline="0" dirty="0" smtClean="0"/>
              <a:t> please also emphasize that your work spans the gamut of theory, tools, &amp; experimentation “at scale”.</a:t>
            </a:r>
          </a:p>
          <a:p>
            <a:r>
              <a:rPr lang="en-US" baseline="0" dirty="0" smtClean="0"/>
              <a:t>Build, optimize, &amp; validate CPS</a:t>
            </a:r>
          </a:p>
          <a:p>
            <a:r>
              <a:rPr lang="en-US" baseline="0" dirty="0" smtClean="0"/>
              <a:t>Animate – bring together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24970A-5CB5-47CC-A051-76E34E3830C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Break algorithm out into multi-slide</a:t>
            </a:r>
            <a:r>
              <a:rPr lang="en-US" baseline="0" dirty="0" smtClean="0">
                <a:cs typeface="Arial" pitchFamily="34" charset="0"/>
              </a:rPr>
              <a:t> animation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2BB6C-387A-4C49-8A65-692A6FDEF140}" type="slidenum">
              <a:rPr lang="en-US" smtClean="0">
                <a:cs typeface="Arial" pitchFamily="34" charset="0"/>
              </a:rPr>
              <a:pPr/>
              <a:t>40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Break algorithm out into multi-slide</a:t>
            </a:r>
            <a:r>
              <a:rPr lang="en-US" baseline="0" dirty="0" smtClean="0">
                <a:cs typeface="Arial" pitchFamily="34" charset="0"/>
              </a:rPr>
              <a:t> animation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2BB6C-387A-4C49-8A65-692A6FDEF140}" type="slidenum">
              <a:rPr lang="en-US" smtClean="0">
                <a:cs typeface="Arial" pitchFamily="34" charset="0"/>
              </a:rPr>
              <a:pPr/>
              <a:t>41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Break algorithm out into multi-slide</a:t>
            </a:r>
            <a:r>
              <a:rPr lang="en-US" baseline="0" dirty="0" smtClean="0">
                <a:cs typeface="Arial" pitchFamily="34" charset="0"/>
              </a:rPr>
              <a:t> animation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2BB6C-387A-4C49-8A65-692A6FDEF140}" type="slidenum">
              <a:rPr lang="en-US" smtClean="0">
                <a:cs typeface="Arial" pitchFamily="34" charset="0"/>
              </a:rPr>
              <a:pPr/>
              <a:t>42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Break algorithm out into multi-slide</a:t>
            </a:r>
            <a:r>
              <a:rPr lang="en-US" baseline="0" dirty="0" smtClean="0">
                <a:cs typeface="Arial" pitchFamily="34" charset="0"/>
              </a:rPr>
              <a:t> animation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2BB6C-387A-4C49-8A65-692A6FDEF140}" type="slidenum">
              <a:rPr lang="en-US" smtClean="0">
                <a:cs typeface="Arial" pitchFamily="34" charset="0"/>
              </a:rPr>
              <a:pPr/>
              <a:t>43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Break algorithm out into multi-slide</a:t>
            </a:r>
            <a:r>
              <a:rPr lang="en-US" baseline="0" dirty="0" smtClean="0">
                <a:cs typeface="Arial" pitchFamily="34" charset="0"/>
              </a:rPr>
              <a:t> animation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2BB6C-387A-4C49-8A65-692A6FDEF140}" type="slidenum">
              <a:rPr lang="en-US" smtClean="0">
                <a:cs typeface="Arial" pitchFamily="34" charset="0"/>
              </a:rPr>
              <a:pPr/>
              <a:t>44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Break algorithm out into multi-slide</a:t>
            </a:r>
            <a:r>
              <a:rPr lang="en-US" baseline="0" dirty="0" smtClean="0">
                <a:cs typeface="Arial" pitchFamily="34" charset="0"/>
              </a:rPr>
              <a:t> animation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2BB6C-387A-4C49-8A65-692A6FDEF140}" type="slidenum">
              <a:rPr lang="en-US" smtClean="0">
                <a:cs typeface="Arial" pitchFamily="34" charset="0"/>
              </a:rPr>
              <a:pPr/>
              <a:t>45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Break algorithm out into multi-slide</a:t>
            </a:r>
            <a:r>
              <a:rPr lang="en-US" baseline="0" dirty="0" smtClean="0">
                <a:cs typeface="Arial" pitchFamily="34" charset="0"/>
              </a:rPr>
              <a:t> animation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2BB6C-387A-4C49-8A65-692A6FDEF140}" type="slidenum">
              <a:rPr lang="en-US" smtClean="0">
                <a:cs typeface="Arial" pitchFamily="34" charset="0"/>
              </a:rPr>
              <a:pPr/>
              <a:t>46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Break algorithm out into multi-slide</a:t>
            </a:r>
            <a:r>
              <a:rPr lang="en-US" baseline="0" dirty="0" smtClean="0">
                <a:cs typeface="Arial" pitchFamily="34" charset="0"/>
              </a:rPr>
              <a:t> animation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2BB6C-387A-4C49-8A65-692A6FDEF140}" type="slidenum">
              <a:rPr lang="en-US" smtClean="0">
                <a:cs typeface="Arial" pitchFamily="34" charset="0"/>
              </a:rPr>
              <a:pPr/>
              <a:t>47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Break algorithm out into multi-slide</a:t>
            </a:r>
            <a:r>
              <a:rPr lang="en-US" baseline="0" dirty="0" smtClean="0">
                <a:cs typeface="Arial" pitchFamily="34" charset="0"/>
              </a:rPr>
              <a:t> animation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2BB6C-387A-4C49-8A65-692A6FDEF140}" type="slidenum">
              <a:rPr lang="en-US" smtClean="0">
                <a:cs typeface="Arial" pitchFamily="34" charset="0"/>
              </a:rPr>
              <a:pPr/>
              <a:t>48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Break algorithm out into multi-slide</a:t>
            </a:r>
            <a:r>
              <a:rPr lang="en-US" baseline="0" dirty="0" smtClean="0">
                <a:cs typeface="Arial" pitchFamily="34" charset="0"/>
              </a:rPr>
              <a:t> animation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2BB6C-387A-4C49-8A65-692A6FDEF140}" type="slidenum">
              <a:rPr lang="en-US" smtClean="0">
                <a:cs typeface="Arial" pitchFamily="34" charset="0"/>
              </a:rPr>
              <a:pPr/>
              <a:t>49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24970A-5CB5-47CC-A051-76E34E3830C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Break algorithm out into multi-slide</a:t>
            </a:r>
            <a:r>
              <a:rPr lang="en-US" baseline="0" dirty="0" smtClean="0">
                <a:cs typeface="Arial" pitchFamily="34" charset="0"/>
              </a:rPr>
              <a:t> animation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2BB6C-387A-4C49-8A65-692A6FDEF140}" type="slidenum">
              <a:rPr lang="en-US" smtClean="0">
                <a:cs typeface="Arial" pitchFamily="34" charset="0"/>
              </a:rPr>
              <a:pPr/>
              <a:t>50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Break algorithm out into multi-slide</a:t>
            </a:r>
            <a:r>
              <a:rPr lang="en-US" baseline="0" dirty="0" smtClean="0">
                <a:cs typeface="Arial" pitchFamily="34" charset="0"/>
              </a:rPr>
              <a:t> animation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2BB6C-387A-4C49-8A65-692A6FDEF140}" type="slidenum">
              <a:rPr lang="en-US" smtClean="0">
                <a:cs typeface="Arial" pitchFamily="34" charset="0"/>
              </a:rPr>
              <a:pPr/>
              <a:t>51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Break algorithm out into multi-slide</a:t>
            </a:r>
            <a:r>
              <a:rPr lang="en-US" baseline="0" dirty="0" smtClean="0">
                <a:cs typeface="Arial" pitchFamily="34" charset="0"/>
              </a:rPr>
              <a:t> animation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2BB6C-387A-4C49-8A65-692A6FDEF140}" type="slidenum">
              <a:rPr lang="en-US" smtClean="0">
                <a:cs typeface="Arial" pitchFamily="34" charset="0"/>
              </a:rPr>
              <a:pPr/>
              <a:t>52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cs typeface="Arial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2BB6C-387A-4C49-8A65-692A6FDEF140}" type="slidenum">
              <a:rPr lang="en-US" smtClean="0">
                <a:cs typeface="Arial" pitchFamily="34" charset="0"/>
              </a:rPr>
              <a:pPr/>
              <a:t>53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24970A-5CB5-47CC-A051-76E34E3830C5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007C9-3C3E-4063-A2FD-4FBDA87DB282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Phrase this all in the context of the LMCO challenge</a:t>
            </a:r>
            <a:r>
              <a:rPr lang="en-US" baseline="0" dirty="0" smtClean="0"/>
              <a:t> problem</a:t>
            </a:r>
          </a:p>
          <a:p>
            <a:pPr eaLnBrk="1" hangingPunct="1"/>
            <a:r>
              <a:rPr lang="en-US" baseline="0" dirty="0" smtClean="0"/>
              <a:t>…but is not point solution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cs typeface="Arial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2BB6C-387A-4C49-8A65-692A6FDEF140}" type="slidenum">
              <a:rPr lang="en-US" smtClean="0">
                <a:cs typeface="Arial" pitchFamily="34" charset="0"/>
              </a:rPr>
              <a:pPr/>
              <a:t>56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Discuss evolutionary</a:t>
            </a:r>
            <a:r>
              <a:rPr lang="en-US" baseline="0" dirty="0" smtClean="0">
                <a:cs typeface="Arial" pitchFamily="34" charset="0"/>
              </a:rPr>
              <a:t> algorithms &amp; swarm intelligence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2BB6C-387A-4C49-8A65-692A6FDEF140}" type="slidenum">
              <a:rPr lang="en-US" smtClean="0">
                <a:cs typeface="Arial" pitchFamily="34" charset="0"/>
              </a:rPr>
              <a:pPr/>
              <a:t>57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Discuss evolutionary</a:t>
            </a:r>
            <a:r>
              <a:rPr lang="en-US" baseline="0" dirty="0" smtClean="0">
                <a:cs typeface="Arial" pitchFamily="34" charset="0"/>
              </a:rPr>
              <a:t> algorithms &amp; swarm intelligence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2BB6C-387A-4C49-8A65-692A6FDEF140}" type="slidenum">
              <a:rPr lang="en-US" smtClean="0">
                <a:cs typeface="Arial" pitchFamily="34" charset="0"/>
              </a:rPr>
              <a:pPr/>
              <a:t>58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2E2D95-7844-4FE9-B75A-BB2B8F37BD7C}" type="slidenum">
              <a:rPr lang="en-US" smtClean="0">
                <a:cs typeface="Arial" pitchFamily="34" charset="0"/>
              </a:rPr>
              <a:pPr/>
              <a:t>59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007C9-3C3E-4063-A2FD-4FBDA87DB28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Mention:</a:t>
            </a:r>
            <a:r>
              <a:rPr lang="en-US" baseline="0" dirty="0" smtClean="0"/>
              <a:t> </a:t>
            </a:r>
            <a:r>
              <a:rPr lang="en-US" dirty="0" err="1" smtClean="0"/>
              <a:t>Ariane</a:t>
            </a:r>
            <a:r>
              <a:rPr lang="en-US" dirty="0" smtClean="0"/>
              <a:t> 5 rocket, F22 software, Toyota’s possible</a:t>
            </a:r>
            <a:r>
              <a:rPr lang="en-US" baseline="0" dirty="0" smtClean="0"/>
              <a:t> software glitch</a:t>
            </a:r>
          </a:p>
          <a:p>
            <a:pPr eaLnBrk="1" hangingPunct="1"/>
            <a:r>
              <a:rPr lang="en-US" baseline="0" dirty="0" smtClean="0"/>
              <a:t>The right answer delivered too late is the wrong answer</a:t>
            </a:r>
          </a:p>
          <a:p>
            <a:pPr eaLnBrk="1" hangingPunct="1"/>
            <a:r>
              <a:rPr lang="en-US" baseline="0" dirty="0" smtClean="0"/>
              <a:t>Animate &amp; emphasize tradeoffs on right-hand side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2E2D95-7844-4FE9-B75A-BB2B8F37BD7C}" type="slidenum">
              <a:rPr lang="en-US" smtClean="0">
                <a:cs typeface="Arial" pitchFamily="34" charset="0"/>
              </a:rPr>
              <a:pPr/>
              <a:t>60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2E2D95-7844-4FE9-B75A-BB2B8F37BD7C}" type="slidenum">
              <a:rPr lang="en-US" smtClean="0">
                <a:cs typeface="Arial" pitchFamily="34" charset="0"/>
              </a:rPr>
              <a:pPr/>
              <a:t>61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2E2D95-7844-4FE9-B75A-BB2B8F37BD7C}" type="slidenum">
              <a:rPr lang="en-US" smtClean="0">
                <a:cs typeface="Arial" pitchFamily="34" charset="0"/>
              </a:rPr>
              <a:pPr/>
              <a:t>62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24970A-5CB5-47CC-A051-76E34E3830C5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24970A-5CB5-47CC-A051-76E34E3830C5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24970A-5CB5-47CC-A051-76E34E3830C5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2E2D95-7844-4FE9-B75A-BB2B8F37BD7C}" type="slidenum">
              <a:rPr lang="en-US" smtClean="0">
                <a:cs typeface="Arial" pitchFamily="34" charset="0"/>
              </a:rPr>
              <a:pPr/>
              <a:t>66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24970A-5CB5-47CC-A051-76E34E3830C5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007C9-3C3E-4063-A2FD-4FBDA87DB282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Phrase this all in the context of the LMCO challenge</a:t>
            </a:r>
            <a:r>
              <a:rPr lang="en-US" baseline="0" dirty="0" smtClean="0"/>
              <a:t> problem</a:t>
            </a:r>
          </a:p>
          <a:p>
            <a:pPr eaLnBrk="1" hangingPunct="1"/>
            <a:r>
              <a:rPr lang="en-US" baseline="0" dirty="0" smtClean="0"/>
              <a:t>…but is not point solution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24970A-5CB5-47CC-A051-76E34E3830C5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007C9-3C3E-4063-A2FD-4FBDA87DB28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Mention:</a:t>
            </a:r>
            <a:r>
              <a:rPr lang="en-US" baseline="0" dirty="0" smtClean="0"/>
              <a:t> </a:t>
            </a:r>
            <a:r>
              <a:rPr lang="en-US" dirty="0" err="1" smtClean="0"/>
              <a:t>Ariane</a:t>
            </a:r>
            <a:r>
              <a:rPr lang="en-US" dirty="0" smtClean="0"/>
              <a:t> 5 rocket, F22 software, Toyota’s possible</a:t>
            </a:r>
            <a:r>
              <a:rPr lang="en-US" baseline="0" dirty="0" smtClean="0"/>
              <a:t> software glitch</a:t>
            </a:r>
          </a:p>
          <a:p>
            <a:pPr eaLnBrk="1" hangingPunct="1"/>
            <a:r>
              <a:rPr lang="en-US" baseline="0" dirty="0" smtClean="0"/>
              <a:t>The right answer delivered too late is the wrong answer</a:t>
            </a:r>
          </a:p>
          <a:p>
            <a:pPr eaLnBrk="1" hangingPunct="1"/>
            <a:r>
              <a:rPr lang="en-US" baseline="0" dirty="0" smtClean="0"/>
              <a:t>Animate &amp; emphasize tradeoffs on right-hand side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24970A-5CB5-47CC-A051-76E34E3830C5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2E2D95-7844-4FE9-B75A-BB2B8F37BD7C}" type="slidenum">
              <a:rPr lang="en-US" smtClean="0">
                <a:cs typeface="Arial" pitchFamily="34" charset="0"/>
              </a:rPr>
              <a:pPr/>
              <a:t>71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24970A-5CB5-47CC-A051-76E34E3830C5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24970A-5CB5-47CC-A051-76E34E3830C5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24970A-5CB5-47CC-A051-76E34E3830C5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24970A-5CB5-47CC-A051-76E34E3830C5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24970A-5CB5-47CC-A051-76E34E3830C5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24970A-5CB5-47CC-A051-76E34E3830C5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24970A-5CB5-47CC-A051-76E34E3830C5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5EAFEF-4703-4286-9247-C327CBE5514A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007C9-3C3E-4063-A2FD-4FBDA87DB28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Mention:</a:t>
            </a:r>
            <a:r>
              <a:rPr lang="en-US" baseline="0" dirty="0" smtClean="0"/>
              <a:t> </a:t>
            </a:r>
            <a:r>
              <a:rPr lang="en-US" dirty="0" err="1" smtClean="0"/>
              <a:t>Ariane</a:t>
            </a:r>
            <a:r>
              <a:rPr lang="en-US" dirty="0" smtClean="0"/>
              <a:t> 5 rocket, F22 software, Toyota’s possible</a:t>
            </a:r>
            <a:r>
              <a:rPr lang="en-US" baseline="0" dirty="0" smtClean="0"/>
              <a:t> software glitch</a:t>
            </a:r>
          </a:p>
          <a:p>
            <a:pPr eaLnBrk="1" hangingPunct="1"/>
            <a:r>
              <a:rPr lang="en-US" baseline="0" dirty="0" smtClean="0"/>
              <a:t>The right answer delivered too late is the wrong answer</a:t>
            </a:r>
          </a:p>
          <a:p>
            <a:pPr eaLnBrk="1" hangingPunct="1"/>
            <a:r>
              <a:rPr lang="en-US" baseline="0" dirty="0" smtClean="0"/>
              <a:t>Animate &amp; emphasize tradeoffs on right-hand side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24970A-5CB5-47CC-A051-76E34E3830C5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007C9-3C3E-4063-A2FD-4FBDA87DB282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Work started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phd</a:t>
            </a:r>
            <a:r>
              <a:rPr lang="en-US" baseline="0" dirty="0" smtClean="0"/>
              <a:t> vs. work in last 6mos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007C9-3C3E-4063-A2FD-4FBDA87DB282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F5AD84-BFD0-4423-9D4F-3F6409B6CD81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Combine challenges/apps</a:t>
            </a:r>
            <a:r>
              <a:rPr lang="en-US" baseline="0" dirty="0" smtClean="0"/>
              <a:t> to motivate where the challenges are coming from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work before was</a:t>
            </a:r>
            <a:r>
              <a:rPr lang="en-US" baseline="0" dirty="0" smtClean="0"/>
              <a:t> with grad students</a:t>
            </a:r>
          </a:p>
          <a:p>
            <a:r>
              <a:rPr lang="en-US" baseline="0" dirty="0" smtClean="0"/>
              <a:t>This particular project is with undergrads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24970A-5CB5-47CC-A051-76E34E3830C5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007C9-3C3E-4063-A2FD-4FBDA87DB282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Challenge/solution flavor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24970A-5CB5-47CC-A051-76E34E3830C5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collaboration with Jay/Humanities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24970A-5CB5-47CC-A051-76E34E3830C5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collaboration with med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24970A-5CB5-47CC-A051-76E34E3830C5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007C9-3C3E-4063-A2FD-4FBDA87DB282}" type="slidenum">
              <a:rPr lang="en-US" smtClean="0"/>
              <a:pPr/>
              <a:t>89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007C9-3C3E-4063-A2FD-4FBDA87DB28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Mention:</a:t>
            </a:r>
            <a:r>
              <a:rPr lang="en-US" baseline="0" dirty="0" smtClean="0"/>
              <a:t> </a:t>
            </a:r>
            <a:r>
              <a:rPr lang="en-US" dirty="0" err="1" smtClean="0"/>
              <a:t>Ariane</a:t>
            </a:r>
            <a:r>
              <a:rPr lang="en-US" dirty="0" smtClean="0"/>
              <a:t> 5 rocket, F22 software, Toyota’s possible</a:t>
            </a:r>
            <a:r>
              <a:rPr lang="en-US" baseline="0" dirty="0" smtClean="0"/>
              <a:t> software glitch</a:t>
            </a:r>
          </a:p>
          <a:p>
            <a:pPr eaLnBrk="1" hangingPunct="1"/>
            <a:r>
              <a:rPr lang="en-US" baseline="0" dirty="0" smtClean="0"/>
              <a:t>The right answer delivered too late is the wrong answer</a:t>
            </a:r>
          </a:p>
          <a:p>
            <a:pPr eaLnBrk="1" hangingPunct="1"/>
            <a:r>
              <a:rPr lang="en-US" baseline="0" dirty="0" smtClean="0"/>
              <a:t>Animate &amp; emphasize tradeoffs on right-hand side</a:t>
            </a: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Move </a:t>
            </a:r>
            <a:r>
              <a:rPr lang="en-US" dirty="0" err="1" smtClean="0"/>
              <a:t>urls</a:t>
            </a:r>
            <a:r>
              <a:rPr lang="en-US" dirty="0" smtClean="0"/>
              <a:t> to GEMS page</a:t>
            </a:r>
          </a:p>
          <a:p>
            <a:r>
              <a:rPr lang="en-US" dirty="0" smtClean="0"/>
              <a:t>Move bullets to left &amp; add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24970A-5CB5-47CC-A051-76E34E3830C5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FC44A4-A921-4893-BABB-5CC5FF4E77F5}" type="slidenum">
              <a:rPr lang="en-US" smtClean="0"/>
              <a:pPr/>
              <a:t>91</a:t>
            </a:fld>
            <a:endParaRPr lang="en-US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Two columns</a:t>
            </a: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FC44A4-A921-4893-BABB-5CC5FF4E77F5}" type="slidenum">
              <a:rPr lang="en-US" smtClean="0"/>
              <a:pPr/>
              <a:t>92</a:t>
            </a:fld>
            <a:endParaRPr lang="en-US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07A04F-5631-4191-8436-378307B079A3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431FE-2975-4B5D-A37F-83FD4A1A2FDD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Gems </a:t>
            </a:r>
            <a:r>
              <a:rPr lang="en-US" dirty="0" err="1" smtClean="0"/>
              <a:t>url</a:t>
            </a:r>
            <a:endParaRPr lang="en-US" dirty="0" smtClean="0"/>
          </a:p>
          <a:p>
            <a:pPr eaLnBrk="1" hangingPunct="1"/>
            <a:r>
              <a:rPr lang="en-US" dirty="0" smtClean="0"/>
              <a:t>Many</a:t>
            </a:r>
            <a:r>
              <a:rPr lang="en-US" baseline="0" dirty="0" smtClean="0"/>
              <a:t> tools build on gems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007C9-3C3E-4063-A2FD-4FBDA87DB282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007C9-3C3E-4063-A2FD-4FBDA87DB282}" type="slidenum">
              <a:rPr lang="en-US" smtClean="0"/>
              <a:pPr/>
              <a:t>96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24970A-5CB5-47CC-A051-76E34E3830C5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76200"/>
            <a:ext cx="20193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59055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762000"/>
            <a:ext cx="39624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762000"/>
            <a:ext cx="3962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3505200"/>
            <a:ext cx="3962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762000"/>
            <a:ext cx="8077200" cy="53340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76200"/>
            <a:ext cx="8077200" cy="601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762000"/>
            <a:ext cx="39624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762000"/>
            <a:ext cx="39624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990600"/>
            <a:ext cx="43434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90600"/>
            <a:ext cx="43434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57600"/>
            <a:ext cx="43434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8153A-902F-440E-BFBC-4686C2FCF1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EE652-18B5-40AA-AE1B-4CE3F1F6E1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39624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762000"/>
            <a:ext cx="39624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FCE0C-8A93-498C-BB5B-CA2A2DA9C8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DD5AA-ABC7-401A-A61D-22DCFF2245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3BC55-9EFD-49D9-8462-FA155B9EE1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6BB46-C368-4BFF-A04A-C953F496A6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E0DF0-AC7D-4698-B841-7026280325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67E58-9206-49C4-A488-7CE5E39F38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C5C19-DB8F-42D4-9799-96822276C3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19063"/>
            <a:ext cx="2019300" cy="5976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9063"/>
            <a:ext cx="5905500" cy="5976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889BC-40AD-45EA-890A-E6D093B324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9063"/>
            <a:ext cx="7772400" cy="554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39624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762000"/>
            <a:ext cx="3962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3505200"/>
            <a:ext cx="3962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EA9B7-AF5B-4CF7-B7A5-7D75E38231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990600"/>
            <a:ext cx="43434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90600"/>
            <a:ext cx="43434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57600"/>
            <a:ext cx="43434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762000"/>
            <a:ext cx="39624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762000"/>
            <a:ext cx="39624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762000"/>
            <a:ext cx="807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09600" y="609600"/>
            <a:ext cx="7772400" cy="0"/>
          </a:xfrm>
          <a:prstGeom prst="line">
            <a:avLst/>
          </a:prstGeom>
          <a:noFill/>
          <a:ln w="38100">
            <a:solidFill>
              <a:srgbClr val="888888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33" r:id="rId16"/>
    <p:sldLayoutId id="2147483734" r:id="rId1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607EA28-2917-4ED0-B413-5D0B3B95F3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0965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2000"/>
            <a:ext cx="807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</p:txBody>
      </p:sp>
      <p:sp>
        <p:nvSpPr>
          <p:cNvPr id="4096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9063"/>
            <a:ext cx="77724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70670" name="Line 14"/>
          <p:cNvSpPr>
            <a:spLocks noChangeShapeType="1"/>
          </p:cNvSpPr>
          <p:nvPr/>
        </p:nvSpPr>
        <p:spPr bwMode="auto">
          <a:xfrm>
            <a:off x="609600" y="609600"/>
            <a:ext cx="7772400" cy="0"/>
          </a:xfrm>
          <a:prstGeom prst="line">
            <a:avLst/>
          </a:prstGeom>
          <a:noFill/>
          <a:ln w="38100">
            <a:solidFill>
              <a:srgbClr val="888888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5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14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cs typeface="+mn-cs"/>
        </a:defRPr>
      </a:lvl2pPr>
      <a:lvl3pPr marL="7429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573213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2027238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484438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41638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398838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56038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" Type="http://schemas.openxmlformats.org/officeDocument/2006/relationships/image" Target="../media/image35.png"/><Relationship Id="rId21" Type="http://schemas.openxmlformats.org/officeDocument/2006/relationships/image" Target="../media/image5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31" Type="http://schemas.openxmlformats.org/officeDocument/2006/relationships/image" Target="../media/image66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9.png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9.png"/><Relationship Id="rId5" Type="http://schemas.openxmlformats.org/officeDocument/2006/relationships/image" Target="../media/image72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" Type="http://schemas.openxmlformats.org/officeDocument/2006/relationships/image" Target="../media/image35.png"/><Relationship Id="rId21" Type="http://schemas.openxmlformats.org/officeDocument/2006/relationships/image" Target="../media/image5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31" Type="http://schemas.openxmlformats.org/officeDocument/2006/relationships/image" Target="../media/image66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26" Type="http://schemas.openxmlformats.org/officeDocument/2006/relationships/image" Target="../media/image95.png"/><Relationship Id="rId3" Type="http://schemas.openxmlformats.org/officeDocument/2006/relationships/image" Target="../media/image35.png"/><Relationship Id="rId21" Type="http://schemas.openxmlformats.org/officeDocument/2006/relationships/image" Target="../media/image90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5" Type="http://schemas.openxmlformats.org/officeDocument/2006/relationships/image" Target="../media/image94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29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24" Type="http://schemas.openxmlformats.org/officeDocument/2006/relationships/image" Target="../media/image93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23" Type="http://schemas.openxmlformats.org/officeDocument/2006/relationships/image" Target="../media/image92.png"/><Relationship Id="rId28" Type="http://schemas.openxmlformats.org/officeDocument/2006/relationships/image" Target="../media/image97.png"/><Relationship Id="rId10" Type="http://schemas.openxmlformats.org/officeDocument/2006/relationships/image" Target="../media/image79.png"/><Relationship Id="rId19" Type="http://schemas.openxmlformats.org/officeDocument/2006/relationships/image" Target="../media/image88.png"/><Relationship Id="rId31" Type="http://schemas.openxmlformats.org/officeDocument/2006/relationships/image" Target="../media/image100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Relationship Id="rId22" Type="http://schemas.openxmlformats.org/officeDocument/2006/relationships/image" Target="../media/image91.png"/><Relationship Id="rId27" Type="http://schemas.openxmlformats.org/officeDocument/2006/relationships/image" Target="../media/image96.png"/><Relationship Id="rId30" Type="http://schemas.openxmlformats.org/officeDocument/2006/relationships/image" Target="../media/image9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26" Type="http://schemas.openxmlformats.org/officeDocument/2006/relationships/image" Target="../media/image95.png"/><Relationship Id="rId3" Type="http://schemas.openxmlformats.org/officeDocument/2006/relationships/image" Target="../media/image35.png"/><Relationship Id="rId21" Type="http://schemas.openxmlformats.org/officeDocument/2006/relationships/image" Target="../media/image90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5" Type="http://schemas.openxmlformats.org/officeDocument/2006/relationships/image" Target="../media/image94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29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24" Type="http://schemas.openxmlformats.org/officeDocument/2006/relationships/image" Target="../media/image93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23" Type="http://schemas.openxmlformats.org/officeDocument/2006/relationships/image" Target="../media/image92.png"/><Relationship Id="rId28" Type="http://schemas.openxmlformats.org/officeDocument/2006/relationships/image" Target="../media/image97.png"/><Relationship Id="rId10" Type="http://schemas.openxmlformats.org/officeDocument/2006/relationships/image" Target="../media/image79.png"/><Relationship Id="rId19" Type="http://schemas.openxmlformats.org/officeDocument/2006/relationships/image" Target="../media/image88.png"/><Relationship Id="rId31" Type="http://schemas.openxmlformats.org/officeDocument/2006/relationships/image" Target="../media/image100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Relationship Id="rId22" Type="http://schemas.openxmlformats.org/officeDocument/2006/relationships/image" Target="../media/image91.png"/><Relationship Id="rId27" Type="http://schemas.openxmlformats.org/officeDocument/2006/relationships/image" Target="../media/image96.png"/><Relationship Id="rId30" Type="http://schemas.openxmlformats.org/officeDocument/2006/relationships/image" Target="../media/image9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5" Type="http://schemas.openxmlformats.org/officeDocument/2006/relationships/image" Target="../media/image72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7.jpeg"/><Relationship Id="rId4" Type="http://schemas.openxmlformats.org/officeDocument/2006/relationships/image" Target="../media/image10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7.jpeg"/><Relationship Id="rId4" Type="http://schemas.openxmlformats.org/officeDocument/2006/relationships/image" Target="../media/image10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8.png"/><Relationship Id="rId4" Type="http://schemas.openxmlformats.org/officeDocument/2006/relationships/image" Target="../media/image10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4.jpeg"/><Relationship Id="rId4" Type="http://schemas.openxmlformats.org/officeDocument/2006/relationships/image" Target="../media/image105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35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9.png"/><Relationship Id="rId5" Type="http://schemas.openxmlformats.org/officeDocument/2006/relationships/image" Target="../media/image104.jpeg"/><Relationship Id="rId4" Type="http://schemas.openxmlformats.org/officeDocument/2006/relationships/image" Target="../media/image10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2.gif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0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0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18.png"/><Relationship Id="rId4" Type="http://schemas.openxmlformats.org/officeDocument/2006/relationships/image" Target="../media/image12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0.xml"/><Relationship Id="rId4" Type="http://schemas.openxmlformats.org/officeDocument/2006/relationships/chart" Target="../charts/char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7" Type="http://schemas.openxmlformats.org/officeDocument/2006/relationships/image" Target="../media/image12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3.png"/><Relationship Id="rId5" Type="http://schemas.openxmlformats.org/officeDocument/2006/relationships/image" Target="../media/image125.png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19.png"/><Relationship Id="rId7" Type="http://schemas.openxmlformats.org/officeDocument/2006/relationships/image" Target="../media/image12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3.png"/><Relationship Id="rId5" Type="http://schemas.openxmlformats.org/officeDocument/2006/relationships/image" Target="../media/image125.png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7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79.xml"/><Relationship Id="rId7" Type="http://schemas.openxmlformats.org/officeDocument/2006/relationships/image" Target="../media/image1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1.png"/><Relationship Id="rId11" Type="http://schemas.openxmlformats.org/officeDocument/2006/relationships/image" Target="../media/image119.png"/><Relationship Id="rId5" Type="http://schemas.openxmlformats.org/officeDocument/2006/relationships/image" Target="../media/image130.png"/><Relationship Id="rId10" Type="http://schemas.openxmlformats.org/officeDocument/2006/relationships/image" Target="../media/image120.jpeg"/><Relationship Id="rId4" Type="http://schemas.openxmlformats.org/officeDocument/2006/relationships/image" Target="../media/image129.png"/><Relationship Id="rId9" Type="http://schemas.openxmlformats.org/officeDocument/2006/relationships/image" Target="../media/image1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18" Type="http://schemas.openxmlformats.org/officeDocument/2006/relationships/image" Target="../media/image149.png"/><Relationship Id="rId26" Type="http://schemas.openxmlformats.org/officeDocument/2006/relationships/image" Target="../media/image157.png"/><Relationship Id="rId3" Type="http://schemas.openxmlformats.org/officeDocument/2006/relationships/image" Target="../media/image134.png"/><Relationship Id="rId21" Type="http://schemas.openxmlformats.org/officeDocument/2006/relationships/image" Target="../media/image152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17" Type="http://schemas.openxmlformats.org/officeDocument/2006/relationships/image" Target="../media/image148.png"/><Relationship Id="rId25" Type="http://schemas.openxmlformats.org/officeDocument/2006/relationships/image" Target="../media/image156.png"/><Relationship Id="rId2" Type="http://schemas.openxmlformats.org/officeDocument/2006/relationships/notesSlide" Target="../notesSlides/notesSlide80.xml"/><Relationship Id="rId16" Type="http://schemas.openxmlformats.org/officeDocument/2006/relationships/image" Target="../media/image147.png"/><Relationship Id="rId20" Type="http://schemas.openxmlformats.org/officeDocument/2006/relationships/image" Target="../media/image151.png"/><Relationship Id="rId29" Type="http://schemas.openxmlformats.org/officeDocument/2006/relationships/image" Target="../media/image1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24" Type="http://schemas.openxmlformats.org/officeDocument/2006/relationships/image" Target="../media/image155.png"/><Relationship Id="rId5" Type="http://schemas.openxmlformats.org/officeDocument/2006/relationships/image" Target="../media/image136.png"/><Relationship Id="rId15" Type="http://schemas.openxmlformats.org/officeDocument/2006/relationships/image" Target="../media/image146.png"/><Relationship Id="rId23" Type="http://schemas.openxmlformats.org/officeDocument/2006/relationships/image" Target="../media/image154.png"/><Relationship Id="rId28" Type="http://schemas.openxmlformats.org/officeDocument/2006/relationships/image" Target="../media/image159.png"/><Relationship Id="rId10" Type="http://schemas.openxmlformats.org/officeDocument/2006/relationships/image" Target="../media/image141.png"/><Relationship Id="rId19" Type="http://schemas.openxmlformats.org/officeDocument/2006/relationships/image" Target="../media/image150.png"/><Relationship Id="rId31" Type="http://schemas.openxmlformats.org/officeDocument/2006/relationships/image" Target="../media/image162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Relationship Id="rId14" Type="http://schemas.openxmlformats.org/officeDocument/2006/relationships/image" Target="../media/image145.png"/><Relationship Id="rId22" Type="http://schemas.openxmlformats.org/officeDocument/2006/relationships/image" Target="../media/image153.png"/><Relationship Id="rId27" Type="http://schemas.openxmlformats.org/officeDocument/2006/relationships/image" Target="../media/image158.png"/><Relationship Id="rId30" Type="http://schemas.openxmlformats.org/officeDocument/2006/relationships/image" Target="../media/image161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7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9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9.png"/><Relationship Id="rId4" Type="http://schemas.openxmlformats.org/officeDocument/2006/relationships/image" Target="../media/image172.jpe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4.gif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9.png"/><Relationship Id="rId4" Type="http://schemas.openxmlformats.org/officeDocument/2006/relationships/image" Target="../media/image72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28600"/>
            <a:ext cx="9144000" cy="1905000"/>
          </a:xfrm>
        </p:spPr>
        <p:txBody>
          <a:bodyPr wrap="square"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Techniques &amp; Tools for Managing </a:t>
            </a:r>
            <a:br>
              <a:rPr lang="en-US" sz="4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</a:br>
            <a:r>
              <a:rPr lang="en-US" sz="4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Cyber-Physical System Complexity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828800" y="2514600"/>
            <a:ext cx="5486400" cy="2800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dirty="0" smtClean="0">
                <a:solidFill>
                  <a:srgbClr val="336699"/>
                </a:solidFill>
                <a:latin typeface="Impact" pitchFamily="34" charset="0"/>
              </a:rPr>
              <a:t>Dr. Christopher Jules White</a:t>
            </a:r>
          </a:p>
          <a:p>
            <a:pPr eaLnBrk="0" hangingPunct="0"/>
            <a:endParaRPr lang="en-US" sz="2800" dirty="0">
              <a:solidFill>
                <a:srgbClr val="336699"/>
              </a:solidFill>
              <a:latin typeface="Impact" pitchFamily="34" charset="0"/>
            </a:endParaRPr>
          </a:p>
          <a:p>
            <a:pPr eaLnBrk="0" hangingPunct="0"/>
            <a:r>
              <a:rPr lang="en-US" sz="2000" dirty="0" smtClean="0">
                <a:solidFill>
                  <a:srgbClr val="336699"/>
                </a:solidFill>
                <a:latin typeface="Impact" pitchFamily="34" charset="0"/>
              </a:rPr>
              <a:t>jules@dre.vanderbilt.edu</a:t>
            </a:r>
          </a:p>
          <a:p>
            <a:pPr eaLnBrk="0" hangingPunct="0"/>
            <a:r>
              <a:rPr lang="en-US" sz="2000" dirty="0" smtClean="0">
                <a:solidFill>
                  <a:srgbClr val="336699"/>
                </a:solidFill>
                <a:latin typeface="Impact" pitchFamily="34" charset="0"/>
              </a:rPr>
              <a:t>www.dre.vanderbilt.edu/~jules</a:t>
            </a:r>
          </a:p>
          <a:p>
            <a:pPr eaLnBrk="0" hangingPunct="0"/>
            <a:endParaRPr lang="en-US" sz="2000" dirty="0">
              <a:solidFill>
                <a:srgbClr val="336699"/>
              </a:solidFill>
              <a:latin typeface="Impact" pitchFamily="34" charset="0"/>
            </a:endParaRPr>
          </a:p>
          <a:p>
            <a:pPr eaLnBrk="0" hangingPunct="0"/>
            <a:r>
              <a:rPr lang="en-US" sz="2000" dirty="0" smtClean="0">
                <a:solidFill>
                  <a:srgbClr val="336699"/>
                </a:solidFill>
                <a:latin typeface="Impact" pitchFamily="34" charset="0"/>
              </a:rPr>
              <a:t>Research Assistant Professor</a:t>
            </a:r>
            <a:endParaRPr lang="en-US" sz="2000" dirty="0">
              <a:solidFill>
                <a:srgbClr val="336699"/>
              </a:solidFill>
              <a:latin typeface="Impact" pitchFamily="34" charset="0"/>
            </a:endParaRPr>
          </a:p>
          <a:p>
            <a:pPr eaLnBrk="0" hangingPunct="0"/>
            <a:r>
              <a:rPr lang="en-US" sz="2000" dirty="0" smtClean="0">
                <a:solidFill>
                  <a:srgbClr val="336699"/>
                </a:solidFill>
                <a:latin typeface="Impact" pitchFamily="34" charset="0"/>
              </a:rPr>
              <a:t>Vanderbilt </a:t>
            </a:r>
            <a:r>
              <a:rPr lang="en-US" sz="2000" dirty="0">
                <a:solidFill>
                  <a:srgbClr val="336699"/>
                </a:solidFill>
                <a:latin typeface="Impact" pitchFamily="34" charset="0"/>
              </a:rPr>
              <a:t>University </a:t>
            </a:r>
          </a:p>
          <a:p>
            <a:pPr eaLnBrk="0" hangingPunct="0"/>
            <a:r>
              <a:rPr lang="en-US" sz="2000" dirty="0">
                <a:solidFill>
                  <a:srgbClr val="336699"/>
                </a:solidFill>
                <a:latin typeface="Impact" pitchFamily="34" charset="0"/>
              </a:rPr>
              <a:t>Nashville, Tennessee</a:t>
            </a:r>
          </a:p>
        </p:txBody>
      </p:sp>
      <p:sp>
        <p:nvSpPr>
          <p:cNvPr id="940036" name="AutoShape 4" descr="University of Alabama at Birmingh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0038" name="AutoShape 6" descr="University of Alabama at Birmingh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869655"/>
            <a:ext cx="9143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28600" eaLnBrk="0" hangingPunct="0"/>
            <a:r>
              <a:rPr lang="en-US" sz="1800" dirty="0" smtClean="0">
                <a:solidFill>
                  <a:srgbClr val="FF3300"/>
                </a:solidFill>
                <a:latin typeface="Impact" pitchFamily="34" charset="0"/>
              </a:rPr>
              <a:t>Sponsors: </a:t>
            </a:r>
            <a:r>
              <a:rPr lang="en-US" sz="18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Impact" pitchFamily="34" charset="0"/>
              </a:rPr>
              <a:t>NSF, DARPA, DSTO, Air Force Research Lab</a:t>
            </a:r>
            <a:r>
              <a:rPr lang="en-US" sz="1800" dirty="0" smtClean="0">
                <a:solidFill>
                  <a:srgbClr val="FF3300"/>
                </a:solidFill>
                <a:latin typeface="Impact" pitchFamily="34" charset="0"/>
              </a:rPr>
              <a:t>, Lockheed Martin Advanced Technology Lab, Lockheed Martin Advanced Technology Center, Lockheed Martin Aeronautics, Raytheon, </a:t>
            </a:r>
            <a:r>
              <a:rPr lang="en-US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mpact" pitchFamily="34" charset="0"/>
              </a:rPr>
              <a:t>Siemens Corporate Technology, &amp; Siemens Corporate Research</a:t>
            </a:r>
          </a:p>
        </p:txBody>
      </p:sp>
      <p:pic>
        <p:nvPicPr>
          <p:cNvPr id="13" name="Picture 3090" descr="vsb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343400"/>
            <a:ext cx="76323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091" descr="is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4346261"/>
            <a:ext cx="1047750" cy="71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Box 2"/>
          <p:cNvSpPr txBox="1">
            <a:spLocks noChangeArrowheads="1"/>
          </p:cNvSpPr>
          <p:nvPr/>
        </p:nvSpPr>
        <p:spPr bwMode="auto">
          <a:xfrm>
            <a:off x="1744055" y="4763"/>
            <a:ext cx="5686172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dirty="0" smtClean="0"/>
              <a:t>Part 1: CPS Research Overview</a:t>
            </a:r>
            <a:endParaRPr lang="en-US" sz="3000" dirty="0"/>
          </a:p>
        </p:txBody>
      </p:sp>
      <p:sp>
        <p:nvSpPr>
          <p:cNvPr id="2058" name="Text Box 3"/>
          <p:cNvSpPr txBox="1">
            <a:spLocks noChangeArrowheads="1"/>
          </p:cNvSpPr>
          <p:nvPr/>
        </p:nvSpPr>
        <p:spPr bwMode="auto">
          <a:xfrm>
            <a:off x="457200" y="3093838"/>
            <a:ext cx="868680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l" eaLnBrk="0" hangingPunct="0">
              <a:spcBef>
                <a:spcPts val="0"/>
              </a:spcBef>
            </a:pPr>
            <a:r>
              <a:rPr lang="en-US" sz="2000" b="1" dirty="0" smtClean="0"/>
              <a:t>Part 1:</a:t>
            </a:r>
            <a:r>
              <a:rPr lang="en-US" sz="2000" dirty="0" smtClean="0"/>
              <a:t> Overview of CPS research challenges &amp; applications I worked on</a:t>
            </a:r>
          </a:p>
          <a:p>
            <a:pPr marL="0" lvl="1" algn="l" eaLnBrk="0" hangingPunct="0">
              <a:spcBef>
                <a:spcPts val="0"/>
              </a:spcBef>
            </a:pPr>
            <a:endParaRPr lang="en-US" sz="2000" dirty="0" smtClean="0"/>
          </a:p>
        </p:txBody>
      </p:sp>
      <p:cxnSp>
        <p:nvCxnSpPr>
          <p:cNvPr id="126" name="Straight Connector 125"/>
          <p:cNvCxnSpPr/>
          <p:nvPr/>
        </p:nvCxnSpPr>
        <p:spPr bwMode="auto">
          <a:xfrm rot="5400000">
            <a:off x="-689007" y="5325657"/>
            <a:ext cx="457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Arrow Connector 149"/>
          <p:cNvCxnSpPr>
            <a:endCxn id="151" idx="1"/>
          </p:cNvCxnSpPr>
          <p:nvPr/>
        </p:nvCxnSpPr>
        <p:spPr bwMode="auto">
          <a:xfrm>
            <a:off x="1398405" y="4628218"/>
            <a:ext cx="936784" cy="121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1" name="Rounded Rectangle 150"/>
          <p:cNvSpPr/>
          <p:nvPr/>
        </p:nvSpPr>
        <p:spPr bwMode="auto">
          <a:xfrm>
            <a:off x="2335189" y="4284190"/>
            <a:ext cx="2172269" cy="712327"/>
          </a:xfrm>
          <a:prstGeom prst="roundRect">
            <a:avLst/>
          </a:prstGeom>
          <a:noFill/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CPS Deployment Optimization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2" name="Rounded Rectangle 151"/>
          <p:cNvSpPr/>
          <p:nvPr/>
        </p:nvSpPr>
        <p:spPr bwMode="auto">
          <a:xfrm>
            <a:off x="7479869" y="4298147"/>
            <a:ext cx="1510626" cy="684414"/>
          </a:xfrm>
          <a:prstGeom prst="roundRect">
            <a:avLst/>
          </a:prstGeom>
          <a:noFill/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charset="0"/>
                <a:cs typeface="Arial" charset="0"/>
              </a:rPr>
              <a:t>Concluding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charset="0"/>
                <a:cs typeface="Arial" charset="0"/>
              </a:rPr>
              <a:t> Remarks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4" name="Straight Arrow Connector 153"/>
          <p:cNvCxnSpPr>
            <a:stCxn id="151" idx="3"/>
            <a:endCxn id="102" idx="1"/>
          </p:cNvCxnSpPr>
          <p:nvPr/>
        </p:nvCxnSpPr>
        <p:spPr bwMode="auto">
          <a:xfrm flipV="1">
            <a:off x="4507458" y="4639229"/>
            <a:ext cx="394342" cy="11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7" name="Rounded Rectangle 86"/>
          <p:cNvSpPr/>
          <p:nvPr/>
        </p:nvSpPr>
        <p:spPr bwMode="auto">
          <a:xfrm>
            <a:off x="157110" y="4283063"/>
            <a:ext cx="1782632" cy="727411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charset="0"/>
                <a:cs typeface="Arial" charset="0"/>
              </a:rPr>
              <a:t>CPS Research Overview</a:t>
            </a:r>
          </a:p>
        </p:txBody>
      </p:sp>
      <p:sp>
        <p:nvSpPr>
          <p:cNvPr id="102" name="Rounded Rectangle 101"/>
          <p:cNvSpPr/>
          <p:nvPr/>
        </p:nvSpPr>
        <p:spPr bwMode="auto">
          <a:xfrm>
            <a:off x="4901800" y="4283065"/>
            <a:ext cx="2172269" cy="712327"/>
          </a:xfrm>
          <a:prstGeom prst="roundRect">
            <a:avLst/>
          </a:prstGeom>
          <a:noFill/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Mobile CPS Applications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7" name="Straight Arrow Connector 106"/>
          <p:cNvCxnSpPr>
            <a:stCxn id="102" idx="3"/>
            <a:endCxn id="152" idx="1"/>
          </p:cNvCxnSpPr>
          <p:nvPr/>
        </p:nvCxnSpPr>
        <p:spPr bwMode="auto">
          <a:xfrm>
            <a:off x="7074069" y="4639229"/>
            <a:ext cx="405800" cy="11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1" name="Picture 4"/>
          <p:cNvPicPr>
            <a:picLocks noChangeAspect="1" noChangeArrowheads="1"/>
          </p:cNvPicPr>
          <p:nvPr/>
        </p:nvPicPr>
        <p:blipFill>
          <a:blip r:embed="rId3" cstate="print"/>
          <a:srcRect t="11287"/>
          <a:stretch>
            <a:fillRect/>
          </a:stretch>
        </p:blipFill>
        <p:spPr bwMode="auto">
          <a:xfrm>
            <a:off x="943970" y="1549198"/>
            <a:ext cx="1835461" cy="13873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7785" algn="br" rotWithShape="0">
              <a:srgbClr val="000000">
                <a:alpha val="70000"/>
              </a:srgbClr>
            </a:outerShdw>
          </a:effectLst>
        </p:spPr>
      </p:pic>
      <p:pic>
        <p:nvPicPr>
          <p:cNvPr id="112" name="Picture 40" descr="c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7913" y="1858376"/>
            <a:ext cx="1285308" cy="8795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7785" algn="br" rotWithShape="0">
              <a:srgbClr val="000000">
                <a:alpha val="70000"/>
              </a:srgbClr>
            </a:outerShdw>
          </a:effectLst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5" cstate="print"/>
          <a:srcRect t="8152" r="4083"/>
          <a:stretch>
            <a:fillRect/>
          </a:stretch>
        </p:blipFill>
        <p:spPr>
          <a:xfrm>
            <a:off x="4837014" y="1797074"/>
            <a:ext cx="961513" cy="9254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7785" algn="br" rotWithShape="0">
              <a:srgbClr val="000000">
                <a:alpha val="70000"/>
              </a:srgbClr>
            </a:outerShdw>
          </a:effectLst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0191" y="1662149"/>
            <a:ext cx="821837" cy="10985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7785" algn="br" rotWithShape="0">
              <a:srgbClr val="000000">
                <a:alpha val="70000"/>
              </a:srgbClr>
            </a:outerShdw>
          </a:effectLst>
        </p:spPr>
      </p:pic>
      <p:cxnSp>
        <p:nvCxnSpPr>
          <p:cNvPr id="116" name="Straight Connector 115"/>
          <p:cNvCxnSpPr/>
          <p:nvPr/>
        </p:nvCxnSpPr>
        <p:spPr bwMode="auto">
          <a:xfrm rot="16200000" flipH="1">
            <a:off x="467441" y="3872999"/>
            <a:ext cx="809491" cy="139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ound Diagonal Corner Rectangle 126"/>
          <p:cNvSpPr/>
          <p:nvPr/>
        </p:nvSpPr>
        <p:spPr bwMode="auto">
          <a:xfrm>
            <a:off x="1255948" y="921147"/>
            <a:ext cx="6544885" cy="2065601"/>
          </a:xfrm>
          <a:prstGeom prst="round2DiagRect">
            <a:avLst/>
          </a:prstGeom>
          <a:solidFill>
            <a:schemeClr val="bg1"/>
          </a:solidFill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57" name="Text Box 2"/>
          <p:cNvSpPr txBox="1">
            <a:spLocks noChangeArrowheads="1"/>
          </p:cNvSpPr>
          <p:nvPr/>
        </p:nvSpPr>
        <p:spPr bwMode="auto">
          <a:xfrm>
            <a:off x="1276813" y="4763"/>
            <a:ext cx="662066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dirty="0" smtClean="0"/>
              <a:t>Part 2: CPS Deployment Optimization</a:t>
            </a:r>
            <a:endParaRPr lang="en-US" sz="3000" dirty="0"/>
          </a:p>
        </p:txBody>
      </p:sp>
      <p:cxnSp>
        <p:nvCxnSpPr>
          <p:cNvPr id="126" name="Straight Connector 125"/>
          <p:cNvCxnSpPr/>
          <p:nvPr/>
        </p:nvCxnSpPr>
        <p:spPr bwMode="auto">
          <a:xfrm rot="5400000">
            <a:off x="-689007" y="5325657"/>
            <a:ext cx="457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Arrow Connector 149"/>
          <p:cNvCxnSpPr>
            <a:endCxn id="151" idx="1"/>
          </p:cNvCxnSpPr>
          <p:nvPr/>
        </p:nvCxnSpPr>
        <p:spPr bwMode="auto">
          <a:xfrm>
            <a:off x="1398405" y="4628218"/>
            <a:ext cx="936784" cy="121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1" name="Rounded Rectangle 150"/>
          <p:cNvSpPr/>
          <p:nvPr/>
        </p:nvSpPr>
        <p:spPr bwMode="auto">
          <a:xfrm>
            <a:off x="2335189" y="4284190"/>
            <a:ext cx="2172269" cy="712327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595959"/>
                </a:solidFill>
              </a:rPr>
              <a:t>CPS Deployment Optimization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595959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2" name="Rounded Rectangle 151"/>
          <p:cNvSpPr/>
          <p:nvPr/>
        </p:nvSpPr>
        <p:spPr bwMode="auto">
          <a:xfrm>
            <a:off x="7479869" y="4298147"/>
            <a:ext cx="1510626" cy="684414"/>
          </a:xfrm>
          <a:prstGeom prst="roundRect">
            <a:avLst/>
          </a:prstGeom>
          <a:noFill/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charset="0"/>
                <a:cs typeface="Arial" charset="0"/>
              </a:rPr>
              <a:t>Concluding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charset="0"/>
                <a:cs typeface="Arial" charset="0"/>
              </a:rPr>
              <a:t> Remarks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4" name="Straight Arrow Connector 153"/>
          <p:cNvCxnSpPr>
            <a:stCxn id="151" idx="3"/>
            <a:endCxn id="102" idx="1"/>
          </p:cNvCxnSpPr>
          <p:nvPr/>
        </p:nvCxnSpPr>
        <p:spPr bwMode="auto">
          <a:xfrm flipV="1">
            <a:off x="4507458" y="4639229"/>
            <a:ext cx="394342" cy="11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7" name="Rounded Rectangle 86"/>
          <p:cNvSpPr/>
          <p:nvPr/>
        </p:nvSpPr>
        <p:spPr bwMode="auto">
          <a:xfrm>
            <a:off x="157110" y="4283063"/>
            <a:ext cx="1782632" cy="727411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charset="0"/>
                <a:cs typeface="Arial" charset="0"/>
              </a:rPr>
              <a:t>CPS Research Overview</a:t>
            </a:r>
          </a:p>
        </p:txBody>
      </p:sp>
      <p:sp>
        <p:nvSpPr>
          <p:cNvPr id="102" name="Rounded Rectangle 101"/>
          <p:cNvSpPr/>
          <p:nvPr/>
        </p:nvSpPr>
        <p:spPr bwMode="auto">
          <a:xfrm>
            <a:off x="4901800" y="4283065"/>
            <a:ext cx="2172269" cy="712327"/>
          </a:xfrm>
          <a:prstGeom prst="roundRect">
            <a:avLst/>
          </a:prstGeom>
          <a:noFill/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Mobile CPS Applications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7" name="Straight Arrow Connector 106"/>
          <p:cNvCxnSpPr>
            <a:stCxn id="102" idx="3"/>
            <a:endCxn id="152" idx="1"/>
          </p:cNvCxnSpPr>
          <p:nvPr/>
        </p:nvCxnSpPr>
        <p:spPr bwMode="auto">
          <a:xfrm>
            <a:off x="7074069" y="4639229"/>
            <a:ext cx="405800" cy="11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16200000" flipH="1">
            <a:off x="2965382" y="3886955"/>
            <a:ext cx="809491" cy="139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57200" y="3061939"/>
            <a:ext cx="8686800" cy="8002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l" eaLnBrk="0" hangingPunct="0">
              <a:spcBef>
                <a:spcPct val="30000"/>
              </a:spcBef>
            </a:pPr>
            <a:r>
              <a:rPr lang="en-US" sz="2000" b="1" dirty="0" smtClean="0"/>
              <a:t>Part 2:</a:t>
            </a:r>
            <a:r>
              <a:rPr lang="en-US" sz="2000" dirty="0" smtClean="0"/>
              <a:t> CPS deployment optimization research funded by NSF &amp; AFRL</a:t>
            </a:r>
          </a:p>
          <a:p>
            <a:pPr marL="0" lvl="1" algn="l" eaLnBrk="0" hangingPunct="0">
              <a:spcBef>
                <a:spcPct val="30000"/>
              </a:spcBef>
            </a:pPr>
            <a:endParaRPr lang="en-US" sz="2000" dirty="0" smtClean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 t="27488" b="10935"/>
          <a:stretch>
            <a:fillRect/>
          </a:stretch>
        </p:blipFill>
        <p:spPr bwMode="auto">
          <a:xfrm>
            <a:off x="3789772" y="1046756"/>
            <a:ext cx="3511393" cy="1842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470"/>
          <p:cNvGrpSpPr>
            <a:grpSpLocks/>
          </p:cNvGrpSpPr>
          <p:nvPr/>
        </p:nvGrpSpPr>
        <p:grpSpPr bwMode="auto">
          <a:xfrm>
            <a:off x="1479227" y="1270064"/>
            <a:ext cx="1148611" cy="1023941"/>
            <a:chOff x="912" y="576"/>
            <a:chExt cx="3446" cy="2219"/>
          </a:xfrm>
        </p:grpSpPr>
        <p:pic>
          <p:nvPicPr>
            <p:cNvPr id="18" name="Picture 360" descr="piec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00" y="2064"/>
              <a:ext cx="792" cy="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61" descr="piec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72" y="732"/>
              <a:ext cx="504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362" descr="piec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92" y="1452"/>
              <a:ext cx="368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63" descr="piec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80" y="1584"/>
              <a:ext cx="446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64" descr="piec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72" y="1296"/>
              <a:ext cx="3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365" descr="piec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36" y="1008"/>
              <a:ext cx="301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4" name="AutoShape 366"/>
            <p:cNvCxnSpPr>
              <a:cxnSpLocks noChangeShapeType="1"/>
            </p:cNvCxnSpPr>
            <p:nvPr/>
          </p:nvCxnSpPr>
          <p:spPr bwMode="auto">
            <a:xfrm rot="5400000" flipH="1" flipV="1">
              <a:off x="2687" y="1395"/>
              <a:ext cx="1509" cy="1291"/>
            </a:xfrm>
            <a:prstGeom prst="curvedConnector3">
              <a:avLst>
                <a:gd name="adj1" fmla="val -9477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25" name="AutoShape 367"/>
            <p:cNvCxnSpPr>
              <a:cxnSpLocks noChangeShapeType="1"/>
            </p:cNvCxnSpPr>
            <p:nvPr/>
          </p:nvCxnSpPr>
          <p:spPr bwMode="auto">
            <a:xfrm flipH="1" flipV="1">
              <a:off x="2880" y="1790"/>
              <a:ext cx="312" cy="640"/>
            </a:xfrm>
            <a:prstGeom prst="curvedConnector5">
              <a:avLst>
                <a:gd name="adj1" fmla="val -46153"/>
                <a:gd name="adj2" fmla="val 62500"/>
                <a:gd name="adj3" fmla="val 146153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26" name="AutoShape 368"/>
            <p:cNvCxnSpPr>
              <a:cxnSpLocks noChangeShapeType="1"/>
            </p:cNvCxnSpPr>
            <p:nvPr/>
          </p:nvCxnSpPr>
          <p:spPr bwMode="auto">
            <a:xfrm rot="10800000" flipV="1">
              <a:off x="2760" y="1440"/>
              <a:ext cx="312" cy="182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27" name="AutoShape 369"/>
            <p:cNvCxnSpPr>
              <a:cxnSpLocks noChangeShapeType="1"/>
            </p:cNvCxnSpPr>
            <p:nvPr/>
          </p:nvCxnSpPr>
          <p:spPr bwMode="auto">
            <a:xfrm flipH="1">
              <a:off x="3326" y="1440"/>
              <a:ext cx="58" cy="350"/>
            </a:xfrm>
            <a:prstGeom prst="curvedConnector3">
              <a:avLst>
                <a:gd name="adj1" fmla="val -248278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28" name="AutoShape 370"/>
            <p:cNvCxnSpPr>
              <a:cxnSpLocks noChangeShapeType="1"/>
            </p:cNvCxnSpPr>
            <p:nvPr/>
          </p:nvCxnSpPr>
          <p:spPr bwMode="auto">
            <a:xfrm rot="5400000" flipH="1" flipV="1">
              <a:off x="3095" y="1155"/>
              <a:ext cx="849" cy="833"/>
            </a:xfrm>
            <a:prstGeom prst="curvedConnector4">
              <a:avLst>
                <a:gd name="adj1" fmla="val -16963"/>
                <a:gd name="adj2" fmla="val 63384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29" name="AutoShape 371"/>
            <p:cNvCxnSpPr>
              <a:cxnSpLocks noChangeShapeType="1"/>
            </p:cNvCxnSpPr>
            <p:nvPr/>
          </p:nvCxnSpPr>
          <p:spPr bwMode="auto">
            <a:xfrm rot="5400000" flipV="1">
              <a:off x="2380" y="1648"/>
              <a:ext cx="612" cy="220"/>
            </a:xfrm>
            <a:prstGeom prst="curvedConnector3">
              <a:avLst>
                <a:gd name="adj1" fmla="val -23528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30" name="AutoShape 372"/>
            <p:cNvCxnSpPr>
              <a:cxnSpLocks noChangeShapeType="1"/>
            </p:cNvCxnSpPr>
            <p:nvPr/>
          </p:nvCxnSpPr>
          <p:spPr bwMode="auto">
            <a:xfrm rot="5400000" flipH="1" flipV="1">
              <a:off x="2648" y="1368"/>
              <a:ext cx="352" cy="496"/>
            </a:xfrm>
            <a:prstGeom prst="curvedConnector4">
              <a:avLst>
                <a:gd name="adj1" fmla="val -40907"/>
                <a:gd name="adj2" fmla="val 68546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31" name="AutoShape 373"/>
            <p:cNvCxnSpPr>
              <a:cxnSpLocks noChangeShapeType="1"/>
            </p:cNvCxnSpPr>
            <p:nvPr/>
          </p:nvCxnSpPr>
          <p:spPr bwMode="auto">
            <a:xfrm rot="10800000" flipH="1">
              <a:off x="2880" y="1008"/>
              <a:ext cx="1207" cy="782"/>
            </a:xfrm>
            <a:prstGeom prst="curvedConnector4">
              <a:avLst>
                <a:gd name="adj1" fmla="val -11931"/>
                <a:gd name="adj2" fmla="val 118412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pic>
          <p:nvPicPr>
            <p:cNvPr id="32" name="Picture 374" descr="piec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40" y="1296"/>
              <a:ext cx="15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75" descr="piece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744" y="1788"/>
              <a:ext cx="89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376" descr="piece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792" y="960"/>
              <a:ext cx="89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377" descr="piece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862" y="1788"/>
              <a:ext cx="67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78" descr="piece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224" y="816"/>
              <a:ext cx="13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7" name="AutoShape 379"/>
            <p:cNvCxnSpPr>
              <a:cxnSpLocks noChangeShapeType="1"/>
            </p:cNvCxnSpPr>
            <p:nvPr/>
          </p:nvCxnSpPr>
          <p:spPr bwMode="auto">
            <a:xfrm flipV="1">
              <a:off x="3881" y="878"/>
              <a:ext cx="477" cy="123"/>
            </a:xfrm>
            <a:prstGeom prst="curvedConnector3">
              <a:avLst>
                <a:gd name="adj1" fmla="val 13019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38" name="AutoShape 380"/>
            <p:cNvCxnSpPr>
              <a:cxnSpLocks noChangeShapeType="1"/>
            </p:cNvCxnSpPr>
            <p:nvPr/>
          </p:nvCxnSpPr>
          <p:spPr bwMode="auto">
            <a:xfrm rot="5400000">
              <a:off x="3636" y="1548"/>
              <a:ext cx="389" cy="174"/>
            </a:xfrm>
            <a:prstGeom prst="curvedConnector4">
              <a:avLst>
                <a:gd name="adj1" fmla="val 44731"/>
                <a:gd name="adj2" fmla="val 182759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39" name="AutoShape 381"/>
            <p:cNvCxnSpPr>
              <a:cxnSpLocks noChangeShapeType="1"/>
            </p:cNvCxnSpPr>
            <p:nvPr/>
          </p:nvCxnSpPr>
          <p:spPr bwMode="auto">
            <a:xfrm rot="-5400000" flipH="1" flipV="1">
              <a:off x="3572" y="952"/>
              <a:ext cx="1" cy="690"/>
            </a:xfrm>
            <a:prstGeom prst="curvedConnector3">
              <a:avLst>
                <a:gd name="adj1" fmla="val -14400005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pic>
          <p:nvPicPr>
            <p:cNvPr id="40" name="Picture 403" descr="piece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7170690">
              <a:off x="1129" y="1043"/>
              <a:ext cx="597" cy="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404" descr="piece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rot="7167012">
              <a:off x="1248" y="586"/>
              <a:ext cx="272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405" descr="piece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 rot="7166021">
              <a:off x="1752" y="1214"/>
              <a:ext cx="33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406" descr="piece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 rot="7154930">
              <a:off x="2097" y="820"/>
              <a:ext cx="236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407" descr="piece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 rot="7163179">
              <a:off x="2247" y="1785"/>
              <a:ext cx="22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5" name="AutoShape 408"/>
            <p:cNvCxnSpPr>
              <a:cxnSpLocks noChangeShapeType="1"/>
            </p:cNvCxnSpPr>
            <p:nvPr/>
          </p:nvCxnSpPr>
          <p:spPr bwMode="auto">
            <a:xfrm rot="10800000" flipH="1" flipV="1">
              <a:off x="1189" y="1184"/>
              <a:ext cx="1081" cy="654"/>
            </a:xfrm>
            <a:prstGeom prst="curvedConnector3">
              <a:avLst>
                <a:gd name="adj1" fmla="val -27014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46" name="AutoShape 409"/>
            <p:cNvCxnSpPr>
              <a:cxnSpLocks noChangeShapeType="1"/>
            </p:cNvCxnSpPr>
            <p:nvPr/>
          </p:nvCxnSpPr>
          <p:spPr bwMode="auto">
            <a:xfrm rot="5400000" flipH="1" flipV="1">
              <a:off x="1463" y="1041"/>
              <a:ext cx="357" cy="720"/>
            </a:xfrm>
            <a:prstGeom prst="curvedConnector5">
              <a:avLst>
                <a:gd name="adj1" fmla="val -77870"/>
                <a:gd name="adj2" fmla="val 138750"/>
                <a:gd name="adj3" fmla="val 224088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47" name="AutoShape 410"/>
            <p:cNvCxnSpPr>
              <a:cxnSpLocks noChangeShapeType="1"/>
            </p:cNvCxnSpPr>
            <p:nvPr/>
          </p:nvCxnSpPr>
          <p:spPr bwMode="auto">
            <a:xfrm rot="-5400000" flipH="1" flipV="1">
              <a:off x="1792" y="351"/>
              <a:ext cx="5" cy="955"/>
            </a:xfrm>
            <a:prstGeom prst="curvedConnector5">
              <a:avLst>
                <a:gd name="adj1" fmla="val -3960000"/>
                <a:gd name="adj2" fmla="val 48375"/>
                <a:gd name="adj3" fmla="val 418000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48" name="AutoShape 411"/>
            <p:cNvCxnSpPr>
              <a:cxnSpLocks noChangeShapeType="1"/>
            </p:cNvCxnSpPr>
            <p:nvPr/>
          </p:nvCxnSpPr>
          <p:spPr bwMode="auto">
            <a:xfrm rot="5400000">
              <a:off x="1755" y="1113"/>
              <a:ext cx="484" cy="320"/>
            </a:xfrm>
            <a:prstGeom prst="curvedConnector3">
              <a:avLst>
                <a:gd name="adj1" fmla="val 145454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49" name="AutoShape 412"/>
            <p:cNvCxnSpPr>
              <a:cxnSpLocks noChangeShapeType="1"/>
            </p:cNvCxnSpPr>
            <p:nvPr/>
          </p:nvCxnSpPr>
          <p:spPr bwMode="auto">
            <a:xfrm rot="10800000" flipH="1" flipV="1">
              <a:off x="1785" y="1292"/>
              <a:ext cx="632" cy="498"/>
            </a:xfrm>
            <a:prstGeom prst="curvedConnector4">
              <a:avLst>
                <a:gd name="adj1" fmla="val -35917"/>
                <a:gd name="adj2" fmla="val 74898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50" name="AutoShape 413"/>
            <p:cNvCxnSpPr>
              <a:cxnSpLocks noChangeShapeType="1"/>
            </p:cNvCxnSpPr>
            <p:nvPr/>
          </p:nvCxnSpPr>
          <p:spPr bwMode="auto">
            <a:xfrm>
              <a:off x="1493" y="774"/>
              <a:ext cx="176" cy="681"/>
            </a:xfrm>
            <a:prstGeom prst="curvedConnector3">
              <a:avLst>
                <a:gd name="adj1" fmla="val 263634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51" name="AutoShape 414"/>
            <p:cNvCxnSpPr>
              <a:cxnSpLocks noChangeShapeType="1"/>
            </p:cNvCxnSpPr>
            <p:nvPr/>
          </p:nvCxnSpPr>
          <p:spPr bwMode="auto">
            <a:xfrm rot="10800000" flipH="1" flipV="1">
              <a:off x="1275" y="651"/>
              <a:ext cx="997" cy="175"/>
            </a:xfrm>
            <a:prstGeom prst="curvedConnector4">
              <a:avLst>
                <a:gd name="adj1" fmla="val -21264"/>
                <a:gd name="adj2" fmla="val -150287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52" name="AutoShape 415"/>
            <p:cNvCxnSpPr>
              <a:cxnSpLocks noChangeShapeType="1"/>
            </p:cNvCxnSpPr>
            <p:nvPr/>
          </p:nvCxnSpPr>
          <p:spPr bwMode="auto">
            <a:xfrm rot="5400000" flipV="1">
              <a:off x="1868" y="1356"/>
              <a:ext cx="719" cy="451"/>
            </a:xfrm>
            <a:prstGeom prst="curvedConnector4">
              <a:avLst>
                <a:gd name="adj1" fmla="val -30597"/>
                <a:gd name="adj2" fmla="val 143903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pic>
          <p:nvPicPr>
            <p:cNvPr id="53" name="Picture 416" descr="piece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 rot="7166726">
              <a:off x="2438" y="716"/>
              <a:ext cx="117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417" descr="piece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 rot="7153277">
              <a:off x="2515" y="903"/>
              <a:ext cx="67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418" descr="piece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 rot="7153277">
              <a:off x="2611" y="999"/>
              <a:ext cx="67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419" descr="piece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 rot="7155311">
              <a:off x="2626" y="901"/>
              <a:ext cx="51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420" descr="piece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 rot="7170690">
              <a:off x="2529" y="1194"/>
              <a:ext cx="100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8" name="AutoShape 421"/>
            <p:cNvCxnSpPr>
              <a:cxnSpLocks noChangeShapeType="1"/>
            </p:cNvCxnSpPr>
            <p:nvPr/>
          </p:nvCxnSpPr>
          <p:spPr bwMode="auto">
            <a:xfrm rot="5400000">
              <a:off x="2478" y="1134"/>
              <a:ext cx="227" cy="75"/>
            </a:xfrm>
            <a:prstGeom prst="curvedConnector5">
              <a:avLst>
                <a:gd name="adj1" fmla="val 28634"/>
                <a:gd name="adj2" fmla="val 346667"/>
                <a:gd name="adj3" fmla="val 17313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59" name="AutoShape 422"/>
            <p:cNvCxnSpPr>
              <a:cxnSpLocks noChangeShapeType="1"/>
            </p:cNvCxnSpPr>
            <p:nvPr/>
          </p:nvCxnSpPr>
          <p:spPr bwMode="auto">
            <a:xfrm rot="10800000" flipH="1" flipV="1">
              <a:off x="2451" y="743"/>
              <a:ext cx="115" cy="161"/>
            </a:xfrm>
            <a:prstGeom prst="curvedConnector4">
              <a:avLst>
                <a:gd name="adj1" fmla="val -151306"/>
                <a:gd name="adj2" fmla="val 77639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60" name="AutoShape 423"/>
            <p:cNvCxnSpPr>
              <a:cxnSpLocks noChangeShapeType="1"/>
            </p:cNvCxnSpPr>
            <p:nvPr/>
          </p:nvCxnSpPr>
          <p:spPr bwMode="auto">
            <a:xfrm flipH="1">
              <a:off x="2310" y="796"/>
              <a:ext cx="235" cy="186"/>
            </a:xfrm>
            <a:prstGeom prst="curvedConnector3">
              <a:avLst>
                <a:gd name="adj1" fmla="val -72764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pic>
          <p:nvPicPr>
            <p:cNvPr id="61" name="Picture 424" descr="piece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912" y="2268"/>
              <a:ext cx="360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425" descr="piece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913" y="1836"/>
              <a:ext cx="16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426" descr="piece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1444" y="2460"/>
              <a:ext cx="202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427" descr="piece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1754" y="2076"/>
              <a:ext cx="142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428" descr="piece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2352" y="2400"/>
              <a:ext cx="13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6" name="AutoShape 429"/>
            <p:cNvCxnSpPr>
              <a:cxnSpLocks noChangeShapeType="1"/>
            </p:cNvCxnSpPr>
            <p:nvPr/>
          </p:nvCxnSpPr>
          <p:spPr bwMode="auto">
            <a:xfrm rot="5400000" flipH="1" flipV="1">
              <a:off x="1719" y="1899"/>
              <a:ext cx="74" cy="1328"/>
            </a:xfrm>
            <a:prstGeom prst="curvedConnector3">
              <a:avLst>
                <a:gd name="adj1" fmla="val -194593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67" name="AutoShape 430"/>
            <p:cNvCxnSpPr>
              <a:cxnSpLocks noChangeShapeType="1"/>
            </p:cNvCxnSpPr>
            <p:nvPr/>
          </p:nvCxnSpPr>
          <p:spPr bwMode="auto">
            <a:xfrm>
              <a:off x="1272" y="2434"/>
              <a:ext cx="172" cy="120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68" name="AutoShape 431"/>
            <p:cNvCxnSpPr>
              <a:cxnSpLocks noChangeShapeType="1"/>
            </p:cNvCxnSpPr>
            <p:nvPr/>
          </p:nvCxnSpPr>
          <p:spPr bwMode="auto">
            <a:xfrm rot="10800000">
              <a:off x="1080" y="1913"/>
              <a:ext cx="674" cy="229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69" name="AutoShape 432"/>
            <p:cNvCxnSpPr>
              <a:cxnSpLocks noChangeShapeType="1"/>
            </p:cNvCxnSpPr>
            <p:nvPr/>
          </p:nvCxnSpPr>
          <p:spPr bwMode="auto">
            <a:xfrm flipH="1">
              <a:off x="1646" y="2142"/>
              <a:ext cx="250" cy="412"/>
            </a:xfrm>
            <a:prstGeom prst="curvedConnector3">
              <a:avLst>
                <a:gd name="adj1" fmla="val -57602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70" name="AutoShape 433"/>
            <p:cNvCxnSpPr>
              <a:cxnSpLocks noChangeShapeType="1"/>
            </p:cNvCxnSpPr>
            <p:nvPr/>
          </p:nvCxnSpPr>
          <p:spPr bwMode="auto">
            <a:xfrm rot="5400000" flipH="1" flipV="1">
              <a:off x="1857" y="2151"/>
              <a:ext cx="184" cy="807"/>
            </a:xfrm>
            <a:prstGeom prst="curvedConnector4">
              <a:avLst>
                <a:gd name="adj1" fmla="val -77718"/>
                <a:gd name="adj2" fmla="val 56259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71" name="AutoShape 434"/>
            <p:cNvCxnSpPr>
              <a:cxnSpLocks noChangeShapeType="1"/>
            </p:cNvCxnSpPr>
            <p:nvPr/>
          </p:nvCxnSpPr>
          <p:spPr bwMode="auto">
            <a:xfrm rot="5400000" flipV="1">
              <a:off x="829" y="2004"/>
              <a:ext cx="432" cy="95"/>
            </a:xfrm>
            <a:prstGeom prst="curvedConnector3">
              <a:avLst>
                <a:gd name="adj1" fmla="val -33333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72" name="AutoShape 435"/>
            <p:cNvCxnSpPr>
              <a:cxnSpLocks noChangeShapeType="1"/>
            </p:cNvCxnSpPr>
            <p:nvPr/>
          </p:nvCxnSpPr>
          <p:spPr bwMode="auto">
            <a:xfrm rot="16200000" flipH="1">
              <a:off x="1300" y="1687"/>
              <a:ext cx="152" cy="757"/>
            </a:xfrm>
            <a:prstGeom prst="curvedConnector2">
              <a:avLst/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73" name="AutoShape 436"/>
            <p:cNvCxnSpPr>
              <a:cxnSpLocks noChangeShapeType="1"/>
            </p:cNvCxnSpPr>
            <p:nvPr/>
          </p:nvCxnSpPr>
          <p:spPr bwMode="auto">
            <a:xfrm rot="10800000" flipH="1">
              <a:off x="1444" y="2400"/>
              <a:ext cx="976" cy="154"/>
            </a:xfrm>
            <a:prstGeom prst="curvedConnector4">
              <a:avLst>
                <a:gd name="adj1" fmla="val -14755"/>
                <a:gd name="adj2" fmla="val 193505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pic>
          <p:nvPicPr>
            <p:cNvPr id="74" name="Picture 437" descr="piece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2054" y="1980"/>
              <a:ext cx="70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438" descr="piece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102" y="2172"/>
              <a:ext cx="51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439" descr="piece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198" y="2268"/>
              <a:ext cx="51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440" descr="piece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198" y="2172"/>
              <a:ext cx="51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441" descr="piece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2137" y="2460"/>
              <a:ext cx="61" cy="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9" name="AutoShape 442"/>
            <p:cNvCxnSpPr>
              <a:cxnSpLocks noChangeShapeType="1"/>
            </p:cNvCxnSpPr>
            <p:nvPr/>
          </p:nvCxnSpPr>
          <p:spPr bwMode="auto">
            <a:xfrm flipH="1">
              <a:off x="2064" y="2400"/>
              <a:ext cx="51" cy="196"/>
            </a:xfrm>
            <a:prstGeom prst="curvedConnector3">
              <a:avLst>
                <a:gd name="adj1" fmla="val -280394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80" name="AutoShape 443"/>
            <p:cNvCxnSpPr>
              <a:cxnSpLocks noChangeShapeType="1"/>
            </p:cNvCxnSpPr>
            <p:nvPr/>
          </p:nvCxnSpPr>
          <p:spPr bwMode="auto">
            <a:xfrm rot="16200000" flipH="1">
              <a:off x="2020" y="2114"/>
              <a:ext cx="151" cy="13"/>
            </a:xfrm>
            <a:prstGeom prst="curvedConnector2">
              <a:avLst/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81" name="AutoShape 444"/>
            <p:cNvCxnSpPr>
              <a:cxnSpLocks noChangeShapeType="1"/>
            </p:cNvCxnSpPr>
            <p:nvPr/>
          </p:nvCxnSpPr>
          <p:spPr bwMode="auto">
            <a:xfrm rot="-5400000" flipH="1" flipV="1">
              <a:off x="1909" y="1896"/>
              <a:ext cx="96" cy="264"/>
            </a:xfrm>
            <a:prstGeom prst="curvedConnector3">
              <a:avLst>
                <a:gd name="adj1" fmla="val -15000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82" name="Straight Arrow Connector 81"/>
          <p:cNvCxnSpPr>
            <a:endCxn id="99" idx="2"/>
          </p:cNvCxnSpPr>
          <p:nvPr/>
        </p:nvCxnSpPr>
        <p:spPr bwMode="auto">
          <a:xfrm flipV="1">
            <a:off x="1723882" y="1652655"/>
            <a:ext cx="2070681" cy="5299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>
            <a:off x="2064116" y="1926059"/>
            <a:ext cx="1857233" cy="40471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/>
          <p:nvPr/>
        </p:nvCxnSpPr>
        <p:spPr bwMode="auto">
          <a:xfrm flipV="1">
            <a:off x="2258497" y="1608206"/>
            <a:ext cx="1283742" cy="1355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ysDash"/>
            <a:round/>
            <a:headEnd type="none" w="med" len="med"/>
            <a:tailEnd type="arrow"/>
          </a:ln>
          <a:effectLst/>
        </p:spPr>
      </p:cxnSp>
      <p:pic>
        <p:nvPicPr>
          <p:cNvPr id="90" name="Picture 89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4491388" y="1804970"/>
            <a:ext cx="358950" cy="292185"/>
          </a:xfrm>
          <a:prstGeom prst="rect">
            <a:avLst/>
          </a:prstGeom>
        </p:spPr>
      </p:pic>
      <p:pic>
        <p:nvPicPr>
          <p:cNvPr id="93" name="Picture 92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367688" y="1512870"/>
            <a:ext cx="358950" cy="292185"/>
          </a:xfrm>
          <a:prstGeom prst="rect">
            <a:avLst/>
          </a:prstGeom>
        </p:spPr>
      </p:pic>
      <p:pic>
        <p:nvPicPr>
          <p:cNvPr id="94" name="Picture 93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799488" y="2160570"/>
            <a:ext cx="358950" cy="292185"/>
          </a:xfrm>
          <a:prstGeom prst="rect">
            <a:avLst/>
          </a:prstGeom>
        </p:spPr>
      </p:pic>
      <p:pic>
        <p:nvPicPr>
          <p:cNvPr id="96" name="Picture 95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294788" y="1157270"/>
            <a:ext cx="358950" cy="292185"/>
          </a:xfrm>
          <a:prstGeom prst="rect">
            <a:avLst/>
          </a:prstGeom>
        </p:spPr>
      </p:pic>
      <p:pic>
        <p:nvPicPr>
          <p:cNvPr id="99" name="Picture 98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3615088" y="1360470"/>
            <a:ext cx="358950" cy="292185"/>
          </a:xfrm>
          <a:prstGeom prst="rect">
            <a:avLst/>
          </a:prstGeom>
        </p:spPr>
      </p:pic>
      <p:pic>
        <p:nvPicPr>
          <p:cNvPr id="100" name="Picture 99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4046888" y="2008170"/>
            <a:ext cx="358950" cy="292185"/>
          </a:xfrm>
          <a:prstGeom prst="rect">
            <a:avLst/>
          </a:prstGeom>
        </p:spPr>
      </p:pic>
      <p:pic>
        <p:nvPicPr>
          <p:cNvPr id="103" name="Picture 102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4923188" y="1728770"/>
            <a:ext cx="358950" cy="292185"/>
          </a:xfrm>
          <a:prstGeom prst="rect">
            <a:avLst/>
          </a:prstGeom>
        </p:spPr>
      </p:pic>
      <p:pic>
        <p:nvPicPr>
          <p:cNvPr id="104" name="Picture 103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418488" y="2376470"/>
            <a:ext cx="358950" cy="292185"/>
          </a:xfrm>
          <a:prstGeom prst="rect">
            <a:avLst/>
          </a:prstGeom>
        </p:spPr>
      </p:pic>
      <p:pic>
        <p:nvPicPr>
          <p:cNvPr id="105" name="Picture 104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939188" y="1335070"/>
            <a:ext cx="358950" cy="292185"/>
          </a:xfrm>
          <a:prstGeom prst="rect">
            <a:avLst/>
          </a:prstGeom>
        </p:spPr>
      </p:pic>
      <p:pic>
        <p:nvPicPr>
          <p:cNvPr id="106" name="Picture 105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345588" y="2008170"/>
            <a:ext cx="358950" cy="292185"/>
          </a:xfrm>
          <a:prstGeom prst="rect">
            <a:avLst/>
          </a:prstGeom>
        </p:spPr>
      </p:pic>
      <p:cxnSp>
        <p:nvCxnSpPr>
          <p:cNvPr id="109" name="Straight Arrow Connector 108"/>
          <p:cNvCxnSpPr/>
          <p:nvPr/>
        </p:nvCxnSpPr>
        <p:spPr bwMode="auto">
          <a:xfrm>
            <a:off x="4098369" y="1723250"/>
            <a:ext cx="1196470" cy="5326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/>
          <p:nvPr/>
        </p:nvCxnSpPr>
        <p:spPr bwMode="auto">
          <a:xfrm rot="16200000" flipH="1">
            <a:off x="4265134" y="-221600"/>
            <a:ext cx="982976" cy="430223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Box 2"/>
          <p:cNvSpPr txBox="1">
            <a:spLocks noChangeArrowheads="1"/>
          </p:cNvSpPr>
          <p:nvPr/>
        </p:nvSpPr>
        <p:spPr bwMode="auto">
          <a:xfrm>
            <a:off x="1858928" y="4763"/>
            <a:ext cx="545643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dirty="0" smtClean="0"/>
              <a:t>Part 3: Ongoing &amp; Future Work</a:t>
            </a:r>
            <a:endParaRPr lang="en-US" sz="3000" dirty="0"/>
          </a:p>
        </p:txBody>
      </p:sp>
      <p:cxnSp>
        <p:nvCxnSpPr>
          <p:cNvPr id="126" name="Straight Connector 125"/>
          <p:cNvCxnSpPr/>
          <p:nvPr/>
        </p:nvCxnSpPr>
        <p:spPr bwMode="auto">
          <a:xfrm rot="5400000">
            <a:off x="-689007" y="5325657"/>
            <a:ext cx="457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Arrow Connector 149"/>
          <p:cNvCxnSpPr>
            <a:endCxn id="151" idx="1"/>
          </p:cNvCxnSpPr>
          <p:nvPr/>
        </p:nvCxnSpPr>
        <p:spPr bwMode="auto">
          <a:xfrm>
            <a:off x="1398405" y="4628218"/>
            <a:ext cx="936784" cy="121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1" name="Rounded Rectangle 150"/>
          <p:cNvSpPr/>
          <p:nvPr/>
        </p:nvSpPr>
        <p:spPr bwMode="auto">
          <a:xfrm>
            <a:off x="2335189" y="4284190"/>
            <a:ext cx="2172269" cy="712327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595959"/>
                </a:solidFill>
              </a:rPr>
              <a:t>CPS Deployment Optimization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595959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2" name="Rounded Rectangle 151"/>
          <p:cNvSpPr/>
          <p:nvPr/>
        </p:nvSpPr>
        <p:spPr bwMode="auto">
          <a:xfrm>
            <a:off x="7479869" y="4298147"/>
            <a:ext cx="1510626" cy="684414"/>
          </a:xfrm>
          <a:prstGeom prst="roundRect">
            <a:avLst/>
          </a:prstGeom>
          <a:noFill/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charset="0"/>
                <a:cs typeface="Arial" charset="0"/>
              </a:rPr>
              <a:t>Concluding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charset="0"/>
                <a:cs typeface="Arial" charset="0"/>
              </a:rPr>
              <a:t> Remarks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4" name="Straight Arrow Connector 153"/>
          <p:cNvCxnSpPr>
            <a:stCxn id="151" idx="3"/>
            <a:endCxn id="102" idx="1"/>
          </p:cNvCxnSpPr>
          <p:nvPr/>
        </p:nvCxnSpPr>
        <p:spPr bwMode="auto">
          <a:xfrm flipV="1">
            <a:off x="4507458" y="4639229"/>
            <a:ext cx="394342" cy="11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59595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7" name="Rounded Rectangle 86"/>
          <p:cNvSpPr/>
          <p:nvPr/>
        </p:nvSpPr>
        <p:spPr bwMode="auto">
          <a:xfrm>
            <a:off x="157110" y="4283063"/>
            <a:ext cx="1782632" cy="727411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charset="0"/>
                <a:cs typeface="Arial" charset="0"/>
              </a:rPr>
              <a:t>CPS Research Overview</a:t>
            </a:r>
          </a:p>
        </p:txBody>
      </p:sp>
      <p:sp>
        <p:nvSpPr>
          <p:cNvPr id="102" name="Rounded Rectangle 101"/>
          <p:cNvSpPr/>
          <p:nvPr/>
        </p:nvSpPr>
        <p:spPr bwMode="auto">
          <a:xfrm>
            <a:off x="4901800" y="4283065"/>
            <a:ext cx="2172269" cy="712327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595959"/>
                </a:solidFill>
              </a:rPr>
              <a:t>Mobile CPS Applications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595959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7" name="Straight Arrow Connector 106"/>
          <p:cNvCxnSpPr>
            <a:stCxn id="102" idx="3"/>
            <a:endCxn id="152" idx="1"/>
          </p:cNvCxnSpPr>
          <p:nvPr/>
        </p:nvCxnSpPr>
        <p:spPr bwMode="auto">
          <a:xfrm>
            <a:off x="7074069" y="4639229"/>
            <a:ext cx="405800" cy="11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16200000" flipH="1">
            <a:off x="5588946" y="4082347"/>
            <a:ext cx="418699" cy="1395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57200" y="3177580"/>
            <a:ext cx="868680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l" eaLnBrk="0" hangingPunct="0">
              <a:spcBef>
                <a:spcPts val="0"/>
              </a:spcBef>
            </a:pPr>
            <a:r>
              <a:rPr lang="en-US" sz="2000" b="1" dirty="0" smtClean="0"/>
              <a:t>Part 3:</a:t>
            </a:r>
            <a:r>
              <a:rPr lang="en-US" sz="2000" dirty="0" smtClean="0"/>
              <a:t> Ongoing &amp; future research building CPS Applications</a:t>
            </a:r>
          </a:p>
          <a:p>
            <a:pPr marL="0" lvl="1" algn="l" eaLnBrk="0" hangingPunct="0">
              <a:spcBef>
                <a:spcPts val="0"/>
              </a:spcBef>
            </a:pPr>
            <a:r>
              <a:rPr lang="en-US" sz="2000" dirty="0" smtClean="0"/>
              <a:t>             using mobile Internet devices (e.g., </a:t>
            </a:r>
            <a:r>
              <a:rPr lang="en-US" sz="2000" dirty="0" err="1" smtClean="0"/>
              <a:t>iPhone</a:t>
            </a:r>
            <a:r>
              <a:rPr lang="en-US" sz="2000" dirty="0" smtClean="0"/>
              <a:t>, </a:t>
            </a:r>
            <a:r>
              <a:rPr lang="en-US" sz="2000" dirty="0" err="1" smtClean="0"/>
              <a:t>iPad</a:t>
            </a:r>
            <a:r>
              <a:rPr lang="en-US" sz="2000" dirty="0" smtClean="0"/>
              <a:t>, Android)</a:t>
            </a:r>
          </a:p>
        </p:txBody>
      </p:sp>
      <p:pic>
        <p:nvPicPr>
          <p:cNvPr id="21" name="Picture 20" descr="wreckwat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2797" y="743186"/>
            <a:ext cx="4172539" cy="23497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7785" algn="br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Box 2"/>
          <p:cNvSpPr txBox="1">
            <a:spLocks noChangeArrowheads="1"/>
          </p:cNvSpPr>
          <p:nvPr/>
        </p:nvSpPr>
        <p:spPr bwMode="auto">
          <a:xfrm>
            <a:off x="2089270" y="4763"/>
            <a:ext cx="4995741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dirty="0" smtClean="0"/>
              <a:t>Part 4: Concluding Remarks</a:t>
            </a:r>
            <a:endParaRPr lang="en-US" sz="3000" dirty="0"/>
          </a:p>
        </p:txBody>
      </p:sp>
      <p:cxnSp>
        <p:nvCxnSpPr>
          <p:cNvPr id="126" name="Straight Connector 125"/>
          <p:cNvCxnSpPr/>
          <p:nvPr/>
        </p:nvCxnSpPr>
        <p:spPr bwMode="auto">
          <a:xfrm rot="5400000">
            <a:off x="-689007" y="5325657"/>
            <a:ext cx="457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Arrow Connector 149"/>
          <p:cNvCxnSpPr>
            <a:endCxn id="151" idx="1"/>
          </p:cNvCxnSpPr>
          <p:nvPr/>
        </p:nvCxnSpPr>
        <p:spPr bwMode="auto">
          <a:xfrm>
            <a:off x="1398405" y="4628218"/>
            <a:ext cx="936784" cy="121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1" name="Rounded Rectangle 150"/>
          <p:cNvSpPr/>
          <p:nvPr/>
        </p:nvSpPr>
        <p:spPr bwMode="auto">
          <a:xfrm>
            <a:off x="2335189" y="4284190"/>
            <a:ext cx="2172269" cy="712327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595959"/>
                </a:solidFill>
              </a:rPr>
              <a:t>CPS Deployment Optimization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595959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2" name="Rounded Rectangle 151"/>
          <p:cNvSpPr/>
          <p:nvPr/>
        </p:nvSpPr>
        <p:spPr bwMode="auto">
          <a:xfrm>
            <a:off x="7479869" y="4298147"/>
            <a:ext cx="1510626" cy="684414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rial" charset="0"/>
                <a:cs typeface="Arial" charset="0"/>
              </a:rPr>
              <a:t>Concluding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595959"/>
                </a:solidFill>
                <a:effectLst/>
                <a:latin typeface="Arial" charset="0"/>
                <a:cs typeface="Arial" charset="0"/>
              </a:rPr>
              <a:t> Remarks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595959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4" name="Straight Arrow Connector 153"/>
          <p:cNvCxnSpPr>
            <a:stCxn id="151" idx="3"/>
            <a:endCxn id="102" idx="1"/>
          </p:cNvCxnSpPr>
          <p:nvPr/>
        </p:nvCxnSpPr>
        <p:spPr bwMode="auto">
          <a:xfrm flipV="1">
            <a:off x="4507458" y="4639229"/>
            <a:ext cx="394342" cy="11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59595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7" name="Rounded Rectangle 86"/>
          <p:cNvSpPr/>
          <p:nvPr/>
        </p:nvSpPr>
        <p:spPr bwMode="auto">
          <a:xfrm>
            <a:off x="157110" y="4283063"/>
            <a:ext cx="1782632" cy="727411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charset="0"/>
                <a:cs typeface="Arial" charset="0"/>
              </a:rPr>
              <a:t>CPS Research Overview</a:t>
            </a:r>
          </a:p>
        </p:txBody>
      </p:sp>
      <p:sp>
        <p:nvSpPr>
          <p:cNvPr id="102" name="Rounded Rectangle 101"/>
          <p:cNvSpPr/>
          <p:nvPr/>
        </p:nvSpPr>
        <p:spPr bwMode="auto">
          <a:xfrm>
            <a:off x="4901800" y="4283065"/>
            <a:ext cx="2172269" cy="712327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595959"/>
                </a:solidFill>
              </a:rPr>
              <a:t>Mobile CPS Applications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595959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7" name="Straight Arrow Connector 106"/>
          <p:cNvCxnSpPr>
            <a:stCxn id="102" idx="3"/>
            <a:endCxn id="152" idx="1"/>
          </p:cNvCxnSpPr>
          <p:nvPr/>
        </p:nvCxnSpPr>
        <p:spPr bwMode="auto">
          <a:xfrm>
            <a:off x="7074069" y="4639229"/>
            <a:ext cx="405800" cy="11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59595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16200000" flipH="1">
            <a:off x="7612421" y="4082347"/>
            <a:ext cx="418699" cy="1395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665896" y="3494602"/>
            <a:ext cx="347810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l" eaLnBrk="0" hangingPunct="0">
              <a:spcBef>
                <a:spcPct val="30000"/>
              </a:spcBef>
            </a:pPr>
            <a:r>
              <a:rPr lang="en-US" sz="2000" b="1" dirty="0" smtClean="0"/>
              <a:t>Part 4: </a:t>
            </a:r>
            <a:r>
              <a:rPr lang="en-US" sz="2000" dirty="0" smtClean="0"/>
              <a:t>Concluding remarks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Box 2"/>
          <p:cNvSpPr txBox="1">
            <a:spLocks noChangeArrowheads="1"/>
          </p:cNvSpPr>
          <p:nvPr/>
        </p:nvSpPr>
        <p:spPr bwMode="auto">
          <a:xfrm>
            <a:off x="1744053" y="4763"/>
            <a:ext cx="5686172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dirty="0" smtClean="0"/>
              <a:t>Part 1: CPS Research Overview</a:t>
            </a:r>
            <a:endParaRPr lang="en-US" sz="3000" dirty="0"/>
          </a:p>
        </p:txBody>
      </p:sp>
      <p:sp>
        <p:nvSpPr>
          <p:cNvPr id="2058" name="Text Box 3"/>
          <p:cNvSpPr txBox="1">
            <a:spLocks noChangeArrowheads="1"/>
          </p:cNvSpPr>
          <p:nvPr/>
        </p:nvSpPr>
        <p:spPr bwMode="auto">
          <a:xfrm>
            <a:off x="457200" y="3115104"/>
            <a:ext cx="86868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l" eaLnBrk="0" hangingPunct="0">
              <a:spcBef>
                <a:spcPts val="0"/>
              </a:spcBef>
            </a:pPr>
            <a:r>
              <a:rPr lang="en-US" sz="2000" b="1" dirty="0" smtClean="0"/>
              <a:t>Part 1:</a:t>
            </a:r>
            <a:r>
              <a:rPr lang="en-US" sz="2000" dirty="0" smtClean="0"/>
              <a:t> Overview of CPS research challenges &amp; applications I worked on</a:t>
            </a:r>
          </a:p>
        </p:txBody>
      </p:sp>
      <p:cxnSp>
        <p:nvCxnSpPr>
          <p:cNvPr id="126" name="Straight Connector 125"/>
          <p:cNvCxnSpPr/>
          <p:nvPr/>
        </p:nvCxnSpPr>
        <p:spPr bwMode="auto">
          <a:xfrm rot="5400000">
            <a:off x="-689007" y="5325657"/>
            <a:ext cx="457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Arrow Connector 149"/>
          <p:cNvCxnSpPr>
            <a:endCxn id="151" idx="1"/>
          </p:cNvCxnSpPr>
          <p:nvPr/>
        </p:nvCxnSpPr>
        <p:spPr bwMode="auto">
          <a:xfrm>
            <a:off x="1398405" y="4628218"/>
            <a:ext cx="936784" cy="121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1" name="Rounded Rectangle 150"/>
          <p:cNvSpPr/>
          <p:nvPr/>
        </p:nvSpPr>
        <p:spPr bwMode="auto">
          <a:xfrm>
            <a:off x="2335189" y="4284190"/>
            <a:ext cx="2172269" cy="712327"/>
          </a:xfrm>
          <a:prstGeom prst="roundRect">
            <a:avLst/>
          </a:prstGeom>
          <a:noFill/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CPS Deployment Optimization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2" name="Rounded Rectangle 151"/>
          <p:cNvSpPr/>
          <p:nvPr/>
        </p:nvSpPr>
        <p:spPr bwMode="auto">
          <a:xfrm>
            <a:off x="7479869" y="4298147"/>
            <a:ext cx="1510626" cy="684414"/>
          </a:xfrm>
          <a:prstGeom prst="roundRect">
            <a:avLst/>
          </a:prstGeom>
          <a:noFill/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charset="0"/>
                <a:cs typeface="Arial" charset="0"/>
              </a:rPr>
              <a:t>Concluding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charset="0"/>
                <a:cs typeface="Arial" charset="0"/>
              </a:rPr>
              <a:t> Remarks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4" name="Straight Arrow Connector 153"/>
          <p:cNvCxnSpPr>
            <a:stCxn id="151" idx="3"/>
            <a:endCxn id="102" idx="1"/>
          </p:cNvCxnSpPr>
          <p:nvPr/>
        </p:nvCxnSpPr>
        <p:spPr bwMode="auto">
          <a:xfrm flipV="1">
            <a:off x="4507458" y="4639229"/>
            <a:ext cx="394342" cy="11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7" name="Rounded Rectangle 86"/>
          <p:cNvSpPr/>
          <p:nvPr/>
        </p:nvSpPr>
        <p:spPr bwMode="auto">
          <a:xfrm>
            <a:off x="157110" y="4283063"/>
            <a:ext cx="1782632" cy="727411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charset="0"/>
                <a:cs typeface="Arial" charset="0"/>
              </a:rPr>
              <a:t>CPS Research Overview</a:t>
            </a:r>
          </a:p>
        </p:txBody>
      </p:sp>
      <p:sp>
        <p:nvSpPr>
          <p:cNvPr id="102" name="Rounded Rectangle 101"/>
          <p:cNvSpPr/>
          <p:nvPr/>
        </p:nvSpPr>
        <p:spPr bwMode="auto">
          <a:xfrm>
            <a:off x="4901800" y="4283065"/>
            <a:ext cx="2172269" cy="712327"/>
          </a:xfrm>
          <a:prstGeom prst="roundRect">
            <a:avLst/>
          </a:prstGeom>
          <a:noFill/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Mobile CPS Applications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7" name="Straight Arrow Connector 106"/>
          <p:cNvCxnSpPr>
            <a:stCxn id="102" idx="3"/>
            <a:endCxn id="152" idx="1"/>
          </p:cNvCxnSpPr>
          <p:nvPr/>
        </p:nvCxnSpPr>
        <p:spPr bwMode="auto">
          <a:xfrm>
            <a:off x="7074069" y="4639229"/>
            <a:ext cx="405800" cy="11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1" name="Picture 4"/>
          <p:cNvPicPr>
            <a:picLocks noChangeAspect="1" noChangeArrowheads="1"/>
          </p:cNvPicPr>
          <p:nvPr/>
        </p:nvPicPr>
        <p:blipFill>
          <a:blip r:embed="rId3" cstate="print"/>
          <a:srcRect t="11287"/>
          <a:stretch>
            <a:fillRect/>
          </a:stretch>
        </p:blipFill>
        <p:spPr bwMode="auto">
          <a:xfrm>
            <a:off x="943970" y="1549198"/>
            <a:ext cx="1835461" cy="13873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7785" algn="br" rotWithShape="0">
              <a:srgbClr val="000000">
                <a:alpha val="70000"/>
              </a:srgbClr>
            </a:outerShdw>
          </a:effectLst>
        </p:spPr>
      </p:pic>
      <p:pic>
        <p:nvPicPr>
          <p:cNvPr id="112" name="Picture 40" descr="c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7913" y="1858376"/>
            <a:ext cx="1285308" cy="8795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7785" algn="br" rotWithShape="0">
              <a:srgbClr val="000000">
                <a:alpha val="70000"/>
              </a:srgbClr>
            </a:outerShdw>
          </a:effectLst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5" cstate="print"/>
          <a:srcRect t="8152" r="4083"/>
          <a:stretch>
            <a:fillRect/>
          </a:stretch>
        </p:blipFill>
        <p:spPr>
          <a:xfrm>
            <a:off x="4837014" y="1797074"/>
            <a:ext cx="961513" cy="9254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7785" algn="br" rotWithShape="0">
              <a:srgbClr val="000000">
                <a:alpha val="70000"/>
              </a:srgbClr>
            </a:outerShdw>
          </a:effectLst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0191" y="1662149"/>
            <a:ext cx="821837" cy="10985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7785" algn="br" rotWithShape="0">
              <a:srgbClr val="000000">
                <a:alpha val="70000"/>
              </a:srgbClr>
            </a:outerShdw>
          </a:effectLst>
        </p:spPr>
      </p:pic>
      <p:cxnSp>
        <p:nvCxnSpPr>
          <p:cNvPr id="116" name="Straight Connector 115"/>
          <p:cNvCxnSpPr/>
          <p:nvPr/>
        </p:nvCxnSpPr>
        <p:spPr bwMode="auto">
          <a:xfrm rot="16200000" flipH="1">
            <a:off x="467441" y="3872999"/>
            <a:ext cx="809491" cy="139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Box 2"/>
          <p:cNvSpPr txBox="1">
            <a:spLocks noChangeArrowheads="1"/>
          </p:cNvSpPr>
          <p:nvPr/>
        </p:nvSpPr>
        <p:spPr bwMode="auto">
          <a:xfrm>
            <a:off x="2792598" y="0"/>
            <a:ext cx="3775393" cy="5847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Research Overview</a:t>
            </a:r>
            <a:endParaRPr lang="en-US" sz="3200" dirty="0"/>
          </a:p>
        </p:txBody>
      </p:sp>
      <p:sp>
        <p:nvSpPr>
          <p:cNvPr id="89" name="TextBox 88"/>
          <p:cNvSpPr txBox="1"/>
          <p:nvPr/>
        </p:nvSpPr>
        <p:spPr>
          <a:xfrm>
            <a:off x="901725" y="1975446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/>
              <a:t>Research Overview</a:t>
            </a:r>
            <a:r>
              <a:rPr lang="en-US" sz="2000" dirty="0" smtClean="0"/>
              <a:t>: Selections from my past &amp; current research on CPS Systems</a:t>
            </a:r>
            <a:endParaRPr lang="en-US" sz="1400" dirty="0" smtClean="0"/>
          </a:p>
          <a:p>
            <a:pPr marL="457200" indent="-457200" algn="l">
              <a:buAutoNum type="arabicPeriod"/>
            </a:pPr>
            <a:endParaRPr lang="en-US" sz="1400" dirty="0"/>
          </a:p>
        </p:txBody>
      </p:sp>
      <p:sp>
        <p:nvSpPr>
          <p:cNvPr id="17" name="Rectangle 2051"/>
          <p:cNvSpPr>
            <a:spLocks noChangeArrowheads="1"/>
          </p:cNvSpPr>
          <p:nvPr/>
        </p:nvSpPr>
        <p:spPr bwMode="auto">
          <a:xfrm>
            <a:off x="680817" y="4206875"/>
            <a:ext cx="2862331" cy="482600"/>
          </a:xfrm>
          <a:prstGeom prst="rect">
            <a:avLst/>
          </a:prstGeom>
          <a:solidFill>
            <a:srgbClr val="FFFFFF"/>
          </a:solidFill>
          <a:ln w="25400">
            <a:solidFill>
              <a:srgbClr val="FF5050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1800" dirty="0" smtClean="0"/>
              <a:t>Research Overview</a:t>
            </a:r>
            <a:endParaRPr lang="en-US" sz="1800" dirty="0"/>
          </a:p>
        </p:txBody>
      </p:sp>
      <p:grpSp>
        <p:nvGrpSpPr>
          <p:cNvPr id="2" name="Group 2059"/>
          <p:cNvGrpSpPr>
            <a:grpSpLocks/>
          </p:cNvGrpSpPr>
          <p:nvPr/>
        </p:nvGrpSpPr>
        <p:grpSpPr bwMode="auto">
          <a:xfrm>
            <a:off x="152400" y="4691064"/>
            <a:ext cx="8991600" cy="2166939"/>
            <a:chOff x="40" y="2704"/>
            <a:chExt cx="5664" cy="1365"/>
          </a:xfrm>
        </p:grpSpPr>
        <p:sp>
          <p:nvSpPr>
            <p:cNvPr id="13" name="Rectangle 2075"/>
            <p:cNvSpPr>
              <a:spLocks noChangeArrowheads="1"/>
            </p:cNvSpPr>
            <p:nvPr/>
          </p:nvSpPr>
          <p:spPr bwMode="auto">
            <a:xfrm>
              <a:off x="40" y="3083"/>
              <a:ext cx="5664" cy="986"/>
            </a:xfrm>
            <a:prstGeom prst="rect">
              <a:avLst/>
            </a:prstGeom>
            <a:noFill/>
            <a:ln w="19050">
              <a:solidFill>
                <a:srgbClr val="339966"/>
              </a:solidFill>
              <a:prstDash val="dash"/>
              <a:miter lim="800000"/>
              <a:headEnd/>
              <a:tailEnd type="none" w="sm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2076"/>
            <p:cNvSpPr>
              <a:spLocks noChangeShapeType="1"/>
            </p:cNvSpPr>
            <p:nvPr/>
          </p:nvSpPr>
          <p:spPr bwMode="auto">
            <a:xfrm flipH="1">
              <a:off x="66" y="2704"/>
              <a:ext cx="433" cy="392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077"/>
            <p:cNvSpPr>
              <a:spLocks noChangeShapeType="1"/>
            </p:cNvSpPr>
            <p:nvPr/>
          </p:nvSpPr>
          <p:spPr bwMode="auto">
            <a:xfrm>
              <a:off x="1544" y="2704"/>
              <a:ext cx="669" cy="375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Rectangle 2063"/>
          <p:cNvSpPr>
            <a:spLocks noChangeArrowheads="1"/>
          </p:cNvSpPr>
          <p:nvPr/>
        </p:nvSpPr>
        <p:spPr bwMode="auto">
          <a:xfrm>
            <a:off x="976278" y="5467391"/>
            <a:ext cx="1500188" cy="482600"/>
          </a:xfrm>
          <a:prstGeom prst="rect">
            <a:avLst/>
          </a:prstGeom>
          <a:noFill/>
          <a:ln w="19050">
            <a:solidFill>
              <a:srgbClr val="FF5050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1600" dirty="0" smtClean="0"/>
              <a:t>Modeling</a:t>
            </a:r>
            <a:endParaRPr lang="en-US" sz="1600" dirty="0"/>
          </a:p>
        </p:txBody>
      </p:sp>
      <p:sp>
        <p:nvSpPr>
          <p:cNvPr id="24" name="Line 2061"/>
          <p:cNvSpPr>
            <a:spLocks noChangeShapeType="1"/>
          </p:cNvSpPr>
          <p:nvPr/>
        </p:nvSpPr>
        <p:spPr bwMode="auto">
          <a:xfrm>
            <a:off x="2458488" y="5716628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063"/>
          <p:cNvSpPr>
            <a:spLocks noChangeArrowheads="1"/>
          </p:cNvSpPr>
          <p:nvPr/>
        </p:nvSpPr>
        <p:spPr bwMode="auto">
          <a:xfrm>
            <a:off x="2761700" y="5467391"/>
            <a:ext cx="1500188" cy="482600"/>
          </a:xfrm>
          <a:prstGeom prst="rect">
            <a:avLst/>
          </a:prstGeom>
          <a:noFill/>
          <a:ln w="19050">
            <a:solidFill>
              <a:srgbClr val="FF5050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1600" dirty="0" smtClean="0"/>
              <a:t>Automation</a:t>
            </a:r>
            <a:endParaRPr lang="en-US" sz="1600" dirty="0"/>
          </a:p>
        </p:txBody>
      </p:sp>
      <p:sp>
        <p:nvSpPr>
          <p:cNvPr id="26" name="Line 2061"/>
          <p:cNvSpPr>
            <a:spLocks noChangeShapeType="1"/>
          </p:cNvSpPr>
          <p:nvPr/>
        </p:nvSpPr>
        <p:spPr bwMode="auto">
          <a:xfrm>
            <a:off x="4279647" y="570255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063"/>
          <p:cNvSpPr>
            <a:spLocks noChangeArrowheads="1"/>
          </p:cNvSpPr>
          <p:nvPr/>
        </p:nvSpPr>
        <p:spPr bwMode="auto">
          <a:xfrm>
            <a:off x="4582859" y="5453315"/>
            <a:ext cx="1500188" cy="482600"/>
          </a:xfrm>
          <a:prstGeom prst="rect">
            <a:avLst/>
          </a:prstGeom>
          <a:noFill/>
          <a:ln w="19050">
            <a:solidFill>
              <a:srgbClr val="FF5050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1600" dirty="0" smtClean="0"/>
              <a:t>Algorithms</a:t>
            </a:r>
            <a:endParaRPr lang="en-US" sz="1600" dirty="0"/>
          </a:p>
        </p:txBody>
      </p:sp>
      <p:sp>
        <p:nvSpPr>
          <p:cNvPr id="28" name="Line 2061"/>
          <p:cNvSpPr>
            <a:spLocks noChangeShapeType="1"/>
          </p:cNvSpPr>
          <p:nvPr/>
        </p:nvSpPr>
        <p:spPr bwMode="auto">
          <a:xfrm>
            <a:off x="6093878" y="5713833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063"/>
          <p:cNvSpPr>
            <a:spLocks noChangeArrowheads="1"/>
          </p:cNvSpPr>
          <p:nvPr/>
        </p:nvSpPr>
        <p:spPr bwMode="auto">
          <a:xfrm>
            <a:off x="6397090" y="5464596"/>
            <a:ext cx="1500188" cy="482600"/>
          </a:xfrm>
          <a:prstGeom prst="rect">
            <a:avLst/>
          </a:prstGeom>
          <a:noFill/>
          <a:ln w="19050">
            <a:solidFill>
              <a:srgbClr val="FF5050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1600" dirty="0" smtClean="0"/>
              <a:t>Mobile CPS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4"/>
          <p:cNvPicPr>
            <a:picLocks noChangeAspect="1" noChangeArrowheads="1"/>
          </p:cNvPicPr>
          <p:nvPr/>
        </p:nvPicPr>
        <p:blipFill>
          <a:blip r:embed="rId3" cstate="print"/>
          <a:srcRect t="11287"/>
          <a:stretch>
            <a:fillRect/>
          </a:stretch>
        </p:blipFill>
        <p:spPr bwMode="auto">
          <a:xfrm>
            <a:off x="4705303" y="648585"/>
            <a:ext cx="3960232" cy="250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9" name="Text Box 206"/>
          <p:cNvSpPr txBox="1">
            <a:spLocks noChangeArrowheads="1"/>
          </p:cNvSpPr>
          <p:nvPr/>
        </p:nvSpPr>
        <p:spPr bwMode="auto">
          <a:xfrm>
            <a:off x="914775" y="4763"/>
            <a:ext cx="726916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Selections from My CPS Modeling Research</a:t>
            </a:r>
            <a:endParaRPr lang="en-US" sz="2800" dirty="0"/>
          </a:p>
        </p:txBody>
      </p:sp>
      <p:sp>
        <p:nvSpPr>
          <p:cNvPr id="112" name="Rounded Rectangle 111"/>
          <p:cNvSpPr/>
          <p:nvPr/>
        </p:nvSpPr>
        <p:spPr bwMode="auto">
          <a:xfrm>
            <a:off x="4967662" y="2692594"/>
            <a:ext cx="3430874" cy="71435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884376" y="2663349"/>
            <a:ext cx="365854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Avionics - Lockheed Aero, Lockheed ATL, AFRL</a:t>
            </a:r>
          </a:p>
          <a:p>
            <a:endParaRPr lang="en-US" dirty="0" smtClean="0"/>
          </a:p>
          <a:p>
            <a:r>
              <a:rPr lang="en-US" dirty="0" smtClean="0"/>
              <a:t>Collaboration with </a:t>
            </a:r>
          </a:p>
          <a:p>
            <a:r>
              <a:rPr lang="en-US" dirty="0" smtClean="0"/>
              <a:t>UC Berkeley &amp; UIUC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572000" y="4457343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b="1" dirty="0" smtClean="0"/>
              <a:t>Selected Publications (2 of 10):</a:t>
            </a:r>
          </a:p>
          <a:p>
            <a:pPr algn="l"/>
            <a:r>
              <a:rPr lang="en-US" sz="1200" dirty="0" smtClean="0"/>
              <a:t>Brian Dougherty, Jules White, </a:t>
            </a:r>
            <a:r>
              <a:rPr lang="en-US" sz="1200" dirty="0" err="1" smtClean="0"/>
              <a:t>Jaiganesh</a:t>
            </a:r>
            <a:r>
              <a:rPr lang="en-US" sz="1200" dirty="0" smtClean="0"/>
              <a:t> </a:t>
            </a:r>
            <a:r>
              <a:rPr lang="en-US" sz="1200" dirty="0" err="1" smtClean="0"/>
              <a:t>Balasubramanian</a:t>
            </a:r>
            <a:r>
              <a:rPr lang="en-US" sz="1200" dirty="0" smtClean="0"/>
              <a:t>, Chris Thompson, &amp; Douglas C. Schmidt, </a:t>
            </a:r>
            <a:r>
              <a:rPr lang="en-US" sz="1200" dirty="0" smtClean="0">
                <a:solidFill>
                  <a:srgbClr val="333399"/>
                </a:solidFill>
              </a:rPr>
              <a:t>Deployment Automation with BLITZ</a:t>
            </a:r>
            <a:r>
              <a:rPr lang="en-US" sz="1200" dirty="0" smtClean="0"/>
              <a:t>, 31st International Conference on Software Engineering, May 16-24, 2009 Vancouver, Canada.</a:t>
            </a:r>
          </a:p>
          <a:p>
            <a:pPr algn="l"/>
            <a:endParaRPr lang="en-US" sz="1200" dirty="0" smtClean="0"/>
          </a:p>
          <a:p>
            <a:pPr algn="l"/>
            <a:r>
              <a:rPr lang="en-US" sz="1200" dirty="0" smtClean="0"/>
              <a:t>Jules White, James Hill, Jeff Gray, </a:t>
            </a:r>
            <a:r>
              <a:rPr lang="en-US" sz="1200" dirty="0" err="1" smtClean="0"/>
              <a:t>Sumant</a:t>
            </a:r>
            <a:r>
              <a:rPr lang="en-US" sz="1200" dirty="0" smtClean="0"/>
              <a:t> </a:t>
            </a:r>
            <a:r>
              <a:rPr lang="en-US" sz="1200" dirty="0" err="1" smtClean="0"/>
              <a:t>Tambe</a:t>
            </a:r>
            <a:r>
              <a:rPr lang="en-US" sz="1200" dirty="0" smtClean="0"/>
              <a:t>, Douglas C. Schmidt, </a:t>
            </a:r>
            <a:r>
              <a:rPr lang="en-US" sz="1200" dirty="0" err="1" smtClean="0"/>
              <a:t>Anirrudha</a:t>
            </a:r>
            <a:r>
              <a:rPr lang="en-US" sz="1200" dirty="0" smtClean="0"/>
              <a:t> </a:t>
            </a:r>
            <a:r>
              <a:rPr lang="en-US" sz="1200" dirty="0" err="1" smtClean="0"/>
              <a:t>Gokhale</a:t>
            </a:r>
            <a:r>
              <a:rPr lang="en-US" sz="1200" dirty="0" smtClean="0"/>
              <a:t>, </a:t>
            </a:r>
            <a:r>
              <a:rPr lang="en-US" sz="1200" dirty="0" smtClean="0">
                <a:solidFill>
                  <a:srgbClr val="FF0000"/>
                </a:solidFill>
              </a:rPr>
              <a:t>Improving Domain-specific Language Reuse through Software Product-line Configuration Techniques</a:t>
            </a:r>
            <a:r>
              <a:rPr lang="en-US" sz="1200" dirty="0" smtClean="0"/>
              <a:t>, IEEE Software Special Issue on Domain-Specific Languages &amp; Modeling July/August, 2009, Volume 26, Number 4, pgs. 47-53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8011" y="6451600"/>
            <a:ext cx="1827213" cy="4064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ea typeface="宋体" pitchFamily="2" charset="-122"/>
              </a:rPr>
              <a:t>First Author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929511" y="6451600"/>
            <a:ext cx="2024063" cy="4064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 dirty="0">
                <a:solidFill>
                  <a:srgbClr val="333399"/>
                </a:solidFill>
                <a:ea typeface="宋体" pitchFamily="2" charset="-122"/>
              </a:rPr>
              <a:t>Second Author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138222" y="1383048"/>
            <a:ext cx="449757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Modeling &amp; multi-model synchronization techniques for hardware/software</a:t>
            </a: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04813" marR="0" lvl="0" indent="-4048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000" kern="0" dirty="0" smtClean="0">
                <a:latin typeface="+mj-lt"/>
                <a:cs typeface="+mn-cs"/>
              </a:rPr>
              <a:t>Many algorithms based on  heuristic bin-packing for multiprocessor scheduling</a:t>
            </a:r>
          </a:p>
          <a:p>
            <a:pPr marL="404813" marR="0" lvl="0" indent="-4048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000" dirty="0" smtClean="0"/>
              <a:t>Techniques for rapid creation of domain-specific modeling languages </a:t>
            </a:r>
          </a:p>
          <a:p>
            <a:pPr marL="404813" marR="0" lvl="0" indent="-4048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000" dirty="0" smtClean="0"/>
              <a:t>Synchronization of assumptions across software/hardware models</a:t>
            </a:r>
          </a:p>
          <a:p>
            <a:pPr marL="404813" marR="0" lvl="0" indent="-4048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000" dirty="0" smtClean="0"/>
              <a:t>Generative &amp; analytical methods to model self-adaptive systems</a:t>
            </a:r>
          </a:p>
          <a:p>
            <a:pPr marL="630238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2000" kern="0" dirty="0" smtClean="0">
              <a:latin typeface="+mj-lt"/>
              <a:cs typeface="+mn-cs"/>
            </a:endParaRP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Rectangle 2060"/>
          <p:cNvSpPr>
            <a:spLocks noChangeArrowheads="1"/>
          </p:cNvSpPr>
          <p:nvPr/>
        </p:nvSpPr>
        <p:spPr bwMode="auto">
          <a:xfrm>
            <a:off x="22860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Modeling</a:t>
            </a:r>
            <a:endParaRPr lang="en-US" sz="800" dirty="0"/>
          </a:p>
        </p:txBody>
      </p:sp>
      <p:sp>
        <p:nvSpPr>
          <p:cNvPr id="12" name="Line 2061"/>
          <p:cNvSpPr>
            <a:spLocks noChangeShapeType="1"/>
          </p:cNvSpPr>
          <p:nvPr/>
        </p:nvSpPr>
        <p:spPr bwMode="auto">
          <a:xfrm>
            <a:off x="113796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2060"/>
          <p:cNvSpPr>
            <a:spLocks noChangeArrowheads="1"/>
          </p:cNvSpPr>
          <p:nvPr/>
        </p:nvSpPr>
        <p:spPr bwMode="auto">
          <a:xfrm>
            <a:off x="1399445" y="845417"/>
            <a:ext cx="928152" cy="30039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Automation</a:t>
            </a:r>
            <a:endParaRPr lang="en-US" sz="800" dirty="0"/>
          </a:p>
        </p:txBody>
      </p:sp>
      <p:sp>
        <p:nvSpPr>
          <p:cNvPr id="14" name="Rectangle 2060"/>
          <p:cNvSpPr>
            <a:spLocks noChangeArrowheads="1"/>
          </p:cNvSpPr>
          <p:nvPr/>
        </p:nvSpPr>
        <p:spPr bwMode="auto">
          <a:xfrm>
            <a:off x="2645730" y="834344"/>
            <a:ext cx="928152" cy="30039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Algorithms</a:t>
            </a:r>
            <a:endParaRPr lang="en-US" sz="800" dirty="0"/>
          </a:p>
        </p:txBody>
      </p:sp>
      <p:sp>
        <p:nvSpPr>
          <p:cNvPr id="15" name="Rectangle 2060"/>
          <p:cNvSpPr>
            <a:spLocks noChangeArrowheads="1"/>
          </p:cNvSpPr>
          <p:nvPr/>
        </p:nvSpPr>
        <p:spPr bwMode="auto">
          <a:xfrm>
            <a:off x="3865352" y="834345"/>
            <a:ext cx="928152" cy="30039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Mobile CPS</a:t>
            </a:r>
            <a:endParaRPr lang="en-US" sz="800" dirty="0"/>
          </a:p>
        </p:txBody>
      </p:sp>
      <p:sp>
        <p:nvSpPr>
          <p:cNvPr id="16" name="Line 2061"/>
          <p:cNvSpPr>
            <a:spLocks noChangeShapeType="1"/>
          </p:cNvSpPr>
          <p:nvPr/>
        </p:nvSpPr>
        <p:spPr bwMode="auto">
          <a:xfrm>
            <a:off x="2359103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2061"/>
          <p:cNvSpPr>
            <a:spLocks noChangeShapeType="1"/>
          </p:cNvSpPr>
          <p:nvPr/>
        </p:nvSpPr>
        <p:spPr bwMode="auto">
          <a:xfrm>
            <a:off x="3578721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auto">
          <a:xfrm>
            <a:off x="5349135" y="3089586"/>
            <a:ext cx="2656565" cy="71435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9" name="Text Box 206"/>
          <p:cNvSpPr txBox="1">
            <a:spLocks noChangeArrowheads="1"/>
          </p:cNvSpPr>
          <p:nvPr/>
        </p:nvSpPr>
        <p:spPr bwMode="auto">
          <a:xfrm>
            <a:off x="425521" y="4763"/>
            <a:ext cx="824767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Selections from CPS Design Automation Research</a:t>
            </a:r>
            <a:endParaRPr lang="en-US" sz="2800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0" y="1536411"/>
            <a:ext cx="498667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algn="l" eaLnBrk="0" hangingPunct="0">
              <a:spcBef>
                <a:spcPct val="20000"/>
              </a:spcBef>
              <a:defRPr/>
            </a:pPr>
            <a:r>
              <a:rPr lang="en-US" sz="2000" b="1" dirty="0" smtClean="0"/>
              <a:t>Design conflict resolution &amp; software configuration optimization across software/hardware</a:t>
            </a:r>
          </a:p>
          <a:p>
            <a:pPr marL="342900" algn="l" eaLnBrk="0" hangingPunct="0">
              <a:spcBef>
                <a:spcPct val="20000"/>
              </a:spcBef>
              <a:defRPr/>
            </a:pPr>
            <a:endParaRPr kumimoji="0" lang="en-US" sz="2000" b="1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630238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000" dirty="0" smtClean="0"/>
              <a:t>Diagnose &amp; optimize design conflicts in a distributed development process</a:t>
            </a:r>
          </a:p>
          <a:p>
            <a:pPr marL="630238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000" dirty="0" smtClean="0"/>
              <a:t>Optimize software/hardware configuration in the face of competition for resources</a:t>
            </a:r>
          </a:p>
          <a:p>
            <a:pPr marL="630238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2000" dirty="0" smtClean="0"/>
          </a:p>
          <a:p>
            <a:pPr marL="630238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2000" kern="0" dirty="0" smtClean="0">
              <a:latin typeface="+mj-lt"/>
              <a:cs typeface="+mn-cs"/>
            </a:endParaRP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1" name="Picture 40" descr="c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5310" y="908821"/>
            <a:ext cx="3112504" cy="212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203245" y="3014383"/>
            <a:ext cx="3006442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Automobiles – Siemens CT, NSF</a:t>
            </a:r>
          </a:p>
          <a:p>
            <a:endParaRPr lang="en-US" dirty="0" smtClean="0"/>
          </a:p>
          <a:p>
            <a:r>
              <a:rPr lang="en-US" dirty="0" smtClean="0"/>
              <a:t>Collaboration with </a:t>
            </a:r>
          </a:p>
          <a:p>
            <a:r>
              <a:rPr lang="en-US" dirty="0" smtClean="0"/>
              <a:t>U. Waterloo, Canada U. Seville, Spain</a:t>
            </a:r>
          </a:p>
          <a:p>
            <a:r>
              <a:rPr lang="en-US" dirty="0" smtClean="0"/>
              <a:t>U. Nantes, France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72614" y="5111963"/>
            <a:ext cx="754864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1" dirty="0" smtClean="0"/>
              <a:t>Selected Publications (2 of 9):</a:t>
            </a:r>
          </a:p>
          <a:p>
            <a:pPr algn="l"/>
            <a:r>
              <a:rPr lang="en-US" sz="1200" dirty="0" smtClean="0"/>
              <a:t>Jules White, Douglas C. Schmidt, David Benavides, Pablo Trinidad, Antonio Ruiz-Cortez, </a:t>
            </a:r>
            <a:r>
              <a:rPr lang="en-US" sz="1200" dirty="0" smtClean="0">
                <a:solidFill>
                  <a:srgbClr val="FF0000"/>
                </a:solidFill>
              </a:rPr>
              <a:t>Automated Diagnosis of Product-line Configuration Errors in Feature Models</a:t>
            </a:r>
            <a:r>
              <a:rPr lang="en-US" sz="1200" dirty="0" smtClean="0"/>
              <a:t>, Software Product Lines Conference (SPLC), 10pgs., September, 2008, </a:t>
            </a:r>
            <a:r>
              <a:rPr lang="en-US" sz="1200" dirty="0" err="1" smtClean="0"/>
              <a:t>Limmerick</a:t>
            </a:r>
            <a:r>
              <a:rPr lang="en-US" sz="1200" dirty="0" smtClean="0"/>
              <a:t>, Ireland (30% Acceptance Rate)</a:t>
            </a:r>
          </a:p>
          <a:p>
            <a:pPr algn="l"/>
            <a:r>
              <a:rPr lang="en-US" sz="1200" dirty="0" smtClean="0"/>
              <a:t> </a:t>
            </a:r>
            <a:r>
              <a:rPr lang="en-US" sz="1200" b="1" dirty="0" smtClean="0"/>
              <a:t>***Received the Best Paper Award***</a:t>
            </a:r>
          </a:p>
          <a:p>
            <a:pPr algn="l"/>
            <a:endParaRPr lang="en-US" sz="1200" dirty="0" smtClean="0"/>
          </a:p>
          <a:p>
            <a:pPr algn="l"/>
            <a:r>
              <a:rPr lang="en-US" sz="1200" dirty="0" smtClean="0"/>
              <a:t>Jules White, David Benavides, Douglas C. Schmidt, Pablo Trinidad, Antonio Ruiz-Cortes, Brian </a:t>
            </a:r>
            <a:r>
              <a:rPr lang="en-US" sz="1200" dirty="0" err="1" smtClean="0"/>
              <a:t>Doughtery</a:t>
            </a:r>
            <a:r>
              <a:rPr lang="en-US" sz="1200" dirty="0" smtClean="0">
                <a:solidFill>
                  <a:srgbClr val="333399"/>
                </a:solidFill>
              </a:rPr>
              <a:t>, Automated Diagnosis of Feature Model Configurations</a:t>
            </a:r>
            <a:r>
              <a:rPr lang="en-US" sz="1200" dirty="0" smtClean="0"/>
              <a:t>, Journal of Systems &amp; Software, 2010 (to appear) </a:t>
            </a:r>
            <a:endParaRPr lang="en-US" sz="1200" dirty="0"/>
          </a:p>
        </p:txBody>
      </p:sp>
      <p:sp>
        <p:nvSpPr>
          <p:cNvPr id="15" name="Rectangle 2060"/>
          <p:cNvSpPr>
            <a:spLocks noChangeArrowheads="1"/>
          </p:cNvSpPr>
          <p:nvPr/>
        </p:nvSpPr>
        <p:spPr bwMode="auto">
          <a:xfrm>
            <a:off x="212922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Multiple Constraints</a:t>
            </a:r>
            <a:endParaRPr lang="en-US" sz="800" dirty="0"/>
          </a:p>
        </p:txBody>
      </p:sp>
      <p:sp>
        <p:nvSpPr>
          <p:cNvPr id="16" name="Line 2061"/>
          <p:cNvSpPr>
            <a:spLocks noChangeShapeType="1"/>
          </p:cNvSpPr>
          <p:nvPr/>
        </p:nvSpPr>
        <p:spPr bwMode="auto">
          <a:xfrm>
            <a:off x="1122286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2060"/>
          <p:cNvSpPr>
            <a:spLocks noChangeArrowheads="1"/>
          </p:cNvSpPr>
          <p:nvPr/>
        </p:nvSpPr>
        <p:spPr bwMode="auto">
          <a:xfrm>
            <a:off x="1383767" y="845417"/>
            <a:ext cx="928152" cy="30039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No Single Alg.</a:t>
            </a:r>
            <a:endParaRPr lang="en-US" sz="800" dirty="0"/>
          </a:p>
        </p:txBody>
      </p:sp>
      <p:sp>
        <p:nvSpPr>
          <p:cNvPr id="18" name="Rectangle 2060"/>
          <p:cNvSpPr>
            <a:spLocks noChangeArrowheads="1"/>
          </p:cNvSpPr>
          <p:nvPr/>
        </p:nvSpPr>
        <p:spPr bwMode="auto">
          <a:xfrm>
            <a:off x="2630052" y="834344"/>
            <a:ext cx="928152" cy="30039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Optimization</a:t>
            </a:r>
            <a:endParaRPr lang="en-US" sz="800" dirty="0"/>
          </a:p>
        </p:txBody>
      </p:sp>
      <p:sp>
        <p:nvSpPr>
          <p:cNvPr id="19" name="Rectangle 2060"/>
          <p:cNvSpPr>
            <a:spLocks noChangeArrowheads="1"/>
          </p:cNvSpPr>
          <p:nvPr/>
        </p:nvSpPr>
        <p:spPr bwMode="auto">
          <a:xfrm>
            <a:off x="3849674" y="834345"/>
            <a:ext cx="928152" cy="30039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Integration</a:t>
            </a:r>
            <a:endParaRPr lang="en-US" sz="800" dirty="0"/>
          </a:p>
        </p:txBody>
      </p:sp>
      <p:sp>
        <p:nvSpPr>
          <p:cNvPr id="20" name="Line 2061"/>
          <p:cNvSpPr>
            <a:spLocks noChangeShapeType="1"/>
          </p:cNvSpPr>
          <p:nvPr/>
        </p:nvSpPr>
        <p:spPr bwMode="auto">
          <a:xfrm>
            <a:off x="2343425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061"/>
          <p:cNvSpPr>
            <a:spLocks noChangeShapeType="1"/>
          </p:cNvSpPr>
          <p:nvPr/>
        </p:nvSpPr>
        <p:spPr bwMode="auto">
          <a:xfrm>
            <a:off x="356304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060"/>
          <p:cNvSpPr>
            <a:spLocks noChangeArrowheads="1"/>
          </p:cNvSpPr>
          <p:nvPr/>
        </p:nvSpPr>
        <p:spPr bwMode="auto">
          <a:xfrm>
            <a:off x="224220" y="8395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Modeling</a:t>
            </a:r>
            <a:endParaRPr lang="en-US" sz="800" dirty="0"/>
          </a:p>
        </p:txBody>
      </p:sp>
      <p:sp>
        <p:nvSpPr>
          <p:cNvPr id="23" name="Line 2061"/>
          <p:cNvSpPr>
            <a:spLocks noChangeShapeType="1"/>
          </p:cNvSpPr>
          <p:nvPr/>
        </p:nvSpPr>
        <p:spPr bwMode="auto">
          <a:xfrm>
            <a:off x="1133584" y="9790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060"/>
          <p:cNvSpPr>
            <a:spLocks noChangeArrowheads="1"/>
          </p:cNvSpPr>
          <p:nvPr/>
        </p:nvSpPr>
        <p:spPr bwMode="auto">
          <a:xfrm>
            <a:off x="1395065" y="841017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Automation</a:t>
            </a:r>
            <a:endParaRPr lang="en-US" sz="800" dirty="0"/>
          </a:p>
        </p:txBody>
      </p:sp>
      <p:sp>
        <p:nvSpPr>
          <p:cNvPr id="25" name="Rectangle 2060"/>
          <p:cNvSpPr>
            <a:spLocks noChangeArrowheads="1"/>
          </p:cNvSpPr>
          <p:nvPr/>
        </p:nvSpPr>
        <p:spPr bwMode="auto">
          <a:xfrm>
            <a:off x="2641350" y="829944"/>
            <a:ext cx="928152" cy="30039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Algorithms</a:t>
            </a:r>
            <a:endParaRPr lang="en-US" sz="800" dirty="0"/>
          </a:p>
        </p:txBody>
      </p:sp>
      <p:sp>
        <p:nvSpPr>
          <p:cNvPr id="26" name="Rectangle 2060"/>
          <p:cNvSpPr>
            <a:spLocks noChangeArrowheads="1"/>
          </p:cNvSpPr>
          <p:nvPr/>
        </p:nvSpPr>
        <p:spPr bwMode="auto">
          <a:xfrm>
            <a:off x="3860972" y="829945"/>
            <a:ext cx="928152" cy="30039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Mobile CPS</a:t>
            </a:r>
            <a:endParaRPr lang="en-US" sz="800" dirty="0"/>
          </a:p>
        </p:txBody>
      </p:sp>
      <p:sp>
        <p:nvSpPr>
          <p:cNvPr id="27" name="Line 2061"/>
          <p:cNvSpPr>
            <a:spLocks noChangeShapeType="1"/>
          </p:cNvSpPr>
          <p:nvPr/>
        </p:nvSpPr>
        <p:spPr bwMode="auto">
          <a:xfrm>
            <a:off x="2354723" y="9805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061"/>
          <p:cNvSpPr>
            <a:spLocks noChangeShapeType="1"/>
          </p:cNvSpPr>
          <p:nvPr/>
        </p:nvSpPr>
        <p:spPr bwMode="auto">
          <a:xfrm>
            <a:off x="3574341" y="9680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 Box 206"/>
          <p:cNvSpPr txBox="1">
            <a:spLocks noChangeArrowheads="1"/>
          </p:cNvSpPr>
          <p:nvPr/>
        </p:nvSpPr>
        <p:spPr bwMode="auto">
          <a:xfrm>
            <a:off x="805198" y="4763"/>
            <a:ext cx="748832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Selections from My CPS Algorithms Research</a:t>
            </a:r>
            <a:endParaRPr lang="en-US" sz="2800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255182" y="1529695"/>
            <a:ext cx="483781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algn="l" eaLnBrk="0" hangingPunct="0">
              <a:spcBef>
                <a:spcPct val="20000"/>
              </a:spcBef>
              <a:defRPr/>
            </a:pPr>
            <a:r>
              <a:rPr lang="en-US" sz="2000" b="1" dirty="0" smtClean="0"/>
              <a:t>Modeling &amp; optimization of distributed real-time &amp; embedded systems</a:t>
            </a:r>
          </a:p>
          <a:p>
            <a:pPr marL="3175" algn="l" eaLnBrk="0" hangingPunct="0">
              <a:spcBef>
                <a:spcPct val="20000"/>
              </a:spcBef>
              <a:defRPr/>
            </a:pPr>
            <a:endParaRPr kumimoji="0" lang="en-US" sz="2000" b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90513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87338" algn="l"/>
              </a:tabLst>
              <a:defRPr/>
            </a:pPr>
            <a:r>
              <a:rPr lang="en-US" sz="2000" dirty="0" smtClean="0"/>
              <a:t>Deployment optimization to           reduce network traffic &amp; weight          of DRE systems</a:t>
            </a:r>
          </a:p>
          <a:p>
            <a:pPr marL="290513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87338" algn="l"/>
              </a:tabLst>
              <a:defRPr/>
            </a:pPr>
            <a:r>
              <a:rPr lang="en-US" sz="2000" dirty="0" smtClean="0"/>
              <a:t>Software configuration           optimization</a:t>
            </a:r>
          </a:p>
          <a:p>
            <a:pPr marL="290513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87338" algn="l"/>
              </a:tabLst>
              <a:defRPr/>
            </a:pPr>
            <a:r>
              <a:rPr lang="en-US" sz="2000" dirty="0" smtClean="0"/>
              <a:t>Software/hardware co-design          with shared resources</a:t>
            </a:r>
          </a:p>
          <a:p>
            <a:pPr marL="290513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87338" algn="l"/>
              </a:tabLst>
              <a:defRPr/>
            </a:pPr>
            <a:r>
              <a:rPr lang="en-US" sz="2000" dirty="0" smtClean="0"/>
              <a:t>Spatial deployment optimization           for power concerns</a:t>
            </a:r>
          </a:p>
          <a:p>
            <a:pPr marL="630238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2000" dirty="0" smtClean="0"/>
          </a:p>
          <a:p>
            <a:pPr marL="630238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2000" dirty="0" smtClean="0"/>
          </a:p>
          <a:p>
            <a:pPr marL="630238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2000" kern="0" dirty="0" smtClean="0">
              <a:latin typeface="+mj-lt"/>
              <a:cs typeface="+mn-cs"/>
            </a:endParaRP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rcRect t="8152" r="4083"/>
          <a:stretch>
            <a:fillRect/>
          </a:stretch>
        </p:blipFill>
        <p:spPr>
          <a:xfrm>
            <a:off x="5672153" y="725068"/>
            <a:ext cx="1168958" cy="112516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 bwMode="auto">
          <a:xfrm>
            <a:off x="4598131" y="3160365"/>
            <a:ext cx="4244074" cy="104773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8641" y="3100100"/>
            <a:ext cx="3631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Fractionated</a:t>
            </a:r>
          </a:p>
          <a:p>
            <a:r>
              <a:rPr lang="en-US" dirty="0" smtClean="0"/>
              <a:t>Spacecraft – AFRL, DARPA, Lockheed ATC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rcRect t="8152" r="4083"/>
          <a:stretch>
            <a:fillRect/>
          </a:stretch>
        </p:blipFill>
        <p:spPr>
          <a:xfrm>
            <a:off x="6765212" y="971547"/>
            <a:ext cx="1814223" cy="17462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/>
          <a:srcRect t="8152" r="4083"/>
          <a:stretch>
            <a:fillRect/>
          </a:stretch>
        </p:blipFill>
        <p:spPr>
          <a:xfrm>
            <a:off x="4919617" y="725068"/>
            <a:ext cx="582509" cy="5606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/>
          <a:srcRect t="8152" r="4083"/>
          <a:stretch>
            <a:fillRect/>
          </a:stretch>
        </p:blipFill>
        <p:spPr>
          <a:xfrm>
            <a:off x="5410518" y="1803188"/>
            <a:ext cx="1166553" cy="11228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412512" y="4384185"/>
            <a:ext cx="442314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1" dirty="0" smtClean="0"/>
              <a:t>Selected Publications (2 of 10):</a:t>
            </a:r>
          </a:p>
          <a:p>
            <a:pPr algn="l"/>
            <a:r>
              <a:rPr lang="en-US" sz="1200" dirty="0" smtClean="0"/>
              <a:t>Jules White, Brian </a:t>
            </a:r>
            <a:r>
              <a:rPr lang="en-US" sz="1200" dirty="0" err="1" smtClean="0"/>
              <a:t>Doughtery</a:t>
            </a:r>
            <a:r>
              <a:rPr lang="en-US" sz="1200" dirty="0" smtClean="0"/>
              <a:t>, Douglas C. Schmidt, </a:t>
            </a:r>
            <a:r>
              <a:rPr lang="en-US" sz="1200" dirty="0" smtClean="0">
                <a:solidFill>
                  <a:srgbClr val="FF0000"/>
                </a:solidFill>
              </a:rPr>
              <a:t>ASCENT: An Algorithmic Technique for Designing Hardware &amp; Software in Tandem</a:t>
            </a:r>
            <a:r>
              <a:rPr lang="en-US" sz="1200" b="1" dirty="0" smtClean="0"/>
              <a:t>, IEEE Transactions on Software Engineering</a:t>
            </a:r>
            <a:r>
              <a:rPr lang="en-US" sz="1200" dirty="0" smtClean="0"/>
              <a:t> Special Issue on Search-based Software Engineering, 2010 (to appear) </a:t>
            </a:r>
          </a:p>
          <a:p>
            <a:pPr algn="l"/>
            <a:endParaRPr lang="en-US" sz="1200" dirty="0" smtClean="0"/>
          </a:p>
          <a:p>
            <a:pPr algn="l"/>
            <a:r>
              <a:rPr lang="en-US" sz="1200" dirty="0" smtClean="0"/>
              <a:t>Jules White, Brian Dougherty, Chris Thompson, Douglas C. Schmidt</a:t>
            </a:r>
            <a:r>
              <a:rPr lang="en-US" sz="1200" dirty="0" smtClean="0">
                <a:solidFill>
                  <a:srgbClr val="FF0000"/>
                </a:solidFill>
              </a:rPr>
              <a:t>, </a:t>
            </a:r>
            <a:r>
              <a:rPr lang="en-US" sz="1200" dirty="0" err="1" smtClean="0">
                <a:solidFill>
                  <a:srgbClr val="FF0000"/>
                </a:solidFill>
              </a:rPr>
              <a:t>ScatterD</a:t>
            </a:r>
            <a:r>
              <a:rPr lang="en-US" sz="1200" dirty="0" smtClean="0">
                <a:solidFill>
                  <a:srgbClr val="FF0000"/>
                </a:solidFill>
              </a:rPr>
              <a:t>: Spatial Deployment Optimization with Hybrid Heuristic / Evolutionary Algorithms</a:t>
            </a:r>
            <a:r>
              <a:rPr lang="en-US" sz="1200" dirty="0" smtClean="0"/>
              <a:t>, </a:t>
            </a:r>
            <a:r>
              <a:rPr lang="en-US" sz="1200" b="1" dirty="0" smtClean="0"/>
              <a:t>ACM Transactions on Autonomous &amp; Adaptive Systems </a:t>
            </a:r>
            <a:r>
              <a:rPr lang="en-US" sz="1200" dirty="0" smtClean="0"/>
              <a:t>Special Issue on Spatial Computing, 2010 (to appear)</a:t>
            </a:r>
            <a:endParaRPr lang="en-US" sz="1200" dirty="0"/>
          </a:p>
        </p:txBody>
      </p:sp>
      <p:sp>
        <p:nvSpPr>
          <p:cNvPr id="20" name="Rectangle 2060"/>
          <p:cNvSpPr>
            <a:spLocks noChangeArrowheads="1"/>
          </p:cNvSpPr>
          <p:nvPr/>
        </p:nvSpPr>
        <p:spPr bwMode="auto">
          <a:xfrm>
            <a:off x="212922" y="82823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Multiple Constraints</a:t>
            </a:r>
            <a:endParaRPr lang="en-US" sz="800" dirty="0"/>
          </a:p>
        </p:txBody>
      </p:sp>
      <p:sp>
        <p:nvSpPr>
          <p:cNvPr id="21" name="Line 2061"/>
          <p:cNvSpPr>
            <a:spLocks noChangeShapeType="1"/>
          </p:cNvSpPr>
          <p:nvPr/>
        </p:nvSpPr>
        <p:spPr bwMode="auto">
          <a:xfrm>
            <a:off x="1122286" y="96780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060"/>
          <p:cNvSpPr>
            <a:spLocks noChangeArrowheads="1"/>
          </p:cNvSpPr>
          <p:nvPr/>
        </p:nvSpPr>
        <p:spPr bwMode="auto">
          <a:xfrm>
            <a:off x="1383767" y="829737"/>
            <a:ext cx="928152" cy="30039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No Single Alg.</a:t>
            </a:r>
            <a:endParaRPr lang="en-US" sz="800" dirty="0"/>
          </a:p>
        </p:txBody>
      </p:sp>
      <p:sp>
        <p:nvSpPr>
          <p:cNvPr id="23" name="Rectangle 2060"/>
          <p:cNvSpPr>
            <a:spLocks noChangeArrowheads="1"/>
          </p:cNvSpPr>
          <p:nvPr/>
        </p:nvSpPr>
        <p:spPr bwMode="auto">
          <a:xfrm>
            <a:off x="2630052" y="818664"/>
            <a:ext cx="928152" cy="30039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Optimization</a:t>
            </a:r>
            <a:endParaRPr lang="en-US" sz="800" dirty="0"/>
          </a:p>
        </p:txBody>
      </p:sp>
      <p:sp>
        <p:nvSpPr>
          <p:cNvPr id="24" name="Rectangle 2060"/>
          <p:cNvSpPr>
            <a:spLocks noChangeArrowheads="1"/>
          </p:cNvSpPr>
          <p:nvPr/>
        </p:nvSpPr>
        <p:spPr bwMode="auto">
          <a:xfrm>
            <a:off x="3849674" y="818665"/>
            <a:ext cx="928152" cy="30039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Integration</a:t>
            </a:r>
            <a:endParaRPr lang="en-US" sz="800" dirty="0"/>
          </a:p>
        </p:txBody>
      </p:sp>
      <p:sp>
        <p:nvSpPr>
          <p:cNvPr id="25" name="Line 2061"/>
          <p:cNvSpPr>
            <a:spLocks noChangeShapeType="1"/>
          </p:cNvSpPr>
          <p:nvPr/>
        </p:nvSpPr>
        <p:spPr bwMode="auto">
          <a:xfrm>
            <a:off x="2343425" y="96930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061"/>
          <p:cNvSpPr>
            <a:spLocks noChangeShapeType="1"/>
          </p:cNvSpPr>
          <p:nvPr/>
        </p:nvSpPr>
        <p:spPr bwMode="auto">
          <a:xfrm>
            <a:off x="3563043" y="95672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060"/>
          <p:cNvSpPr>
            <a:spLocks noChangeArrowheads="1"/>
          </p:cNvSpPr>
          <p:nvPr/>
        </p:nvSpPr>
        <p:spPr bwMode="auto">
          <a:xfrm>
            <a:off x="224223" y="839516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Modeling</a:t>
            </a:r>
            <a:endParaRPr lang="en-US" sz="800" dirty="0"/>
          </a:p>
        </p:txBody>
      </p:sp>
      <p:sp>
        <p:nvSpPr>
          <p:cNvPr id="28" name="Line 2061"/>
          <p:cNvSpPr>
            <a:spLocks noChangeShapeType="1"/>
          </p:cNvSpPr>
          <p:nvPr/>
        </p:nvSpPr>
        <p:spPr bwMode="auto">
          <a:xfrm>
            <a:off x="1133587" y="979083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060"/>
          <p:cNvSpPr>
            <a:spLocks noChangeArrowheads="1"/>
          </p:cNvSpPr>
          <p:nvPr/>
        </p:nvSpPr>
        <p:spPr bwMode="auto">
          <a:xfrm>
            <a:off x="1395068" y="841018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Automation</a:t>
            </a:r>
            <a:endParaRPr lang="en-US" sz="800" dirty="0"/>
          </a:p>
        </p:txBody>
      </p:sp>
      <p:sp>
        <p:nvSpPr>
          <p:cNvPr id="30" name="Rectangle 2060"/>
          <p:cNvSpPr>
            <a:spLocks noChangeArrowheads="1"/>
          </p:cNvSpPr>
          <p:nvPr/>
        </p:nvSpPr>
        <p:spPr bwMode="auto">
          <a:xfrm>
            <a:off x="2641353" y="82994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Algorithms</a:t>
            </a:r>
            <a:endParaRPr lang="en-US" sz="800" dirty="0"/>
          </a:p>
        </p:txBody>
      </p:sp>
      <p:sp>
        <p:nvSpPr>
          <p:cNvPr id="31" name="Rectangle 2060"/>
          <p:cNvSpPr>
            <a:spLocks noChangeArrowheads="1"/>
          </p:cNvSpPr>
          <p:nvPr/>
        </p:nvSpPr>
        <p:spPr bwMode="auto">
          <a:xfrm>
            <a:off x="3860975" y="829946"/>
            <a:ext cx="928152" cy="30039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Mobile CPS</a:t>
            </a:r>
            <a:endParaRPr lang="en-US" sz="800" dirty="0"/>
          </a:p>
        </p:txBody>
      </p:sp>
      <p:sp>
        <p:nvSpPr>
          <p:cNvPr id="32" name="Line 2061"/>
          <p:cNvSpPr>
            <a:spLocks noChangeShapeType="1"/>
          </p:cNvSpPr>
          <p:nvPr/>
        </p:nvSpPr>
        <p:spPr bwMode="auto">
          <a:xfrm>
            <a:off x="2354726" y="980585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2061"/>
          <p:cNvSpPr>
            <a:spLocks noChangeShapeType="1"/>
          </p:cNvSpPr>
          <p:nvPr/>
        </p:nvSpPr>
        <p:spPr bwMode="auto">
          <a:xfrm>
            <a:off x="3574344" y="968010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 Box 206"/>
          <p:cNvSpPr txBox="1">
            <a:spLocks noChangeArrowheads="1"/>
          </p:cNvSpPr>
          <p:nvPr/>
        </p:nvSpPr>
        <p:spPr bwMode="auto">
          <a:xfrm>
            <a:off x="1114471" y="4763"/>
            <a:ext cx="686976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Selections from My Mobile CPS Research</a:t>
            </a:r>
            <a:endParaRPr lang="en-US" sz="2800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0" y="1524165"/>
            <a:ext cx="539070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algn="l" eaLnBrk="0" hangingPunct="0">
              <a:spcBef>
                <a:spcPct val="20000"/>
              </a:spcBef>
              <a:defRPr/>
            </a:pPr>
            <a:r>
              <a:rPr lang="en-US" sz="2000" b="1" dirty="0" smtClean="0"/>
              <a:t>Modeling, building, &amp; optimizing CPS applications for mobile Internet devices</a:t>
            </a:r>
          </a:p>
          <a:p>
            <a:pPr marL="342900" algn="l" eaLnBrk="0" hangingPunct="0">
              <a:spcBef>
                <a:spcPct val="20000"/>
              </a:spcBef>
              <a:defRPr/>
            </a:pPr>
            <a:endParaRPr kumimoji="0" lang="en-US" sz="2000" b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630238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000" dirty="0" smtClean="0"/>
              <a:t>Traffic accident detection, augmented reality, &amp; remote patient monitoring          with smartphones</a:t>
            </a:r>
          </a:p>
          <a:p>
            <a:pPr marL="630238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000" dirty="0" smtClean="0"/>
              <a:t>Find software/hardware configurations that meet complex resource constraints</a:t>
            </a:r>
          </a:p>
          <a:p>
            <a:pPr marL="630238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000" dirty="0" smtClean="0"/>
              <a:t>Software configuration optimization            to minimize power consumption/cost</a:t>
            </a:r>
          </a:p>
          <a:p>
            <a:pPr marL="630238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2000" dirty="0" smtClean="0"/>
          </a:p>
          <a:p>
            <a:pPr marL="630238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2000" dirty="0" smtClean="0"/>
          </a:p>
          <a:p>
            <a:pPr marL="630238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2000" kern="0" dirty="0" smtClean="0">
              <a:latin typeface="+mj-lt"/>
              <a:cs typeface="+mn-cs"/>
            </a:endParaRP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541012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1" dirty="0" smtClean="0"/>
              <a:t>Selected Publications (2 of 6):</a:t>
            </a:r>
          </a:p>
          <a:p>
            <a:pPr algn="l"/>
            <a:r>
              <a:rPr lang="en-US" sz="1200" dirty="0" smtClean="0"/>
              <a:t>Jules White, </a:t>
            </a:r>
            <a:r>
              <a:rPr lang="en-US" sz="1200" dirty="0" err="1" smtClean="0"/>
              <a:t>Sibohan</a:t>
            </a:r>
            <a:r>
              <a:rPr lang="en-US" sz="1200" dirty="0" smtClean="0"/>
              <a:t> Clarke, Brian Dougherty, Chris Thompson, Douglas C. Schmidt, </a:t>
            </a:r>
            <a:r>
              <a:rPr lang="en-US" sz="1200" dirty="0" smtClean="0">
                <a:solidFill>
                  <a:srgbClr val="FF0000"/>
                </a:solidFill>
              </a:rPr>
              <a:t>R&amp;D Challenges &amp; Solutions for Mobile Cyber-Physical Applications &amp; Supporting Internet Services</a:t>
            </a:r>
            <a:r>
              <a:rPr lang="en-US" sz="1200" dirty="0" smtClean="0"/>
              <a:t>, Springer Journal of Internet Services &amp; Applications, 2010 (to appear) </a:t>
            </a:r>
          </a:p>
          <a:p>
            <a:pPr algn="l"/>
            <a:endParaRPr lang="en-US" sz="1200" dirty="0" smtClean="0"/>
          </a:p>
          <a:p>
            <a:pPr algn="l"/>
            <a:r>
              <a:rPr lang="en-US" sz="1200" dirty="0" smtClean="0"/>
              <a:t>Jules White, Douglas C. Schmidt, </a:t>
            </a:r>
            <a:r>
              <a:rPr lang="en-US" sz="1200" dirty="0" err="1" smtClean="0"/>
              <a:t>Egon</a:t>
            </a:r>
            <a:r>
              <a:rPr lang="en-US" sz="1200" dirty="0" smtClean="0"/>
              <a:t> </a:t>
            </a:r>
            <a:r>
              <a:rPr lang="en-US" sz="1200" dirty="0" err="1" smtClean="0"/>
              <a:t>Wuchner</a:t>
            </a:r>
            <a:r>
              <a:rPr lang="en-US" sz="1200" dirty="0" smtClean="0"/>
              <a:t>, </a:t>
            </a:r>
            <a:r>
              <a:rPr lang="en-US" sz="1200" dirty="0" err="1" smtClean="0"/>
              <a:t>Andrey</a:t>
            </a:r>
            <a:r>
              <a:rPr lang="en-US" sz="1200" dirty="0" smtClean="0"/>
              <a:t> </a:t>
            </a:r>
            <a:r>
              <a:rPr lang="en-US" sz="1200" dirty="0" err="1" smtClean="0"/>
              <a:t>Nechypurenko</a:t>
            </a:r>
            <a:r>
              <a:rPr lang="en-US" sz="1200" dirty="0" smtClean="0"/>
              <a:t>, </a:t>
            </a:r>
            <a:r>
              <a:rPr lang="en-US" sz="1200" dirty="0" smtClean="0">
                <a:solidFill>
                  <a:srgbClr val="FF0000"/>
                </a:solidFill>
              </a:rPr>
              <a:t>Optimizing &amp; Automating Product-Line Variant Selection for Mobile Devices</a:t>
            </a:r>
            <a:r>
              <a:rPr lang="en-US" sz="1200" dirty="0" smtClean="0"/>
              <a:t>, 11th Annual Software Product Line Conference (SPLC), 10pgs., September 10-14, 2007, Kyoto, Japan </a:t>
            </a:r>
            <a:endParaRPr lang="en-US" sz="1200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5688308" y="3972078"/>
            <a:ext cx="2107413" cy="71435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4900" y="701190"/>
            <a:ext cx="2393673" cy="319954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44329" y="3905038"/>
            <a:ext cx="20078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Smartphones</a:t>
            </a:r>
            <a:r>
              <a:rPr lang="en-US" dirty="0" smtClean="0"/>
              <a:t> – Siemens CT</a:t>
            </a:r>
          </a:p>
          <a:p>
            <a:endParaRPr lang="en-US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4750332" y="4756591"/>
            <a:ext cx="43936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Collaboration with Siemens, Trinity College Dublin,</a:t>
            </a:r>
          </a:p>
          <a:p>
            <a:r>
              <a:rPr lang="en-US" dirty="0" smtClean="0"/>
              <a:t>University of Maryland</a:t>
            </a:r>
            <a:endParaRPr lang="en-US" dirty="0"/>
          </a:p>
        </p:txBody>
      </p:sp>
      <p:sp>
        <p:nvSpPr>
          <p:cNvPr id="21" name="Rectangle 2060"/>
          <p:cNvSpPr>
            <a:spLocks noChangeArrowheads="1"/>
          </p:cNvSpPr>
          <p:nvPr/>
        </p:nvSpPr>
        <p:spPr bwMode="auto">
          <a:xfrm>
            <a:off x="212922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Multiple Constraints</a:t>
            </a:r>
            <a:endParaRPr lang="en-US" sz="800" dirty="0"/>
          </a:p>
        </p:txBody>
      </p:sp>
      <p:sp>
        <p:nvSpPr>
          <p:cNvPr id="22" name="Line 2061"/>
          <p:cNvSpPr>
            <a:spLocks noChangeShapeType="1"/>
          </p:cNvSpPr>
          <p:nvPr/>
        </p:nvSpPr>
        <p:spPr bwMode="auto">
          <a:xfrm>
            <a:off x="1122286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060"/>
          <p:cNvSpPr>
            <a:spLocks noChangeArrowheads="1"/>
          </p:cNvSpPr>
          <p:nvPr/>
        </p:nvSpPr>
        <p:spPr bwMode="auto">
          <a:xfrm>
            <a:off x="1383767" y="845417"/>
            <a:ext cx="928152" cy="30039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No Single Alg.</a:t>
            </a:r>
            <a:endParaRPr lang="en-US" sz="800" dirty="0"/>
          </a:p>
        </p:txBody>
      </p:sp>
      <p:sp>
        <p:nvSpPr>
          <p:cNvPr id="24" name="Rectangle 2060"/>
          <p:cNvSpPr>
            <a:spLocks noChangeArrowheads="1"/>
          </p:cNvSpPr>
          <p:nvPr/>
        </p:nvSpPr>
        <p:spPr bwMode="auto">
          <a:xfrm>
            <a:off x="2630052" y="834344"/>
            <a:ext cx="928152" cy="30039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Optimization</a:t>
            </a:r>
            <a:endParaRPr lang="en-US" sz="800" dirty="0"/>
          </a:p>
        </p:txBody>
      </p:sp>
      <p:sp>
        <p:nvSpPr>
          <p:cNvPr id="25" name="Rectangle 2060"/>
          <p:cNvSpPr>
            <a:spLocks noChangeArrowheads="1"/>
          </p:cNvSpPr>
          <p:nvPr/>
        </p:nvSpPr>
        <p:spPr bwMode="auto">
          <a:xfrm>
            <a:off x="3849674" y="834345"/>
            <a:ext cx="928152" cy="30039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Integration</a:t>
            </a:r>
            <a:endParaRPr lang="en-US" sz="800" dirty="0"/>
          </a:p>
        </p:txBody>
      </p:sp>
      <p:sp>
        <p:nvSpPr>
          <p:cNvPr id="26" name="Line 2061"/>
          <p:cNvSpPr>
            <a:spLocks noChangeShapeType="1"/>
          </p:cNvSpPr>
          <p:nvPr/>
        </p:nvSpPr>
        <p:spPr bwMode="auto">
          <a:xfrm>
            <a:off x="2343425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061"/>
          <p:cNvSpPr>
            <a:spLocks noChangeShapeType="1"/>
          </p:cNvSpPr>
          <p:nvPr/>
        </p:nvSpPr>
        <p:spPr bwMode="auto">
          <a:xfrm>
            <a:off x="356304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060"/>
          <p:cNvSpPr>
            <a:spLocks noChangeArrowheads="1"/>
          </p:cNvSpPr>
          <p:nvPr/>
        </p:nvSpPr>
        <p:spPr bwMode="auto">
          <a:xfrm>
            <a:off x="224223" y="839516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Modeling</a:t>
            </a:r>
            <a:endParaRPr lang="en-US" sz="800" dirty="0"/>
          </a:p>
        </p:txBody>
      </p:sp>
      <p:sp>
        <p:nvSpPr>
          <p:cNvPr id="29" name="Line 2061"/>
          <p:cNvSpPr>
            <a:spLocks noChangeShapeType="1"/>
          </p:cNvSpPr>
          <p:nvPr/>
        </p:nvSpPr>
        <p:spPr bwMode="auto">
          <a:xfrm>
            <a:off x="1133587" y="979083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2060"/>
          <p:cNvSpPr>
            <a:spLocks noChangeArrowheads="1"/>
          </p:cNvSpPr>
          <p:nvPr/>
        </p:nvSpPr>
        <p:spPr bwMode="auto">
          <a:xfrm>
            <a:off x="1395068" y="841018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Automation</a:t>
            </a:r>
            <a:endParaRPr lang="en-US" sz="800" dirty="0"/>
          </a:p>
        </p:txBody>
      </p:sp>
      <p:sp>
        <p:nvSpPr>
          <p:cNvPr id="31" name="Rectangle 2060"/>
          <p:cNvSpPr>
            <a:spLocks noChangeArrowheads="1"/>
          </p:cNvSpPr>
          <p:nvPr/>
        </p:nvSpPr>
        <p:spPr bwMode="auto">
          <a:xfrm>
            <a:off x="2641353" y="82994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Algorithms</a:t>
            </a:r>
            <a:endParaRPr lang="en-US" sz="800" dirty="0"/>
          </a:p>
        </p:txBody>
      </p:sp>
      <p:sp>
        <p:nvSpPr>
          <p:cNvPr id="32" name="Rectangle 2060"/>
          <p:cNvSpPr>
            <a:spLocks noChangeArrowheads="1"/>
          </p:cNvSpPr>
          <p:nvPr/>
        </p:nvSpPr>
        <p:spPr bwMode="auto">
          <a:xfrm>
            <a:off x="3860975" y="829946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Mobile CPS</a:t>
            </a:r>
            <a:endParaRPr lang="en-US" sz="800" dirty="0"/>
          </a:p>
        </p:txBody>
      </p:sp>
      <p:sp>
        <p:nvSpPr>
          <p:cNvPr id="33" name="Line 2061"/>
          <p:cNvSpPr>
            <a:spLocks noChangeShapeType="1"/>
          </p:cNvSpPr>
          <p:nvPr/>
        </p:nvSpPr>
        <p:spPr bwMode="auto">
          <a:xfrm>
            <a:off x="2354726" y="980585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2061"/>
          <p:cNvSpPr>
            <a:spLocks noChangeShapeType="1"/>
          </p:cNvSpPr>
          <p:nvPr/>
        </p:nvSpPr>
        <p:spPr bwMode="auto">
          <a:xfrm>
            <a:off x="3574344" y="968010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554037"/>
          </a:xfrm>
        </p:spPr>
        <p:txBody>
          <a:bodyPr/>
          <a:lstStyle/>
          <a:p>
            <a:r>
              <a:rPr lang="en-US" dirty="0" smtClean="0"/>
              <a:t>Summary of My Research Area</a:t>
            </a:r>
            <a:endParaRPr lang="en-US" dirty="0"/>
          </a:p>
        </p:txBody>
      </p:sp>
      <p:pic>
        <p:nvPicPr>
          <p:cNvPr id="6" name="Picture 18" descr="gray dis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912" y="2819552"/>
            <a:ext cx="4944888" cy="259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70"/>
          <p:cNvGrpSpPr>
            <a:grpSpLocks/>
          </p:cNvGrpSpPr>
          <p:nvPr/>
        </p:nvGrpSpPr>
        <p:grpSpPr bwMode="auto">
          <a:xfrm>
            <a:off x="533400" y="1752600"/>
            <a:ext cx="3124200" cy="1295400"/>
            <a:chOff x="912" y="576"/>
            <a:chExt cx="3446" cy="2219"/>
          </a:xfrm>
        </p:grpSpPr>
        <p:pic>
          <p:nvPicPr>
            <p:cNvPr id="11" name="Picture 360" descr="piec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00" y="2064"/>
              <a:ext cx="792" cy="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61" descr="piec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72" y="732"/>
              <a:ext cx="504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62" descr="piec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92" y="1452"/>
              <a:ext cx="368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63" descr="piec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80" y="1584"/>
              <a:ext cx="446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64" descr="piec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72" y="1296"/>
              <a:ext cx="3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65" descr="piec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36" y="1008"/>
              <a:ext cx="301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AutoShape 366"/>
            <p:cNvCxnSpPr>
              <a:cxnSpLocks noChangeShapeType="1"/>
            </p:cNvCxnSpPr>
            <p:nvPr/>
          </p:nvCxnSpPr>
          <p:spPr bwMode="auto">
            <a:xfrm rot="5400000" flipH="1" flipV="1">
              <a:off x="2687" y="1395"/>
              <a:ext cx="1509" cy="1291"/>
            </a:xfrm>
            <a:prstGeom prst="curvedConnector3">
              <a:avLst>
                <a:gd name="adj1" fmla="val -9477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8" name="AutoShape 367"/>
            <p:cNvCxnSpPr>
              <a:cxnSpLocks noChangeShapeType="1"/>
            </p:cNvCxnSpPr>
            <p:nvPr/>
          </p:nvCxnSpPr>
          <p:spPr bwMode="auto">
            <a:xfrm flipH="1" flipV="1">
              <a:off x="2880" y="1790"/>
              <a:ext cx="312" cy="640"/>
            </a:xfrm>
            <a:prstGeom prst="curvedConnector5">
              <a:avLst>
                <a:gd name="adj1" fmla="val -46153"/>
                <a:gd name="adj2" fmla="val 62500"/>
                <a:gd name="adj3" fmla="val 146153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368"/>
            <p:cNvCxnSpPr>
              <a:cxnSpLocks noChangeShapeType="1"/>
            </p:cNvCxnSpPr>
            <p:nvPr/>
          </p:nvCxnSpPr>
          <p:spPr bwMode="auto">
            <a:xfrm rot="10800000" flipV="1">
              <a:off x="2760" y="1440"/>
              <a:ext cx="312" cy="182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20" name="AutoShape 369"/>
            <p:cNvCxnSpPr>
              <a:cxnSpLocks noChangeShapeType="1"/>
            </p:cNvCxnSpPr>
            <p:nvPr/>
          </p:nvCxnSpPr>
          <p:spPr bwMode="auto">
            <a:xfrm flipH="1">
              <a:off x="3326" y="1440"/>
              <a:ext cx="58" cy="350"/>
            </a:xfrm>
            <a:prstGeom prst="curvedConnector3">
              <a:avLst>
                <a:gd name="adj1" fmla="val -248278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21" name="AutoShape 370"/>
            <p:cNvCxnSpPr>
              <a:cxnSpLocks noChangeShapeType="1"/>
            </p:cNvCxnSpPr>
            <p:nvPr/>
          </p:nvCxnSpPr>
          <p:spPr bwMode="auto">
            <a:xfrm rot="5400000" flipH="1" flipV="1">
              <a:off x="3095" y="1155"/>
              <a:ext cx="849" cy="833"/>
            </a:xfrm>
            <a:prstGeom prst="curvedConnector4">
              <a:avLst>
                <a:gd name="adj1" fmla="val -16963"/>
                <a:gd name="adj2" fmla="val 63384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22" name="AutoShape 371"/>
            <p:cNvCxnSpPr>
              <a:cxnSpLocks noChangeShapeType="1"/>
            </p:cNvCxnSpPr>
            <p:nvPr/>
          </p:nvCxnSpPr>
          <p:spPr bwMode="auto">
            <a:xfrm rot="5400000" flipV="1">
              <a:off x="2380" y="1648"/>
              <a:ext cx="612" cy="220"/>
            </a:xfrm>
            <a:prstGeom prst="curvedConnector3">
              <a:avLst>
                <a:gd name="adj1" fmla="val -23528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23" name="AutoShape 372"/>
            <p:cNvCxnSpPr>
              <a:cxnSpLocks noChangeShapeType="1"/>
            </p:cNvCxnSpPr>
            <p:nvPr/>
          </p:nvCxnSpPr>
          <p:spPr bwMode="auto">
            <a:xfrm rot="5400000" flipH="1" flipV="1">
              <a:off x="2648" y="1368"/>
              <a:ext cx="352" cy="496"/>
            </a:xfrm>
            <a:prstGeom prst="curvedConnector4">
              <a:avLst>
                <a:gd name="adj1" fmla="val -40907"/>
                <a:gd name="adj2" fmla="val 68546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24" name="AutoShape 373"/>
            <p:cNvCxnSpPr>
              <a:cxnSpLocks noChangeShapeType="1"/>
            </p:cNvCxnSpPr>
            <p:nvPr/>
          </p:nvCxnSpPr>
          <p:spPr bwMode="auto">
            <a:xfrm rot="10800000" flipH="1">
              <a:off x="2880" y="1008"/>
              <a:ext cx="1207" cy="782"/>
            </a:xfrm>
            <a:prstGeom prst="curvedConnector4">
              <a:avLst>
                <a:gd name="adj1" fmla="val -11931"/>
                <a:gd name="adj2" fmla="val 118412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pic>
          <p:nvPicPr>
            <p:cNvPr id="25" name="Picture 374" descr="piec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40" y="1296"/>
              <a:ext cx="15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375" descr="piece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744" y="1788"/>
              <a:ext cx="89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376" descr="piece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792" y="960"/>
              <a:ext cx="89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377" descr="piece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862" y="1788"/>
              <a:ext cx="67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378" descr="piece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224" y="816"/>
              <a:ext cx="13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0" name="AutoShape 379"/>
            <p:cNvCxnSpPr>
              <a:cxnSpLocks noChangeShapeType="1"/>
            </p:cNvCxnSpPr>
            <p:nvPr/>
          </p:nvCxnSpPr>
          <p:spPr bwMode="auto">
            <a:xfrm flipV="1">
              <a:off x="3881" y="878"/>
              <a:ext cx="477" cy="123"/>
            </a:xfrm>
            <a:prstGeom prst="curvedConnector3">
              <a:avLst>
                <a:gd name="adj1" fmla="val 13019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31" name="AutoShape 380"/>
            <p:cNvCxnSpPr>
              <a:cxnSpLocks noChangeShapeType="1"/>
            </p:cNvCxnSpPr>
            <p:nvPr/>
          </p:nvCxnSpPr>
          <p:spPr bwMode="auto">
            <a:xfrm rot="5400000">
              <a:off x="3636" y="1548"/>
              <a:ext cx="389" cy="174"/>
            </a:xfrm>
            <a:prstGeom prst="curvedConnector4">
              <a:avLst>
                <a:gd name="adj1" fmla="val 44731"/>
                <a:gd name="adj2" fmla="val 182759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32" name="AutoShape 381"/>
            <p:cNvCxnSpPr>
              <a:cxnSpLocks noChangeShapeType="1"/>
            </p:cNvCxnSpPr>
            <p:nvPr/>
          </p:nvCxnSpPr>
          <p:spPr bwMode="auto">
            <a:xfrm rot="-5400000" flipH="1" flipV="1">
              <a:off x="3572" y="952"/>
              <a:ext cx="1" cy="690"/>
            </a:xfrm>
            <a:prstGeom prst="curvedConnector3">
              <a:avLst>
                <a:gd name="adj1" fmla="val -14400005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pic>
          <p:nvPicPr>
            <p:cNvPr id="33" name="Picture 403" descr="piece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7170690">
              <a:off x="1129" y="1043"/>
              <a:ext cx="597" cy="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404" descr="piece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rot="7167012">
              <a:off x="1248" y="586"/>
              <a:ext cx="272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405" descr="piece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 rot="7166021">
              <a:off x="1752" y="1214"/>
              <a:ext cx="33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406" descr="piece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 rot="7154930">
              <a:off x="2097" y="820"/>
              <a:ext cx="236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407" descr="piece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 rot="7163179">
              <a:off x="2247" y="1785"/>
              <a:ext cx="22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8" name="AutoShape 408"/>
            <p:cNvCxnSpPr>
              <a:cxnSpLocks noChangeShapeType="1"/>
            </p:cNvCxnSpPr>
            <p:nvPr/>
          </p:nvCxnSpPr>
          <p:spPr bwMode="auto">
            <a:xfrm rot="10800000" flipH="1" flipV="1">
              <a:off x="1189" y="1184"/>
              <a:ext cx="1081" cy="654"/>
            </a:xfrm>
            <a:prstGeom prst="curvedConnector3">
              <a:avLst>
                <a:gd name="adj1" fmla="val -27014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39" name="AutoShape 409"/>
            <p:cNvCxnSpPr>
              <a:cxnSpLocks noChangeShapeType="1"/>
            </p:cNvCxnSpPr>
            <p:nvPr/>
          </p:nvCxnSpPr>
          <p:spPr bwMode="auto">
            <a:xfrm rot="5400000" flipH="1" flipV="1">
              <a:off x="1463" y="1041"/>
              <a:ext cx="357" cy="720"/>
            </a:xfrm>
            <a:prstGeom prst="curvedConnector5">
              <a:avLst>
                <a:gd name="adj1" fmla="val -77870"/>
                <a:gd name="adj2" fmla="val 138750"/>
                <a:gd name="adj3" fmla="val 224088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40" name="AutoShape 410"/>
            <p:cNvCxnSpPr>
              <a:cxnSpLocks noChangeShapeType="1"/>
            </p:cNvCxnSpPr>
            <p:nvPr/>
          </p:nvCxnSpPr>
          <p:spPr bwMode="auto">
            <a:xfrm rot="-5400000" flipH="1" flipV="1">
              <a:off x="1792" y="351"/>
              <a:ext cx="5" cy="955"/>
            </a:xfrm>
            <a:prstGeom prst="curvedConnector5">
              <a:avLst>
                <a:gd name="adj1" fmla="val -3960000"/>
                <a:gd name="adj2" fmla="val 48375"/>
                <a:gd name="adj3" fmla="val 418000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41" name="AutoShape 411"/>
            <p:cNvCxnSpPr>
              <a:cxnSpLocks noChangeShapeType="1"/>
            </p:cNvCxnSpPr>
            <p:nvPr/>
          </p:nvCxnSpPr>
          <p:spPr bwMode="auto">
            <a:xfrm rot="5400000">
              <a:off x="1755" y="1113"/>
              <a:ext cx="484" cy="320"/>
            </a:xfrm>
            <a:prstGeom prst="curvedConnector3">
              <a:avLst>
                <a:gd name="adj1" fmla="val 145454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42" name="AutoShape 412"/>
            <p:cNvCxnSpPr>
              <a:cxnSpLocks noChangeShapeType="1"/>
            </p:cNvCxnSpPr>
            <p:nvPr/>
          </p:nvCxnSpPr>
          <p:spPr bwMode="auto">
            <a:xfrm rot="10800000" flipH="1" flipV="1">
              <a:off x="1785" y="1292"/>
              <a:ext cx="632" cy="498"/>
            </a:xfrm>
            <a:prstGeom prst="curvedConnector4">
              <a:avLst>
                <a:gd name="adj1" fmla="val -35917"/>
                <a:gd name="adj2" fmla="val 74898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43" name="AutoShape 413"/>
            <p:cNvCxnSpPr>
              <a:cxnSpLocks noChangeShapeType="1"/>
            </p:cNvCxnSpPr>
            <p:nvPr/>
          </p:nvCxnSpPr>
          <p:spPr bwMode="auto">
            <a:xfrm>
              <a:off x="1493" y="774"/>
              <a:ext cx="176" cy="681"/>
            </a:xfrm>
            <a:prstGeom prst="curvedConnector3">
              <a:avLst>
                <a:gd name="adj1" fmla="val 263634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44" name="AutoShape 414"/>
            <p:cNvCxnSpPr>
              <a:cxnSpLocks noChangeShapeType="1"/>
            </p:cNvCxnSpPr>
            <p:nvPr/>
          </p:nvCxnSpPr>
          <p:spPr bwMode="auto">
            <a:xfrm rot="10800000" flipH="1" flipV="1">
              <a:off x="1275" y="651"/>
              <a:ext cx="997" cy="175"/>
            </a:xfrm>
            <a:prstGeom prst="curvedConnector4">
              <a:avLst>
                <a:gd name="adj1" fmla="val -21264"/>
                <a:gd name="adj2" fmla="val -150287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45" name="AutoShape 415"/>
            <p:cNvCxnSpPr>
              <a:cxnSpLocks noChangeShapeType="1"/>
            </p:cNvCxnSpPr>
            <p:nvPr/>
          </p:nvCxnSpPr>
          <p:spPr bwMode="auto">
            <a:xfrm rot="5400000" flipV="1">
              <a:off x="1868" y="1356"/>
              <a:ext cx="719" cy="451"/>
            </a:xfrm>
            <a:prstGeom prst="curvedConnector4">
              <a:avLst>
                <a:gd name="adj1" fmla="val -30597"/>
                <a:gd name="adj2" fmla="val 143903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pic>
          <p:nvPicPr>
            <p:cNvPr id="46" name="Picture 416" descr="piece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 rot="7166726">
              <a:off x="2438" y="716"/>
              <a:ext cx="117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417" descr="piece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 rot="7153277">
              <a:off x="2515" y="903"/>
              <a:ext cx="67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18" descr="piece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 rot="7153277">
              <a:off x="2611" y="999"/>
              <a:ext cx="67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419" descr="piece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 rot="7155311">
              <a:off x="2626" y="901"/>
              <a:ext cx="51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420" descr="piece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 rot="7170690">
              <a:off x="2529" y="1194"/>
              <a:ext cx="100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1" name="AutoShape 421"/>
            <p:cNvCxnSpPr>
              <a:cxnSpLocks noChangeShapeType="1"/>
            </p:cNvCxnSpPr>
            <p:nvPr/>
          </p:nvCxnSpPr>
          <p:spPr bwMode="auto">
            <a:xfrm rot="5400000">
              <a:off x="2478" y="1134"/>
              <a:ext cx="227" cy="75"/>
            </a:xfrm>
            <a:prstGeom prst="curvedConnector5">
              <a:avLst>
                <a:gd name="adj1" fmla="val 28634"/>
                <a:gd name="adj2" fmla="val 346667"/>
                <a:gd name="adj3" fmla="val 17313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52" name="AutoShape 422"/>
            <p:cNvCxnSpPr>
              <a:cxnSpLocks noChangeShapeType="1"/>
            </p:cNvCxnSpPr>
            <p:nvPr/>
          </p:nvCxnSpPr>
          <p:spPr bwMode="auto">
            <a:xfrm rot="10800000" flipH="1" flipV="1">
              <a:off x="2451" y="743"/>
              <a:ext cx="115" cy="161"/>
            </a:xfrm>
            <a:prstGeom prst="curvedConnector4">
              <a:avLst>
                <a:gd name="adj1" fmla="val -151306"/>
                <a:gd name="adj2" fmla="val 77639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53" name="AutoShape 423"/>
            <p:cNvCxnSpPr>
              <a:cxnSpLocks noChangeShapeType="1"/>
            </p:cNvCxnSpPr>
            <p:nvPr/>
          </p:nvCxnSpPr>
          <p:spPr bwMode="auto">
            <a:xfrm flipH="1">
              <a:off x="2310" y="796"/>
              <a:ext cx="235" cy="186"/>
            </a:xfrm>
            <a:prstGeom prst="curvedConnector3">
              <a:avLst>
                <a:gd name="adj1" fmla="val -72764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pic>
          <p:nvPicPr>
            <p:cNvPr id="54" name="Picture 424" descr="piece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912" y="2268"/>
              <a:ext cx="360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425" descr="piece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913" y="1836"/>
              <a:ext cx="16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426" descr="piece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1444" y="2460"/>
              <a:ext cx="202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427" descr="piece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1754" y="2076"/>
              <a:ext cx="142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428" descr="piece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2352" y="2400"/>
              <a:ext cx="13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9" name="AutoShape 429"/>
            <p:cNvCxnSpPr>
              <a:cxnSpLocks noChangeShapeType="1"/>
            </p:cNvCxnSpPr>
            <p:nvPr/>
          </p:nvCxnSpPr>
          <p:spPr bwMode="auto">
            <a:xfrm rot="5400000" flipH="1" flipV="1">
              <a:off x="1719" y="1899"/>
              <a:ext cx="74" cy="1328"/>
            </a:xfrm>
            <a:prstGeom prst="curvedConnector3">
              <a:avLst>
                <a:gd name="adj1" fmla="val -194593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60" name="AutoShape 430"/>
            <p:cNvCxnSpPr>
              <a:cxnSpLocks noChangeShapeType="1"/>
            </p:cNvCxnSpPr>
            <p:nvPr/>
          </p:nvCxnSpPr>
          <p:spPr bwMode="auto">
            <a:xfrm>
              <a:off x="1272" y="2434"/>
              <a:ext cx="172" cy="120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61" name="AutoShape 431"/>
            <p:cNvCxnSpPr>
              <a:cxnSpLocks noChangeShapeType="1"/>
            </p:cNvCxnSpPr>
            <p:nvPr/>
          </p:nvCxnSpPr>
          <p:spPr bwMode="auto">
            <a:xfrm rot="10800000">
              <a:off x="1080" y="1913"/>
              <a:ext cx="674" cy="229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62" name="AutoShape 432"/>
            <p:cNvCxnSpPr>
              <a:cxnSpLocks noChangeShapeType="1"/>
            </p:cNvCxnSpPr>
            <p:nvPr/>
          </p:nvCxnSpPr>
          <p:spPr bwMode="auto">
            <a:xfrm flipH="1">
              <a:off x="1646" y="2142"/>
              <a:ext cx="250" cy="412"/>
            </a:xfrm>
            <a:prstGeom prst="curvedConnector3">
              <a:avLst>
                <a:gd name="adj1" fmla="val -57602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63" name="AutoShape 433"/>
            <p:cNvCxnSpPr>
              <a:cxnSpLocks noChangeShapeType="1"/>
            </p:cNvCxnSpPr>
            <p:nvPr/>
          </p:nvCxnSpPr>
          <p:spPr bwMode="auto">
            <a:xfrm rot="5400000" flipH="1" flipV="1">
              <a:off x="1857" y="2151"/>
              <a:ext cx="184" cy="807"/>
            </a:xfrm>
            <a:prstGeom prst="curvedConnector4">
              <a:avLst>
                <a:gd name="adj1" fmla="val -77718"/>
                <a:gd name="adj2" fmla="val 56259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64" name="AutoShape 434"/>
            <p:cNvCxnSpPr>
              <a:cxnSpLocks noChangeShapeType="1"/>
            </p:cNvCxnSpPr>
            <p:nvPr/>
          </p:nvCxnSpPr>
          <p:spPr bwMode="auto">
            <a:xfrm rot="5400000" flipV="1">
              <a:off x="829" y="2004"/>
              <a:ext cx="432" cy="95"/>
            </a:xfrm>
            <a:prstGeom prst="curvedConnector3">
              <a:avLst>
                <a:gd name="adj1" fmla="val -33333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65" name="AutoShape 435"/>
            <p:cNvCxnSpPr>
              <a:cxnSpLocks noChangeShapeType="1"/>
            </p:cNvCxnSpPr>
            <p:nvPr/>
          </p:nvCxnSpPr>
          <p:spPr bwMode="auto">
            <a:xfrm rot="16200000" flipH="1">
              <a:off x="1300" y="1687"/>
              <a:ext cx="152" cy="757"/>
            </a:xfrm>
            <a:prstGeom prst="curvedConnector2">
              <a:avLst/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66" name="AutoShape 436"/>
            <p:cNvCxnSpPr>
              <a:cxnSpLocks noChangeShapeType="1"/>
            </p:cNvCxnSpPr>
            <p:nvPr/>
          </p:nvCxnSpPr>
          <p:spPr bwMode="auto">
            <a:xfrm rot="10800000" flipH="1">
              <a:off x="1444" y="2400"/>
              <a:ext cx="976" cy="154"/>
            </a:xfrm>
            <a:prstGeom prst="curvedConnector4">
              <a:avLst>
                <a:gd name="adj1" fmla="val -14755"/>
                <a:gd name="adj2" fmla="val 193505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pic>
          <p:nvPicPr>
            <p:cNvPr id="67" name="Picture 437" descr="piece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2054" y="1980"/>
              <a:ext cx="70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438" descr="piece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102" y="2172"/>
              <a:ext cx="51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439" descr="piece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198" y="2268"/>
              <a:ext cx="51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440" descr="piece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198" y="2172"/>
              <a:ext cx="51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441" descr="piece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2137" y="2460"/>
              <a:ext cx="61" cy="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2" name="AutoShape 442"/>
            <p:cNvCxnSpPr>
              <a:cxnSpLocks noChangeShapeType="1"/>
            </p:cNvCxnSpPr>
            <p:nvPr/>
          </p:nvCxnSpPr>
          <p:spPr bwMode="auto">
            <a:xfrm flipH="1">
              <a:off x="2064" y="2400"/>
              <a:ext cx="51" cy="196"/>
            </a:xfrm>
            <a:prstGeom prst="curvedConnector3">
              <a:avLst>
                <a:gd name="adj1" fmla="val -280394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73" name="AutoShape 443"/>
            <p:cNvCxnSpPr>
              <a:cxnSpLocks noChangeShapeType="1"/>
            </p:cNvCxnSpPr>
            <p:nvPr/>
          </p:nvCxnSpPr>
          <p:spPr bwMode="auto">
            <a:xfrm rot="16200000" flipH="1">
              <a:off x="2020" y="2114"/>
              <a:ext cx="151" cy="13"/>
            </a:xfrm>
            <a:prstGeom prst="curvedConnector2">
              <a:avLst/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74" name="AutoShape 444"/>
            <p:cNvCxnSpPr>
              <a:cxnSpLocks noChangeShapeType="1"/>
            </p:cNvCxnSpPr>
            <p:nvPr/>
          </p:nvCxnSpPr>
          <p:spPr bwMode="auto">
            <a:xfrm rot="-5400000" flipH="1" flipV="1">
              <a:off x="1909" y="1896"/>
              <a:ext cx="96" cy="264"/>
            </a:xfrm>
            <a:prstGeom prst="curvedConnector3">
              <a:avLst>
                <a:gd name="adj1" fmla="val -15000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</p:grpSp>
      <p:sp>
        <p:nvSpPr>
          <p:cNvPr id="78" name="TextBox 77"/>
          <p:cNvSpPr txBox="1"/>
          <p:nvPr/>
        </p:nvSpPr>
        <p:spPr>
          <a:xfrm>
            <a:off x="881156" y="3142214"/>
            <a:ext cx="2987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Complex/Large Scale CPS Systems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117"/>
          <p:cNvSpPr txBox="1"/>
          <p:nvPr/>
        </p:nvSpPr>
        <p:spPr>
          <a:xfrm>
            <a:off x="175969" y="5834959"/>
            <a:ext cx="3648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Medical Imaging – </a:t>
            </a:r>
          </a:p>
          <a:p>
            <a:r>
              <a:rPr lang="en-US" dirty="0" smtClean="0"/>
              <a:t>Siemens CR</a:t>
            </a:r>
            <a:endParaRPr lang="en-US" dirty="0"/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683" y="4250210"/>
            <a:ext cx="2156205" cy="1658619"/>
          </a:xfrm>
          <a:prstGeom prst="rect">
            <a:avLst/>
          </a:prstGeom>
        </p:spPr>
      </p:pic>
      <p:sp>
        <p:nvSpPr>
          <p:cNvPr id="117" name="Rounded Rectangle 116"/>
          <p:cNvSpPr/>
          <p:nvPr/>
        </p:nvSpPr>
        <p:spPr bwMode="auto">
          <a:xfrm>
            <a:off x="259255" y="5800406"/>
            <a:ext cx="3430874" cy="71435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0" y="4289085"/>
            <a:ext cx="3719154" cy="2394127"/>
          </a:xfrm>
          <a:prstGeom prst="rect">
            <a:avLst/>
          </a:prstGeom>
          <a:solidFill>
            <a:schemeClr val="bg1">
              <a:alpha val="82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" y="4256810"/>
            <a:ext cx="3767843" cy="260119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ounded Rectangular Callout 5"/>
          <p:cNvSpPr>
            <a:spLocks noChangeArrowheads="1"/>
          </p:cNvSpPr>
          <p:nvPr/>
        </p:nvSpPr>
        <p:spPr bwMode="auto">
          <a:xfrm>
            <a:off x="274460" y="4610710"/>
            <a:ext cx="2670758" cy="1141504"/>
          </a:xfrm>
          <a:prstGeom prst="wedgeRoundRectCallout">
            <a:avLst>
              <a:gd name="adj1" fmla="val 86710"/>
              <a:gd name="adj2" fmla="val -70668"/>
              <a:gd name="adj3" fmla="val 16667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square"/>
          <a:lstStyle/>
          <a:p>
            <a:pPr marL="233363" indent="-233363" algn="l" eaLnBrk="0" hangingPunct="0">
              <a:spcBef>
                <a:spcPts val="0"/>
              </a:spcBef>
              <a:buFontTx/>
              <a:buChar char="•"/>
            </a:pPr>
            <a:endParaRPr lang="en-US" sz="1600" dirty="0" smtClean="0"/>
          </a:p>
          <a:p>
            <a:pPr algn="l"/>
            <a:endParaRPr lang="en-US" sz="2000" dirty="0"/>
          </a:p>
        </p:txBody>
      </p:sp>
      <p:sp>
        <p:nvSpPr>
          <p:cNvPr id="26" name="Rounded Rectangular Callout 5"/>
          <p:cNvSpPr>
            <a:spLocks noChangeArrowheads="1"/>
          </p:cNvSpPr>
          <p:nvPr/>
        </p:nvSpPr>
        <p:spPr bwMode="auto">
          <a:xfrm>
            <a:off x="281985" y="4609938"/>
            <a:ext cx="2663234" cy="1131643"/>
          </a:xfrm>
          <a:prstGeom prst="wedgeRoundRectCallout">
            <a:avLst>
              <a:gd name="adj1" fmla="val 20558"/>
              <a:gd name="adj2" fmla="val -86003"/>
              <a:gd name="adj3" fmla="val 16667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square"/>
          <a:lstStyle/>
          <a:p>
            <a:pPr marL="233363" indent="-233363" algn="l" eaLnBrk="0" hangingPunct="0">
              <a:spcBef>
                <a:spcPts val="0"/>
              </a:spcBef>
              <a:buFontTx/>
              <a:buChar char="•"/>
            </a:pPr>
            <a:endParaRPr lang="en-US" sz="1600" dirty="0" smtClean="0"/>
          </a:p>
          <a:p>
            <a:pPr algn="l"/>
            <a:endParaRPr lang="en-US" sz="2000" dirty="0"/>
          </a:p>
        </p:txBody>
      </p:sp>
      <p:sp>
        <p:nvSpPr>
          <p:cNvPr id="28" name="Rounded Rectangular Callout 5"/>
          <p:cNvSpPr>
            <a:spLocks noChangeArrowheads="1"/>
          </p:cNvSpPr>
          <p:nvPr/>
        </p:nvSpPr>
        <p:spPr bwMode="auto">
          <a:xfrm>
            <a:off x="269026" y="4609939"/>
            <a:ext cx="2665560" cy="1131642"/>
          </a:xfrm>
          <a:prstGeom prst="wedgeRoundRectCallout">
            <a:avLst>
              <a:gd name="adj1" fmla="val 82526"/>
              <a:gd name="adj2" fmla="val 44376"/>
              <a:gd name="adj3" fmla="val 16667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square"/>
          <a:lstStyle/>
          <a:p>
            <a:r>
              <a:rPr lang="en-US" sz="2000" dirty="0" smtClean="0"/>
              <a:t>This talk will focus on deployment optimization for CPS</a:t>
            </a:r>
            <a:endParaRPr lang="en-US" sz="1600" dirty="0" smtClean="0"/>
          </a:p>
        </p:txBody>
      </p:sp>
      <p:sp>
        <p:nvSpPr>
          <p:cNvPr id="27" name="Rounded Rectangle 26"/>
          <p:cNvSpPr/>
          <p:nvPr/>
        </p:nvSpPr>
        <p:spPr bwMode="auto">
          <a:xfrm>
            <a:off x="7036586" y="3438962"/>
            <a:ext cx="2107413" cy="71435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3" name="Picture 4"/>
          <p:cNvPicPr>
            <a:picLocks noChangeAspect="1" noChangeArrowheads="1"/>
          </p:cNvPicPr>
          <p:nvPr/>
        </p:nvPicPr>
        <p:blipFill>
          <a:blip r:embed="rId4" cstate="print"/>
          <a:srcRect t="11287"/>
          <a:stretch>
            <a:fillRect/>
          </a:stretch>
        </p:blipFill>
        <p:spPr bwMode="auto">
          <a:xfrm>
            <a:off x="0" y="1295794"/>
            <a:ext cx="3463225" cy="261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9" name="Text Box 206"/>
          <p:cNvSpPr txBox="1">
            <a:spLocks noChangeArrowheads="1"/>
          </p:cNvSpPr>
          <p:nvPr/>
        </p:nvSpPr>
        <p:spPr bwMode="auto">
          <a:xfrm>
            <a:off x="74358" y="4763"/>
            <a:ext cx="900579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Selections from my Research on Aiding CPS Designers</a:t>
            </a:r>
            <a:endParaRPr lang="en-US" sz="2800" dirty="0"/>
          </a:p>
        </p:txBody>
      </p:sp>
      <p:pic>
        <p:nvPicPr>
          <p:cNvPr id="111" name="Picture 40" descr="c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4058" y="1943693"/>
            <a:ext cx="2425175" cy="165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" name="Rounded Rectangle 111"/>
          <p:cNvSpPr/>
          <p:nvPr/>
        </p:nvSpPr>
        <p:spPr bwMode="auto">
          <a:xfrm>
            <a:off x="262359" y="3367406"/>
            <a:ext cx="3430874" cy="71435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79073" y="3401959"/>
            <a:ext cx="3648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Avionics - Lockheed Aero, Lockheed ATL, AFRL</a:t>
            </a:r>
            <a:endParaRPr lang="en-US" dirty="0"/>
          </a:p>
        </p:txBody>
      </p:sp>
      <p:sp>
        <p:nvSpPr>
          <p:cNvPr id="114" name="Rounded Rectangle 113"/>
          <p:cNvSpPr/>
          <p:nvPr/>
        </p:nvSpPr>
        <p:spPr bwMode="auto">
          <a:xfrm>
            <a:off x="4094930" y="3403184"/>
            <a:ext cx="2656565" cy="71435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043105" y="3437737"/>
            <a:ext cx="3006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Automobiles – Siemens CT, NSF</a:t>
            </a:r>
            <a:endParaRPr lang="en-US" dirty="0"/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>
          <a:blip r:embed="rId6" cstate="print"/>
          <a:srcRect t="8152" r="4083"/>
          <a:stretch>
            <a:fillRect/>
          </a:stretch>
        </p:blipFill>
        <p:spPr>
          <a:xfrm>
            <a:off x="3900575" y="4535286"/>
            <a:ext cx="1814223" cy="1746252"/>
          </a:xfrm>
          <a:prstGeom prst="rect">
            <a:avLst/>
          </a:prstGeom>
        </p:spPr>
      </p:pic>
      <p:sp>
        <p:nvSpPr>
          <p:cNvPr id="208" name="Rounded Rectangle 207"/>
          <p:cNvSpPr/>
          <p:nvPr/>
        </p:nvSpPr>
        <p:spPr bwMode="auto">
          <a:xfrm>
            <a:off x="3845603" y="5810269"/>
            <a:ext cx="2316503" cy="71435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3690103" y="5792990"/>
            <a:ext cx="2672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Fractionated</a:t>
            </a:r>
          </a:p>
          <a:p>
            <a:r>
              <a:rPr lang="en-US" dirty="0" smtClean="0"/>
              <a:t>Spacecraft - AFRL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73515" y="1532225"/>
            <a:ext cx="1472435" cy="196815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592870" y="3434641"/>
            <a:ext cx="3006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Smartphones</a:t>
            </a:r>
            <a:r>
              <a:rPr lang="en-US" dirty="0" smtClean="0"/>
              <a:t> – Siemens CT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6958835" y="1308754"/>
            <a:ext cx="2185165" cy="3045265"/>
          </a:xfrm>
          <a:prstGeom prst="rect">
            <a:avLst/>
          </a:prstGeom>
          <a:solidFill>
            <a:srgbClr val="FFFFFF">
              <a:alpha val="94000"/>
            </a:srgbClr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 bwMode="auto">
          <a:xfrm>
            <a:off x="7036586" y="3438962"/>
            <a:ext cx="2107413" cy="71435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3" name="Picture 4"/>
          <p:cNvPicPr>
            <a:picLocks noChangeAspect="1" noChangeArrowheads="1"/>
          </p:cNvPicPr>
          <p:nvPr/>
        </p:nvPicPr>
        <p:blipFill>
          <a:blip r:embed="rId3" cstate="print"/>
          <a:srcRect t="11287"/>
          <a:stretch>
            <a:fillRect/>
          </a:stretch>
        </p:blipFill>
        <p:spPr bwMode="auto">
          <a:xfrm>
            <a:off x="0" y="1295794"/>
            <a:ext cx="3463225" cy="261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9" name="Text Box 206"/>
          <p:cNvSpPr txBox="1">
            <a:spLocks noChangeArrowheads="1"/>
          </p:cNvSpPr>
          <p:nvPr/>
        </p:nvSpPr>
        <p:spPr bwMode="auto">
          <a:xfrm>
            <a:off x="74358" y="4763"/>
            <a:ext cx="900579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Selections from my Research on Aiding CPS Designers</a:t>
            </a:r>
            <a:endParaRPr lang="en-US" sz="2800" dirty="0"/>
          </a:p>
        </p:txBody>
      </p:sp>
      <p:pic>
        <p:nvPicPr>
          <p:cNvPr id="111" name="Picture 40" descr="c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4058" y="1943693"/>
            <a:ext cx="2425175" cy="165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" name="Rounded Rectangle 111"/>
          <p:cNvSpPr/>
          <p:nvPr/>
        </p:nvSpPr>
        <p:spPr bwMode="auto">
          <a:xfrm>
            <a:off x="262359" y="3367406"/>
            <a:ext cx="3430874" cy="71435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79073" y="3401959"/>
            <a:ext cx="3648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Avionics - Lockheed Aero, Lockheed ATL, AFRL</a:t>
            </a:r>
            <a:endParaRPr lang="en-US" dirty="0"/>
          </a:p>
        </p:txBody>
      </p:sp>
      <p:sp>
        <p:nvSpPr>
          <p:cNvPr id="114" name="Rounded Rectangle 113"/>
          <p:cNvSpPr/>
          <p:nvPr/>
        </p:nvSpPr>
        <p:spPr bwMode="auto">
          <a:xfrm>
            <a:off x="4094930" y="3403184"/>
            <a:ext cx="2656565" cy="71435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043105" y="3437737"/>
            <a:ext cx="3006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Automobiles – Siemens CT, NSF</a:t>
            </a:r>
            <a:endParaRPr lang="en-US" dirty="0"/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2683" y="4250210"/>
            <a:ext cx="2156205" cy="1658619"/>
          </a:xfrm>
          <a:prstGeom prst="rect">
            <a:avLst/>
          </a:prstGeom>
        </p:spPr>
      </p:pic>
      <p:sp>
        <p:nvSpPr>
          <p:cNvPr id="117" name="Rounded Rectangle 116"/>
          <p:cNvSpPr/>
          <p:nvPr/>
        </p:nvSpPr>
        <p:spPr bwMode="auto">
          <a:xfrm>
            <a:off x="259255" y="5800406"/>
            <a:ext cx="3430874" cy="71435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75969" y="5834959"/>
            <a:ext cx="3648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Medical Imaging – </a:t>
            </a:r>
          </a:p>
          <a:p>
            <a:r>
              <a:rPr lang="en-US" dirty="0" smtClean="0"/>
              <a:t>Siemens CR</a:t>
            </a:r>
            <a:endParaRPr lang="en-US" dirty="0"/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>
          <a:blip r:embed="rId6" cstate="print"/>
          <a:srcRect t="8152" r="4083"/>
          <a:stretch>
            <a:fillRect/>
          </a:stretch>
        </p:blipFill>
        <p:spPr>
          <a:xfrm>
            <a:off x="3900575" y="4535286"/>
            <a:ext cx="1814223" cy="1746252"/>
          </a:xfrm>
          <a:prstGeom prst="rect">
            <a:avLst/>
          </a:prstGeom>
        </p:spPr>
      </p:pic>
      <p:sp>
        <p:nvSpPr>
          <p:cNvPr id="208" name="Rounded Rectangle 207"/>
          <p:cNvSpPr/>
          <p:nvPr/>
        </p:nvSpPr>
        <p:spPr bwMode="auto">
          <a:xfrm>
            <a:off x="3845603" y="5810269"/>
            <a:ext cx="2316503" cy="71435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3690103" y="5792990"/>
            <a:ext cx="2672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Fractionated</a:t>
            </a:r>
          </a:p>
          <a:p>
            <a:r>
              <a:rPr lang="en-US" dirty="0" smtClean="0"/>
              <a:t>Spacecraft - AFRL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73515" y="1532225"/>
            <a:ext cx="1472435" cy="196815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592870" y="3434641"/>
            <a:ext cx="3006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Smartphones</a:t>
            </a:r>
            <a:r>
              <a:rPr lang="en-US" dirty="0" smtClean="0"/>
              <a:t> – Siemens CT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0" y="4289085"/>
            <a:ext cx="3719154" cy="2394127"/>
          </a:xfrm>
          <a:prstGeom prst="rect">
            <a:avLst/>
          </a:prstGeom>
          <a:solidFill>
            <a:schemeClr val="bg1">
              <a:alpha val="82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" y="4256810"/>
            <a:ext cx="3767843" cy="260119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0" y="1490165"/>
            <a:ext cx="6976562" cy="5367835"/>
          </a:xfrm>
          <a:prstGeom prst="rect">
            <a:avLst/>
          </a:prstGeom>
          <a:solidFill>
            <a:srgbClr val="FFFFFF">
              <a:alpha val="94000"/>
            </a:srgbClr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ounded Rectangular Callout 5"/>
          <p:cNvSpPr>
            <a:spLocks noChangeArrowheads="1"/>
          </p:cNvSpPr>
          <p:nvPr/>
        </p:nvSpPr>
        <p:spPr bwMode="auto">
          <a:xfrm>
            <a:off x="2889797" y="2863710"/>
            <a:ext cx="3071216" cy="1718923"/>
          </a:xfrm>
          <a:prstGeom prst="wedgeRoundRectCallout">
            <a:avLst>
              <a:gd name="adj1" fmla="val 112737"/>
              <a:gd name="adj2" fmla="val -45668"/>
              <a:gd name="adj3" fmla="val 16667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square"/>
          <a:lstStyle/>
          <a:p>
            <a:r>
              <a:rPr lang="en-US" sz="2000" dirty="0" smtClean="0"/>
              <a:t>I will also discuss ongoing &amp; future work developing CPS applications using mobile Internet devices</a:t>
            </a:r>
            <a:endParaRPr lang="en-US" sz="1600" dirty="0" smtClean="0"/>
          </a:p>
          <a:p>
            <a:pPr marL="233363" indent="-233363" algn="l" eaLnBrk="0" hangingPunct="0">
              <a:spcBef>
                <a:spcPts val="0"/>
              </a:spcBef>
              <a:buFontTx/>
              <a:buChar char="•"/>
            </a:pPr>
            <a:endParaRPr lang="en-US" sz="1600" dirty="0" smtClean="0"/>
          </a:p>
          <a:p>
            <a:pPr algn="l"/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ound Diagonal Corner Rectangle 126"/>
          <p:cNvSpPr/>
          <p:nvPr/>
        </p:nvSpPr>
        <p:spPr bwMode="auto">
          <a:xfrm>
            <a:off x="1255948" y="921147"/>
            <a:ext cx="6544885" cy="2065601"/>
          </a:xfrm>
          <a:prstGeom prst="round2DiagRect">
            <a:avLst/>
          </a:prstGeom>
          <a:solidFill>
            <a:schemeClr val="bg1"/>
          </a:solidFill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57" name="Text Box 2"/>
          <p:cNvSpPr txBox="1">
            <a:spLocks noChangeArrowheads="1"/>
          </p:cNvSpPr>
          <p:nvPr/>
        </p:nvSpPr>
        <p:spPr bwMode="auto">
          <a:xfrm>
            <a:off x="1276813" y="4763"/>
            <a:ext cx="662066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dirty="0" smtClean="0"/>
              <a:t>Part 2: CPS Deployment Optimization</a:t>
            </a:r>
            <a:endParaRPr lang="en-US" sz="3000" dirty="0"/>
          </a:p>
        </p:txBody>
      </p:sp>
      <p:cxnSp>
        <p:nvCxnSpPr>
          <p:cNvPr id="126" name="Straight Connector 125"/>
          <p:cNvCxnSpPr/>
          <p:nvPr/>
        </p:nvCxnSpPr>
        <p:spPr bwMode="auto">
          <a:xfrm rot="5400000">
            <a:off x="-689007" y="5325657"/>
            <a:ext cx="457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Arrow Connector 149"/>
          <p:cNvCxnSpPr>
            <a:endCxn id="151" idx="1"/>
          </p:cNvCxnSpPr>
          <p:nvPr/>
        </p:nvCxnSpPr>
        <p:spPr bwMode="auto">
          <a:xfrm>
            <a:off x="1398405" y="4628218"/>
            <a:ext cx="936784" cy="121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1" name="Rounded Rectangle 150"/>
          <p:cNvSpPr/>
          <p:nvPr/>
        </p:nvSpPr>
        <p:spPr bwMode="auto">
          <a:xfrm>
            <a:off x="2335189" y="4284190"/>
            <a:ext cx="2172269" cy="712327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595959"/>
                </a:solidFill>
              </a:rPr>
              <a:t>CPS Deployment Optimization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595959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2" name="Rounded Rectangle 151"/>
          <p:cNvSpPr/>
          <p:nvPr/>
        </p:nvSpPr>
        <p:spPr bwMode="auto">
          <a:xfrm>
            <a:off x="7479869" y="4298147"/>
            <a:ext cx="1510626" cy="684414"/>
          </a:xfrm>
          <a:prstGeom prst="roundRect">
            <a:avLst/>
          </a:prstGeom>
          <a:noFill/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charset="0"/>
                <a:cs typeface="Arial" charset="0"/>
              </a:rPr>
              <a:t>Concluding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charset="0"/>
                <a:cs typeface="Arial" charset="0"/>
              </a:rPr>
              <a:t> Remarks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4" name="Straight Arrow Connector 153"/>
          <p:cNvCxnSpPr>
            <a:stCxn id="151" idx="3"/>
            <a:endCxn id="102" idx="1"/>
          </p:cNvCxnSpPr>
          <p:nvPr/>
        </p:nvCxnSpPr>
        <p:spPr bwMode="auto">
          <a:xfrm flipV="1">
            <a:off x="4507458" y="4639229"/>
            <a:ext cx="394342" cy="11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7" name="Rounded Rectangle 86"/>
          <p:cNvSpPr/>
          <p:nvPr/>
        </p:nvSpPr>
        <p:spPr bwMode="auto">
          <a:xfrm>
            <a:off x="157110" y="4283063"/>
            <a:ext cx="1782632" cy="727411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charset="0"/>
                <a:cs typeface="Arial" charset="0"/>
              </a:rPr>
              <a:t>CPS Research Overview</a:t>
            </a:r>
          </a:p>
        </p:txBody>
      </p:sp>
      <p:sp>
        <p:nvSpPr>
          <p:cNvPr id="102" name="Rounded Rectangle 101"/>
          <p:cNvSpPr/>
          <p:nvPr/>
        </p:nvSpPr>
        <p:spPr bwMode="auto">
          <a:xfrm>
            <a:off x="4901800" y="4283065"/>
            <a:ext cx="2172269" cy="712327"/>
          </a:xfrm>
          <a:prstGeom prst="roundRect">
            <a:avLst/>
          </a:prstGeom>
          <a:noFill/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Mobile CPS Applications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7" name="Straight Arrow Connector 106"/>
          <p:cNvCxnSpPr>
            <a:stCxn id="102" idx="3"/>
            <a:endCxn id="152" idx="1"/>
          </p:cNvCxnSpPr>
          <p:nvPr/>
        </p:nvCxnSpPr>
        <p:spPr bwMode="auto">
          <a:xfrm>
            <a:off x="7074069" y="4639229"/>
            <a:ext cx="405800" cy="11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16200000" flipH="1">
            <a:off x="2965382" y="3886955"/>
            <a:ext cx="809491" cy="139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57200" y="3061939"/>
            <a:ext cx="8686800" cy="8002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l" eaLnBrk="0" hangingPunct="0">
              <a:spcBef>
                <a:spcPct val="30000"/>
              </a:spcBef>
            </a:pPr>
            <a:r>
              <a:rPr lang="en-US" sz="2000" b="1" dirty="0" smtClean="0"/>
              <a:t>Part 2:</a:t>
            </a:r>
            <a:r>
              <a:rPr lang="en-US" sz="2000" dirty="0" smtClean="0"/>
              <a:t> CPS deployment optimization research funded by NSF &amp; AFRL</a:t>
            </a:r>
          </a:p>
          <a:p>
            <a:pPr marL="0" lvl="1" algn="l" eaLnBrk="0" hangingPunct="0">
              <a:spcBef>
                <a:spcPct val="30000"/>
              </a:spcBef>
            </a:pPr>
            <a:endParaRPr lang="en-US" sz="2000" dirty="0" smtClean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 t="27488" b="10935"/>
          <a:stretch>
            <a:fillRect/>
          </a:stretch>
        </p:blipFill>
        <p:spPr bwMode="auto">
          <a:xfrm>
            <a:off x="3789772" y="1046756"/>
            <a:ext cx="3511393" cy="1842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470"/>
          <p:cNvGrpSpPr>
            <a:grpSpLocks/>
          </p:cNvGrpSpPr>
          <p:nvPr/>
        </p:nvGrpSpPr>
        <p:grpSpPr bwMode="auto">
          <a:xfrm>
            <a:off x="1479227" y="1270064"/>
            <a:ext cx="1148611" cy="1023941"/>
            <a:chOff x="912" y="576"/>
            <a:chExt cx="3446" cy="2219"/>
          </a:xfrm>
        </p:grpSpPr>
        <p:pic>
          <p:nvPicPr>
            <p:cNvPr id="18" name="Picture 360" descr="piec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00" y="2064"/>
              <a:ext cx="792" cy="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61" descr="piec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72" y="732"/>
              <a:ext cx="504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362" descr="piec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92" y="1452"/>
              <a:ext cx="368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63" descr="piec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80" y="1584"/>
              <a:ext cx="446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64" descr="piec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72" y="1296"/>
              <a:ext cx="3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365" descr="piec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36" y="1008"/>
              <a:ext cx="301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4" name="AutoShape 366"/>
            <p:cNvCxnSpPr>
              <a:cxnSpLocks noChangeShapeType="1"/>
            </p:cNvCxnSpPr>
            <p:nvPr/>
          </p:nvCxnSpPr>
          <p:spPr bwMode="auto">
            <a:xfrm rot="5400000" flipH="1" flipV="1">
              <a:off x="2687" y="1395"/>
              <a:ext cx="1509" cy="1291"/>
            </a:xfrm>
            <a:prstGeom prst="curvedConnector3">
              <a:avLst>
                <a:gd name="adj1" fmla="val -9477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25" name="AutoShape 367"/>
            <p:cNvCxnSpPr>
              <a:cxnSpLocks noChangeShapeType="1"/>
            </p:cNvCxnSpPr>
            <p:nvPr/>
          </p:nvCxnSpPr>
          <p:spPr bwMode="auto">
            <a:xfrm flipH="1" flipV="1">
              <a:off x="2880" y="1790"/>
              <a:ext cx="312" cy="640"/>
            </a:xfrm>
            <a:prstGeom prst="curvedConnector5">
              <a:avLst>
                <a:gd name="adj1" fmla="val -46153"/>
                <a:gd name="adj2" fmla="val 62500"/>
                <a:gd name="adj3" fmla="val 146153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26" name="AutoShape 368"/>
            <p:cNvCxnSpPr>
              <a:cxnSpLocks noChangeShapeType="1"/>
            </p:cNvCxnSpPr>
            <p:nvPr/>
          </p:nvCxnSpPr>
          <p:spPr bwMode="auto">
            <a:xfrm rot="10800000" flipV="1">
              <a:off x="2760" y="1440"/>
              <a:ext cx="312" cy="182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27" name="AutoShape 369"/>
            <p:cNvCxnSpPr>
              <a:cxnSpLocks noChangeShapeType="1"/>
            </p:cNvCxnSpPr>
            <p:nvPr/>
          </p:nvCxnSpPr>
          <p:spPr bwMode="auto">
            <a:xfrm flipH="1">
              <a:off x="3326" y="1440"/>
              <a:ext cx="58" cy="350"/>
            </a:xfrm>
            <a:prstGeom prst="curvedConnector3">
              <a:avLst>
                <a:gd name="adj1" fmla="val -248278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28" name="AutoShape 370"/>
            <p:cNvCxnSpPr>
              <a:cxnSpLocks noChangeShapeType="1"/>
            </p:cNvCxnSpPr>
            <p:nvPr/>
          </p:nvCxnSpPr>
          <p:spPr bwMode="auto">
            <a:xfrm rot="5400000" flipH="1" flipV="1">
              <a:off x="3095" y="1155"/>
              <a:ext cx="849" cy="833"/>
            </a:xfrm>
            <a:prstGeom prst="curvedConnector4">
              <a:avLst>
                <a:gd name="adj1" fmla="val -16963"/>
                <a:gd name="adj2" fmla="val 63384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29" name="AutoShape 371"/>
            <p:cNvCxnSpPr>
              <a:cxnSpLocks noChangeShapeType="1"/>
            </p:cNvCxnSpPr>
            <p:nvPr/>
          </p:nvCxnSpPr>
          <p:spPr bwMode="auto">
            <a:xfrm rot="5400000" flipV="1">
              <a:off x="2380" y="1648"/>
              <a:ext cx="612" cy="220"/>
            </a:xfrm>
            <a:prstGeom prst="curvedConnector3">
              <a:avLst>
                <a:gd name="adj1" fmla="val -23528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30" name="AutoShape 372"/>
            <p:cNvCxnSpPr>
              <a:cxnSpLocks noChangeShapeType="1"/>
            </p:cNvCxnSpPr>
            <p:nvPr/>
          </p:nvCxnSpPr>
          <p:spPr bwMode="auto">
            <a:xfrm rot="5400000" flipH="1" flipV="1">
              <a:off x="2648" y="1368"/>
              <a:ext cx="352" cy="496"/>
            </a:xfrm>
            <a:prstGeom prst="curvedConnector4">
              <a:avLst>
                <a:gd name="adj1" fmla="val -40907"/>
                <a:gd name="adj2" fmla="val 68546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31" name="AutoShape 373"/>
            <p:cNvCxnSpPr>
              <a:cxnSpLocks noChangeShapeType="1"/>
            </p:cNvCxnSpPr>
            <p:nvPr/>
          </p:nvCxnSpPr>
          <p:spPr bwMode="auto">
            <a:xfrm rot="10800000" flipH="1">
              <a:off x="2880" y="1008"/>
              <a:ext cx="1207" cy="782"/>
            </a:xfrm>
            <a:prstGeom prst="curvedConnector4">
              <a:avLst>
                <a:gd name="adj1" fmla="val -11931"/>
                <a:gd name="adj2" fmla="val 118412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pic>
          <p:nvPicPr>
            <p:cNvPr id="32" name="Picture 374" descr="piec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40" y="1296"/>
              <a:ext cx="15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75" descr="piece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744" y="1788"/>
              <a:ext cx="89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376" descr="piece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792" y="960"/>
              <a:ext cx="89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377" descr="piece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862" y="1788"/>
              <a:ext cx="67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78" descr="piece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224" y="816"/>
              <a:ext cx="13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7" name="AutoShape 379"/>
            <p:cNvCxnSpPr>
              <a:cxnSpLocks noChangeShapeType="1"/>
            </p:cNvCxnSpPr>
            <p:nvPr/>
          </p:nvCxnSpPr>
          <p:spPr bwMode="auto">
            <a:xfrm flipV="1">
              <a:off x="3881" y="878"/>
              <a:ext cx="477" cy="123"/>
            </a:xfrm>
            <a:prstGeom prst="curvedConnector3">
              <a:avLst>
                <a:gd name="adj1" fmla="val 13019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38" name="AutoShape 380"/>
            <p:cNvCxnSpPr>
              <a:cxnSpLocks noChangeShapeType="1"/>
            </p:cNvCxnSpPr>
            <p:nvPr/>
          </p:nvCxnSpPr>
          <p:spPr bwMode="auto">
            <a:xfrm rot="5400000">
              <a:off x="3636" y="1548"/>
              <a:ext cx="389" cy="174"/>
            </a:xfrm>
            <a:prstGeom prst="curvedConnector4">
              <a:avLst>
                <a:gd name="adj1" fmla="val 44731"/>
                <a:gd name="adj2" fmla="val 182759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39" name="AutoShape 381"/>
            <p:cNvCxnSpPr>
              <a:cxnSpLocks noChangeShapeType="1"/>
            </p:cNvCxnSpPr>
            <p:nvPr/>
          </p:nvCxnSpPr>
          <p:spPr bwMode="auto">
            <a:xfrm rot="-5400000" flipH="1" flipV="1">
              <a:off x="3572" y="952"/>
              <a:ext cx="1" cy="690"/>
            </a:xfrm>
            <a:prstGeom prst="curvedConnector3">
              <a:avLst>
                <a:gd name="adj1" fmla="val -14400005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pic>
          <p:nvPicPr>
            <p:cNvPr id="40" name="Picture 403" descr="piece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7170690">
              <a:off x="1129" y="1043"/>
              <a:ext cx="597" cy="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404" descr="piece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rot="7167012">
              <a:off x="1248" y="586"/>
              <a:ext cx="272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405" descr="piece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 rot="7166021">
              <a:off x="1752" y="1214"/>
              <a:ext cx="33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406" descr="piece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 rot="7154930">
              <a:off x="2097" y="820"/>
              <a:ext cx="236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407" descr="piece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 rot="7163179">
              <a:off x="2247" y="1785"/>
              <a:ext cx="22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5" name="AutoShape 408"/>
            <p:cNvCxnSpPr>
              <a:cxnSpLocks noChangeShapeType="1"/>
            </p:cNvCxnSpPr>
            <p:nvPr/>
          </p:nvCxnSpPr>
          <p:spPr bwMode="auto">
            <a:xfrm rot="10800000" flipH="1" flipV="1">
              <a:off x="1189" y="1184"/>
              <a:ext cx="1081" cy="654"/>
            </a:xfrm>
            <a:prstGeom prst="curvedConnector3">
              <a:avLst>
                <a:gd name="adj1" fmla="val -27014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46" name="AutoShape 409"/>
            <p:cNvCxnSpPr>
              <a:cxnSpLocks noChangeShapeType="1"/>
            </p:cNvCxnSpPr>
            <p:nvPr/>
          </p:nvCxnSpPr>
          <p:spPr bwMode="auto">
            <a:xfrm rot="5400000" flipH="1" flipV="1">
              <a:off x="1463" y="1041"/>
              <a:ext cx="357" cy="720"/>
            </a:xfrm>
            <a:prstGeom prst="curvedConnector5">
              <a:avLst>
                <a:gd name="adj1" fmla="val -77870"/>
                <a:gd name="adj2" fmla="val 138750"/>
                <a:gd name="adj3" fmla="val 224088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47" name="AutoShape 410"/>
            <p:cNvCxnSpPr>
              <a:cxnSpLocks noChangeShapeType="1"/>
            </p:cNvCxnSpPr>
            <p:nvPr/>
          </p:nvCxnSpPr>
          <p:spPr bwMode="auto">
            <a:xfrm rot="-5400000" flipH="1" flipV="1">
              <a:off x="1792" y="351"/>
              <a:ext cx="5" cy="955"/>
            </a:xfrm>
            <a:prstGeom prst="curvedConnector5">
              <a:avLst>
                <a:gd name="adj1" fmla="val -3960000"/>
                <a:gd name="adj2" fmla="val 48375"/>
                <a:gd name="adj3" fmla="val 418000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48" name="AutoShape 411"/>
            <p:cNvCxnSpPr>
              <a:cxnSpLocks noChangeShapeType="1"/>
            </p:cNvCxnSpPr>
            <p:nvPr/>
          </p:nvCxnSpPr>
          <p:spPr bwMode="auto">
            <a:xfrm rot="5400000">
              <a:off x="1755" y="1113"/>
              <a:ext cx="484" cy="320"/>
            </a:xfrm>
            <a:prstGeom prst="curvedConnector3">
              <a:avLst>
                <a:gd name="adj1" fmla="val 145454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49" name="AutoShape 412"/>
            <p:cNvCxnSpPr>
              <a:cxnSpLocks noChangeShapeType="1"/>
            </p:cNvCxnSpPr>
            <p:nvPr/>
          </p:nvCxnSpPr>
          <p:spPr bwMode="auto">
            <a:xfrm rot="10800000" flipH="1" flipV="1">
              <a:off x="1785" y="1292"/>
              <a:ext cx="632" cy="498"/>
            </a:xfrm>
            <a:prstGeom prst="curvedConnector4">
              <a:avLst>
                <a:gd name="adj1" fmla="val -35917"/>
                <a:gd name="adj2" fmla="val 74898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50" name="AutoShape 413"/>
            <p:cNvCxnSpPr>
              <a:cxnSpLocks noChangeShapeType="1"/>
            </p:cNvCxnSpPr>
            <p:nvPr/>
          </p:nvCxnSpPr>
          <p:spPr bwMode="auto">
            <a:xfrm>
              <a:off x="1493" y="774"/>
              <a:ext cx="176" cy="681"/>
            </a:xfrm>
            <a:prstGeom prst="curvedConnector3">
              <a:avLst>
                <a:gd name="adj1" fmla="val 263634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51" name="AutoShape 414"/>
            <p:cNvCxnSpPr>
              <a:cxnSpLocks noChangeShapeType="1"/>
            </p:cNvCxnSpPr>
            <p:nvPr/>
          </p:nvCxnSpPr>
          <p:spPr bwMode="auto">
            <a:xfrm rot="10800000" flipH="1" flipV="1">
              <a:off x="1275" y="651"/>
              <a:ext cx="997" cy="175"/>
            </a:xfrm>
            <a:prstGeom prst="curvedConnector4">
              <a:avLst>
                <a:gd name="adj1" fmla="val -21264"/>
                <a:gd name="adj2" fmla="val -150287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52" name="AutoShape 415"/>
            <p:cNvCxnSpPr>
              <a:cxnSpLocks noChangeShapeType="1"/>
            </p:cNvCxnSpPr>
            <p:nvPr/>
          </p:nvCxnSpPr>
          <p:spPr bwMode="auto">
            <a:xfrm rot="5400000" flipV="1">
              <a:off x="1868" y="1356"/>
              <a:ext cx="719" cy="451"/>
            </a:xfrm>
            <a:prstGeom prst="curvedConnector4">
              <a:avLst>
                <a:gd name="adj1" fmla="val -30597"/>
                <a:gd name="adj2" fmla="val 143903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pic>
          <p:nvPicPr>
            <p:cNvPr id="53" name="Picture 416" descr="piece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 rot="7166726">
              <a:off x="2438" y="716"/>
              <a:ext cx="117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417" descr="piece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 rot="7153277">
              <a:off x="2515" y="903"/>
              <a:ext cx="67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418" descr="piece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 rot="7153277">
              <a:off x="2611" y="999"/>
              <a:ext cx="67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419" descr="piece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 rot="7155311">
              <a:off x="2626" y="901"/>
              <a:ext cx="51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420" descr="piece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 rot="7170690">
              <a:off x="2529" y="1194"/>
              <a:ext cx="100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8" name="AutoShape 421"/>
            <p:cNvCxnSpPr>
              <a:cxnSpLocks noChangeShapeType="1"/>
            </p:cNvCxnSpPr>
            <p:nvPr/>
          </p:nvCxnSpPr>
          <p:spPr bwMode="auto">
            <a:xfrm rot="5400000">
              <a:off x="2478" y="1134"/>
              <a:ext cx="227" cy="75"/>
            </a:xfrm>
            <a:prstGeom prst="curvedConnector5">
              <a:avLst>
                <a:gd name="adj1" fmla="val 28634"/>
                <a:gd name="adj2" fmla="val 346667"/>
                <a:gd name="adj3" fmla="val 17313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59" name="AutoShape 422"/>
            <p:cNvCxnSpPr>
              <a:cxnSpLocks noChangeShapeType="1"/>
            </p:cNvCxnSpPr>
            <p:nvPr/>
          </p:nvCxnSpPr>
          <p:spPr bwMode="auto">
            <a:xfrm rot="10800000" flipH="1" flipV="1">
              <a:off x="2451" y="743"/>
              <a:ext cx="115" cy="161"/>
            </a:xfrm>
            <a:prstGeom prst="curvedConnector4">
              <a:avLst>
                <a:gd name="adj1" fmla="val -151306"/>
                <a:gd name="adj2" fmla="val 77639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60" name="AutoShape 423"/>
            <p:cNvCxnSpPr>
              <a:cxnSpLocks noChangeShapeType="1"/>
            </p:cNvCxnSpPr>
            <p:nvPr/>
          </p:nvCxnSpPr>
          <p:spPr bwMode="auto">
            <a:xfrm flipH="1">
              <a:off x="2310" y="796"/>
              <a:ext cx="235" cy="186"/>
            </a:xfrm>
            <a:prstGeom prst="curvedConnector3">
              <a:avLst>
                <a:gd name="adj1" fmla="val -72764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pic>
          <p:nvPicPr>
            <p:cNvPr id="61" name="Picture 424" descr="piece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912" y="2268"/>
              <a:ext cx="360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425" descr="piece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913" y="1836"/>
              <a:ext cx="16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426" descr="piece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1444" y="2460"/>
              <a:ext cx="202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427" descr="piece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1754" y="2076"/>
              <a:ext cx="142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428" descr="piece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2352" y="2400"/>
              <a:ext cx="13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6" name="AutoShape 429"/>
            <p:cNvCxnSpPr>
              <a:cxnSpLocks noChangeShapeType="1"/>
            </p:cNvCxnSpPr>
            <p:nvPr/>
          </p:nvCxnSpPr>
          <p:spPr bwMode="auto">
            <a:xfrm rot="5400000" flipH="1" flipV="1">
              <a:off x="1719" y="1899"/>
              <a:ext cx="74" cy="1328"/>
            </a:xfrm>
            <a:prstGeom prst="curvedConnector3">
              <a:avLst>
                <a:gd name="adj1" fmla="val -194593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67" name="AutoShape 430"/>
            <p:cNvCxnSpPr>
              <a:cxnSpLocks noChangeShapeType="1"/>
            </p:cNvCxnSpPr>
            <p:nvPr/>
          </p:nvCxnSpPr>
          <p:spPr bwMode="auto">
            <a:xfrm>
              <a:off x="1272" y="2434"/>
              <a:ext cx="172" cy="120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68" name="AutoShape 431"/>
            <p:cNvCxnSpPr>
              <a:cxnSpLocks noChangeShapeType="1"/>
            </p:cNvCxnSpPr>
            <p:nvPr/>
          </p:nvCxnSpPr>
          <p:spPr bwMode="auto">
            <a:xfrm rot="10800000">
              <a:off x="1080" y="1913"/>
              <a:ext cx="674" cy="229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69" name="AutoShape 432"/>
            <p:cNvCxnSpPr>
              <a:cxnSpLocks noChangeShapeType="1"/>
            </p:cNvCxnSpPr>
            <p:nvPr/>
          </p:nvCxnSpPr>
          <p:spPr bwMode="auto">
            <a:xfrm flipH="1">
              <a:off x="1646" y="2142"/>
              <a:ext cx="250" cy="412"/>
            </a:xfrm>
            <a:prstGeom prst="curvedConnector3">
              <a:avLst>
                <a:gd name="adj1" fmla="val -57602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70" name="AutoShape 433"/>
            <p:cNvCxnSpPr>
              <a:cxnSpLocks noChangeShapeType="1"/>
            </p:cNvCxnSpPr>
            <p:nvPr/>
          </p:nvCxnSpPr>
          <p:spPr bwMode="auto">
            <a:xfrm rot="5400000" flipH="1" flipV="1">
              <a:off x="1857" y="2151"/>
              <a:ext cx="184" cy="807"/>
            </a:xfrm>
            <a:prstGeom prst="curvedConnector4">
              <a:avLst>
                <a:gd name="adj1" fmla="val -77718"/>
                <a:gd name="adj2" fmla="val 56259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71" name="AutoShape 434"/>
            <p:cNvCxnSpPr>
              <a:cxnSpLocks noChangeShapeType="1"/>
            </p:cNvCxnSpPr>
            <p:nvPr/>
          </p:nvCxnSpPr>
          <p:spPr bwMode="auto">
            <a:xfrm rot="5400000" flipV="1">
              <a:off x="829" y="2004"/>
              <a:ext cx="432" cy="95"/>
            </a:xfrm>
            <a:prstGeom prst="curvedConnector3">
              <a:avLst>
                <a:gd name="adj1" fmla="val -33333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72" name="AutoShape 435"/>
            <p:cNvCxnSpPr>
              <a:cxnSpLocks noChangeShapeType="1"/>
            </p:cNvCxnSpPr>
            <p:nvPr/>
          </p:nvCxnSpPr>
          <p:spPr bwMode="auto">
            <a:xfrm rot="16200000" flipH="1">
              <a:off x="1300" y="1687"/>
              <a:ext cx="152" cy="757"/>
            </a:xfrm>
            <a:prstGeom prst="curvedConnector2">
              <a:avLst/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73" name="AutoShape 436"/>
            <p:cNvCxnSpPr>
              <a:cxnSpLocks noChangeShapeType="1"/>
            </p:cNvCxnSpPr>
            <p:nvPr/>
          </p:nvCxnSpPr>
          <p:spPr bwMode="auto">
            <a:xfrm rot="10800000" flipH="1">
              <a:off x="1444" y="2400"/>
              <a:ext cx="976" cy="154"/>
            </a:xfrm>
            <a:prstGeom prst="curvedConnector4">
              <a:avLst>
                <a:gd name="adj1" fmla="val -14755"/>
                <a:gd name="adj2" fmla="val 193505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pic>
          <p:nvPicPr>
            <p:cNvPr id="74" name="Picture 437" descr="piece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2054" y="1980"/>
              <a:ext cx="70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438" descr="piece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102" y="2172"/>
              <a:ext cx="51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439" descr="piece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198" y="2268"/>
              <a:ext cx="51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440" descr="piece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198" y="2172"/>
              <a:ext cx="51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441" descr="piece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2137" y="2460"/>
              <a:ext cx="61" cy="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9" name="AutoShape 442"/>
            <p:cNvCxnSpPr>
              <a:cxnSpLocks noChangeShapeType="1"/>
            </p:cNvCxnSpPr>
            <p:nvPr/>
          </p:nvCxnSpPr>
          <p:spPr bwMode="auto">
            <a:xfrm flipH="1">
              <a:off x="2064" y="2400"/>
              <a:ext cx="51" cy="196"/>
            </a:xfrm>
            <a:prstGeom prst="curvedConnector3">
              <a:avLst>
                <a:gd name="adj1" fmla="val -280394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80" name="AutoShape 443"/>
            <p:cNvCxnSpPr>
              <a:cxnSpLocks noChangeShapeType="1"/>
            </p:cNvCxnSpPr>
            <p:nvPr/>
          </p:nvCxnSpPr>
          <p:spPr bwMode="auto">
            <a:xfrm rot="16200000" flipH="1">
              <a:off x="2020" y="2114"/>
              <a:ext cx="151" cy="13"/>
            </a:xfrm>
            <a:prstGeom prst="curvedConnector2">
              <a:avLst/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81" name="AutoShape 444"/>
            <p:cNvCxnSpPr>
              <a:cxnSpLocks noChangeShapeType="1"/>
            </p:cNvCxnSpPr>
            <p:nvPr/>
          </p:nvCxnSpPr>
          <p:spPr bwMode="auto">
            <a:xfrm rot="-5400000" flipH="1" flipV="1">
              <a:off x="1909" y="1896"/>
              <a:ext cx="96" cy="264"/>
            </a:xfrm>
            <a:prstGeom prst="curvedConnector3">
              <a:avLst>
                <a:gd name="adj1" fmla="val -15000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82" name="Straight Arrow Connector 81"/>
          <p:cNvCxnSpPr>
            <a:endCxn id="99" idx="2"/>
          </p:cNvCxnSpPr>
          <p:nvPr/>
        </p:nvCxnSpPr>
        <p:spPr bwMode="auto">
          <a:xfrm flipV="1">
            <a:off x="1723882" y="1652655"/>
            <a:ext cx="2070681" cy="5299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>
            <a:off x="2064116" y="1926059"/>
            <a:ext cx="1857233" cy="40471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/>
          <p:nvPr/>
        </p:nvCxnSpPr>
        <p:spPr bwMode="auto">
          <a:xfrm flipV="1">
            <a:off x="2258497" y="1608206"/>
            <a:ext cx="1283742" cy="1355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ysDash"/>
            <a:round/>
            <a:headEnd type="none" w="med" len="med"/>
            <a:tailEnd type="arrow"/>
          </a:ln>
          <a:effectLst/>
        </p:spPr>
      </p:cxnSp>
      <p:pic>
        <p:nvPicPr>
          <p:cNvPr id="90" name="Picture 89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4491388" y="1804970"/>
            <a:ext cx="358950" cy="292185"/>
          </a:xfrm>
          <a:prstGeom prst="rect">
            <a:avLst/>
          </a:prstGeom>
        </p:spPr>
      </p:pic>
      <p:pic>
        <p:nvPicPr>
          <p:cNvPr id="93" name="Picture 92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367688" y="1512870"/>
            <a:ext cx="358950" cy="292185"/>
          </a:xfrm>
          <a:prstGeom prst="rect">
            <a:avLst/>
          </a:prstGeom>
        </p:spPr>
      </p:pic>
      <p:pic>
        <p:nvPicPr>
          <p:cNvPr id="94" name="Picture 93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799488" y="2160570"/>
            <a:ext cx="358950" cy="292185"/>
          </a:xfrm>
          <a:prstGeom prst="rect">
            <a:avLst/>
          </a:prstGeom>
        </p:spPr>
      </p:pic>
      <p:pic>
        <p:nvPicPr>
          <p:cNvPr id="96" name="Picture 95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294788" y="1157270"/>
            <a:ext cx="358950" cy="292185"/>
          </a:xfrm>
          <a:prstGeom prst="rect">
            <a:avLst/>
          </a:prstGeom>
        </p:spPr>
      </p:pic>
      <p:pic>
        <p:nvPicPr>
          <p:cNvPr id="99" name="Picture 98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3615088" y="1360470"/>
            <a:ext cx="358950" cy="292185"/>
          </a:xfrm>
          <a:prstGeom prst="rect">
            <a:avLst/>
          </a:prstGeom>
        </p:spPr>
      </p:pic>
      <p:pic>
        <p:nvPicPr>
          <p:cNvPr id="100" name="Picture 99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4046888" y="2008170"/>
            <a:ext cx="358950" cy="292185"/>
          </a:xfrm>
          <a:prstGeom prst="rect">
            <a:avLst/>
          </a:prstGeom>
        </p:spPr>
      </p:pic>
      <p:pic>
        <p:nvPicPr>
          <p:cNvPr id="103" name="Picture 102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4923188" y="1728770"/>
            <a:ext cx="358950" cy="292185"/>
          </a:xfrm>
          <a:prstGeom prst="rect">
            <a:avLst/>
          </a:prstGeom>
        </p:spPr>
      </p:pic>
      <p:pic>
        <p:nvPicPr>
          <p:cNvPr id="104" name="Picture 103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418488" y="2376470"/>
            <a:ext cx="358950" cy="292185"/>
          </a:xfrm>
          <a:prstGeom prst="rect">
            <a:avLst/>
          </a:prstGeom>
        </p:spPr>
      </p:pic>
      <p:pic>
        <p:nvPicPr>
          <p:cNvPr id="105" name="Picture 104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939188" y="1335070"/>
            <a:ext cx="358950" cy="292185"/>
          </a:xfrm>
          <a:prstGeom prst="rect">
            <a:avLst/>
          </a:prstGeom>
        </p:spPr>
      </p:pic>
      <p:pic>
        <p:nvPicPr>
          <p:cNvPr id="106" name="Picture 105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345588" y="2008170"/>
            <a:ext cx="358950" cy="292185"/>
          </a:xfrm>
          <a:prstGeom prst="rect">
            <a:avLst/>
          </a:prstGeom>
        </p:spPr>
      </p:pic>
      <p:cxnSp>
        <p:nvCxnSpPr>
          <p:cNvPr id="109" name="Straight Arrow Connector 108"/>
          <p:cNvCxnSpPr/>
          <p:nvPr/>
        </p:nvCxnSpPr>
        <p:spPr bwMode="auto">
          <a:xfrm>
            <a:off x="4098369" y="1723250"/>
            <a:ext cx="1196470" cy="5326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/>
          <p:nvPr/>
        </p:nvCxnSpPr>
        <p:spPr bwMode="auto">
          <a:xfrm rot="16200000" flipH="1">
            <a:off x="4265134" y="-221600"/>
            <a:ext cx="982976" cy="430223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Box 2"/>
          <p:cNvSpPr txBox="1">
            <a:spLocks noChangeArrowheads="1"/>
          </p:cNvSpPr>
          <p:nvPr/>
        </p:nvSpPr>
        <p:spPr bwMode="auto">
          <a:xfrm>
            <a:off x="1269442" y="0"/>
            <a:ext cx="6821699" cy="5847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CPS Deployment Optimization: Goal</a:t>
            </a:r>
            <a:endParaRPr lang="en-US" sz="3200" dirty="0"/>
          </a:p>
        </p:txBody>
      </p:sp>
      <p:sp>
        <p:nvSpPr>
          <p:cNvPr id="89" name="TextBox 88"/>
          <p:cNvSpPr txBox="1"/>
          <p:nvPr/>
        </p:nvSpPr>
        <p:spPr>
          <a:xfrm>
            <a:off x="901725" y="1975446"/>
            <a:ext cx="777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/>
              <a:t>Goal</a:t>
            </a:r>
            <a:r>
              <a:rPr lang="en-US" sz="2000" dirty="0" smtClean="0"/>
              <a:t>: </a:t>
            </a:r>
            <a:r>
              <a:rPr lang="en-US" sz="2000" i="1" dirty="0" smtClean="0"/>
              <a:t>Help designers automate the deployment of software to hardware processors to minimize hardware footprint &amp; network bandwidth consumption</a:t>
            </a:r>
          </a:p>
          <a:p>
            <a:pPr algn="l"/>
            <a:endParaRPr lang="en-US" sz="2000" i="1" dirty="0" smtClean="0"/>
          </a:p>
          <a:p>
            <a:pPr algn="l"/>
            <a:r>
              <a:rPr lang="en-US" sz="2000" b="1" dirty="0" smtClean="0"/>
              <a:t>Impact:</a:t>
            </a:r>
            <a:r>
              <a:rPr lang="en-US" sz="2000" dirty="0" smtClean="0"/>
              <a:t> Reduced cost, power consumption, weight, maintenance</a:t>
            </a:r>
          </a:p>
          <a:p>
            <a:pPr algn="l"/>
            <a:endParaRPr lang="en-US" sz="1400" dirty="0" smtClean="0"/>
          </a:p>
          <a:p>
            <a:pPr marL="457200" indent="-457200" algn="l">
              <a:buAutoNum type="arabicPeriod"/>
            </a:pPr>
            <a:endParaRPr lang="en-US" sz="1400" dirty="0"/>
          </a:p>
        </p:txBody>
      </p:sp>
      <p:grpSp>
        <p:nvGrpSpPr>
          <p:cNvPr id="11" name="Group 2059"/>
          <p:cNvGrpSpPr>
            <a:grpSpLocks/>
          </p:cNvGrpSpPr>
          <p:nvPr/>
        </p:nvGrpSpPr>
        <p:grpSpPr bwMode="auto">
          <a:xfrm>
            <a:off x="152400" y="4670427"/>
            <a:ext cx="8991600" cy="2187577"/>
            <a:chOff x="40" y="2691"/>
            <a:chExt cx="5664" cy="1378"/>
          </a:xfrm>
        </p:grpSpPr>
        <p:sp>
          <p:nvSpPr>
            <p:cNvPr id="13" name="Rectangle 2075"/>
            <p:cNvSpPr>
              <a:spLocks noChangeArrowheads="1"/>
            </p:cNvSpPr>
            <p:nvPr/>
          </p:nvSpPr>
          <p:spPr bwMode="auto">
            <a:xfrm>
              <a:off x="40" y="3083"/>
              <a:ext cx="5664" cy="986"/>
            </a:xfrm>
            <a:prstGeom prst="rect">
              <a:avLst/>
            </a:prstGeom>
            <a:noFill/>
            <a:ln w="19050">
              <a:solidFill>
                <a:srgbClr val="339966"/>
              </a:solidFill>
              <a:prstDash val="dash"/>
              <a:miter lim="800000"/>
              <a:headEnd/>
              <a:tailEnd type="none" w="sm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2076"/>
            <p:cNvSpPr>
              <a:spLocks noChangeShapeType="1"/>
            </p:cNvSpPr>
            <p:nvPr/>
          </p:nvSpPr>
          <p:spPr bwMode="auto">
            <a:xfrm flipH="1">
              <a:off x="66" y="2704"/>
              <a:ext cx="433" cy="392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077"/>
            <p:cNvSpPr>
              <a:spLocks noChangeShapeType="1"/>
            </p:cNvSpPr>
            <p:nvPr/>
          </p:nvSpPr>
          <p:spPr bwMode="auto">
            <a:xfrm>
              <a:off x="1386" y="2691"/>
              <a:ext cx="827" cy="388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Rectangle 2063"/>
          <p:cNvSpPr>
            <a:spLocks noChangeArrowheads="1"/>
          </p:cNvSpPr>
          <p:nvPr/>
        </p:nvSpPr>
        <p:spPr bwMode="auto">
          <a:xfrm>
            <a:off x="976278" y="5467391"/>
            <a:ext cx="1500188" cy="482600"/>
          </a:xfrm>
          <a:prstGeom prst="rect">
            <a:avLst/>
          </a:prstGeom>
          <a:noFill/>
          <a:ln w="19050">
            <a:solidFill>
              <a:srgbClr val="FF5050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1600" dirty="0" smtClean="0"/>
              <a:t>Deployment</a:t>
            </a:r>
          </a:p>
          <a:p>
            <a:r>
              <a:rPr lang="en-US" sz="1600" dirty="0" smtClean="0"/>
              <a:t>Overview</a:t>
            </a:r>
            <a:endParaRPr lang="en-US" sz="1600" dirty="0"/>
          </a:p>
        </p:txBody>
      </p:sp>
      <p:sp>
        <p:nvSpPr>
          <p:cNvPr id="24" name="Line 2061"/>
          <p:cNvSpPr>
            <a:spLocks noChangeShapeType="1"/>
          </p:cNvSpPr>
          <p:nvPr/>
        </p:nvSpPr>
        <p:spPr bwMode="auto">
          <a:xfrm>
            <a:off x="2458488" y="5716628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063"/>
          <p:cNvSpPr>
            <a:spLocks noChangeArrowheads="1"/>
          </p:cNvSpPr>
          <p:nvPr/>
        </p:nvSpPr>
        <p:spPr bwMode="auto">
          <a:xfrm>
            <a:off x="2761700" y="5467391"/>
            <a:ext cx="1500188" cy="482600"/>
          </a:xfrm>
          <a:prstGeom prst="rect">
            <a:avLst/>
          </a:prstGeom>
          <a:noFill/>
          <a:ln w="19050">
            <a:solidFill>
              <a:srgbClr val="FF5050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1600" dirty="0" smtClean="0"/>
              <a:t>Avionics</a:t>
            </a:r>
          </a:p>
          <a:p>
            <a:r>
              <a:rPr lang="en-US" sz="1600" dirty="0" smtClean="0"/>
              <a:t>Challenge</a:t>
            </a:r>
            <a:endParaRPr lang="en-US" sz="1600" dirty="0"/>
          </a:p>
        </p:txBody>
      </p:sp>
      <p:sp>
        <p:nvSpPr>
          <p:cNvPr id="26" name="Line 2061"/>
          <p:cNvSpPr>
            <a:spLocks noChangeShapeType="1"/>
          </p:cNvSpPr>
          <p:nvPr/>
        </p:nvSpPr>
        <p:spPr bwMode="auto">
          <a:xfrm>
            <a:off x="4279647" y="570255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063"/>
          <p:cNvSpPr>
            <a:spLocks noChangeArrowheads="1"/>
          </p:cNvSpPr>
          <p:nvPr/>
        </p:nvSpPr>
        <p:spPr bwMode="auto">
          <a:xfrm>
            <a:off x="4582859" y="5453315"/>
            <a:ext cx="1500188" cy="482600"/>
          </a:xfrm>
          <a:prstGeom prst="rect">
            <a:avLst/>
          </a:prstGeom>
          <a:noFill/>
          <a:ln w="19050">
            <a:solidFill>
              <a:srgbClr val="FF5050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1600" dirty="0" smtClean="0"/>
              <a:t>Prevalence</a:t>
            </a:r>
          </a:p>
          <a:p>
            <a:r>
              <a:rPr lang="en-US" sz="1600" dirty="0" smtClean="0"/>
              <a:t>In CPS</a:t>
            </a:r>
            <a:endParaRPr lang="en-US" sz="1600" dirty="0"/>
          </a:p>
        </p:txBody>
      </p:sp>
      <p:sp>
        <p:nvSpPr>
          <p:cNvPr id="31" name="Rectangle 2051"/>
          <p:cNvSpPr>
            <a:spLocks noChangeArrowheads="1"/>
          </p:cNvSpPr>
          <p:nvPr/>
        </p:nvSpPr>
        <p:spPr bwMode="auto">
          <a:xfrm>
            <a:off x="664656" y="4206875"/>
            <a:ext cx="1627187" cy="4826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1800" dirty="0" smtClean="0"/>
              <a:t>Goal</a:t>
            </a:r>
            <a:endParaRPr lang="en-US" sz="1800" dirty="0"/>
          </a:p>
        </p:txBody>
      </p:sp>
      <p:sp>
        <p:nvSpPr>
          <p:cNvPr id="32" name="Rectangle 2052"/>
          <p:cNvSpPr>
            <a:spLocks noChangeArrowheads="1"/>
          </p:cNvSpPr>
          <p:nvPr/>
        </p:nvSpPr>
        <p:spPr bwMode="auto">
          <a:xfrm>
            <a:off x="2553044" y="4203700"/>
            <a:ext cx="1930056" cy="484187"/>
          </a:xfrm>
          <a:prstGeom prst="rect">
            <a:avLst/>
          </a:prstGeom>
          <a:solidFill>
            <a:srgbClr val="FFFFFF"/>
          </a:solidFill>
          <a:ln w="25400">
            <a:solidFill>
              <a:srgbClr val="FF3300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1200" dirty="0" smtClean="0"/>
              <a:t>Challenge 1: Multiple </a:t>
            </a:r>
          </a:p>
          <a:p>
            <a:r>
              <a:rPr lang="en-US" sz="1200" dirty="0" smtClean="0"/>
              <a:t>Constraints</a:t>
            </a:r>
            <a:endParaRPr lang="en-US" sz="1200" dirty="0"/>
          </a:p>
        </p:txBody>
      </p:sp>
      <p:sp>
        <p:nvSpPr>
          <p:cNvPr id="33" name="Rectangle 2053"/>
          <p:cNvSpPr>
            <a:spLocks noChangeArrowheads="1"/>
          </p:cNvSpPr>
          <p:nvPr/>
        </p:nvSpPr>
        <p:spPr bwMode="auto">
          <a:xfrm>
            <a:off x="4791074" y="4203700"/>
            <a:ext cx="1770117" cy="4826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1200" dirty="0" smtClean="0"/>
              <a:t>Challenge 2: Modeling </a:t>
            </a:r>
          </a:p>
          <a:p>
            <a:r>
              <a:rPr lang="en-US" sz="1200" dirty="0" smtClean="0"/>
              <a:t>for </a:t>
            </a:r>
            <a:r>
              <a:rPr lang="en-US" sz="1200" dirty="0" err="1" smtClean="0"/>
              <a:t>Metaheuristic</a:t>
            </a:r>
            <a:r>
              <a:rPr lang="en-US" sz="1200" dirty="0" smtClean="0"/>
              <a:t> </a:t>
            </a:r>
            <a:r>
              <a:rPr lang="en-US" sz="1200" dirty="0" err="1" smtClean="0"/>
              <a:t>Algs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34" name="Line 2054"/>
          <p:cNvSpPr>
            <a:spLocks noChangeShapeType="1"/>
          </p:cNvSpPr>
          <p:nvPr/>
        </p:nvSpPr>
        <p:spPr bwMode="auto">
          <a:xfrm>
            <a:off x="2288668" y="4460875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2055"/>
          <p:cNvSpPr>
            <a:spLocks noChangeShapeType="1"/>
          </p:cNvSpPr>
          <p:nvPr/>
        </p:nvSpPr>
        <p:spPr bwMode="auto">
          <a:xfrm>
            <a:off x="4492625" y="4440237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2056"/>
          <p:cNvSpPr>
            <a:spLocks noChangeArrowheads="1"/>
          </p:cNvSpPr>
          <p:nvPr/>
        </p:nvSpPr>
        <p:spPr bwMode="auto">
          <a:xfrm>
            <a:off x="6860634" y="4190470"/>
            <a:ext cx="1817071" cy="4826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1200" dirty="0" smtClean="0"/>
              <a:t>Challenge 3: </a:t>
            </a:r>
          </a:p>
          <a:p>
            <a:r>
              <a:rPr lang="en-US" sz="1200" dirty="0" err="1" smtClean="0"/>
              <a:t>Metaheuristic</a:t>
            </a:r>
            <a:r>
              <a:rPr lang="en-US" sz="1200" dirty="0" smtClean="0"/>
              <a:t> Evolution </a:t>
            </a:r>
          </a:p>
        </p:txBody>
      </p:sp>
      <p:sp>
        <p:nvSpPr>
          <p:cNvPr id="37" name="Line 2057"/>
          <p:cNvSpPr>
            <a:spLocks noChangeShapeType="1"/>
          </p:cNvSpPr>
          <p:nvPr/>
        </p:nvSpPr>
        <p:spPr bwMode="auto">
          <a:xfrm>
            <a:off x="6562183" y="4440237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4"/>
          <p:cNvPicPr>
            <a:picLocks noChangeAspect="1" noChangeArrowheads="1"/>
          </p:cNvPicPr>
          <p:nvPr/>
        </p:nvPicPr>
        <p:blipFill>
          <a:blip r:embed="rId3" cstate="print"/>
          <a:srcRect t="8994"/>
          <a:stretch>
            <a:fillRect/>
          </a:stretch>
        </p:blipFill>
        <p:spPr bwMode="auto">
          <a:xfrm>
            <a:off x="3729567" y="660856"/>
            <a:ext cx="8623300" cy="668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0" name="Group 470"/>
          <p:cNvGrpSpPr>
            <a:grpSpLocks/>
          </p:cNvGrpSpPr>
          <p:nvPr/>
        </p:nvGrpSpPr>
        <p:grpSpPr bwMode="auto">
          <a:xfrm>
            <a:off x="0" y="1524000"/>
            <a:ext cx="5181600" cy="2514600"/>
            <a:chOff x="912" y="576"/>
            <a:chExt cx="3446" cy="2219"/>
          </a:xfrm>
        </p:grpSpPr>
        <p:pic>
          <p:nvPicPr>
            <p:cNvPr id="121" name="Picture 360" descr="piec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00" y="2064"/>
              <a:ext cx="792" cy="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" name="Picture 361" descr="piec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72" y="732"/>
              <a:ext cx="504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" name="Picture 362" descr="piec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92" y="1452"/>
              <a:ext cx="368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" name="Picture 363" descr="piec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80" y="1584"/>
              <a:ext cx="446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" name="Picture 364" descr="piec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72" y="1296"/>
              <a:ext cx="3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" name="Picture 365" descr="piec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36" y="1008"/>
              <a:ext cx="301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7" name="AutoShape 366"/>
            <p:cNvCxnSpPr>
              <a:cxnSpLocks noChangeShapeType="1"/>
            </p:cNvCxnSpPr>
            <p:nvPr/>
          </p:nvCxnSpPr>
          <p:spPr bwMode="auto">
            <a:xfrm rot="5400000" flipH="1" flipV="1">
              <a:off x="2687" y="1395"/>
              <a:ext cx="1509" cy="1291"/>
            </a:xfrm>
            <a:prstGeom prst="curvedConnector3">
              <a:avLst>
                <a:gd name="adj1" fmla="val -9477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28" name="AutoShape 367"/>
            <p:cNvCxnSpPr>
              <a:cxnSpLocks noChangeShapeType="1"/>
            </p:cNvCxnSpPr>
            <p:nvPr/>
          </p:nvCxnSpPr>
          <p:spPr bwMode="auto">
            <a:xfrm flipH="1" flipV="1">
              <a:off x="2880" y="1790"/>
              <a:ext cx="312" cy="640"/>
            </a:xfrm>
            <a:prstGeom prst="curvedConnector5">
              <a:avLst>
                <a:gd name="adj1" fmla="val -46153"/>
                <a:gd name="adj2" fmla="val 62500"/>
                <a:gd name="adj3" fmla="val 146153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29" name="AutoShape 368"/>
            <p:cNvCxnSpPr>
              <a:cxnSpLocks noChangeShapeType="1"/>
            </p:cNvCxnSpPr>
            <p:nvPr/>
          </p:nvCxnSpPr>
          <p:spPr bwMode="auto">
            <a:xfrm rot="10800000" flipV="1">
              <a:off x="2760" y="1440"/>
              <a:ext cx="312" cy="182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30" name="AutoShape 369"/>
            <p:cNvCxnSpPr>
              <a:cxnSpLocks noChangeShapeType="1"/>
            </p:cNvCxnSpPr>
            <p:nvPr/>
          </p:nvCxnSpPr>
          <p:spPr bwMode="auto">
            <a:xfrm flipH="1">
              <a:off x="3326" y="1440"/>
              <a:ext cx="58" cy="350"/>
            </a:xfrm>
            <a:prstGeom prst="curvedConnector3">
              <a:avLst>
                <a:gd name="adj1" fmla="val -248278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31" name="AutoShape 370"/>
            <p:cNvCxnSpPr>
              <a:cxnSpLocks noChangeShapeType="1"/>
            </p:cNvCxnSpPr>
            <p:nvPr/>
          </p:nvCxnSpPr>
          <p:spPr bwMode="auto">
            <a:xfrm rot="5400000" flipH="1" flipV="1">
              <a:off x="3095" y="1155"/>
              <a:ext cx="849" cy="833"/>
            </a:xfrm>
            <a:prstGeom prst="curvedConnector4">
              <a:avLst>
                <a:gd name="adj1" fmla="val -16963"/>
                <a:gd name="adj2" fmla="val 63384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32" name="AutoShape 371"/>
            <p:cNvCxnSpPr>
              <a:cxnSpLocks noChangeShapeType="1"/>
            </p:cNvCxnSpPr>
            <p:nvPr/>
          </p:nvCxnSpPr>
          <p:spPr bwMode="auto">
            <a:xfrm rot="5400000" flipV="1">
              <a:off x="2380" y="1648"/>
              <a:ext cx="612" cy="220"/>
            </a:xfrm>
            <a:prstGeom prst="curvedConnector3">
              <a:avLst>
                <a:gd name="adj1" fmla="val -23528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33" name="AutoShape 372"/>
            <p:cNvCxnSpPr>
              <a:cxnSpLocks noChangeShapeType="1"/>
            </p:cNvCxnSpPr>
            <p:nvPr/>
          </p:nvCxnSpPr>
          <p:spPr bwMode="auto">
            <a:xfrm rot="5400000" flipH="1" flipV="1">
              <a:off x="2648" y="1368"/>
              <a:ext cx="352" cy="496"/>
            </a:xfrm>
            <a:prstGeom prst="curvedConnector4">
              <a:avLst>
                <a:gd name="adj1" fmla="val -40907"/>
                <a:gd name="adj2" fmla="val 68546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34" name="AutoShape 373"/>
            <p:cNvCxnSpPr>
              <a:cxnSpLocks noChangeShapeType="1"/>
            </p:cNvCxnSpPr>
            <p:nvPr/>
          </p:nvCxnSpPr>
          <p:spPr bwMode="auto">
            <a:xfrm rot="10800000" flipH="1">
              <a:off x="2880" y="1008"/>
              <a:ext cx="1207" cy="782"/>
            </a:xfrm>
            <a:prstGeom prst="curvedConnector4">
              <a:avLst>
                <a:gd name="adj1" fmla="val -11931"/>
                <a:gd name="adj2" fmla="val 118412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pic>
          <p:nvPicPr>
            <p:cNvPr id="135" name="Picture 374" descr="piec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40" y="1296"/>
              <a:ext cx="15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6" name="Picture 375" descr="piece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744" y="1788"/>
              <a:ext cx="89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" name="Picture 376" descr="piece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792" y="960"/>
              <a:ext cx="89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8" name="Picture 377" descr="piece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862" y="1788"/>
              <a:ext cx="67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9" name="Picture 378" descr="piece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224" y="816"/>
              <a:ext cx="13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0" name="AutoShape 379"/>
            <p:cNvCxnSpPr>
              <a:cxnSpLocks noChangeShapeType="1"/>
            </p:cNvCxnSpPr>
            <p:nvPr/>
          </p:nvCxnSpPr>
          <p:spPr bwMode="auto">
            <a:xfrm flipV="1">
              <a:off x="3881" y="878"/>
              <a:ext cx="477" cy="123"/>
            </a:xfrm>
            <a:prstGeom prst="curvedConnector3">
              <a:avLst>
                <a:gd name="adj1" fmla="val 13019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41" name="AutoShape 380"/>
            <p:cNvCxnSpPr>
              <a:cxnSpLocks noChangeShapeType="1"/>
            </p:cNvCxnSpPr>
            <p:nvPr/>
          </p:nvCxnSpPr>
          <p:spPr bwMode="auto">
            <a:xfrm rot="5400000">
              <a:off x="3636" y="1548"/>
              <a:ext cx="389" cy="174"/>
            </a:xfrm>
            <a:prstGeom prst="curvedConnector4">
              <a:avLst>
                <a:gd name="adj1" fmla="val 44731"/>
                <a:gd name="adj2" fmla="val 182759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42" name="AutoShape 381"/>
            <p:cNvCxnSpPr>
              <a:cxnSpLocks noChangeShapeType="1"/>
            </p:cNvCxnSpPr>
            <p:nvPr/>
          </p:nvCxnSpPr>
          <p:spPr bwMode="auto">
            <a:xfrm rot="-5400000" flipH="1" flipV="1">
              <a:off x="3572" y="952"/>
              <a:ext cx="1" cy="690"/>
            </a:xfrm>
            <a:prstGeom prst="curvedConnector3">
              <a:avLst>
                <a:gd name="adj1" fmla="val -14400005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pic>
          <p:nvPicPr>
            <p:cNvPr id="143" name="Picture 403" descr="piece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7170690">
              <a:off x="1129" y="1043"/>
              <a:ext cx="597" cy="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" name="Picture 404" descr="piece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rot="7167012">
              <a:off x="1248" y="586"/>
              <a:ext cx="272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" name="Picture 405" descr="piece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 rot="7166021">
              <a:off x="1752" y="1214"/>
              <a:ext cx="33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6" name="Picture 406" descr="piece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 rot="7154930">
              <a:off x="2097" y="820"/>
              <a:ext cx="236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" name="Picture 407" descr="piece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 rot="7163179">
              <a:off x="2247" y="1785"/>
              <a:ext cx="22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8" name="AutoShape 408"/>
            <p:cNvCxnSpPr>
              <a:cxnSpLocks noChangeShapeType="1"/>
            </p:cNvCxnSpPr>
            <p:nvPr/>
          </p:nvCxnSpPr>
          <p:spPr bwMode="auto">
            <a:xfrm rot="10800000" flipH="1" flipV="1">
              <a:off x="1189" y="1184"/>
              <a:ext cx="1081" cy="654"/>
            </a:xfrm>
            <a:prstGeom prst="curvedConnector3">
              <a:avLst>
                <a:gd name="adj1" fmla="val -27014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49" name="AutoShape 409"/>
            <p:cNvCxnSpPr>
              <a:cxnSpLocks noChangeShapeType="1"/>
            </p:cNvCxnSpPr>
            <p:nvPr/>
          </p:nvCxnSpPr>
          <p:spPr bwMode="auto">
            <a:xfrm rot="5400000" flipH="1" flipV="1">
              <a:off x="1463" y="1041"/>
              <a:ext cx="357" cy="720"/>
            </a:xfrm>
            <a:prstGeom prst="curvedConnector5">
              <a:avLst>
                <a:gd name="adj1" fmla="val -77870"/>
                <a:gd name="adj2" fmla="val 138750"/>
                <a:gd name="adj3" fmla="val 224088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50" name="AutoShape 410"/>
            <p:cNvCxnSpPr>
              <a:cxnSpLocks noChangeShapeType="1"/>
            </p:cNvCxnSpPr>
            <p:nvPr/>
          </p:nvCxnSpPr>
          <p:spPr bwMode="auto">
            <a:xfrm rot="-5400000" flipH="1" flipV="1">
              <a:off x="1792" y="351"/>
              <a:ext cx="5" cy="955"/>
            </a:xfrm>
            <a:prstGeom prst="curvedConnector5">
              <a:avLst>
                <a:gd name="adj1" fmla="val -3960000"/>
                <a:gd name="adj2" fmla="val 48375"/>
                <a:gd name="adj3" fmla="val 418000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51" name="AutoShape 411"/>
            <p:cNvCxnSpPr>
              <a:cxnSpLocks noChangeShapeType="1"/>
            </p:cNvCxnSpPr>
            <p:nvPr/>
          </p:nvCxnSpPr>
          <p:spPr bwMode="auto">
            <a:xfrm rot="5400000">
              <a:off x="1755" y="1113"/>
              <a:ext cx="484" cy="320"/>
            </a:xfrm>
            <a:prstGeom prst="curvedConnector3">
              <a:avLst>
                <a:gd name="adj1" fmla="val 145454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52" name="AutoShape 412"/>
            <p:cNvCxnSpPr>
              <a:cxnSpLocks noChangeShapeType="1"/>
            </p:cNvCxnSpPr>
            <p:nvPr/>
          </p:nvCxnSpPr>
          <p:spPr bwMode="auto">
            <a:xfrm rot="10800000" flipH="1" flipV="1">
              <a:off x="1785" y="1292"/>
              <a:ext cx="632" cy="498"/>
            </a:xfrm>
            <a:prstGeom prst="curvedConnector4">
              <a:avLst>
                <a:gd name="adj1" fmla="val -35917"/>
                <a:gd name="adj2" fmla="val 74898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53" name="AutoShape 413"/>
            <p:cNvCxnSpPr>
              <a:cxnSpLocks noChangeShapeType="1"/>
            </p:cNvCxnSpPr>
            <p:nvPr/>
          </p:nvCxnSpPr>
          <p:spPr bwMode="auto">
            <a:xfrm>
              <a:off x="1493" y="774"/>
              <a:ext cx="176" cy="681"/>
            </a:xfrm>
            <a:prstGeom prst="curvedConnector3">
              <a:avLst>
                <a:gd name="adj1" fmla="val 263634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54" name="AutoShape 414"/>
            <p:cNvCxnSpPr>
              <a:cxnSpLocks noChangeShapeType="1"/>
            </p:cNvCxnSpPr>
            <p:nvPr/>
          </p:nvCxnSpPr>
          <p:spPr bwMode="auto">
            <a:xfrm rot="10800000" flipH="1" flipV="1">
              <a:off x="1275" y="651"/>
              <a:ext cx="997" cy="175"/>
            </a:xfrm>
            <a:prstGeom prst="curvedConnector4">
              <a:avLst>
                <a:gd name="adj1" fmla="val -21264"/>
                <a:gd name="adj2" fmla="val -150287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55" name="AutoShape 415"/>
            <p:cNvCxnSpPr>
              <a:cxnSpLocks noChangeShapeType="1"/>
            </p:cNvCxnSpPr>
            <p:nvPr/>
          </p:nvCxnSpPr>
          <p:spPr bwMode="auto">
            <a:xfrm rot="5400000" flipV="1">
              <a:off x="1868" y="1356"/>
              <a:ext cx="719" cy="451"/>
            </a:xfrm>
            <a:prstGeom prst="curvedConnector4">
              <a:avLst>
                <a:gd name="adj1" fmla="val -30597"/>
                <a:gd name="adj2" fmla="val 143903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pic>
          <p:nvPicPr>
            <p:cNvPr id="156" name="Picture 416" descr="piece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 rot="7166726">
              <a:off x="2438" y="716"/>
              <a:ext cx="117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7" name="Picture 417" descr="piece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 rot="7153277">
              <a:off x="2515" y="903"/>
              <a:ext cx="67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8" name="Picture 418" descr="piece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 rot="7153277">
              <a:off x="2611" y="999"/>
              <a:ext cx="67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9" name="Picture 419" descr="piece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 rot="7155311">
              <a:off x="2626" y="901"/>
              <a:ext cx="51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0" name="Picture 420" descr="piece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 rot="7170690">
              <a:off x="2529" y="1194"/>
              <a:ext cx="100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1" name="AutoShape 421"/>
            <p:cNvCxnSpPr>
              <a:cxnSpLocks noChangeShapeType="1"/>
            </p:cNvCxnSpPr>
            <p:nvPr/>
          </p:nvCxnSpPr>
          <p:spPr bwMode="auto">
            <a:xfrm rot="5400000">
              <a:off x="2478" y="1134"/>
              <a:ext cx="227" cy="75"/>
            </a:xfrm>
            <a:prstGeom prst="curvedConnector5">
              <a:avLst>
                <a:gd name="adj1" fmla="val 28634"/>
                <a:gd name="adj2" fmla="val 346667"/>
                <a:gd name="adj3" fmla="val 17313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62" name="AutoShape 422"/>
            <p:cNvCxnSpPr>
              <a:cxnSpLocks noChangeShapeType="1"/>
            </p:cNvCxnSpPr>
            <p:nvPr/>
          </p:nvCxnSpPr>
          <p:spPr bwMode="auto">
            <a:xfrm rot="10800000" flipH="1" flipV="1">
              <a:off x="2451" y="743"/>
              <a:ext cx="115" cy="161"/>
            </a:xfrm>
            <a:prstGeom prst="curvedConnector4">
              <a:avLst>
                <a:gd name="adj1" fmla="val -151306"/>
                <a:gd name="adj2" fmla="val 77639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63" name="AutoShape 423"/>
            <p:cNvCxnSpPr>
              <a:cxnSpLocks noChangeShapeType="1"/>
            </p:cNvCxnSpPr>
            <p:nvPr/>
          </p:nvCxnSpPr>
          <p:spPr bwMode="auto">
            <a:xfrm flipH="1">
              <a:off x="2310" y="796"/>
              <a:ext cx="235" cy="186"/>
            </a:xfrm>
            <a:prstGeom prst="curvedConnector3">
              <a:avLst>
                <a:gd name="adj1" fmla="val -72764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pic>
          <p:nvPicPr>
            <p:cNvPr id="164" name="Picture 424" descr="piece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912" y="2268"/>
              <a:ext cx="360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" name="Picture 425" descr="piece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913" y="1836"/>
              <a:ext cx="16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" name="Picture 426" descr="piece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1444" y="2460"/>
              <a:ext cx="202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7" name="Picture 427" descr="piece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1754" y="2076"/>
              <a:ext cx="142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8" name="Picture 428" descr="piece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2352" y="2400"/>
              <a:ext cx="13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9" name="AutoShape 429"/>
            <p:cNvCxnSpPr>
              <a:cxnSpLocks noChangeShapeType="1"/>
            </p:cNvCxnSpPr>
            <p:nvPr/>
          </p:nvCxnSpPr>
          <p:spPr bwMode="auto">
            <a:xfrm rot="5400000" flipH="1" flipV="1">
              <a:off x="1719" y="1899"/>
              <a:ext cx="74" cy="1328"/>
            </a:xfrm>
            <a:prstGeom prst="curvedConnector3">
              <a:avLst>
                <a:gd name="adj1" fmla="val -194593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70" name="AutoShape 430"/>
            <p:cNvCxnSpPr>
              <a:cxnSpLocks noChangeShapeType="1"/>
            </p:cNvCxnSpPr>
            <p:nvPr/>
          </p:nvCxnSpPr>
          <p:spPr bwMode="auto">
            <a:xfrm>
              <a:off x="1272" y="2434"/>
              <a:ext cx="172" cy="120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71" name="AutoShape 431"/>
            <p:cNvCxnSpPr>
              <a:cxnSpLocks noChangeShapeType="1"/>
            </p:cNvCxnSpPr>
            <p:nvPr/>
          </p:nvCxnSpPr>
          <p:spPr bwMode="auto">
            <a:xfrm rot="10800000">
              <a:off x="1080" y="1913"/>
              <a:ext cx="674" cy="229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72" name="AutoShape 432"/>
            <p:cNvCxnSpPr>
              <a:cxnSpLocks noChangeShapeType="1"/>
            </p:cNvCxnSpPr>
            <p:nvPr/>
          </p:nvCxnSpPr>
          <p:spPr bwMode="auto">
            <a:xfrm flipH="1">
              <a:off x="1646" y="2142"/>
              <a:ext cx="250" cy="412"/>
            </a:xfrm>
            <a:prstGeom prst="curvedConnector3">
              <a:avLst>
                <a:gd name="adj1" fmla="val -57602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73" name="AutoShape 433"/>
            <p:cNvCxnSpPr>
              <a:cxnSpLocks noChangeShapeType="1"/>
            </p:cNvCxnSpPr>
            <p:nvPr/>
          </p:nvCxnSpPr>
          <p:spPr bwMode="auto">
            <a:xfrm rot="5400000" flipH="1" flipV="1">
              <a:off x="1857" y="2151"/>
              <a:ext cx="184" cy="807"/>
            </a:xfrm>
            <a:prstGeom prst="curvedConnector4">
              <a:avLst>
                <a:gd name="adj1" fmla="val -77718"/>
                <a:gd name="adj2" fmla="val 56259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74" name="AutoShape 434"/>
            <p:cNvCxnSpPr>
              <a:cxnSpLocks noChangeShapeType="1"/>
            </p:cNvCxnSpPr>
            <p:nvPr/>
          </p:nvCxnSpPr>
          <p:spPr bwMode="auto">
            <a:xfrm rot="5400000" flipV="1">
              <a:off x="829" y="2004"/>
              <a:ext cx="432" cy="95"/>
            </a:xfrm>
            <a:prstGeom prst="curvedConnector3">
              <a:avLst>
                <a:gd name="adj1" fmla="val -33333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75" name="AutoShape 435"/>
            <p:cNvCxnSpPr>
              <a:cxnSpLocks noChangeShapeType="1"/>
            </p:cNvCxnSpPr>
            <p:nvPr/>
          </p:nvCxnSpPr>
          <p:spPr bwMode="auto">
            <a:xfrm rot="16200000" flipH="1">
              <a:off x="1300" y="1687"/>
              <a:ext cx="152" cy="757"/>
            </a:xfrm>
            <a:prstGeom prst="curvedConnector2">
              <a:avLst/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76" name="AutoShape 436"/>
            <p:cNvCxnSpPr>
              <a:cxnSpLocks noChangeShapeType="1"/>
            </p:cNvCxnSpPr>
            <p:nvPr/>
          </p:nvCxnSpPr>
          <p:spPr bwMode="auto">
            <a:xfrm rot="10800000" flipH="1">
              <a:off x="1444" y="2400"/>
              <a:ext cx="976" cy="154"/>
            </a:xfrm>
            <a:prstGeom prst="curvedConnector4">
              <a:avLst>
                <a:gd name="adj1" fmla="val -14755"/>
                <a:gd name="adj2" fmla="val 193505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pic>
          <p:nvPicPr>
            <p:cNvPr id="177" name="Picture 437" descr="piece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2054" y="1980"/>
              <a:ext cx="70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8" name="Picture 438" descr="piece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102" y="2172"/>
              <a:ext cx="51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9" name="Picture 439" descr="piece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198" y="2268"/>
              <a:ext cx="51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0" name="Picture 440" descr="piece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198" y="2172"/>
              <a:ext cx="51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1" name="Picture 441" descr="piece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2137" y="2460"/>
              <a:ext cx="61" cy="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2" name="AutoShape 442"/>
            <p:cNvCxnSpPr>
              <a:cxnSpLocks noChangeShapeType="1"/>
            </p:cNvCxnSpPr>
            <p:nvPr/>
          </p:nvCxnSpPr>
          <p:spPr bwMode="auto">
            <a:xfrm flipH="1">
              <a:off x="2064" y="2400"/>
              <a:ext cx="51" cy="196"/>
            </a:xfrm>
            <a:prstGeom prst="curvedConnector3">
              <a:avLst>
                <a:gd name="adj1" fmla="val -280394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83" name="AutoShape 443"/>
            <p:cNvCxnSpPr>
              <a:cxnSpLocks noChangeShapeType="1"/>
            </p:cNvCxnSpPr>
            <p:nvPr/>
          </p:nvCxnSpPr>
          <p:spPr bwMode="auto">
            <a:xfrm rot="16200000" flipH="1">
              <a:off x="2020" y="2114"/>
              <a:ext cx="151" cy="13"/>
            </a:xfrm>
            <a:prstGeom prst="curvedConnector2">
              <a:avLst/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84" name="AutoShape 444"/>
            <p:cNvCxnSpPr>
              <a:cxnSpLocks noChangeShapeType="1"/>
            </p:cNvCxnSpPr>
            <p:nvPr/>
          </p:nvCxnSpPr>
          <p:spPr bwMode="auto">
            <a:xfrm rot="-5400000" flipH="1" flipV="1">
              <a:off x="1909" y="1896"/>
              <a:ext cx="96" cy="264"/>
            </a:xfrm>
            <a:prstGeom prst="curvedConnector3">
              <a:avLst>
                <a:gd name="adj1" fmla="val -15000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</p:grpSp>
      <p:pic>
        <p:nvPicPr>
          <p:cNvPr id="189" name="Picture 188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595488" y="3479800"/>
            <a:ext cx="881511" cy="717550"/>
          </a:xfrm>
          <a:prstGeom prst="rect">
            <a:avLst/>
          </a:prstGeom>
        </p:spPr>
      </p:pic>
      <p:pic>
        <p:nvPicPr>
          <p:cNvPr id="190" name="Picture 189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027288" y="4127500"/>
            <a:ext cx="881511" cy="717550"/>
          </a:xfrm>
          <a:prstGeom prst="rect">
            <a:avLst/>
          </a:prstGeom>
        </p:spPr>
      </p:pic>
      <p:pic>
        <p:nvPicPr>
          <p:cNvPr id="191" name="Picture 190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433688" y="4800600"/>
            <a:ext cx="881511" cy="717550"/>
          </a:xfrm>
          <a:prstGeom prst="rect">
            <a:avLst/>
          </a:prstGeom>
        </p:spPr>
      </p:pic>
      <p:pic>
        <p:nvPicPr>
          <p:cNvPr id="192" name="Picture 191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522588" y="3124200"/>
            <a:ext cx="881511" cy="717550"/>
          </a:xfrm>
          <a:prstGeom prst="rect">
            <a:avLst/>
          </a:prstGeom>
        </p:spPr>
      </p:pic>
      <p:pic>
        <p:nvPicPr>
          <p:cNvPr id="193" name="Picture 192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903588" y="3848100"/>
            <a:ext cx="881511" cy="717550"/>
          </a:xfrm>
          <a:prstGeom prst="rect">
            <a:avLst/>
          </a:prstGeom>
        </p:spPr>
      </p:pic>
      <p:pic>
        <p:nvPicPr>
          <p:cNvPr id="194" name="Picture 193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7398888" y="4495800"/>
            <a:ext cx="881511" cy="717550"/>
          </a:xfrm>
          <a:prstGeom prst="rect">
            <a:avLst/>
          </a:prstGeom>
        </p:spPr>
      </p:pic>
      <p:pic>
        <p:nvPicPr>
          <p:cNvPr id="195" name="Picture 194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7398888" y="2832100"/>
            <a:ext cx="881511" cy="717550"/>
          </a:xfrm>
          <a:prstGeom prst="rect">
            <a:avLst/>
          </a:prstGeom>
        </p:spPr>
      </p:pic>
      <p:pic>
        <p:nvPicPr>
          <p:cNvPr id="196" name="Picture 195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7830688" y="3479800"/>
            <a:ext cx="881511" cy="717550"/>
          </a:xfrm>
          <a:prstGeom prst="rect">
            <a:avLst/>
          </a:prstGeom>
        </p:spPr>
      </p:pic>
      <p:pic>
        <p:nvPicPr>
          <p:cNvPr id="197" name="Picture 196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8237088" y="4152900"/>
            <a:ext cx="881511" cy="717550"/>
          </a:xfrm>
          <a:prstGeom prst="rect">
            <a:avLst/>
          </a:prstGeom>
        </p:spPr>
      </p:pic>
      <p:pic>
        <p:nvPicPr>
          <p:cNvPr id="198" name="Picture 197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8325988" y="2476500"/>
            <a:ext cx="881511" cy="717550"/>
          </a:xfrm>
          <a:prstGeom prst="rect">
            <a:avLst/>
          </a:prstGeom>
        </p:spPr>
      </p:pic>
      <p:pic>
        <p:nvPicPr>
          <p:cNvPr id="199" name="Picture 198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8706988" y="3200400"/>
            <a:ext cx="881511" cy="717550"/>
          </a:xfrm>
          <a:prstGeom prst="rect">
            <a:avLst/>
          </a:prstGeom>
        </p:spPr>
      </p:pic>
      <p:pic>
        <p:nvPicPr>
          <p:cNvPr id="200" name="Picture 199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9202288" y="3848100"/>
            <a:ext cx="881511" cy="717550"/>
          </a:xfrm>
          <a:prstGeom prst="rect">
            <a:avLst/>
          </a:prstGeom>
        </p:spPr>
      </p:pic>
      <p:pic>
        <p:nvPicPr>
          <p:cNvPr id="201" name="Picture 200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646288" y="2679700"/>
            <a:ext cx="881511" cy="717550"/>
          </a:xfrm>
          <a:prstGeom prst="rect">
            <a:avLst/>
          </a:prstGeom>
        </p:spPr>
      </p:pic>
      <p:pic>
        <p:nvPicPr>
          <p:cNvPr id="202" name="Picture 201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078088" y="3327400"/>
            <a:ext cx="881511" cy="717550"/>
          </a:xfrm>
          <a:prstGeom prst="rect">
            <a:avLst/>
          </a:prstGeom>
        </p:spPr>
      </p:pic>
      <p:pic>
        <p:nvPicPr>
          <p:cNvPr id="203" name="Picture 202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484488" y="4000500"/>
            <a:ext cx="881511" cy="717550"/>
          </a:xfrm>
          <a:prstGeom prst="rect">
            <a:avLst/>
          </a:prstGeom>
        </p:spPr>
      </p:pic>
      <p:pic>
        <p:nvPicPr>
          <p:cNvPr id="204" name="Picture 203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954388" y="3048000"/>
            <a:ext cx="881511" cy="717550"/>
          </a:xfrm>
          <a:prstGeom prst="rect">
            <a:avLst/>
          </a:prstGeom>
        </p:spPr>
      </p:pic>
      <p:pic>
        <p:nvPicPr>
          <p:cNvPr id="205" name="Picture 204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7449688" y="3695700"/>
            <a:ext cx="881511" cy="717550"/>
          </a:xfrm>
          <a:prstGeom prst="rect">
            <a:avLst/>
          </a:prstGeom>
        </p:spPr>
      </p:pic>
      <p:pic>
        <p:nvPicPr>
          <p:cNvPr id="206" name="Picture 205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7970388" y="2654300"/>
            <a:ext cx="881511" cy="717550"/>
          </a:xfrm>
          <a:prstGeom prst="rect">
            <a:avLst/>
          </a:prstGeom>
        </p:spPr>
      </p:pic>
      <p:pic>
        <p:nvPicPr>
          <p:cNvPr id="207" name="Picture 206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8376788" y="3327400"/>
            <a:ext cx="881511" cy="717550"/>
          </a:xfrm>
          <a:prstGeom prst="rect">
            <a:avLst/>
          </a:prstGeom>
        </p:spPr>
      </p:pic>
      <p:sp>
        <p:nvSpPr>
          <p:cNvPr id="208" name="TextBox 207"/>
          <p:cNvSpPr txBox="1"/>
          <p:nvPr/>
        </p:nvSpPr>
        <p:spPr>
          <a:xfrm>
            <a:off x="863600" y="3873500"/>
            <a:ext cx="2590800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CPS Software Components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6159500" y="5410200"/>
            <a:ext cx="2590800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CPS Hardware Platform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11" name="Text Box 206"/>
          <p:cNvSpPr txBox="1">
            <a:spLocks noChangeArrowheads="1"/>
          </p:cNvSpPr>
          <p:nvPr/>
        </p:nvSpPr>
        <p:spPr bwMode="auto">
          <a:xfrm>
            <a:off x="1118995" y="4763"/>
            <a:ext cx="6609502" cy="5847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Deployment Optimization Overview</a:t>
            </a:r>
            <a:endParaRPr lang="en-US" sz="3000" dirty="0"/>
          </a:p>
        </p:txBody>
      </p:sp>
      <p:sp>
        <p:nvSpPr>
          <p:cNvPr id="213" name="Rectangle 2060"/>
          <p:cNvSpPr>
            <a:spLocks noChangeArrowheads="1"/>
          </p:cNvSpPr>
          <p:nvPr/>
        </p:nvSpPr>
        <p:spPr bwMode="auto">
          <a:xfrm>
            <a:off x="22860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Problem Overview</a:t>
            </a:r>
            <a:endParaRPr lang="en-US" sz="800" dirty="0"/>
          </a:p>
        </p:txBody>
      </p:sp>
      <p:sp>
        <p:nvSpPr>
          <p:cNvPr id="214" name="Line 2061"/>
          <p:cNvSpPr>
            <a:spLocks noChangeShapeType="1"/>
          </p:cNvSpPr>
          <p:nvPr/>
        </p:nvSpPr>
        <p:spPr bwMode="auto">
          <a:xfrm>
            <a:off x="113796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" name="Rectangle 2060"/>
          <p:cNvSpPr>
            <a:spLocks noChangeArrowheads="1"/>
          </p:cNvSpPr>
          <p:nvPr/>
        </p:nvSpPr>
        <p:spPr bwMode="auto">
          <a:xfrm>
            <a:off x="1399445" y="845417"/>
            <a:ext cx="928152" cy="30039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Challenge</a:t>
            </a:r>
            <a:endParaRPr lang="en-US" sz="800" dirty="0"/>
          </a:p>
        </p:txBody>
      </p:sp>
      <p:sp>
        <p:nvSpPr>
          <p:cNvPr id="216" name="Rectangle 2060"/>
          <p:cNvSpPr>
            <a:spLocks noChangeArrowheads="1"/>
          </p:cNvSpPr>
          <p:nvPr/>
        </p:nvSpPr>
        <p:spPr bwMode="auto">
          <a:xfrm>
            <a:off x="2645730" y="834344"/>
            <a:ext cx="928152" cy="30039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Prevalence</a:t>
            </a:r>
            <a:endParaRPr lang="en-US" sz="800" dirty="0"/>
          </a:p>
        </p:txBody>
      </p:sp>
      <p:sp>
        <p:nvSpPr>
          <p:cNvPr id="217" name="Line 2061"/>
          <p:cNvSpPr>
            <a:spLocks noChangeShapeType="1"/>
          </p:cNvSpPr>
          <p:nvPr/>
        </p:nvSpPr>
        <p:spPr bwMode="auto">
          <a:xfrm>
            <a:off x="2359103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4"/>
          <p:cNvPicPr>
            <a:picLocks noChangeAspect="1" noChangeArrowheads="1"/>
          </p:cNvPicPr>
          <p:nvPr/>
        </p:nvPicPr>
        <p:blipFill>
          <a:blip r:embed="rId3" cstate="print"/>
          <a:srcRect t="8994"/>
          <a:stretch>
            <a:fillRect/>
          </a:stretch>
        </p:blipFill>
        <p:spPr bwMode="auto">
          <a:xfrm>
            <a:off x="3729567" y="660856"/>
            <a:ext cx="8623300" cy="668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470"/>
          <p:cNvGrpSpPr>
            <a:grpSpLocks/>
          </p:cNvGrpSpPr>
          <p:nvPr/>
        </p:nvGrpSpPr>
        <p:grpSpPr bwMode="auto">
          <a:xfrm>
            <a:off x="0" y="1524000"/>
            <a:ext cx="5181600" cy="2514600"/>
            <a:chOff x="912" y="576"/>
            <a:chExt cx="3446" cy="2219"/>
          </a:xfrm>
        </p:grpSpPr>
        <p:pic>
          <p:nvPicPr>
            <p:cNvPr id="121" name="Picture 360" descr="piec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00" y="2064"/>
              <a:ext cx="792" cy="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" name="Picture 361" descr="piec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72" y="732"/>
              <a:ext cx="504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" name="Picture 362" descr="piec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92" y="1452"/>
              <a:ext cx="368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" name="Picture 363" descr="piec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80" y="1584"/>
              <a:ext cx="446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" name="Picture 364" descr="piec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72" y="1296"/>
              <a:ext cx="3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" name="Picture 365" descr="piec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36" y="1008"/>
              <a:ext cx="301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7" name="AutoShape 366"/>
            <p:cNvCxnSpPr>
              <a:cxnSpLocks noChangeShapeType="1"/>
            </p:cNvCxnSpPr>
            <p:nvPr/>
          </p:nvCxnSpPr>
          <p:spPr bwMode="auto">
            <a:xfrm rot="5400000" flipH="1" flipV="1">
              <a:off x="2687" y="1395"/>
              <a:ext cx="1509" cy="1291"/>
            </a:xfrm>
            <a:prstGeom prst="curvedConnector3">
              <a:avLst>
                <a:gd name="adj1" fmla="val -9477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28" name="AutoShape 367"/>
            <p:cNvCxnSpPr>
              <a:cxnSpLocks noChangeShapeType="1"/>
            </p:cNvCxnSpPr>
            <p:nvPr/>
          </p:nvCxnSpPr>
          <p:spPr bwMode="auto">
            <a:xfrm flipH="1" flipV="1">
              <a:off x="2880" y="1790"/>
              <a:ext cx="312" cy="640"/>
            </a:xfrm>
            <a:prstGeom prst="curvedConnector5">
              <a:avLst>
                <a:gd name="adj1" fmla="val -46153"/>
                <a:gd name="adj2" fmla="val 62500"/>
                <a:gd name="adj3" fmla="val 146153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29" name="AutoShape 368"/>
            <p:cNvCxnSpPr>
              <a:cxnSpLocks noChangeShapeType="1"/>
            </p:cNvCxnSpPr>
            <p:nvPr/>
          </p:nvCxnSpPr>
          <p:spPr bwMode="auto">
            <a:xfrm rot="10800000" flipV="1">
              <a:off x="2760" y="1440"/>
              <a:ext cx="312" cy="182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30" name="AutoShape 369"/>
            <p:cNvCxnSpPr>
              <a:cxnSpLocks noChangeShapeType="1"/>
            </p:cNvCxnSpPr>
            <p:nvPr/>
          </p:nvCxnSpPr>
          <p:spPr bwMode="auto">
            <a:xfrm flipH="1">
              <a:off x="3326" y="1440"/>
              <a:ext cx="58" cy="350"/>
            </a:xfrm>
            <a:prstGeom prst="curvedConnector3">
              <a:avLst>
                <a:gd name="adj1" fmla="val -248278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31" name="AutoShape 370"/>
            <p:cNvCxnSpPr>
              <a:cxnSpLocks noChangeShapeType="1"/>
            </p:cNvCxnSpPr>
            <p:nvPr/>
          </p:nvCxnSpPr>
          <p:spPr bwMode="auto">
            <a:xfrm rot="5400000" flipH="1" flipV="1">
              <a:off x="3095" y="1155"/>
              <a:ext cx="849" cy="833"/>
            </a:xfrm>
            <a:prstGeom prst="curvedConnector4">
              <a:avLst>
                <a:gd name="adj1" fmla="val -16963"/>
                <a:gd name="adj2" fmla="val 63384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32" name="AutoShape 371"/>
            <p:cNvCxnSpPr>
              <a:cxnSpLocks noChangeShapeType="1"/>
            </p:cNvCxnSpPr>
            <p:nvPr/>
          </p:nvCxnSpPr>
          <p:spPr bwMode="auto">
            <a:xfrm rot="5400000" flipV="1">
              <a:off x="2380" y="1648"/>
              <a:ext cx="612" cy="220"/>
            </a:xfrm>
            <a:prstGeom prst="curvedConnector3">
              <a:avLst>
                <a:gd name="adj1" fmla="val -23528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33" name="AutoShape 372"/>
            <p:cNvCxnSpPr>
              <a:cxnSpLocks noChangeShapeType="1"/>
            </p:cNvCxnSpPr>
            <p:nvPr/>
          </p:nvCxnSpPr>
          <p:spPr bwMode="auto">
            <a:xfrm rot="5400000" flipH="1" flipV="1">
              <a:off x="2648" y="1368"/>
              <a:ext cx="352" cy="496"/>
            </a:xfrm>
            <a:prstGeom prst="curvedConnector4">
              <a:avLst>
                <a:gd name="adj1" fmla="val -40907"/>
                <a:gd name="adj2" fmla="val 68546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34" name="AutoShape 373"/>
            <p:cNvCxnSpPr>
              <a:cxnSpLocks noChangeShapeType="1"/>
            </p:cNvCxnSpPr>
            <p:nvPr/>
          </p:nvCxnSpPr>
          <p:spPr bwMode="auto">
            <a:xfrm rot="10800000" flipH="1">
              <a:off x="2880" y="1008"/>
              <a:ext cx="1207" cy="782"/>
            </a:xfrm>
            <a:prstGeom prst="curvedConnector4">
              <a:avLst>
                <a:gd name="adj1" fmla="val -11931"/>
                <a:gd name="adj2" fmla="val 118412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pic>
          <p:nvPicPr>
            <p:cNvPr id="135" name="Picture 374" descr="piec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40" y="1296"/>
              <a:ext cx="15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6" name="Picture 375" descr="piece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744" y="1788"/>
              <a:ext cx="89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" name="Picture 376" descr="piece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792" y="960"/>
              <a:ext cx="89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8" name="Picture 377" descr="piece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862" y="1788"/>
              <a:ext cx="67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9" name="Picture 378" descr="piece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224" y="816"/>
              <a:ext cx="13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0" name="AutoShape 379"/>
            <p:cNvCxnSpPr>
              <a:cxnSpLocks noChangeShapeType="1"/>
            </p:cNvCxnSpPr>
            <p:nvPr/>
          </p:nvCxnSpPr>
          <p:spPr bwMode="auto">
            <a:xfrm flipV="1">
              <a:off x="3881" y="878"/>
              <a:ext cx="477" cy="123"/>
            </a:xfrm>
            <a:prstGeom prst="curvedConnector3">
              <a:avLst>
                <a:gd name="adj1" fmla="val 13019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41" name="AutoShape 380"/>
            <p:cNvCxnSpPr>
              <a:cxnSpLocks noChangeShapeType="1"/>
            </p:cNvCxnSpPr>
            <p:nvPr/>
          </p:nvCxnSpPr>
          <p:spPr bwMode="auto">
            <a:xfrm rot="5400000">
              <a:off x="3636" y="1548"/>
              <a:ext cx="389" cy="174"/>
            </a:xfrm>
            <a:prstGeom prst="curvedConnector4">
              <a:avLst>
                <a:gd name="adj1" fmla="val 44731"/>
                <a:gd name="adj2" fmla="val 182759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42" name="AutoShape 381"/>
            <p:cNvCxnSpPr>
              <a:cxnSpLocks noChangeShapeType="1"/>
            </p:cNvCxnSpPr>
            <p:nvPr/>
          </p:nvCxnSpPr>
          <p:spPr bwMode="auto">
            <a:xfrm rot="-5400000" flipH="1" flipV="1">
              <a:off x="3572" y="952"/>
              <a:ext cx="1" cy="690"/>
            </a:xfrm>
            <a:prstGeom prst="curvedConnector3">
              <a:avLst>
                <a:gd name="adj1" fmla="val -14400005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pic>
          <p:nvPicPr>
            <p:cNvPr id="143" name="Picture 403" descr="piece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7170690">
              <a:off x="1129" y="1043"/>
              <a:ext cx="597" cy="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" name="Picture 404" descr="piece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rot="7167012">
              <a:off x="1248" y="586"/>
              <a:ext cx="272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" name="Picture 405" descr="piece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 rot="7166021">
              <a:off x="1752" y="1214"/>
              <a:ext cx="33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6" name="Picture 406" descr="piece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 rot="7154930">
              <a:off x="2097" y="820"/>
              <a:ext cx="236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" name="Picture 407" descr="piece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 rot="7163179">
              <a:off x="2247" y="1785"/>
              <a:ext cx="22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8" name="AutoShape 408"/>
            <p:cNvCxnSpPr>
              <a:cxnSpLocks noChangeShapeType="1"/>
            </p:cNvCxnSpPr>
            <p:nvPr/>
          </p:nvCxnSpPr>
          <p:spPr bwMode="auto">
            <a:xfrm rot="10800000" flipH="1" flipV="1">
              <a:off x="1189" y="1184"/>
              <a:ext cx="1081" cy="654"/>
            </a:xfrm>
            <a:prstGeom prst="curvedConnector3">
              <a:avLst>
                <a:gd name="adj1" fmla="val -27014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49" name="AutoShape 409"/>
            <p:cNvCxnSpPr>
              <a:cxnSpLocks noChangeShapeType="1"/>
            </p:cNvCxnSpPr>
            <p:nvPr/>
          </p:nvCxnSpPr>
          <p:spPr bwMode="auto">
            <a:xfrm rot="5400000" flipH="1" flipV="1">
              <a:off x="1463" y="1041"/>
              <a:ext cx="357" cy="720"/>
            </a:xfrm>
            <a:prstGeom prst="curvedConnector5">
              <a:avLst>
                <a:gd name="adj1" fmla="val -77870"/>
                <a:gd name="adj2" fmla="val 138750"/>
                <a:gd name="adj3" fmla="val 224088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50" name="AutoShape 410"/>
            <p:cNvCxnSpPr>
              <a:cxnSpLocks noChangeShapeType="1"/>
            </p:cNvCxnSpPr>
            <p:nvPr/>
          </p:nvCxnSpPr>
          <p:spPr bwMode="auto">
            <a:xfrm rot="-5400000" flipH="1" flipV="1">
              <a:off x="1792" y="351"/>
              <a:ext cx="5" cy="955"/>
            </a:xfrm>
            <a:prstGeom prst="curvedConnector5">
              <a:avLst>
                <a:gd name="adj1" fmla="val -3960000"/>
                <a:gd name="adj2" fmla="val 48375"/>
                <a:gd name="adj3" fmla="val 418000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51" name="AutoShape 411"/>
            <p:cNvCxnSpPr>
              <a:cxnSpLocks noChangeShapeType="1"/>
            </p:cNvCxnSpPr>
            <p:nvPr/>
          </p:nvCxnSpPr>
          <p:spPr bwMode="auto">
            <a:xfrm rot="5400000">
              <a:off x="1755" y="1113"/>
              <a:ext cx="484" cy="320"/>
            </a:xfrm>
            <a:prstGeom prst="curvedConnector3">
              <a:avLst>
                <a:gd name="adj1" fmla="val 145454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52" name="AutoShape 412"/>
            <p:cNvCxnSpPr>
              <a:cxnSpLocks noChangeShapeType="1"/>
            </p:cNvCxnSpPr>
            <p:nvPr/>
          </p:nvCxnSpPr>
          <p:spPr bwMode="auto">
            <a:xfrm rot="10800000" flipH="1" flipV="1">
              <a:off x="1785" y="1292"/>
              <a:ext cx="632" cy="498"/>
            </a:xfrm>
            <a:prstGeom prst="curvedConnector4">
              <a:avLst>
                <a:gd name="adj1" fmla="val -35917"/>
                <a:gd name="adj2" fmla="val 74898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53" name="AutoShape 413"/>
            <p:cNvCxnSpPr>
              <a:cxnSpLocks noChangeShapeType="1"/>
            </p:cNvCxnSpPr>
            <p:nvPr/>
          </p:nvCxnSpPr>
          <p:spPr bwMode="auto">
            <a:xfrm>
              <a:off x="1493" y="774"/>
              <a:ext cx="176" cy="681"/>
            </a:xfrm>
            <a:prstGeom prst="curvedConnector3">
              <a:avLst>
                <a:gd name="adj1" fmla="val 263634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54" name="AutoShape 414"/>
            <p:cNvCxnSpPr>
              <a:cxnSpLocks noChangeShapeType="1"/>
            </p:cNvCxnSpPr>
            <p:nvPr/>
          </p:nvCxnSpPr>
          <p:spPr bwMode="auto">
            <a:xfrm rot="10800000" flipH="1" flipV="1">
              <a:off x="1275" y="651"/>
              <a:ext cx="997" cy="175"/>
            </a:xfrm>
            <a:prstGeom prst="curvedConnector4">
              <a:avLst>
                <a:gd name="adj1" fmla="val -21264"/>
                <a:gd name="adj2" fmla="val -150287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55" name="AutoShape 415"/>
            <p:cNvCxnSpPr>
              <a:cxnSpLocks noChangeShapeType="1"/>
            </p:cNvCxnSpPr>
            <p:nvPr/>
          </p:nvCxnSpPr>
          <p:spPr bwMode="auto">
            <a:xfrm rot="5400000" flipV="1">
              <a:off x="1868" y="1356"/>
              <a:ext cx="719" cy="451"/>
            </a:xfrm>
            <a:prstGeom prst="curvedConnector4">
              <a:avLst>
                <a:gd name="adj1" fmla="val -30597"/>
                <a:gd name="adj2" fmla="val 143903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pic>
          <p:nvPicPr>
            <p:cNvPr id="156" name="Picture 416" descr="piece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 rot="7166726">
              <a:off x="2438" y="716"/>
              <a:ext cx="117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7" name="Picture 417" descr="piece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 rot="7153277">
              <a:off x="2515" y="903"/>
              <a:ext cx="67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8" name="Picture 418" descr="piece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 rot="7153277">
              <a:off x="2611" y="999"/>
              <a:ext cx="67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9" name="Picture 419" descr="piece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 rot="7155311">
              <a:off x="2626" y="901"/>
              <a:ext cx="51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0" name="Picture 420" descr="piece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 rot="7170690">
              <a:off x="2529" y="1194"/>
              <a:ext cx="100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1" name="AutoShape 421"/>
            <p:cNvCxnSpPr>
              <a:cxnSpLocks noChangeShapeType="1"/>
            </p:cNvCxnSpPr>
            <p:nvPr/>
          </p:nvCxnSpPr>
          <p:spPr bwMode="auto">
            <a:xfrm rot="5400000">
              <a:off x="2478" y="1134"/>
              <a:ext cx="227" cy="75"/>
            </a:xfrm>
            <a:prstGeom prst="curvedConnector5">
              <a:avLst>
                <a:gd name="adj1" fmla="val 28634"/>
                <a:gd name="adj2" fmla="val 346667"/>
                <a:gd name="adj3" fmla="val 17313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62" name="AutoShape 422"/>
            <p:cNvCxnSpPr>
              <a:cxnSpLocks noChangeShapeType="1"/>
            </p:cNvCxnSpPr>
            <p:nvPr/>
          </p:nvCxnSpPr>
          <p:spPr bwMode="auto">
            <a:xfrm rot="10800000" flipH="1" flipV="1">
              <a:off x="2451" y="743"/>
              <a:ext cx="115" cy="161"/>
            </a:xfrm>
            <a:prstGeom prst="curvedConnector4">
              <a:avLst>
                <a:gd name="adj1" fmla="val -151306"/>
                <a:gd name="adj2" fmla="val 77639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63" name="AutoShape 423"/>
            <p:cNvCxnSpPr>
              <a:cxnSpLocks noChangeShapeType="1"/>
            </p:cNvCxnSpPr>
            <p:nvPr/>
          </p:nvCxnSpPr>
          <p:spPr bwMode="auto">
            <a:xfrm flipH="1">
              <a:off x="2310" y="796"/>
              <a:ext cx="235" cy="186"/>
            </a:xfrm>
            <a:prstGeom prst="curvedConnector3">
              <a:avLst>
                <a:gd name="adj1" fmla="val -72764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pic>
          <p:nvPicPr>
            <p:cNvPr id="164" name="Picture 424" descr="piece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912" y="2268"/>
              <a:ext cx="360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" name="Picture 425" descr="piece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913" y="1836"/>
              <a:ext cx="16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" name="Picture 426" descr="piece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1444" y="2460"/>
              <a:ext cx="202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7" name="Picture 427" descr="piece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1754" y="2076"/>
              <a:ext cx="142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8" name="Picture 428" descr="piece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2352" y="2400"/>
              <a:ext cx="13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9" name="AutoShape 429"/>
            <p:cNvCxnSpPr>
              <a:cxnSpLocks noChangeShapeType="1"/>
            </p:cNvCxnSpPr>
            <p:nvPr/>
          </p:nvCxnSpPr>
          <p:spPr bwMode="auto">
            <a:xfrm rot="5400000" flipH="1" flipV="1">
              <a:off x="1719" y="1899"/>
              <a:ext cx="74" cy="1328"/>
            </a:xfrm>
            <a:prstGeom prst="curvedConnector3">
              <a:avLst>
                <a:gd name="adj1" fmla="val -194593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70" name="AutoShape 430"/>
            <p:cNvCxnSpPr>
              <a:cxnSpLocks noChangeShapeType="1"/>
            </p:cNvCxnSpPr>
            <p:nvPr/>
          </p:nvCxnSpPr>
          <p:spPr bwMode="auto">
            <a:xfrm>
              <a:off x="1272" y="2434"/>
              <a:ext cx="172" cy="120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71" name="AutoShape 431"/>
            <p:cNvCxnSpPr>
              <a:cxnSpLocks noChangeShapeType="1"/>
            </p:cNvCxnSpPr>
            <p:nvPr/>
          </p:nvCxnSpPr>
          <p:spPr bwMode="auto">
            <a:xfrm rot="10800000">
              <a:off x="1080" y="1913"/>
              <a:ext cx="674" cy="229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72" name="AutoShape 432"/>
            <p:cNvCxnSpPr>
              <a:cxnSpLocks noChangeShapeType="1"/>
            </p:cNvCxnSpPr>
            <p:nvPr/>
          </p:nvCxnSpPr>
          <p:spPr bwMode="auto">
            <a:xfrm flipH="1">
              <a:off x="1646" y="2142"/>
              <a:ext cx="250" cy="412"/>
            </a:xfrm>
            <a:prstGeom prst="curvedConnector3">
              <a:avLst>
                <a:gd name="adj1" fmla="val -57602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73" name="AutoShape 433"/>
            <p:cNvCxnSpPr>
              <a:cxnSpLocks noChangeShapeType="1"/>
            </p:cNvCxnSpPr>
            <p:nvPr/>
          </p:nvCxnSpPr>
          <p:spPr bwMode="auto">
            <a:xfrm rot="5400000" flipH="1" flipV="1">
              <a:off x="1857" y="2151"/>
              <a:ext cx="184" cy="807"/>
            </a:xfrm>
            <a:prstGeom prst="curvedConnector4">
              <a:avLst>
                <a:gd name="adj1" fmla="val -77718"/>
                <a:gd name="adj2" fmla="val 56259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74" name="AutoShape 434"/>
            <p:cNvCxnSpPr>
              <a:cxnSpLocks noChangeShapeType="1"/>
            </p:cNvCxnSpPr>
            <p:nvPr/>
          </p:nvCxnSpPr>
          <p:spPr bwMode="auto">
            <a:xfrm rot="5400000" flipV="1">
              <a:off x="829" y="2004"/>
              <a:ext cx="432" cy="95"/>
            </a:xfrm>
            <a:prstGeom prst="curvedConnector3">
              <a:avLst>
                <a:gd name="adj1" fmla="val -33333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75" name="AutoShape 435"/>
            <p:cNvCxnSpPr>
              <a:cxnSpLocks noChangeShapeType="1"/>
            </p:cNvCxnSpPr>
            <p:nvPr/>
          </p:nvCxnSpPr>
          <p:spPr bwMode="auto">
            <a:xfrm rot="16200000" flipH="1">
              <a:off x="1300" y="1687"/>
              <a:ext cx="152" cy="757"/>
            </a:xfrm>
            <a:prstGeom prst="curvedConnector2">
              <a:avLst/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76" name="AutoShape 436"/>
            <p:cNvCxnSpPr>
              <a:cxnSpLocks noChangeShapeType="1"/>
            </p:cNvCxnSpPr>
            <p:nvPr/>
          </p:nvCxnSpPr>
          <p:spPr bwMode="auto">
            <a:xfrm rot="10800000" flipH="1">
              <a:off x="1444" y="2400"/>
              <a:ext cx="976" cy="154"/>
            </a:xfrm>
            <a:prstGeom prst="curvedConnector4">
              <a:avLst>
                <a:gd name="adj1" fmla="val -14755"/>
                <a:gd name="adj2" fmla="val 193505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pic>
          <p:nvPicPr>
            <p:cNvPr id="177" name="Picture 437" descr="piece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2054" y="1980"/>
              <a:ext cx="70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8" name="Picture 438" descr="piece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102" y="2172"/>
              <a:ext cx="51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9" name="Picture 439" descr="piece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198" y="2268"/>
              <a:ext cx="51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0" name="Picture 440" descr="piece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198" y="2172"/>
              <a:ext cx="51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1" name="Picture 441" descr="piece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2137" y="2460"/>
              <a:ext cx="61" cy="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2" name="AutoShape 442"/>
            <p:cNvCxnSpPr>
              <a:cxnSpLocks noChangeShapeType="1"/>
            </p:cNvCxnSpPr>
            <p:nvPr/>
          </p:nvCxnSpPr>
          <p:spPr bwMode="auto">
            <a:xfrm flipH="1">
              <a:off x="2064" y="2400"/>
              <a:ext cx="51" cy="196"/>
            </a:xfrm>
            <a:prstGeom prst="curvedConnector3">
              <a:avLst>
                <a:gd name="adj1" fmla="val -280394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83" name="AutoShape 443"/>
            <p:cNvCxnSpPr>
              <a:cxnSpLocks noChangeShapeType="1"/>
            </p:cNvCxnSpPr>
            <p:nvPr/>
          </p:nvCxnSpPr>
          <p:spPr bwMode="auto">
            <a:xfrm rot="16200000" flipH="1">
              <a:off x="2020" y="2114"/>
              <a:ext cx="151" cy="13"/>
            </a:xfrm>
            <a:prstGeom prst="curvedConnector2">
              <a:avLst/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84" name="AutoShape 444"/>
            <p:cNvCxnSpPr>
              <a:cxnSpLocks noChangeShapeType="1"/>
            </p:cNvCxnSpPr>
            <p:nvPr/>
          </p:nvCxnSpPr>
          <p:spPr bwMode="auto">
            <a:xfrm rot="-5400000" flipH="1" flipV="1">
              <a:off x="1909" y="1896"/>
              <a:ext cx="96" cy="264"/>
            </a:xfrm>
            <a:prstGeom prst="curvedConnector3">
              <a:avLst>
                <a:gd name="adj1" fmla="val -15000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185" name="Straight Arrow Connector 184"/>
          <p:cNvCxnSpPr>
            <a:stCxn id="166" idx="3"/>
          </p:cNvCxnSpPr>
          <p:nvPr/>
        </p:nvCxnSpPr>
        <p:spPr bwMode="auto">
          <a:xfrm>
            <a:off x="1103684" y="3764930"/>
            <a:ext cx="5627316" cy="13150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86" name="Straight Arrow Connector 185"/>
          <p:cNvCxnSpPr/>
          <p:nvPr/>
        </p:nvCxnSpPr>
        <p:spPr bwMode="auto">
          <a:xfrm>
            <a:off x="1371600" y="2819400"/>
            <a:ext cx="6286500" cy="1930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87" name="Straight Arrow Connector 186"/>
          <p:cNvCxnSpPr/>
          <p:nvPr/>
        </p:nvCxnSpPr>
        <p:spPr bwMode="auto">
          <a:xfrm flipV="1">
            <a:off x="304800" y="3352800"/>
            <a:ext cx="5791200" cy="228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88" name="Straight Arrow Connector 187"/>
          <p:cNvCxnSpPr/>
          <p:nvPr/>
        </p:nvCxnSpPr>
        <p:spPr bwMode="auto">
          <a:xfrm>
            <a:off x="762000" y="1676400"/>
            <a:ext cx="4191000" cy="1447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ysDash"/>
            <a:round/>
            <a:headEnd type="none" w="med" len="med"/>
            <a:tailEnd type="arrow"/>
          </a:ln>
          <a:effectLst/>
        </p:spPr>
      </p:cxnSp>
      <p:pic>
        <p:nvPicPr>
          <p:cNvPr id="189" name="Picture 188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595488" y="3479800"/>
            <a:ext cx="881511" cy="717550"/>
          </a:xfrm>
          <a:prstGeom prst="rect">
            <a:avLst/>
          </a:prstGeom>
        </p:spPr>
      </p:pic>
      <p:pic>
        <p:nvPicPr>
          <p:cNvPr id="190" name="Picture 189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027288" y="4127500"/>
            <a:ext cx="881511" cy="717550"/>
          </a:xfrm>
          <a:prstGeom prst="rect">
            <a:avLst/>
          </a:prstGeom>
        </p:spPr>
      </p:pic>
      <p:pic>
        <p:nvPicPr>
          <p:cNvPr id="191" name="Picture 190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433688" y="4800600"/>
            <a:ext cx="881511" cy="717550"/>
          </a:xfrm>
          <a:prstGeom prst="rect">
            <a:avLst/>
          </a:prstGeom>
        </p:spPr>
      </p:pic>
      <p:pic>
        <p:nvPicPr>
          <p:cNvPr id="192" name="Picture 191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522588" y="3124200"/>
            <a:ext cx="881511" cy="717550"/>
          </a:xfrm>
          <a:prstGeom prst="rect">
            <a:avLst/>
          </a:prstGeom>
        </p:spPr>
      </p:pic>
      <p:pic>
        <p:nvPicPr>
          <p:cNvPr id="193" name="Picture 192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903588" y="3848100"/>
            <a:ext cx="881511" cy="717550"/>
          </a:xfrm>
          <a:prstGeom prst="rect">
            <a:avLst/>
          </a:prstGeom>
        </p:spPr>
      </p:pic>
      <p:pic>
        <p:nvPicPr>
          <p:cNvPr id="194" name="Picture 193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7398888" y="4495800"/>
            <a:ext cx="881511" cy="717550"/>
          </a:xfrm>
          <a:prstGeom prst="rect">
            <a:avLst/>
          </a:prstGeom>
        </p:spPr>
      </p:pic>
      <p:pic>
        <p:nvPicPr>
          <p:cNvPr id="195" name="Picture 194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7398888" y="2832100"/>
            <a:ext cx="881511" cy="717550"/>
          </a:xfrm>
          <a:prstGeom prst="rect">
            <a:avLst/>
          </a:prstGeom>
        </p:spPr>
      </p:pic>
      <p:pic>
        <p:nvPicPr>
          <p:cNvPr id="196" name="Picture 195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7830688" y="3479800"/>
            <a:ext cx="881511" cy="717550"/>
          </a:xfrm>
          <a:prstGeom prst="rect">
            <a:avLst/>
          </a:prstGeom>
        </p:spPr>
      </p:pic>
      <p:pic>
        <p:nvPicPr>
          <p:cNvPr id="197" name="Picture 196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8237088" y="4152900"/>
            <a:ext cx="881511" cy="717550"/>
          </a:xfrm>
          <a:prstGeom prst="rect">
            <a:avLst/>
          </a:prstGeom>
        </p:spPr>
      </p:pic>
      <p:pic>
        <p:nvPicPr>
          <p:cNvPr id="198" name="Picture 197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8325988" y="2476500"/>
            <a:ext cx="881511" cy="717550"/>
          </a:xfrm>
          <a:prstGeom prst="rect">
            <a:avLst/>
          </a:prstGeom>
        </p:spPr>
      </p:pic>
      <p:pic>
        <p:nvPicPr>
          <p:cNvPr id="199" name="Picture 198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8706988" y="3200400"/>
            <a:ext cx="881511" cy="717550"/>
          </a:xfrm>
          <a:prstGeom prst="rect">
            <a:avLst/>
          </a:prstGeom>
        </p:spPr>
      </p:pic>
      <p:pic>
        <p:nvPicPr>
          <p:cNvPr id="200" name="Picture 199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9202288" y="3848100"/>
            <a:ext cx="881511" cy="717550"/>
          </a:xfrm>
          <a:prstGeom prst="rect">
            <a:avLst/>
          </a:prstGeom>
        </p:spPr>
      </p:pic>
      <p:pic>
        <p:nvPicPr>
          <p:cNvPr id="201" name="Picture 200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646288" y="2679700"/>
            <a:ext cx="881511" cy="717550"/>
          </a:xfrm>
          <a:prstGeom prst="rect">
            <a:avLst/>
          </a:prstGeom>
        </p:spPr>
      </p:pic>
      <p:pic>
        <p:nvPicPr>
          <p:cNvPr id="202" name="Picture 201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078088" y="3327400"/>
            <a:ext cx="881511" cy="717550"/>
          </a:xfrm>
          <a:prstGeom prst="rect">
            <a:avLst/>
          </a:prstGeom>
        </p:spPr>
      </p:pic>
      <p:pic>
        <p:nvPicPr>
          <p:cNvPr id="203" name="Picture 202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484488" y="4000500"/>
            <a:ext cx="881511" cy="717550"/>
          </a:xfrm>
          <a:prstGeom prst="rect">
            <a:avLst/>
          </a:prstGeom>
        </p:spPr>
      </p:pic>
      <p:pic>
        <p:nvPicPr>
          <p:cNvPr id="204" name="Picture 203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954388" y="3048000"/>
            <a:ext cx="881511" cy="717550"/>
          </a:xfrm>
          <a:prstGeom prst="rect">
            <a:avLst/>
          </a:prstGeom>
        </p:spPr>
      </p:pic>
      <p:pic>
        <p:nvPicPr>
          <p:cNvPr id="205" name="Picture 204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7449688" y="3695700"/>
            <a:ext cx="881511" cy="717550"/>
          </a:xfrm>
          <a:prstGeom prst="rect">
            <a:avLst/>
          </a:prstGeom>
        </p:spPr>
      </p:pic>
      <p:pic>
        <p:nvPicPr>
          <p:cNvPr id="206" name="Picture 205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7970388" y="2654300"/>
            <a:ext cx="881511" cy="717550"/>
          </a:xfrm>
          <a:prstGeom prst="rect">
            <a:avLst/>
          </a:prstGeom>
        </p:spPr>
      </p:pic>
      <p:pic>
        <p:nvPicPr>
          <p:cNvPr id="207" name="Picture 206" descr="processor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8376788" y="3327400"/>
            <a:ext cx="881511" cy="717550"/>
          </a:xfrm>
          <a:prstGeom prst="rect">
            <a:avLst/>
          </a:prstGeom>
        </p:spPr>
      </p:pic>
      <p:cxnSp>
        <p:nvCxnSpPr>
          <p:cNvPr id="97" name="Straight Arrow Connector 96"/>
          <p:cNvCxnSpPr/>
          <p:nvPr/>
        </p:nvCxnSpPr>
        <p:spPr bwMode="auto">
          <a:xfrm>
            <a:off x="3784600" y="1993900"/>
            <a:ext cx="4191000" cy="1447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>
            <a:off x="2451100" y="2692400"/>
            <a:ext cx="5397500" cy="13081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139" idx="2"/>
          </p:cNvCxnSpPr>
          <p:nvPr/>
        </p:nvCxnSpPr>
        <p:spPr bwMode="auto">
          <a:xfrm rot="16200000" flipH="1">
            <a:off x="6156622" y="860721"/>
            <a:ext cx="2229111" cy="438064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05" name="AutoShape 6"/>
          <p:cNvSpPr>
            <a:spLocks noChangeArrowheads="1"/>
          </p:cNvSpPr>
          <p:nvPr/>
        </p:nvSpPr>
        <p:spPr bwMode="auto">
          <a:xfrm>
            <a:off x="5577840" y="736600"/>
            <a:ext cx="3566160" cy="1447800"/>
          </a:xfrm>
          <a:prstGeom prst="wedgeRoundRectCallout">
            <a:avLst>
              <a:gd name="adj1" fmla="val -4862"/>
              <a:gd name="adj2" fmla="val 121407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 smtClean="0"/>
              <a:t>How do you map CPS software components to the hardware platform without violating CPS constraints?</a:t>
            </a:r>
            <a:endParaRPr lang="en-US" sz="2000" dirty="0"/>
          </a:p>
        </p:txBody>
      </p:sp>
      <p:sp>
        <p:nvSpPr>
          <p:cNvPr id="107" name="TextBox 106"/>
          <p:cNvSpPr txBox="1"/>
          <p:nvPr/>
        </p:nvSpPr>
        <p:spPr>
          <a:xfrm>
            <a:off x="863600" y="3873500"/>
            <a:ext cx="2590800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CPS Software Components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159500" y="5410200"/>
            <a:ext cx="2590800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CPS Hardware Platform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9" name="Text Box 206"/>
          <p:cNvSpPr txBox="1">
            <a:spLocks noChangeArrowheads="1"/>
          </p:cNvSpPr>
          <p:nvPr/>
        </p:nvSpPr>
        <p:spPr bwMode="auto">
          <a:xfrm>
            <a:off x="1118988" y="4763"/>
            <a:ext cx="6609502" cy="5847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Deployment Optimization Overview</a:t>
            </a:r>
            <a:endParaRPr lang="en-US" sz="3000" dirty="0"/>
          </a:p>
        </p:txBody>
      </p:sp>
      <p:sp>
        <p:nvSpPr>
          <p:cNvPr id="103" name="Rectangle 2060"/>
          <p:cNvSpPr>
            <a:spLocks noChangeArrowheads="1"/>
          </p:cNvSpPr>
          <p:nvPr/>
        </p:nvSpPr>
        <p:spPr bwMode="auto">
          <a:xfrm>
            <a:off x="22860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Problem Overview</a:t>
            </a:r>
            <a:endParaRPr lang="en-US" sz="800" dirty="0"/>
          </a:p>
        </p:txBody>
      </p:sp>
      <p:sp>
        <p:nvSpPr>
          <p:cNvPr id="104" name="Line 2061"/>
          <p:cNvSpPr>
            <a:spLocks noChangeShapeType="1"/>
          </p:cNvSpPr>
          <p:nvPr/>
        </p:nvSpPr>
        <p:spPr bwMode="auto">
          <a:xfrm>
            <a:off x="113796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Rectangle 2060"/>
          <p:cNvSpPr>
            <a:spLocks noChangeArrowheads="1"/>
          </p:cNvSpPr>
          <p:nvPr/>
        </p:nvSpPr>
        <p:spPr bwMode="auto">
          <a:xfrm>
            <a:off x="1399445" y="845417"/>
            <a:ext cx="928152" cy="30039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Challenge</a:t>
            </a:r>
            <a:endParaRPr lang="en-US" sz="800" dirty="0"/>
          </a:p>
        </p:txBody>
      </p:sp>
      <p:sp>
        <p:nvSpPr>
          <p:cNvPr id="115" name="Rectangle 2060"/>
          <p:cNvSpPr>
            <a:spLocks noChangeArrowheads="1"/>
          </p:cNvSpPr>
          <p:nvPr/>
        </p:nvSpPr>
        <p:spPr bwMode="auto">
          <a:xfrm>
            <a:off x="2645730" y="834344"/>
            <a:ext cx="928152" cy="30039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Prevalence</a:t>
            </a:r>
            <a:endParaRPr lang="en-US" sz="800" dirty="0"/>
          </a:p>
        </p:txBody>
      </p:sp>
      <p:sp>
        <p:nvSpPr>
          <p:cNvPr id="116" name="Line 2061"/>
          <p:cNvSpPr>
            <a:spLocks noChangeShapeType="1"/>
          </p:cNvSpPr>
          <p:nvPr/>
        </p:nvSpPr>
        <p:spPr bwMode="auto">
          <a:xfrm>
            <a:off x="2359103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Challenge Problem: Mission Avionics</a:t>
            </a:r>
          </a:p>
        </p:txBody>
      </p:sp>
      <p:sp>
        <p:nvSpPr>
          <p:cNvPr id="31" name="Text Box 467"/>
          <p:cNvSpPr txBox="1">
            <a:spLocks noChangeArrowheads="1"/>
          </p:cNvSpPr>
          <p:nvPr/>
        </p:nvSpPr>
        <p:spPr bwMode="auto">
          <a:xfrm>
            <a:off x="0" y="4297198"/>
            <a:ext cx="9144000" cy="2585323"/>
          </a:xfrm>
          <a:prstGeom prst="rect">
            <a:avLst/>
          </a:prstGeom>
          <a:solidFill>
            <a:srgbClr val="FFFFC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55448" lvl="1" algn="l"/>
            <a:r>
              <a:rPr lang="en-US" sz="1800" b="1" i="1" dirty="0" smtClean="0"/>
              <a:t>Motivation: In planes, each 1lb of processing infrastructure adds roughly 4lbs of supporting infrastructure as well as power, cost, &amp; maintenance complexity to the system</a:t>
            </a:r>
            <a:endParaRPr lang="en-US" sz="1800" b="1" dirty="0" smtClean="0"/>
          </a:p>
          <a:p>
            <a:pPr marL="341313" lvl="1" indent="-227013" algn="l"/>
            <a:endParaRPr lang="en-US" sz="1800" b="1" dirty="0" smtClean="0"/>
          </a:p>
          <a:p>
            <a:pPr marL="341313" lvl="1" indent="-227013" algn="l"/>
            <a:r>
              <a:rPr lang="en-US" sz="1800" b="1" dirty="0" smtClean="0"/>
              <a:t>Avionics Challenge Problem Setup:</a:t>
            </a:r>
          </a:p>
          <a:p>
            <a:pPr marL="341313" lvl="1" indent="-227013" algn="l">
              <a:buFontTx/>
              <a:buChar char="•"/>
            </a:pPr>
            <a:r>
              <a:rPr lang="en-US" sz="1800" b="1" dirty="0" smtClean="0"/>
              <a:t>Mission avionics system data from Lockheed Martin Aeronautics comprising 41 processors, 41 software components, ~150 real-time tasks, &amp; ~14,000 component interactions</a:t>
            </a:r>
          </a:p>
          <a:p>
            <a:pPr marL="341313" lvl="1" indent="-227013" algn="l">
              <a:buFontTx/>
              <a:buChar char="•"/>
            </a:pPr>
            <a:r>
              <a:rPr lang="en-US" sz="1800" dirty="0" smtClean="0"/>
              <a:t>Minimize total processors used &amp; minimize total network bandwidth consumed</a:t>
            </a:r>
          </a:p>
        </p:txBody>
      </p:sp>
      <p:pic>
        <p:nvPicPr>
          <p:cNvPr id="32" name="Picture 31" descr="Screen shot 2010-02-06 at 9.55.42 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784" y="820248"/>
            <a:ext cx="5357215" cy="3108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" name="Rectangle 32"/>
          <p:cNvSpPr/>
          <p:nvPr/>
        </p:nvSpPr>
        <p:spPr>
          <a:xfrm>
            <a:off x="4277200" y="3621516"/>
            <a:ext cx="431996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/>
              <a:t>~14,000 Messaging Interactions</a:t>
            </a:r>
            <a:endParaRPr lang="en-US" dirty="0"/>
          </a:p>
        </p:txBody>
      </p:sp>
      <p:pic>
        <p:nvPicPr>
          <p:cNvPr id="35" name="Picture 34" descr="Screen shot 2010-02-06 at 9.59.19 A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612" y="1317774"/>
            <a:ext cx="3420742" cy="1460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" name="Rectangle 35"/>
          <p:cNvSpPr/>
          <p:nvPr/>
        </p:nvSpPr>
        <p:spPr>
          <a:xfrm>
            <a:off x="735226" y="2464161"/>
            <a:ext cx="297809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/>
              <a:t>~150 Real-time Tasks</a:t>
            </a:r>
            <a:endParaRPr lang="en-US" dirty="0"/>
          </a:p>
        </p:txBody>
      </p:sp>
      <p:pic>
        <p:nvPicPr>
          <p:cNvPr id="41" name="Picture 40" descr="Screen shot 2010-02-06 at 9.59.19 A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6144" y="3214836"/>
            <a:ext cx="2154192" cy="919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2" name="Rectangle 41"/>
          <p:cNvSpPr/>
          <p:nvPr/>
        </p:nvSpPr>
        <p:spPr>
          <a:xfrm>
            <a:off x="811960" y="3780783"/>
            <a:ext cx="196535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/>
              <a:t>41 Processors</a:t>
            </a:r>
            <a:endParaRPr lang="en-US" dirty="0"/>
          </a:p>
        </p:txBody>
      </p:sp>
      <p:sp>
        <p:nvSpPr>
          <p:cNvPr id="43" name="Rectangle 2060"/>
          <p:cNvSpPr>
            <a:spLocks noChangeArrowheads="1"/>
          </p:cNvSpPr>
          <p:nvPr/>
        </p:nvSpPr>
        <p:spPr bwMode="auto">
          <a:xfrm>
            <a:off x="22860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Problem Overview</a:t>
            </a:r>
            <a:endParaRPr lang="en-US" sz="800" dirty="0"/>
          </a:p>
        </p:txBody>
      </p:sp>
      <p:sp>
        <p:nvSpPr>
          <p:cNvPr id="48" name="Line 2061"/>
          <p:cNvSpPr>
            <a:spLocks noChangeShapeType="1"/>
          </p:cNvSpPr>
          <p:nvPr/>
        </p:nvSpPr>
        <p:spPr bwMode="auto">
          <a:xfrm>
            <a:off x="113796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2060"/>
          <p:cNvSpPr>
            <a:spLocks noChangeArrowheads="1"/>
          </p:cNvSpPr>
          <p:nvPr/>
        </p:nvSpPr>
        <p:spPr bwMode="auto">
          <a:xfrm>
            <a:off x="1399445" y="845417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Challenge</a:t>
            </a:r>
            <a:endParaRPr lang="en-US" sz="800" dirty="0"/>
          </a:p>
        </p:txBody>
      </p:sp>
      <p:sp>
        <p:nvSpPr>
          <p:cNvPr id="50" name="Rectangle 2060"/>
          <p:cNvSpPr>
            <a:spLocks noChangeArrowheads="1"/>
          </p:cNvSpPr>
          <p:nvPr/>
        </p:nvSpPr>
        <p:spPr bwMode="auto">
          <a:xfrm>
            <a:off x="2645730" y="834344"/>
            <a:ext cx="928152" cy="30039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Prevalence</a:t>
            </a:r>
            <a:endParaRPr lang="en-US" sz="800" dirty="0"/>
          </a:p>
        </p:txBody>
      </p:sp>
      <p:sp>
        <p:nvSpPr>
          <p:cNvPr id="51" name="Line 2061"/>
          <p:cNvSpPr>
            <a:spLocks noChangeShapeType="1"/>
          </p:cNvSpPr>
          <p:nvPr/>
        </p:nvSpPr>
        <p:spPr bwMode="auto">
          <a:xfrm>
            <a:off x="2359103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4"/>
          <p:cNvPicPr>
            <a:picLocks noChangeAspect="1" noChangeArrowheads="1"/>
          </p:cNvPicPr>
          <p:nvPr/>
        </p:nvPicPr>
        <p:blipFill>
          <a:blip r:embed="rId3" cstate="print"/>
          <a:srcRect t="11287"/>
          <a:stretch>
            <a:fillRect/>
          </a:stretch>
        </p:blipFill>
        <p:spPr bwMode="auto">
          <a:xfrm>
            <a:off x="0" y="1295794"/>
            <a:ext cx="3463225" cy="261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" name="AutoShape 6"/>
          <p:cNvSpPr>
            <a:spLocks noChangeArrowheads="1"/>
          </p:cNvSpPr>
          <p:nvPr/>
        </p:nvSpPr>
        <p:spPr bwMode="auto">
          <a:xfrm>
            <a:off x="5577840" y="971846"/>
            <a:ext cx="3566160" cy="1212553"/>
          </a:xfrm>
          <a:prstGeom prst="wedgeRoundRectCallout">
            <a:avLst>
              <a:gd name="adj1" fmla="val -32842"/>
              <a:gd name="adj2" fmla="val 84712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 smtClean="0"/>
              <a:t>Deployment optimization is important in a variety of CPS domains besides avionics</a:t>
            </a:r>
            <a:endParaRPr lang="en-US" sz="2000" dirty="0"/>
          </a:p>
        </p:txBody>
      </p:sp>
      <p:sp>
        <p:nvSpPr>
          <p:cNvPr id="109" name="Text Box 206"/>
          <p:cNvSpPr txBox="1">
            <a:spLocks noChangeArrowheads="1"/>
          </p:cNvSpPr>
          <p:nvPr/>
        </p:nvSpPr>
        <p:spPr bwMode="auto">
          <a:xfrm>
            <a:off x="1298132" y="4763"/>
            <a:ext cx="6251231" cy="5847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This Problem is Prevalent in CPS</a:t>
            </a:r>
            <a:endParaRPr lang="en-US" sz="3000" dirty="0"/>
          </a:p>
        </p:txBody>
      </p:sp>
      <p:pic>
        <p:nvPicPr>
          <p:cNvPr id="111" name="Picture 40" descr="c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4058" y="1943693"/>
            <a:ext cx="2425175" cy="165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" name="Rounded Rectangle 111"/>
          <p:cNvSpPr/>
          <p:nvPr/>
        </p:nvSpPr>
        <p:spPr bwMode="auto">
          <a:xfrm>
            <a:off x="262359" y="3367406"/>
            <a:ext cx="3430874" cy="71435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79073" y="3401959"/>
            <a:ext cx="3648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Avionics - Lockheed Aero, Lockheed ATL, AFRL</a:t>
            </a:r>
            <a:endParaRPr lang="en-US" dirty="0"/>
          </a:p>
        </p:txBody>
      </p:sp>
      <p:sp>
        <p:nvSpPr>
          <p:cNvPr id="114" name="Rounded Rectangle 113"/>
          <p:cNvSpPr/>
          <p:nvPr/>
        </p:nvSpPr>
        <p:spPr bwMode="auto">
          <a:xfrm>
            <a:off x="4094930" y="3403184"/>
            <a:ext cx="3421130" cy="71435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043104" y="3437737"/>
            <a:ext cx="3447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Automobiles – Siemens CT, NSF</a:t>
            </a:r>
            <a:endParaRPr lang="en-US" dirty="0"/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2683" y="4250210"/>
            <a:ext cx="2156205" cy="1658619"/>
          </a:xfrm>
          <a:prstGeom prst="rect">
            <a:avLst/>
          </a:prstGeom>
        </p:spPr>
      </p:pic>
      <p:sp>
        <p:nvSpPr>
          <p:cNvPr id="117" name="Rounded Rectangle 116"/>
          <p:cNvSpPr/>
          <p:nvPr/>
        </p:nvSpPr>
        <p:spPr bwMode="auto">
          <a:xfrm>
            <a:off x="259255" y="5800406"/>
            <a:ext cx="3430874" cy="71435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75969" y="5834959"/>
            <a:ext cx="3648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Medical Imaging – </a:t>
            </a:r>
          </a:p>
          <a:p>
            <a:r>
              <a:rPr lang="en-US" dirty="0" smtClean="0"/>
              <a:t>Siemens CR</a:t>
            </a:r>
            <a:endParaRPr lang="en-US" dirty="0"/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>
          <a:blip r:embed="rId6" cstate="print"/>
          <a:srcRect t="8152" r="4083"/>
          <a:stretch>
            <a:fillRect/>
          </a:stretch>
        </p:blipFill>
        <p:spPr>
          <a:xfrm>
            <a:off x="3900575" y="4535286"/>
            <a:ext cx="1814223" cy="1746252"/>
          </a:xfrm>
          <a:prstGeom prst="rect">
            <a:avLst/>
          </a:prstGeom>
        </p:spPr>
      </p:pic>
      <p:sp>
        <p:nvSpPr>
          <p:cNvPr id="208" name="Rounded Rectangle 207"/>
          <p:cNvSpPr/>
          <p:nvPr/>
        </p:nvSpPr>
        <p:spPr bwMode="auto">
          <a:xfrm>
            <a:off x="3845603" y="5810269"/>
            <a:ext cx="2316503" cy="71435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3690103" y="5792990"/>
            <a:ext cx="2672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Fractionated</a:t>
            </a:r>
          </a:p>
          <a:p>
            <a:r>
              <a:rPr lang="en-US" dirty="0" smtClean="0"/>
              <a:t>Spacecraft - AFRL</a:t>
            </a:r>
            <a:endParaRPr lang="en-US" dirty="0"/>
          </a:p>
        </p:txBody>
      </p:sp>
      <p:pic>
        <p:nvPicPr>
          <p:cNvPr id="211" name="Picture 2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04000" y="4284781"/>
            <a:ext cx="2540000" cy="1968500"/>
          </a:xfrm>
          <a:prstGeom prst="rect">
            <a:avLst/>
          </a:prstGeom>
        </p:spPr>
      </p:pic>
      <p:sp>
        <p:nvSpPr>
          <p:cNvPr id="212" name="Rounded Rectangle 211"/>
          <p:cNvSpPr/>
          <p:nvPr/>
        </p:nvSpPr>
        <p:spPr bwMode="auto">
          <a:xfrm>
            <a:off x="6375693" y="5871964"/>
            <a:ext cx="2768308" cy="71435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6220188" y="5880600"/>
            <a:ext cx="2936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Sensor Networks - NSF</a:t>
            </a:r>
            <a:endParaRPr lang="en-US" dirty="0"/>
          </a:p>
        </p:txBody>
      </p:sp>
      <p:sp>
        <p:nvSpPr>
          <p:cNvPr id="24" name="Rectangle 2060"/>
          <p:cNvSpPr>
            <a:spLocks noChangeArrowheads="1"/>
          </p:cNvSpPr>
          <p:nvPr/>
        </p:nvSpPr>
        <p:spPr bwMode="auto">
          <a:xfrm>
            <a:off x="22860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Problem Overview</a:t>
            </a:r>
            <a:endParaRPr lang="en-US" sz="800" dirty="0"/>
          </a:p>
        </p:txBody>
      </p:sp>
      <p:sp>
        <p:nvSpPr>
          <p:cNvPr id="25" name="Line 2061"/>
          <p:cNvSpPr>
            <a:spLocks noChangeShapeType="1"/>
          </p:cNvSpPr>
          <p:nvPr/>
        </p:nvSpPr>
        <p:spPr bwMode="auto">
          <a:xfrm>
            <a:off x="113796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060"/>
          <p:cNvSpPr>
            <a:spLocks noChangeArrowheads="1"/>
          </p:cNvSpPr>
          <p:nvPr/>
        </p:nvSpPr>
        <p:spPr bwMode="auto">
          <a:xfrm>
            <a:off x="1399445" y="845417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Challenge</a:t>
            </a:r>
            <a:endParaRPr lang="en-US" sz="800" dirty="0"/>
          </a:p>
        </p:txBody>
      </p:sp>
      <p:sp>
        <p:nvSpPr>
          <p:cNvPr id="27" name="Rectangle 2060"/>
          <p:cNvSpPr>
            <a:spLocks noChangeArrowheads="1"/>
          </p:cNvSpPr>
          <p:nvPr/>
        </p:nvSpPr>
        <p:spPr bwMode="auto">
          <a:xfrm>
            <a:off x="2645730" y="834344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Prevalence</a:t>
            </a:r>
            <a:endParaRPr lang="en-US" sz="800" dirty="0"/>
          </a:p>
        </p:txBody>
      </p:sp>
      <p:sp>
        <p:nvSpPr>
          <p:cNvPr id="28" name="Line 2061"/>
          <p:cNvSpPr>
            <a:spLocks noChangeShapeType="1"/>
          </p:cNvSpPr>
          <p:nvPr/>
        </p:nvSpPr>
        <p:spPr bwMode="auto">
          <a:xfrm>
            <a:off x="2359103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rapezoid 36"/>
          <p:cNvSpPr/>
          <p:nvPr/>
        </p:nvSpPr>
        <p:spPr bwMode="auto">
          <a:xfrm>
            <a:off x="3517662" y="1905641"/>
            <a:ext cx="2461488" cy="882865"/>
          </a:xfrm>
          <a:prstGeom prst="trapezoid">
            <a:avLst>
              <a:gd name="adj" fmla="val 93220"/>
            </a:avLst>
          </a:prstGeom>
          <a:solidFill>
            <a:srgbClr val="93E3FF">
              <a:alpha val="34000"/>
            </a:srgbClr>
          </a:solidFill>
          <a:ln w="3810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pic>
        <p:nvPicPr>
          <p:cNvPr id="34" name="Picture 2" descr="http://vectortuts.s3.amazonaws.com/tuts/18_Lock_Icon/lock_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6758" y="2103536"/>
            <a:ext cx="521019" cy="627828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</p:pic>
      <p:sp>
        <p:nvSpPr>
          <p:cNvPr id="41" name="Trapezoid 40"/>
          <p:cNvSpPr/>
          <p:nvPr/>
        </p:nvSpPr>
        <p:spPr bwMode="auto">
          <a:xfrm>
            <a:off x="3537782" y="1290710"/>
            <a:ext cx="2461488" cy="882865"/>
          </a:xfrm>
          <a:prstGeom prst="trapezoid">
            <a:avLst>
              <a:gd name="adj" fmla="val 93220"/>
            </a:avLst>
          </a:prstGeom>
          <a:solidFill>
            <a:srgbClr val="93E3FF">
              <a:alpha val="34000"/>
            </a:srgbClr>
          </a:solidFill>
          <a:ln w="3810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057" name="Text Box 2"/>
          <p:cNvSpPr txBox="1">
            <a:spLocks noChangeArrowheads="1"/>
          </p:cNvSpPr>
          <p:nvPr/>
        </p:nvSpPr>
        <p:spPr bwMode="auto">
          <a:xfrm>
            <a:off x="269097" y="4763"/>
            <a:ext cx="850733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CPS Deployment Optimization: Challenge Roadmap</a:t>
            </a:r>
            <a:endParaRPr lang="en-US" sz="2800" dirty="0"/>
          </a:p>
        </p:txBody>
      </p:sp>
      <p:sp>
        <p:nvSpPr>
          <p:cNvPr id="89" name="TextBox 88"/>
          <p:cNvSpPr txBox="1"/>
          <p:nvPr/>
        </p:nvSpPr>
        <p:spPr>
          <a:xfrm>
            <a:off x="1013887" y="2287121"/>
            <a:ext cx="7772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/>
              <a:t>Challenges</a:t>
            </a:r>
            <a:endParaRPr lang="en-US" sz="2000" dirty="0" smtClean="0"/>
          </a:p>
          <a:p>
            <a:pPr algn="l"/>
            <a:endParaRPr lang="en-US" sz="2000" dirty="0" smtClean="0"/>
          </a:p>
          <a:p>
            <a:pPr marL="342900" indent="-342900" algn="l">
              <a:buFont typeface="+mj-lt"/>
              <a:buAutoNum type="arabicPeriod"/>
            </a:pPr>
            <a:r>
              <a:rPr lang="en-US" sz="2000" dirty="0" smtClean="0"/>
              <a:t>Multiple constraint types - no single algorithm is applicable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 dirty="0" smtClean="0"/>
              <a:t>Modeling deployment for </a:t>
            </a:r>
            <a:r>
              <a:rPr lang="en-US" sz="2000" dirty="0" err="1" smtClean="0"/>
              <a:t>metaheuristic</a:t>
            </a:r>
            <a:r>
              <a:rPr lang="en-US" sz="2000" dirty="0" smtClean="0"/>
              <a:t> optimization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 dirty="0" err="1" smtClean="0"/>
              <a:t>Metaheuristic</a:t>
            </a:r>
            <a:r>
              <a:rPr lang="en-US" sz="2000" dirty="0" smtClean="0"/>
              <a:t> evolution inefficiency</a:t>
            </a:r>
          </a:p>
          <a:p>
            <a:pPr marL="342900" indent="-342900" algn="l"/>
            <a:endParaRPr lang="en-US" sz="2000" dirty="0" smtClean="0"/>
          </a:p>
          <a:p>
            <a:pPr marL="284163" indent="-284163" algn="l">
              <a:buAutoNum type="arabicPeriod"/>
            </a:pPr>
            <a:endParaRPr lang="en-US" sz="1400" dirty="0" smtClean="0"/>
          </a:p>
          <a:p>
            <a:pPr marL="457200" indent="-457200" algn="l">
              <a:buAutoNum type="arabicPeriod"/>
            </a:pPr>
            <a:endParaRPr lang="en-US" sz="1400" dirty="0"/>
          </a:p>
        </p:txBody>
      </p:sp>
      <p:sp>
        <p:nvSpPr>
          <p:cNvPr id="17" name="Rectangle 2051"/>
          <p:cNvSpPr>
            <a:spLocks noChangeArrowheads="1"/>
          </p:cNvSpPr>
          <p:nvPr/>
        </p:nvSpPr>
        <p:spPr bwMode="auto">
          <a:xfrm>
            <a:off x="664656" y="4206875"/>
            <a:ext cx="1627187" cy="4826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1800" dirty="0" smtClean="0"/>
              <a:t>Goal</a:t>
            </a:r>
            <a:endParaRPr lang="en-US" sz="1800" dirty="0"/>
          </a:p>
        </p:txBody>
      </p:sp>
      <p:sp>
        <p:nvSpPr>
          <p:cNvPr id="18" name="Rectangle 2052"/>
          <p:cNvSpPr>
            <a:spLocks noChangeArrowheads="1"/>
          </p:cNvSpPr>
          <p:nvPr/>
        </p:nvSpPr>
        <p:spPr bwMode="auto">
          <a:xfrm>
            <a:off x="2553044" y="4203700"/>
            <a:ext cx="1930056" cy="484187"/>
          </a:xfrm>
          <a:prstGeom prst="rect">
            <a:avLst/>
          </a:prstGeom>
          <a:solidFill>
            <a:srgbClr val="FFFFFF"/>
          </a:solidFill>
          <a:ln w="25400">
            <a:solidFill>
              <a:srgbClr val="FF3300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1200" dirty="0" smtClean="0"/>
              <a:t>Challenge 1: Multiple </a:t>
            </a:r>
          </a:p>
          <a:p>
            <a:r>
              <a:rPr lang="en-US" sz="1200" dirty="0" smtClean="0"/>
              <a:t>Constraints</a:t>
            </a:r>
            <a:endParaRPr lang="en-US" sz="1200" dirty="0"/>
          </a:p>
        </p:txBody>
      </p:sp>
      <p:sp>
        <p:nvSpPr>
          <p:cNvPr id="19" name="Rectangle 2053"/>
          <p:cNvSpPr>
            <a:spLocks noChangeArrowheads="1"/>
          </p:cNvSpPr>
          <p:nvPr/>
        </p:nvSpPr>
        <p:spPr bwMode="auto">
          <a:xfrm>
            <a:off x="4791074" y="4203700"/>
            <a:ext cx="1770117" cy="4826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1200" dirty="0" smtClean="0"/>
              <a:t>Challenge 2: Modeling </a:t>
            </a:r>
          </a:p>
          <a:p>
            <a:r>
              <a:rPr lang="en-US" sz="1200" dirty="0" smtClean="0"/>
              <a:t>for </a:t>
            </a:r>
            <a:r>
              <a:rPr lang="en-US" sz="1200" dirty="0" err="1" smtClean="0"/>
              <a:t>Metaheuristic</a:t>
            </a:r>
            <a:r>
              <a:rPr lang="en-US" sz="1200" dirty="0" smtClean="0"/>
              <a:t> </a:t>
            </a:r>
            <a:r>
              <a:rPr lang="en-US" sz="1200" dirty="0" err="1" smtClean="0"/>
              <a:t>Algs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20" name="Line 2054"/>
          <p:cNvSpPr>
            <a:spLocks noChangeShapeType="1"/>
          </p:cNvSpPr>
          <p:nvPr/>
        </p:nvSpPr>
        <p:spPr bwMode="auto">
          <a:xfrm>
            <a:off x="2288668" y="4460875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055"/>
          <p:cNvSpPr>
            <a:spLocks noChangeShapeType="1"/>
          </p:cNvSpPr>
          <p:nvPr/>
        </p:nvSpPr>
        <p:spPr bwMode="auto">
          <a:xfrm>
            <a:off x="4492625" y="4440237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056"/>
          <p:cNvSpPr>
            <a:spLocks noChangeArrowheads="1"/>
          </p:cNvSpPr>
          <p:nvPr/>
        </p:nvSpPr>
        <p:spPr bwMode="auto">
          <a:xfrm>
            <a:off x="6860634" y="4190470"/>
            <a:ext cx="1817071" cy="4826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1200" dirty="0" smtClean="0"/>
              <a:t>Challenge 3: </a:t>
            </a:r>
          </a:p>
          <a:p>
            <a:r>
              <a:rPr lang="en-US" sz="1200" dirty="0" err="1" smtClean="0"/>
              <a:t>Metaheuristic</a:t>
            </a:r>
            <a:r>
              <a:rPr lang="en-US" sz="1200" dirty="0" smtClean="0"/>
              <a:t> Evolution </a:t>
            </a:r>
          </a:p>
        </p:txBody>
      </p:sp>
      <p:sp>
        <p:nvSpPr>
          <p:cNvPr id="23" name="Line 2057"/>
          <p:cNvSpPr>
            <a:spLocks noChangeShapeType="1"/>
          </p:cNvSpPr>
          <p:nvPr/>
        </p:nvSpPr>
        <p:spPr bwMode="auto">
          <a:xfrm>
            <a:off x="6562183" y="4440237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059"/>
          <p:cNvGrpSpPr>
            <a:grpSpLocks/>
          </p:cNvGrpSpPr>
          <p:nvPr/>
        </p:nvGrpSpPr>
        <p:grpSpPr bwMode="auto">
          <a:xfrm>
            <a:off x="152400" y="4714876"/>
            <a:ext cx="8991600" cy="2143126"/>
            <a:chOff x="40" y="2719"/>
            <a:chExt cx="5664" cy="1350"/>
          </a:xfrm>
        </p:grpSpPr>
        <p:sp>
          <p:nvSpPr>
            <p:cNvPr id="74" name="Rectangle 2063"/>
            <p:cNvSpPr>
              <a:spLocks noChangeArrowheads="1"/>
            </p:cNvSpPr>
            <p:nvPr/>
          </p:nvSpPr>
          <p:spPr bwMode="auto">
            <a:xfrm>
              <a:off x="126" y="3200"/>
              <a:ext cx="743" cy="304"/>
            </a:xfrm>
            <a:prstGeom prst="rect">
              <a:avLst/>
            </a:prstGeom>
            <a:noFill/>
            <a:ln w="19050">
              <a:solidFill>
                <a:srgbClr val="FF5050"/>
              </a:solidFill>
              <a:miter lim="800000"/>
              <a:headEnd/>
              <a:tailEnd type="none" w="sm" len="lg"/>
            </a:ln>
            <a:effectLst/>
          </p:spPr>
          <p:txBody>
            <a:bodyPr wrap="none" anchor="ctr"/>
            <a:lstStyle/>
            <a:p>
              <a:r>
                <a:rPr lang="en-US" sz="1200" dirty="0" smtClean="0"/>
                <a:t>Multiple Layers</a:t>
              </a:r>
            </a:p>
            <a:p>
              <a:r>
                <a:rPr lang="en-US" sz="1200" dirty="0" smtClean="0"/>
                <a:t>of Constraints</a:t>
              </a:r>
            </a:p>
          </p:txBody>
        </p:sp>
        <p:sp>
          <p:nvSpPr>
            <p:cNvPr id="86" name="Rectangle 2075"/>
            <p:cNvSpPr>
              <a:spLocks noChangeArrowheads="1"/>
            </p:cNvSpPr>
            <p:nvPr/>
          </p:nvSpPr>
          <p:spPr bwMode="auto">
            <a:xfrm>
              <a:off x="40" y="3083"/>
              <a:ext cx="5664" cy="986"/>
            </a:xfrm>
            <a:prstGeom prst="rect">
              <a:avLst/>
            </a:prstGeom>
            <a:noFill/>
            <a:ln w="19050">
              <a:solidFill>
                <a:srgbClr val="339966"/>
              </a:solidFill>
              <a:prstDash val="dash"/>
              <a:miter lim="800000"/>
              <a:headEnd/>
              <a:tailEnd type="none" w="sm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2076"/>
            <p:cNvSpPr>
              <a:spLocks noChangeShapeType="1"/>
            </p:cNvSpPr>
            <p:nvPr/>
          </p:nvSpPr>
          <p:spPr bwMode="auto">
            <a:xfrm flipH="1">
              <a:off x="1536" y="2720"/>
              <a:ext cx="454" cy="358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2077"/>
            <p:cNvSpPr>
              <a:spLocks noChangeShapeType="1"/>
            </p:cNvSpPr>
            <p:nvPr/>
          </p:nvSpPr>
          <p:spPr bwMode="auto">
            <a:xfrm>
              <a:off x="2675" y="2719"/>
              <a:ext cx="1766" cy="359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Line 2061"/>
          <p:cNvSpPr>
            <a:spLocks noChangeShapeType="1"/>
          </p:cNvSpPr>
          <p:nvPr/>
        </p:nvSpPr>
        <p:spPr bwMode="auto">
          <a:xfrm>
            <a:off x="1493869" y="5716628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8" name="Rectangle 2063"/>
          <p:cNvSpPr>
            <a:spLocks noChangeArrowheads="1"/>
          </p:cNvSpPr>
          <p:nvPr/>
        </p:nvSpPr>
        <p:spPr bwMode="auto">
          <a:xfrm>
            <a:off x="1797081" y="5467391"/>
            <a:ext cx="1500188" cy="482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1200" dirty="0" smtClean="0"/>
              <a:t>Identification</a:t>
            </a:r>
          </a:p>
          <a:p>
            <a:r>
              <a:rPr lang="en-US" sz="1200" dirty="0" smtClean="0"/>
              <a:t>of Solution </a:t>
            </a:r>
            <a:r>
              <a:rPr lang="en-US" sz="1200" dirty="0" err="1" smtClean="0"/>
              <a:t>Algs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29" name="Line 2061"/>
          <p:cNvSpPr>
            <a:spLocks noChangeShapeType="1"/>
          </p:cNvSpPr>
          <p:nvPr/>
        </p:nvSpPr>
        <p:spPr bwMode="auto">
          <a:xfrm>
            <a:off x="3279291" y="5716628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0" name="Rectangle 2063"/>
          <p:cNvSpPr>
            <a:spLocks noChangeArrowheads="1"/>
          </p:cNvSpPr>
          <p:nvPr/>
        </p:nvSpPr>
        <p:spPr bwMode="auto">
          <a:xfrm>
            <a:off x="3582503" y="5467391"/>
            <a:ext cx="1285478" cy="482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1200" dirty="0" smtClean="0"/>
              <a:t>Unified</a:t>
            </a:r>
          </a:p>
          <a:p>
            <a:r>
              <a:rPr lang="en-US" sz="1200" dirty="0" smtClean="0"/>
              <a:t>Problem Design</a:t>
            </a:r>
            <a:endParaRPr lang="en-US" sz="1200" dirty="0"/>
          </a:p>
        </p:txBody>
      </p:sp>
      <p:sp>
        <p:nvSpPr>
          <p:cNvPr id="24" name="Rectangle 2063"/>
          <p:cNvSpPr>
            <a:spLocks noChangeArrowheads="1"/>
          </p:cNvSpPr>
          <p:nvPr/>
        </p:nvSpPr>
        <p:spPr bwMode="auto">
          <a:xfrm>
            <a:off x="5163554" y="5461033"/>
            <a:ext cx="1715119" cy="482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1200" dirty="0" smtClean="0"/>
              <a:t>Solution Approach:</a:t>
            </a:r>
          </a:p>
          <a:p>
            <a:r>
              <a:rPr lang="en-US" sz="1200" dirty="0" smtClean="0"/>
              <a:t>Black Box Bin-packing</a:t>
            </a:r>
            <a:endParaRPr lang="en-US" sz="1200" dirty="0"/>
          </a:p>
        </p:txBody>
      </p:sp>
      <p:sp>
        <p:nvSpPr>
          <p:cNvPr id="25" name="Line 2061"/>
          <p:cNvSpPr>
            <a:spLocks noChangeShapeType="1"/>
          </p:cNvSpPr>
          <p:nvPr/>
        </p:nvSpPr>
        <p:spPr bwMode="auto">
          <a:xfrm>
            <a:off x="4886794" y="569704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6" name="Line 2061"/>
          <p:cNvSpPr>
            <a:spLocks noChangeShapeType="1"/>
          </p:cNvSpPr>
          <p:nvPr/>
        </p:nvSpPr>
        <p:spPr bwMode="auto">
          <a:xfrm>
            <a:off x="6897482" y="568381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3" name="Rectangle 2063"/>
          <p:cNvSpPr>
            <a:spLocks noChangeArrowheads="1"/>
          </p:cNvSpPr>
          <p:nvPr/>
        </p:nvSpPr>
        <p:spPr bwMode="auto">
          <a:xfrm>
            <a:off x="7194360" y="5454675"/>
            <a:ext cx="1311380" cy="482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1200" dirty="0" smtClean="0"/>
              <a:t>Evaluation</a:t>
            </a:r>
            <a:endParaRPr lang="en-US" sz="1200" dirty="0"/>
          </a:p>
        </p:txBody>
      </p:sp>
      <p:pic>
        <p:nvPicPr>
          <p:cNvPr id="38" name="Picture 2" descr="http://vectortuts.s3.amazonaws.com/tuts/18_Lock_Icon/lock_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418" y="1395998"/>
            <a:ext cx="521019" cy="627828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</p:pic>
      <p:sp>
        <p:nvSpPr>
          <p:cNvPr id="40" name="Trapezoid 39"/>
          <p:cNvSpPr/>
          <p:nvPr/>
        </p:nvSpPr>
        <p:spPr bwMode="auto">
          <a:xfrm>
            <a:off x="3471640" y="748291"/>
            <a:ext cx="2461488" cy="882865"/>
          </a:xfrm>
          <a:prstGeom prst="trapezoid">
            <a:avLst>
              <a:gd name="adj" fmla="val 93220"/>
            </a:avLst>
          </a:prstGeom>
          <a:solidFill>
            <a:srgbClr val="93E3FF">
              <a:alpha val="34000"/>
            </a:srgbClr>
          </a:solidFill>
          <a:ln w="3810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pic>
        <p:nvPicPr>
          <p:cNvPr id="39" name="Picture 2" descr="http://vectortuts.s3.amazonaws.com/tuts/18_Lock_Icon/lock_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3647" y="641899"/>
            <a:ext cx="521019" cy="627828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8604" y="5925964"/>
            <a:ext cx="1445175" cy="1083881"/>
          </a:xfrm>
          <a:prstGeom prst="rect">
            <a:avLst/>
          </a:prstGeom>
          <a:noFill/>
        </p:spPr>
      </p:pic>
      <p:sp>
        <p:nvSpPr>
          <p:cNvPr id="103" name="Rounded Rectangle 102"/>
          <p:cNvSpPr/>
          <p:nvPr/>
        </p:nvSpPr>
        <p:spPr bwMode="auto">
          <a:xfrm>
            <a:off x="5844500" y="3239307"/>
            <a:ext cx="3299500" cy="171531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Heuristic Bin-Packing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w/ </a:t>
            </a:r>
            <a:r>
              <a:rPr lang="en-US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Response Time Analysis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7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576" y="5665480"/>
            <a:ext cx="1301724" cy="976293"/>
          </a:xfrm>
          <a:prstGeom prst="rect">
            <a:avLst/>
          </a:prstGeom>
          <a:noFill/>
        </p:spPr>
      </p:pic>
      <p:sp>
        <p:nvSpPr>
          <p:cNvPr id="78" name="Text Box 206"/>
          <p:cNvSpPr txBox="1">
            <a:spLocks noChangeArrowheads="1"/>
          </p:cNvSpPr>
          <p:nvPr/>
        </p:nvSpPr>
        <p:spPr bwMode="auto">
          <a:xfrm>
            <a:off x="500461" y="4763"/>
            <a:ext cx="8167220" cy="5847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Software Deployment Real-time Constraints</a:t>
            </a:r>
            <a:endParaRPr lang="en-US" sz="3000" dirty="0"/>
          </a:p>
        </p:txBody>
      </p:sp>
      <p:sp>
        <p:nvSpPr>
          <p:cNvPr id="76" name="Text Placeholder 2"/>
          <p:cNvSpPr txBox="1">
            <a:spLocks/>
          </p:cNvSpPr>
          <p:nvPr/>
        </p:nvSpPr>
        <p:spPr bwMode="auto">
          <a:xfrm>
            <a:off x="0" y="1508760"/>
            <a:ext cx="441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 very common type of constraint in CPS systems is a </a:t>
            </a:r>
            <a:r>
              <a:rPr lang="en-US" sz="2000" b="1" kern="0" dirty="0" smtClean="0">
                <a:latin typeface="+mj-lt"/>
                <a:cs typeface="+mn-cs"/>
              </a:rPr>
              <a:t>set of real-time scheduling requirements </a:t>
            </a:r>
          </a:p>
          <a:p>
            <a:pPr marL="5746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="1" kern="0" dirty="0" smtClean="0">
                <a:latin typeface="+mj-lt"/>
                <a:cs typeface="+mn-cs"/>
              </a:rPr>
              <a:t>e.g. the brake controller must execute on time</a:t>
            </a:r>
            <a:endParaRPr kumimoji="0" lang="en-US" sz="2000" b="1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Existing Approaches:</a:t>
            </a:r>
          </a:p>
          <a:p>
            <a:pPr marL="630238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000" kern="0" dirty="0" smtClean="0">
                <a:latin typeface="+mj-lt"/>
                <a:cs typeface="+mn-cs"/>
              </a:rPr>
              <a:t>Many algorithms based on heuristic bin-packing for multiprocessor scheduling</a:t>
            </a:r>
          </a:p>
          <a:p>
            <a:pPr marL="630238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000" kern="0" dirty="0" smtClean="0">
                <a:latin typeface="+mj-lt"/>
                <a:cs typeface="+mn-cs"/>
              </a:rPr>
              <a:t>Typically use </a:t>
            </a:r>
            <a:r>
              <a:rPr lang="en-US" sz="2000" i="1" kern="0" dirty="0" smtClean="0">
                <a:latin typeface="+mj-lt"/>
                <a:cs typeface="+mn-cs"/>
              </a:rPr>
              <a:t>Response Time Analysis</a:t>
            </a:r>
            <a:r>
              <a:rPr lang="en-US" sz="2000" kern="0" dirty="0" smtClean="0">
                <a:latin typeface="+mj-lt"/>
                <a:cs typeface="+mn-cs"/>
              </a:rPr>
              <a:t> or </a:t>
            </a:r>
            <a:r>
              <a:rPr lang="en-US" sz="2000" i="1" kern="0" dirty="0" smtClean="0">
                <a:latin typeface="+mj-lt"/>
                <a:cs typeface="+mn-cs"/>
              </a:rPr>
              <a:t>Liu &amp; </a:t>
            </a:r>
            <a:r>
              <a:rPr lang="en-US" sz="2000" i="1" kern="0" dirty="0" err="1" smtClean="0">
                <a:latin typeface="+mj-lt"/>
                <a:cs typeface="+mn-cs"/>
              </a:rPr>
              <a:t>Layland</a:t>
            </a:r>
            <a:r>
              <a:rPr lang="en-US" sz="2000" i="1" kern="0" dirty="0" smtClean="0">
                <a:latin typeface="+mj-lt"/>
                <a:cs typeface="+mn-cs"/>
              </a:rPr>
              <a:t> Bound</a:t>
            </a:r>
            <a:r>
              <a:rPr lang="en-US" sz="2000" kern="0" dirty="0" smtClean="0">
                <a:latin typeface="+mj-lt"/>
                <a:cs typeface="+mn-cs"/>
              </a:rPr>
              <a:t> to derive schedulable sets of tasks</a:t>
            </a: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1" name="Rectangle 2060"/>
          <p:cNvSpPr>
            <a:spLocks noChangeArrowheads="1"/>
          </p:cNvSpPr>
          <p:nvPr/>
        </p:nvSpPr>
        <p:spPr bwMode="auto">
          <a:xfrm>
            <a:off x="9632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Multiple Constraints</a:t>
            </a:r>
            <a:endParaRPr lang="en-US" sz="800" dirty="0"/>
          </a:p>
        </p:txBody>
      </p:sp>
      <p:sp>
        <p:nvSpPr>
          <p:cNvPr id="92" name="Line 2061"/>
          <p:cNvSpPr>
            <a:spLocks noChangeShapeType="1"/>
          </p:cNvSpPr>
          <p:nvPr/>
        </p:nvSpPr>
        <p:spPr bwMode="auto">
          <a:xfrm>
            <a:off x="100568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9" name="Picture 98" descr="Screen shot 2010-01-27 at 10.51.07 A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40481" y="3987150"/>
            <a:ext cx="1833684" cy="776878"/>
          </a:xfrm>
          <a:prstGeom prst="rect">
            <a:avLst/>
          </a:prstGeom>
        </p:spPr>
      </p:pic>
      <p:sp>
        <p:nvSpPr>
          <p:cNvPr id="104" name="Rectangle 2060"/>
          <p:cNvSpPr>
            <a:spLocks noChangeArrowheads="1"/>
          </p:cNvSpPr>
          <p:nvPr/>
        </p:nvSpPr>
        <p:spPr bwMode="auto">
          <a:xfrm>
            <a:off x="1267165" y="845417"/>
            <a:ext cx="717066" cy="3055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Solution </a:t>
            </a:r>
            <a:r>
              <a:rPr lang="en-US" sz="800" dirty="0" err="1" smtClean="0"/>
              <a:t>Algs</a:t>
            </a: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105" name="Rectangle 2060"/>
          <p:cNvSpPr>
            <a:spLocks noChangeArrowheads="1"/>
          </p:cNvSpPr>
          <p:nvPr/>
        </p:nvSpPr>
        <p:spPr bwMode="auto">
          <a:xfrm>
            <a:off x="2275346" y="834344"/>
            <a:ext cx="542263" cy="303419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Problem</a:t>
            </a:r>
          </a:p>
          <a:p>
            <a:r>
              <a:rPr lang="en-US" sz="800" dirty="0" smtClean="0"/>
              <a:t>Design</a:t>
            </a:r>
            <a:endParaRPr lang="en-US" sz="800" dirty="0"/>
          </a:p>
        </p:txBody>
      </p:sp>
      <p:sp>
        <p:nvSpPr>
          <p:cNvPr id="106" name="Rectangle 2060"/>
          <p:cNvSpPr>
            <a:spLocks noChangeArrowheads="1"/>
          </p:cNvSpPr>
          <p:nvPr/>
        </p:nvSpPr>
        <p:spPr bwMode="auto">
          <a:xfrm>
            <a:off x="3124584" y="834345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Black Box</a:t>
            </a:r>
          </a:p>
          <a:p>
            <a:r>
              <a:rPr lang="en-US" sz="800" dirty="0" smtClean="0"/>
              <a:t>Bin-packing</a:t>
            </a:r>
            <a:endParaRPr lang="en-US" sz="800" dirty="0"/>
          </a:p>
        </p:txBody>
      </p:sp>
      <p:sp>
        <p:nvSpPr>
          <p:cNvPr id="107" name="Line 2061"/>
          <p:cNvSpPr>
            <a:spLocks noChangeShapeType="1"/>
          </p:cNvSpPr>
          <p:nvPr/>
        </p:nvSpPr>
        <p:spPr bwMode="auto">
          <a:xfrm>
            <a:off x="1988719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Line 2061"/>
          <p:cNvSpPr>
            <a:spLocks noChangeShapeType="1"/>
          </p:cNvSpPr>
          <p:nvPr/>
        </p:nvSpPr>
        <p:spPr bwMode="auto">
          <a:xfrm>
            <a:off x="283795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6512529" y="1269849"/>
            <a:ext cx="374471" cy="488403"/>
          </a:xfrm>
          <a:prstGeom prst="rect">
            <a:avLst/>
          </a:prstGeom>
          <a:ln>
            <a:headEnd type="none" w="med" len="med"/>
            <a:tailEnd type="none" w="med" len="med"/>
          </a:ln>
          <a:scene3d>
            <a:camera prst="isometricTopUp">
              <a:rot lat="19476000" lon="18882001" rev="361200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991526" y="1546611"/>
            <a:ext cx="513232" cy="529557"/>
          </a:xfrm>
          <a:prstGeom prst="rect">
            <a:avLst/>
          </a:prstGeom>
          <a:ln>
            <a:headEnd type="none" w="med" len="med"/>
            <a:tailEnd type="none" w="med" len="med"/>
          </a:ln>
          <a:scene3d>
            <a:camera prst="isometricTopUp">
              <a:rot lat="19476000" lon="18882001" rev="361200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941714" y="1503650"/>
            <a:ext cx="374471" cy="488403"/>
          </a:xfrm>
          <a:prstGeom prst="rect">
            <a:avLst/>
          </a:prstGeom>
          <a:ln>
            <a:headEnd type="none" w="med" len="med"/>
            <a:tailEnd type="none" w="med" len="med"/>
          </a:ln>
          <a:scene3d>
            <a:camera prst="isometricTopUp">
              <a:rot lat="19476000" lon="18882001" rev="361200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7381306" y="1731571"/>
            <a:ext cx="374471" cy="488403"/>
          </a:xfrm>
          <a:prstGeom prst="rect">
            <a:avLst/>
          </a:prstGeom>
          <a:ln>
            <a:headEnd type="none" w="med" len="med"/>
            <a:tailEnd type="none" w="med" len="med"/>
          </a:ln>
          <a:scene3d>
            <a:camera prst="isometricTopUp">
              <a:rot lat="19476000" lon="18882001" rev="361200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810491" y="1965372"/>
            <a:ext cx="374471" cy="488403"/>
          </a:xfrm>
          <a:prstGeom prst="rect">
            <a:avLst/>
          </a:prstGeom>
          <a:ln>
            <a:headEnd type="none" w="med" len="med"/>
            <a:tailEnd type="none" w="med" len="med"/>
          </a:ln>
          <a:scene3d>
            <a:camera prst="isometricTopUp">
              <a:rot lat="19476000" lon="18882001" rev="361200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469552" y="1796692"/>
            <a:ext cx="513232" cy="529557"/>
          </a:xfrm>
          <a:prstGeom prst="rect">
            <a:avLst/>
          </a:prstGeom>
          <a:ln>
            <a:headEnd type="none" w="med" len="med"/>
            <a:tailEnd type="none" w="med" len="med"/>
          </a:ln>
          <a:scene3d>
            <a:camera prst="isometricTopUp">
              <a:rot lat="19476000" lon="18882001" rev="361200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957995" y="2057175"/>
            <a:ext cx="513232" cy="529557"/>
          </a:xfrm>
          <a:prstGeom prst="rect">
            <a:avLst/>
          </a:prstGeom>
          <a:ln>
            <a:headEnd type="none" w="med" len="med"/>
            <a:tailEnd type="none" w="med" len="med"/>
          </a:ln>
          <a:scene3d>
            <a:camera prst="isometricTopUp">
              <a:rot lat="19476000" lon="18882001" rev="361200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462716" y="2317656"/>
            <a:ext cx="513232" cy="529557"/>
          </a:xfrm>
          <a:prstGeom prst="rect">
            <a:avLst/>
          </a:prstGeom>
          <a:ln>
            <a:headEnd type="none" w="med" len="med"/>
            <a:tailEnd type="none" w="med" len="med"/>
          </a:ln>
          <a:scene3d>
            <a:camera prst="isometricTopUp">
              <a:rot lat="19476000" lon="18882001" rev="361200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6675343" y="700045"/>
            <a:ext cx="374471" cy="488403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152400" dist="870839" dir="8940000" rotWithShape="0">
              <a:srgbClr val="000000">
                <a:alpha val="38000"/>
              </a:srgbClr>
            </a:outerShdw>
          </a:effectLst>
          <a:scene3d>
            <a:camera prst="isometricTopUp">
              <a:rot lat="19476000" lon="18882001" rev="361200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154340" y="976807"/>
            <a:ext cx="513232" cy="529557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152400" dist="870839" dir="8940000" rotWithShape="0">
              <a:srgbClr val="000000">
                <a:alpha val="38000"/>
              </a:srgbClr>
            </a:outerShdw>
          </a:effectLst>
          <a:scene3d>
            <a:camera prst="isometricTopUp">
              <a:rot lat="19476000" lon="18882001" rev="361200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104528" y="933846"/>
            <a:ext cx="374471" cy="488403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152400" dist="870839" dir="8940000" rotWithShape="0">
              <a:srgbClr val="000000">
                <a:alpha val="38000"/>
              </a:srgbClr>
            </a:outerShdw>
          </a:effectLst>
          <a:scene3d>
            <a:camera prst="isometricTopUp">
              <a:rot lat="19476000" lon="18882001" rev="361200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7544120" y="1161767"/>
            <a:ext cx="374471" cy="488403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152400" dist="870839" dir="8940000" rotWithShape="0">
              <a:srgbClr val="000000">
                <a:alpha val="38000"/>
              </a:srgbClr>
            </a:outerShdw>
          </a:effectLst>
          <a:scene3d>
            <a:camera prst="isometricTopUp">
              <a:rot lat="19476000" lon="18882001" rev="361200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973305" y="1395568"/>
            <a:ext cx="374471" cy="488403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152400" dist="870839" dir="8940000" rotWithShape="0">
              <a:srgbClr val="000000">
                <a:alpha val="38000"/>
              </a:srgbClr>
            </a:outerShdw>
          </a:effectLst>
          <a:scene3d>
            <a:camera prst="isometricTopUp">
              <a:rot lat="19476000" lon="18882001" rev="361200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632366" y="1226888"/>
            <a:ext cx="513232" cy="529557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152400" dist="870839" dir="8940000" rotWithShape="0">
              <a:srgbClr val="000000">
                <a:alpha val="38000"/>
              </a:srgbClr>
            </a:outerShdw>
          </a:effectLst>
          <a:scene3d>
            <a:camera prst="isometricTopUp">
              <a:rot lat="19476000" lon="18882001" rev="361200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7120809" y="1487371"/>
            <a:ext cx="513232" cy="529557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152400" dist="870839" dir="8940000" rotWithShape="0">
              <a:srgbClr val="000000">
                <a:alpha val="38000"/>
              </a:srgbClr>
            </a:outerShdw>
          </a:effectLst>
          <a:scene3d>
            <a:camera prst="isometricTopUp">
              <a:rot lat="19476000" lon="18882001" rev="361200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7625530" y="1747852"/>
            <a:ext cx="513232" cy="529557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152400" dist="870839" dir="8940000" rotWithShape="0">
              <a:srgbClr val="000000">
                <a:alpha val="38000"/>
              </a:srgbClr>
            </a:outerShdw>
          </a:effectLst>
          <a:scene3d>
            <a:camera prst="isometricTopUp">
              <a:rot lat="19476000" lon="18882001" rev="361200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297298" y="1161769"/>
            <a:ext cx="769766" cy="688286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152400" dist="870839" dir="8940000" rotWithShape="0">
              <a:srgbClr val="000000">
                <a:alpha val="38000"/>
              </a:srgbClr>
            </a:outerShdw>
          </a:effectLst>
          <a:scene3d>
            <a:camera prst="isometricTopUp">
              <a:rot lat="19476000" lon="18882001" rev="361200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889291" y="1509530"/>
            <a:ext cx="769766" cy="688286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152400" dist="870839" dir="8940000" rotWithShape="0">
              <a:srgbClr val="000000">
                <a:alpha val="38000"/>
              </a:srgbClr>
            </a:outerShdw>
          </a:effectLst>
          <a:scene3d>
            <a:camera prst="isometricTopUp">
              <a:rot lat="19476000" lon="18882001" rev="361200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507982" y="1867693"/>
            <a:ext cx="769766" cy="688286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152400" dist="870839" dir="8940000" rotWithShape="0">
              <a:srgbClr val="000000">
                <a:alpha val="38000"/>
              </a:srgbClr>
            </a:outerShdw>
          </a:effectLst>
          <a:scene3d>
            <a:camera prst="isometricTopUp">
              <a:rot lat="19476000" lon="18882001" rev="361200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126670" y="2193294"/>
            <a:ext cx="769766" cy="688286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152400" dist="870839" dir="8940000" rotWithShape="0">
              <a:srgbClr val="000000">
                <a:alpha val="38000"/>
              </a:srgbClr>
            </a:outerShdw>
          </a:effectLst>
          <a:scene3d>
            <a:camera prst="isometricTopUp">
              <a:rot lat="19476000" lon="18882001" rev="361200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7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5401" y="5152984"/>
            <a:ext cx="733894" cy="550421"/>
          </a:xfrm>
          <a:prstGeom prst="rect">
            <a:avLst/>
          </a:prstGeom>
          <a:noFill/>
        </p:spPr>
      </p:pic>
      <p:pic>
        <p:nvPicPr>
          <p:cNvPr id="48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6491" y="5305384"/>
            <a:ext cx="733894" cy="550421"/>
          </a:xfrm>
          <a:prstGeom prst="rect">
            <a:avLst/>
          </a:prstGeom>
          <a:noFill/>
        </p:spPr>
      </p:pic>
      <p:pic>
        <p:nvPicPr>
          <p:cNvPr id="49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5433" y="5517025"/>
            <a:ext cx="733894" cy="550421"/>
          </a:xfrm>
          <a:prstGeom prst="rect">
            <a:avLst/>
          </a:prstGeom>
          <a:noFill/>
        </p:spPr>
      </p:pic>
      <p:pic>
        <p:nvPicPr>
          <p:cNvPr id="50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5029" y="6103110"/>
            <a:ext cx="733894" cy="550421"/>
          </a:xfrm>
          <a:prstGeom prst="rect">
            <a:avLst/>
          </a:prstGeom>
          <a:noFill/>
        </p:spPr>
      </p:pic>
      <p:sp>
        <p:nvSpPr>
          <p:cNvPr id="96" name="TextBox 95"/>
          <p:cNvSpPr txBox="1"/>
          <p:nvPr/>
        </p:nvSpPr>
        <p:spPr>
          <a:xfrm>
            <a:off x="6018417" y="999317"/>
            <a:ext cx="2657931" cy="738664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93E3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Software Components with Real-time Scheduling Constraints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6447405" y="5877123"/>
            <a:ext cx="1485870" cy="307777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93E3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Processors</a:t>
            </a:r>
            <a:endParaRPr lang="en-US" sz="1400" dirty="0"/>
          </a:p>
        </p:txBody>
      </p:sp>
      <p:sp>
        <p:nvSpPr>
          <p:cNvPr id="52" name="Rectangle 2060"/>
          <p:cNvSpPr>
            <a:spLocks noChangeArrowheads="1"/>
          </p:cNvSpPr>
          <p:nvPr/>
        </p:nvSpPr>
        <p:spPr bwMode="auto">
          <a:xfrm>
            <a:off x="4136818" y="827987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Evaluation</a:t>
            </a:r>
            <a:endParaRPr lang="en-US" sz="800" dirty="0"/>
          </a:p>
        </p:txBody>
      </p:sp>
      <p:sp>
        <p:nvSpPr>
          <p:cNvPr id="53" name="Line 2061"/>
          <p:cNvSpPr>
            <a:spLocks noChangeShapeType="1"/>
          </p:cNvSpPr>
          <p:nvPr/>
        </p:nvSpPr>
        <p:spPr bwMode="auto">
          <a:xfrm>
            <a:off x="3850187" y="96605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554037"/>
          </a:xfrm>
        </p:spPr>
        <p:txBody>
          <a:bodyPr/>
          <a:lstStyle/>
          <a:p>
            <a:r>
              <a:rPr lang="en-US" dirty="0" smtClean="0"/>
              <a:t>Summary of My Research Area</a:t>
            </a:r>
            <a:endParaRPr lang="en-US" dirty="0"/>
          </a:p>
        </p:txBody>
      </p:sp>
      <p:pic>
        <p:nvPicPr>
          <p:cNvPr id="6" name="Picture 18" descr="gray dis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912" y="2819552"/>
            <a:ext cx="4944888" cy="259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70"/>
          <p:cNvGrpSpPr>
            <a:grpSpLocks/>
          </p:cNvGrpSpPr>
          <p:nvPr/>
        </p:nvGrpSpPr>
        <p:grpSpPr bwMode="auto">
          <a:xfrm>
            <a:off x="533400" y="1752600"/>
            <a:ext cx="3124200" cy="1295400"/>
            <a:chOff x="912" y="576"/>
            <a:chExt cx="3446" cy="2219"/>
          </a:xfrm>
        </p:grpSpPr>
        <p:pic>
          <p:nvPicPr>
            <p:cNvPr id="11" name="Picture 360" descr="piec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00" y="2064"/>
              <a:ext cx="792" cy="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61" descr="piec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72" y="732"/>
              <a:ext cx="504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62" descr="piec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92" y="1452"/>
              <a:ext cx="368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63" descr="piec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80" y="1584"/>
              <a:ext cx="446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64" descr="piec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72" y="1296"/>
              <a:ext cx="3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65" descr="piec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36" y="1008"/>
              <a:ext cx="301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AutoShape 366"/>
            <p:cNvCxnSpPr>
              <a:cxnSpLocks noChangeShapeType="1"/>
            </p:cNvCxnSpPr>
            <p:nvPr/>
          </p:nvCxnSpPr>
          <p:spPr bwMode="auto">
            <a:xfrm rot="5400000" flipH="1" flipV="1">
              <a:off x="2687" y="1395"/>
              <a:ext cx="1509" cy="1291"/>
            </a:xfrm>
            <a:prstGeom prst="curvedConnector3">
              <a:avLst>
                <a:gd name="adj1" fmla="val -9477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8" name="AutoShape 367"/>
            <p:cNvCxnSpPr>
              <a:cxnSpLocks noChangeShapeType="1"/>
            </p:cNvCxnSpPr>
            <p:nvPr/>
          </p:nvCxnSpPr>
          <p:spPr bwMode="auto">
            <a:xfrm flipH="1" flipV="1">
              <a:off x="2880" y="1790"/>
              <a:ext cx="312" cy="640"/>
            </a:xfrm>
            <a:prstGeom prst="curvedConnector5">
              <a:avLst>
                <a:gd name="adj1" fmla="val -46153"/>
                <a:gd name="adj2" fmla="val 62500"/>
                <a:gd name="adj3" fmla="val 146153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368"/>
            <p:cNvCxnSpPr>
              <a:cxnSpLocks noChangeShapeType="1"/>
            </p:cNvCxnSpPr>
            <p:nvPr/>
          </p:nvCxnSpPr>
          <p:spPr bwMode="auto">
            <a:xfrm rot="10800000" flipV="1">
              <a:off x="2760" y="1440"/>
              <a:ext cx="312" cy="182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20" name="AutoShape 369"/>
            <p:cNvCxnSpPr>
              <a:cxnSpLocks noChangeShapeType="1"/>
            </p:cNvCxnSpPr>
            <p:nvPr/>
          </p:nvCxnSpPr>
          <p:spPr bwMode="auto">
            <a:xfrm flipH="1">
              <a:off x="3326" y="1440"/>
              <a:ext cx="58" cy="350"/>
            </a:xfrm>
            <a:prstGeom prst="curvedConnector3">
              <a:avLst>
                <a:gd name="adj1" fmla="val -248278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21" name="AutoShape 370"/>
            <p:cNvCxnSpPr>
              <a:cxnSpLocks noChangeShapeType="1"/>
            </p:cNvCxnSpPr>
            <p:nvPr/>
          </p:nvCxnSpPr>
          <p:spPr bwMode="auto">
            <a:xfrm rot="5400000" flipH="1" flipV="1">
              <a:off x="3095" y="1155"/>
              <a:ext cx="849" cy="833"/>
            </a:xfrm>
            <a:prstGeom prst="curvedConnector4">
              <a:avLst>
                <a:gd name="adj1" fmla="val -16963"/>
                <a:gd name="adj2" fmla="val 63384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22" name="AutoShape 371"/>
            <p:cNvCxnSpPr>
              <a:cxnSpLocks noChangeShapeType="1"/>
            </p:cNvCxnSpPr>
            <p:nvPr/>
          </p:nvCxnSpPr>
          <p:spPr bwMode="auto">
            <a:xfrm rot="5400000" flipV="1">
              <a:off x="2380" y="1648"/>
              <a:ext cx="612" cy="220"/>
            </a:xfrm>
            <a:prstGeom prst="curvedConnector3">
              <a:avLst>
                <a:gd name="adj1" fmla="val -23528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23" name="AutoShape 372"/>
            <p:cNvCxnSpPr>
              <a:cxnSpLocks noChangeShapeType="1"/>
            </p:cNvCxnSpPr>
            <p:nvPr/>
          </p:nvCxnSpPr>
          <p:spPr bwMode="auto">
            <a:xfrm rot="5400000" flipH="1" flipV="1">
              <a:off x="2648" y="1368"/>
              <a:ext cx="352" cy="496"/>
            </a:xfrm>
            <a:prstGeom prst="curvedConnector4">
              <a:avLst>
                <a:gd name="adj1" fmla="val -40907"/>
                <a:gd name="adj2" fmla="val 68546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24" name="AutoShape 373"/>
            <p:cNvCxnSpPr>
              <a:cxnSpLocks noChangeShapeType="1"/>
            </p:cNvCxnSpPr>
            <p:nvPr/>
          </p:nvCxnSpPr>
          <p:spPr bwMode="auto">
            <a:xfrm rot="10800000" flipH="1">
              <a:off x="2880" y="1008"/>
              <a:ext cx="1207" cy="782"/>
            </a:xfrm>
            <a:prstGeom prst="curvedConnector4">
              <a:avLst>
                <a:gd name="adj1" fmla="val -11931"/>
                <a:gd name="adj2" fmla="val 118412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pic>
          <p:nvPicPr>
            <p:cNvPr id="25" name="Picture 374" descr="piec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40" y="1296"/>
              <a:ext cx="15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375" descr="piece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744" y="1788"/>
              <a:ext cx="89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376" descr="piece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792" y="960"/>
              <a:ext cx="89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377" descr="piece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862" y="1788"/>
              <a:ext cx="67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378" descr="piece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224" y="816"/>
              <a:ext cx="13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0" name="AutoShape 379"/>
            <p:cNvCxnSpPr>
              <a:cxnSpLocks noChangeShapeType="1"/>
            </p:cNvCxnSpPr>
            <p:nvPr/>
          </p:nvCxnSpPr>
          <p:spPr bwMode="auto">
            <a:xfrm flipV="1">
              <a:off x="3881" y="878"/>
              <a:ext cx="477" cy="123"/>
            </a:xfrm>
            <a:prstGeom prst="curvedConnector3">
              <a:avLst>
                <a:gd name="adj1" fmla="val 13019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31" name="AutoShape 380"/>
            <p:cNvCxnSpPr>
              <a:cxnSpLocks noChangeShapeType="1"/>
            </p:cNvCxnSpPr>
            <p:nvPr/>
          </p:nvCxnSpPr>
          <p:spPr bwMode="auto">
            <a:xfrm rot="5400000">
              <a:off x="3636" y="1548"/>
              <a:ext cx="389" cy="174"/>
            </a:xfrm>
            <a:prstGeom prst="curvedConnector4">
              <a:avLst>
                <a:gd name="adj1" fmla="val 44731"/>
                <a:gd name="adj2" fmla="val 182759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32" name="AutoShape 381"/>
            <p:cNvCxnSpPr>
              <a:cxnSpLocks noChangeShapeType="1"/>
            </p:cNvCxnSpPr>
            <p:nvPr/>
          </p:nvCxnSpPr>
          <p:spPr bwMode="auto">
            <a:xfrm rot="-5400000" flipH="1" flipV="1">
              <a:off x="3572" y="952"/>
              <a:ext cx="1" cy="690"/>
            </a:xfrm>
            <a:prstGeom prst="curvedConnector3">
              <a:avLst>
                <a:gd name="adj1" fmla="val -14400005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pic>
          <p:nvPicPr>
            <p:cNvPr id="33" name="Picture 403" descr="piece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7170690">
              <a:off x="1129" y="1043"/>
              <a:ext cx="597" cy="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404" descr="piece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rot="7167012">
              <a:off x="1248" y="586"/>
              <a:ext cx="272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405" descr="piece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 rot="7166021">
              <a:off x="1752" y="1214"/>
              <a:ext cx="33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406" descr="piece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 rot="7154930">
              <a:off x="2097" y="820"/>
              <a:ext cx="236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407" descr="piece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 rot="7163179">
              <a:off x="2247" y="1785"/>
              <a:ext cx="22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8" name="AutoShape 408"/>
            <p:cNvCxnSpPr>
              <a:cxnSpLocks noChangeShapeType="1"/>
            </p:cNvCxnSpPr>
            <p:nvPr/>
          </p:nvCxnSpPr>
          <p:spPr bwMode="auto">
            <a:xfrm rot="10800000" flipH="1" flipV="1">
              <a:off x="1189" y="1184"/>
              <a:ext cx="1081" cy="654"/>
            </a:xfrm>
            <a:prstGeom prst="curvedConnector3">
              <a:avLst>
                <a:gd name="adj1" fmla="val -27014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39" name="AutoShape 409"/>
            <p:cNvCxnSpPr>
              <a:cxnSpLocks noChangeShapeType="1"/>
            </p:cNvCxnSpPr>
            <p:nvPr/>
          </p:nvCxnSpPr>
          <p:spPr bwMode="auto">
            <a:xfrm rot="5400000" flipH="1" flipV="1">
              <a:off x="1463" y="1041"/>
              <a:ext cx="357" cy="720"/>
            </a:xfrm>
            <a:prstGeom prst="curvedConnector5">
              <a:avLst>
                <a:gd name="adj1" fmla="val -77870"/>
                <a:gd name="adj2" fmla="val 138750"/>
                <a:gd name="adj3" fmla="val 224088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40" name="AutoShape 410"/>
            <p:cNvCxnSpPr>
              <a:cxnSpLocks noChangeShapeType="1"/>
            </p:cNvCxnSpPr>
            <p:nvPr/>
          </p:nvCxnSpPr>
          <p:spPr bwMode="auto">
            <a:xfrm rot="-5400000" flipH="1" flipV="1">
              <a:off x="1792" y="351"/>
              <a:ext cx="5" cy="955"/>
            </a:xfrm>
            <a:prstGeom prst="curvedConnector5">
              <a:avLst>
                <a:gd name="adj1" fmla="val -3960000"/>
                <a:gd name="adj2" fmla="val 48375"/>
                <a:gd name="adj3" fmla="val 418000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41" name="AutoShape 411"/>
            <p:cNvCxnSpPr>
              <a:cxnSpLocks noChangeShapeType="1"/>
            </p:cNvCxnSpPr>
            <p:nvPr/>
          </p:nvCxnSpPr>
          <p:spPr bwMode="auto">
            <a:xfrm rot="5400000">
              <a:off x="1755" y="1113"/>
              <a:ext cx="484" cy="320"/>
            </a:xfrm>
            <a:prstGeom prst="curvedConnector3">
              <a:avLst>
                <a:gd name="adj1" fmla="val 145454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42" name="AutoShape 412"/>
            <p:cNvCxnSpPr>
              <a:cxnSpLocks noChangeShapeType="1"/>
            </p:cNvCxnSpPr>
            <p:nvPr/>
          </p:nvCxnSpPr>
          <p:spPr bwMode="auto">
            <a:xfrm rot="10800000" flipH="1" flipV="1">
              <a:off x="1785" y="1292"/>
              <a:ext cx="632" cy="498"/>
            </a:xfrm>
            <a:prstGeom prst="curvedConnector4">
              <a:avLst>
                <a:gd name="adj1" fmla="val -35917"/>
                <a:gd name="adj2" fmla="val 74898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43" name="AutoShape 413"/>
            <p:cNvCxnSpPr>
              <a:cxnSpLocks noChangeShapeType="1"/>
            </p:cNvCxnSpPr>
            <p:nvPr/>
          </p:nvCxnSpPr>
          <p:spPr bwMode="auto">
            <a:xfrm>
              <a:off x="1493" y="774"/>
              <a:ext cx="176" cy="681"/>
            </a:xfrm>
            <a:prstGeom prst="curvedConnector3">
              <a:avLst>
                <a:gd name="adj1" fmla="val 263634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44" name="AutoShape 414"/>
            <p:cNvCxnSpPr>
              <a:cxnSpLocks noChangeShapeType="1"/>
            </p:cNvCxnSpPr>
            <p:nvPr/>
          </p:nvCxnSpPr>
          <p:spPr bwMode="auto">
            <a:xfrm rot="10800000" flipH="1" flipV="1">
              <a:off x="1275" y="651"/>
              <a:ext cx="997" cy="175"/>
            </a:xfrm>
            <a:prstGeom prst="curvedConnector4">
              <a:avLst>
                <a:gd name="adj1" fmla="val -21264"/>
                <a:gd name="adj2" fmla="val -150287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45" name="AutoShape 415"/>
            <p:cNvCxnSpPr>
              <a:cxnSpLocks noChangeShapeType="1"/>
            </p:cNvCxnSpPr>
            <p:nvPr/>
          </p:nvCxnSpPr>
          <p:spPr bwMode="auto">
            <a:xfrm rot="5400000" flipV="1">
              <a:off x="1868" y="1356"/>
              <a:ext cx="719" cy="451"/>
            </a:xfrm>
            <a:prstGeom prst="curvedConnector4">
              <a:avLst>
                <a:gd name="adj1" fmla="val -30597"/>
                <a:gd name="adj2" fmla="val 143903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pic>
          <p:nvPicPr>
            <p:cNvPr id="46" name="Picture 416" descr="piece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 rot="7166726">
              <a:off x="2438" y="716"/>
              <a:ext cx="117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417" descr="piece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 rot="7153277">
              <a:off x="2515" y="903"/>
              <a:ext cx="67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18" descr="piece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 rot="7153277">
              <a:off x="2611" y="999"/>
              <a:ext cx="67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419" descr="piece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 rot="7155311">
              <a:off x="2626" y="901"/>
              <a:ext cx="51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420" descr="piece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 rot="7170690">
              <a:off x="2529" y="1194"/>
              <a:ext cx="100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1" name="AutoShape 421"/>
            <p:cNvCxnSpPr>
              <a:cxnSpLocks noChangeShapeType="1"/>
            </p:cNvCxnSpPr>
            <p:nvPr/>
          </p:nvCxnSpPr>
          <p:spPr bwMode="auto">
            <a:xfrm rot="5400000">
              <a:off x="2478" y="1134"/>
              <a:ext cx="227" cy="75"/>
            </a:xfrm>
            <a:prstGeom prst="curvedConnector5">
              <a:avLst>
                <a:gd name="adj1" fmla="val 28634"/>
                <a:gd name="adj2" fmla="val 346667"/>
                <a:gd name="adj3" fmla="val 17313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52" name="AutoShape 422"/>
            <p:cNvCxnSpPr>
              <a:cxnSpLocks noChangeShapeType="1"/>
            </p:cNvCxnSpPr>
            <p:nvPr/>
          </p:nvCxnSpPr>
          <p:spPr bwMode="auto">
            <a:xfrm rot="10800000" flipH="1" flipV="1">
              <a:off x="2451" y="743"/>
              <a:ext cx="115" cy="161"/>
            </a:xfrm>
            <a:prstGeom prst="curvedConnector4">
              <a:avLst>
                <a:gd name="adj1" fmla="val -151306"/>
                <a:gd name="adj2" fmla="val 77639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53" name="AutoShape 423"/>
            <p:cNvCxnSpPr>
              <a:cxnSpLocks noChangeShapeType="1"/>
            </p:cNvCxnSpPr>
            <p:nvPr/>
          </p:nvCxnSpPr>
          <p:spPr bwMode="auto">
            <a:xfrm flipH="1">
              <a:off x="2310" y="796"/>
              <a:ext cx="235" cy="186"/>
            </a:xfrm>
            <a:prstGeom prst="curvedConnector3">
              <a:avLst>
                <a:gd name="adj1" fmla="val -72764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pic>
          <p:nvPicPr>
            <p:cNvPr id="54" name="Picture 424" descr="piece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912" y="2268"/>
              <a:ext cx="360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425" descr="piece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913" y="1836"/>
              <a:ext cx="16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426" descr="piece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1444" y="2460"/>
              <a:ext cx="202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427" descr="piece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1754" y="2076"/>
              <a:ext cx="142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428" descr="piece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2352" y="2400"/>
              <a:ext cx="13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9" name="AutoShape 429"/>
            <p:cNvCxnSpPr>
              <a:cxnSpLocks noChangeShapeType="1"/>
            </p:cNvCxnSpPr>
            <p:nvPr/>
          </p:nvCxnSpPr>
          <p:spPr bwMode="auto">
            <a:xfrm rot="5400000" flipH="1" flipV="1">
              <a:off x="1719" y="1899"/>
              <a:ext cx="74" cy="1328"/>
            </a:xfrm>
            <a:prstGeom prst="curvedConnector3">
              <a:avLst>
                <a:gd name="adj1" fmla="val -194593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60" name="AutoShape 430"/>
            <p:cNvCxnSpPr>
              <a:cxnSpLocks noChangeShapeType="1"/>
            </p:cNvCxnSpPr>
            <p:nvPr/>
          </p:nvCxnSpPr>
          <p:spPr bwMode="auto">
            <a:xfrm>
              <a:off x="1272" y="2434"/>
              <a:ext cx="172" cy="120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61" name="AutoShape 431"/>
            <p:cNvCxnSpPr>
              <a:cxnSpLocks noChangeShapeType="1"/>
            </p:cNvCxnSpPr>
            <p:nvPr/>
          </p:nvCxnSpPr>
          <p:spPr bwMode="auto">
            <a:xfrm rot="10800000">
              <a:off x="1080" y="1913"/>
              <a:ext cx="674" cy="229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62" name="AutoShape 432"/>
            <p:cNvCxnSpPr>
              <a:cxnSpLocks noChangeShapeType="1"/>
            </p:cNvCxnSpPr>
            <p:nvPr/>
          </p:nvCxnSpPr>
          <p:spPr bwMode="auto">
            <a:xfrm flipH="1">
              <a:off x="1646" y="2142"/>
              <a:ext cx="250" cy="412"/>
            </a:xfrm>
            <a:prstGeom prst="curvedConnector3">
              <a:avLst>
                <a:gd name="adj1" fmla="val -57602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63" name="AutoShape 433"/>
            <p:cNvCxnSpPr>
              <a:cxnSpLocks noChangeShapeType="1"/>
            </p:cNvCxnSpPr>
            <p:nvPr/>
          </p:nvCxnSpPr>
          <p:spPr bwMode="auto">
            <a:xfrm rot="5400000" flipH="1" flipV="1">
              <a:off x="1857" y="2151"/>
              <a:ext cx="184" cy="807"/>
            </a:xfrm>
            <a:prstGeom prst="curvedConnector4">
              <a:avLst>
                <a:gd name="adj1" fmla="val -77718"/>
                <a:gd name="adj2" fmla="val 56259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64" name="AutoShape 434"/>
            <p:cNvCxnSpPr>
              <a:cxnSpLocks noChangeShapeType="1"/>
            </p:cNvCxnSpPr>
            <p:nvPr/>
          </p:nvCxnSpPr>
          <p:spPr bwMode="auto">
            <a:xfrm rot="5400000" flipV="1">
              <a:off x="829" y="2004"/>
              <a:ext cx="432" cy="95"/>
            </a:xfrm>
            <a:prstGeom prst="curvedConnector3">
              <a:avLst>
                <a:gd name="adj1" fmla="val -33333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65" name="AutoShape 435"/>
            <p:cNvCxnSpPr>
              <a:cxnSpLocks noChangeShapeType="1"/>
            </p:cNvCxnSpPr>
            <p:nvPr/>
          </p:nvCxnSpPr>
          <p:spPr bwMode="auto">
            <a:xfrm rot="16200000" flipH="1">
              <a:off x="1300" y="1687"/>
              <a:ext cx="152" cy="757"/>
            </a:xfrm>
            <a:prstGeom prst="curvedConnector2">
              <a:avLst/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66" name="AutoShape 436"/>
            <p:cNvCxnSpPr>
              <a:cxnSpLocks noChangeShapeType="1"/>
            </p:cNvCxnSpPr>
            <p:nvPr/>
          </p:nvCxnSpPr>
          <p:spPr bwMode="auto">
            <a:xfrm rot="10800000" flipH="1">
              <a:off x="1444" y="2400"/>
              <a:ext cx="976" cy="154"/>
            </a:xfrm>
            <a:prstGeom prst="curvedConnector4">
              <a:avLst>
                <a:gd name="adj1" fmla="val -14755"/>
                <a:gd name="adj2" fmla="val 193505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pic>
          <p:nvPicPr>
            <p:cNvPr id="67" name="Picture 437" descr="piece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2054" y="1980"/>
              <a:ext cx="70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438" descr="piece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102" y="2172"/>
              <a:ext cx="51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439" descr="piece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198" y="2268"/>
              <a:ext cx="51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440" descr="piece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198" y="2172"/>
              <a:ext cx="51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441" descr="piece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2137" y="2460"/>
              <a:ext cx="61" cy="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2" name="AutoShape 442"/>
            <p:cNvCxnSpPr>
              <a:cxnSpLocks noChangeShapeType="1"/>
            </p:cNvCxnSpPr>
            <p:nvPr/>
          </p:nvCxnSpPr>
          <p:spPr bwMode="auto">
            <a:xfrm flipH="1">
              <a:off x="2064" y="2400"/>
              <a:ext cx="51" cy="196"/>
            </a:xfrm>
            <a:prstGeom prst="curvedConnector3">
              <a:avLst>
                <a:gd name="adj1" fmla="val -280394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73" name="AutoShape 443"/>
            <p:cNvCxnSpPr>
              <a:cxnSpLocks noChangeShapeType="1"/>
            </p:cNvCxnSpPr>
            <p:nvPr/>
          </p:nvCxnSpPr>
          <p:spPr bwMode="auto">
            <a:xfrm rot="16200000" flipH="1">
              <a:off x="2020" y="2114"/>
              <a:ext cx="151" cy="13"/>
            </a:xfrm>
            <a:prstGeom prst="curvedConnector2">
              <a:avLst/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74" name="AutoShape 444"/>
            <p:cNvCxnSpPr>
              <a:cxnSpLocks noChangeShapeType="1"/>
            </p:cNvCxnSpPr>
            <p:nvPr/>
          </p:nvCxnSpPr>
          <p:spPr bwMode="auto">
            <a:xfrm rot="-5400000" flipH="1" flipV="1">
              <a:off x="1909" y="1896"/>
              <a:ext cx="96" cy="264"/>
            </a:xfrm>
            <a:prstGeom prst="curvedConnector3">
              <a:avLst>
                <a:gd name="adj1" fmla="val -15000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</p:grpSp>
      <p:pic>
        <p:nvPicPr>
          <p:cNvPr id="76" name="Picture 18" descr="gray dis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581399"/>
            <a:ext cx="4876800" cy="255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TextBox 77"/>
          <p:cNvSpPr txBox="1"/>
          <p:nvPr/>
        </p:nvSpPr>
        <p:spPr>
          <a:xfrm>
            <a:off x="881156" y="3142214"/>
            <a:ext cx="2987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Complex/Large Scale CPS Systems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3733800" y="4343400"/>
            <a:ext cx="236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Modeling</a:t>
            </a:r>
            <a:endParaRPr lang="en-US" dirty="0"/>
          </a:p>
        </p:txBody>
      </p:sp>
      <p:pic>
        <p:nvPicPr>
          <p:cNvPr id="82" name="Picture 14"/>
          <p:cNvPicPr>
            <a:picLocks noChangeAspect="1" noChangeArrowheads="1"/>
          </p:cNvPicPr>
          <p:nvPr/>
        </p:nvPicPr>
        <p:blipFill>
          <a:blip r:embed="rId31" cstate="print"/>
          <a:srcRect r="40318" b="12502"/>
          <a:stretch>
            <a:fillRect/>
          </a:stretch>
        </p:blipFill>
        <p:spPr bwMode="auto">
          <a:xfrm rot="10800000" flipV="1">
            <a:off x="5715000" y="3505200"/>
            <a:ext cx="1219200" cy="1340346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4"/>
          <p:cNvPicPr>
            <a:picLocks noChangeAspect="1" noChangeArrowheads="1"/>
          </p:cNvPicPr>
          <p:nvPr/>
        </p:nvPicPr>
        <p:blipFill>
          <a:blip r:embed="rId3" cstate="print"/>
          <a:srcRect t="11287"/>
          <a:stretch>
            <a:fillRect/>
          </a:stretch>
        </p:blipFill>
        <p:spPr bwMode="auto">
          <a:xfrm>
            <a:off x="4404995" y="3174426"/>
            <a:ext cx="3463225" cy="261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8604" y="5925964"/>
            <a:ext cx="1445175" cy="1083881"/>
          </a:xfrm>
          <a:prstGeom prst="rect">
            <a:avLst/>
          </a:prstGeom>
          <a:noFill/>
        </p:spPr>
      </p:pic>
      <p:sp>
        <p:nvSpPr>
          <p:cNvPr id="103" name="Rounded Rectangle 102"/>
          <p:cNvSpPr/>
          <p:nvPr/>
        </p:nvSpPr>
        <p:spPr bwMode="auto">
          <a:xfrm>
            <a:off x="7098658" y="3630467"/>
            <a:ext cx="2045342" cy="10744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Heuristic Bin-Packing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w/ </a:t>
            </a:r>
            <a:r>
              <a:rPr lang="en-US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Response Time Analysis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7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6576" y="5665480"/>
            <a:ext cx="1301724" cy="976293"/>
          </a:xfrm>
          <a:prstGeom prst="rect">
            <a:avLst/>
          </a:prstGeom>
          <a:noFill/>
        </p:spPr>
      </p:pic>
      <p:sp>
        <p:nvSpPr>
          <p:cNvPr id="78" name="Text Box 206"/>
          <p:cNvSpPr txBox="1">
            <a:spLocks noChangeArrowheads="1"/>
          </p:cNvSpPr>
          <p:nvPr/>
        </p:nvSpPr>
        <p:spPr bwMode="auto">
          <a:xfrm>
            <a:off x="500461" y="4763"/>
            <a:ext cx="8167220" cy="5847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Software Deployment Real-time Constraints</a:t>
            </a:r>
            <a:endParaRPr lang="en-US" sz="3000" dirty="0"/>
          </a:p>
        </p:txBody>
      </p:sp>
      <p:sp>
        <p:nvSpPr>
          <p:cNvPr id="76" name="Text Placeholder 2"/>
          <p:cNvSpPr txBox="1">
            <a:spLocks/>
          </p:cNvSpPr>
          <p:nvPr/>
        </p:nvSpPr>
        <p:spPr bwMode="auto">
          <a:xfrm>
            <a:off x="-1" y="1508760"/>
            <a:ext cx="52737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 very common type of                constraint in CPS systems is a          </a:t>
            </a:r>
            <a:r>
              <a:rPr lang="en-US" sz="2000" b="1" kern="0" dirty="0" smtClean="0">
                <a:latin typeface="+mj-lt"/>
                <a:cs typeface="+mn-cs"/>
              </a:rPr>
              <a:t>set of real-time scheduling               requirements </a:t>
            </a:r>
          </a:p>
          <a:p>
            <a:pPr marL="5746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="1" kern="0" dirty="0" smtClean="0">
                <a:latin typeface="+mj-lt"/>
                <a:cs typeface="+mn-cs"/>
              </a:rPr>
              <a:t>e.g., software to actuate flight control surfaces must execute on time</a:t>
            </a:r>
            <a:endParaRPr kumimoji="0" lang="en-US" sz="2000" b="1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Existing Approaches:</a:t>
            </a:r>
          </a:p>
          <a:p>
            <a:pPr marL="630238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000" kern="0" dirty="0" smtClean="0">
                <a:latin typeface="+mj-lt"/>
                <a:cs typeface="+mn-cs"/>
              </a:rPr>
              <a:t>Many algorithms based on                 heuristic bin-packing for    multiprocessor scheduling</a:t>
            </a:r>
          </a:p>
          <a:p>
            <a:pPr marL="630238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000" kern="0" dirty="0" smtClean="0">
                <a:latin typeface="+mj-lt"/>
                <a:cs typeface="+mn-cs"/>
              </a:rPr>
              <a:t>Typically use </a:t>
            </a:r>
            <a:r>
              <a:rPr lang="en-US" sz="2000" i="1" kern="0" dirty="0" smtClean="0">
                <a:latin typeface="+mj-lt"/>
                <a:cs typeface="+mn-cs"/>
              </a:rPr>
              <a:t>Response Time          Analysis</a:t>
            </a:r>
            <a:r>
              <a:rPr lang="en-US" sz="2000" kern="0" dirty="0" smtClean="0">
                <a:latin typeface="+mj-lt"/>
                <a:cs typeface="+mn-cs"/>
              </a:rPr>
              <a:t> or </a:t>
            </a:r>
            <a:r>
              <a:rPr lang="en-US" sz="2000" i="1" kern="0" dirty="0" smtClean="0">
                <a:latin typeface="+mj-lt"/>
                <a:cs typeface="+mn-cs"/>
              </a:rPr>
              <a:t>Liu &amp; </a:t>
            </a:r>
            <a:r>
              <a:rPr lang="en-US" sz="2000" i="1" kern="0" dirty="0" err="1" smtClean="0">
                <a:latin typeface="+mj-lt"/>
                <a:cs typeface="+mn-cs"/>
              </a:rPr>
              <a:t>Layland</a:t>
            </a:r>
            <a:r>
              <a:rPr lang="en-US" sz="2000" i="1" kern="0" dirty="0" smtClean="0">
                <a:latin typeface="+mj-lt"/>
                <a:cs typeface="+mn-cs"/>
              </a:rPr>
              <a:t>              Bound</a:t>
            </a:r>
            <a:r>
              <a:rPr lang="en-US" sz="2000" kern="0" dirty="0" smtClean="0">
                <a:latin typeface="+mj-lt"/>
                <a:cs typeface="+mn-cs"/>
              </a:rPr>
              <a:t> to derive schedulable                       sets of tasks</a:t>
            </a: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512529" y="1269849"/>
            <a:ext cx="374471" cy="488403"/>
          </a:xfrm>
          <a:prstGeom prst="rect">
            <a:avLst/>
          </a:prstGeom>
          <a:ln>
            <a:headEnd type="none" w="med" len="med"/>
            <a:tailEnd type="none" w="med" len="med"/>
          </a:ln>
          <a:scene3d>
            <a:camera prst="isometricTopUp">
              <a:rot lat="19476000" lon="18882001" rev="361200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991526" y="1546611"/>
            <a:ext cx="513232" cy="529557"/>
          </a:xfrm>
          <a:prstGeom prst="rect">
            <a:avLst/>
          </a:prstGeom>
          <a:ln>
            <a:headEnd type="none" w="med" len="med"/>
            <a:tailEnd type="none" w="med" len="med"/>
          </a:ln>
          <a:scene3d>
            <a:camera prst="isometricTopUp">
              <a:rot lat="19476000" lon="18882001" rev="361200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941714" y="1503650"/>
            <a:ext cx="374471" cy="488403"/>
          </a:xfrm>
          <a:prstGeom prst="rect">
            <a:avLst/>
          </a:prstGeom>
          <a:ln>
            <a:headEnd type="none" w="med" len="med"/>
            <a:tailEnd type="none" w="med" len="med"/>
          </a:ln>
          <a:scene3d>
            <a:camera prst="isometricTopUp">
              <a:rot lat="19476000" lon="18882001" rev="361200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7381306" y="1731571"/>
            <a:ext cx="374471" cy="488403"/>
          </a:xfrm>
          <a:prstGeom prst="rect">
            <a:avLst/>
          </a:prstGeom>
          <a:ln>
            <a:headEnd type="none" w="med" len="med"/>
            <a:tailEnd type="none" w="med" len="med"/>
          </a:ln>
          <a:scene3d>
            <a:camera prst="isometricTopUp">
              <a:rot lat="19476000" lon="18882001" rev="361200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810491" y="1965372"/>
            <a:ext cx="374471" cy="488403"/>
          </a:xfrm>
          <a:prstGeom prst="rect">
            <a:avLst/>
          </a:prstGeom>
          <a:ln>
            <a:headEnd type="none" w="med" len="med"/>
            <a:tailEnd type="none" w="med" len="med"/>
          </a:ln>
          <a:scene3d>
            <a:camera prst="isometricTopUp">
              <a:rot lat="19476000" lon="18882001" rev="361200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469552" y="1796692"/>
            <a:ext cx="513232" cy="529557"/>
          </a:xfrm>
          <a:prstGeom prst="rect">
            <a:avLst/>
          </a:prstGeom>
          <a:ln>
            <a:headEnd type="none" w="med" len="med"/>
            <a:tailEnd type="none" w="med" len="med"/>
          </a:ln>
          <a:scene3d>
            <a:camera prst="isometricTopUp">
              <a:rot lat="19476000" lon="18882001" rev="361200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957995" y="2057175"/>
            <a:ext cx="513232" cy="529557"/>
          </a:xfrm>
          <a:prstGeom prst="rect">
            <a:avLst/>
          </a:prstGeom>
          <a:ln>
            <a:headEnd type="none" w="med" len="med"/>
            <a:tailEnd type="none" w="med" len="med"/>
          </a:ln>
          <a:scene3d>
            <a:camera prst="isometricTopUp">
              <a:rot lat="19476000" lon="18882001" rev="361200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462716" y="2317656"/>
            <a:ext cx="513232" cy="529557"/>
          </a:xfrm>
          <a:prstGeom prst="rect">
            <a:avLst/>
          </a:prstGeom>
          <a:ln>
            <a:headEnd type="none" w="med" len="med"/>
            <a:tailEnd type="none" w="med" len="med"/>
          </a:ln>
          <a:scene3d>
            <a:camera prst="isometricTopUp">
              <a:rot lat="19476000" lon="18882001" rev="361200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6675343" y="700045"/>
            <a:ext cx="374471" cy="488403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152400" dist="870839" dir="8940000" rotWithShape="0">
              <a:srgbClr val="000000">
                <a:alpha val="38000"/>
              </a:srgbClr>
            </a:outerShdw>
          </a:effectLst>
          <a:scene3d>
            <a:camera prst="isometricTopUp">
              <a:rot lat="19476000" lon="18882001" rev="361200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154340" y="976807"/>
            <a:ext cx="513232" cy="529557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152400" dist="870839" dir="8940000" rotWithShape="0">
              <a:srgbClr val="000000">
                <a:alpha val="38000"/>
              </a:srgbClr>
            </a:outerShdw>
          </a:effectLst>
          <a:scene3d>
            <a:camera prst="isometricTopUp">
              <a:rot lat="19476000" lon="18882001" rev="361200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104528" y="933846"/>
            <a:ext cx="374471" cy="488403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152400" dist="870839" dir="8940000" rotWithShape="0">
              <a:srgbClr val="000000">
                <a:alpha val="38000"/>
              </a:srgbClr>
            </a:outerShdw>
          </a:effectLst>
          <a:scene3d>
            <a:camera prst="isometricTopUp">
              <a:rot lat="19476000" lon="18882001" rev="361200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7544120" y="1161767"/>
            <a:ext cx="374471" cy="488403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152400" dist="870839" dir="8940000" rotWithShape="0">
              <a:srgbClr val="000000">
                <a:alpha val="38000"/>
              </a:srgbClr>
            </a:outerShdw>
          </a:effectLst>
          <a:scene3d>
            <a:camera prst="isometricTopUp">
              <a:rot lat="19476000" lon="18882001" rev="361200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973305" y="1395568"/>
            <a:ext cx="374471" cy="488403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152400" dist="870839" dir="8940000" rotWithShape="0">
              <a:srgbClr val="000000">
                <a:alpha val="38000"/>
              </a:srgbClr>
            </a:outerShdw>
          </a:effectLst>
          <a:scene3d>
            <a:camera prst="isometricTopUp">
              <a:rot lat="19476000" lon="18882001" rev="361200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632366" y="1226888"/>
            <a:ext cx="513232" cy="529557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152400" dist="870839" dir="8940000" rotWithShape="0">
              <a:srgbClr val="000000">
                <a:alpha val="38000"/>
              </a:srgbClr>
            </a:outerShdw>
          </a:effectLst>
          <a:scene3d>
            <a:camera prst="isometricTopUp">
              <a:rot lat="19476000" lon="18882001" rev="361200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7120809" y="1487371"/>
            <a:ext cx="513232" cy="529557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152400" dist="870839" dir="8940000" rotWithShape="0">
              <a:srgbClr val="000000">
                <a:alpha val="38000"/>
              </a:srgbClr>
            </a:outerShdw>
          </a:effectLst>
          <a:scene3d>
            <a:camera prst="isometricTopUp">
              <a:rot lat="19476000" lon="18882001" rev="361200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7625530" y="1747852"/>
            <a:ext cx="513232" cy="529557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152400" dist="870839" dir="8940000" rotWithShape="0">
              <a:srgbClr val="000000">
                <a:alpha val="38000"/>
              </a:srgbClr>
            </a:outerShdw>
          </a:effectLst>
          <a:scene3d>
            <a:camera prst="isometricTopUp">
              <a:rot lat="19476000" lon="18882001" rev="361200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297298" y="1161769"/>
            <a:ext cx="769766" cy="688286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152400" dist="870839" dir="8940000" rotWithShape="0">
              <a:srgbClr val="000000">
                <a:alpha val="38000"/>
              </a:srgbClr>
            </a:outerShdw>
          </a:effectLst>
          <a:scene3d>
            <a:camera prst="isometricTopUp">
              <a:rot lat="19476000" lon="18882001" rev="361200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889291" y="1509530"/>
            <a:ext cx="769766" cy="688286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152400" dist="870839" dir="8940000" rotWithShape="0">
              <a:srgbClr val="000000">
                <a:alpha val="38000"/>
              </a:srgbClr>
            </a:outerShdw>
          </a:effectLst>
          <a:scene3d>
            <a:camera prst="isometricTopUp">
              <a:rot lat="19476000" lon="18882001" rev="361200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507982" y="1867693"/>
            <a:ext cx="769766" cy="688286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152400" dist="870839" dir="8940000" rotWithShape="0">
              <a:srgbClr val="000000">
                <a:alpha val="38000"/>
              </a:srgbClr>
            </a:outerShdw>
          </a:effectLst>
          <a:scene3d>
            <a:camera prst="isometricTopUp">
              <a:rot lat="19476000" lon="18882001" rev="361200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126670" y="2193294"/>
            <a:ext cx="769766" cy="688286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152400" dist="870839" dir="8940000" rotWithShape="0">
              <a:srgbClr val="000000">
                <a:alpha val="38000"/>
              </a:srgbClr>
            </a:outerShdw>
          </a:effectLst>
          <a:scene3d>
            <a:camera prst="isometricTopUp">
              <a:rot lat="19476000" lon="18882001" rev="361200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7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5401" y="5152984"/>
            <a:ext cx="733894" cy="550421"/>
          </a:xfrm>
          <a:prstGeom prst="rect">
            <a:avLst/>
          </a:prstGeom>
          <a:noFill/>
        </p:spPr>
      </p:pic>
      <p:pic>
        <p:nvPicPr>
          <p:cNvPr id="48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6491" y="5305384"/>
            <a:ext cx="733894" cy="550421"/>
          </a:xfrm>
          <a:prstGeom prst="rect">
            <a:avLst/>
          </a:prstGeom>
          <a:noFill/>
        </p:spPr>
      </p:pic>
      <p:pic>
        <p:nvPicPr>
          <p:cNvPr id="49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5433" y="5517025"/>
            <a:ext cx="733894" cy="550421"/>
          </a:xfrm>
          <a:prstGeom prst="rect">
            <a:avLst/>
          </a:prstGeom>
          <a:noFill/>
        </p:spPr>
      </p:pic>
      <p:pic>
        <p:nvPicPr>
          <p:cNvPr id="50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5029" y="6103110"/>
            <a:ext cx="733894" cy="550421"/>
          </a:xfrm>
          <a:prstGeom prst="rect">
            <a:avLst/>
          </a:prstGeom>
          <a:noFill/>
        </p:spPr>
      </p:pic>
      <p:sp>
        <p:nvSpPr>
          <p:cNvPr id="96" name="TextBox 95"/>
          <p:cNvSpPr txBox="1"/>
          <p:nvPr/>
        </p:nvSpPr>
        <p:spPr>
          <a:xfrm>
            <a:off x="6018417" y="999317"/>
            <a:ext cx="2657931" cy="738664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93E3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Software Components with Real-time Scheduling Constraints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6447405" y="5877123"/>
            <a:ext cx="1485870" cy="307777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93E3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Processors</a:t>
            </a:r>
            <a:endParaRPr lang="en-US" sz="1400" dirty="0"/>
          </a:p>
        </p:txBody>
      </p:sp>
      <p:cxnSp>
        <p:nvCxnSpPr>
          <p:cNvPr id="52" name="Straight Arrow Connector 51"/>
          <p:cNvCxnSpPr/>
          <p:nvPr/>
        </p:nvCxnSpPr>
        <p:spPr bwMode="auto">
          <a:xfrm rot="5400000">
            <a:off x="5537652" y="3675737"/>
            <a:ext cx="2990116" cy="91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rot="16200000" flipH="1">
            <a:off x="4819407" y="3272259"/>
            <a:ext cx="3663028" cy="11885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 rot="5400000">
            <a:off x="4461214" y="3549027"/>
            <a:ext cx="3549070" cy="10745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 rot="16200000" flipH="1">
            <a:off x="4151870" y="3125752"/>
            <a:ext cx="3597910" cy="8629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63" name="Rectangle 2060"/>
          <p:cNvSpPr>
            <a:spLocks noChangeArrowheads="1"/>
          </p:cNvSpPr>
          <p:nvPr/>
        </p:nvSpPr>
        <p:spPr bwMode="auto">
          <a:xfrm>
            <a:off x="9632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Multiple Constraints</a:t>
            </a:r>
            <a:endParaRPr lang="en-US" sz="800" dirty="0"/>
          </a:p>
        </p:txBody>
      </p:sp>
      <p:sp>
        <p:nvSpPr>
          <p:cNvPr id="64" name="Line 2061"/>
          <p:cNvSpPr>
            <a:spLocks noChangeShapeType="1"/>
          </p:cNvSpPr>
          <p:nvPr/>
        </p:nvSpPr>
        <p:spPr bwMode="auto">
          <a:xfrm>
            <a:off x="100568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2060"/>
          <p:cNvSpPr>
            <a:spLocks noChangeArrowheads="1"/>
          </p:cNvSpPr>
          <p:nvPr/>
        </p:nvSpPr>
        <p:spPr bwMode="auto">
          <a:xfrm>
            <a:off x="1267165" y="845417"/>
            <a:ext cx="717066" cy="3055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Solution </a:t>
            </a:r>
            <a:r>
              <a:rPr lang="en-US" sz="800" dirty="0" err="1" smtClean="0"/>
              <a:t>Algs</a:t>
            </a: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66" name="Rectangle 2060"/>
          <p:cNvSpPr>
            <a:spLocks noChangeArrowheads="1"/>
          </p:cNvSpPr>
          <p:nvPr/>
        </p:nvSpPr>
        <p:spPr bwMode="auto">
          <a:xfrm>
            <a:off x="2275346" y="834344"/>
            <a:ext cx="542263" cy="303419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Problem</a:t>
            </a:r>
          </a:p>
          <a:p>
            <a:r>
              <a:rPr lang="en-US" sz="800" dirty="0" smtClean="0"/>
              <a:t>Design</a:t>
            </a:r>
            <a:endParaRPr lang="en-US" sz="800" dirty="0"/>
          </a:p>
        </p:txBody>
      </p:sp>
      <p:sp>
        <p:nvSpPr>
          <p:cNvPr id="67" name="Rectangle 2060"/>
          <p:cNvSpPr>
            <a:spLocks noChangeArrowheads="1"/>
          </p:cNvSpPr>
          <p:nvPr/>
        </p:nvSpPr>
        <p:spPr bwMode="auto">
          <a:xfrm>
            <a:off x="3124584" y="834345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Black Box</a:t>
            </a:r>
          </a:p>
          <a:p>
            <a:r>
              <a:rPr lang="en-US" sz="800" dirty="0" smtClean="0"/>
              <a:t>Bin-packing</a:t>
            </a:r>
            <a:endParaRPr lang="en-US" sz="800" dirty="0"/>
          </a:p>
        </p:txBody>
      </p:sp>
      <p:sp>
        <p:nvSpPr>
          <p:cNvPr id="68" name="Line 2061"/>
          <p:cNvSpPr>
            <a:spLocks noChangeShapeType="1"/>
          </p:cNvSpPr>
          <p:nvPr/>
        </p:nvSpPr>
        <p:spPr bwMode="auto">
          <a:xfrm>
            <a:off x="1988719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2061"/>
          <p:cNvSpPr>
            <a:spLocks noChangeShapeType="1"/>
          </p:cNvSpPr>
          <p:nvPr/>
        </p:nvSpPr>
        <p:spPr bwMode="auto">
          <a:xfrm>
            <a:off x="283795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2060"/>
          <p:cNvSpPr>
            <a:spLocks noChangeArrowheads="1"/>
          </p:cNvSpPr>
          <p:nvPr/>
        </p:nvSpPr>
        <p:spPr bwMode="auto">
          <a:xfrm>
            <a:off x="4136818" y="827987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Evaluation</a:t>
            </a:r>
            <a:endParaRPr lang="en-US" sz="800" dirty="0"/>
          </a:p>
        </p:txBody>
      </p:sp>
      <p:sp>
        <p:nvSpPr>
          <p:cNvPr id="71" name="Line 2061"/>
          <p:cNvSpPr>
            <a:spLocks noChangeShapeType="1"/>
          </p:cNvSpPr>
          <p:nvPr/>
        </p:nvSpPr>
        <p:spPr bwMode="auto">
          <a:xfrm>
            <a:off x="3850187" y="96605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 bwMode="auto">
          <a:xfrm>
            <a:off x="5198024" y="680890"/>
            <a:ext cx="3299500" cy="204266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7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096" y="5237614"/>
            <a:ext cx="1828800" cy="1371600"/>
          </a:xfrm>
          <a:prstGeom prst="rect">
            <a:avLst/>
          </a:prstGeom>
          <a:noFill/>
        </p:spPr>
      </p:pic>
      <p:pic>
        <p:nvPicPr>
          <p:cNvPr id="98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6481" y="5263801"/>
            <a:ext cx="1828800" cy="1371600"/>
          </a:xfrm>
          <a:prstGeom prst="rect">
            <a:avLst/>
          </a:prstGeom>
          <a:noFill/>
        </p:spPr>
      </p:pic>
      <p:sp>
        <p:nvSpPr>
          <p:cNvPr id="78" name="Text Box 206"/>
          <p:cNvSpPr txBox="1">
            <a:spLocks noChangeArrowheads="1"/>
          </p:cNvSpPr>
          <p:nvPr/>
        </p:nvSpPr>
        <p:spPr bwMode="auto">
          <a:xfrm>
            <a:off x="933571" y="4763"/>
            <a:ext cx="7300997" cy="5847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Co-location/Fault-tolerance Constraints</a:t>
            </a:r>
            <a:endParaRPr lang="en-US" sz="3000" dirty="0"/>
          </a:p>
        </p:txBody>
      </p:sp>
      <p:sp>
        <p:nvSpPr>
          <p:cNvPr id="76" name="Text Placeholder 2"/>
          <p:cNvSpPr txBox="1">
            <a:spLocks/>
          </p:cNvSpPr>
          <p:nvPr/>
        </p:nvSpPr>
        <p:spPr bwMode="auto">
          <a:xfrm>
            <a:off x="0" y="1370531"/>
            <a:ext cx="441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Co-location constraints ensure that specific tasks are not assigned to the same processor </a:t>
            </a:r>
          </a:p>
          <a:p>
            <a:pPr marL="5746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e.g. do not assign the backup flight control component to the same processor </a:t>
            </a:r>
            <a:r>
              <a:rPr lang="en-US" sz="2000" b="1" kern="0" dirty="0" smtClean="0">
                <a:latin typeface="+mj-lt"/>
                <a:cs typeface="+mn-cs"/>
              </a:rPr>
              <a:t>as the primary</a:t>
            </a:r>
            <a:endParaRPr kumimoji="0" lang="en-US" sz="2000" b="1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Existing Approach</a:t>
            </a:r>
            <a:r>
              <a:rPr lang="en-US" sz="2000" b="1" kern="0" dirty="0" err="1" smtClean="0">
                <a:latin typeface="+mj-lt"/>
                <a:cs typeface="+mn-cs"/>
              </a:rPr>
              <a:t>es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</a:t>
            </a:r>
          </a:p>
          <a:p>
            <a:pPr marL="630238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000" kern="0" noProof="0" dirty="0" smtClean="0">
                <a:latin typeface="+mj-lt"/>
                <a:cs typeface="+mn-cs"/>
              </a:rPr>
              <a:t>These types of problems are often modeled using Constraint Satisfaction Problems (</a:t>
            </a:r>
            <a:r>
              <a:rPr lang="en-US" sz="2000" kern="0" noProof="0" dirty="0" err="1" smtClean="0">
                <a:latin typeface="+mj-lt"/>
                <a:cs typeface="+mn-cs"/>
              </a:rPr>
              <a:t>CSPs</a:t>
            </a:r>
            <a:r>
              <a:rPr lang="en-US" sz="2000" kern="0" noProof="0" dirty="0" smtClean="0">
                <a:latin typeface="+mj-lt"/>
                <a:cs typeface="+mn-cs"/>
              </a:rPr>
              <a:t>)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630238" indent="-285750" algn="l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en-US" sz="2000" dirty="0" smtClean="0"/>
              <a:t>Constraint Solvers used to derive solutions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630238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000" kern="0" dirty="0" smtClean="0">
                <a:latin typeface="+mj-lt"/>
                <a:cs typeface="+mn-cs"/>
              </a:rPr>
              <a:t>Don’t typically scale well for real-time scheduling constraints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62865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4" name="Trapezoid 93"/>
          <p:cNvSpPr/>
          <p:nvPr/>
        </p:nvSpPr>
        <p:spPr bwMode="auto">
          <a:xfrm>
            <a:off x="4360058" y="4695195"/>
            <a:ext cx="3888696" cy="882865"/>
          </a:xfrm>
          <a:prstGeom prst="trapezoid">
            <a:avLst>
              <a:gd name="adj" fmla="val 93220"/>
            </a:avLst>
          </a:prstGeom>
          <a:solidFill>
            <a:schemeClr val="accent1">
              <a:alpha val="34000"/>
            </a:schemeClr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pic>
        <p:nvPicPr>
          <p:cNvPr id="86" name="Picture 2" descr="http://vectortuts.s3.amazonaws.com/tuts/18_Lock_Icon/lock_f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2399" y="4406986"/>
            <a:ext cx="838200" cy="1010031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</p:pic>
      <p:sp>
        <p:nvSpPr>
          <p:cNvPr id="89" name="TextBox 88"/>
          <p:cNvSpPr txBox="1"/>
          <p:nvPr/>
        </p:nvSpPr>
        <p:spPr>
          <a:xfrm>
            <a:off x="6355139" y="4805511"/>
            <a:ext cx="2657931" cy="52322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93E3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Co-location / Fault-tolerance Constraints</a:t>
            </a:r>
            <a:endParaRPr lang="en-US" sz="1400" dirty="0"/>
          </a:p>
        </p:txBody>
      </p:sp>
      <p:sp>
        <p:nvSpPr>
          <p:cNvPr id="96" name="TextBox 95"/>
          <p:cNvSpPr txBox="1"/>
          <p:nvPr/>
        </p:nvSpPr>
        <p:spPr>
          <a:xfrm>
            <a:off x="6376606" y="5704271"/>
            <a:ext cx="2657931" cy="52322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93E3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Real-time Scheduling Constraints</a:t>
            </a:r>
            <a:endParaRPr lang="en-US" sz="1400" dirty="0"/>
          </a:p>
        </p:txBody>
      </p:sp>
      <p:pic>
        <p:nvPicPr>
          <p:cNvPr id="101" name="Picture 100" descr="Screen shot 2010-01-27 at 11.21.07 A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81066" y="1036014"/>
            <a:ext cx="1859798" cy="1661358"/>
          </a:xfrm>
          <a:prstGeom prst="rect">
            <a:avLst/>
          </a:prstGeom>
        </p:spPr>
      </p:pic>
      <p:sp>
        <p:nvSpPr>
          <p:cNvPr id="88" name="AutoShape 6"/>
          <p:cNvSpPr>
            <a:spLocks noChangeArrowheads="1"/>
          </p:cNvSpPr>
          <p:nvPr/>
        </p:nvSpPr>
        <p:spPr bwMode="auto">
          <a:xfrm>
            <a:off x="5720316" y="2985438"/>
            <a:ext cx="3423684" cy="852915"/>
          </a:xfrm>
          <a:prstGeom prst="wedgeRoundRectCallout">
            <a:avLst>
              <a:gd name="adj1" fmla="val -26169"/>
              <a:gd name="adj2" fmla="val 126407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 smtClean="0"/>
              <a:t>Neither CSP nor bin-packing is ideally suited for </a:t>
            </a:r>
            <a:endParaRPr lang="en-US" sz="2000" dirty="0"/>
          </a:p>
        </p:txBody>
      </p:sp>
      <p:sp>
        <p:nvSpPr>
          <p:cNvPr id="103" name="TextBox 102"/>
          <p:cNvSpPr txBox="1"/>
          <p:nvPr/>
        </p:nvSpPr>
        <p:spPr>
          <a:xfrm>
            <a:off x="5101641" y="623785"/>
            <a:ext cx="35089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CSP</a:t>
            </a:r>
            <a:endParaRPr lang="en-US" dirty="0"/>
          </a:p>
        </p:txBody>
      </p:sp>
      <p:sp>
        <p:nvSpPr>
          <p:cNvPr id="21" name="Rectangle 2060"/>
          <p:cNvSpPr>
            <a:spLocks noChangeArrowheads="1"/>
          </p:cNvSpPr>
          <p:nvPr/>
        </p:nvSpPr>
        <p:spPr bwMode="auto">
          <a:xfrm>
            <a:off x="9632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Multiple Constraints</a:t>
            </a:r>
            <a:endParaRPr lang="en-US" sz="800" dirty="0"/>
          </a:p>
        </p:txBody>
      </p:sp>
      <p:sp>
        <p:nvSpPr>
          <p:cNvPr id="22" name="Line 2061"/>
          <p:cNvSpPr>
            <a:spLocks noChangeShapeType="1"/>
          </p:cNvSpPr>
          <p:nvPr/>
        </p:nvSpPr>
        <p:spPr bwMode="auto">
          <a:xfrm>
            <a:off x="100568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060"/>
          <p:cNvSpPr>
            <a:spLocks noChangeArrowheads="1"/>
          </p:cNvSpPr>
          <p:nvPr/>
        </p:nvSpPr>
        <p:spPr bwMode="auto">
          <a:xfrm>
            <a:off x="1267165" y="845417"/>
            <a:ext cx="717066" cy="3055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Solution </a:t>
            </a:r>
            <a:r>
              <a:rPr lang="en-US" sz="800" dirty="0" err="1" smtClean="0"/>
              <a:t>Algs</a:t>
            </a: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24" name="Rectangle 2060"/>
          <p:cNvSpPr>
            <a:spLocks noChangeArrowheads="1"/>
          </p:cNvSpPr>
          <p:nvPr/>
        </p:nvSpPr>
        <p:spPr bwMode="auto">
          <a:xfrm>
            <a:off x="2275346" y="834344"/>
            <a:ext cx="542263" cy="303419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Problem</a:t>
            </a:r>
          </a:p>
          <a:p>
            <a:r>
              <a:rPr lang="en-US" sz="800" dirty="0" smtClean="0"/>
              <a:t>Design</a:t>
            </a:r>
            <a:endParaRPr lang="en-US" sz="800" dirty="0"/>
          </a:p>
        </p:txBody>
      </p:sp>
      <p:sp>
        <p:nvSpPr>
          <p:cNvPr id="25" name="Rectangle 2060"/>
          <p:cNvSpPr>
            <a:spLocks noChangeArrowheads="1"/>
          </p:cNvSpPr>
          <p:nvPr/>
        </p:nvSpPr>
        <p:spPr bwMode="auto">
          <a:xfrm>
            <a:off x="3124584" y="834345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Black Box</a:t>
            </a:r>
          </a:p>
          <a:p>
            <a:r>
              <a:rPr lang="en-US" sz="800" dirty="0" smtClean="0"/>
              <a:t>Bin-packing</a:t>
            </a:r>
            <a:endParaRPr lang="en-US" sz="800" dirty="0"/>
          </a:p>
        </p:txBody>
      </p:sp>
      <p:sp>
        <p:nvSpPr>
          <p:cNvPr id="26" name="Line 2061"/>
          <p:cNvSpPr>
            <a:spLocks noChangeShapeType="1"/>
          </p:cNvSpPr>
          <p:nvPr/>
        </p:nvSpPr>
        <p:spPr bwMode="auto">
          <a:xfrm>
            <a:off x="1988719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061"/>
          <p:cNvSpPr>
            <a:spLocks noChangeShapeType="1"/>
          </p:cNvSpPr>
          <p:nvPr/>
        </p:nvSpPr>
        <p:spPr bwMode="auto">
          <a:xfrm>
            <a:off x="283795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060"/>
          <p:cNvSpPr>
            <a:spLocks noChangeArrowheads="1"/>
          </p:cNvSpPr>
          <p:nvPr/>
        </p:nvSpPr>
        <p:spPr bwMode="auto">
          <a:xfrm>
            <a:off x="4136818" y="827987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Evaluation</a:t>
            </a:r>
            <a:endParaRPr lang="en-US" sz="800" dirty="0"/>
          </a:p>
        </p:txBody>
      </p:sp>
      <p:sp>
        <p:nvSpPr>
          <p:cNvPr id="29" name="Line 2061"/>
          <p:cNvSpPr>
            <a:spLocks noChangeShapeType="1"/>
          </p:cNvSpPr>
          <p:nvPr/>
        </p:nvSpPr>
        <p:spPr bwMode="auto">
          <a:xfrm>
            <a:off x="3850187" y="96605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3" cstate="print"/>
          <a:srcRect t="11287"/>
          <a:stretch>
            <a:fillRect/>
          </a:stretch>
        </p:blipFill>
        <p:spPr bwMode="auto">
          <a:xfrm>
            <a:off x="119052" y="1329695"/>
            <a:ext cx="3463225" cy="261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9096" y="5237614"/>
            <a:ext cx="1828800" cy="1371600"/>
          </a:xfrm>
          <a:prstGeom prst="rect">
            <a:avLst/>
          </a:prstGeom>
          <a:noFill/>
        </p:spPr>
      </p:pic>
      <p:pic>
        <p:nvPicPr>
          <p:cNvPr id="108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6481" y="5263801"/>
            <a:ext cx="1828800" cy="1371600"/>
          </a:xfrm>
          <a:prstGeom prst="rect">
            <a:avLst/>
          </a:prstGeom>
          <a:noFill/>
        </p:spPr>
      </p:pic>
      <p:sp>
        <p:nvSpPr>
          <p:cNvPr id="78" name="Text Box 206"/>
          <p:cNvSpPr txBox="1">
            <a:spLocks noChangeArrowheads="1"/>
          </p:cNvSpPr>
          <p:nvPr/>
        </p:nvSpPr>
        <p:spPr bwMode="auto">
          <a:xfrm>
            <a:off x="1788973" y="4763"/>
            <a:ext cx="5590192" cy="5847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Multiple Layers of Constraints</a:t>
            </a:r>
            <a:endParaRPr lang="en-US" sz="3000" dirty="0"/>
          </a:p>
        </p:txBody>
      </p:sp>
      <p:sp>
        <p:nvSpPr>
          <p:cNvPr id="94" name="Trapezoid 93"/>
          <p:cNvSpPr/>
          <p:nvPr/>
        </p:nvSpPr>
        <p:spPr bwMode="auto">
          <a:xfrm>
            <a:off x="4360058" y="4695195"/>
            <a:ext cx="3888696" cy="882865"/>
          </a:xfrm>
          <a:prstGeom prst="trapezoid">
            <a:avLst>
              <a:gd name="adj" fmla="val 93220"/>
            </a:avLst>
          </a:prstGeom>
          <a:solidFill>
            <a:schemeClr val="accent1">
              <a:alpha val="34000"/>
            </a:schemeClr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pic>
        <p:nvPicPr>
          <p:cNvPr id="86" name="Picture 2" descr="http://vectortuts.s3.amazonaws.com/tuts/18_Lock_Icon/lock_f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2399" y="4406986"/>
            <a:ext cx="838200" cy="1010031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</p:pic>
      <p:sp>
        <p:nvSpPr>
          <p:cNvPr id="95" name="Trapezoid 94"/>
          <p:cNvSpPr/>
          <p:nvPr/>
        </p:nvSpPr>
        <p:spPr bwMode="auto">
          <a:xfrm>
            <a:off x="4381528" y="3800075"/>
            <a:ext cx="3888696" cy="882865"/>
          </a:xfrm>
          <a:prstGeom prst="trapezoid">
            <a:avLst>
              <a:gd name="adj" fmla="val 93220"/>
            </a:avLst>
          </a:prstGeom>
          <a:solidFill>
            <a:srgbClr val="93E3FF">
              <a:alpha val="34000"/>
            </a:srgbClr>
          </a:solidFill>
          <a:ln w="3810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pic>
        <p:nvPicPr>
          <p:cNvPr id="87" name="Picture 2" descr="http://vectortuts.s3.amazonaws.com/tuts/18_Lock_Icon/lock_f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8584" y="3241619"/>
            <a:ext cx="838200" cy="1010031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</p:pic>
      <p:sp>
        <p:nvSpPr>
          <p:cNvPr id="89" name="TextBox 88"/>
          <p:cNvSpPr txBox="1"/>
          <p:nvPr/>
        </p:nvSpPr>
        <p:spPr>
          <a:xfrm>
            <a:off x="6355139" y="4805511"/>
            <a:ext cx="2657931" cy="52322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93E3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Co-location / Fault-tolerance Constraints</a:t>
            </a:r>
            <a:endParaRPr lang="en-US" sz="1400" dirty="0"/>
          </a:p>
        </p:txBody>
      </p:sp>
      <p:sp>
        <p:nvSpPr>
          <p:cNvPr id="90" name="TextBox 89"/>
          <p:cNvSpPr txBox="1"/>
          <p:nvPr/>
        </p:nvSpPr>
        <p:spPr>
          <a:xfrm>
            <a:off x="6381325" y="3858011"/>
            <a:ext cx="2657931" cy="307777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93E3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Memory Constraints</a:t>
            </a:r>
            <a:endParaRPr lang="en-US" sz="1400" dirty="0"/>
          </a:p>
        </p:txBody>
      </p:sp>
      <p:sp>
        <p:nvSpPr>
          <p:cNvPr id="84" name="Trapezoid 83"/>
          <p:cNvSpPr/>
          <p:nvPr/>
        </p:nvSpPr>
        <p:spPr bwMode="auto">
          <a:xfrm>
            <a:off x="4442278" y="2787101"/>
            <a:ext cx="3888696" cy="882865"/>
          </a:xfrm>
          <a:prstGeom prst="trapezoid">
            <a:avLst>
              <a:gd name="adj" fmla="val 93220"/>
            </a:avLst>
          </a:prstGeom>
          <a:solidFill>
            <a:srgbClr val="93E3FF">
              <a:alpha val="34000"/>
            </a:srgbClr>
          </a:solidFill>
          <a:ln w="3810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96" name="TextBox 95"/>
          <p:cNvSpPr txBox="1"/>
          <p:nvPr/>
        </p:nvSpPr>
        <p:spPr>
          <a:xfrm>
            <a:off x="6376606" y="5704271"/>
            <a:ext cx="2657931" cy="52322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93E3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Real-time Scheduling Constraints</a:t>
            </a:r>
            <a:endParaRPr lang="en-US" sz="1400" dirty="0"/>
          </a:p>
        </p:txBody>
      </p:sp>
      <p:pic>
        <p:nvPicPr>
          <p:cNvPr id="97" name="Picture 2" descr="http://vectortuts.s3.amazonaws.com/tuts/18_Lock_Icon/lock_f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6960" y="2058426"/>
            <a:ext cx="838200" cy="1010031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</p:pic>
      <p:sp>
        <p:nvSpPr>
          <p:cNvPr id="98" name="Left-Right Arrow 97"/>
          <p:cNvSpPr/>
          <p:nvPr/>
        </p:nvSpPr>
        <p:spPr bwMode="auto">
          <a:xfrm>
            <a:off x="6370819" y="2606367"/>
            <a:ext cx="2624241" cy="1007586"/>
          </a:xfrm>
          <a:prstGeom prst="leftRightArrow">
            <a:avLst/>
          </a:prstGeom>
          <a:solidFill>
            <a:srgbClr val="FFFFFF"/>
          </a:solidFill>
          <a:ln w="38100" cap="flat" cmpd="sng" algn="ctr">
            <a:solidFill>
              <a:srgbClr val="93E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sz="1400" dirty="0" smtClean="0"/>
              <a:t>Minimize Network Communication</a:t>
            </a:r>
            <a:endParaRPr lang="en-US" sz="1400" dirty="0"/>
          </a:p>
        </p:txBody>
      </p:sp>
      <p:sp>
        <p:nvSpPr>
          <p:cNvPr id="100" name="Trapezoid 99"/>
          <p:cNvSpPr/>
          <p:nvPr/>
        </p:nvSpPr>
        <p:spPr bwMode="auto">
          <a:xfrm>
            <a:off x="4489934" y="1826511"/>
            <a:ext cx="3888696" cy="882865"/>
          </a:xfrm>
          <a:prstGeom prst="trapezoid">
            <a:avLst>
              <a:gd name="adj" fmla="val 93220"/>
            </a:avLst>
          </a:prstGeom>
          <a:solidFill>
            <a:srgbClr val="93E3FF">
              <a:alpha val="34000"/>
            </a:srgbClr>
          </a:solidFill>
          <a:ln w="3810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01" name="Trapezoid 100"/>
          <p:cNvSpPr/>
          <p:nvPr/>
        </p:nvSpPr>
        <p:spPr bwMode="auto">
          <a:xfrm>
            <a:off x="4516118" y="1237279"/>
            <a:ext cx="3888696" cy="882865"/>
          </a:xfrm>
          <a:prstGeom prst="trapezoid">
            <a:avLst>
              <a:gd name="adj" fmla="val 93220"/>
            </a:avLst>
          </a:prstGeom>
          <a:solidFill>
            <a:srgbClr val="93E3FF">
              <a:alpha val="34000"/>
            </a:srgbClr>
          </a:solidFill>
          <a:ln w="3810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05" name="TextBox 104"/>
          <p:cNvSpPr txBox="1"/>
          <p:nvPr/>
        </p:nvSpPr>
        <p:spPr>
          <a:xfrm>
            <a:off x="6367164" y="2211799"/>
            <a:ext cx="2657931" cy="307777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93E3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Safety Constraints</a:t>
            </a:r>
            <a:endParaRPr lang="en-US" sz="1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6394418" y="1499993"/>
            <a:ext cx="2657931" cy="52322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93E3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Physical Placement Constraints</a:t>
            </a:r>
            <a:endParaRPr lang="en-US" sz="1400" dirty="0"/>
          </a:p>
        </p:txBody>
      </p:sp>
      <p:cxnSp>
        <p:nvCxnSpPr>
          <p:cNvPr id="111" name="Straight Connector 110"/>
          <p:cNvCxnSpPr/>
          <p:nvPr/>
        </p:nvCxnSpPr>
        <p:spPr bwMode="auto">
          <a:xfrm rot="16200000" flipH="1">
            <a:off x="1197863" y="3699067"/>
            <a:ext cx="5656626" cy="130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/>
          <p:nvPr/>
        </p:nvCxnSpPr>
        <p:spPr bwMode="auto">
          <a:xfrm rot="10800000">
            <a:off x="4041097" y="6516100"/>
            <a:ext cx="615383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/>
          <p:nvPr/>
        </p:nvCxnSpPr>
        <p:spPr bwMode="auto">
          <a:xfrm rot="10800000">
            <a:off x="3407902" y="3067641"/>
            <a:ext cx="615383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4" name="Text Placeholder 2"/>
          <p:cNvSpPr txBox="1">
            <a:spLocks/>
          </p:cNvSpPr>
          <p:nvPr/>
        </p:nvSpPr>
        <p:spPr bwMode="auto">
          <a:xfrm>
            <a:off x="0" y="3698319"/>
            <a:ext cx="365369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Good algorithms &amp; techniques exist for each layer of the CPS avionics problem, but you need multiple techniques &amp; algorithms to cover the layers</a:t>
            </a:r>
          </a:p>
        </p:txBody>
      </p:sp>
      <p:sp>
        <p:nvSpPr>
          <p:cNvPr id="33" name="Rectangle 2060"/>
          <p:cNvSpPr>
            <a:spLocks noChangeArrowheads="1"/>
          </p:cNvSpPr>
          <p:nvPr/>
        </p:nvSpPr>
        <p:spPr bwMode="auto">
          <a:xfrm>
            <a:off x="9632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Multiple Constraints</a:t>
            </a:r>
            <a:endParaRPr lang="en-US" sz="800" dirty="0"/>
          </a:p>
        </p:txBody>
      </p:sp>
      <p:sp>
        <p:nvSpPr>
          <p:cNvPr id="34" name="Line 2061"/>
          <p:cNvSpPr>
            <a:spLocks noChangeShapeType="1"/>
          </p:cNvSpPr>
          <p:nvPr/>
        </p:nvSpPr>
        <p:spPr bwMode="auto">
          <a:xfrm>
            <a:off x="100568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2060"/>
          <p:cNvSpPr>
            <a:spLocks noChangeArrowheads="1"/>
          </p:cNvSpPr>
          <p:nvPr/>
        </p:nvSpPr>
        <p:spPr bwMode="auto">
          <a:xfrm>
            <a:off x="1267165" y="845417"/>
            <a:ext cx="717066" cy="3055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Solution </a:t>
            </a:r>
            <a:r>
              <a:rPr lang="en-US" sz="800" dirty="0" err="1" smtClean="0"/>
              <a:t>Algs</a:t>
            </a: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36" name="Rectangle 2060"/>
          <p:cNvSpPr>
            <a:spLocks noChangeArrowheads="1"/>
          </p:cNvSpPr>
          <p:nvPr/>
        </p:nvSpPr>
        <p:spPr bwMode="auto">
          <a:xfrm>
            <a:off x="2275346" y="834344"/>
            <a:ext cx="542263" cy="303419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Problem</a:t>
            </a:r>
          </a:p>
          <a:p>
            <a:r>
              <a:rPr lang="en-US" sz="800" dirty="0" smtClean="0"/>
              <a:t>Design</a:t>
            </a:r>
            <a:endParaRPr lang="en-US" sz="800" dirty="0"/>
          </a:p>
        </p:txBody>
      </p:sp>
      <p:sp>
        <p:nvSpPr>
          <p:cNvPr id="37" name="Rectangle 2060"/>
          <p:cNvSpPr>
            <a:spLocks noChangeArrowheads="1"/>
          </p:cNvSpPr>
          <p:nvPr/>
        </p:nvSpPr>
        <p:spPr bwMode="auto">
          <a:xfrm>
            <a:off x="3124584" y="834345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Black Box</a:t>
            </a:r>
          </a:p>
          <a:p>
            <a:r>
              <a:rPr lang="en-US" sz="800" dirty="0" smtClean="0"/>
              <a:t>Bin-packing</a:t>
            </a:r>
            <a:endParaRPr lang="en-US" sz="800" dirty="0"/>
          </a:p>
        </p:txBody>
      </p:sp>
      <p:sp>
        <p:nvSpPr>
          <p:cNvPr id="38" name="Line 2061"/>
          <p:cNvSpPr>
            <a:spLocks noChangeShapeType="1"/>
          </p:cNvSpPr>
          <p:nvPr/>
        </p:nvSpPr>
        <p:spPr bwMode="auto">
          <a:xfrm>
            <a:off x="1988719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2061"/>
          <p:cNvSpPr>
            <a:spLocks noChangeShapeType="1"/>
          </p:cNvSpPr>
          <p:nvPr/>
        </p:nvSpPr>
        <p:spPr bwMode="auto">
          <a:xfrm>
            <a:off x="283795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2060"/>
          <p:cNvSpPr>
            <a:spLocks noChangeArrowheads="1"/>
          </p:cNvSpPr>
          <p:nvPr/>
        </p:nvSpPr>
        <p:spPr bwMode="auto">
          <a:xfrm>
            <a:off x="4136818" y="827987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Evaluation</a:t>
            </a:r>
            <a:endParaRPr lang="en-US" sz="800" dirty="0"/>
          </a:p>
        </p:txBody>
      </p:sp>
      <p:sp>
        <p:nvSpPr>
          <p:cNvPr id="41" name="Line 2061"/>
          <p:cNvSpPr>
            <a:spLocks noChangeShapeType="1"/>
          </p:cNvSpPr>
          <p:nvPr/>
        </p:nvSpPr>
        <p:spPr bwMode="auto">
          <a:xfrm>
            <a:off x="3850187" y="96605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3" cstate="print"/>
          <a:srcRect t="11287"/>
          <a:stretch>
            <a:fillRect/>
          </a:stretch>
        </p:blipFill>
        <p:spPr bwMode="auto">
          <a:xfrm>
            <a:off x="119052" y="1017964"/>
            <a:ext cx="3463225" cy="261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9096" y="5237614"/>
            <a:ext cx="1828800" cy="1371600"/>
          </a:xfrm>
          <a:prstGeom prst="rect">
            <a:avLst/>
          </a:prstGeom>
          <a:noFill/>
        </p:spPr>
      </p:pic>
      <p:pic>
        <p:nvPicPr>
          <p:cNvPr id="108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6481" y="5263801"/>
            <a:ext cx="1828800" cy="1371600"/>
          </a:xfrm>
          <a:prstGeom prst="rect">
            <a:avLst/>
          </a:prstGeom>
          <a:noFill/>
        </p:spPr>
      </p:pic>
      <p:sp>
        <p:nvSpPr>
          <p:cNvPr id="78" name="Text Box 206"/>
          <p:cNvSpPr txBox="1">
            <a:spLocks noChangeArrowheads="1"/>
          </p:cNvSpPr>
          <p:nvPr/>
        </p:nvSpPr>
        <p:spPr bwMode="auto">
          <a:xfrm>
            <a:off x="476920" y="4763"/>
            <a:ext cx="8214308" cy="5847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Challenge 1: Handling Layers of Constraints</a:t>
            </a:r>
            <a:endParaRPr lang="en-US" sz="3000" dirty="0"/>
          </a:p>
        </p:txBody>
      </p:sp>
      <p:sp>
        <p:nvSpPr>
          <p:cNvPr id="94" name="Trapezoid 93"/>
          <p:cNvSpPr/>
          <p:nvPr/>
        </p:nvSpPr>
        <p:spPr bwMode="auto">
          <a:xfrm>
            <a:off x="4360058" y="4695195"/>
            <a:ext cx="3888696" cy="882865"/>
          </a:xfrm>
          <a:prstGeom prst="trapezoid">
            <a:avLst>
              <a:gd name="adj" fmla="val 93220"/>
            </a:avLst>
          </a:prstGeom>
          <a:solidFill>
            <a:schemeClr val="accent1">
              <a:alpha val="34000"/>
            </a:schemeClr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pic>
        <p:nvPicPr>
          <p:cNvPr id="86" name="Picture 2" descr="http://vectortuts.s3.amazonaws.com/tuts/18_Lock_Icon/lock_f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2399" y="4406986"/>
            <a:ext cx="838200" cy="1010031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</p:pic>
      <p:sp>
        <p:nvSpPr>
          <p:cNvPr id="95" name="Trapezoid 94"/>
          <p:cNvSpPr/>
          <p:nvPr/>
        </p:nvSpPr>
        <p:spPr bwMode="auto">
          <a:xfrm>
            <a:off x="4381528" y="3800075"/>
            <a:ext cx="3888696" cy="882865"/>
          </a:xfrm>
          <a:prstGeom prst="trapezoid">
            <a:avLst>
              <a:gd name="adj" fmla="val 93220"/>
            </a:avLst>
          </a:prstGeom>
          <a:solidFill>
            <a:srgbClr val="93E3FF">
              <a:alpha val="34000"/>
            </a:srgbClr>
          </a:solidFill>
          <a:ln w="3810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pic>
        <p:nvPicPr>
          <p:cNvPr id="87" name="Picture 2" descr="http://vectortuts.s3.amazonaws.com/tuts/18_Lock_Icon/lock_f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8584" y="3241619"/>
            <a:ext cx="838200" cy="1010031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</p:pic>
      <p:sp>
        <p:nvSpPr>
          <p:cNvPr id="89" name="TextBox 88"/>
          <p:cNvSpPr txBox="1"/>
          <p:nvPr/>
        </p:nvSpPr>
        <p:spPr>
          <a:xfrm>
            <a:off x="6355139" y="4805511"/>
            <a:ext cx="2657931" cy="52322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93E3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Co-location / Fault-tolerance Constraints</a:t>
            </a:r>
            <a:endParaRPr lang="en-US" sz="1400" dirty="0"/>
          </a:p>
        </p:txBody>
      </p:sp>
      <p:sp>
        <p:nvSpPr>
          <p:cNvPr id="90" name="TextBox 89"/>
          <p:cNvSpPr txBox="1"/>
          <p:nvPr/>
        </p:nvSpPr>
        <p:spPr>
          <a:xfrm>
            <a:off x="6381325" y="3858011"/>
            <a:ext cx="2657931" cy="307777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93E3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Memory Constraints</a:t>
            </a:r>
            <a:endParaRPr lang="en-US" sz="1400" dirty="0"/>
          </a:p>
        </p:txBody>
      </p:sp>
      <p:sp>
        <p:nvSpPr>
          <p:cNvPr id="84" name="Trapezoid 83"/>
          <p:cNvSpPr/>
          <p:nvPr/>
        </p:nvSpPr>
        <p:spPr bwMode="auto">
          <a:xfrm>
            <a:off x="4442278" y="2787101"/>
            <a:ext cx="3888696" cy="882865"/>
          </a:xfrm>
          <a:prstGeom prst="trapezoid">
            <a:avLst>
              <a:gd name="adj" fmla="val 93220"/>
            </a:avLst>
          </a:prstGeom>
          <a:solidFill>
            <a:srgbClr val="93E3FF">
              <a:alpha val="34000"/>
            </a:srgbClr>
          </a:solidFill>
          <a:ln w="3810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96" name="TextBox 95"/>
          <p:cNvSpPr txBox="1"/>
          <p:nvPr/>
        </p:nvSpPr>
        <p:spPr>
          <a:xfrm>
            <a:off x="6376606" y="5704271"/>
            <a:ext cx="2657931" cy="52322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93E3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Real-time Scheduling Constraints</a:t>
            </a:r>
            <a:endParaRPr lang="en-US" sz="1400" dirty="0"/>
          </a:p>
        </p:txBody>
      </p:sp>
      <p:pic>
        <p:nvPicPr>
          <p:cNvPr id="97" name="Picture 2" descr="http://vectortuts.s3.amazonaws.com/tuts/18_Lock_Icon/lock_f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6960" y="2058426"/>
            <a:ext cx="838200" cy="1010031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</p:pic>
      <p:sp>
        <p:nvSpPr>
          <p:cNvPr id="98" name="Left-Right Arrow 97"/>
          <p:cNvSpPr/>
          <p:nvPr/>
        </p:nvSpPr>
        <p:spPr bwMode="auto">
          <a:xfrm>
            <a:off x="6370819" y="2606367"/>
            <a:ext cx="2624241" cy="1007586"/>
          </a:xfrm>
          <a:prstGeom prst="leftRightArrow">
            <a:avLst/>
          </a:prstGeom>
          <a:solidFill>
            <a:srgbClr val="FFFFFF"/>
          </a:solidFill>
          <a:ln w="38100" cap="flat" cmpd="sng" algn="ctr">
            <a:solidFill>
              <a:srgbClr val="93E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sz="1400" dirty="0" smtClean="0"/>
              <a:t>Minimize Network Communication</a:t>
            </a:r>
            <a:endParaRPr lang="en-US" sz="1400" dirty="0"/>
          </a:p>
        </p:txBody>
      </p:sp>
      <p:sp>
        <p:nvSpPr>
          <p:cNvPr id="100" name="Trapezoid 99"/>
          <p:cNvSpPr/>
          <p:nvPr/>
        </p:nvSpPr>
        <p:spPr bwMode="auto">
          <a:xfrm>
            <a:off x="4489934" y="1826511"/>
            <a:ext cx="3888696" cy="882865"/>
          </a:xfrm>
          <a:prstGeom prst="trapezoid">
            <a:avLst>
              <a:gd name="adj" fmla="val 93220"/>
            </a:avLst>
          </a:prstGeom>
          <a:solidFill>
            <a:srgbClr val="93E3FF">
              <a:alpha val="34000"/>
            </a:srgbClr>
          </a:solidFill>
          <a:ln w="3810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01" name="Trapezoid 100"/>
          <p:cNvSpPr/>
          <p:nvPr/>
        </p:nvSpPr>
        <p:spPr bwMode="auto">
          <a:xfrm>
            <a:off x="4516118" y="1237279"/>
            <a:ext cx="3888696" cy="882865"/>
          </a:xfrm>
          <a:prstGeom prst="trapezoid">
            <a:avLst>
              <a:gd name="adj" fmla="val 93220"/>
            </a:avLst>
          </a:prstGeom>
          <a:solidFill>
            <a:srgbClr val="93E3FF">
              <a:alpha val="34000"/>
            </a:srgbClr>
          </a:solidFill>
          <a:ln w="3810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05" name="TextBox 104"/>
          <p:cNvSpPr txBox="1"/>
          <p:nvPr/>
        </p:nvSpPr>
        <p:spPr>
          <a:xfrm>
            <a:off x="6367164" y="2211799"/>
            <a:ext cx="2657931" cy="307777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93E3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Safety Constraints</a:t>
            </a:r>
            <a:endParaRPr lang="en-US" sz="1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6394418" y="1499993"/>
            <a:ext cx="2657931" cy="52322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93E3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Physical Placement Constraints</a:t>
            </a:r>
            <a:endParaRPr lang="en-US" sz="1400" dirty="0"/>
          </a:p>
        </p:txBody>
      </p:sp>
      <p:sp>
        <p:nvSpPr>
          <p:cNvPr id="102" name="Trapezoid 101"/>
          <p:cNvSpPr/>
          <p:nvPr/>
        </p:nvSpPr>
        <p:spPr bwMode="auto">
          <a:xfrm>
            <a:off x="4529211" y="674233"/>
            <a:ext cx="3888696" cy="882865"/>
          </a:xfrm>
          <a:prstGeom prst="trapezoid">
            <a:avLst>
              <a:gd name="adj" fmla="val 93220"/>
            </a:avLst>
          </a:prstGeom>
          <a:solidFill>
            <a:srgbClr val="93E3FF">
              <a:alpha val="34000"/>
            </a:srgbClr>
          </a:solidFill>
          <a:ln w="3810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03" name="TextBox 102"/>
          <p:cNvSpPr txBox="1"/>
          <p:nvPr/>
        </p:nvSpPr>
        <p:spPr>
          <a:xfrm>
            <a:off x="6424255" y="920220"/>
            <a:ext cx="2657931" cy="307777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93E3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Nth Constraint Layer</a:t>
            </a:r>
            <a:endParaRPr lang="en-US" sz="1400" dirty="0"/>
          </a:p>
        </p:txBody>
      </p:sp>
      <p:sp>
        <p:nvSpPr>
          <p:cNvPr id="104" name="TextBox 103"/>
          <p:cNvSpPr txBox="1"/>
          <p:nvPr/>
        </p:nvSpPr>
        <p:spPr>
          <a:xfrm rot="5400000">
            <a:off x="5577742" y="1414155"/>
            <a:ext cx="2409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…..</a:t>
            </a:r>
            <a:endParaRPr lang="en-US" sz="4800" dirty="0"/>
          </a:p>
        </p:txBody>
      </p:sp>
      <p:sp>
        <p:nvSpPr>
          <p:cNvPr id="109" name="Text Placeholder 2"/>
          <p:cNvSpPr txBox="1">
            <a:spLocks/>
          </p:cNvSpPr>
          <p:nvPr/>
        </p:nvSpPr>
        <p:spPr bwMode="auto">
          <a:xfrm>
            <a:off x="-238110" y="3263032"/>
            <a:ext cx="433885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+mj-lt"/>
                <a:cs typeface="+mn-cs"/>
              </a:rPr>
              <a:t>If the layers of CPS constraints are arbitrary, how do you provide a flexible stack of algorithms &amp; an integration approach?</a:t>
            </a:r>
            <a:endParaRPr kumimoji="0" lang="en-US" sz="2000" b="1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111" name="Straight Connector 110"/>
          <p:cNvCxnSpPr/>
          <p:nvPr/>
        </p:nvCxnSpPr>
        <p:spPr bwMode="auto">
          <a:xfrm rot="16200000" flipH="1">
            <a:off x="1197863" y="3699067"/>
            <a:ext cx="5656626" cy="130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/>
          <p:nvPr/>
        </p:nvCxnSpPr>
        <p:spPr bwMode="auto">
          <a:xfrm rot="10800000">
            <a:off x="4041097" y="6516100"/>
            <a:ext cx="615383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/>
          <p:nvPr/>
        </p:nvCxnSpPr>
        <p:spPr bwMode="auto">
          <a:xfrm rot="10800000">
            <a:off x="3407902" y="3067641"/>
            <a:ext cx="615383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4" name="Rectangle 113"/>
          <p:cNvSpPr/>
          <p:nvPr/>
        </p:nvSpPr>
        <p:spPr bwMode="auto">
          <a:xfrm>
            <a:off x="0" y="4897168"/>
            <a:ext cx="9144000" cy="1960832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15" name="Picture 114" descr="Screen shot 2010-01-27 at 10.51.07 A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1324" y="5473306"/>
            <a:ext cx="1816854" cy="7697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7785" algn="br" rotWithShape="0">
              <a:srgbClr val="000000">
                <a:alpha val="70000"/>
              </a:srgbClr>
            </a:outerShdw>
          </a:effectLst>
        </p:spPr>
      </p:pic>
      <p:pic>
        <p:nvPicPr>
          <p:cNvPr id="116" name="Picture 115" descr="Screen shot 2010-01-27 at 11.21.07 A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96073" y="5268320"/>
            <a:ext cx="1372798" cy="12263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7785" algn="br" rotWithShape="0">
              <a:srgbClr val="000000">
                <a:alpha val="70000"/>
              </a:srgbClr>
            </a:outerShdw>
          </a:effectLst>
        </p:spPr>
      </p:pic>
      <p:pic>
        <p:nvPicPr>
          <p:cNvPr id="117" name="Picture 116" descr="5c2db307e22c43f41a1943b6988b5d1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63660" y="5775216"/>
            <a:ext cx="2684116" cy="1511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7785" algn="br" rotWithShape="0">
              <a:srgbClr val="000000">
                <a:alpha val="70000"/>
              </a:srgbClr>
            </a:outerShdw>
          </a:effectLst>
        </p:spPr>
      </p:pic>
      <p:sp>
        <p:nvSpPr>
          <p:cNvPr id="118" name="TextBox 117"/>
          <p:cNvSpPr txBox="1"/>
          <p:nvPr/>
        </p:nvSpPr>
        <p:spPr>
          <a:xfrm>
            <a:off x="1689024" y="5630434"/>
            <a:ext cx="59574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                    +                                       =   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7253661" y="5172143"/>
            <a:ext cx="16546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?</a:t>
            </a:r>
          </a:p>
          <a:p>
            <a:r>
              <a:rPr lang="en-US" dirty="0" smtClean="0"/>
              <a:t>Integrated</a:t>
            </a:r>
          </a:p>
          <a:p>
            <a:r>
              <a:rPr lang="en-US" dirty="0" smtClean="0"/>
              <a:t>Technique</a:t>
            </a:r>
            <a:endParaRPr lang="en-US" dirty="0"/>
          </a:p>
        </p:txBody>
      </p:sp>
      <p:sp>
        <p:nvSpPr>
          <p:cNvPr id="42" name="Rectangle 2060"/>
          <p:cNvSpPr>
            <a:spLocks noChangeArrowheads="1"/>
          </p:cNvSpPr>
          <p:nvPr/>
        </p:nvSpPr>
        <p:spPr bwMode="auto">
          <a:xfrm>
            <a:off x="9632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Multiple Constraints</a:t>
            </a:r>
            <a:endParaRPr lang="en-US" sz="800" dirty="0"/>
          </a:p>
        </p:txBody>
      </p:sp>
      <p:sp>
        <p:nvSpPr>
          <p:cNvPr id="43" name="Line 2061"/>
          <p:cNvSpPr>
            <a:spLocks noChangeShapeType="1"/>
          </p:cNvSpPr>
          <p:nvPr/>
        </p:nvSpPr>
        <p:spPr bwMode="auto">
          <a:xfrm>
            <a:off x="100568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2060"/>
          <p:cNvSpPr>
            <a:spLocks noChangeArrowheads="1"/>
          </p:cNvSpPr>
          <p:nvPr/>
        </p:nvSpPr>
        <p:spPr bwMode="auto">
          <a:xfrm>
            <a:off x="1267165" y="845417"/>
            <a:ext cx="717066" cy="3055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Solution </a:t>
            </a:r>
            <a:r>
              <a:rPr lang="en-US" sz="800" dirty="0" err="1" smtClean="0"/>
              <a:t>Algs</a:t>
            </a: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45" name="Rectangle 2060"/>
          <p:cNvSpPr>
            <a:spLocks noChangeArrowheads="1"/>
          </p:cNvSpPr>
          <p:nvPr/>
        </p:nvSpPr>
        <p:spPr bwMode="auto">
          <a:xfrm>
            <a:off x="2275346" y="834344"/>
            <a:ext cx="542263" cy="303419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Problem</a:t>
            </a:r>
          </a:p>
          <a:p>
            <a:r>
              <a:rPr lang="en-US" sz="800" dirty="0" smtClean="0"/>
              <a:t>Design</a:t>
            </a:r>
            <a:endParaRPr lang="en-US" sz="800" dirty="0"/>
          </a:p>
        </p:txBody>
      </p:sp>
      <p:sp>
        <p:nvSpPr>
          <p:cNvPr id="46" name="Rectangle 2060"/>
          <p:cNvSpPr>
            <a:spLocks noChangeArrowheads="1"/>
          </p:cNvSpPr>
          <p:nvPr/>
        </p:nvSpPr>
        <p:spPr bwMode="auto">
          <a:xfrm>
            <a:off x="3124584" y="834345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Black Box</a:t>
            </a:r>
          </a:p>
          <a:p>
            <a:r>
              <a:rPr lang="en-US" sz="800" dirty="0" smtClean="0"/>
              <a:t>Bin-packing</a:t>
            </a:r>
            <a:endParaRPr lang="en-US" sz="800" dirty="0"/>
          </a:p>
        </p:txBody>
      </p:sp>
      <p:sp>
        <p:nvSpPr>
          <p:cNvPr id="47" name="Line 2061"/>
          <p:cNvSpPr>
            <a:spLocks noChangeShapeType="1"/>
          </p:cNvSpPr>
          <p:nvPr/>
        </p:nvSpPr>
        <p:spPr bwMode="auto">
          <a:xfrm>
            <a:off x="1988719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2061"/>
          <p:cNvSpPr>
            <a:spLocks noChangeShapeType="1"/>
          </p:cNvSpPr>
          <p:nvPr/>
        </p:nvSpPr>
        <p:spPr bwMode="auto">
          <a:xfrm>
            <a:off x="283795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2060"/>
          <p:cNvSpPr>
            <a:spLocks noChangeArrowheads="1"/>
          </p:cNvSpPr>
          <p:nvPr/>
        </p:nvSpPr>
        <p:spPr bwMode="auto">
          <a:xfrm>
            <a:off x="4136818" y="827987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Evaluation</a:t>
            </a:r>
            <a:endParaRPr lang="en-US" sz="800" dirty="0"/>
          </a:p>
        </p:txBody>
      </p:sp>
      <p:sp>
        <p:nvSpPr>
          <p:cNvPr id="50" name="Line 2061"/>
          <p:cNvSpPr>
            <a:spLocks noChangeShapeType="1"/>
          </p:cNvSpPr>
          <p:nvPr/>
        </p:nvSpPr>
        <p:spPr bwMode="auto">
          <a:xfrm>
            <a:off x="3850187" y="96605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 bwMode="auto">
          <a:xfrm>
            <a:off x="5040943" y="3806544"/>
            <a:ext cx="4064180" cy="18042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Heuristic Bin-packing</a:t>
            </a:r>
          </a:p>
        </p:txBody>
      </p:sp>
      <p:sp>
        <p:nvSpPr>
          <p:cNvPr id="46" name="Rounded Rectangle 45"/>
          <p:cNvSpPr/>
          <p:nvPr/>
        </p:nvSpPr>
        <p:spPr bwMode="auto">
          <a:xfrm>
            <a:off x="5079820" y="920014"/>
            <a:ext cx="4064180" cy="23713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CSP / Constraint Propagation</a:t>
            </a:r>
          </a:p>
        </p:txBody>
      </p:sp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 Narrow" pitchFamily="34" charset="0"/>
              </a:rPr>
              <a:t>Challenge 1 Approach: Identification of Solution Algorithms </a:t>
            </a:r>
          </a:p>
        </p:txBody>
      </p:sp>
      <p:sp>
        <p:nvSpPr>
          <p:cNvPr id="7172" name="Text Placeholder 2"/>
          <p:cNvSpPr>
            <a:spLocks noGrp="1"/>
          </p:cNvSpPr>
          <p:nvPr>
            <p:ph type="body" sz="half" idx="1"/>
          </p:nvPr>
        </p:nvSpPr>
        <p:spPr>
          <a:xfrm>
            <a:off x="-1" y="1694889"/>
            <a:ext cx="4711337" cy="5181600"/>
          </a:xfrm>
        </p:spPr>
        <p:txBody>
          <a:bodyPr/>
          <a:lstStyle/>
          <a:p>
            <a:pPr indent="0">
              <a:buFontTx/>
              <a:buNone/>
            </a:pPr>
            <a:r>
              <a:rPr lang="en-US" sz="1800" i="1" dirty="0" smtClean="0">
                <a:latin typeface="+mj-lt"/>
              </a:rPr>
              <a:t>First step is to identify techniques that can be used to model a large set of the constraints</a:t>
            </a:r>
          </a:p>
          <a:p>
            <a:pPr indent="0">
              <a:buFontTx/>
              <a:buNone/>
            </a:pPr>
            <a:endParaRPr lang="en-US" sz="1800" i="1" dirty="0" smtClean="0">
              <a:latin typeface="+mj-lt"/>
            </a:endParaRPr>
          </a:p>
          <a:p>
            <a:pPr marL="173038" indent="0">
              <a:buFontTx/>
              <a:buNone/>
            </a:pPr>
            <a:r>
              <a:rPr lang="en-US" sz="1800" b="1" dirty="0" smtClean="0">
                <a:latin typeface="+mj-lt"/>
              </a:rPr>
              <a:t>Solution Approach:</a:t>
            </a:r>
          </a:p>
          <a:p>
            <a:pPr marL="457200" lvl="0" indent="-285750">
              <a:buFontTx/>
              <a:buAutoNum type="arabicPeriod"/>
              <a:defRPr/>
            </a:pPr>
            <a:r>
              <a:rPr lang="en-US" sz="1800" dirty="0" smtClean="0">
                <a:latin typeface="+mj-lt"/>
              </a:rPr>
              <a:t>Combine CSP / Constraint Propagation &amp; First-fit Bin-packing in to a hybrid algorithm</a:t>
            </a:r>
          </a:p>
          <a:p>
            <a:pPr marL="457200" lvl="0" indent="-285750">
              <a:buFontTx/>
              <a:buAutoNum type="arabicPeriod"/>
              <a:defRPr/>
            </a:pPr>
            <a:r>
              <a:rPr lang="en-US" sz="1800" dirty="0" smtClean="0">
                <a:latin typeface="+mj-lt"/>
              </a:rPr>
              <a:t>Modified algorithm uses constraint propagation to manage non-cumulative constraints, such as co-location</a:t>
            </a:r>
          </a:p>
          <a:p>
            <a:pPr marL="457200" lvl="0" indent="-285750">
              <a:buFontTx/>
              <a:buAutoNum type="arabicPeriod"/>
              <a:defRPr/>
            </a:pPr>
            <a:r>
              <a:rPr lang="en-US" sz="1800" dirty="0" smtClean="0">
                <a:latin typeface="+mj-lt"/>
              </a:rPr>
              <a:t>Bin-packing heuristics are used for resource allocation / cumulative cons</a:t>
            </a:r>
          </a:p>
        </p:txBody>
      </p:sp>
      <p:sp>
        <p:nvSpPr>
          <p:cNvPr id="7174" name="Rectangle 14"/>
          <p:cNvSpPr>
            <a:spLocks noChangeArrowheads="1"/>
          </p:cNvSpPr>
          <p:nvPr/>
        </p:nvSpPr>
        <p:spPr bwMode="auto">
          <a:xfrm>
            <a:off x="8110538" y="7277100"/>
            <a:ext cx="804862" cy="3429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80" name="Rectangle 23"/>
          <p:cNvSpPr>
            <a:spLocks noChangeArrowheads="1"/>
          </p:cNvSpPr>
          <p:nvPr/>
        </p:nvSpPr>
        <p:spPr bwMode="auto">
          <a:xfrm>
            <a:off x="8643938" y="7200900"/>
            <a:ext cx="804862" cy="3429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0" y="685800"/>
            <a:ext cx="434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2865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68099" y="2641532"/>
            <a:ext cx="2657931" cy="52322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93E3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Co-location / Fault-tolerance Constraints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6369438" y="4454073"/>
            <a:ext cx="2657931" cy="307777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93E3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Memory Constraints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6376606" y="4887917"/>
            <a:ext cx="2657931" cy="52322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93E3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Real-time Scheduling Constraints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6367164" y="2211799"/>
            <a:ext cx="2657931" cy="307777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93E3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Safety Constraints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6394418" y="1499993"/>
            <a:ext cx="2657931" cy="52322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93E3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Physical Placement Constraints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6699655" y="3200616"/>
            <a:ext cx="907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38" name="Rectangle 2060"/>
          <p:cNvSpPr>
            <a:spLocks noChangeArrowheads="1"/>
          </p:cNvSpPr>
          <p:nvPr/>
        </p:nvSpPr>
        <p:spPr bwMode="auto">
          <a:xfrm>
            <a:off x="9632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Multiple Constraints</a:t>
            </a:r>
            <a:endParaRPr lang="en-US" sz="800" dirty="0"/>
          </a:p>
        </p:txBody>
      </p:sp>
      <p:sp>
        <p:nvSpPr>
          <p:cNvPr id="40" name="Line 2061"/>
          <p:cNvSpPr>
            <a:spLocks noChangeShapeType="1"/>
          </p:cNvSpPr>
          <p:nvPr/>
        </p:nvSpPr>
        <p:spPr bwMode="auto">
          <a:xfrm>
            <a:off x="100568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2060"/>
          <p:cNvSpPr>
            <a:spLocks noChangeArrowheads="1"/>
          </p:cNvSpPr>
          <p:nvPr/>
        </p:nvSpPr>
        <p:spPr bwMode="auto">
          <a:xfrm>
            <a:off x="1267165" y="845417"/>
            <a:ext cx="717066" cy="30557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Solution </a:t>
            </a:r>
            <a:r>
              <a:rPr lang="en-US" sz="800" dirty="0" err="1" smtClean="0"/>
              <a:t>Algs</a:t>
            </a: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42" name="Rectangle 2060"/>
          <p:cNvSpPr>
            <a:spLocks noChangeArrowheads="1"/>
          </p:cNvSpPr>
          <p:nvPr/>
        </p:nvSpPr>
        <p:spPr bwMode="auto">
          <a:xfrm>
            <a:off x="2275346" y="834344"/>
            <a:ext cx="542263" cy="303419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Problem</a:t>
            </a:r>
          </a:p>
          <a:p>
            <a:r>
              <a:rPr lang="en-US" sz="800" dirty="0" smtClean="0"/>
              <a:t>Design</a:t>
            </a:r>
            <a:endParaRPr lang="en-US" sz="800" dirty="0"/>
          </a:p>
        </p:txBody>
      </p:sp>
      <p:sp>
        <p:nvSpPr>
          <p:cNvPr id="43" name="Rectangle 2060"/>
          <p:cNvSpPr>
            <a:spLocks noChangeArrowheads="1"/>
          </p:cNvSpPr>
          <p:nvPr/>
        </p:nvSpPr>
        <p:spPr bwMode="auto">
          <a:xfrm>
            <a:off x="3124584" y="834345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Black Box</a:t>
            </a:r>
          </a:p>
          <a:p>
            <a:r>
              <a:rPr lang="en-US" sz="800" dirty="0" smtClean="0"/>
              <a:t>Bin-packing</a:t>
            </a:r>
            <a:endParaRPr lang="en-US" sz="800" dirty="0"/>
          </a:p>
        </p:txBody>
      </p:sp>
      <p:sp>
        <p:nvSpPr>
          <p:cNvPr id="70" name="Line 2061"/>
          <p:cNvSpPr>
            <a:spLocks noChangeShapeType="1"/>
          </p:cNvSpPr>
          <p:nvPr/>
        </p:nvSpPr>
        <p:spPr bwMode="auto">
          <a:xfrm>
            <a:off x="1988719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2061"/>
          <p:cNvSpPr>
            <a:spLocks noChangeShapeType="1"/>
          </p:cNvSpPr>
          <p:nvPr/>
        </p:nvSpPr>
        <p:spPr bwMode="auto">
          <a:xfrm>
            <a:off x="283795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Rectangle 2060"/>
          <p:cNvSpPr>
            <a:spLocks noChangeArrowheads="1"/>
          </p:cNvSpPr>
          <p:nvPr/>
        </p:nvSpPr>
        <p:spPr bwMode="auto">
          <a:xfrm>
            <a:off x="4136818" y="827987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Evaluation</a:t>
            </a:r>
            <a:endParaRPr lang="en-US" sz="800" dirty="0"/>
          </a:p>
        </p:txBody>
      </p:sp>
      <p:sp>
        <p:nvSpPr>
          <p:cNvPr id="73" name="Line 2061"/>
          <p:cNvSpPr>
            <a:spLocks noChangeShapeType="1"/>
          </p:cNvSpPr>
          <p:nvPr/>
        </p:nvSpPr>
        <p:spPr bwMode="auto">
          <a:xfrm>
            <a:off x="3850187" y="96605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76447" y="5722042"/>
            <a:ext cx="830402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>
              <a:buFontTx/>
              <a:buNone/>
            </a:pPr>
            <a:r>
              <a:rPr lang="en-US" sz="1600" b="1" dirty="0" smtClean="0"/>
              <a:t>Publication:</a:t>
            </a:r>
          </a:p>
          <a:p>
            <a:pPr indent="0" algn="l">
              <a:buFontTx/>
              <a:buNone/>
            </a:pPr>
            <a:r>
              <a:rPr lang="en-US" sz="1400" dirty="0" smtClean="0"/>
              <a:t>Brian Dougherty, Jules White, </a:t>
            </a:r>
            <a:r>
              <a:rPr lang="en-US" sz="1400" dirty="0" err="1" smtClean="0"/>
              <a:t>Jaiganesh</a:t>
            </a:r>
            <a:r>
              <a:rPr lang="en-US" sz="1400" dirty="0" smtClean="0"/>
              <a:t> </a:t>
            </a:r>
            <a:r>
              <a:rPr lang="en-US" sz="1400" dirty="0" err="1" smtClean="0"/>
              <a:t>Balasubramanian</a:t>
            </a:r>
            <a:r>
              <a:rPr lang="en-US" sz="1400" dirty="0" smtClean="0"/>
              <a:t>, Chris Thompson, &amp; Douglas C. Schmidt,</a:t>
            </a:r>
            <a:r>
              <a:rPr lang="en-US" sz="1400" dirty="0" smtClean="0">
                <a:solidFill>
                  <a:srgbClr val="333399"/>
                </a:solidFill>
              </a:rPr>
              <a:t> Deployment Automation with BLITZ</a:t>
            </a:r>
            <a:r>
              <a:rPr lang="en-US" sz="1400" dirty="0" smtClean="0"/>
              <a:t>, 31st International Conference on Software Engineering, May 16-24, 2009 Vancouver, Canada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Challenge 1 Approach: Problem Representation</a:t>
            </a:r>
          </a:p>
        </p:txBody>
      </p:sp>
      <p:sp>
        <p:nvSpPr>
          <p:cNvPr id="7172" name="Text Placeholder 2"/>
          <p:cNvSpPr>
            <a:spLocks noGrp="1"/>
          </p:cNvSpPr>
          <p:nvPr>
            <p:ph type="body" sz="half" idx="1"/>
          </p:nvPr>
        </p:nvSpPr>
        <p:spPr>
          <a:xfrm>
            <a:off x="-1" y="2835193"/>
            <a:ext cx="4711337" cy="5181600"/>
          </a:xfrm>
        </p:spPr>
        <p:txBody>
          <a:bodyPr/>
          <a:lstStyle/>
          <a:p>
            <a:pPr marL="457200" lvl="0" indent="-285750">
              <a:buFontTx/>
              <a:buAutoNum type="arabicPeriod"/>
              <a:defRPr/>
            </a:pPr>
            <a:r>
              <a:rPr lang="en-US" sz="1800" dirty="0" smtClean="0"/>
              <a:t>    is a deployment topology described as a vector where the </a:t>
            </a:r>
            <a:r>
              <a:rPr lang="en-US" sz="1800" dirty="0" err="1" smtClean="0"/>
              <a:t>ith</a:t>
            </a:r>
            <a:r>
              <a:rPr lang="en-US" sz="1800" dirty="0" smtClean="0"/>
              <a:t> position holds the index of the node that </a:t>
            </a:r>
            <a:r>
              <a:rPr lang="en-US" sz="1800" dirty="0" err="1" smtClean="0"/>
              <a:t>ith</a:t>
            </a:r>
            <a:r>
              <a:rPr lang="en-US" sz="1800" dirty="0" smtClean="0"/>
              <a:t> component is deployed to (</a:t>
            </a:r>
            <a:r>
              <a:rPr lang="en-US" sz="1800" i="1" dirty="0" smtClean="0"/>
              <a:t>e.g., Component 1 to Node3,T</a:t>
            </a:r>
            <a:r>
              <a:rPr lang="en-US" sz="1800" i="1" baseline="-25000" dirty="0" smtClean="0"/>
              <a:t>1</a:t>
            </a:r>
            <a:r>
              <a:rPr lang="en-US" sz="1800" i="1" dirty="0" smtClean="0"/>
              <a:t>=3)</a:t>
            </a:r>
            <a:endParaRPr lang="en-US" sz="1800" dirty="0" smtClean="0">
              <a:latin typeface="+mj-lt"/>
            </a:endParaRPr>
          </a:p>
          <a:p>
            <a:pPr marL="457200" lvl="0" indent="-285750">
              <a:buFontTx/>
              <a:buAutoNum type="arabicPeriod"/>
              <a:defRPr/>
            </a:pPr>
            <a:r>
              <a:rPr lang="en-US" sz="1800" dirty="0" smtClean="0">
                <a:latin typeface="+mj-lt"/>
              </a:rPr>
              <a:t>    - is the set of components to deploy</a:t>
            </a:r>
          </a:p>
          <a:p>
            <a:pPr marL="457200" lvl="0" indent="-285750">
              <a:buFontTx/>
              <a:buAutoNum type="arabicPeriod"/>
              <a:defRPr/>
            </a:pPr>
            <a:r>
              <a:rPr lang="en-US" sz="1800" dirty="0" smtClean="0">
                <a:latin typeface="+mj-lt"/>
              </a:rPr>
              <a:t>    - is the set of hardware processors</a:t>
            </a:r>
          </a:p>
          <a:p>
            <a:pPr marL="457200" lvl="0" indent="-285750">
              <a:buFontTx/>
              <a:buAutoNum type="arabicPeriod"/>
              <a:defRPr/>
            </a:pPr>
            <a:r>
              <a:rPr lang="en-US" sz="1800" dirty="0" err="1" smtClean="0">
                <a:latin typeface="+mj-lt"/>
              </a:rPr>
              <a:t>s(T</a:t>
            </a:r>
            <a:r>
              <a:rPr lang="en-US" sz="1800" dirty="0" smtClean="0">
                <a:latin typeface="+mj-lt"/>
              </a:rPr>
              <a:t>) – function which returns a positive integer indicating number of cumulative constraints violated</a:t>
            </a:r>
          </a:p>
          <a:p>
            <a:pPr marL="457200" lvl="0" indent="-285750">
              <a:buFontTx/>
              <a:buAutoNum type="arabicPeriod"/>
              <a:defRPr/>
            </a:pPr>
            <a:r>
              <a:rPr lang="en-US" sz="1800" dirty="0" smtClean="0">
                <a:latin typeface="+mj-lt"/>
              </a:rPr>
              <a:t>r(T), p(T), …e(T      – functions that maintain constraint networks &amp; use constraint propagation to indicate number of non-cum. constraints violated</a:t>
            </a:r>
          </a:p>
          <a:p>
            <a:pPr marL="457200" lvl="0" indent="-285750">
              <a:buFontTx/>
              <a:buAutoNum type="arabicPeriod"/>
              <a:defRPr/>
            </a:pPr>
            <a:endParaRPr lang="en-US" sz="1800" dirty="0" smtClean="0">
              <a:latin typeface="+mj-lt"/>
            </a:endParaRPr>
          </a:p>
        </p:txBody>
      </p:sp>
      <p:sp>
        <p:nvSpPr>
          <p:cNvPr id="7174" name="Rectangle 14"/>
          <p:cNvSpPr>
            <a:spLocks noChangeArrowheads="1"/>
          </p:cNvSpPr>
          <p:nvPr/>
        </p:nvSpPr>
        <p:spPr bwMode="auto">
          <a:xfrm>
            <a:off x="8110538" y="7277100"/>
            <a:ext cx="804862" cy="3429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77" name="Rectangle 20"/>
          <p:cNvSpPr>
            <a:spLocks noChangeArrowheads="1"/>
          </p:cNvSpPr>
          <p:nvPr/>
        </p:nvSpPr>
        <p:spPr bwMode="auto">
          <a:xfrm>
            <a:off x="8339138" y="5905500"/>
            <a:ext cx="804862" cy="3429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78" name="Rectangle 21"/>
          <p:cNvSpPr>
            <a:spLocks noChangeArrowheads="1"/>
          </p:cNvSpPr>
          <p:nvPr/>
        </p:nvSpPr>
        <p:spPr bwMode="auto">
          <a:xfrm>
            <a:off x="5291138" y="6248400"/>
            <a:ext cx="804862" cy="3429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79" name="Rectangle 22"/>
          <p:cNvSpPr>
            <a:spLocks noChangeArrowheads="1"/>
          </p:cNvSpPr>
          <p:nvPr/>
        </p:nvSpPr>
        <p:spPr bwMode="auto">
          <a:xfrm>
            <a:off x="7653338" y="5905500"/>
            <a:ext cx="804862" cy="3429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80" name="Rectangle 23"/>
          <p:cNvSpPr>
            <a:spLocks noChangeArrowheads="1"/>
          </p:cNvSpPr>
          <p:nvPr/>
        </p:nvSpPr>
        <p:spPr bwMode="auto">
          <a:xfrm>
            <a:off x="8643938" y="7200900"/>
            <a:ext cx="804862" cy="3429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0" y="685800"/>
            <a:ext cx="434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2865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9" name="Picture 28" descr="Screen shot 2010-02-01 at 3.19.20 P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6500" y="1698050"/>
            <a:ext cx="4127500" cy="533400"/>
          </a:xfrm>
          <a:prstGeom prst="rect">
            <a:avLst/>
          </a:prstGeom>
        </p:spPr>
      </p:pic>
      <p:pic>
        <p:nvPicPr>
          <p:cNvPr id="31" name="Picture 30" descr="Screen shot 2010-02-01 at 3.20.16 PM.png"/>
          <p:cNvPicPr>
            <a:picLocks noChangeAspect="1"/>
          </p:cNvPicPr>
          <p:nvPr/>
        </p:nvPicPr>
        <p:blipFill>
          <a:blip r:embed="rId4" cstate="print"/>
          <a:srcRect b="69849"/>
          <a:stretch>
            <a:fillRect/>
          </a:stretch>
        </p:blipFill>
        <p:spPr>
          <a:xfrm>
            <a:off x="4939832" y="2488425"/>
            <a:ext cx="3670300" cy="54373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071163" y="1231006"/>
            <a:ext cx="28973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Deployment Problem: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118385" y="2122009"/>
            <a:ext cx="32891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Correctness Constraints:</a:t>
            </a:r>
            <a:endParaRPr lang="en-US" dirty="0"/>
          </a:p>
        </p:txBody>
      </p:sp>
      <p:pic>
        <p:nvPicPr>
          <p:cNvPr id="34" name="Picture 33" descr="Screen shot 2010-02-01 at 3.19.20 PM.png"/>
          <p:cNvPicPr>
            <a:picLocks noChangeAspect="1"/>
          </p:cNvPicPr>
          <p:nvPr/>
        </p:nvPicPr>
        <p:blipFill>
          <a:blip r:embed="rId3" cstate="print"/>
          <a:srcRect l="41482" r="9540" b="31503"/>
          <a:stretch>
            <a:fillRect/>
          </a:stretch>
        </p:blipFill>
        <p:spPr>
          <a:xfrm>
            <a:off x="466515" y="5530510"/>
            <a:ext cx="2021561" cy="365361"/>
          </a:xfrm>
          <a:prstGeom prst="rect">
            <a:avLst/>
          </a:prstGeom>
        </p:spPr>
      </p:pic>
      <p:pic>
        <p:nvPicPr>
          <p:cNvPr id="35" name="Picture 34" descr="Screen shot 2010-02-01 at 3.19.20 PM.png"/>
          <p:cNvPicPr>
            <a:picLocks noChangeAspect="1"/>
          </p:cNvPicPr>
          <p:nvPr/>
        </p:nvPicPr>
        <p:blipFill>
          <a:blip r:embed="rId3" cstate="print"/>
          <a:srcRect l="31122" r="57262" b="36363"/>
          <a:stretch>
            <a:fillRect/>
          </a:stretch>
        </p:blipFill>
        <p:spPr>
          <a:xfrm>
            <a:off x="505390" y="4649369"/>
            <a:ext cx="479473" cy="339445"/>
          </a:xfrm>
          <a:prstGeom prst="rect">
            <a:avLst/>
          </a:prstGeom>
        </p:spPr>
      </p:pic>
      <p:pic>
        <p:nvPicPr>
          <p:cNvPr id="36" name="Picture 35" descr="Screen shot 2010-02-01 at 3.32.58 P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849" y="2893952"/>
            <a:ext cx="279400" cy="266700"/>
          </a:xfrm>
          <a:prstGeom prst="rect">
            <a:avLst/>
          </a:prstGeom>
        </p:spPr>
      </p:pic>
      <p:pic>
        <p:nvPicPr>
          <p:cNvPr id="37" name="Picture 36" descr="Screen shot 2010-02-01 at 3.19.20 PM.png"/>
          <p:cNvPicPr>
            <a:picLocks noChangeAspect="1"/>
          </p:cNvPicPr>
          <p:nvPr/>
        </p:nvPicPr>
        <p:blipFill>
          <a:blip r:embed="rId3" cstate="print"/>
          <a:srcRect l="19152" r="73941" b="41220"/>
          <a:stretch>
            <a:fillRect/>
          </a:stretch>
        </p:blipFill>
        <p:spPr>
          <a:xfrm>
            <a:off x="518349" y="4014433"/>
            <a:ext cx="285092" cy="313529"/>
          </a:xfrm>
          <a:prstGeom prst="rect">
            <a:avLst/>
          </a:prstGeom>
        </p:spPr>
      </p:pic>
      <p:pic>
        <p:nvPicPr>
          <p:cNvPr id="38" name="Picture 37" descr="Screen shot 2010-02-01 at 3.19.20 PM.png"/>
          <p:cNvPicPr>
            <a:picLocks noChangeAspect="1"/>
          </p:cNvPicPr>
          <p:nvPr/>
        </p:nvPicPr>
        <p:blipFill>
          <a:blip r:embed="rId3" cstate="print"/>
          <a:srcRect l="25156" r="68251" b="29074"/>
          <a:stretch>
            <a:fillRect/>
          </a:stretch>
        </p:blipFill>
        <p:spPr>
          <a:xfrm>
            <a:off x="531308" y="4325425"/>
            <a:ext cx="272133" cy="378318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 bwMode="auto">
          <a:xfrm>
            <a:off x="751605" y="4548248"/>
            <a:ext cx="142546" cy="116621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12728" y="4237256"/>
            <a:ext cx="142546" cy="116621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Text Placeholder 2"/>
          <p:cNvSpPr txBox="1">
            <a:spLocks/>
          </p:cNvSpPr>
          <p:nvPr/>
        </p:nvSpPr>
        <p:spPr bwMode="auto">
          <a:xfrm>
            <a:off x="-1" y="1335231"/>
            <a:ext cx="471133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We use a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tuple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model of a deployment problem to join the two representations</a:t>
            </a: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i="1" kern="0" dirty="0" smtClean="0">
              <a:latin typeface="+mj-lt"/>
              <a:cs typeface="+mn-cs"/>
            </a:endParaRP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Constraints are hidden behind functions</a:t>
            </a:r>
          </a:p>
        </p:txBody>
      </p:sp>
      <p:pic>
        <p:nvPicPr>
          <p:cNvPr id="43" name="Picture 42" descr="Screen shot 2010-02-01 at 3.20.16 PM.png"/>
          <p:cNvPicPr>
            <a:picLocks noChangeAspect="1"/>
          </p:cNvPicPr>
          <p:nvPr/>
        </p:nvPicPr>
        <p:blipFill>
          <a:blip r:embed="rId4" cstate="print"/>
          <a:srcRect t="42366" b="33204"/>
          <a:stretch>
            <a:fillRect/>
          </a:stretch>
        </p:blipFill>
        <p:spPr>
          <a:xfrm>
            <a:off x="4939832" y="2889624"/>
            <a:ext cx="3670300" cy="440570"/>
          </a:xfrm>
          <a:prstGeom prst="rect">
            <a:avLst/>
          </a:prstGeom>
        </p:spPr>
      </p:pic>
      <p:pic>
        <p:nvPicPr>
          <p:cNvPr id="44" name="Picture 43" descr="Screen shot 2010-02-01 at 3.20.16 PM.png"/>
          <p:cNvPicPr>
            <a:picLocks noChangeAspect="1"/>
          </p:cNvPicPr>
          <p:nvPr/>
        </p:nvPicPr>
        <p:blipFill>
          <a:blip r:embed="rId4" cstate="print"/>
          <a:srcRect t="76855"/>
          <a:stretch>
            <a:fillRect/>
          </a:stretch>
        </p:blipFill>
        <p:spPr>
          <a:xfrm>
            <a:off x="5030545" y="3278906"/>
            <a:ext cx="3670300" cy="417395"/>
          </a:xfrm>
          <a:prstGeom prst="rect">
            <a:avLst/>
          </a:prstGeom>
        </p:spPr>
      </p:pic>
      <p:sp>
        <p:nvSpPr>
          <p:cNvPr id="46" name="Rectangle 2060"/>
          <p:cNvSpPr>
            <a:spLocks noChangeArrowheads="1"/>
          </p:cNvSpPr>
          <p:nvPr/>
        </p:nvSpPr>
        <p:spPr bwMode="auto">
          <a:xfrm>
            <a:off x="9632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Multiple Constraints</a:t>
            </a:r>
            <a:endParaRPr lang="en-US" sz="800" dirty="0"/>
          </a:p>
        </p:txBody>
      </p:sp>
      <p:sp>
        <p:nvSpPr>
          <p:cNvPr id="47" name="Line 2061"/>
          <p:cNvSpPr>
            <a:spLocks noChangeShapeType="1"/>
          </p:cNvSpPr>
          <p:nvPr/>
        </p:nvSpPr>
        <p:spPr bwMode="auto">
          <a:xfrm>
            <a:off x="100568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2060"/>
          <p:cNvSpPr>
            <a:spLocks noChangeArrowheads="1"/>
          </p:cNvSpPr>
          <p:nvPr/>
        </p:nvSpPr>
        <p:spPr bwMode="auto">
          <a:xfrm>
            <a:off x="1267165" y="845417"/>
            <a:ext cx="717066" cy="30557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Solution </a:t>
            </a:r>
            <a:r>
              <a:rPr lang="en-US" sz="800" dirty="0" err="1" smtClean="0"/>
              <a:t>Algs</a:t>
            </a: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63" name="Rectangle 2060"/>
          <p:cNvSpPr>
            <a:spLocks noChangeArrowheads="1"/>
          </p:cNvSpPr>
          <p:nvPr/>
        </p:nvSpPr>
        <p:spPr bwMode="auto">
          <a:xfrm>
            <a:off x="2275346" y="834344"/>
            <a:ext cx="542263" cy="30341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Problem</a:t>
            </a:r>
          </a:p>
          <a:p>
            <a:r>
              <a:rPr lang="en-US" sz="800" dirty="0" smtClean="0"/>
              <a:t>Design</a:t>
            </a:r>
            <a:endParaRPr lang="en-US" sz="800" dirty="0"/>
          </a:p>
        </p:txBody>
      </p:sp>
      <p:sp>
        <p:nvSpPr>
          <p:cNvPr id="64" name="Rectangle 2060"/>
          <p:cNvSpPr>
            <a:spLocks noChangeArrowheads="1"/>
          </p:cNvSpPr>
          <p:nvPr/>
        </p:nvSpPr>
        <p:spPr bwMode="auto">
          <a:xfrm>
            <a:off x="3124584" y="834345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Black Box</a:t>
            </a:r>
          </a:p>
          <a:p>
            <a:r>
              <a:rPr lang="en-US" sz="800" dirty="0" smtClean="0"/>
              <a:t>Bin-packing</a:t>
            </a:r>
            <a:endParaRPr lang="en-US" sz="800" dirty="0"/>
          </a:p>
        </p:txBody>
      </p:sp>
      <p:sp>
        <p:nvSpPr>
          <p:cNvPr id="72" name="Line 2061"/>
          <p:cNvSpPr>
            <a:spLocks noChangeShapeType="1"/>
          </p:cNvSpPr>
          <p:nvPr/>
        </p:nvSpPr>
        <p:spPr bwMode="auto">
          <a:xfrm>
            <a:off x="1988719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Line 2061"/>
          <p:cNvSpPr>
            <a:spLocks noChangeShapeType="1"/>
          </p:cNvSpPr>
          <p:nvPr/>
        </p:nvSpPr>
        <p:spPr bwMode="auto">
          <a:xfrm>
            <a:off x="283795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Rectangle 2060"/>
          <p:cNvSpPr>
            <a:spLocks noChangeArrowheads="1"/>
          </p:cNvSpPr>
          <p:nvPr/>
        </p:nvSpPr>
        <p:spPr bwMode="auto">
          <a:xfrm>
            <a:off x="4136818" y="827987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Evaluation</a:t>
            </a:r>
            <a:endParaRPr lang="en-US" sz="800" dirty="0"/>
          </a:p>
        </p:txBody>
      </p:sp>
      <p:sp>
        <p:nvSpPr>
          <p:cNvPr id="75" name="Line 2061"/>
          <p:cNvSpPr>
            <a:spLocks noChangeShapeType="1"/>
          </p:cNvSpPr>
          <p:nvPr/>
        </p:nvSpPr>
        <p:spPr bwMode="auto">
          <a:xfrm>
            <a:off x="3850187" y="96605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Challenge 1 Approach: Black Box Bin-Packing</a:t>
            </a:r>
          </a:p>
        </p:txBody>
      </p:sp>
      <p:sp>
        <p:nvSpPr>
          <p:cNvPr id="7172" name="Text Placeholder 2"/>
          <p:cNvSpPr>
            <a:spLocks noGrp="1"/>
          </p:cNvSpPr>
          <p:nvPr>
            <p:ph type="body" sz="half" idx="1"/>
          </p:nvPr>
        </p:nvSpPr>
        <p:spPr>
          <a:xfrm>
            <a:off x="-1" y="2835193"/>
            <a:ext cx="4711337" cy="5181600"/>
          </a:xfrm>
        </p:spPr>
        <p:txBody>
          <a:bodyPr/>
          <a:lstStyle/>
          <a:p>
            <a:pPr marL="457200" lvl="0" indent="-285750">
              <a:buFontTx/>
              <a:buAutoNum type="arabicPeriod"/>
              <a:defRPr/>
            </a:pPr>
            <a:r>
              <a:rPr lang="en-US" sz="1800" dirty="0" smtClean="0">
                <a:latin typeface="+mj-lt"/>
              </a:rPr>
              <a:t>“Fitting” into a bin is modified to be a black box function based on the sum the outputs of the functions:</a:t>
            </a:r>
          </a:p>
          <a:p>
            <a:pPr marL="457200" lvl="0" indent="-285750">
              <a:buNone/>
              <a:defRPr/>
            </a:pPr>
            <a:endParaRPr lang="en-US" sz="1800" dirty="0" smtClean="0">
              <a:latin typeface="+mj-lt"/>
            </a:endParaRPr>
          </a:p>
          <a:p>
            <a:pPr marL="457200" lvl="0" indent="-285750">
              <a:buFontTx/>
              <a:buAutoNum type="arabicPeriod"/>
              <a:defRPr/>
            </a:pPr>
            <a:r>
              <a:rPr lang="en-US" sz="1800" dirty="0" smtClean="0">
                <a:latin typeface="+mj-lt"/>
              </a:rPr>
              <a:t>Internally, these functions can use constraint propagation</a:t>
            </a:r>
          </a:p>
          <a:p>
            <a:pPr marL="457200" lvl="0" indent="-285750">
              <a:buFontTx/>
              <a:buAutoNum type="arabicPeriod"/>
              <a:defRPr/>
            </a:pPr>
            <a:r>
              <a:rPr lang="en-US" sz="1800" dirty="0" smtClean="0">
                <a:latin typeface="+mj-lt"/>
              </a:rPr>
              <a:t>The first-fit sorting heuristic is changed to be based on the number of bins an item can fit into after each iteration of the algorithm</a:t>
            </a:r>
          </a:p>
          <a:p>
            <a:pPr marL="457200" lvl="0" indent="-285750">
              <a:buFontTx/>
              <a:buAutoNum type="arabicPeriod"/>
              <a:defRPr/>
            </a:pPr>
            <a:endParaRPr lang="en-US" sz="1800" dirty="0" smtClean="0">
              <a:latin typeface="+mj-lt"/>
            </a:endParaRPr>
          </a:p>
        </p:txBody>
      </p:sp>
      <p:sp>
        <p:nvSpPr>
          <p:cNvPr id="7174" name="Rectangle 14"/>
          <p:cNvSpPr>
            <a:spLocks noChangeArrowheads="1"/>
          </p:cNvSpPr>
          <p:nvPr/>
        </p:nvSpPr>
        <p:spPr bwMode="auto">
          <a:xfrm>
            <a:off x="8110538" y="7277100"/>
            <a:ext cx="804862" cy="3429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77" name="Rectangle 20"/>
          <p:cNvSpPr>
            <a:spLocks noChangeArrowheads="1"/>
          </p:cNvSpPr>
          <p:nvPr/>
        </p:nvSpPr>
        <p:spPr bwMode="auto">
          <a:xfrm>
            <a:off x="8339138" y="5905500"/>
            <a:ext cx="804862" cy="3429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78" name="Rectangle 21"/>
          <p:cNvSpPr>
            <a:spLocks noChangeArrowheads="1"/>
          </p:cNvSpPr>
          <p:nvPr/>
        </p:nvSpPr>
        <p:spPr bwMode="auto">
          <a:xfrm>
            <a:off x="5291138" y="6248400"/>
            <a:ext cx="804862" cy="3429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79" name="Rectangle 22"/>
          <p:cNvSpPr>
            <a:spLocks noChangeArrowheads="1"/>
          </p:cNvSpPr>
          <p:nvPr/>
        </p:nvSpPr>
        <p:spPr bwMode="auto">
          <a:xfrm>
            <a:off x="7653338" y="5905500"/>
            <a:ext cx="804862" cy="3429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80" name="Rectangle 23"/>
          <p:cNvSpPr>
            <a:spLocks noChangeArrowheads="1"/>
          </p:cNvSpPr>
          <p:nvPr/>
        </p:nvSpPr>
        <p:spPr bwMode="auto">
          <a:xfrm>
            <a:off x="8643938" y="7200900"/>
            <a:ext cx="804862" cy="3429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0" y="685800"/>
            <a:ext cx="434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2865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2" name="Text Placeholder 2"/>
          <p:cNvSpPr txBox="1">
            <a:spLocks/>
          </p:cNvSpPr>
          <p:nvPr/>
        </p:nvSpPr>
        <p:spPr bwMode="auto">
          <a:xfrm>
            <a:off x="-1" y="1811511"/>
            <a:ext cx="471133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We use a unified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tuple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model of a deployment problem to join the two representations</a:t>
            </a:r>
          </a:p>
        </p:txBody>
      </p:sp>
      <p:pic>
        <p:nvPicPr>
          <p:cNvPr id="45" name="Picture 44" descr="Screen shot 2010-02-01 at 4.32.44 P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2063" y="1516080"/>
            <a:ext cx="4506467" cy="5393751"/>
          </a:xfrm>
          <a:prstGeom prst="rect">
            <a:avLst/>
          </a:prstGeom>
        </p:spPr>
      </p:pic>
      <p:pic>
        <p:nvPicPr>
          <p:cNvPr id="46" name="Picture 45" descr="Screen shot 2010-02-01 at 3.19.20 PM.png"/>
          <p:cNvPicPr>
            <a:picLocks noChangeAspect="1"/>
          </p:cNvPicPr>
          <p:nvPr/>
        </p:nvPicPr>
        <p:blipFill>
          <a:blip r:embed="rId4" cstate="print"/>
          <a:srcRect l="41482" r="9540" b="31503"/>
          <a:stretch>
            <a:fillRect/>
          </a:stretch>
        </p:blipFill>
        <p:spPr>
          <a:xfrm>
            <a:off x="531322" y="3664564"/>
            <a:ext cx="2021561" cy="365361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867636" y="1023679"/>
            <a:ext cx="23327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Hybrid Algorithm:</a:t>
            </a:r>
            <a:endParaRPr lang="en-US" dirty="0"/>
          </a:p>
        </p:txBody>
      </p:sp>
      <p:sp>
        <p:nvSpPr>
          <p:cNvPr id="37" name="Rectangle 2060"/>
          <p:cNvSpPr>
            <a:spLocks noChangeArrowheads="1"/>
          </p:cNvSpPr>
          <p:nvPr/>
        </p:nvSpPr>
        <p:spPr bwMode="auto">
          <a:xfrm>
            <a:off x="9632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Multiple Constraints</a:t>
            </a:r>
            <a:endParaRPr lang="en-US" sz="800" dirty="0"/>
          </a:p>
        </p:txBody>
      </p:sp>
      <p:sp>
        <p:nvSpPr>
          <p:cNvPr id="38" name="Line 2061"/>
          <p:cNvSpPr>
            <a:spLocks noChangeShapeType="1"/>
          </p:cNvSpPr>
          <p:nvPr/>
        </p:nvSpPr>
        <p:spPr bwMode="auto">
          <a:xfrm>
            <a:off x="100568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2060"/>
          <p:cNvSpPr>
            <a:spLocks noChangeArrowheads="1"/>
          </p:cNvSpPr>
          <p:nvPr/>
        </p:nvSpPr>
        <p:spPr bwMode="auto">
          <a:xfrm>
            <a:off x="1267165" y="845417"/>
            <a:ext cx="717066" cy="30557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Solution </a:t>
            </a:r>
            <a:r>
              <a:rPr lang="en-US" sz="800" dirty="0" err="1" smtClean="0"/>
              <a:t>Algs</a:t>
            </a: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40" name="Rectangle 2060"/>
          <p:cNvSpPr>
            <a:spLocks noChangeArrowheads="1"/>
          </p:cNvSpPr>
          <p:nvPr/>
        </p:nvSpPr>
        <p:spPr bwMode="auto">
          <a:xfrm>
            <a:off x="2275346" y="834344"/>
            <a:ext cx="542263" cy="30341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Problem</a:t>
            </a:r>
          </a:p>
          <a:p>
            <a:r>
              <a:rPr lang="en-US" sz="800" dirty="0" smtClean="0"/>
              <a:t>Design</a:t>
            </a:r>
            <a:endParaRPr lang="en-US" sz="800" dirty="0"/>
          </a:p>
        </p:txBody>
      </p:sp>
      <p:sp>
        <p:nvSpPr>
          <p:cNvPr id="41" name="Rectangle 2060"/>
          <p:cNvSpPr>
            <a:spLocks noChangeArrowheads="1"/>
          </p:cNvSpPr>
          <p:nvPr/>
        </p:nvSpPr>
        <p:spPr bwMode="auto">
          <a:xfrm>
            <a:off x="3124584" y="834345"/>
            <a:ext cx="711597" cy="30341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Black Box</a:t>
            </a:r>
          </a:p>
          <a:p>
            <a:r>
              <a:rPr lang="en-US" sz="800" dirty="0" smtClean="0"/>
              <a:t>Bin-packing</a:t>
            </a:r>
            <a:endParaRPr lang="en-US" sz="800" dirty="0"/>
          </a:p>
        </p:txBody>
      </p:sp>
      <p:sp>
        <p:nvSpPr>
          <p:cNvPr id="43" name="Line 2061"/>
          <p:cNvSpPr>
            <a:spLocks noChangeShapeType="1"/>
          </p:cNvSpPr>
          <p:nvPr/>
        </p:nvSpPr>
        <p:spPr bwMode="auto">
          <a:xfrm>
            <a:off x="1988719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2061"/>
          <p:cNvSpPr>
            <a:spLocks noChangeShapeType="1"/>
          </p:cNvSpPr>
          <p:nvPr/>
        </p:nvSpPr>
        <p:spPr bwMode="auto">
          <a:xfrm>
            <a:off x="283795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2060"/>
          <p:cNvSpPr>
            <a:spLocks noChangeArrowheads="1"/>
          </p:cNvSpPr>
          <p:nvPr/>
        </p:nvSpPr>
        <p:spPr bwMode="auto">
          <a:xfrm>
            <a:off x="4136818" y="827987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Evaluation</a:t>
            </a:r>
            <a:endParaRPr lang="en-US" sz="800" dirty="0"/>
          </a:p>
        </p:txBody>
      </p:sp>
      <p:sp>
        <p:nvSpPr>
          <p:cNvPr id="71" name="Line 2061"/>
          <p:cNvSpPr>
            <a:spLocks noChangeShapeType="1"/>
          </p:cNvSpPr>
          <p:nvPr/>
        </p:nvSpPr>
        <p:spPr bwMode="auto">
          <a:xfrm>
            <a:off x="3850187" y="96605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Standard Bin-Packing Approach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0" y="685800"/>
            <a:ext cx="434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2865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7" name="Rectangle 2060"/>
          <p:cNvSpPr>
            <a:spLocks noChangeArrowheads="1"/>
          </p:cNvSpPr>
          <p:nvPr/>
        </p:nvSpPr>
        <p:spPr bwMode="auto">
          <a:xfrm>
            <a:off x="9632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Multiple Constraints</a:t>
            </a:r>
            <a:endParaRPr lang="en-US" sz="800" dirty="0"/>
          </a:p>
        </p:txBody>
      </p:sp>
      <p:sp>
        <p:nvSpPr>
          <p:cNvPr id="38" name="Line 2061"/>
          <p:cNvSpPr>
            <a:spLocks noChangeShapeType="1"/>
          </p:cNvSpPr>
          <p:nvPr/>
        </p:nvSpPr>
        <p:spPr bwMode="auto">
          <a:xfrm>
            <a:off x="100568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2060"/>
          <p:cNvSpPr>
            <a:spLocks noChangeArrowheads="1"/>
          </p:cNvSpPr>
          <p:nvPr/>
        </p:nvSpPr>
        <p:spPr bwMode="auto">
          <a:xfrm>
            <a:off x="1267165" y="845417"/>
            <a:ext cx="717066" cy="30557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Solution </a:t>
            </a:r>
            <a:r>
              <a:rPr lang="en-US" sz="800" dirty="0" err="1" smtClean="0"/>
              <a:t>Algs</a:t>
            </a: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40" name="Rectangle 2060"/>
          <p:cNvSpPr>
            <a:spLocks noChangeArrowheads="1"/>
          </p:cNvSpPr>
          <p:nvPr/>
        </p:nvSpPr>
        <p:spPr bwMode="auto">
          <a:xfrm>
            <a:off x="2275346" y="834344"/>
            <a:ext cx="542263" cy="30341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Problem</a:t>
            </a:r>
          </a:p>
          <a:p>
            <a:r>
              <a:rPr lang="en-US" sz="800" dirty="0" smtClean="0"/>
              <a:t>Design</a:t>
            </a:r>
            <a:endParaRPr lang="en-US" sz="800" dirty="0"/>
          </a:p>
        </p:txBody>
      </p:sp>
      <p:sp>
        <p:nvSpPr>
          <p:cNvPr id="41" name="Rectangle 2060"/>
          <p:cNvSpPr>
            <a:spLocks noChangeArrowheads="1"/>
          </p:cNvSpPr>
          <p:nvPr/>
        </p:nvSpPr>
        <p:spPr bwMode="auto">
          <a:xfrm>
            <a:off x="3124584" y="834345"/>
            <a:ext cx="711597" cy="30341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Black Box</a:t>
            </a:r>
          </a:p>
          <a:p>
            <a:r>
              <a:rPr lang="en-US" sz="800" dirty="0" smtClean="0"/>
              <a:t>Bin-packing</a:t>
            </a:r>
            <a:endParaRPr lang="en-US" sz="800" dirty="0"/>
          </a:p>
        </p:txBody>
      </p:sp>
      <p:sp>
        <p:nvSpPr>
          <p:cNvPr id="43" name="Line 2061"/>
          <p:cNvSpPr>
            <a:spLocks noChangeShapeType="1"/>
          </p:cNvSpPr>
          <p:nvPr/>
        </p:nvSpPr>
        <p:spPr bwMode="auto">
          <a:xfrm>
            <a:off x="1988719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2061"/>
          <p:cNvSpPr>
            <a:spLocks noChangeShapeType="1"/>
          </p:cNvSpPr>
          <p:nvPr/>
        </p:nvSpPr>
        <p:spPr bwMode="auto">
          <a:xfrm>
            <a:off x="283795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2060"/>
          <p:cNvSpPr>
            <a:spLocks noChangeArrowheads="1"/>
          </p:cNvSpPr>
          <p:nvPr/>
        </p:nvSpPr>
        <p:spPr bwMode="auto">
          <a:xfrm>
            <a:off x="4136818" y="827987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Evaluation</a:t>
            </a:r>
            <a:endParaRPr lang="en-US" sz="800" dirty="0"/>
          </a:p>
        </p:txBody>
      </p:sp>
      <p:sp>
        <p:nvSpPr>
          <p:cNvPr id="71" name="Line 2061"/>
          <p:cNvSpPr>
            <a:spLocks noChangeShapeType="1"/>
          </p:cNvSpPr>
          <p:nvPr/>
        </p:nvSpPr>
        <p:spPr bwMode="auto">
          <a:xfrm>
            <a:off x="3850187" y="96605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699" y="2115376"/>
            <a:ext cx="1828800" cy="1371600"/>
          </a:xfrm>
          <a:prstGeom prst="rect">
            <a:avLst/>
          </a:prstGeom>
          <a:noFill/>
        </p:spPr>
      </p:pic>
      <p:pic>
        <p:nvPicPr>
          <p:cNvPr id="25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2898" y="2234449"/>
            <a:ext cx="1828800" cy="1371600"/>
          </a:xfrm>
          <a:prstGeom prst="rect">
            <a:avLst/>
          </a:prstGeom>
          <a:noFill/>
        </p:spPr>
      </p:pic>
      <p:pic>
        <p:nvPicPr>
          <p:cNvPr id="26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552" y="2366746"/>
            <a:ext cx="1828800" cy="13716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422974" y="5067015"/>
            <a:ext cx="1931647" cy="10464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Component 1</a:t>
            </a: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78659" y="5722147"/>
            <a:ext cx="193164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Component 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08401" y="5391408"/>
            <a:ext cx="193164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Component 3</a:t>
            </a:r>
          </a:p>
          <a:p>
            <a:endParaRPr lang="en-US" sz="2000" dirty="0">
              <a:latin typeface="+mj-lt"/>
            </a:endParaRPr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4784651" y="1157162"/>
            <a:ext cx="4359349" cy="1192633"/>
          </a:xfrm>
          <a:prstGeom prst="wedgeRoundRectCallout">
            <a:avLst>
              <a:gd name="adj1" fmla="val -20830"/>
              <a:gd name="adj2" fmla="val 78691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 smtClean="0"/>
              <a:t>Processors are modeled as “bins,” where the goal is to fit items into as few bins as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Standard Bin-Packing Approach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0" y="685800"/>
            <a:ext cx="434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2865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7" name="Rectangle 2060"/>
          <p:cNvSpPr>
            <a:spLocks noChangeArrowheads="1"/>
          </p:cNvSpPr>
          <p:nvPr/>
        </p:nvSpPr>
        <p:spPr bwMode="auto">
          <a:xfrm>
            <a:off x="9632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Multiple Constraints</a:t>
            </a:r>
            <a:endParaRPr lang="en-US" sz="800" dirty="0"/>
          </a:p>
        </p:txBody>
      </p:sp>
      <p:sp>
        <p:nvSpPr>
          <p:cNvPr id="38" name="Line 2061"/>
          <p:cNvSpPr>
            <a:spLocks noChangeShapeType="1"/>
          </p:cNvSpPr>
          <p:nvPr/>
        </p:nvSpPr>
        <p:spPr bwMode="auto">
          <a:xfrm>
            <a:off x="100568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2060"/>
          <p:cNvSpPr>
            <a:spLocks noChangeArrowheads="1"/>
          </p:cNvSpPr>
          <p:nvPr/>
        </p:nvSpPr>
        <p:spPr bwMode="auto">
          <a:xfrm>
            <a:off x="1267165" y="845417"/>
            <a:ext cx="717066" cy="30557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Solution </a:t>
            </a:r>
            <a:r>
              <a:rPr lang="en-US" sz="800" dirty="0" err="1" smtClean="0"/>
              <a:t>Algs</a:t>
            </a: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40" name="Rectangle 2060"/>
          <p:cNvSpPr>
            <a:spLocks noChangeArrowheads="1"/>
          </p:cNvSpPr>
          <p:nvPr/>
        </p:nvSpPr>
        <p:spPr bwMode="auto">
          <a:xfrm>
            <a:off x="2275346" y="834344"/>
            <a:ext cx="542263" cy="30341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Problem</a:t>
            </a:r>
          </a:p>
          <a:p>
            <a:r>
              <a:rPr lang="en-US" sz="800" dirty="0" smtClean="0"/>
              <a:t>Design</a:t>
            </a:r>
            <a:endParaRPr lang="en-US" sz="800" dirty="0"/>
          </a:p>
        </p:txBody>
      </p:sp>
      <p:sp>
        <p:nvSpPr>
          <p:cNvPr id="41" name="Rectangle 2060"/>
          <p:cNvSpPr>
            <a:spLocks noChangeArrowheads="1"/>
          </p:cNvSpPr>
          <p:nvPr/>
        </p:nvSpPr>
        <p:spPr bwMode="auto">
          <a:xfrm>
            <a:off x="3124584" y="834345"/>
            <a:ext cx="711597" cy="30341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Black Box</a:t>
            </a:r>
          </a:p>
          <a:p>
            <a:r>
              <a:rPr lang="en-US" sz="800" dirty="0" smtClean="0"/>
              <a:t>Bin-packing</a:t>
            </a:r>
            <a:endParaRPr lang="en-US" sz="800" dirty="0"/>
          </a:p>
        </p:txBody>
      </p:sp>
      <p:sp>
        <p:nvSpPr>
          <p:cNvPr id="43" name="Line 2061"/>
          <p:cNvSpPr>
            <a:spLocks noChangeShapeType="1"/>
          </p:cNvSpPr>
          <p:nvPr/>
        </p:nvSpPr>
        <p:spPr bwMode="auto">
          <a:xfrm>
            <a:off x="1988719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2061"/>
          <p:cNvSpPr>
            <a:spLocks noChangeShapeType="1"/>
          </p:cNvSpPr>
          <p:nvPr/>
        </p:nvSpPr>
        <p:spPr bwMode="auto">
          <a:xfrm>
            <a:off x="283795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2060"/>
          <p:cNvSpPr>
            <a:spLocks noChangeArrowheads="1"/>
          </p:cNvSpPr>
          <p:nvPr/>
        </p:nvSpPr>
        <p:spPr bwMode="auto">
          <a:xfrm>
            <a:off x="4136818" y="827987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Evaluation</a:t>
            </a:r>
            <a:endParaRPr lang="en-US" sz="800" dirty="0"/>
          </a:p>
        </p:txBody>
      </p:sp>
      <p:sp>
        <p:nvSpPr>
          <p:cNvPr id="71" name="Line 2061"/>
          <p:cNvSpPr>
            <a:spLocks noChangeShapeType="1"/>
          </p:cNvSpPr>
          <p:nvPr/>
        </p:nvSpPr>
        <p:spPr bwMode="auto">
          <a:xfrm>
            <a:off x="3850187" y="96605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699" y="2115376"/>
            <a:ext cx="1828800" cy="1371600"/>
          </a:xfrm>
          <a:prstGeom prst="rect">
            <a:avLst/>
          </a:prstGeom>
          <a:noFill/>
        </p:spPr>
      </p:pic>
      <p:pic>
        <p:nvPicPr>
          <p:cNvPr id="25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2898" y="2234449"/>
            <a:ext cx="1828800" cy="1371600"/>
          </a:xfrm>
          <a:prstGeom prst="rect">
            <a:avLst/>
          </a:prstGeom>
          <a:noFill/>
        </p:spPr>
      </p:pic>
      <p:pic>
        <p:nvPicPr>
          <p:cNvPr id="26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552" y="2366746"/>
            <a:ext cx="1828800" cy="13716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422974" y="5067015"/>
            <a:ext cx="1931647" cy="10464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Component 1</a:t>
            </a: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78659" y="5722147"/>
            <a:ext cx="193164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Component 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08401" y="5391408"/>
            <a:ext cx="193164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Component 3</a:t>
            </a:r>
          </a:p>
          <a:p>
            <a:endParaRPr lang="en-US" sz="2000" dirty="0">
              <a:latin typeface="+mj-lt"/>
            </a:endParaRPr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4614531" y="3891754"/>
            <a:ext cx="3838354" cy="1116180"/>
          </a:xfrm>
          <a:prstGeom prst="wedgeRoundRectCallout">
            <a:avLst>
              <a:gd name="adj1" fmla="val -36642"/>
              <a:gd name="adj2" fmla="val 83515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 smtClean="0"/>
              <a:t>Software items have a *size*, which is typically some metric, such as CPU utilization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Standard Bin-Packing Approach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0" y="685800"/>
            <a:ext cx="434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2865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7" name="Rectangle 2060"/>
          <p:cNvSpPr>
            <a:spLocks noChangeArrowheads="1"/>
          </p:cNvSpPr>
          <p:nvPr/>
        </p:nvSpPr>
        <p:spPr bwMode="auto">
          <a:xfrm>
            <a:off x="9632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Multiple Constraints</a:t>
            </a:r>
            <a:endParaRPr lang="en-US" sz="800" dirty="0"/>
          </a:p>
        </p:txBody>
      </p:sp>
      <p:sp>
        <p:nvSpPr>
          <p:cNvPr id="38" name="Line 2061"/>
          <p:cNvSpPr>
            <a:spLocks noChangeShapeType="1"/>
          </p:cNvSpPr>
          <p:nvPr/>
        </p:nvSpPr>
        <p:spPr bwMode="auto">
          <a:xfrm>
            <a:off x="100568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2060"/>
          <p:cNvSpPr>
            <a:spLocks noChangeArrowheads="1"/>
          </p:cNvSpPr>
          <p:nvPr/>
        </p:nvSpPr>
        <p:spPr bwMode="auto">
          <a:xfrm>
            <a:off x="1267165" y="845417"/>
            <a:ext cx="717066" cy="30557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Solution </a:t>
            </a:r>
            <a:r>
              <a:rPr lang="en-US" sz="800" dirty="0" err="1" smtClean="0"/>
              <a:t>Algs</a:t>
            </a: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40" name="Rectangle 2060"/>
          <p:cNvSpPr>
            <a:spLocks noChangeArrowheads="1"/>
          </p:cNvSpPr>
          <p:nvPr/>
        </p:nvSpPr>
        <p:spPr bwMode="auto">
          <a:xfrm>
            <a:off x="2275346" y="834344"/>
            <a:ext cx="542263" cy="30341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Problem</a:t>
            </a:r>
          </a:p>
          <a:p>
            <a:r>
              <a:rPr lang="en-US" sz="800" dirty="0" smtClean="0"/>
              <a:t>Design</a:t>
            </a:r>
            <a:endParaRPr lang="en-US" sz="800" dirty="0"/>
          </a:p>
        </p:txBody>
      </p:sp>
      <p:sp>
        <p:nvSpPr>
          <p:cNvPr id="41" name="Rectangle 2060"/>
          <p:cNvSpPr>
            <a:spLocks noChangeArrowheads="1"/>
          </p:cNvSpPr>
          <p:nvPr/>
        </p:nvSpPr>
        <p:spPr bwMode="auto">
          <a:xfrm>
            <a:off x="3124584" y="834345"/>
            <a:ext cx="711597" cy="30341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Black Box</a:t>
            </a:r>
          </a:p>
          <a:p>
            <a:r>
              <a:rPr lang="en-US" sz="800" dirty="0" smtClean="0"/>
              <a:t>Bin-packing</a:t>
            </a:r>
            <a:endParaRPr lang="en-US" sz="800" dirty="0"/>
          </a:p>
        </p:txBody>
      </p:sp>
      <p:sp>
        <p:nvSpPr>
          <p:cNvPr id="43" name="Line 2061"/>
          <p:cNvSpPr>
            <a:spLocks noChangeShapeType="1"/>
          </p:cNvSpPr>
          <p:nvPr/>
        </p:nvSpPr>
        <p:spPr bwMode="auto">
          <a:xfrm>
            <a:off x="1988719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2061"/>
          <p:cNvSpPr>
            <a:spLocks noChangeShapeType="1"/>
          </p:cNvSpPr>
          <p:nvPr/>
        </p:nvSpPr>
        <p:spPr bwMode="auto">
          <a:xfrm>
            <a:off x="283795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2060"/>
          <p:cNvSpPr>
            <a:spLocks noChangeArrowheads="1"/>
          </p:cNvSpPr>
          <p:nvPr/>
        </p:nvSpPr>
        <p:spPr bwMode="auto">
          <a:xfrm>
            <a:off x="4136818" y="827987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Evaluation</a:t>
            </a:r>
            <a:endParaRPr lang="en-US" sz="800" dirty="0"/>
          </a:p>
        </p:txBody>
      </p:sp>
      <p:sp>
        <p:nvSpPr>
          <p:cNvPr id="71" name="Line 2061"/>
          <p:cNvSpPr>
            <a:spLocks noChangeShapeType="1"/>
          </p:cNvSpPr>
          <p:nvPr/>
        </p:nvSpPr>
        <p:spPr bwMode="auto">
          <a:xfrm>
            <a:off x="3850187" y="96605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699" y="2115376"/>
            <a:ext cx="1828800" cy="1371600"/>
          </a:xfrm>
          <a:prstGeom prst="rect">
            <a:avLst/>
          </a:prstGeom>
          <a:noFill/>
        </p:spPr>
      </p:pic>
      <p:pic>
        <p:nvPicPr>
          <p:cNvPr id="25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2898" y="2234449"/>
            <a:ext cx="1828800" cy="1371600"/>
          </a:xfrm>
          <a:prstGeom prst="rect">
            <a:avLst/>
          </a:prstGeom>
          <a:noFill/>
        </p:spPr>
      </p:pic>
      <p:pic>
        <p:nvPicPr>
          <p:cNvPr id="26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552" y="2366746"/>
            <a:ext cx="1828800" cy="13716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422974" y="5067015"/>
            <a:ext cx="1931647" cy="10464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Component 1</a:t>
            </a: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6824" y="5722146"/>
            <a:ext cx="193164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Component 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31572" y="5397761"/>
            <a:ext cx="193164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Component 2</a:t>
            </a:r>
          </a:p>
          <a:p>
            <a:endParaRPr lang="en-US" sz="2000" dirty="0">
              <a:latin typeface="+mj-lt"/>
            </a:endParaRPr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4041355" y="4590742"/>
            <a:ext cx="3581400" cy="502253"/>
          </a:xfrm>
          <a:prstGeom prst="wedgeRoundRectCallout">
            <a:avLst>
              <a:gd name="adj1" fmla="val -36865"/>
              <a:gd name="adj2" fmla="val 107437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 smtClean="0"/>
              <a:t>Items sorted based on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554037"/>
          </a:xfrm>
        </p:spPr>
        <p:txBody>
          <a:bodyPr/>
          <a:lstStyle/>
          <a:p>
            <a:r>
              <a:rPr lang="en-US" dirty="0" smtClean="0"/>
              <a:t>Summary of My Research Area</a:t>
            </a:r>
            <a:endParaRPr lang="en-US" dirty="0"/>
          </a:p>
        </p:txBody>
      </p:sp>
      <p:pic>
        <p:nvPicPr>
          <p:cNvPr id="5" name="Picture 14" descr="gray dis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267329"/>
            <a:ext cx="5562600" cy="291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gray dis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912" y="2819552"/>
            <a:ext cx="4944888" cy="259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70"/>
          <p:cNvGrpSpPr>
            <a:grpSpLocks/>
          </p:cNvGrpSpPr>
          <p:nvPr/>
        </p:nvGrpSpPr>
        <p:grpSpPr bwMode="auto">
          <a:xfrm>
            <a:off x="533400" y="1752600"/>
            <a:ext cx="3124200" cy="1295400"/>
            <a:chOff x="912" y="576"/>
            <a:chExt cx="3446" cy="2219"/>
          </a:xfrm>
        </p:grpSpPr>
        <p:pic>
          <p:nvPicPr>
            <p:cNvPr id="11" name="Picture 360" descr="piec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00" y="2064"/>
              <a:ext cx="792" cy="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61" descr="piec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72" y="732"/>
              <a:ext cx="504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62" descr="piec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92" y="1452"/>
              <a:ext cx="368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63" descr="piec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80" y="1584"/>
              <a:ext cx="446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64" descr="piec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72" y="1296"/>
              <a:ext cx="3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65" descr="piec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36" y="1008"/>
              <a:ext cx="301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AutoShape 366"/>
            <p:cNvCxnSpPr>
              <a:cxnSpLocks noChangeShapeType="1"/>
            </p:cNvCxnSpPr>
            <p:nvPr/>
          </p:nvCxnSpPr>
          <p:spPr bwMode="auto">
            <a:xfrm rot="5400000" flipH="1" flipV="1">
              <a:off x="2687" y="1395"/>
              <a:ext cx="1509" cy="1291"/>
            </a:xfrm>
            <a:prstGeom prst="curvedConnector3">
              <a:avLst>
                <a:gd name="adj1" fmla="val -9477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8" name="AutoShape 367"/>
            <p:cNvCxnSpPr>
              <a:cxnSpLocks noChangeShapeType="1"/>
            </p:cNvCxnSpPr>
            <p:nvPr/>
          </p:nvCxnSpPr>
          <p:spPr bwMode="auto">
            <a:xfrm flipH="1" flipV="1">
              <a:off x="2880" y="1790"/>
              <a:ext cx="312" cy="640"/>
            </a:xfrm>
            <a:prstGeom prst="curvedConnector5">
              <a:avLst>
                <a:gd name="adj1" fmla="val -46153"/>
                <a:gd name="adj2" fmla="val 62500"/>
                <a:gd name="adj3" fmla="val 146153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368"/>
            <p:cNvCxnSpPr>
              <a:cxnSpLocks noChangeShapeType="1"/>
            </p:cNvCxnSpPr>
            <p:nvPr/>
          </p:nvCxnSpPr>
          <p:spPr bwMode="auto">
            <a:xfrm rot="10800000" flipV="1">
              <a:off x="2760" y="1440"/>
              <a:ext cx="312" cy="182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20" name="AutoShape 369"/>
            <p:cNvCxnSpPr>
              <a:cxnSpLocks noChangeShapeType="1"/>
            </p:cNvCxnSpPr>
            <p:nvPr/>
          </p:nvCxnSpPr>
          <p:spPr bwMode="auto">
            <a:xfrm flipH="1">
              <a:off x="3326" y="1440"/>
              <a:ext cx="58" cy="350"/>
            </a:xfrm>
            <a:prstGeom prst="curvedConnector3">
              <a:avLst>
                <a:gd name="adj1" fmla="val -248278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21" name="AutoShape 370"/>
            <p:cNvCxnSpPr>
              <a:cxnSpLocks noChangeShapeType="1"/>
            </p:cNvCxnSpPr>
            <p:nvPr/>
          </p:nvCxnSpPr>
          <p:spPr bwMode="auto">
            <a:xfrm rot="5400000" flipH="1" flipV="1">
              <a:off x="3095" y="1155"/>
              <a:ext cx="849" cy="833"/>
            </a:xfrm>
            <a:prstGeom prst="curvedConnector4">
              <a:avLst>
                <a:gd name="adj1" fmla="val -16963"/>
                <a:gd name="adj2" fmla="val 63384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22" name="AutoShape 371"/>
            <p:cNvCxnSpPr>
              <a:cxnSpLocks noChangeShapeType="1"/>
            </p:cNvCxnSpPr>
            <p:nvPr/>
          </p:nvCxnSpPr>
          <p:spPr bwMode="auto">
            <a:xfrm rot="5400000" flipV="1">
              <a:off x="2380" y="1648"/>
              <a:ext cx="612" cy="220"/>
            </a:xfrm>
            <a:prstGeom prst="curvedConnector3">
              <a:avLst>
                <a:gd name="adj1" fmla="val -23528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23" name="AutoShape 372"/>
            <p:cNvCxnSpPr>
              <a:cxnSpLocks noChangeShapeType="1"/>
            </p:cNvCxnSpPr>
            <p:nvPr/>
          </p:nvCxnSpPr>
          <p:spPr bwMode="auto">
            <a:xfrm rot="5400000" flipH="1" flipV="1">
              <a:off x="2648" y="1368"/>
              <a:ext cx="352" cy="496"/>
            </a:xfrm>
            <a:prstGeom prst="curvedConnector4">
              <a:avLst>
                <a:gd name="adj1" fmla="val -40907"/>
                <a:gd name="adj2" fmla="val 68546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24" name="AutoShape 373"/>
            <p:cNvCxnSpPr>
              <a:cxnSpLocks noChangeShapeType="1"/>
            </p:cNvCxnSpPr>
            <p:nvPr/>
          </p:nvCxnSpPr>
          <p:spPr bwMode="auto">
            <a:xfrm rot="10800000" flipH="1">
              <a:off x="2880" y="1008"/>
              <a:ext cx="1207" cy="782"/>
            </a:xfrm>
            <a:prstGeom prst="curvedConnector4">
              <a:avLst>
                <a:gd name="adj1" fmla="val -11931"/>
                <a:gd name="adj2" fmla="val 118412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pic>
          <p:nvPicPr>
            <p:cNvPr id="25" name="Picture 374" descr="piec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40" y="1296"/>
              <a:ext cx="15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375" descr="piece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744" y="1788"/>
              <a:ext cx="89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376" descr="piece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792" y="960"/>
              <a:ext cx="89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377" descr="piece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862" y="1788"/>
              <a:ext cx="67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378" descr="piece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224" y="816"/>
              <a:ext cx="13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0" name="AutoShape 379"/>
            <p:cNvCxnSpPr>
              <a:cxnSpLocks noChangeShapeType="1"/>
            </p:cNvCxnSpPr>
            <p:nvPr/>
          </p:nvCxnSpPr>
          <p:spPr bwMode="auto">
            <a:xfrm flipV="1">
              <a:off x="3881" y="878"/>
              <a:ext cx="477" cy="123"/>
            </a:xfrm>
            <a:prstGeom prst="curvedConnector3">
              <a:avLst>
                <a:gd name="adj1" fmla="val 13019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31" name="AutoShape 380"/>
            <p:cNvCxnSpPr>
              <a:cxnSpLocks noChangeShapeType="1"/>
            </p:cNvCxnSpPr>
            <p:nvPr/>
          </p:nvCxnSpPr>
          <p:spPr bwMode="auto">
            <a:xfrm rot="5400000">
              <a:off x="3636" y="1548"/>
              <a:ext cx="389" cy="174"/>
            </a:xfrm>
            <a:prstGeom prst="curvedConnector4">
              <a:avLst>
                <a:gd name="adj1" fmla="val 44731"/>
                <a:gd name="adj2" fmla="val 182759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32" name="AutoShape 381"/>
            <p:cNvCxnSpPr>
              <a:cxnSpLocks noChangeShapeType="1"/>
            </p:cNvCxnSpPr>
            <p:nvPr/>
          </p:nvCxnSpPr>
          <p:spPr bwMode="auto">
            <a:xfrm rot="-5400000" flipH="1" flipV="1">
              <a:off x="3572" y="952"/>
              <a:ext cx="1" cy="690"/>
            </a:xfrm>
            <a:prstGeom prst="curvedConnector3">
              <a:avLst>
                <a:gd name="adj1" fmla="val -14400005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pic>
          <p:nvPicPr>
            <p:cNvPr id="33" name="Picture 403" descr="piece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7170690">
              <a:off x="1129" y="1043"/>
              <a:ext cx="597" cy="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404" descr="piece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rot="7167012">
              <a:off x="1248" y="586"/>
              <a:ext cx="272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405" descr="piece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 rot="7166021">
              <a:off x="1752" y="1214"/>
              <a:ext cx="33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406" descr="piece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 rot="7154930">
              <a:off x="2097" y="820"/>
              <a:ext cx="236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407" descr="piece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 rot="7163179">
              <a:off x="2247" y="1785"/>
              <a:ext cx="22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8" name="AutoShape 408"/>
            <p:cNvCxnSpPr>
              <a:cxnSpLocks noChangeShapeType="1"/>
            </p:cNvCxnSpPr>
            <p:nvPr/>
          </p:nvCxnSpPr>
          <p:spPr bwMode="auto">
            <a:xfrm rot="10800000" flipH="1" flipV="1">
              <a:off x="1189" y="1184"/>
              <a:ext cx="1081" cy="654"/>
            </a:xfrm>
            <a:prstGeom prst="curvedConnector3">
              <a:avLst>
                <a:gd name="adj1" fmla="val -27014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39" name="AutoShape 409"/>
            <p:cNvCxnSpPr>
              <a:cxnSpLocks noChangeShapeType="1"/>
            </p:cNvCxnSpPr>
            <p:nvPr/>
          </p:nvCxnSpPr>
          <p:spPr bwMode="auto">
            <a:xfrm rot="5400000" flipH="1" flipV="1">
              <a:off x="1463" y="1041"/>
              <a:ext cx="357" cy="720"/>
            </a:xfrm>
            <a:prstGeom prst="curvedConnector5">
              <a:avLst>
                <a:gd name="adj1" fmla="val -77870"/>
                <a:gd name="adj2" fmla="val 138750"/>
                <a:gd name="adj3" fmla="val 224088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40" name="AutoShape 410"/>
            <p:cNvCxnSpPr>
              <a:cxnSpLocks noChangeShapeType="1"/>
            </p:cNvCxnSpPr>
            <p:nvPr/>
          </p:nvCxnSpPr>
          <p:spPr bwMode="auto">
            <a:xfrm rot="-5400000" flipH="1" flipV="1">
              <a:off x="1792" y="351"/>
              <a:ext cx="5" cy="955"/>
            </a:xfrm>
            <a:prstGeom prst="curvedConnector5">
              <a:avLst>
                <a:gd name="adj1" fmla="val -3960000"/>
                <a:gd name="adj2" fmla="val 48375"/>
                <a:gd name="adj3" fmla="val 418000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41" name="AutoShape 411"/>
            <p:cNvCxnSpPr>
              <a:cxnSpLocks noChangeShapeType="1"/>
            </p:cNvCxnSpPr>
            <p:nvPr/>
          </p:nvCxnSpPr>
          <p:spPr bwMode="auto">
            <a:xfrm rot="5400000">
              <a:off x="1755" y="1113"/>
              <a:ext cx="484" cy="320"/>
            </a:xfrm>
            <a:prstGeom prst="curvedConnector3">
              <a:avLst>
                <a:gd name="adj1" fmla="val 145454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42" name="AutoShape 412"/>
            <p:cNvCxnSpPr>
              <a:cxnSpLocks noChangeShapeType="1"/>
            </p:cNvCxnSpPr>
            <p:nvPr/>
          </p:nvCxnSpPr>
          <p:spPr bwMode="auto">
            <a:xfrm rot="10800000" flipH="1" flipV="1">
              <a:off x="1785" y="1292"/>
              <a:ext cx="632" cy="498"/>
            </a:xfrm>
            <a:prstGeom prst="curvedConnector4">
              <a:avLst>
                <a:gd name="adj1" fmla="val -35917"/>
                <a:gd name="adj2" fmla="val 74898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43" name="AutoShape 413"/>
            <p:cNvCxnSpPr>
              <a:cxnSpLocks noChangeShapeType="1"/>
            </p:cNvCxnSpPr>
            <p:nvPr/>
          </p:nvCxnSpPr>
          <p:spPr bwMode="auto">
            <a:xfrm>
              <a:off x="1493" y="774"/>
              <a:ext cx="176" cy="681"/>
            </a:xfrm>
            <a:prstGeom prst="curvedConnector3">
              <a:avLst>
                <a:gd name="adj1" fmla="val 263634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44" name="AutoShape 414"/>
            <p:cNvCxnSpPr>
              <a:cxnSpLocks noChangeShapeType="1"/>
            </p:cNvCxnSpPr>
            <p:nvPr/>
          </p:nvCxnSpPr>
          <p:spPr bwMode="auto">
            <a:xfrm rot="10800000" flipH="1" flipV="1">
              <a:off x="1275" y="651"/>
              <a:ext cx="997" cy="175"/>
            </a:xfrm>
            <a:prstGeom prst="curvedConnector4">
              <a:avLst>
                <a:gd name="adj1" fmla="val -21264"/>
                <a:gd name="adj2" fmla="val -150287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45" name="AutoShape 415"/>
            <p:cNvCxnSpPr>
              <a:cxnSpLocks noChangeShapeType="1"/>
            </p:cNvCxnSpPr>
            <p:nvPr/>
          </p:nvCxnSpPr>
          <p:spPr bwMode="auto">
            <a:xfrm rot="5400000" flipV="1">
              <a:off x="1868" y="1356"/>
              <a:ext cx="719" cy="451"/>
            </a:xfrm>
            <a:prstGeom prst="curvedConnector4">
              <a:avLst>
                <a:gd name="adj1" fmla="val -30597"/>
                <a:gd name="adj2" fmla="val 143903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pic>
          <p:nvPicPr>
            <p:cNvPr id="46" name="Picture 416" descr="piece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 rot="7166726">
              <a:off x="2438" y="716"/>
              <a:ext cx="117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417" descr="piece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 rot="7153277">
              <a:off x="2515" y="903"/>
              <a:ext cx="67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18" descr="piece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 rot="7153277">
              <a:off x="2611" y="999"/>
              <a:ext cx="67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419" descr="piece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 rot="7155311">
              <a:off x="2626" y="901"/>
              <a:ext cx="51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420" descr="piece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 rot="7170690">
              <a:off x="2529" y="1194"/>
              <a:ext cx="100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1" name="AutoShape 421"/>
            <p:cNvCxnSpPr>
              <a:cxnSpLocks noChangeShapeType="1"/>
            </p:cNvCxnSpPr>
            <p:nvPr/>
          </p:nvCxnSpPr>
          <p:spPr bwMode="auto">
            <a:xfrm rot="5400000">
              <a:off x="2478" y="1134"/>
              <a:ext cx="227" cy="75"/>
            </a:xfrm>
            <a:prstGeom prst="curvedConnector5">
              <a:avLst>
                <a:gd name="adj1" fmla="val 28634"/>
                <a:gd name="adj2" fmla="val 346667"/>
                <a:gd name="adj3" fmla="val 17313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52" name="AutoShape 422"/>
            <p:cNvCxnSpPr>
              <a:cxnSpLocks noChangeShapeType="1"/>
            </p:cNvCxnSpPr>
            <p:nvPr/>
          </p:nvCxnSpPr>
          <p:spPr bwMode="auto">
            <a:xfrm rot="10800000" flipH="1" flipV="1">
              <a:off x="2451" y="743"/>
              <a:ext cx="115" cy="161"/>
            </a:xfrm>
            <a:prstGeom prst="curvedConnector4">
              <a:avLst>
                <a:gd name="adj1" fmla="val -151306"/>
                <a:gd name="adj2" fmla="val 77639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53" name="AutoShape 423"/>
            <p:cNvCxnSpPr>
              <a:cxnSpLocks noChangeShapeType="1"/>
            </p:cNvCxnSpPr>
            <p:nvPr/>
          </p:nvCxnSpPr>
          <p:spPr bwMode="auto">
            <a:xfrm flipH="1">
              <a:off x="2310" y="796"/>
              <a:ext cx="235" cy="186"/>
            </a:xfrm>
            <a:prstGeom prst="curvedConnector3">
              <a:avLst>
                <a:gd name="adj1" fmla="val -72764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pic>
          <p:nvPicPr>
            <p:cNvPr id="54" name="Picture 424" descr="piece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912" y="2268"/>
              <a:ext cx="360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425" descr="piece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913" y="1836"/>
              <a:ext cx="16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426" descr="piece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1444" y="2460"/>
              <a:ext cx="202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427" descr="piece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1754" y="2076"/>
              <a:ext cx="142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428" descr="piece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2352" y="2400"/>
              <a:ext cx="13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9" name="AutoShape 429"/>
            <p:cNvCxnSpPr>
              <a:cxnSpLocks noChangeShapeType="1"/>
            </p:cNvCxnSpPr>
            <p:nvPr/>
          </p:nvCxnSpPr>
          <p:spPr bwMode="auto">
            <a:xfrm rot="5400000" flipH="1" flipV="1">
              <a:off x="1719" y="1899"/>
              <a:ext cx="74" cy="1328"/>
            </a:xfrm>
            <a:prstGeom prst="curvedConnector3">
              <a:avLst>
                <a:gd name="adj1" fmla="val -194593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60" name="AutoShape 430"/>
            <p:cNvCxnSpPr>
              <a:cxnSpLocks noChangeShapeType="1"/>
            </p:cNvCxnSpPr>
            <p:nvPr/>
          </p:nvCxnSpPr>
          <p:spPr bwMode="auto">
            <a:xfrm>
              <a:off x="1272" y="2434"/>
              <a:ext cx="172" cy="120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61" name="AutoShape 431"/>
            <p:cNvCxnSpPr>
              <a:cxnSpLocks noChangeShapeType="1"/>
            </p:cNvCxnSpPr>
            <p:nvPr/>
          </p:nvCxnSpPr>
          <p:spPr bwMode="auto">
            <a:xfrm rot="10800000">
              <a:off x="1080" y="1913"/>
              <a:ext cx="674" cy="229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62" name="AutoShape 432"/>
            <p:cNvCxnSpPr>
              <a:cxnSpLocks noChangeShapeType="1"/>
            </p:cNvCxnSpPr>
            <p:nvPr/>
          </p:nvCxnSpPr>
          <p:spPr bwMode="auto">
            <a:xfrm flipH="1">
              <a:off x="1646" y="2142"/>
              <a:ext cx="250" cy="412"/>
            </a:xfrm>
            <a:prstGeom prst="curvedConnector3">
              <a:avLst>
                <a:gd name="adj1" fmla="val -57602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63" name="AutoShape 433"/>
            <p:cNvCxnSpPr>
              <a:cxnSpLocks noChangeShapeType="1"/>
            </p:cNvCxnSpPr>
            <p:nvPr/>
          </p:nvCxnSpPr>
          <p:spPr bwMode="auto">
            <a:xfrm rot="5400000" flipH="1" flipV="1">
              <a:off x="1857" y="2151"/>
              <a:ext cx="184" cy="807"/>
            </a:xfrm>
            <a:prstGeom prst="curvedConnector4">
              <a:avLst>
                <a:gd name="adj1" fmla="val -77718"/>
                <a:gd name="adj2" fmla="val 56259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64" name="AutoShape 434"/>
            <p:cNvCxnSpPr>
              <a:cxnSpLocks noChangeShapeType="1"/>
            </p:cNvCxnSpPr>
            <p:nvPr/>
          </p:nvCxnSpPr>
          <p:spPr bwMode="auto">
            <a:xfrm rot="5400000" flipV="1">
              <a:off x="829" y="2004"/>
              <a:ext cx="432" cy="95"/>
            </a:xfrm>
            <a:prstGeom prst="curvedConnector3">
              <a:avLst>
                <a:gd name="adj1" fmla="val -33333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65" name="AutoShape 435"/>
            <p:cNvCxnSpPr>
              <a:cxnSpLocks noChangeShapeType="1"/>
            </p:cNvCxnSpPr>
            <p:nvPr/>
          </p:nvCxnSpPr>
          <p:spPr bwMode="auto">
            <a:xfrm rot="16200000" flipH="1">
              <a:off x="1300" y="1687"/>
              <a:ext cx="152" cy="757"/>
            </a:xfrm>
            <a:prstGeom prst="curvedConnector2">
              <a:avLst/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66" name="AutoShape 436"/>
            <p:cNvCxnSpPr>
              <a:cxnSpLocks noChangeShapeType="1"/>
            </p:cNvCxnSpPr>
            <p:nvPr/>
          </p:nvCxnSpPr>
          <p:spPr bwMode="auto">
            <a:xfrm rot="10800000" flipH="1">
              <a:off x="1444" y="2400"/>
              <a:ext cx="976" cy="154"/>
            </a:xfrm>
            <a:prstGeom prst="curvedConnector4">
              <a:avLst>
                <a:gd name="adj1" fmla="val -14755"/>
                <a:gd name="adj2" fmla="val 193505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pic>
          <p:nvPicPr>
            <p:cNvPr id="67" name="Picture 437" descr="piece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2054" y="1980"/>
              <a:ext cx="70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438" descr="piece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102" y="2172"/>
              <a:ext cx="51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439" descr="piece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198" y="2268"/>
              <a:ext cx="51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440" descr="piece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198" y="2172"/>
              <a:ext cx="51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441" descr="piece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2137" y="2460"/>
              <a:ext cx="61" cy="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2" name="AutoShape 442"/>
            <p:cNvCxnSpPr>
              <a:cxnSpLocks noChangeShapeType="1"/>
            </p:cNvCxnSpPr>
            <p:nvPr/>
          </p:nvCxnSpPr>
          <p:spPr bwMode="auto">
            <a:xfrm flipH="1">
              <a:off x="2064" y="2400"/>
              <a:ext cx="51" cy="196"/>
            </a:xfrm>
            <a:prstGeom prst="curvedConnector3">
              <a:avLst>
                <a:gd name="adj1" fmla="val -280394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73" name="AutoShape 443"/>
            <p:cNvCxnSpPr>
              <a:cxnSpLocks noChangeShapeType="1"/>
            </p:cNvCxnSpPr>
            <p:nvPr/>
          </p:nvCxnSpPr>
          <p:spPr bwMode="auto">
            <a:xfrm rot="16200000" flipH="1">
              <a:off x="2020" y="2114"/>
              <a:ext cx="151" cy="13"/>
            </a:xfrm>
            <a:prstGeom prst="curvedConnector2">
              <a:avLst/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74" name="AutoShape 444"/>
            <p:cNvCxnSpPr>
              <a:cxnSpLocks noChangeShapeType="1"/>
            </p:cNvCxnSpPr>
            <p:nvPr/>
          </p:nvCxnSpPr>
          <p:spPr bwMode="auto">
            <a:xfrm rot="-5400000" flipH="1" flipV="1">
              <a:off x="1909" y="1896"/>
              <a:ext cx="96" cy="264"/>
            </a:xfrm>
            <a:prstGeom prst="curvedConnector3">
              <a:avLst>
                <a:gd name="adj1" fmla="val -15000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</p:grpSp>
      <p:pic>
        <p:nvPicPr>
          <p:cNvPr id="77" name="Picture 76" descr="gears.gif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4724400" y="762000"/>
            <a:ext cx="2546217" cy="220980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4847544" y="2819400"/>
            <a:ext cx="3035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Algorithms/Automation</a:t>
            </a:r>
            <a:endParaRPr lang="en-US" dirty="0"/>
          </a:p>
        </p:txBody>
      </p:sp>
      <p:pic>
        <p:nvPicPr>
          <p:cNvPr id="76" name="Picture 18" descr="gray dis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581399"/>
            <a:ext cx="4876800" cy="255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TextBox 77"/>
          <p:cNvSpPr txBox="1"/>
          <p:nvPr/>
        </p:nvSpPr>
        <p:spPr>
          <a:xfrm>
            <a:off x="881156" y="3142214"/>
            <a:ext cx="2987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Complex/Large Scale CPS Systems</a:t>
            </a:r>
            <a:endParaRPr lang="en-US" dirty="0"/>
          </a:p>
        </p:txBody>
      </p:sp>
      <p:sp>
        <p:nvSpPr>
          <p:cNvPr id="81" name="Flowchart: Preparation 80"/>
          <p:cNvSpPr/>
          <p:nvPr/>
        </p:nvSpPr>
        <p:spPr bwMode="auto">
          <a:xfrm rot="2519109">
            <a:off x="3783722" y="3297088"/>
            <a:ext cx="1207633" cy="612648"/>
          </a:xfrm>
          <a:prstGeom prst="flowChartPreparation">
            <a:avLst/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733800" y="4343400"/>
            <a:ext cx="236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Modeling</a:t>
            </a:r>
            <a:endParaRPr lang="en-US" dirty="0"/>
          </a:p>
        </p:txBody>
      </p:sp>
      <p:pic>
        <p:nvPicPr>
          <p:cNvPr id="82" name="Picture 14"/>
          <p:cNvPicPr>
            <a:picLocks noChangeAspect="1" noChangeArrowheads="1"/>
          </p:cNvPicPr>
          <p:nvPr/>
        </p:nvPicPr>
        <p:blipFill>
          <a:blip r:embed="rId32" cstate="print"/>
          <a:srcRect r="40318" b="12502"/>
          <a:stretch>
            <a:fillRect/>
          </a:stretch>
        </p:blipFill>
        <p:spPr bwMode="auto">
          <a:xfrm rot="10800000" flipV="1">
            <a:off x="5715000" y="3505200"/>
            <a:ext cx="1219200" cy="1340346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83" name="Straight Connector 82"/>
          <p:cNvCxnSpPr/>
          <p:nvPr/>
        </p:nvCxnSpPr>
        <p:spPr bwMode="auto">
          <a:xfrm rot="10800000" flipV="1">
            <a:off x="1981200" y="3657600"/>
            <a:ext cx="2286000" cy="2057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4" name="TextBox 83"/>
          <p:cNvSpPr txBox="1"/>
          <p:nvPr/>
        </p:nvSpPr>
        <p:spPr>
          <a:xfrm>
            <a:off x="91440" y="5229837"/>
            <a:ext cx="8915400" cy="13234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My work focuses on using modeling, algorithms, &amp; automation to deal with the complexity of designing/optimizing Cyber-Physical Systems (CPS)</a:t>
            </a:r>
          </a:p>
          <a:p>
            <a:endParaRPr lang="en-US" sz="2000" dirty="0" smtClean="0"/>
          </a:p>
          <a:p>
            <a:r>
              <a:rPr lang="en-US" sz="2000" dirty="0" smtClean="0"/>
              <a:t>My work spans the gamut of theory, tools, &amp; experimentation “at scale”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Standard Bin-Packing Approach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0" y="685800"/>
            <a:ext cx="434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2865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7" name="Rectangle 2060"/>
          <p:cNvSpPr>
            <a:spLocks noChangeArrowheads="1"/>
          </p:cNvSpPr>
          <p:nvPr/>
        </p:nvSpPr>
        <p:spPr bwMode="auto">
          <a:xfrm>
            <a:off x="9632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Multiple Constraints</a:t>
            </a:r>
            <a:endParaRPr lang="en-US" sz="800" dirty="0"/>
          </a:p>
        </p:txBody>
      </p:sp>
      <p:sp>
        <p:nvSpPr>
          <p:cNvPr id="38" name="Line 2061"/>
          <p:cNvSpPr>
            <a:spLocks noChangeShapeType="1"/>
          </p:cNvSpPr>
          <p:nvPr/>
        </p:nvSpPr>
        <p:spPr bwMode="auto">
          <a:xfrm>
            <a:off x="100568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2060"/>
          <p:cNvSpPr>
            <a:spLocks noChangeArrowheads="1"/>
          </p:cNvSpPr>
          <p:nvPr/>
        </p:nvSpPr>
        <p:spPr bwMode="auto">
          <a:xfrm>
            <a:off x="1267165" y="845417"/>
            <a:ext cx="717066" cy="30557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Solution </a:t>
            </a:r>
            <a:r>
              <a:rPr lang="en-US" sz="800" dirty="0" err="1" smtClean="0"/>
              <a:t>Algs</a:t>
            </a: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40" name="Rectangle 2060"/>
          <p:cNvSpPr>
            <a:spLocks noChangeArrowheads="1"/>
          </p:cNvSpPr>
          <p:nvPr/>
        </p:nvSpPr>
        <p:spPr bwMode="auto">
          <a:xfrm>
            <a:off x="2275346" y="834344"/>
            <a:ext cx="542263" cy="30341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Problem</a:t>
            </a:r>
          </a:p>
          <a:p>
            <a:r>
              <a:rPr lang="en-US" sz="800" dirty="0" smtClean="0"/>
              <a:t>Design</a:t>
            </a:r>
            <a:endParaRPr lang="en-US" sz="800" dirty="0"/>
          </a:p>
        </p:txBody>
      </p:sp>
      <p:sp>
        <p:nvSpPr>
          <p:cNvPr id="41" name="Rectangle 2060"/>
          <p:cNvSpPr>
            <a:spLocks noChangeArrowheads="1"/>
          </p:cNvSpPr>
          <p:nvPr/>
        </p:nvSpPr>
        <p:spPr bwMode="auto">
          <a:xfrm>
            <a:off x="3124584" y="834345"/>
            <a:ext cx="711597" cy="30341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Black Box</a:t>
            </a:r>
          </a:p>
          <a:p>
            <a:r>
              <a:rPr lang="en-US" sz="800" dirty="0" smtClean="0"/>
              <a:t>Bin-packing</a:t>
            </a:r>
            <a:endParaRPr lang="en-US" sz="800" dirty="0"/>
          </a:p>
        </p:txBody>
      </p:sp>
      <p:sp>
        <p:nvSpPr>
          <p:cNvPr id="43" name="Line 2061"/>
          <p:cNvSpPr>
            <a:spLocks noChangeShapeType="1"/>
          </p:cNvSpPr>
          <p:nvPr/>
        </p:nvSpPr>
        <p:spPr bwMode="auto">
          <a:xfrm>
            <a:off x="1988719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2061"/>
          <p:cNvSpPr>
            <a:spLocks noChangeShapeType="1"/>
          </p:cNvSpPr>
          <p:nvPr/>
        </p:nvSpPr>
        <p:spPr bwMode="auto">
          <a:xfrm>
            <a:off x="283795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2060"/>
          <p:cNvSpPr>
            <a:spLocks noChangeArrowheads="1"/>
          </p:cNvSpPr>
          <p:nvPr/>
        </p:nvSpPr>
        <p:spPr bwMode="auto">
          <a:xfrm>
            <a:off x="4136818" y="827987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Evaluation</a:t>
            </a:r>
            <a:endParaRPr lang="en-US" sz="800" dirty="0"/>
          </a:p>
        </p:txBody>
      </p:sp>
      <p:sp>
        <p:nvSpPr>
          <p:cNvPr id="71" name="Line 2061"/>
          <p:cNvSpPr>
            <a:spLocks noChangeShapeType="1"/>
          </p:cNvSpPr>
          <p:nvPr/>
        </p:nvSpPr>
        <p:spPr bwMode="auto">
          <a:xfrm>
            <a:off x="3850187" y="96605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0" y="2909164"/>
            <a:ext cx="1828800" cy="1371600"/>
          </a:xfrm>
          <a:prstGeom prst="rect">
            <a:avLst/>
          </a:prstGeom>
          <a:noFill/>
        </p:spPr>
      </p:pic>
      <p:pic>
        <p:nvPicPr>
          <p:cNvPr id="25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3529" y="3028237"/>
            <a:ext cx="1828800" cy="1371600"/>
          </a:xfrm>
          <a:prstGeom prst="rect">
            <a:avLst/>
          </a:prstGeom>
          <a:noFill/>
        </p:spPr>
      </p:pic>
      <p:pic>
        <p:nvPicPr>
          <p:cNvPr id="26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6183" y="3160534"/>
            <a:ext cx="1828800" cy="13716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03920" y="2381364"/>
            <a:ext cx="1931647" cy="10464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Component 1</a:t>
            </a: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6824" y="5722146"/>
            <a:ext cx="193164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Component 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31572" y="5397761"/>
            <a:ext cx="193164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Component 2</a:t>
            </a:r>
          </a:p>
          <a:p>
            <a:endParaRPr lang="en-US" sz="2000" dirty="0">
              <a:latin typeface="+mj-lt"/>
            </a:endParaRPr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1871929" y="1521428"/>
            <a:ext cx="3199801" cy="785139"/>
          </a:xfrm>
          <a:prstGeom prst="wedgeRoundRectCallout">
            <a:avLst>
              <a:gd name="adj1" fmla="val -41318"/>
              <a:gd name="adj2" fmla="val 77799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 smtClean="0"/>
              <a:t>First item placed on first processor where it *fits*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Standard Bin-Packing Approach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0" y="685800"/>
            <a:ext cx="434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2865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7" name="Rectangle 2060"/>
          <p:cNvSpPr>
            <a:spLocks noChangeArrowheads="1"/>
          </p:cNvSpPr>
          <p:nvPr/>
        </p:nvSpPr>
        <p:spPr bwMode="auto">
          <a:xfrm>
            <a:off x="9632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Multiple Constraints</a:t>
            </a:r>
            <a:endParaRPr lang="en-US" sz="800" dirty="0"/>
          </a:p>
        </p:txBody>
      </p:sp>
      <p:sp>
        <p:nvSpPr>
          <p:cNvPr id="38" name="Line 2061"/>
          <p:cNvSpPr>
            <a:spLocks noChangeShapeType="1"/>
          </p:cNvSpPr>
          <p:nvPr/>
        </p:nvSpPr>
        <p:spPr bwMode="auto">
          <a:xfrm>
            <a:off x="100568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2060"/>
          <p:cNvSpPr>
            <a:spLocks noChangeArrowheads="1"/>
          </p:cNvSpPr>
          <p:nvPr/>
        </p:nvSpPr>
        <p:spPr bwMode="auto">
          <a:xfrm>
            <a:off x="1267165" y="845417"/>
            <a:ext cx="717066" cy="30557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Solution </a:t>
            </a:r>
            <a:r>
              <a:rPr lang="en-US" sz="800" dirty="0" err="1" smtClean="0"/>
              <a:t>Algs</a:t>
            </a: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40" name="Rectangle 2060"/>
          <p:cNvSpPr>
            <a:spLocks noChangeArrowheads="1"/>
          </p:cNvSpPr>
          <p:nvPr/>
        </p:nvSpPr>
        <p:spPr bwMode="auto">
          <a:xfrm>
            <a:off x="2275346" y="834344"/>
            <a:ext cx="542263" cy="30341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Problem</a:t>
            </a:r>
          </a:p>
          <a:p>
            <a:r>
              <a:rPr lang="en-US" sz="800" dirty="0" smtClean="0"/>
              <a:t>Design</a:t>
            </a:r>
            <a:endParaRPr lang="en-US" sz="800" dirty="0"/>
          </a:p>
        </p:txBody>
      </p:sp>
      <p:sp>
        <p:nvSpPr>
          <p:cNvPr id="41" name="Rectangle 2060"/>
          <p:cNvSpPr>
            <a:spLocks noChangeArrowheads="1"/>
          </p:cNvSpPr>
          <p:nvPr/>
        </p:nvSpPr>
        <p:spPr bwMode="auto">
          <a:xfrm>
            <a:off x="3124584" y="834345"/>
            <a:ext cx="711597" cy="30341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Black Box</a:t>
            </a:r>
          </a:p>
          <a:p>
            <a:r>
              <a:rPr lang="en-US" sz="800" dirty="0" smtClean="0"/>
              <a:t>Bin-packing</a:t>
            </a:r>
            <a:endParaRPr lang="en-US" sz="800" dirty="0"/>
          </a:p>
        </p:txBody>
      </p:sp>
      <p:sp>
        <p:nvSpPr>
          <p:cNvPr id="43" name="Line 2061"/>
          <p:cNvSpPr>
            <a:spLocks noChangeShapeType="1"/>
          </p:cNvSpPr>
          <p:nvPr/>
        </p:nvSpPr>
        <p:spPr bwMode="auto">
          <a:xfrm>
            <a:off x="1988719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2061"/>
          <p:cNvSpPr>
            <a:spLocks noChangeShapeType="1"/>
          </p:cNvSpPr>
          <p:nvPr/>
        </p:nvSpPr>
        <p:spPr bwMode="auto">
          <a:xfrm>
            <a:off x="283795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2060"/>
          <p:cNvSpPr>
            <a:spLocks noChangeArrowheads="1"/>
          </p:cNvSpPr>
          <p:nvPr/>
        </p:nvSpPr>
        <p:spPr bwMode="auto">
          <a:xfrm>
            <a:off x="4136818" y="827987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Evaluation</a:t>
            </a:r>
            <a:endParaRPr lang="en-US" sz="800" dirty="0"/>
          </a:p>
        </p:txBody>
      </p:sp>
      <p:sp>
        <p:nvSpPr>
          <p:cNvPr id="71" name="Line 2061"/>
          <p:cNvSpPr>
            <a:spLocks noChangeShapeType="1"/>
          </p:cNvSpPr>
          <p:nvPr/>
        </p:nvSpPr>
        <p:spPr bwMode="auto">
          <a:xfrm>
            <a:off x="3850187" y="96605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0" y="2909164"/>
            <a:ext cx="1828800" cy="1371600"/>
          </a:xfrm>
          <a:prstGeom prst="rect">
            <a:avLst/>
          </a:prstGeom>
          <a:noFill/>
        </p:spPr>
      </p:pic>
      <p:pic>
        <p:nvPicPr>
          <p:cNvPr id="25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3529" y="3028237"/>
            <a:ext cx="1828800" cy="1371600"/>
          </a:xfrm>
          <a:prstGeom prst="rect">
            <a:avLst/>
          </a:prstGeom>
          <a:noFill/>
        </p:spPr>
      </p:pic>
      <p:pic>
        <p:nvPicPr>
          <p:cNvPr id="26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6183" y="3160534"/>
            <a:ext cx="1828800" cy="13716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03920" y="2381364"/>
            <a:ext cx="1931647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Component 1</a:t>
            </a: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6824" y="5722146"/>
            <a:ext cx="193164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Component 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7581" y="1627267"/>
            <a:ext cx="193164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Component 2</a:t>
            </a:r>
          </a:p>
          <a:p>
            <a:endParaRPr lang="en-US" sz="2000" dirty="0">
              <a:latin typeface="+mj-lt"/>
            </a:endParaRPr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2414285" y="1468509"/>
            <a:ext cx="3604550" cy="785139"/>
          </a:xfrm>
          <a:prstGeom prst="wedgeRoundRectCallout">
            <a:avLst>
              <a:gd name="adj1" fmla="val -55997"/>
              <a:gd name="adj2" fmla="val 5343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 smtClean="0"/>
              <a:t>Second item placed on first processor where it *fits*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0705" y="4167389"/>
            <a:ext cx="1838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Processor is now *full*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Standard Bin-Packing Approach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0" y="685800"/>
            <a:ext cx="434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2865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7" name="Rectangle 2060"/>
          <p:cNvSpPr>
            <a:spLocks noChangeArrowheads="1"/>
          </p:cNvSpPr>
          <p:nvPr/>
        </p:nvSpPr>
        <p:spPr bwMode="auto">
          <a:xfrm>
            <a:off x="9632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Multiple Constraints</a:t>
            </a:r>
            <a:endParaRPr lang="en-US" sz="800" dirty="0"/>
          </a:p>
        </p:txBody>
      </p:sp>
      <p:sp>
        <p:nvSpPr>
          <p:cNvPr id="38" name="Line 2061"/>
          <p:cNvSpPr>
            <a:spLocks noChangeShapeType="1"/>
          </p:cNvSpPr>
          <p:nvPr/>
        </p:nvSpPr>
        <p:spPr bwMode="auto">
          <a:xfrm>
            <a:off x="100568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2060"/>
          <p:cNvSpPr>
            <a:spLocks noChangeArrowheads="1"/>
          </p:cNvSpPr>
          <p:nvPr/>
        </p:nvSpPr>
        <p:spPr bwMode="auto">
          <a:xfrm>
            <a:off x="1267165" y="845417"/>
            <a:ext cx="717066" cy="30557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Solution </a:t>
            </a:r>
            <a:r>
              <a:rPr lang="en-US" sz="800" dirty="0" err="1" smtClean="0"/>
              <a:t>Algs</a:t>
            </a: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40" name="Rectangle 2060"/>
          <p:cNvSpPr>
            <a:spLocks noChangeArrowheads="1"/>
          </p:cNvSpPr>
          <p:nvPr/>
        </p:nvSpPr>
        <p:spPr bwMode="auto">
          <a:xfrm>
            <a:off x="2275346" y="834344"/>
            <a:ext cx="542263" cy="30341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Problem</a:t>
            </a:r>
          </a:p>
          <a:p>
            <a:r>
              <a:rPr lang="en-US" sz="800" dirty="0" smtClean="0"/>
              <a:t>Design</a:t>
            </a:r>
            <a:endParaRPr lang="en-US" sz="800" dirty="0"/>
          </a:p>
        </p:txBody>
      </p:sp>
      <p:sp>
        <p:nvSpPr>
          <p:cNvPr id="41" name="Rectangle 2060"/>
          <p:cNvSpPr>
            <a:spLocks noChangeArrowheads="1"/>
          </p:cNvSpPr>
          <p:nvPr/>
        </p:nvSpPr>
        <p:spPr bwMode="auto">
          <a:xfrm>
            <a:off x="3124584" y="834345"/>
            <a:ext cx="711597" cy="30341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Black Box</a:t>
            </a:r>
          </a:p>
          <a:p>
            <a:r>
              <a:rPr lang="en-US" sz="800" dirty="0" smtClean="0"/>
              <a:t>Bin-packing</a:t>
            </a:r>
            <a:endParaRPr lang="en-US" sz="800" dirty="0"/>
          </a:p>
        </p:txBody>
      </p:sp>
      <p:sp>
        <p:nvSpPr>
          <p:cNvPr id="43" name="Line 2061"/>
          <p:cNvSpPr>
            <a:spLocks noChangeShapeType="1"/>
          </p:cNvSpPr>
          <p:nvPr/>
        </p:nvSpPr>
        <p:spPr bwMode="auto">
          <a:xfrm>
            <a:off x="1988719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2061"/>
          <p:cNvSpPr>
            <a:spLocks noChangeShapeType="1"/>
          </p:cNvSpPr>
          <p:nvPr/>
        </p:nvSpPr>
        <p:spPr bwMode="auto">
          <a:xfrm>
            <a:off x="283795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2060"/>
          <p:cNvSpPr>
            <a:spLocks noChangeArrowheads="1"/>
          </p:cNvSpPr>
          <p:nvPr/>
        </p:nvSpPr>
        <p:spPr bwMode="auto">
          <a:xfrm>
            <a:off x="4136818" y="827987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Evaluation</a:t>
            </a:r>
            <a:endParaRPr lang="en-US" sz="800" dirty="0"/>
          </a:p>
        </p:txBody>
      </p:sp>
      <p:sp>
        <p:nvSpPr>
          <p:cNvPr id="71" name="Line 2061"/>
          <p:cNvSpPr>
            <a:spLocks noChangeShapeType="1"/>
          </p:cNvSpPr>
          <p:nvPr/>
        </p:nvSpPr>
        <p:spPr bwMode="auto">
          <a:xfrm>
            <a:off x="3850187" y="96605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0" y="2909164"/>
            <a:ext cx="1828800" cy="1371600"/>
          </a:xfrm>
          <a:prstGeom prst="rect">
            <a:avLst/>
          </a:prstGeom>
          <a:noFill/>
        </p:spPr>
      </p:pic>
      <p:pic>
        <p:nvPicPr>
          <p:cNvPr id="25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3529" y="3028237"/>
            <a:ext cx="1828800" cy="1371600"/>
          </a:xfrm>
          <a:prstGeom prst="rect">
            <a:avLst/>
          </a:prstGeom>
          <a:noFill/>
        </p:spPr>
      </p:pic>
      <p:pic>
        <p:nvPicPr>
          <p:cNvPr id="26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6183" y="3160534"/>
            <a:ext cx="1828800" cy="13716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03920" y="2381364"/>
            <a:ext cx="1931647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Component 1</a:t>
            </a: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59605" y="3062955"/>
            <a:ext cx="193164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Component 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7581" y="1627267"/>
            <a:ext cx="193164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Component 2</a:t>
            </a:r>
          </a:p>
          <a:p>
            <a:endParaRPr lang="en-US" sz="2000" dirty="0">
              <a:latin typeface="+mj-lt"/>
            </a:endParaRPr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3581675" y="2077080"/>
            <a:ext cx="3604550" cy="785139"/>
          </a:xfrm>
          <a:prstGeom prst="wedgeRoundRectCallout">
            <a:avLst>
              <a:gd name="adj1" fmla="val -40951"/>
              <a:gd name="adj2" fmla="val 79484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 smtClean="0"/>
              <a:t>Third item placed on first processor where it *fits*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0705" y="4167389"/>
            <a:ext cx="1838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Processor is  *full*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Black Box Bin-Packing Approach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0" y="685800"/>
            <a:ext cx="434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2865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7" name="Rectangle 2060"/>
          <p:cNvSpPr>
            <a:spLocks noChangeArrowheads="1"/>
          </p:cNvSpPr>
          <p:nvPr/>
        </p:nvSpPr>
        <p:spPr bwMode="auto">
          <a:xfrm>
            <a:off x="9632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Multiple Constraints</a:t>
            </a:r>
            <a:endParaRPr lang="en-US" sz="800" dirty="0"/>
          </a:p>
        </p:txBody>
      </p:sp>
      <p:sp>
        <p:nvSpPr>
          <p:cNvPr id="38" name="Line 2061"/>
          <p:cNvSpPr>
            <a:spLocks noChangeShapeType="1"/>
          </p:cNvSpPr>
          <p:nvPr/>
        </p:nvSpPr>
        <p:spPr bwMode="auto">
          <a:xfrm>
            <a:off x="100568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2060"/>
          <p:cNvSpPr>
            <a:spLocks noChangeArrowheads="1"/>
          </p:cNvSpPr>
          <p:nvPr/>
        </p:nvSpPr>
        <p:spPr bwMode="auto">
          <a:xfrm>
            <a:off x="1267165" y="845417"/>
            <a:ext cx="717066" cy="30557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Solution </a:t>
            </a:r>
            <a:r>
              <a:rPr lang="en-US" sz="800" dirty="0" err="1" smtClean="0"/>
              <a:t>Algs</a:t>
            </a: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40" name="Rectangle 2060"/>
          <p:cNvSpPr>
            <a:spLocks noChangeArrowheads="1"/>
          </p:cNvSpPr>
          <p:nvPr/>
        </p:nvSpPr>
        <p:spPr bwMode="auto">
          <a:xfrm>
            <a:off x="2275346" y="834344"/>
            <a:ext cx="542263" cy="30341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Problem</a:t>
            </a:r>
          </a:p>
          <a:p>
            <a:r>
              <a:rPr lang="en-US" sz="800" dirty="0" smtClean="0"/>
              <a:t>Design</a:t>
            </a:r>
            <a:endParaRPr lang="en-US" sz="800" dirty="0"/>
          </a:p>
        </p:txBody>
      </p:sp>
      <p:sp>
        <p:nvSpPr>
          <p:cNvPr id="41" name="Rectangle 2060"/>
          <p:cNvSpPr>
            <a:spLocks noChangeArrowheads="1"/>
          </p:cNvSpPr>
          <p:nvPr/>
        </p:nvSpPr>
        <p:spPr bwMode="auto">
          <a:xfrm>
            <a:off x="3124584" y="834345"/>
            <a:ext cx="711597" cy="30341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Black Box</a:t>
            </a:r>
          </a:p>
          <a:p>
            <a:r>
              <a:rPr lang="en-US" sz="800" dirty="0" smtClean="0"/>
              <a:t>Bin-packing</a:t>
            </a:r>
            <a:endParaRPr lang="en-US" sz="800" dirty="0"/>
          </a:p>
        </p:txBody>
      </p:sp>
      <p:sp>
        <p:nvSpPr>
          <p:cNvPr id="43" name="Line 2061"/>
          <p:cNvSpPr>
            <a:spLocks noChangeShapeType="1"/>
          </p:cNvSpPr>
          <p:nvPr/>
        </p:nvSpPr>
        <p:spPr bwMode="auto">
          <a:xfrm>
            <a:off x="1988719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2061"/>
          <p:cNvSpPr>
            <a:spLocks noChangeShapeType="1"/>
          </p:cNvSpPr>
          <p:nvPr/>
        </p:nvSpPr>
        <p:spPr bwMode="auto">
          <a:xfrm>
            <a:off x="283795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2060"/>
          <p:cNvSpPr>
            <a:spLocks noChangeArrowheads="1"/>
          </p:cNvSpPr>
          <p:nvPr/>
        </p:nvSpPr>
        <p:spPr bwMode="auto">
          <a:xfrm>
            <a:off x="4136818" y="827987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Evaluation</a:t>
            </a:r>
            <a:endParaRPr lang="en-US" sz="800" dirty="0"/>
          </a:p>
        </p:txBody>
      </p:sp>
      <p:sp>
        <p:nvSpPr>
          <p:cNvPr id="71" name="Line 2061"/>
          <p:cNvSpPr>
            <a:spLocks noChangeShapeType="1"/>
          </p:cNvSpPr>
          <p:nvPr/>
        </p:nvSpPr>
        <p:spPr bwMode="auto">
          <a:xfrm>
            <a:off x="3850187" y="96605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699" y="2115376"/>
            <a:ext cx="1828800" cy="1371600"/>
          </a:xfrm>
          <a:prstGeom prst="rect">
            <a:avLst/>
          </a:prstGeom>
          <a:noFill/>
        </p:spPr>
      </p:pic>
      <p:pic>
        <p:nvPicPr>
          <p:cNvPr id="25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2898" y="2234449"/>
            <a:ext cx="1828800" cy="1371600"/>
          </a:xfrm>
          <a:prstGeom prst="rect">
            <a:avLst/>
          </a:prstGeom>
          <a:noFill/>
        </p:spPr>
      </p:pic>
      <p:pic>
        <p:nvPicPr>
          <p:cNvPr id="26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552" y="2366746"/>
            <a:ext cx="1828800" cy="13716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555256" y="5715275"/>
            <a:ext cx="193164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Component 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78659" y="5722147"/>
            <a:ext cx="193164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Component 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08401" y="5735388"/>
            <a:ext cx="193164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Component 3</a:t>
            </a:r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3923415" y="3359888"/>
            <a:ext cx="4954772" cy="1619100"/>
          </a:xfrm>
          <a:prstGeom prst="wedgeRoundRectCallout">
            <a:avLst>
              <a:gd name="adj1" fmla="val -28013"/>
              <a:gd name="adj2" fmla="val 93560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 smtClean="0"/>
              <a:t>With the Black Box Bin-Packing Approach, we have a series of functions that govern what *fits* in a bin</a:t>
            </a:r>
          </a:p>
        </p:txBody>
      </p:sp>
      <p:pic>
        <p:nvPicPr>
          <p:cNvPr id="20" name="Picture 19" descr="Screen shot 2010-02-01 at 3.20.16 PM.png"/>
          <p:cNvPicPr>
            <a:picLocks noChangeAspect="1"/>
          </p:cNvPicPr>
          <p:nvPr/>
        </p:nvPicPr>
        <p:blipFill>
          <a:blip r:embed="rId4" cstate="print"/>
          <a:srcRect t="76855"/>
          <a:stretch>
            <a:fillRect/>
          </a:stretch>
        </p:blipFill>
        <p:spPr>
          <a:xfrm>
            <a:off x="4863386" y="4506422"/>
            <a:ext cx="3224366" cy="366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Black Box Bin-Packing Approach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0" y="685800"/>
            <a:ext cx="434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2865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7" name="Rectangle 2060"/>
          <p:cNvSpPr>
            <a:spLocks noChangeArrowheads="1"/>
          </p:cNvSpPr>
          <p:nvPr/>
        </p:nvSpPr>
        <p:spPr bwMode="auto">
          <a:xfrm>
            <a:off x="9632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Multiple Constraints</a:t>
            </a:r>
            <a:endParaRPr lang="en-US" sz="800" dirty="0"/>
          </a:p>
        </p:txBody>
      </p:sp>
      <p:sp>
        <p:nvSpPr>
          <p:cNvPr id="38" name="Line 2061"/>
          <p:cNvSpPr>
            <a:spLocks noChangeShapeType="1"/>
          </p:cNvSpPr>
          <p:nvPr/>
        </p:nvSpPr>
        <p:spPr bwMode="auto">
          <a:xfrm>
            <a:off x="100568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2060"/>
          <p:cNvSpPr>
            <a:spLocks noChangeArrowheads="1"/>
          </p:cNvSpPr>
          <p:nvPr/>
        </p:nvSpPr>
        <p:spPr bwMode="auto">
          <a:xfrm>
            <a:off x="1267165" y="845417"/>
            <a:ext cx="717066" cy="30557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Solution </a:t>
            </a:r>
            <a:r>
              <a:rPr lang="en-US" sz="800" dirty="0" err="1" smtClean="0"/>
              <a:t>Algs</a:t>
            </a: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40" name="Rectangle 2060"/>
          <p:cNvSpPr>
            <a:spLocks noChangeArrowheads="1"/>
          </p:cNvSpPr>
          <p:nvPr/>
        </p:nvSpPr>
        <p:spPr bwMode="auto">
          <a:xfrm>
            <a:off x="2275346" y="834344"/>
            <a:ext cx="542263" cy="30341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Problem</a:t>
            </a:r>
          </a:p>
          <a:p>
            <a:r>
              <a:rPr lang="en-US" sz="800" dirty="0" smtClean="0"/>
              <a:t>Design</a:t>
            </a:r>
            <a:endParaRPr lang="en-US" sz="800" dirty="0"/>
          </a:p>
        </p:txBody>
      </p:sp>
      <p:sp>
        <p:nvSpPr>
          <p:cNvPr id="41" name="Rectangle 2060"/>
          <p:cNvSpPr>
            <a:spLocks noChangeArrowheads="1"/>
          </p:cNvSpPr>
          <p:nvPr/>
        </p:nvSpPr>
        <p:spPr bwMode="auto">
          <a:xfrm>
            <a:off x="3124584" y="834345"/>
            <a:ext cx="711597" cy="30341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Black Box</a:t>
            </a:r>
          </a:p>
          <a:p>
            <a:r>
              <a:rPr lang="en-US" sz="800" dirty="0" smtClean="0"/>
              <a:t>Bin-packing</a:t>
            </a:r>
            <a:endParaRPr lang="en-US" sz="800" dirty="0"/>
          </a:p>
        </p:txBody>
      </p:sp>
      <p:sp>
        <p:nvSpPr>
          <p:cNvPr id="43" name="Line 2061"/>
          <p:cNvSpPr>
            <a:spLocks noChangeShapeType="1"/>
          </p:cNvSpPr>
          <p:nvPr/>
        </p:nvSpPr>
        <p:spPr bwMode="auto">
          <a:xfrm>
            <a:off x="1988719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2061"/>
          <p:cNvSpPr>
            <a:spLocks noChangeShapeType="1"/>
          </p:cNvSpPr>
          <p:nvPr/>
        </p:nvSpPr>
        <p:spPr bwMode="auto">
          <a:xfrm>
            <a:off x="283795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2060"/>
          <p:cNvSpPr>
            <a:spLocks noChangeArrowheads="1"/>
          </p:cNvSpPr>
          <p:nvPr/>
        </p:nvSpPr>
        <p:spPr bwMode="auto">
          <a:xfrm>
            <a:off x="4136818" y="827987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Evaluation</a:t>
            </a:r>
            <a:endParaRPr lang="en-US" sz="800" dirty="0"/>
          </a:p>
        </p:txBody>
      </p:sp>
      <p:sp>
        <p:nvSpPr>
          <p:cNvPr id="71" name="Line 2061"/>
          <p:cNvSpPr>
            <a:spLocks noChangeShapeType="1"/>
          </p:cNvSpPr>
          <p:nvPr/>
        </p:nvSpPr>
        <p:spPr bwMode="auto">
          <a:xfrm>
            <a:off x="3850187" y="96605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699" y="2115376"/>
            <a:ext cx="1828800" cy="1371600"/>
          </a:xfrm>
          <a:prstGeom prst="rect">
            <a:avLst/>
          </a:prstGeom>
          <a:noFill/>
        </p:spPr>
      </p:pic>
      <p:pic>
        <p:nvPicPr>
          <p:cNvPr id="25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2898" y="2234449"/>
            <a:ext cx="1828800" cy="1371600"/>
          </a:xfrm>
          <a:prstGeom prst="rect">
            <a:avLst/>
          </a:prstGeom>
          <a:noFill/>
        </p:spPr>
      </p:pic>
      <p:pic>
        <p:nvPicPr>
          <p:cNvPr id="26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552" y="2366746"/>
            <a:ext cx="1828800" cy="1371600"/>
          </a:xfrm>
          <a:prstGeom prst="rect">
            <a:avLst/>
          </a:prstGeom>
          <a:noFill/>
        </p:spPr>
      </p:pic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4720856" y="3274828"/>
            <a:ext cx="3986613" cy="1704160"/>
          </a:xfrm>
          <a:prstGeom prst="wedgeRoundRectCallout">
            <a:avLst>
              <a:gd name="adj1" fmla="val -37851"/>
              <a:gd name="adj2" fmla="val 90277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 smtClean="0"/>
              <a:t>No obvious *size* of an item since we do not know the implementation of the functions</a:t>
            </a:r>
          </a:p>
        </p:txBody>
      </p:sp>
      <p:pic>
        <p:nvPicPr>
          <p:cNvPr id="20" name="Picture 19" descr="Screen shot 2010-02-01 at 3.20.16 PM.png"/>
          <p:cNvPicPr>
            <a:picLocks noChangeAspect="1"/>
          </p:cNvPicPr>
          <p:nvPr/>
        </p:nvPicPr>
        <p:blipFill>
          <a:blip r:embed="rId4" cstate="print"/>
          <a:srcRect t="76855"/>
          <a:stretch>
            <a:fillRect/>
          </a:stretch>
        </p:blipFill>
        <p:spPr>
          <a:xfrm>
            <a:off x="5278056" y="4389464"/>
            <a:ext cx="3224366" cy="36668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55256" y="5715275"/>
            <a:ext cx="193164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Component 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78659" y="5722147"/>
            <a:ext cx="193164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Component 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08401" y="5735388"/>
            <a:ext cx="193164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Component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Black Box Bin-Packing Approach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0" y="685800"/>
            <a:ext cx="434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2865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7" name="Rectangle 2060"/>
          <p:cNvSpPr>
            <a:spLocks noChangeArrowheads="1"/>
          </p:cNvSpPr>
          <p:nvPr/>
        </p:nvSpPr>
        <p:spPr bwMode="auto">
          <a:xfrm>
            <a:off x="9632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Multiple Constraints</a:t>
            </a:r>
            <a:endParaRPr lang="en-US" sz="800" dirty="0"/>
          </a:p>
        </p:txBody>
      </p:sp>
      <p:sp>
        <p:nvSpPr>
          <p:cNvPr id="38" name="Line 2061"/>
          <p:cNvSpPr>
            <a:spLocks noChangeShapeType="1"/>
          </p:cNvSpPr>
          <p:nvPr/>
        </p:nvSpPr>
        <p:spPr bwMode="auto">
          <a:xfrm>
            <a:off x="100568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2060"/>
          <p:cNvSpPr>
            <a:spLocks noChangeArrowheads="1"/>
          </p:cNvSpPr>
          <p:nvPr/>
        </p:nvSpPr>
        <p:spPr bwMode="auto">
          <a:xfrm>
            <a:off x="1267165" y="845417"/>
            <a:ext cx="717066" cy="30557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Solution </a:t>
            </a:r>
            <a:r>
              <a:rPr lang="en-US" sz="800" dirty="0" err="1" smtClean="0"/>
              <a:t>Algs</a:t>
            </a: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40" name="Rectangle 2060"/>
          <p:cNvSpPr>
            <a:spLocks noChangeArrowheads="1"/>
          </p:cNvSpPr>
          <p:nvPr/>
        </p:nvSpPr>
        <p:spPr bwMode="auto">
          <a:xfrm>
            <a:off x="2275346" y="834344"/>
            <a:ext cx="542263" cy="30341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Problem</a:t>
            </a:r>
          </a:p>
          <a:p>
            <a:r>
              <a:rPr lang="en-US" sz="800" dirty="0" smtClean="0"/>
              <a:t>Design</a:t>
            </a:r>
            <a:endParaRPr lang="en-US" sz="800" dirty="0"/>
          </a:p>
        </p:txBody>
      </p:sp>
      <p:sp>
        <p:nvSpPr>
          <p:cNvPr id="41" name="Rectangle 2060"/>
          <p:cNvSpPr>
            <a:spLocks noChangeArrowheads="1"/>
          </p:cNvSpPr>
          <p:nvPr/>
        </p:nvSpPr>
        <p:spPr bwMode="auto">
          <a:xfrm>
            <a:off x="3124584" y="834345"/>
            <a:ext cx="711597" cy="30341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Black Box</a:t>
            </a:r>
          </a:p>
          <a:p>
            <a:r>
              <a:rPr lang="en-US" sz="800" dirty="0" smtClean="0"/>
              <a:t>Bin-packing</a:t>
            </a:r>
            <a:endParaRPr lang="en-US" sz="800" dirty="0"/>
          </a:p>
        </p:txBody>
      </p:sp>
      <p:sp>
        <p:nvSpPr>
          <p:cNvPr id="43" name="Line 2061"/>
          <p:cNvSpPr>
            <a:spLocks noChangeShapeType="1"/>
          </p:cNvSpPr>
          <p:nvPr/>
        </p:nvSpPr>
        <p:spPr bwMode="auto">
          <a:xfrm>
            <a:off x="1988719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2061"/>
          <p:cNvSpPr>
            <a:spLocks noChangeShapeType="1"/>
          </p:cNvSpPr>
          <p:nvPr/>
        </p:nvSpPr>
        <p:spPr bwMode="auto">
          <a:xfrm>
            <a:off x="283795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2060"/>
          <p:cNvSpPr>
            <a:spLocks noChangeArrowheads="1"/>
          </p:cNvSpPr>
          <p:nvPr/>
        </p:nvSpPr>
        <p:spPr bwMode="auto">
          <a:xfrm>
            <a:off x="4136818" y="827987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Evaluation</a:t>
            </a:r>
            <a:endParaRPr lang="en-US" sz="800" dirty="0"/>
          </a:p>
        </p:txBody>
      </p:sp>
      <p:sp>
        <p:nvSpPr>
          <p:cNvPr id="71" name="Line 2061"/>
          <p:cNvSpPr>
            <a:spLocks noChangeShapeType="1"/>
          </p:cNvSpPr>
          <p:nvPr/>
        </p:nvSpPr>
        <p:spPr bwMode="auto">
          <a:xfrm>
            <a:off x="3850187" y="96605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699" y="2115376"/>
            <a:ext cx="1828800" cy="1371600"/>
          </a:xfrm>
          <a:prstGeom prst="rect">
            <a:avLst/>
          </a:prstGeom>
          <a:noFill/>
        </p:spPr>
      </p:pic>
      <p:pic>
        <p:nvPicPr>
          <p:cNvPr id="25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2898" y="2234449"/>
            <a:ext cx="1828800" cy="1371600"/>
          </a:xfrm>
          <a:prstGeom prst="rect">
            <a:avLst/>
          </a:prstGeom>
          <a:noFill/>
        </p:spPr>
      </p:pic>
      <p:pic>
        <p:nvPicPr>
          <p:cNvPr id="26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552" y="2366746"/>
            <a:ext cx="1828800" cy="1371600"/>
          </a:xfrm>
          <a:prstGeom prst="rect">
            <a:avLst/>
          </a:prstGeom>
          <a:noFill/>
        </p:spPr>
      </p:pic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1733107" y="3823413"/>
            <a:ext cx="5145562" cy="854913"/>
          </a:xfrm>
          <a:prstGeom prst="wedgeRoundRectCallout">
            <a:avLst>
              <a:gd name="adj1" fmla="val -42108"/>
              <a:gd name="adj2" fmla="val 152953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 smtClean="0"/>
              <a:t>Instead, we use the functions to determine how many processors each item can fit 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5046" y="5265465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Fits on 1</a:t>
            </a:r>
            <a:endParaRPr lang="en-US" sz="2000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60732" y="5272335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Fits on 3</a:t>
            </a:r>
            <a:endParaRPr lang="en-US" sz="2000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90473" y="5312024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Fits on 2</a:t>
            </a:r>
            <a:endParaRPr lang="en-US" sz="2000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5256" y="5715275"/>
            <a:ext cx="193164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Component 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78659" y="5722147"/>
            <a:ext cx="193164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Component 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08401" y="5735388"/>
            <a:ext cx="193164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Component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Black Box Bin-Packing Approach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0" y="685800"/>
            <a:ext cx="434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2865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7" name="Rectangle 2060"/>
          <p:cNvSpPr>
            <a:spLocks noChangeArrowheads="1"/>
          </p:cNvSpPr>
          <p:nvPr/>
        </p:nvSpPr>
        <p:spPr bwMode="auto">
          <a:xfrm>
            <a:off x="9632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Multiple Constraints</a:t>
            </a:r>
            <a:endParaRPr lang="en-US" sz="800" dirty="0"/>
          </a:p>
        </p:txBody>
      </p:sp>
      <p:sp>
        <p:nvSpPr>
          <p:cNvPr id="38" name="Line 2061"/>
          <p:cNvSpPr>
            <a:spLocks noChangeShapeType="1"/>
          </p:cNvSpPr>
          <p:nvPr/>
        </p:nvSpPr>
        <p:spPr bwMode="auto">
          <a:xfrm>
            <a:off x="100568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2060"/>
          <p:cNvSpPr>
            <a:spLocks noChangeArrowheads="1"/>
          </p:cNvSpPr>
          <p:nvPr/>
        </p:nvSpPr>
        <p:spPr bwMode="auto">
          <a:xfrm>
            <a:off x="1267165" y="845417"/>
            <a:ext cx="717066" cy="30557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Solution </a:t>
            </a:r>
            <a:r>
              <a:rPr lang="en-US" sz="800" dirty="0" err="1" smtClean="0"/>
              <a:t>Algs</a:t>
            </a: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40" name="Rectangle 2060"/>
          <p:cNvSpPr>
            <a:spLocks noChangeArrowheads="1"/>
          </p:cNvSpPr>
          <p:nvPr/>
        </p:nvSpPr>
        <p:spPr bwMode="auto">
          <a:xfrm>
            <a:off x="2275346" y="834344"/>
            <a:ext cx="542263" cy="30341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Problem</a:t>
            </a:r>
          </a:p>
          <a:p>
            <a:r>
              <a:rPr lang="en-US" sz="800" dirty="0" smtClean="0"/>
              <a:t>Design</a:t>
            </a:r>
            <a:endParaRPr lang="en-US" sz="800" dirty="0"/>
          </a:p>
        </p:txBody>
      </p:sp>
      <p:sp>
        <p:nvSpPr>
          <p:cNvPr id="41" name="Rectangle 2060"/>
          <p:cNvSpPr>
            <a:spLocks noChangeArrowheads="1"/>
          </p:cNvSpPr>
          <p:nvPr/>
        </p:nvSpPr>
        <p:spPr bwMode="auto">
          <a:xfrm>
            <a:off x="3124584" y="834345"/>
            <a:ext cx="711597" cy="30341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Black Box</a:t>
            </a:r>
          </a:p>
          <a:p>
            <a:r>
              <a:rPr lang="en-US" sz="800" dirty="0" smtClean="0"/>
              <a:t>Bin-packing</a:t>
            </a:r>
            <a:endParaRPr lang="en-US" sz="800" dirty="0"/>
          </a:p>
        </p:txBody>
      </p:sp>
      <p:sp>
        <p:nvSpPr>
          <p:cNvPr id="43" name="Line 2061"/>
          <p:cNvSpPr>
            <a:spLocks noChangeShapeType="1"/>
          </p:cNvSpPr>
          <p:nvPr/>
        </p:nvSpPr>
        <p:spPr bwMode="auto">
          <a:xfrm>
            <a:off x="1988719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2061"/>
          <p:cNvSpPr>
            <a:spLocks noChangeShapeType="1"/>
          </p:cNvSpPr>
          <p:nvPr/>
        </p:nvSpPr>
        <p:spPr bwMode="auto">
          <a:xfrm>
            <a:off x="283795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2060"/>
          <p:cNvSpPr>
            <a:spLocks noChangeArrowheads="1"/>
          </p:cNvSpPr>
          <p:nvPr/>
        </p:nvSpPr>
        <p:spPr bwMode="auto">
          <a:xfrm>
            <a:off x="4136818" y="827987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Evaluation</a:t>
            </a:r>
            <a:endParaRPr lang="en-US" sz="800" dirty="0"/>
          </a:p>
        </p:txBody>
      </p:sp>
      <p:sp>
        <p:nvSpPr>
          <p:cNvPr id="71" name="Line 2061"/>
          <p:cNvSpPr>
            <a:spLocks noChangeShapeType="1"/>
          </p:cNvSpPr>
          <p:nvPr/>
        </p:nvSpPr>
        <p:spPr bwMode="auto">
          <a:xfrm>
            <a:off x="3850187" y="96605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699" y="2115376"/>
            <a:ext cx="1828800" cy="1371600"/>
          </a:xfrm>
          <a:prstGeom prst="rect">
            <a:avLst/>
          </a:prstGeom>
          <a:noFill/>
        </p:spPr>
      </p:pic>
      <p:pic>
        <p:nvPicPr>
          <p:cNvPr id="25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2898" y="2234449"/>
            <a:ext cx="1828800" cy="1371600"/>
          </a:xfrm>
          <a:prstGeom prst="rect">
            <a:avLst/>
          </a:prstGeom>
          <a:noFill/>
        </p:spPr>
      </p:pic>
      <p:pic>
        <p:nvPicPr>
          <p:cNvPr id="26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552" y="2366746"/>
            <a:ext cx="1828800" cy="13716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805046" y="5265465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Fits on 1</a:t>
            </a:r>
            <a:endParaRPr lang="en-US" sz="2000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60732" y="5272335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Fits on 3</a:t>
            </a:r>
            <a:endParaRPr lang="en-US" sz="2000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90473" y="5312024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Fits on 2</a:t>
            </a:r>
            <a:endParaRPr lang="en-US" sz="2000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5256" y="5715275"/>
            <a:ext cx="193164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Component 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78659" y="5722147"/>
            <a:ext cx="193164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Component 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08401" y="5735388"/>
            <a:ext cx="193164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Component 3</a:t>
            </a: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1733107" y="3823413"/>
            <a:ext cx="5145562" cy="854913"/>
          </a:xfrm>
          <a:prstGeom prst="wedgeRoundRectCallout">
            <a:avLst>
              <a:gd name="adj1" fmla="val -42108"/>
              <a:gd name="adj2" fmla="val 152953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 smtClean="0"/>
              <a:t>Instead, we use the functions to determine how many processors each item can fit 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Black Box Bin-Packing Approach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0" y="685800"/>
            <a:ext cx="434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2865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7" name="Rectangle 2060"/>
          <p:cNvSpPr>
            <a:spLocks noChangeArrowheads="1"/>
          </p:cNvSpPr>
          <p:nvPr/>
        </p:nvSpPr>
        <p:spPr bwMode="auto">
          <a:xfrm>
            <a:off x="9632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Multiple Constraints</a:t>
            </a:r>
            <a:endParaRPr lang="en-US" sz="800" dirty="0"/>
          </a:p>
        </p:txBody>
      </p:sp>
      <p:sp>
        <p:nvSpPr>
          <p:cNvPr id="38" name="Line 2061"/>
          <p:cNvSpPr>
            <a:spLocks noChangeShapeType="1"/>
          </p:cNvSpPr>
          <p:nvPr/>
        </p:nvSpPr>
        <p:spPr bwMode="auto">
          <a:xfrm>
            <a:off x="100568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2060"/>
          <p:cNvSpPr>
            <a:spLocks noChangeArrowheads="1"/>
          </p:cNvSpPr>
          <p:nvPr/>
        </p:nvSpPr>
        <p:spPr bwMode="auto">
          <a:xfrm>
            <a:off x="1267165" y="845417"/>
            <a:ext cx="717066" cy="30557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Solution </a:t>
            </a:r>
            <a:r>
              <a:rPr lang="en-US" sz="800" dirty="0" err="1" smtClean="0"/>
              <a:t>Algs</a:t>
            </a: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40" name="Rectangle 2060"/>
          <p:cNvSpPr>
            <a:spLocks noChangeArrowheads="1"/>
          </p:cNvSpPr>
          <p:nvPr/>
        </p:nvSpPr>
        <p:spPr bwMode="auto">
          <a:xfrm>
            <a:off x="2275346" y="834344"/>
            <a:ext cx="542263" cy="30341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Problem</a:t>
            </a:r>
          </a:p>
          <a:p>
            <a:r>
              <a:rPr lang="en-US" sz="800" dirty="0" smtClean="0"/>
              <a:t>Design</a:t>
            </a:r>
            <a:endParaRPr lang="en-US" sz="800" dirty="0"/>
          </a:p>
        </p:txBody>
      </p:sp>
      <p:sp>
        <p:nvSpPr>
          <p:cNvPr id="41" name="Rectangle 2060"/>
          <p:cNvSpPr>
            <a:spLocks noChangeArrowheads="1"/>
          </p:cNvSpPr>
          <p:nvPr/>
        </p:nvSpPr>
        <p:spPr bwMode="auto">
          <a:xfrm>
            <a:off x="3124584" y="834345"/>
            <a:ext cx="711597" cy="30341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Black Box</a:t>
            </a:r>
          </a:p>
          <a:p>
            <a:r>
              <a:rPr lang="en-US" sz="800" dirty="0" smtClean="0"/>
              <a:t>Bin-packing</a:t>
            </a:r>
            <a:endParaRPr lang="en-US" sz="800" dirty="0"/>
          </a:p>
        </p:txBody>
      </p:sp>
      <p:sp>
        <p:nvSpPr>
          <p:cNvPr id="43" name="Line 2061"/>
          <p:cNvSpPr>
            <a:spLocks noChangeShapeType="1"/>
          </p:cNvSpPr>
          <p:nvPr/>
        </p:nvSpPr>
        <p:spPr bwMode="auto">
          <a:xfrm>
            <a:off x="1988719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2061"/>
          <p:cNvSpPr>
            <a:spLocks noChangeShapeType="1"/>
          </p:cNvSpPr>
          <p:nvPr/>
        </p:nvSpPr>
        <p:spPr bwMode="auto">
          <a:xfrm>
            <a:off x="283795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2060"/>
          <p:cNvSpPr>
            <a:spLocks noChangeArrowheads="1"/>
          </p:cNvSpPr>
          <p:nvPr/>
        </p:nvSpPr>
        <p:spPr bwMode="auto">
          <a:xfrm>
            <a:off x="4136818" y="827987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Evaluation</a:t>
            </a:r>
            <a:endParaRPr lang="en-US" sz="800" dirty="0"/>
          </a:p>
        </p:txBody>
      </p:sp>
      <p:sp>
        <p:nvSpPr>
          <p:cNvPr id="71" name="Line 2061"/>
          <p:cNvSpPr>
            <a:spLocks noChangeShapeType="1"/>
          </p:cNvSpPr>
          <p:nvPr/>
        </p:nvSpPr>
        <p:spPr bwMode="auto">
          <a:xfrm>
            <a:off x="3850187" y="96605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699" y="2115376"/>
            <a:ext cx="1828800" cy="1371600"/>
          </a:xfrm>
          <a:prstGeom prst="rect">
            <a:avLst/>
          </a:prstGeom>
          <a:noFill/>
        </p:spPr>
      </p:pic>
      <p:pic>
        <p:nvPicPr>
          <p:cNvPr id="25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2898" y="2234449"/>
            <a:ext cx="1828800" cy="1371600"/>
          </a:xfrm>
          <a:prstGeom prst="rect">
            <a:avLst/>
          </a:prstGeom>
          <a:noFill/>
        </p:spPr>
      </p:pic>
      <p:pic>
        <p:nvPicPr>
          <p:cNvPr id="26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552" y="2366746"/>
            <a:ext cx="1828800" cy="1371600"/>
          </a:xfrm>
          <a:prstGeom prst="rect">
            <a:avLst/>
          </a:prstGeom>
          <a:noFill/>
        </p:spPr>
      </p:pic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1733106" y="4231757"/>
            <a:ext cx="5021067" cy="765545"/>
          </a:xfrm>
          <a:prstGeom prst="wedgeRoundRectCallout">
            <a:avLst>
              <a:gd name="adj1" fmla="val -30994"/>
              <a:gd name="adj2" fmla="val 130738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 smtClean="0"/>
              <a:t>Sorted in increasing order based on the number of processors that the item fits 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5046" y="5265465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Fits on 1</a:t>
            </a:r>
            <a:endParaRPr lang="en-US" sz="2000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60732" y="5272335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Fits on 3</a:t>
            </a:r>
            <a:endParaRPr lang="en-US" sz="2000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90473" y="5312024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Fits on 3</a:t>
            </a:r>
            <a:endParaRPr lang="en-US" sz="2000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5256" y="5715275"/>
            <a:ext cx="193164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Component 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78659" y="5722147"/>
            <a:ext cx="193164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Component 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08401" y="5735388"/>
            <a:ext cx="193164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Component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Black Box Bin-Packing Approach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0" y="685800"/>
            <a:ext cx="434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2865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7" name="Rectangle 2060"/>
          <p:cNvSpPr>
            <a:spLocks noChangeArrowheads="1"/>
          </p:cNvSpPr>
          <p:nvPr/>
        </p:nvSpPr>
        <p:spPr bwMode="auto">
          <a:xfrm>
            <a:off x="9632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Multiple Constraints</a:t>
            </a:r>
            <a:endParaRPr lang="en-US" sz="800" dirty="0"/>
          </a:p>
        </p:txBody>
      </p:sp>
      <p:sp>
        <p:nvSpPr>
          <p:cNvPr id="38" name="Line 2061"/>
          <p:cNvSpPr>
            <a:spLocks noChangeShapeType="1"/>
          </p:cNvSpPr>
          <p:nvPr/>
        </p:nvSpPr>
        <p:spPr bwMode="auto">
          <a:xfrm>
            <a:off x="100568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2060"/>
          <p:cNvSpPr>
            <a:spLocks noChangeArrowheads="1"/>
          </p:cNvSpPr>
          <p:nvPr/>
        </p:nvSpPr>
        <p:spPr bwMode="auto">
          <a:xfrm>
            <a:off x="1267165" y="845417"/>
            <a:ext cx="717066" cy="30557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Solution </a:t>
            </a:r>
            <a:r>
              <a:rPr lang="en-US" sz="800" dirty="0" err="1" smtClean="0"/>
              <a:t>Algs</a:t>
            </a: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40" name="Rectangle 2060"/>
          <p:cNvSpPr>
            <a:spLocks noChangeArrowheads="1"/>
          </p:cNvSpPr>
          <p:nvPr/>
        </p:nvSpPr>
        <p:spPr bwMode="auto">
          <a:xfrm>
            <a:off x="2275346" y="834344"/>
            <a:ext cx="542263" cy="30341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Problem</a:t>
            </a:r>
          </a:p>
          <a:p>
            <a:r>
              <a:rPr lang="en-US" sz="800" dirty="0" smtClean="0"/>
              <a:t>Design</a:t>
            </a:r>
            <a:endParaRPr lang="en-US" sz="800" dirty="0"/>
          </a:p>
        </p:txBody>
      </p:sp>
      <p:sp>
        <p:nvSpPr>
          <p:cNvPr id="41" name="Rectangle 2060"/>
          <p:cNvSpPr>
            <a:spLocks noChangeArrowheads="1"/>
          </p:cNvSpPr>
          <p:nvPr/>
        </p:nvSpPr>
        <p:spPr bwMode="auto">
          <a:xfrm>
            <a:off x="3124584" y="834345"/>
            <a:ext cx="711597" cy="30341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Black Box</a:t>
            </a:r>
          </a:p>
          <a:p>
            <a:r>
              <a:rPr lang="en-US" sz="800" dirty="0" smtClean="0"/>
              <a:t>Bin-packing</a:t>
            </a:r>
            <a:endParaRPr lang="en-US" sz="800" dirty="0"/>
          </a:p>
        </p:txBody>
      </p:sp>
      <p:sp>
        <p:nvSpPr>
          <p:cNvPr id="43" name="Line 2061"/>
          <p:cNvSpPr>
            <a:spLocks noChangeShapeType="1"/>
          </p:cNvSpPr>
          <p:nvPr/>
        </p:nvSpPr>
        <p:spPr bwMode="auto">
          <a:xfrm>
            <a:off x="1988719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2061"/>
          <p:cNvSpPr>
            <a:spLocks noChangeShapeType="1"/>
          </p:cNvSpPr>
          <p:nvPr/>
        </p:nvSpPr>
        <p:spPr bwMode="auto">
          <a:xfrm>
            <a:off x="283795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2060"/>
          <p:cNvSpPr>
            <a:spLocks noChangeArrowheads="1"/>
          </p:cNvSpPr>
          <p:nvPr/>
        </p:nvSpPr>
        <p:spPr bwMode="auto">
          <a:xfrm>
            <a:off x="4136818" y="827987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Evaluation</a:t>
            </a:r>
            <a:endParaRPr lang="en-US" sz="800" dirty="0"/>
          </a:p>
        </p:txBody>
      </p:sp>
      <p:sp>
        <p:nvSpPr>
          <p:cNvPr id="71" name="Line 2061"/>
          <p:cNvSpPr>
            <a:spLocks noChangeShapeType="1"/>
          </p:cNvSpPr>
          <p:nvPr/>
        </p:nvSpPr>
        <p:spPr bwMode="auto">
          <a:xfrm>
            <a:off x="3850187" y="96605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699" y="2115376"/>
            <a:ext cx="1828800" cy="1371600"/>
          </a:xfrm>
          <a:prstGeom prst="rect">
            <a:avLst/>
          </a:prstGeom>
          <a:noFill/>
        </p:spPr>
      </p:pic>
      <p:pic>
        <p:nvPicPr>
          <p:cNvPr id="25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2898" y="2234449"/>
            <a:ext cx="1828800" cy="1371600"/>
          </a:xfrm>
          <a:prstGeom prst="rect">
            <a:avLst/>
          </a:prstGeom>
          <a:noFill/>
        </p:spPr>
      </p:pic>
      <p:pic>
        <p:nvPicPr>
          <p:cNvPr id="26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552" y="2366746"/>
            <a:ext cx="1828800" cy="1371600"/>
          </a:xfrm>
          <a:prstGeom prst="rect">
            <a:avLst/>
          </a:prstGeom>
          <a:noFill/>
        </p:spPr>
      </p:pic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2321689" y="1494967"/>
            <a:ext cx="1825010" cy="450791"/>
          </a:xfrm>
          <a:prstGeom prst="wedgeRoundRectCallout">
            <a:avLst>
              <a:gd name="adj1" fmla="val -63936"/>
              <a:gd name="adj2" fmla="val 133675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 smtClean="0"/>
              <a:t>Item placed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60732" y="5272335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Fits on 3</a:t>
            </a:r>
            <a:endParaRPr lang="en-US" sz="2000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90473" y="5312024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Fits on 3</a:t>
            </a:r>
            <a:endParaRPr lang="en-US" sz="2000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3289" y="2235837"/>
            <a:ext cx="193164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Component 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78659" y="5722147"/>
            <a:ext cx="193164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Component 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08401" y="5735388"/>
            <a:ext cx="193164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Component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Black Box Bin-Packing Approach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0" y="685800"/>
            <a:ext cx="434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2865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7" name="Rectangle 2060"/>
          <p:cNvSpPr>
            <a:spLocks noChangeArrowheads="1"/>
          </p:cNvSpPr>
          <p:nvPr/>
        </p:nvSpPr>
        <p:spPr bwMode="auto">
          <a:xfrm>
            <a:off x="9632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Multiple Constraints</a:t>
            </a:r>
            <a:endParaRPr lang="en-US" sz="800" dirty="0"/>
          </a:p>
        </p:txBody>
      </p:sp>
      <p:sp>
        <p:nvSpPr>
          <p:cNvPr id="38" name="Line 2061"/>
          <p:cNvSpPr>
            <a:spLocks noChangeShapeType="1"/>
          </p:cNvSpPr>
          <p:nvPr/>
        </p:nvSpPr>
        <p:spPr bwMode="auto">
          <a:xfrm>
            <a:off x="100568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2060"/>
          <p:cNvSpPr>
            <a:spLocks noChangeArrowheads="1"/>
          </p:cNvSpPr>
          <p:nvPr/>
        </p:nvSpPr>
        <p:spPr bwMode="auto">
          <a:xfrm>
            <a:off x="1267165" y="845417"/>
            <a:ext cx="717066" cy="30557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Solution </a:t>
            </a:r>
            <a:r>
              <a:rPr lang="en-US" sz="800" dirty="0" err="1" smtClean="0"/>
              <a:t>Algs</a:t>
            </a: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40" name="Rectangle 2060"/>
          <p:cNvSpPr>
            <a:spLocks noChangeArrowheads="1"/>
          </p:cNvSpPr>
          <p:nvPr/>
        </p:nvSpPr>
        <p:spPr bwMode="auto">
          <a:xfrm>
            <a:off x="2275346" y="834344"/>
            <a:ext cx="542263" cy="30341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Problem</a:t>
            </a:r>
          </a:p>
          <a:p>
            <a:r>
              <a:rPr lang="en-US" sz="800" dirty="0" smtClean="0"/>
              <a:t>Design</a:t>
            </a:r>
            <a:endParaRPr lang="en-US" sz="800" dirty="0"/>
          </a:p>
        </p:txBody>
      </p:sp>
      <p:sp>
        <p:nvSpPr>
          <p:cNvPr id="41" name="Rectangle 2060"/>
          <p:cNvSpPr>
            <a:spLocks noChangeArrowheads="1"/>
          </p:cNvSpPr>
          <p:nvPr/>
        </p:nvSpPr>
        <p:spPr bwMode="auto">
          <a:xfrm>
            <a:off x="3124584" y="834345"/>
            <a:ext cx="711597" cy="30341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Black Box</a:t>
            </a:r>
          </a:p>
          <a:p>
            <a:r>
              <a:rPr lang="en-US" sz="800" dirty="0" smtClean="0"/>
              <a:t>Bin-packing</a:t>
            </a:r>
            <a:endParaRPr lang="en-US" sz="800" dirty="0"/>
          </a:p>
        </p:txBody>
      </p:sp>
      <p:sp>
        <p:nvSpPr>
          <p:cNvPr id="43" name="Line 2061"/>
          <p:cNvSpPr>
            <a:spLocks noChangeShapeType="1"/>
          </p:cNvSpPr>
          <p:nvPr/>
        </p:nvSpPr>
        <p:spPr bwMode="auto">
          <a:xfrm>
            <a:off x="1988719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2061"/>
          <p:cNvSpPr>
            <a:spLocks noChangeShapeType="1"/>
          </p:cNvSpPr>
          <p:nvPr/>
        </p:nvSpPr>
        <p:spPr bwMode="auto">
          <a:xfrm>
            <a:off x="283795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2060"/>
          <p:cNvSpPr>
            <a:spLocks noChangeArrowheads="1"/>
          </p:cNvSpPr>
          <p:nvPr/>
        </p:nvSpPr>
        <p:spPr bwMode="auto">
          <a:xfrm>
            <a:off x="4136818" y="827987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Evaluation</a:t>
            </a:r>
            <a:endParaRPr lang="en-US" sz="800" dirty="0"/>
          </a:p>
        </p:txBody>
      </p:sp>
      <p:sp>
        <p:nvSpPr>
          <p:cNvPr id="71" name="Line 2061"/>
          <p:cNvSpPr>
            <a:spLocks noChangeShapeType="1"/>
          </p:cNvSpPr>
          <p:nvPr/>
        </p:nvSpPr>
        <p:spPr bwMode="auto">
          <a:xfrm>
            <a:off x="3850187" y="96605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699" y="2115376"/>
            <a:ext cx="1828800" cy="1371600"/>
          </a:xfrm>
          <a:prstGeom prst="rect">
            <a:avLst/>
          </a:prstGeom>
          <a:noFill/>
        </p:spPr>
      </p:pic>
      <p:pic>
        <p:nvPicPr>
          <p:cNvPr id="25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2898" y="2234449"/>
            <a:ext cx="1828800" cy="1371600"/>
          </a:xfrm>
          <a:prstGeom prst="rect">
            <a:avLst/>
          </a:prstGeom>
          <a:noFill/>
        </p:spPr>
      </p:pic>
      <p:pic>
        <p:nvPicPr>
          <p:cNvPr id="26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552" y="2366746"/>
            <a:ext cx="1828800" cy="1371600"/>
          </a:xfrm>
          <a:prstGeom prst="rect">
            <a:avLst/>
          </a:prstGeom>
          <a:noFill/>
        </p:spPr>
      </p:pic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4967330" y="4379065"/>
            <a:ext cx="2612434" cy="490647"/>
          </a:xfrm>
          <a:prstGeom prst="wedgeRoundRectCallout">
            <a:avLst>
              <a:gd name="adj1" fmla="val -69690"/>
              <a:gd name="adj2" fmla="val 160565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 smtClean="0"/>
              <a:t>Update *fit* counts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60732" y="5272335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Fits on 3</a:t>
            </a:r>
            <a:endParaRPr lang="en-US" sz="2000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90473" y="5312024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Fits on 2</a:t>
            </a:r>
            <a:endParaRPr lang="en-US" sz="2000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3289" y="2235837"/>
            <a:ext cx="193164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Component 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78659" y="5722147"/>
            <a:ext cx="193164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Component 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08401" y="5735388"/>
            <a:ext cx="193164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Component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037"/>
          </a:xfrm>
        </p:spPr>
        <p:txBody>
          <a:bodyPr/>
          <a:lstStyle/>
          <a:p>
            <a:r>
              <a:rPr lang="en-US" dirty="0" smtClean="0"/>
              <a:t>Cyber-Physical Systems &amp; Quality of Service</a:t>
            </a:r>
            <a:endParaRPr lang="en-US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0" y="762000"/>
            <a:ext cx="4343400" cy="60939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3363" indent="-233363" algn="l" eaLnBrk="0" hangingPunct="0">
              <a:spcBef>
                <a:spcPts val="1200"/>
              </a:spcBef>
              <a:buFontTx/>
              <a:buChar char="•"/>
            </a:pPr>
            <a:r>
              <a:rPr lang="en-US" sz="2000" dirty="0" smtClean="0"/>
              <a:t>A Cyber-Physical System (CPS) involves close coordination between the system's computational &amp; physical elements </a:t>
            </a:r>
          </a:p>
          <a:p>
            <a:pPr marL="233363" indent="-233363" algn="l" eaLnBrk="0" hangingPunct="0">
              <a:spcBef>
                <a:spcPts val="1200"/>
              </a:spcBef>
              <a:buFontTx/>
              <a:buChar char="•"/>
            </a:pPr>
            <a:r>
              <a:rPr lang="en-US" sz="2000" dirty="0" smtClean="0"/>
              <a:t>CPS applications are</a:t>
            </a:r>
            <a:br>
              <a:rPr lang="en-US" sz="2000" dirty="0" smtClean="0"/>
            </a:br>
            <a:r>
              <a:rPr lang="en-US" sz="2000" dirty="0" smtClean="0"/>
              <a:t>essential in mission- &amp; safety-critical domains, such as aerospace, automotive, chemical processes, civil infrastructure, energy, entertainment, healthcare, manufacturing, &amp; transportation</a:t>
            </a:r>
          </a:p>
          <a:p>
            <a:pPr marL="233363" indent="-233363" algn="l" eaLnBrk="0" hangingPunct="0">
              <a:spcBef>
                <a:spcPts val="1200"/>
              </a:spcBef>
              <a:buFontTx/>
              <a:buChar char="•"/>
            </a:pPr>
            <a:r>
              <a:rPr lang="en-US" sz="2000" dirty="0" smtClean="0"/>
              <a:t>CPS applications must adhere to </a:t>
            </a:r>
            <a:r>
              <a:rPr lang="en-US" sz="2000" b="1" dirty="0" smtClean="0">
                <a:solidFill>
                  <a:srgbClr val="FF0000"/>
                </a:solidFill>
              </a:rPr>
              <a:t>complex sets of Quality of Service (QoS) constraints</a:t>
            </a:r>
            <a:r>
              <a:rPr lang="en-US" sz="2000" dirty="0" smtClean="0"/>
              <a:t>, such as real-time scheduling, to ensure safety &amp; efficiency</a:t>
            </a:r>
          </a:p>
          <a:p>
            <a:pPr marL="115888" indent="-115888" algn="l" eaLnBrk="0" hangingPunct="0">
              <a:spcBef>
                <a:spcPts val="1200"/>
              </a:spcBef>
              <a:buFontTx/>
              <a:buChar char="•"/>
            </a:pPr>
            <a:endParaRPr lang="en-US" sz="2000" dirty="0"/>
          </a:p>
        </p:txBody>
      </p:sp>
      <p:pic>
        <p:nvPicPr>
          <p:cNvPr id="9" name="Picture 8" descr="cp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9814" y="2384264"/>
            <a:ext cx="4887145" cy="488714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 rot="5400000" flipH="1" flipV="1">
            <a:off x="3434141" y="2785945"/>
            <a:ext cx="2656381" cy="58314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10800000">
            <a:off x="6233148" y="1697494"/>
            <a:ext cx="2073395" cy="9329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16200000" flipV="1">
            <a:off x="5248307" y="2125103"/>
            <a:ext cx="803394" cy="7775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575001" y="1269881"/>
            <a:ext cx="32417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Cyber-Physical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Black Box Bin-Packing Approach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0" y="685800"/>
            <a:ext cx="434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2865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7" name="Rectangle 2060"/>
          <p:cNvSpPr>
            <a:spLocks noChangeArrowheads="1"/>
          </p:cNvSpPr>
          <p:nvPr/>
        </p:nvSpPr>
        <p:spPr bwMode="auto">
          <a:xfrm>
            <a:off x="9632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Multiple Constraints</a:t>
            </a:r>
            <a:endParaRPr lang="en-US" sz="800" dirty="0"/>
          </a:p>
        </p:txBody>
      </p:sp>
      <p:sp>
        <p:nvSpPr>
          <p:cNvPr id="38" name="Line 2061"/>
          <p:cNvSpPr>
            <a:spLocks noChangeShapeType="1"/>
          </p:cNvSpPr>
          <p:nvPr/>
        </p:nvSpPr>
        <p:spPr bwMode="auto">
          <a:xfrm>
            <a:off x="100568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2060"/>
          <p:cNvSpPr>
            <a:spLocks noChangeArrowheads="1"/>
          </p:cNvSpPr>
          <p:nvPr/>
        </p:nvSpPr>
        <p:spPr bwMode="auto">
          <a:xfrm>
            <a:off x="1267165" y="845417"/>
            <a:ext cx="717066" cy="30557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Solution </a:t>
            </a:r>
            <a:r>
              <a:rPr lang="en-US" sz="800" dirty="0" err="1" smtClean="0"/>
              <a:t>Algs</a:t>
            </a: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40" name="Rectangle 2060"/>
          <p:cNvSpPr>
            <a:spLocks noChangeArrowheads="1"/>
          </p:cNvSpPr>
          <p:nvPr/>
        </p:nvSpPr>
        <p:spPr bwMode="auto">
          <a:xfrm>
            <a:off x="2275346" y="834344"/>
            <a:ext cx="542263" cy="30341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Problem</a:t>
            </a:r>
          </a:p>
          <a:p>
            <a:r>
              <a:rPr lang="en-US" sz="800" dirty="0" smtClean="0"/>
              <a:t>Design</a:t>
            </a:r>
            <a:endParaRPr lang="en-US" sz="800" dirty="0"/>
          </a:p>
        </p:txBody>
      </p:sp>
      <p:sp>
        <p:nvSpPr>
          <p:cNvPr id="41" name="Rectangle 2060"/>
          <p:cNvSpPr>
            <a:spLocks noChangeArrowheads="1"/>
          </p:cNvSpPr>
          <p:nvPr/>
        </p:nvSpPr>
        <p:spPr bwMode="auto">
          <a:xfrm>
            <a:off x="3124584" y="834345"/>
            <a:ext cx="711597" cy="30341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Black Box</a:t>
            </a:r>
          </a:p>
          <a:p>
            <a:r>
              <a:rPr lang="en-US" sz="800" dirty="0" smtClean="0"/>
              <a:t>Bin-packing</a:t>
            </a:r>
            <a:endParaRPr lang="en-US" sz="800" dirty="0"/>
          </a:p>
        </p:txBody>
      </p:sp>
      <p:sp>
        <p:nvSpPr>
          <p:cNvPr id="43" name="Line 2061"/>
          <p:cNvSpPr>
            <a:spLocks noChangeShapeType="1"/>
          </p:cNvSpPr>
          <p:nvPr/>
        </p:nvSpPr>
        <p:spPr bwMode="auto">
          <a:xfrm>
            <a:off x="1988719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2061"/>
          <p:cNvSpPr>
            <a:spLocks noChangeShapeType="1"/>
          </p:cNvSpPr>
          <p:nvPr/>
        </p:nvSpPr>
        <p:spPr bwMode="auto">
          <a:xfrm>
            <a:off x="283795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2060"/>
          <p:cNvSpPr>
            <a:spLocks noChangeArrowheads="1"/>
          </p:cNvSpPr>
          <p:nvPr/>
        </p:nvSpPr>
        <p:spPr bwMode="auto">
          <a:xfrm>
            <a:off x="4136818" y="827987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Evaluation</a:t>
            </a:r>
            <a:endParaRPr lang="en-US" sz="800" dirty="0"/>
          </a:p>
        </p:txBody>
      </p:sp>
      <p:sp>
        <p:nvSpPr>
          <p:cNvPr id="71" name="Line 2061"/>
          <p:cNvSpPr>
            <a:spLocks noChangeShapeType="1"/>
          </p:cNvSpPr>
          <p:nvPr/>
        </p:nvSpPr>
        <p:spPr bwMode="auto">
          <a:xfrm>
            <a:off x="3850187" y="96605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699" y="2115376"/>
            <a:ext cx="1828800" cy="1371600"/>
          </a:xfrm>
          <a:prstGeom prst="rect">
            <a:avLst/>
          </a:prstGeom>
          <a:noFill/>
        </p:spPr>
      </p:pic>
      <p:pic>
        <p:nvPicPr>
          <p:cNvPr id="25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2898" y="2234449"/>
            <a:ext cx="1828800" cy="1371600"/>
          </a:xfrm>
          <a:prstGeom prst="rect">
            <a:avLst/>
          </a:prstGeom>
          <a:noFill/>
        </p:spPr>
      </p:pic>
      <p:pic>
        <p:nvPicPr>
          <p:cNvPr id="26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552" y="2366746"/>
            <a:ext cx="1828800" cy="1371600"/>
          </a:xfrm>
          <a:prstGeom prst="rect">
            <a:avLst/>
          </a:prstGeom>
          <a:noFill/>
        </p:spPr>
      </p:pic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4967330" y="4379065"/>
            <a:ext cx="2612434" cy="469382"/>
          </a:xfrm>
          <a:prstGeom prst="wedgeRoundRectCallout">
            <a:avLst>
              <a:gd name="adj1" fmla="val -66434"/>
              <a:gd name="adj2" fmla="val 184309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 smtClean="0">
                <a:latin typeface="+mj-lt"/>
              </a:rPr>
              <a:t>Sort the items again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60732" y="5272335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Fits on 2</a:t>
            </a:r>
            <a:endParaRPr lang="en-US" sz="2000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90473" y="5312024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Fits on 3</a:t>
            </a:r>
            <a:endParaRPr lang="en-US" sz="2000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3289" y="2235837"/>
            <a:ext cx="193164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Component 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78659" y="5722147"/>
            <a:ext cx="193164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Component 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08401" y="5735388"/>
            <a:ext cx="193164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Component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Black Box Bin-Packing Approach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0" y="685800"/>
            <a:ext cx="434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2865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7" name="Rectangle 2060"/>
          <p:cNvSpPr>
            <a:spLocks noChangeArrowheads="1"/>
          </p:cNvSpPr>
          <p:nvPr/>
        </p:nvSpPr>
        <p:spPr bwMode="auto">
          <a:xfrm>
            <a:off x="9632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Multiple Constraints</a:t>
            </a:r>
            <a:endParaRPr lang="en-US" sz="800" dirty="0"/>
          </a:p>
        </p:txBody>
      </p:sp>
      <p:sp>
        <p:nvSpPr>
          <p:cNvPr id="38" name="Line 2061"/>
          <p:cNvSpPr>
            <a:spLocks noChangeShapeType="1"/>
          </p:cNvSpPr>
          <p:nvPr/>
        </p:nvSpPr>
        <p:spPr bwMode="auto">
          <a:xfrm>
            <a:off x="100568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2060"/>
          <p:cNvSpPr>
            <a:spLocks noChangeArrowheads="1"/>
          </p:cNvSpPr>
          <p:nvPr/>
        </p:nvSpPr>
        <p:spPr bwMode="auto">
          <a:xfrm>
            <a:off x="1267165" y="845417"/>
            <a:ext cx="717066" cy="30557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Solution </a:t>
            </a:r>
            <a:r>
              <a:rPr lang="en-US" sz="800" dirty="0" err="1" smtClean="0"/>
              <a:t>Algs</a:t>
            </a: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40" name="Rectangle 2060"/>
          <p:cNvSpPr>
            <a:spLocks noChangeArrowheads="1"/>
          </p:cNvSpPr>
          <p:nvPr/>
        </p:nvSpPr>
        <p:spPr bwMode="auto">
          <a:xfrm>
            <a:off x="2275346" y="834344"/>
            <a:ext cx="542263" cy="30341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Problem</a:t>
            </a:r>
          </a:p>
          <a:p>
            <a:r>
              <a:rPr lang="en-US" sz="800" dirty="0" smtClean="0"/>
              <a:t>Design</a:t>
            </a:r>
            <a:endParaRPr lang="en-US" sz="800" dirty="0"/>
          </a:p>
        </p:txBody>
      </p:sp>
      <p:sp>
        <p:nvSpPr>
          <p:cNvPr id="41" name="Rectangle 2060"/>
          <p:cNvSpPr>
            <a:spLocks noChangeArrowheads="1"/>
          </p:cNvSpPr>
          <p:nvPr/>
        </p:nvSpPr>
        <p:spPr bwMode="auto">
          <a:xfrm>
            <a:off x="3124584" y="834345"/>
            <a:ext cx="711597" cy="30341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Black Box</a:t>
            </a:r>
          </a:p>
          <a:p>
            <a:r>
              <a:rPr lang="en-US" sz="800" dirty="0" smtClean="0"/>
              <a:t>Bin-packing</a:t>
            </a:r>
            <a:endParaRPr lang="en-US" sz="800" dirty="0"/>
          </a:p>
        </p:txBody>
      </p:sp>
      <p:sp>
        <p:nvSpPr>
          <p:cNvPr id="43" name="Line 2061"/>
          <p:cNvSpPr>
            <a:spLocks noChangeShapeType="1"/>
          </p:cNvSpPr>
          <p:nvPr/>
        </p:nvSpPr>
        <p:spPr bwMode="auto">
          <a:xfrm>
            <a:off x="1988719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2061"/>
          <p:cNvSpPr>
            <a:spLocks noChangeShapeType="1"/>
          </p:cNvSpPr>
          <p:nvPr/>
        </p:nvSpPr>
        <p:spPr bwMode="auto">
          <a:xfrm>
            <a:off x="283795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2060"/>
          <p:cNvSpPr>
            <a:spLocks noChangeArrowheads="1"/>
          </p:cNvSpPr>
          <p:nvPr/>
        </p:nvSpPr>
        <p:spPr bwMode="auto">
          <a:xfrm>
            <a:off x="4136818" y="827987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Evaluation</a:t>
            </a:r>
            <a:endParaRPr lang="en-US" sz="800" dirty="0"/>
          </a:p>
        </p:txBody>
      </p:sp>
      <p:sp>
        <p:nvSpPr>
          <p:cNvPr id="71" name="Line 2061"/>
          <p:cNvSpPr>
            <a:spLocks noChangeShapeType="1"/>
          </p:cNvSpPr>
          <p:nvPr/>
        </p:nvSpPr>
        <p:spPr bwMode="auto">
          <a:xfrm>
            <a:off x="3850187" y="96605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699" y="2115376"/>
            <a:ext cx="1828800" cy="1371600"/>
          </a:xfrm>
          <a:prstGeom prst="rect">
            <a:avLst/>
          </a:prstGeom>
          <a:noFill/>
        </p:spPr>
      </p:pic>
      <p:pic>
        <p:nvPicPr>
          <p:cNvPr id="25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2898" y="2234449"/>
            <a:ext cx="1828800" cy="1371600"/>
          </a:xfrm>
          <a:prstGeom prst="rect">
            <a:avLst/>
          </a:prstGeom>
          <a:noFill/>
        </p:spPr>
      </p:pic>
      <p:pic>
        <p:nvPicPr>
          <p:cNvPr id="26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552" y="2366746"/>
            <a:ext cx="1828800" cy="1371600"/>
          </a:xfrm>
          <a:prstGeom prst="rect">
            <a:avLst/>
          </a:prstGeom>
          <a:noFill/>
        </p:spPr>
      </p:pic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4636624" y="1283290"/>
            <a:ext cx="3062193" cy="754099"/>
          </a:xfrm>
          <a:prstGeom prst="wedgeRoundRectCallout">
            <a:avLst>
              <a:gd name="adj1" fmla="val -62771"/>
              <a:gd name="adj2" fmla="val 91219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 smtClean="0"/>
              <a:t>Place item on first</a:t>
            </a:r>
          </a:p>
          <a:p>
            <a:r>
              <a:rPr lang="en-US" sz="2000" dirty="0" smtClean="0"/>
              <a:t>processor where it fits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90473" y="5312024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Fits on 3</a:t>
            </a:r>
            <a:endParaRPr lang="en-US" sz="2000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3289" y="2235837"/>
            <a:ext cx="193164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Component 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52203" y="2229479"/>
            <a:ext cx="193164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Component 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08401" y="5735388"/>
            <a:ext cx="193164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Component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Black Box Bin-Packing Approach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0" y="685800"/>
            <a:ext cx="434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2865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7" name="Rectangle 2060"/>
          <p:cNvSpPr>
            <a:spLocks noChangeArrowheads="1"/>
          </p:cNvSpPr>
          <p:nvPr/>
        </p:nvSpPr>
        <p:spPr bwMode="auto">
          <a:xfrm>
            <a:off x="9632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Multiple Constraints</a:t>
            </a:r>
            <a:endParaRPr lang="en-US" sz="800" dirty="0"/>
          </a:p>
        </p:txBody>
      </p:sp>
      <p:sp>
        <p:nvSpPr>
          <p:cNvPr id="38" name="Line 2061"/>
          <p:cNvSpPr>
            <a:spLocks noChangeShapeType="1"/>
          </p:cNvSpPr>
          <p:nvPr/>
        </p:nvSpPr>
        <p:spPr bwMode="auto">
          <a:xfrm>
            <a:off x="100568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2060"/>
          <p:cNvSpPr>
            <a:spLocks noChangeArrowheads="1"/>
          </p:cNvSpPr>
          <p:nvPr/>
        </p:nvSpPr>
        <p:spPr bwMode="auto">
          <a:xfrm>
            <a:off x="1267165" y="845417"/>
            <a:ext cx="717066" cy="30557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Solution </a:t>
            </a:r>
            <a:r>
              <a:rPr lang="en-US" sz="800" dirty="0" err="1" smtClean="0"/>
              <a:t>Algs</a:t>
            </a: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40" name="Rectangle 2060"/>
          <p:cNvSpPr>
            <a:spLocks noChangeArrowheads="1"/>
          </p:cNvSpPr>
          <p:nvPr/>
        </p:nvSpPr>
        <p:spPr bwMode="auto">
          <a:xfrm>
            <a:off x="2275346" y="834344"/>
            <a:ext cx="542263" cy="30341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Problem</a:t>
            </a:r>
          </a:p>
          <a:p>
            <a:r>
              <a:rPr lang="en-US" sz="800" dirty="0" smtClean="0"/>
              <a:t>Design</a:t>
            </a:r>
            <a:endParaRPr lang="en-US" sz="800" dirty="0"/>
          </a:p>
        </p:txBody>
      </p:sp>
      <p:sp>
        <p:nvSpPr>
          <p:cNvPr id="41" name="Rectangle 2060"/>
          <p:cNvSpPr>
            <a:spLocks noChangeArrowheads="1"/>
          </p:cNvSpPr>
          <p:nvPr/>
        </p:nvSpPr>
        <p:spPr bwMode="auto">
          <a:xfrm>
            <a:off x="3124584" y="834345"/>
            <a:ext cx="711597" cy="30341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Black Box</a:t>
            </a:r>
          </a:p>
          <a:p>
            <a:r>
              <a:rPr lang="en-US" sz="800" dirty="0" smtClean="0"/>
              <a:t>Bin-packing</a:t>
            </a:r>
            <a:endParaRPr lang="en-US" sz="800" dirty="0"/>
          </a:p>
        </p:txBody>
      </p:sp>
      <p:sp>
        <p:nvSpPr>
          <p:cNvPr id="43" name="Line 2061"/>
          <p:cNvSpPr>
            <a:spLocks noChangeShapeType="1"/>
          </p:cNvSpPr>
          <p:nvPr/>
        </p:nvSpPr>
        <p:spPr bwMode="auto">
          <a:xfrm>
            <a:off x="1988719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2061"/>
          <p:cNvSpPr>
            <a:spLocks noChangeShapeType="1"/>
          </p:cNvSpPr>
          <p:nvPr/>
        </p:nvSpPr>
        <p:spPr bwMode="auto">
          <a:xfrm>
            <a:off x="283795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2060"/>
          <p:cNvSpPr>
            <a:spLocks noChangeArrowheads="1"/>
          </p:cNvSpPr>
          <p:nvPr/>
        </p:nvSpPr>
        <p:spPr bwMode="auto">
          <a:xfrm>
            <a:off x="4136818" y="827987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Evaluation</a:t>
            </a:r>
            <a:endParaRPr lang="en-US" sz="800" dirty="0"/>
          </a:p>
        </p:txBody>
      </p:sp>
      <p:sp>
        <p:nvSpPr>
          <p:cNvPr id="71" name="Line 2061"/>
          <p:cNvSpPr>
            <a:spLocks noChangeShapeType="1"/>
          </p:cNvSpPr>
          <p:nvPr/>
        </p:nvSpPr>
        <p:spPr bwMode="auto">
          <a:xfrm>
            <a:off x="3850187" y="96605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699" y="2115376"/>
            <a:ext cx="1828800" cy="1371600"/>
          </a:xfrm>
          <a:prstGeom prst="rect">
            <a:avLst/>
          </a:prstGeom>
          <a:noFill/>
        </p:spPr>
      </p:pic>
      <p:pic>
        <p:nvPicPr>
          <p:cNvPr id="25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2898" y="2234449"/>
            <a:ext cx="1828800" cy="1371600"/>
          </a:xfrm>
          <a:prstGeom prst="rect">
            <a:avLst/>
          </a:prstGeom>
          <a:noFill/>
        </p:spPr>
      </p:pic>
      <p:pic>
        <p:nvPicPr>
          <p:cNvPr id="26" name="Picture 4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552" y="2366746"/>
            <a:ext cx="1828800" cy="1371600"/>
          </a:xfrm>
          <a:prstGeom prst="rect">
            <a:avLst/>
          </a:prstGeom>
          <a:noFill/>
        </p:spPr>
      </p:pic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5411971" y="3770495"/>
            <a:ext cx="3498113" cy="875934"/>
          </a:xfrm>
          <a:prstGeom prst="wedgeRoundRectCallout">
            <a:avLst>
              <a:gd name="adj1" fmla="val -28121"/>
              <a:gd name="adj2" fmla="val 130062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 smtClean="0"/>
              <a:t>Continue repeating process until all items placed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90473" y="5312024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Fits on 3</a:t>
            </a:r>
            <a:endParaRPr lang="en-US" sz="2000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3289" y="2235837"/>
            <a:ext cx="193164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Component 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52203" y="2229479"/>
            <a:ext cx="193164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Component 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08401" y="5735388"/>
            <a:ext cx="193164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Component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3" cstate="print"/>
          <a:srcRect t="11287"/>
          <a:stretch>
            <a:fillRect/>
          </a:stretch>
        </p:blipFill>
        <p:spPr bwMode="auto">
          <a:xfrm>
            <a:off x="5257473" y="3248016"/>
            <a:ext cx="3463225" cy="261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latin typeface="Arial Narrow" pitchFamily="34" charset="0"/>
              </a:rPr>
              <a:t>Black Box Bin-Packing Flexibility/Extensibility</a:t>
            </a:r>
            <a:endParaRPr lang="en-US" sz="3000" dirty="0" smtClean="0"/>
          </a:p>
        </p:txBody>
      </p:sp>
      <p:sp>
        <p:nvSpPr>
          <p:cNvPr id="7174" name="Rectangle 14"/>
          <p:cNvSpPr>
            <a:spLocks noChangeArrowheads="1"/>
          </p:cNvSpPr>
          <p:nvPr/>
        </p:nvSpPr>
        <p:spPr bwMode="auto">
          <a:xfrm>
            <a:off x="8110538" y="7277100"/>
            <a:ext cx="804862" cy="3429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77" name="Rectangle 20"/>
          <p:cNvSpPr>
            <a:spLocks noChangeArrowheads="1"/>
          </p:cNvSpPr>
          <p:nvPr/>
        </p:nvSpPr>
        <p:spPr bwMode="auto">
          <a:xfrm>
            <a:off x="8339138" y="5905500"/>
            <a:ext cx="804862" cy="3429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78" name="Rectangle 21"/>
          <p:cNvSpPr>
            <a:spLocks noChangeArrowheads="1"/>
          </p:cNvSpPr>
          <p:nvPr/>
        </p:nvSpPr>
        <p:spPr bwMode="auto">
          <a:xfrm>
            <a:off x="5291138" y="6248400"/>
            <a:ext cx="804862" cy="3429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79" name="Rectangle 22"/>
          <p:cNvSpPr>
            <a:spLocks noChangeArrowheads="1"/>
          </p:cNvSpPr>
          <p:nvPr/>
        </p:nvSpPr>
        <p:spPr bwMode="auto">
          <a:xfrm>
            <a:off x="7653338" y="5905500"/>
            <a:ext cx="804862" cy="3429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80" name="Rectangle 23"/>
          <p:cNvSpPr>
            <a:spLocks noChangeArrowheads="1"/>
          </p:cNvSpPr>
          <p:nvPr/>
        </p:nvSpPr>
        <p:spPr bwMode="auto">
          <a:xfrm>
            <a:off x="8643938" y="7200900"/>
            <a:ext cx="804862" cy="3429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0" y="685800"/>
            <a:ext cx="434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2865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5082363" y="1300337"/>
            <a:ext cx="3625702" cy="1804371"/>
          </a:xfrm>
          <a:prstGeom prst="wedgeRoundRectCallout">
            <a:avLst>
              <a:gd name="adj1" fmla="val 419"/>
              <a:gd name="adj2" fmla="val 114101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 smtClean="0"/>
              <a:t>*Fits* can be modified to use domain-specific constraints like “it fits if the processor is 21 inches from the perimeter of the airframe”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half" idx="1"/>
          </p:nvPr>
        </p:nvSpPr>
        <p:spPr>
          <a:xfrm>
            <a:off x="-1" y="3042521"/>
            <a:ext cx="4711337" cy="5181600"/>
          </a:xfrm>
        </p:spPr>
        <p:txBody>
          <a:bodyPr/>
          <a:lstStyle/>
          <a:p>
            <a:pPr marL="457200" lvl="0" indent="-285750">
              <a:buFontTx/>
              <a:buAutoNum type="arabicPeriod"/>
              <a:defRPr/>
            </a:pPr>
            <a:r>
              <a:rPr lang="en-US" sz="1800" dirty="0" smtClean="0">
                <a:latin typeface="+mj-lt"/>
              </a:rPr>
              <a:t>Functions can be added or removed from the definition of F(T) to change constraints</a:t>
            </a:r>
          </a:p>
          <a:p>
            <a:pPr marL="457200" lvl="0" indent="-285750">
              <a:buFontTx/>
              <a:buAutoNum type="arabicPeriod"/>
              <a:defRPr/>
            </a:pPr>
            <a:r>
              <a:rPr lang="en-US" sz="1800" dirty="0" smtClean="0">
                <a:latin typeface="+mj-lt"/>
              </a:rPr>
              <a:t>Internally, functions can use own methods to determine output</a:t>
            </a:r>
          </a:p>
          <a:p>
            <a:pPr marL="457200" lvl="0" indent="-285750">
              <a:buFontTx/>
              <a:buAutoNum type="arabicPeriod"/>
              <a:defRPr/>
            </a:pPr>
            <a:r>
              <a:rPr lang="en-US" sz="1800" dirty="0" smtClean="0">
                <a:latin typeface="+mj-lt"/>
              </a:rPr>
              <a:t>Allows designers to customize the algorithm to the domain</a:t>
            </a:r>
            <a:endParaRPr lang="en-US" sz="1600" dirty="0" smtClean="0">
              <a:latin typeface="+mj-lt"/>
            </a:endParaRPr>
          </a:p>
          <a:p>
            <a:pPr marL="457200" lvl="0" indent="-285750">
              <a:buFontTx/>
              <a:buAutoNum type="arabicPeriod"/>
              <a:defRPr/>
            </a:pPr>
            <a:endParaRPr lang="en-US" sz="1800" dirty="0" smtClean="0">
              <a:latin typeface="+mj-lt"/>
            </a:endParaRPr>
          </a:p>
        </p:txBody>
      </p:sp>
      <p:sp>
        <p:nvSpPr>
          <p:cNvPr id="31" name="Text Placeholder 2"/>
          <p:cNvSpPr txBox="1">
            <a:spLocks/>
          </p:cNvSpPr>
          <p:nvPr/>
        </p:nvSpPr>
        <p:spPr bwMode="auto">
          <a:xfrm>
            <a:off x="-1" y="1811511"/>
            <a:ext cx="471133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3038"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Since “fits” is a black box function, it can be modified to incorporate new types of constraints without breaking the heuristic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60766" y="5468690"/>
            <a:ext cx="8036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1" dirty="0" smtClean="0"/>
              <a:t>Publications:</a:t>
            </a:r>
          </a:p>
          <a:p>
            <a:pPr algn="l"/>
            <a:r>
              <a:rPr lang="en-US" sz="1600" dirty="0" smtClean="0"/>
              <a:t>Jules White, Brian Dougherty, Chris Thompson, Douglas C. Schmidt</a:t>
            </a:r>
            <a:r>
              <a:rPr lang="en-US" sz="1600" dirty="0" smtClean="0">
                <a:solidFill>
                  <a:srgbClr val="FF0000"/>
                </a:solidFill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</a:rPr>
              <a:t>ScatterD</a:t>
            </a:r>
            <a:r>
              <a:rPr lang="en-US" sz="1600" dirty="0" smtClean="0">
                <a:solidFill>
                  <a:srgbClr val="FF0000"/>
                </a:solidFill>
              </a:rPr>
              <a:t>: Spatial Deployment Optimization with Hybrid Heuristic / Evolutionary Algorithms</a:t>
            </a:r>
            <a:r>
              <a:rPr lang="en-US" sz="1600" dirty="0" smtClean="0"/>
              <a:t>, </a:t>
            </a:r>
            <a:r>
              <a:rPr lang="en-US" sz="1600" b="1" dirty="0" smtClean="0"/>
              <a:t>ACM Transactions on Autonomous &amp; Adaptive Systems </a:t>
            </a:r>
            <a:r>
              <a:rPr lang="en-US" sz="1600" dirty="0" smtClean="0"/>
              <a:t>Special Issue on Spatial Computing, 2010 (to appear)</a:t>
            </a:r>
            <a:endParaRPr lang="en-US" sz="1600" dirty="0"/>
          </a:p>
        </p:txBody>
      </p:sp>
      <p:sp>
        <p:nvSpPr>
          <p:cNvPr id="41" name="Rectangle 2060"/>
          <p:cNvSpPr>
            <a:spLocks noChangeArrowheads="1"/>
          </p:cNvSpPr>
          <p:nvPr/>
        </p:nvSpPr>
        <p:spPr bwMode="auto">
          <a:xfrm>
            <a:off x="9632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Multiple Constraints</a:t>
            </a:r>
            <a:endParaRPr lang="en-US" sz="800" dirty="0"/>
          </a:p>
        </p:txBody>
      </p:sp>
      <p:sp>
        <p:nvSpPr>
          <p:cNvPr id="42" name="Line 2061"/>
          <p:cNvSpPr>
            <a:spLocks noChangeShapeType="1"/>
          </p:cNvSpPr>
          <p:nvPr/>
        </p:nvSpPr>
        <p:spPr bwMode="auto">
          <a:xfrm>
            <a:off x="100568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2060"/>
          <p:cNvSpPr>
            <a:spLocks noChangeArrowheads="1"/>
          </p:cNvSpPr>
          <p:nvPr/>
        </p:nvSpPr>
        <p:spPr bwMode="auto">
          <a:xfrm>
            <a:off x="1267165" y="845417"/>
            <a:ext cx="717066" cy="30557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Solution </a:t>
            </a:r>
            <a:r>
              <a:rPr lang="en-US" sz="800" dirty="0" err="1" smtClean="0"/>
              <a:t>Algs</a:t>
            </a: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44" name="Rectangle 2060"/>
          <p:cNvSpPr>
            <a:spLocks noChangeArrowheads="1"/>
          </p:cNvSpPr>
          <p:nvPr/>
        </p:nvSpPr>
        <p:spPr bwMode="auto">
          <a:xfrm>
            <a:off x="2275346" y="834344"/>
            <a:ext cx="542263" cy="30341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Problem</a:t>
            </a:r>
          </a:p>
          <a:p>
            <a:r>
              <a:rPr lang="en-US" sz="800" dirty="0" smtClean="0"/>
              <a:t>Design</a:t>
            </a:r>
            <a:endParaRPr lang="en-US" sz="800" dirty="0"/>
          </a:p>
        </p:txBody>
      </p:sp>
      <p:sp>
        <p:nvSpPr>
          <p:cNvPr id="45" name="Rectangle 2060"/>
          <p:cNvSpPr>
            <a:spLocks noChangeArrowheads="1"/>
          </p:cNvSpPr>
          <p:nvPr/>
        </p:nvSpPr>
        <p:spPr bwMode="auto">
          <a:xfrm>
            <a:off x="3124584" y="834345"/>
            <a:ext cx="711597" cy="30341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Black Box</a:t>
            </a:r>
          </a:p>
          <a:p>
            <a:r>
              <a:rPr lang="en-US" sz="800" dirty="0" smtClean="0"/>
              <a:t>Bin-packing</a:t>
            </a:r>
            <a:endParaRPr lang="en-US" sz="800" dirty="0"/>
          </a:p>
        </p:txBody>
      </p:sp>
      <p:sp>
        <p:nvSpPr>
          <p:cNvPr id="46" name="Line 2061"/>
          <p:cNvSpPr>
            <a:spLocks noChangeShapeType="1"/>
          </p:cNvSpPr>
          <p:nvPr/>
        </p:nvSpPr>
        <p:spPr bwMode="auto">
          <a:xfrm>
            <a:off x="1988719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2061"/>
          <p:cNvSpPr>
            <a:spLocks noChangeShapeType="1"/>
          </p:cNvSpPr>
          <p:nvPr/>
        </p:nvSpPr>
        <p:spPr bwMode="auto">
          <a:xfrm>
            <a:off x="283795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2060"/>
          <p:cNvSpPr>
            <a:spLocks noChangeArrowheads="1"/>
          </p:cNvSpPr>
          <p:nvPr/>
        </p:nvSpPr>
        <p:spPr bwMode="auto">
          <a:xfrm>
            <a:off x="4136818" y="827987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Evaluation</a:t>
            </a:r>
            <a:endParaRPr lang="en-US" sz="800" dirty="0"/>
          </a:p>
        </p:txBody>
      </p:sp>
      <p:sp>
        <p:nvSpPr>
          <p:cNvPr id="64" name="Line 2061"/>
          <p:cNvSpPr>
            <a:spLocks noChangeShapeType="1"/>
          </p:cNvSpPr>
          <p:nvPr/>
        </p:nvSpPr>
        <p:spPr bwMode="auto">
          <a:xfrm>
            <a:off x="3850187" y="96605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1600"/>
            <a:ext cx="8839200" cy="381000"/>
          </a:xfrm>
        </p:spPr>
        <p:txBody>
          <a:bodyPr/>
          <a:lstStyle/>
          <a:p>
            <a:r>
              <a:rPr lang="en-US" dirty="0" smtClean="0"/>
              <a:t>Results on Avionics Challenge Problem 1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2910206" y="1009367"/>
            <a:ext cx="6233794" cy="4542153"/>
          </a:xfrm>
          <a:prstGeom prst="rect">
            <a:avLst/>
          </a:prstGeom>
          <a:solidFill>
            <a:srgbClr val="93E3FF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55000" dir="5400000" sy="-100000" algn="bl" rotWithShape="0"/>
          </a:effectLst>
        </p:spPr>
      </p:sp>
      <p:cxnSp>
        <p:nvCxnSpPr>
          <p:cNvPr id="10" name="Straight Connector 9"/>
          <p:cNvCxnSpPr/>
          <p:nvPr/>
        </p:nvCxnSpPr>
        <p:spPr bwMode="auto">
          <a:xfrm flipV="1">
            <a:off x="966467" y="3755918"/>
            <a:ext cx="8177533" cy="5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305177" y="1117006"/>
            <a:ext cx="3581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Hybrid</a:t>
            </a:r>
          </a:p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65703" y="2530612"/>
            <a:ext cx="2344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Real-time Scheduling + Co-location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565703" y="2140594"/>
            <a:ext cx="2344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Real-time Scheduling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592159" y="3146054"/>
            <a:ext cx="2344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Real-time Scheduling + Co-location + Safety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565703" y="3774725"/>
            <a:ext cx="2344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Real-time Scheduling + Co-location + Safety + Fault-tolerance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565703" y="4615074"/>
            <a:ext cx="23445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Real-time Scheduling + Co-location + Safety + Fault-tolerance + Physical Placement</a:t>
            </a:r>
            <a:endParaRPr lang="en-US" sz="1600" dirty="0"/>
          </a:p>
        </p:txBody>
      </p:sp>
      <p:cxnSp>
        <p:nvCxnSpPr>
          <p:cNvPr id="28" name="Straight Connector 27"/>
          <p:cNvCxnSpPr/>
          <p:nvPr/>
        </p:nvCxnSpPr>
        <p:spPr bwMode="auto">
          <a:xfrm flipV="1">
            <a:off x="966467" y="2545648"/>
            <a:ext cx="8177533" cy="5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966467" y="3114530"/>
            <a:ext cx="8177533" cy="5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992116" y="2116769"/>
            <a:ext cx="8151884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966467" y="4629085"/>
            <a:ext cx="8177533" cy="5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30696" y="1162759"/>
            <a:ext cx="3029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Generates Valid Solutions with: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714586" y="2103539"/>
            <a:ext cx="6614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Zapf Dingbats"/>
                <a:ea typeface="Zapf Dingbats"/>
                <a:cs typeface="Zapf Dingbats"/>
              </a:rPr>
              <a:t>✔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708249" y="2652833"/>
            <a:ext cx="6614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Zapf Dingbats"/>
                <a:ea typeface="Zapf Dingbats"/>
                <a:cs typeface="Zapf Dingbats"/>
              </a:rPr>
              <a:t>✔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708248" y="3221714"/>
            <a:ext cx="6614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Zapf Dingbats"/>
                <a:ea typeface="Zapf Dingbats"/>
                <a:cs typeface="Zapf Dingbats"/>
              </a:rPr>
              <a:t>✔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721476" y="3989044"/>
            <a:ext cx="6614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Zapf Dingbats"/>
                <a:ea typeface="Zapf Dingbats"/>
                <a:cs typeface="Zapf Dingbats"/>
              </a:rPr>
              <a:t>✔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721476" y="4782830"/>
            <a:ext cx="6614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Zapf Dingbats"/>
                <a:ea typeface="Zapf Dingbats"/>
                <a:cs typeface="Zapf Dingbats"/>
              </a:rPr>
              <a:t>✔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Box 2"/>
          <p:cNvSpPr txBox="1">
            <a:spLocks noChangeArrowheads="1"/>
          </p:cNvSpPr>
          <p:nvPr/>
        </p:nvSpPr>
        <p:spPr bwMode="auto">
          <a:xfrm>
            <a:off x="269097" y="4763"/>
            <a:ext cx="850733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CPS Deployment Optimization: Challenge Roadmap</a:t>
            </a:r>
            <a:endParaRPr lang="en-US" sz="2800" dirty="0"/>
          </a:p>
        </p:txBody>
      </p:sp>
      <p:sp>
        <p:nvSpPr>
          <p:cNvPr id="89" name="TextBox 88"/>
          <p:cNvSpPr txBox="1"/>
          <p:nvPr/>
        </p:nvSpPr>
        <p:spPr>
          <a:xfrm>
            <a:off x="1066800" y="2287125"/>
            <a:ext cx="7772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/>
              <a:t>Challenges</a:t>
            </a:r>
            <a:r>
              <a:rPr lang="en-US" sz="2000" dirty="0" smtClean="0"/>
              <a:t>: </a:t>
            </a:r>
          </a:p>
          <a:p>
            <a:pPr algn="l"/>
            <a:endParaRPr lang="en-US" sz="2000" dirty="0" smtClean="0"/>
          </a:p>
          <a:p>
            <a:pPr marL="342900" indent="-342900" algn="l">
              <a:buFont typeface="+mj-lt"/>
              <a:buAutoNum type="arabicPeriod"/>
            </a:pPr>
            <a:r>
              <a:rPr lang="en-US" sz="2000" dirty="0" smtClean="0"/>
              <a:t>Multiple constraint types - no single algorithm is applicable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 dirty="0" smtClean="0"/>
              <a:t>Modeling deployment for </a:t>
            </a:r>
            <a:r>
              <a:rPr lang="en-US" sz="2000" dirty="0" err="1" smtClean="0"/>
              <a:t>metaheuristic</a:t>
            </a:r>
            <a:r>
              <a:rPr lang="en-US" sz="2000" dirty="0" smtClean="0"/>
              <a:t> optimization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 dirty="0" err="1" smtClean="0"/>
              <a:t>Metaheuristic</a:t>
            </a:r>
            <a:r>
              <a:rPr lang="en-US" sz="2000" dirty="0" smtClean="0"/>
              <a:t> evolution inefficiency</a:t>
            </a:r>
          </a:p>
          <a:p>
            <a:pPr marL="342900" indent="-342900" algn="l"/>
            <a:endParaRPr lang="en-US" sz="2000" dirty="0" smtClean="0"/>
          </a:p>
          <a:p>
            <a:pPr marL="284163" indent="-284163" algn="l">
              <a:buAutoNum type="arabicPeriod"/>
            </a:pPr>
            <a:endParaRPr lang="en-US" sz="1400" dirty="0" smtClean="0"/>
          </a:p>
          <a:p>
            <a:pPr marL="457200" indent="-457200" algn="l">
              <a:buAutoNum type="arabicPeriod"/>
            </a:pPr>
            <a:endParaRPr lang="en-US" sz="1400" dirty="0"/>
          </a:p>
        </p:txBody>
      </p:sp>
      <p:sp>
        <p:nvSpPr>
          <p:cNvPr id="17" name="Rectangle 2051"/>
          <p:cNvSpPr>
            <a:spLocks noChangeArrowheads="1"/>
          </p:cNvSpPr>
          <p:nvPr/>
        </p:nvSpPr>
        <p:spPr bwMode="auto">
          <a:xfrm>
            <a:off x="664656" y="4206875"/>
            <a:ext cx="1627187" cy="4826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1800" dirty="0" smtClean="0"/>
              <a:t>Goal</a:t>
            </a:r>
            <a:endParaRPr lang="en-US" sz="1800" dirty="0"/>
          </a:p>
        </p:txBody>
      </p:sp>
      <p:sp>
        <p:nvSpPr>
          <p:cNvPr id="18" name="Rectangle 2052"/>
          <p:cNvSpPr>
            <a:spLocks noChangeArrowheads="1"/>
          </p:cNvSpPr>
          <p:nvPr/>
        </p:nvSpPr>
        <p:spPr bwMode="auto">
          <a:xfrm>
            <a:off x="2553044" y="4203700"/>
            <a:ext cx="1930056" cy="484187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1200" dirty="0" smtClean="0"/>
              <a:t>Challenge 1: Multiple </a:t>
            </a:r>
          </a:p>
          <a:p>
            <a:r>
              <a:rPr lang="en-US" sz="1200" dirty="0" smtClean="0"/>
              <a:t>Constraints</a:t>
            </a:r>
            <a:endParaRPr lang="en-US" sz="1200" dirty="0"/>
          </a:p>
        </p:txBody>
      </p:sp>
      <p:sp>
        <p:nvSpPr>
          <p:cNvPr id="19" name="Rectangle 2053"/>
          <p:cNvSpPr>
            <a:spLocks noChangeArrowheads="1"/>
          </p:cNvSpPr>
          <p:nvPr/>
        </p:nvSpPr>
        <p:spPr bwMode="auto">
          <a:xfrm>
            <a:off x="4791074" y="4203700"/>
            <a:ext cx="1770117" cy="482600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1200" dirty="0" smtClean="0"/>
              <a:t>Challenge 2: Modeling </a:t>
            </a:r>
          </a:p>
          <a:p>
            <a:r>
              <a:rPr lang="en-US" sz="1200" dirty="0" smtClean="0"/>
              <a:t>for </a:t>
            </a:r>
            <a:r>
              <a:rPr lang="en-US" sz="1200" dirty="0" err="1" smtClean="0"/>
              <a:t>Metaheuristic</a:t>
            </a:r>
            <a:r>
              <a:rPr lang="en-US" sz="1200" dirty="0" smtClean="0"/>
              <a:t> </a:t>
            </a:r>
            <a:r>
              <a:rPr lang="en-US" sz="1200" dirty="0" err="1" smtClean="0"/>
              <a:t>Algs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20" name="Line 2054"/>
          <p:cNvSpPr>
            <a:spLocks noChangeShapeType="1"/>
          </p:cNvSpPr>
          <p:nvPr/>
        </p:nvSpPr>
        <p:spPr bwMode="auto">
          <a:xfrm>
            <a:off x="2288668" y="4460875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055"/>
          <p:cNvSpPr>
            <a:spLocks noChangeShapeType="1"/>
          </p:cNvSpPr>
          <p:nvPr/>
        </p:nvSpPr>
        <p:spPr bwMode="auto">
          <a:xfrm>
            <a:off x="4492625" y="4440237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056"/>
          <p:cNvSpPr>
            <a:spLocks noChangeArrowheads="1"/>
          </p:cNvSpPr>
          <p:nvPr/>
        </p:nvSpPr>
        <p:spPr bwMode="auto">
          <a:xfrm>
            <a:off x="6860634" y="4190470"/>
            <a:ext cx="1817071" cy="4826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1200" dirty="0" smtClean="0"/>
              <a:t>Challenge 3: </a:t>
            </a:r>
          </a:p>
          <a:p>
            <a:r>
              <a:rPr lang="en-US" sz="1200" dirty="0" err="1" smtClean="0"/>
              <a:t>Metaheuristic</a:t>
            </a:r>
            <a:r>
              <a:rPr lang="en-US" sz="1200" dirty="0" smtClean="0"/>
              <a:t> Evolution </a:t>
            </a:r>
          </a:p>
        </p:txBody>
      </p:sp>
      <p:sp>
        <p:nvSpPr>
          <p:cNvPr id="23" name="Line 2057"/>
          <p:cNvSpPr>
            <a:spLocks noChangeShapeType="1"/>
          </p:cNvSpPr>
          <p:nvPr/>
        </p:nvSpPr>
        <p:spPr bwMode="auto">
          <a:xfrm>
            <a:off x="6562183" y="4440237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059"/>
          <p:cNvGrpSpPr>
            <a:grpSpLocks/>
          </p:cNvGrpSpPr>
          <p:nvPr/>
        </p:nvGrpSpPr>
        <p:grpSpPr bwMode="auto">
          <a:xfrm>
            <a:off x="152400" y="4695826"/>
            <a:ext cx="8991600" cy="2162176"/>
            <a:chOff x="40" y="2707"/>
            <a:chExt cx="5664" cy="1362"/>
          </a:xfrm>
        </p:grpSpPr>
        <p:sp>
          <p:nvSpPr>
            <p:cNvPr id="74" name="Rectangle 2063"/>
            <p:cNvSpPr>
              <a:spLocks noChangeArrowheads="1"/>
            </p:cNvSpPr>
            <p:nvPr/>
          </p:nvSpPr>
          <p:spPr bwMode="auto">
            <a:xfrm>
              <a:off x="126" y="3200"/>
              <a:ext cx="743" cy="304"/>
            </a:xfrm>
            <a:prstGeom prst="rect">
              <a:avLst/>
            </a:prstGeom>
            <a:noFill/>
            <a:ln w="19050">
              <a:solidFill>
                <a:srgbClr val="FF5050"/>
              </a:solidFill>
              <a:miter lim="800000"/>
              <a:headEnd/>
              <a:tailEnd type="none" w="sm" len="lg"/>
            </a:ln>
            <a:effectLst/>
          </p:spPr>
          <p:txBody>
            <a:bodyPr wrap="none" anchor="ctr"/>
            <a:lstStyle/>
            <a:p>
              <a:r>
                <a:rPr lang="en-US" sz="1200" dirty="0" err="1" smtClean="0"/>
                <a:t>Metaheuristic</a:t>
              </a:r>
              <a:endParaRPr lang="en-US" sz="1200" dirty="0" smtClean="0"/>
            </a:p>
            <a:p>
              <a:r>
                <a:rPr lang="en-US" sz="1200" dirty="0" smtClean="0"/>
                <a:t>Algorithms</a:t>
              </a:r>
            </a:p>
          </p:txBody>
        </p:sp>
        <p:sp>
          <p:nvSpPr>
            <p:cNvPr id="86" name="Rectangle 2075"/>
            <p:cNvSpPr>
              <a:spLocks noChangeArrowheads="1"/>
            </p:cNvSpPr>
            <p:nvPr/>
          </p:nvSpPr>
          <p:spPr bwMode="auto">
            <a:xfrm>
              <a:off x="40" y="3083"/>
              <a:ext cx="5664" cy="986"/>
            </a:xfrm>
            <a:prstGeom prst="rect">
              <a:avLst/>
            </a:prstGeom>
            <a:noFill/>
            <a:ln w="19050">
              <a:solidFill>
                <a:srgbClr val="339966"/>
              </a:solidFill>
              <a:prstDash val="dash"/>
              <a:miter lim="800000"/>
              <a:headEnd/>
              <a:tailEnd type="none" w="sm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2076"/>
            <p:cNvSpPr>
              <a:spLocks noChangeShapeType="1"/>
            </p:cNvSpPr>
            <p:nvPr/>
          </p:nvSpPr>
          <p:spPr bwMode="auto">
            <a:xfrm flipH="1">
              <a:off x="2536" y="2737"/>
              <a:ext cx="454" cy="358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2077"/>
            <p:cNvSpPr>
              <a:spLocks noChangeShapeType="1"/>
            </p:cNvSpPr>
            <p:nvPr/>
          </p:nvSpPr>
          <p:spPr bwMode="auto">
            <a:xfrm>
              <a:off x="4044" y="2707"/>
              <a:ext cx="397" cy="371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Line 2061"/>
          <p:cNvSpPr>
            <a:spLocks noChangeShapeType="1"/>
          </p:cNvSpPr>
          <p:nvPr/>
        </p:nvSpPr>
        <p:spPr bwMode="auto">
          <a:xfrm>
            <a:off x="1493869" y="5716628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8" name="Rectangle 2063"/>
          <p:cNvSpPr>
            <a:spLocks noChangeArrowheads="1"/>
          </p:cNvSpPr>
          <p:nvPr/>
        </p:nvSpPr>
        <p:spPr bwMode="auto">
          <a:xfrm>
            <a:off x="1797081" y="5467391"/>
            <a:ext cx="1500188" cy="482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1200" dirty="0" smtClean="0"/>
              <a:t>Problem Modeling</a:t>
            </a:r>
            <a:endParaRPr lang="en-US" sz="1200" dirty="0"/>
          </a:p>
        </p:txBody>
      </p:sp>
      <p:sp>
        <p:nvSpPr>
          <p:cNvPr id="29" name="Line 2061"/>
          <p:cNvSpPr>
            <a:spLocks noChangeShapeType="1"/>
          </p:cNvSpPr>
          <p:nvPr/>
        </p:nvSpPr>
        <p:spPr bwMode="auto">
          <a:xfrm>
            <a:off x="3279291" y="5716628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0" name="Rectangle 2063"/>
          <p:cNvSpPr>
            <a:spLocks noChangeArrowheads="1"/>
          </p:cNvSpPr>
          <p:nvPr/>
        </p:nvSpPr>
        <p:spPr bwMode="auto">
          <a:xfrm>
            <a:off x="3582503" y="5467391"/>
            <a:ext cx="1285478" cy="482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1200" dirty="0" smtClean="0"/>
              <a:t>Need for</a:t>
            </a:r>
          </a:p>
          <a:p>
            <a:r>
              <a:rPr lang="en-US" sz="1200" dirty="0" smtClean="0"/>
              <a:t>Improvement</a:t>
            </a:r>
            <a:endParaRPr lang="en-US" sz="1200" dirty="0"/>
          </a:p>
        </p:txBody>
      </p:sp>
      <p:sp>
        <p:nvSpPr>
          <p:cNvPr id="24" name="Rectangle 2063"/>
          <p:cNvSpPr>
            <a:spLocks noChangeArrowheads="1"/>
          </p:cNvSpPr>
          <p:nvPr/>
        </p:nvSpPr>
        <p:spPr bwMode="auto">
          <a:xfrm>
            <a:off x="5163554" y="5461033"/>
            <a:ext cx="1794484" cy="482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1200" dirty="0" smtClean="0"/>
              <a:t>Solution Approach: </a:t>
            </a:r>
          </a:p>
          <a:p>
            <a:r>
              <a:rPr lang="en-US" sz="1200" dirty="0" smtClean="0"/>
              <a:t>Seeding with Bin-Packing</a:t>
            </a:r>
          </a:p>
        </p:txBody>
      </p:sp>
      <p:sp>
        <p:nvSpPr>
          <p:cNvPr id="25" name="Line 2061"/>
          <p:cNvSpPr>
            <a:spLocks noChangeShapeType="1"/>
          </p:cNvSpPr>
          <p:nvPr/>
        </p:nvSpPr>
        <p:spPr bwMode="auto">
          <a:xfrm>
            <a:off x="4886794" y="569704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6" name="Line 2061"/>
          <p:cNvSpPr>
            <a:spLocks noChangeShapeType="1"/>
          </p:cNvSpPr>
          <p:nvPr/>
        </p:nvSpPr>
        <p:spPr bwMode="auto">
          <a:xfrm>
            <a:off x="6963622" y="568381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3" name="Rectangle 2063"/>
          <p:cNvSpPr>
            <a:spLocks noChangeArrowheads="1"/>
          </p:cNvSpPr>
          <p:nvPr/>
        </p:nvSpPr>
        <p:spPr bwMode="auto">
          <a:xfrm>
            <a:off x="7260500" y="5454675"/>
            <a:ext cx="1311380" cy="482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1200" dirty="0" smtClean="0"/>
              <a:t>Evaluation</a:t>
            </a:r>
            <a:endParaRPr lang="en-US" sz="1200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7772" y="886398"/>
            <a:ext cx="2765547" cy="184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Rectangle 31"/>
          <p:cNvSpPr/>
          <p:nvPr/>
        </p:nvSpPr>
        <p:spPr bwMode="auto">
          <a:xfrm>
            <a:off x="4714684" y="640956"/>
            <a:ext cx="1471984" cy="1251639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1316" y="760724"/>
            <a:ext cx="1224291" cy="36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32" descr="SQL s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5616" y="1350669"/>
            <a:ext cx="231799" cy="34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2" descr="SQL s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1822" y="1377135"/>
            <a:ext cx="231799" cy="34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Straight Arrow Connector 39"/>
          <p:cNvCxnSpPr/>
          <p:nvPr/>
        </p:nvCxnSpPr>
        <p:spPr bwMode="auto">
          <a:xfrm rot="16200000" flipH="1">
            <a:off x="4903011" y="1164914"/>
            <a:ext cx="275058" cy="1481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10800000" flipV="1">
            <a:off x="5200302" y="1144051"/>
            <a:ext cx="344005" cy="2750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10800000">
            <a:off x="4679963" y="1867853"/>
            <a:ext cx="1074308" cy="35475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rot="5400000" flipH="1" flipV="1">
            <a:off x="5884795" y="1896520"/>
            <a:ext cx="245371" cy="24470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 Narrow" pitchFamily="34" charset="0"/>
              </a:rPr>
              <a:t>Challenge 2 Approach: Identification of Optimization Approach</a:t>
            </a:r>
          </a:p>
        </p:txBody>
      </p:sp>
      <p:sp>
        <p:nvSpPr>
          <p:cNvPr id="7172" name="Text Placeholder 2"/>
          <p:cNvSpPr>
            <a:spLocks noGrp="1"/>
          </p:cNvSpPr>
          <p:nvPr>
            <p:ph type="body" sz="half" idx="1"/>
          </p:nvPr>
        </p:nvSpPr>
        <p:spPr>
          <a:xfrm>
            <a:off x="-1" y="1811511"/>
            <a:ext cx="4711337" cy="5181600"/>
          </a:xfrm>
        </p:spPr>
        <p:txBody>
          <a:bodyPr/>
          <a:lstStyle/>
          <a:p>
            <a:pPr marL="169863" indent="0">
              <a:buFontTx/>
              <a:buNone/>
            </a:pPr>
            <a:r>
              <a:rPr lang="en-US" sz="1800" i="1" dirty="0" smtClean="0">
                <a:latin typeface="+mj-lt"/>
              </a:rPr>
              <a:t>No single problem-specific heuristic algorithm can adequately cover the deployment constraint space</a:t>
            </a:r>
          </a:p>
          <a:p>
            <a:pPr indent="0">
              <a:buFontTx/>
              <a:buNone/>
            </a:pPr>
            <a:endParaRPr lang="en-US" sz="1800" i="1" dirty="0" smtClean="0">
              <a:latin typeface="+mj-lt"/>
            </a:endParaRPr>
          </a:p>
          <a:p>
            <a:pPr marL="223838" indent="0">
              <a:buFontTx/>
              <a:buNone/>
            </a:pPr>
            <a:r>
              <a:rPr lang="en-US" sz="1800" b="1" dirty="0" smtClean="0">
                <a:latin typeface="+mj-lt"/>
              </a:rPr>
              <a:t>Solution Approach:</a:t>
            </a:r>
          </a:p>
          <a:p>
            <a:pPr marL="457200" lvl="0" indent="-285750">
              <a:buFontTx/>
              <a:buAutoNum type="arabicPeriod"/>
              <a:defRPr/>
            </a:pPr>
            <a:r>
              <a:rPr lang="en-US" sz="1800" dirty="0" smtClean="0">
                <a:latin typeface="+mj-lt"/>
              </a:rPr>
              <a:t>Use a </a:t>
            </a:r>
            <a:r>
              <a:rPr lang="en-US" sz="1800" dirty="0" err="1" smtClean="0">
                <a:latin typeface="+mj-lt"/>
              </a:rPr>
              <a:t>metaheuristic</a:t>
            </a:r>
            <a:r>
              <a:rPr lang="en-US" sz="1800" dirty="0" smtClean="0">
                <a:latin typeface="+mj-lt"/>
              </a:rPr>
              <a:t> algorithm, such as </a:t>
            </a:r>
            <a:r>
              <a:rPr lang="en-US" sz="1800" i="1" dirty="0" smtClean="0">
                <a:latin typeface="+mj-lt"/>
              </a:rPr>
              <a:t>Particle Swarm Optimization,</a:t>
            </a:r>
            <a:r>
              <a:rPr lang="en-US" sz="1800" dirty="0" smtClean="0">
                <a:latin typeface="+mj-lt"/>
              </a:rPr>
              <a:t> as the optimization technique</a:t>
            </a:r>
          </a:p>
          <a:p>
            <a:pPr marL="457200" lvl="0" indent="-285750">
              <a:buFontTx/>
              <a:buAutoNum type="arabicPeriod"/>
              <a:defRPr/>
            </a:pPr>
            <a:r>
              <a:rPr lang="en-US" sz="1800" dirty="0" smtClean="0">
                <a:latin typeface="+mj-lt"/>
              </a:rPr>
              <a:t>Possible to use other </a:t>
            </a:r>
            <a:r>
              <a:rPr lang="en-US" sz="1800" dirty="0" err="1" smtClean="0">
                <a:latin typeface="+mj-lt"/>
              </a:rPr>
              <a:t>metaheuristic</a:t>
            </a:r>
            <a:r>
              <a:rPr lang="en-US" sz="1800" dirty="0" smtClean="0">
                <a:latin typeface="+mj-lt"/>
              </a:rPr>
              <a:t> algorithms, such as genetic algorithms</a:t>
            </a:r>
          </a:p>
          <a:p>
            <a:pPr marL="457200" lvl="0" indent="-285750">
              <a:buFontTx/>
              <a:buAutoNum type="arabicPeriod"/>
              <a:defRPr/>
            </a:pPr>
            <a:r>
              <a:rPr lang="en-US" sz="1800" dirty="0" err="1" smtClean="0">
                <a:latin typeface="+mj-lt"/>
              </a:rPr>
              <a:t>Metaheuristic</a:t>
            </a:r>
            <a:r>
              <a:rPr lang="en-US" sz="1800" dirty="0" smtClean="0">
                <a:latin typeface="+mj-lt"/>
              </a:rPr>
              <a:t> algorithms have broadly applicable optimization heuristics</a:t>
            </a:r>
          </a:p>
        </p:txBody>
      </p:sp>
      <p:sp>
        <p:nvSpPr>
          <p:cNvPr id="7174" name="Rectangle 14"/>
          <p:cNvSpPr>
            <a:spLocks noChangeArrowheads="1"/>
          </p:cNvSpPr>
          <p:nvPr/>
        </p:nvSpPr>
        <p:spPr bwMode="auto">
          <a:xfrm>
            <a:off x="8110538" y="7277100"/>
            <a:ext cx="804862" cy="3429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80" name="Rectangle 23"/>
          <p:cNvSpPr>
            <a:spLocks noChangeArrowheads="1"/>
          </p:cNvSpPr>
          <p:nvPr/>
        </p:nvSpPr>
        <p:spPr bwMode="auto">
          <a:xfrm>
            <a:off x="8643938" y="7200900"/>
            <a:ext cx="804862" cy="3429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0" y="685800"/>
            <a:ext cx="434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2865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0" name="Picture 2" descr="http://www.beedigital.net/blog/wp-content/uploads/2008/03/particles.png"/>
          <p:cNvPicPr>
            <a:picLocks noChangeAspect="1" noChangeArrowheads="1"/>
          </p:cNvPicPr>
          <p:nvPr/>
        </p:nvPicPr>
        <p:blipFill>
          <a:blip r:embed="rId3" cstate="print"/>
          <a:srcRect t="3344"/>
          <a:stretch>
            <a:fillRect/>
          </a:stretch>
        </p:blipFill>
        <p:spPr bwMode="auto">
          <a:xfrm>
            <a:off x="4876800" y="699730"/>
            <a:ext cx="4038600" cy="260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" descr="http://www.topnews.in/health/files/Gen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886200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7" descr="http://www.topnews.in/health/files/Gen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2922" y="5236528"/>
            <a:ext cx="1714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21"/>
          <p:cNvSpPr>
            <a:spLocks noChangeArrowheads="1"/>
          </p:cNvSpPr>
          <p:nvPr/>
        </p:nvSpPr>
        <p:spPr bwMode="auto">
          <a:xfrm>
            <a:off x="5586087" y="6494602"/>
            <a:ext cx="804862" cy="342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8" name="Rectangle 22"/>
          <p:cNvSpPr>
            <a:spLocks noChangeArrowheads="1"/>
          </p:cNvSpPr>
          <p:nvPr/>
        </p:nvSpPr>
        <p:spPr bwMode="auto">
          <a:xfrm>
            <a:off x="7805738" y="5905500"/>
            <a:ext cx="804862" cy="342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0" name="TextBox 25"/>
          <p:cNvSpPr txBox="1">
            <a:spLocks noChangeArrowheads="1"/>
          </p:cNvSpPr>
          <p:nvPr/>
        </p:nvSpPr>
        <p:spPr bwMode="auto">
          <a:xfrm>
            <a:off x="4859179" y="3181350"/>
            <a:ext cx="449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Particle Swarm Optimization (PSO)</a:t>
            </a:r>
          </a:p>
        </p:txBody>
      </p:sp>
      <p:pic>
        <p:nvPicPr>
          <p:cNvPr id="31" name="Picture 7" descr="http://www.topnews.in/health/files/Gen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5204" y="3737508"/>
            <a:ext cx="1714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26"/>
          <p:cNvSpPr txBox="1">
            <a:spLocks noChangeArrowheads="1"/>
          </p:cNvSpPr>
          <p:nvPr/>
        </p:nvSpPr>
        <p:spPr bwMode="auto">
          <a:xfrm>
            <a:off x="5510237" y="5898534"/>
            <a:ext cx="449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Genetic Optimization</a:t>
            </a:r>
          </a:p>
        </p:txBody>
      </p:sp>
      <p:sp>
        <p:nvSpPr>
          <p:cNvPr id="44" name="Rectangle 2060"/>
          <p:cNvSpPr>
            <a:spLocks noChangeArrowheads="1"/>
          </p:cNvSpPr>
          <p:nvPr/>
        </p:nvSpPr>
        <p:spPr bwMode="auto">
          <a:xfrm>
            <a:off x="9632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err="1" smtClean="0"/>
              <a:t>Metaheuristic</a:t>
            </a:r>
            <a:endParaRPr lang="en-US" sz="800" dirty="0" smtClean="0"/>
          </a:p>
          <a:p>
            <a:r>
              <a:rPr lang="en-US" sz="800" dirty="0" err="1" smtClean="0"/>
              <a:t>Algs</a:t>
            </a: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45" name="Line 2061"/>
          <p:cNvSpPr>
            <a:spLocks noChangeShapeType="1"/>
          </p:cNvSpPr>
          <p:nvPr/>
        </p:nvSpPr>
        <p:spPr bwMode="auto">
          <a:xfrm>
            <a:off x="100568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2060"/>
          <p:cNvSpPr>
            <a:spLocks noChangeArrowheads="1"/>
          </p:cNvSpPr>
          <p:nvPr/>
        </p:nvSpPr>
        <p:spPr bwMode="auto">
          <a:xfrm>
            <a:off x="1267165" y="845418"/>
            <a:ext cx="637697" cy="2791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Problem</a:t>
            </a:r>
          </a:p>
          <a:p>
            <a:r>
              <a:rPr lang="en-US" sz="800" dirty="0" smtClean="0"/>
              <a:t>Modeling</a:t>
            </a:r>
            <a:endParaRPr lang="en-US" sz="800" dirty="0"/>
          </a:p>
        </p:txBody>
      </p:sp>
      <p:sp>
        <p:nvSpPr>
          <p:cNvPr id="47" name="Rectangle 2060"/>
          <p:cNvSpPr>
            <a:spLocks noChangeArrowheads="1"/>
          </p:cNvSpPr>
          <p:nvPr/>
        </p:nvSpPr>
        <p:spPr bwMode="auto">
          <a:xfrm>
            <a:off x="2156293" y="834344"/>
            <a:ext cx="687773" cy="31664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Need</a:t>
            </a:r>
          </a:p>
          <a:p>
            <a:r>
              <a:rPr lang="en-US" sz="800" dirty="0" smtClean="0"/>
              <a:t>Improvement</a:t>
            </a:r>
          </a:p>
        </p:txBody>
      </p:sp>
      <p:sp>
        <p:nvSpPr>
          <p:cNvPr id="70" name="Rectangle 2060"/>
          <p:cNvSpPr>
            <a:spLocks noChangeArrowheads="1"/>
          </p:cNvSpPr>
          <p:nvPr/>
        </p:nvSpPr>
        <p:spPr bwMode="auto">
          <a:xfrm>
            <a:off x="3124584" y="834345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Bin-Packing</a:t>
            </a:r>
          </a:p>
          <a:p>
            <a:r>
              <a:rPr lang="en-US" sz="800" dirty="0" smtClean="0"/>
              <a:t>Seeding</a:t>
            </a:r>
            <a:endParaRPr lang="en-US" sz="800" dirty="0"/>
          </a:p>
        </p:txBody>
      </p:sp>
      <p:sp>
        <p:nvSpPr>
          <p:cNvPr id="71" name="Line 2061"/>
          <p:cNvSpPr>
            <a:spLocks noChangeShapeType="1"/>
          </p:cNvSpPr>
          <p:nvPr/>
        </p:nvSpPr>
        <p:spPr bwMode="auto">
          <a:xfrm>
            <a:off x="1909351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2061"/>
          <p:cNvSpPr>
            <a:spLocks noChangeShapeType="1"/>
          </p:cNvSpPr>
          <p:nvPr/>
        </p:nvSpPr>
        <p:spPr bwMode="auto">
          <a:xfrm>
            <a:off x="283795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Rectangle 2060"/>
          <p:cNvSpPr>
            <a:spLocks noChangeArrowheads="1"/>
          </p:cNvSpPr>
          <p:nvPr/>
        </p:nvSpPr>
        <p:spPr bwMode="auto">
          <a:xfrm>
            <a:off x="4136818" y="827987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Evaluation</a:t>
            </a:r>
            <a:endParaRPr lang="en-US" sz="800" dirty="0"/>
          </a:p>
        </p:txBody>
      </p:sp>
      <p:sp>
        <p:nvSpPr>
          <p:cNvPr id="74" name="Line 2061"/>
          <p:cNvSpPr>
            <a:spLocks noChangeShapeType="1"/>
          </p:cNvSpPr>
          <p:nvPr/>
        </p:nvSpPr>
        <p:spPr bwMode="auto">
          <a:xfrm>
            <a:off x="3850187" y="96605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beedigital.net/blog/wp-content/uploads/2008/03/particl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657225"/>
            <a:ext cx="40386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Placeholder 2"/>
          <p:cNvSpPr>
            <a:spLocks noGrp="1"/>
          </p:cNvSpPr>
          <p:nvPr>
            <p:ph type="body" sz="half" idx="1"/>
          </p:nvPr>
        </p:nvSpPr>
        <p:spPr>
          <a:xfrm>
            <a:off x="-80258" y="1584450"/>
            <a:ext cx="4333280" cy="5181600"/>
          </a:xfrm>
        </p:spPr>
        <p:txBody>
          <a:bodyPr/>
          <a:lstStyle/>
          <a:p>
            <a:pPr indent="0">
              <a:buFontTx/>
              <a:buNone/>
            </a:pPr>
            <a:r>
              <a:rPr lang="en-US" sz="1800" i="1" dirty="0" smtClean="0"/>
              <a:t>How do you apply a </a:t>
            </a:r>
            <a:r>
              <a:rPr lang="en-US" sz="1800" i="1" dirty="0" err="1" smtClean="0"/>
              <a:t>metaheuristic</a:t>
            </a:r>
            <a:r>
              <a:rPr lang="en-US" sz="1800" i="1" dirty="0" smtClean="0"/>
              <a:t> optimization technique to deployment optimization?</a:t>
            </a:r>
          </a:p>
          <a:p>
            <a:pPr indent="0">
              <a:buFontTx/>
              <a:buNone/>
            </a:pPr>
            <a:endParaRPr lang="en-US" sz="1800" i="1" dirty="0" smtClean="0"/>
          </a:p>
          <a:p>
            <a:pPr indent="0">
              <a:buFontTx/>
              <a:buNone/>
            </a:pPr>
            <a:r>
              <a:rPr lang="en-US" sz="1800" b="1" dirty="0" smtClean="0"/>
              <a:t>Initial Approach:</a:t>
            </a:r>
          </a:p>
          <a:p>
            <a:pPr marL="457200" lvl="0" indent="-285750">
              <a:buFontTx/>
              <a:buAutoNum type="arabicPeriod"/>
              <a:defRPr/>
            </a:pPr>
            <a:r>
              <a:rPr lang="en-US" sz="1800" dirty="0" smtClean="0"/>
              <a:t>Deployment plans (T) are modeled as vectors</a:t>
            </a:r>
          </a:p>
          <a:p>
            <a:pPr marL="457200" lvl="0" indent="-285750">
              <a:buFontTx/>
              <a:buAutoNum type="arabicPeriod"/>
              <a:defRPr/>
            </a:pPr>
            <a:r>
              <a:rPr lang="en-US" sz="1800" dirty="0" smtClean="0"/>
              <a:t>Leverage </a:t>
            </a:r>
            <a:r>
              <a:rPr lang="en-US" sz="1800" dirty="0" err="1" smtClean="0"/>
              <a:t>metaheuristic</a:t>
            </a:r>
            <a:r>
              <a:rPr lang="en-US" sz="1800" dirty="0" smtClean="0"/>
              <a:t> algorithms to explore design space for deployment plans that minimize bandwidth</a:t>
            </a:r>
          </a:p>
          <a:p>
            <a:pPr marL="457200" lvl="0" indent="-285750">
              <a:buFontTx/>
              <a:buAutoNum type="arabicPeriod"/>
              <a:defRPr/>
            </a:pPr>
            <a:r>
              <a:rPr lang="en-US" sz="1800" dirty="0" smtClean="0"/>
              <a:t>Competing deployment plans  evolve  over series of generations  to find an optimized solution</a:t>
            </a:r>
          </a:p>
          <a:p>
            <a:pPr marL="457200" lvl="0" indent="-285750">
              <a:buFontTx/>
              <a:buAutoNum type="arabicPeriod"/>
              <a:defRPr/>
            </a:pPr>
            <a:r>
              <a:rPr lang="en-US" sz="1800" dirty="0" smtClean="0"/>
              <a:t>Best deployment plan(s) is presented to the developer </a:t>
            </a:r>
          </a:p>
          <a:p>
            <a:pPr marL="628650" lvl="0" indent="-457200">
              <a:buNone/>
              <a:defRPr/>
            </a:pPr>
            <a:endParaRPr lang="en-US" sz="1800" dirty="0" smtClean="0"/>
          </a:p>
          <a:p>
            <a:pPr indent="0">
              <a:buNone/>
            </a:pPr>
            <a:endParaRPr lang="en-US" sz="1800" dirty="0" smtClean="0"/>
          </a:p>
        </p:txBody>
      </p:sp>
      <p:pic>
        <p:nvPicPr>
          <p:cNvPr id="7173" name="Picture 7" descr="http://www.topnews.in/health/files/Gen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7100" y="5943600"/>
            <a:ext cx="1714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14"/>
          <p:cNvSpPr>
            <a:spLocks noChangeArrowheads="1"/>
          </p:cNvSpPr>
          <p:nvPr/>
        </p:nvSpPr>
        <p:spPr bwMode="auto">
          <a:xfrm>
            <a:off x="8110538" y="7277100"/>
            <a:ext cx="804862" cy="3429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pic>
        <p:nvPicPr>
          <p:cNvPr id="7175" name="Picture 5" descr="http://www.topnews.in/health/files/Gen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886200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7" descr="http://www.topnews.in/health/files/Gen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9100" y="5029200"/>
            <a:ext cx="1714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Rectangle 20"/>
          <p:cNvSpPr>
            <a:spLocks noChangeArrowheads="1"/>
          </p:cNvSpPr>
          <p:nvPr/>
        </p:nvSpPr>
        <p:spPr bwMode="auto">
          <a:xfrm>
            <a:off x="8339138" y="5905500"/>
            <a:ext cx="804862" cy="3429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78" name="Rectangle 21"/>
          <p:cNvSpPr>
            <a:spLocks noChangeArrowheads="1"/>
          </p:cNvSpPr>
          <p:nvPr/>
        </p:nvSpPr>
        <p:spPr bwMode="auto">
          <a:xfrm>
            <a:off x="5291138" y="6248400"/>
            <a:ext cx="804862" cy="3429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79" name="Rectangle 22"/>
          <p:cNvSpPr>
            <a:spLocks noChangeArrowheads="1"/>
          </p:cNvSpPr>
          <p:nvPr/>
        </p:nvSpPr>
        <p:spPr bwMode="auto">
          <a:xfrm>
            <a:off x="7653338" y="5905500"/>
            <a:ext cx="804862" cy="3429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80" name="Rectangle 23"/>
          <p:cNvSpPr>
            <a:spLocks noChangeArrowheads="1"/>
          </p:cNvSpPr>
          <p:nvPr/>
        </p:nvSpPr>
        <p:spPr bwMode="auto">
          <a:xfrm>
            <a:off x="8643938" y="7200900"/>
            <a:ext cx="804862" cy="3429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81" name="TextBox 25"/>
          <p:cNvSpPr txBox="1">
            <a:spLocks noChangeArrowheads="1"/>
          </p:cNvSpPr>
          <p:nvPr/>
        </p:nvSpPr>
        <p:spPr bwMode="auto">
          <a:xfrm>
            <a:off x="4724400" y="3200400"/>
            <a:ext cx="449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Particle Swarm Optimization (PSO)</a:t>
            </a:r>
          </a:p>
        </p:txBody>
      </p:sp>
      <p:sp>
        <p:nvSpPr>
          <p:cNvPr id="7182" name="TextBox 26"/>
          <p:cNvSpPr txBox="1">
            <a:spLocks noChangeArrowheads="1"/>
          </p:cNvSpPr>
          <p:nvPr/>
        </p:nvSpPr>
        <p:spPr bwMode="auto">
          <a:xfrm>
            <a:off x="3836323" y="6248400"/>
            <a:ext cx="449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Genetic Optimization</a:t>
            </a:r>
          </a:p>
        </p:txBody>
      </p:sp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 Narrow" pitchFamily="34" charset="0"/>
              </a:rPr>
              <a:t>Challenge 2 Approach: Application to Deployment Optimization</a:t>
            </a:r>
            <a:endParaRPr lang="en-US" sz="2800" dirty="0"/>
          </a:p>
        </p:txBody>
      </p:sp>
      <p:sp>
        <p:nvSpPr>
          <p:cNvPr id="44" name="Rectangle 2060"/>
          <p:cNvSpPr>
            <a:spLocks noChangeArrowheads="1"/>
          </p:cNvSpPr>
          <p:nvPr/>
        </p:nvSpPr>
        <p:spPr bwMode="auto">
          <a:xfrm>
            <a:off x="9632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err="1" smtClean="0"/>
              <a:t>Metaheuristic</a:t>
            </a:r>
            <a:endParaRPr lang="en-US" sz="800" dirty="0" smtClean="0"/>
          </a:p>
          <a:p>
            <a:r>
              <a:rPr lang="en-US" sz="800" dirty="0" err="1" smtClean="0"/>
              <a:t>Algs</a:t>
            </a: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45" name="Line 2061"/>
          <p:cNvSpPr>
            <a:spLocks noChangeShapeType="1"/>
          </p:cNvSpPr>
          <p:nvPr/>
        </p:nvSpPr>
        <p:spPr bwMode="auto">
          <a:xfrm>
            <a:off x="100568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2060"/>
          <p:cNvSpPr>
            <a:spLocks noChangeArrowheads="1"/>
          </p:cNvSpPr>
          <p:nvPr/>
        </p:nvSpPr>
        <p:spPr bwMode="auto">
          <a:xfrm>
            <a:off x="1267165" y="845418"/>
            <a:ext cx="637697" cy="27911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Problem</a:t>
            </a:r>
          </a:p>
          <a:p>
            <a:r>
              <a:rPr lang="en-US" sz="800" dirty="0" smtClean="0"/>
              <a:t>Modeling</a:t>
            </a:r>
            <a:endParaRPr lang="en-US" sz="800" dirty="0"/>
          </a:p>
        </p:txBody>
      </p:sp>
      <p:sp>
        <p:nvSpPr>
          <p:cNvPr id="47" name="Rectangle 2060"/>
          <p:cNvSpPr>
            <a:spLocks noChangeArrowheads="1"/>
          </p:cNvSpPr>
          <p:nvPr/>
        </p:nvSpPr>
        <p:spPr bwMode="auto">
          <a:xfrm>
            <a:off x="2156293" y="834344"/>
            <a:ext cx="687773" cy="31664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Need</a:t>
            </a:r>
          </a:p>
          <a:p>
            <a:r>
              <a:rPr lang="en-US" sz="800" dirty="0" smtClean="0"/>
              <a:t>Improvement</a:t>
            </a:r>
          </a:p>
        </p:txBody>
      </p:sp>
      <p:sp>
        <p:nvSpPr>
          <p:cNvPr id="48" name="Rectangle 2060"/>
          <p:cNvSpPr>
            <a:spLocks noChangeArrowheads="1"/>
          </p:cNvSpPr>
          <p:nvPr/>
        </p:nvSpPr>
        <p:spPr bwMode="auto">
          <a:xfrm>
            <a:off x="3124584" y="834345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Bin-Packing</a:t>
            </a:r>
          </a:p>
          <a:p>
            <a:r>
              <a:rPr lang="en-US" sz="800" dirty="0" smtClean="0"/>
              <a:t>Seeding</a:t>
            </a:r>
            <a:endParaRPr lang="en-US" sz="800" dirty="0"/>
          </a:p>
        </p:txBody>
      </p:sp>
      <p:sp>
        <p:nvSpPr>
          <p:cNvPr id="49" name="Line 2061"/>
          <p:cNvSpPr>
            <a:spLocks noChangeShapeType="1"/>
          </p:cNvSpPr>
          <p:nvPr/>
        </p:nvSpPr>
        <p:spPr bwMode="auto">
          <a:xfrm>
            <a:off x="1909351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2061"/>
          <p:cNvSpPr>
            <a:spLocks noChangeShapeType="1"/>
          </p:cNvSpPr>
          <p:nvPr/>
        </p:nvSpPr>
        <p:spPr bwMode="auto">
          <a:xfrm>
            <a:off x="283795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2060"/>
          <p:cNvSpPr>
            <a:spLocks noChangeArrowheads="1"/>
          </p:cNvSpPr>
          <p:nvPr/>
        </p:nvSpPr>
        <p:spPr bwMode="auto">
          <a:xfrm>
            <a:off x="4136818" y="827987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Evaluation</a:t>
            </a:r>
            <a:endParaRPr lang="en-US" sz="800" dirty="0"/>
          </a:p>
        </p:txBody>
      </p:sp>
      <p:sp>
        <p:nvSpPr>
          <p:cNvPr id="52" name="Line 2061"/>
          <p:cNvSpPr>
            <a:spLocks noChangeShapeType="1"/>
          </p:cNvSpPr>
          <p:nvPr/>
        </p:nvSpPr>
        <p:spPr bwMode="auto">
          <a:xfrm>
            <a:off x="3850187" y="96605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beedigital.net/blog/wp-content/uploads/2008/03/particl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657225"/>
            <a:ext cx="40386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http://www.topnews.in/health/files/Gen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7100" y="5943600"/>
            <a:ext cx="1714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14"/>
          <p:cNvSpPr>
            <a:spLocks noChangeArrowheads="1"/>
          </p:cNvSpPr>
          <p:nvPr/>
        </p:nvSpPr>
        <p:spPr bwMode="auto">
          <a:xfrm>
            <a:off x="8110538" y="7277100"/>
            <a:ext cx="804862" cy="3429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pic>
        <p:nvPicPr>
          <p:cNvPr id="7175" name="Picture 5" descr="http://www.topnews.in/health/files/Gen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886200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7" descr="http://www.topnews.in/health/files/Gen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9100" y="5029200"/>
            <a:ext cx="1714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Rectangle 20"/>
          <p:cNvSpPr>
            <a:spLocks noChangeArrowheads="1"/>
          </p:cNvSpPr>
          <p:nvPr/>
        </p:nvSpPr>
        <p:spPr bwMode="auto">
          <a:xfrm>
            <a:off x="8339138" y="5905500"/>
            <a:ext cx="804862" cy="3429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78" name="Rectangle 21"/>
          <p:cNvSpPr>
            <a:spLocks noChangeArrowheads="1"/>
          </p:cNvSpPr>
          <p:nvPr/>
        </p:nvSpPr>
        <p:spPr bwMode="auto">
          <a:xfrm>
            <a:off x="5291138" y="6248400"/>
            <a:ext cx="804862" cy="3429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79" name="Rectangle 22"/>
          <p:cNvSpPr>
            <a:spLocks noChangeArrowheads="1"/>
          </p:cNvSpPr>
          <p:nvPr/>
        </p:nvSpPr>
        <p:spPr bwMode="auto">
          <a:xfrm>
            <a:off x="7653338" y="5905500"/>
            <a:ext cx="804862" cy="3429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80" name="Rectangle 23"/>
          <p:cNvSpPr>
            <a:spLocks noChangeArrowheads="1"/>
          </p:cNvSpPr>
          <p:nvPr/>
        </p:nvSpPr>
        <p:spPr bwMode="auto">
          <a:xfrm>
            <a:off x="8643938" y="7200900"/>
            <a:ext cx="804862" cy="3429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81" name="TextBox 25"/>
          <p:cNvSpPr txBox="1">
            <a:spLocks noChangeArrowheads="1"/>
          </p:cNvSpPr>
          <p:nvPr/>
        </p:nvSpPr>
        <p:spPr bwMode="auto">
          <a:xfrm>
            <a:off x="4724400" y="3200400"/>
            <a:ext cx="449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Particle Swarm Optimization (PSO)</a:t>
            </a:r>
          </a:p>
        </p:txBody>
      </p:sp>
      <p:sp>
        <p:nvSpPr>
          <p:cNvPr id="7182" name="TextBox 26"/>
          <p:cNvSpPr txBox="1">
            <a:spLocks noChangeArrowheads="1"/>
          </p:cNvSpPr>
          <p:nvPr/>
        </p:nvSpPr>
        <p:spPr bwMode="auto">
          <a:xfrm>
            <a:off x="3836323" y="6248400"/>
            <a:ext cx="449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Genetic Optimization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0" y="685800"/>
            <a:ext cx="434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2865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 Narrow" pitchFamily="34" charset="0"/>
              </a:rPr>
              <a:t>Challenge 2 Approach: Application to Deployment Optimization</a:t>
            </a:r>
            <a:endParaRPr lang="en-US" sz="2800" dirty="0"/>
          </a:p>
        </p:txBody>
      </p:sp>
      <p:sp>
        <p:nvSpPr>
          <p:cNvPr id="35" name="AutoShape 6"/>
          <p:cNvSpPr>
            <a:spLocks noChangeArrowheads="1"/>
          </p:cNvSpPr>
          <p:nvPr/>
        </p:nvSpPr>
        <p:spPr bwMode="auto">
          <a:xfrm>
            <a:off x="207341" y="2253698"/>
            <a:ext cx="3588482" cy="2074260"/>
          </a:xfrm>
          <a:prstGeom prst="wedgeRoundRectCallout">
            <a:avLst>
              <a:gd name="adj1" fmla="val 79095"/>
              <a:gd name="adj2" fmla="val -37277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 smtClean="0"/>
              <a:t>This talk focuses on PSO, though all the integration techniques discussed can be applied to genetic algorithms &amp; other </a:t>
            </a:r>
            <a:r>
              <a:rPr lang="en-US" sz="2000" dirty="0" err="1" smtClean="0"/>
              <a:t>metaheuristic</a:t>
            </a:r>
            <a:r>
              <a:rPr lang="en-US" sz="2000" dirty="0" smtClean="0"/>
              <a:t> techniques</a:t>
            </a:r>
          </a:p>
        </p:txBody>
      </p:sp>
      <p:sp>
        <p:nvSpPr>
          <p:cNvPr id="45" name="Rectangle 2060"/>
          <p:cNvSpPr>
            <a:spLocks noChangeArrowheads="1"/>
          </p:cNvSpPr>
          <p:nvPr/>
        </p:nvSpPr>
        <p:spPr bwMode="auto">
          <a:xfrm>
            <a:off x="9632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err="1" smtClean="0"/>
              <a:t>Metaheuristic</a:t>
            </a:r>
            <a:endParaRPr lang="en-US" sz="800" dirty="0" smtClean="0"/>
          </a:p>
          <a:p>
            <a:r>
              <a:rPr lang="en-US" sz="800" dirty="0" err="1" smtClean="0"/>
              <a:t>Algs</a:t>
            </a: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46" name="Line 2061"/>
          <p:cNvSpPr>
            <a:spLocks noChangeShapeType="1"/>
          </p:cNvSpPr>
          <p:nvPr/>
        </p:nvSpPr>
        <p:spPr bwMode="auto">
          <a:xfrm>
            <a:off x="100568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2060"/>
          <p:cNvSpPr>
            <a:spLocks noChangeArrowheads="1"/>
          </p:cNvSpPr>
          <p:nvPr/>
        </p:nvSpPr>
        <p:spPr bwMode="auto">
          <a:xfrm>
            <a:off x="1267165" y="845418"/>
            <a:ext cx="637697" cy="27911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Problem</a:t>
            </a:r>
          </a:p>
          <a:p>
            <a:r>
              <a:rPr lang="en-US" sz="800" dirty="0" smtClean="0"/>
              <a:t>Modeling</a:t>
            </a:r>
            <a:endParaRPr lang="en-US" sz="800" dirty="0"/>
          </a:p>
        </p:txBody>
      </p:sp>
      <p:sp>
        <p:nvSpPr>
          <p:cNvPr id="48" name="Rectangle 2060"/>
          <p:cNvSpPr>
            <a:spLocks noChangeArrowheads="1"/>
          </p:cNvSpPr>
          <p:nvPr/>
        </p:nvSpPr>
        <p:spPr bwMode="auto">
          <a:xfrm>
            <a:off x="2156293" y="834344"/>
            <a:ext cx="687773" cy="31664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Need</a:t>
            </a:r>
          </a:p>
          <a:p>
            <a:r>
              <a:rPr lang="en-US" sz="800" dirty="0" smtClean="0"/>
              <a:t>Improvement</a:t>
            </a:r>
          </a:p>
        </p:txBody>
      </p:sp>
      <p:sp>
        <p:nvSpPr>
          <p:cNvPr id="49" name="Rectangle 2060"/>
          <p:cNvSpPr>
            <a:spLocks noChangeArrowheads="1"/>
          </p:cNvSpPr>
          <p:nvPr/>
        </p:nvSpPr>
        <p:spPr bwMode="auto">
          <a:xfrm>
            <a:off x="3124584" y="834345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Bin-Packing</a:t>
            </a:r>
          </a:p>
          <a:p>
            <a:r>
              <a:rPr lang="en-US" sz="800" dirty="0" smtClean="0"/>
              <a:t>Seeding</a:t>
            </a:r>
            <a:endParaRPr lang="en-US" sz="800" dirty="0"/>
          </a:p>
        </p:txBody>
      </p:sp>
      <p:sp>
        <p:nvSpPr>
          <p:cNvPr id="50" name="Line 2061"/>
          <p:cNvSpPr>
            <a:spLocks noChangeShapeType="1"/>
          </p:cNvSpPr>
          <p:nvPr/>
        </p:nvSpPr>
        <p:spPr bwMode="auto">
          <a:xfrm>
            <a:off x="1909351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2061"/>
          <p:cNvSpPr>
            <a:spLocks noChangeShapeType="1"/>
          </p:cNvSpPr>
          <p:nvPr/>
        </p:nvSpPr>
        <p:spPr bwMode="auto">
          <a:xfrm>
            <a:off x="283795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2060"/>
          <p:cNvSpPr>
            <a:spLocks noChangeArrowheads="1"/>
          </p:cNvSpPr>
          <p:nvPr/>
        </p:nvSpPr>
        <p:spPr bwMode="auto">
          <a:xfrm>
            <a:off x="4136818" y="827987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Evaluation</a:t>
            </a:r>
            <a:endParaRPr lang="en-US" sz="800" dirty="0"/>
          </a:p>
        </p:txBody>
      </p:sp>
      <p:sp>
        <p:nvSpPr>
          <p:cNvPr id="53" name="Line 2061"/>
          <p:cNvSpPr>
            <a:spLocks noChangeShapeType="1"/>
          </p:cNvSpPr>
          <p:nvPr/>
        </p:nvSpPr>
        <p:spPr bwMode="auto">
          <a:xfrm>
            <a:off x="3850187" y="96605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838200"/>
            <a:ext cx="725805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Overview of Particle Swarm Optimization (PSO)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" y="4267200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Each particle is *pulled* towards a combination of its personal best solution &amp; the global best solution: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Velocity Calculation Formula:</a:t>
            </a:r>
          </a:p>
          <a:p>
            <a:pPr algn="l"/>
            <a:r>
              <a:rPr lang="en-US" sz="2000" dirty="0" smtClean="0"/>
              <a:t>              </a:t>
            </a:r>
            <a:endParaRPr lang="en-US" sz="2000" dirty="0"/>
          </a:p>
        </p:txBody>
      </p:sp>
      <p:sp>
        <p:nvSpPr>
          <p:cNvPr id="23" name="Arc 22"/>
          <p:cNvSpPr/>
          <p:nvPr/>
        </p:nvSpPr>
        <p:spPr bwMode="auto">
          <a:xfrm>
            <a:off x="-2590800" y="3505200"/>
            <a:ext cx="9906000" cy="2895600"/>
          </a:xfrm>
          <a:prstGeom prst="arc">
            <a:avLst>
              <a:gd name="adj1" fmla="val 14615500"/>
              <a:gd name="adj2" fmla="val 0"/>
            </a:avLst>
          </a:prstGeom>
          <a:noFill/>
          <a:ln w="38100" cap="flat" cmpd="sng" algn="ctr">
            <a:solidFill>
              <a:srgbClr val="3366FF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6" name="Picture 25" descr="5c2db307e22c43f41a1943b6988b5d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6248400"/>
            <a:ext cx="5413829" cy="3048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04800" y="23622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Current Global Best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5943600" y="19812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Particle’s Personal Best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6324600" y="5284113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Particle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3962400" y="29718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Possible Flight Path</a:t>
            </a:r>
            <a:endParaRPr lang="en-US" sz="2000" dirty="0"/>
          </a:p>
        </p:txBody>
      </p:sp>
      <p:sp>
        <p:nvSpPr>
          <p:cNvPr id="43" name="Rectangle 2060"/>
          <p:cNvSpPr>
            <a:spLocks noChangeArrowheads="1"/>
          </p:cNvSpPr>
          <p:nvPr/>
        </p:nvSpPr>
        <p:spPr bwMode="auto">
          <a:xfrm>
            <a:off x="9632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err="1" smtClean="0"/>
              <a:t>Metaheuristic</a:t>
            </a:r>
            <a:endParaRPr lang="en-US" sz="800" dirty="0" smtClean="0"/>
          </a:p>
          <a:p>
            <a:r>
              <a:rPr lang="en-US" sz="800" dirty="0" err="1" smtClean="0"/>
              <a:t>Algs</a:t>
            </a: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44" name="Line 2061"/>
          <p:cNvSpPr>
            <a:spLocks noChangeShapeType="1"/>
          </p:cNvSpPr>
          <p:nvPr/>
        </p:nvSpPr>
        <p:spPr bwMode="auto">
          <a:xfrm>
            <a:off x="100568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2060"/>
          <p:cNvSpPr>
            <a:spLocks noChangeArrowheads="1"/>
          </p:cNvSpPr>
          <p:nvPr/>
        </p:nvSpPr>
        <p:spPr bwMode="auto">
          <a:xfrm>
            <a:off x="1267165" y="845418"/>
            <a:ext cx="637697" cy="27911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Problem</a:t>
            </a:r>
          </a:p>
          <a:p>
            <a:r>
              <a:rPr lang="en-US" sz="800" dirty="0" smtClean="0"/>
              <a:t>Modeling</a:t>
            </a:r>
            <a:endParaRPr lang="en-US" sz="800" dirty="0"/>
          </a:p>
        </p:txBody>
      </p:sp>
      <p:sp>
        <p:nvSpPr>
          <p:cNvPr id="46" name="Rectangle 2060"/>
          <p:cNvSpPr>
            <a:spLocks noChangeArrowheads="1"/>
          </p:cNvSpPr>
          <p:nvPr/>
        </p:nvSpPr>
        <p:spPr bwMode="auto">
          <a:xfrm>
            <a:off x="2156293" y="834344"/>
            <a:ext cx="687773" cy="31664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Need</a:t>
            </a:r>
          </a:p>
          <a:p>
            <a:r>
              <a:rPr lang="en-US" sz="800" dirty="0" smtClean="0"/>
              <a:t>Improvement</a:t>
            </a:r>
          </a:p>
        </p:txBody>
      </p:sp>
      <p:sp>
        <p:nvSpPr>
          <p:cNvPr id="47" name="Rectangle 2060"/>
          <p:cNvSpPr>
            <a:spLocks noChangeArrowheads="1"/>
          </p:cNvSpPr>
          <p:nvPr/>
        </p:nvSpPr>
        <p:spPr bwMode="auto">
          <a:xfrm>
            <a:off x="3124584" y="834345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Bin-Packing</a:t>
            </a:r>
          </a:p>
          <a:p>
            <a:r>
              <a:rPr lang="en-US" sz="800" dirty="0" smtClean="0"/>
              <a:t>Seeding</a:t>
            </a:r>
            <a:endParaRPr lang="en-US" sz="800" dirty="0"/>
          </a:p>
        </p:txBody>
      </p:sp>
      <p:sp>
        <p:nvSpPr>
          <p:cNvPr id="48" name="Line 2061"/>
          <p:cNvSpPr>
            <a:spLocks noChangeShapeType="1"/>
          </p:cNvSpPr>
          <p:nvPr/>
        </p:nvSpPr>
        <p:spPr bwMode="auto">
          <a:xfrm>
            <a:off x="1909351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2061"/>
          <p:cNvSpPr>
            <a:spLocks noChangeShapeType="1"/>
          </p:cNvSpPr>
          <p:nvPr/>
        </p:nvSpPr>
        <p:spPr bwMode="auto">
          <a:xfrm>
            <a:off x="283795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2060"/>
          <p:cNvSpPr>
            <a:spLocks noChangeArrowheads="1"/>
          </p:cNvSpPr>
          <p:nvPr/>
        </p:nvSpPr>
        <p:spPr bwMode="auto">
          <a:xfrm>
            <a:off x="4136818" y="827987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Evaluation</a:t>
            </a:r>
            <a:endParaRPr lang="en-US" sz="800" dirty="0"/>
          </a:p>
        </p:txBody>
      </p:sp>
      <p:sp>
        <p:nvSpPr>
          <p:cNvPr id="51" name="Line 2061"/>
          <p:cNvSpPr>
            <a:spLocks noChangeShapeType="1"/>
          </p:cNvSpPr>
          <p:nvPr/>
        </p:nvSpPr>
        <p:spPr bwMode="auto">
          <a:xfrm>
            <a:off x="3850187" y="96605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Box 2"/>
          <p:cNvSpPr txBox="1">
            <a:spLocks noChangeArrowheads="1"/>
          </p:cNvSpPr>
          <p:nvPr/>
        </p:nvSpPr>
        <p:spPr bwMode="auto">
          <a:xfrm>
            <a:off x="175723" y="4763"/>
            <a:ext cx="8661345" cy="5847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Physical World Interaction Requires Strict </a:t>
            </a:r>
            <a:r>
              <a:rPr lang="en-US" sz="3200" dirty="0" err="1" smtClean="0"/>
              <a:t>QoS</a:t>
            </a:r>
            <a:endParaRPr lang="en-US" sz="3200" dirty="0" smtClean="0"/>
          </a:p>
        </p:txBody>
      </p:sp>
      <p:pic>
        <p:nvPicPr>
          <p:cNvPr id="28" name="Picture 40" descr="c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1568" y="1943693"/>
            <a:ext cx="2425175" cy="165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ounded Rectangular Callout 5"/>
          <p:cNvSpPr>
            <a:spLocks noChangeArrowheads="1"/>
          </p:cNvSpPr>
          <p:nvPr/>
        </p:nvSpPr>
        <p:spPr bwMode="auto">
          <a:xfrm>
            <a:off x="4455042" y="699543"/>
            <a:ext cx="4125431" cy="895342"/>
          </a:xfrm>
          <a:prstGeom prst="wedgeRoundRectCallout">
            <a:avLst>
              <a:gd name="adj1" fmla="val -17656"/>
              <a:gd name="adj2" fmla="val 110284"/>
              <a:gd name="adj3" fmla="val 16667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square"/>
          <a:lstStyle/>
          <a:p>
            <a:r>
              <a:rPr lang="en-US" sz="1600" dirty="0" smtClean="0"/>
              <a:t>Software developer uses slower algorithm for higher accuracy &amp; improved safety but needs faster processor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-12959" y="765542"/>
            <a:ext cx="4185669" cy="60000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3363" indent="-233363" algn="l" eaLnBrk="0" hangingPunct="0">
              <a:spcBef>
                <a:spcPts val="1200"/>
              </a:spcBef>
              <a:buFontTx/>
              <a:buChar char="•"/>
            </a:pPr>
            <a:r>
              <a:rPr lang="en-US" sz="2000" dirty="0" smtClean="0"/>
              <a:t>Since a CPS interacts with the physical world, it’s not enough for it compute the right answer, it must also compute:</a:t>
            </a:r>
          </a:p>
          <a:p>
            <a:pPr marL="690563" lvl="1" indent="-233363" algn="l" eaLnBrk="0" hangingPunct="0">
              <a:spcBef>
                <a:spcPts val="0"/>
              </a:spcBef>
              <a:buFontTx/>
              <a:buChar char="•"/>
            </a:pPr>
            <a:r>
              <a:rPr lang="en-US" sz="2000" dirty="0" smtClean="0"/>
              <a:t>Fast enough to keep up with real-world processes</a:t>
            </a:r>
          </a:p>
          <a:p>
            <a:pPr marL="690563" lvl="1" indent="-233363" algn="l" eaLnBrk="0" hangingPunct="0">
              <a:spcBef>
                <a:spcPts val="0"/>
              </a:spcBef>
              <a:buFontTx/>
              <a:buChar char="•"/>
            </a:pPr>
            <a:r>
              <a:rPr lang="en-US" sz="2000" dirty="0" smtClean="0"/>
              <a:t>Efficiently enough to run for long periods of time without wasting resources</a:t>
            </a:r>
          </a:p>
          <a:p>
            <a:pPr marL="690563" lvl="1" indent="-233363" algn="l" eaLnBrk="0" hangingPunct="0">
              <a:spcBef>
                <a:spcPts val="0"/>
              </a:spcBef>
              <a:buFontTx/>
              <a:buChar char="•"/>
            </a:pPr>
            <a:r>
              <a:rPr lang="en-US" sz="2000" dirty="0" smtClean="0"/>
              <a:t>Safely to prevent damage to the physical world</a:t>
            </a:r>
          </a:p>
          <a:p>
            <a:pPr marL="233363" lvl="0" indent="-233363" algn="l" eaLnBrk="0" hangingPunct="0">
              <a:spcBef>
                <a:spcPts val="1200"/>
              </a:spcBef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The complexity of interacting with the physical world with the correct </a:t>
            </a:r>
            <a:r>
              <a:rPr lang="en-US" sz="2000" i="1" dirty="0" smtClean="0">
                <a:solidFill>
                  <a:srgbClr val="000000"/>
                </a:solidFill>
              </a:rPr>
              <a:t>Quality of Service 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</a:rPr>
              <a:t>QoS</a:t>
            </a:r>
            <a:r>
              <a:rPr lang="en-US" sz="2000" dirty="0" smtClean="0">
                <a:solidFill>
                  <a:srgbClr val="000000"/>
                </a:solidFill>
              </a:rPr>
              <a:t>), makes CPS design &amp; optimization hard</a:t>
            </a:r>
          </a:p>
          <a:p>
            <a:pPr marL="233363" lvl="0" indent="-233363" algn="l" eaLnBrk="0" hangingPunct="0">
              <a:spcBef>
                <a:spcPts val="1200"/>
              </a:spcBef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233363" indent="-233363" algn="l" eaLnBrk="0" hangingPunct="0">
              <a:spcBef>
                <a:spcPts val="0"/>
              </a:spcBef>
              <a:buFontTx/>
              <a:buChar char="•"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9982" y="685800"/>
            <a:ext cx="645621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Applying PSO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4267200"/>
            <a:ext cx="8610600" cy="5181600"/>
          </a:xfrm>
        </p:spPr>
        <p:txBody>
          <a:bodyPr/>
          <a:lstStyle/>
          <a:p>
            <a:pPr indent="0">
              <a:buFontTx/>
              <a:buNone/>
            </a:pPr>
            <a:r>
              <a:rPr lang="en-US" sz="1800" b="1" dirty="0" smtClean="0"/>
              <a:t>Challenges Applying PSO:</a:t>
            </a:r>
          </a:p>
          <a:p>
            <a:pPr marL="457200" lvl="0" indent="-285750">
              <a:buFontTx/>
              <a:buAutoNum type="arabicPeriod"/>
              <a:defRPr/>
            </a:pPr>
            <a:r>
              <a:rPr lang="en-US" sz="1800" dirty="0" smtClean="0"/>
              <a:t>How do you represent deployment plans as particle positions?</a:t>
            </a:r>
          </a:p>
          <a:p>
            <a:pPr marL="457200" lvl="0" indent="-285750">
              <a:buFontTx/>
              <a:buAutoNum type="arabicPeriod"/>
              <a:defRPr/>
            </a:pPr>
            <a:r>
              <a:rPr lang="en-US" sz="1800" dirty="0" smtClean="0"/>
              <a:t>How do you randomly generate valid initial deployment plans?</a:t>
            </a:r>
          </a:p>
          <a:p>
            <a:pPr marL="457200" lvl="0" indent="-285750">
              <a:buFontTx/>
              <a:buAutoNum type="arabicPeriod"/>
              <a:defRPr/>
            </a:pPr>
            <a:r>
              <a:rPr lang="en-US" sz="1800" dirty="0" smtClean="0"/>
              <a:t>How do you modify the particle flight plans to adhere to deployment constraints &amp; use heuristic information? </a:t>
            </a:r>
          </a:p>
          <a:p>
            <a:pPr marL="457200" lvl="0" indent="-285750">
              <a:buFontTx/>
              <a:buAutoNum type="arabicPeriod"/>
              <a:defRPr/>
            </a:pPr>
            <a:endParaRPr lang="en-US" sz="1800" dirty="0" smtClean="0"/>
          </a:p>
          <a:p>
            <a:pPr marL="457200" lvl="0" indent="-285750">
              <a:buNone/>
              <a:defRPr/>
            </a:pPr>
            <a:r>
              <a:rPr lang="en-US" sz="1800" dirty="0" err="1" smtClean="0"/>
              <a:t>Metaheuristic</a:t>
            </a:r>
            <a:r>
              <a:rPr lang="en-US" sz="1800" dirty="0" smtClean="0"/>
              <a:t> algorithms degenerate to random search for many problems!!!</a:t>
            </a:r>
          </a:p>
          <a:p>
            <a:pPr marL="457200" lvl="0" indent="-285750">
              <a:buNone/>
              <a:defRPr/>
            </a:pPr>
            <a:endParaRPr lang="en-US" sz="1800" dirty="0" smtClean="0"/>
          </a:p>
          <a:p>
            <a:pPr marL="628650" lvl="0" indent="-457200">
              <a:buNone/>
              <a:defRPr/>
            </a:pPr>
            <a:endParaRPr lang="en-US" sz="1800" dirty="0" smtClean="0"/>
          </a:p>
          <a:p>
            <a:pPr indent="0">
              <a:buNone/>
            </a:pPr>
            <a:endParaRPr lang="en-US" sz="1800" dirty="0" smtClean="0"/>
          </a:p>
        </p:txBody>
      </p:sp>
      <p:sp>
        <p:nvSpPr>
          <p:cNvPr id="31" name="Rectangle 2060"/>
          <p:cNvSpPr>
            <a:spLocks noChangeArrowheads="1"/>
          </p:cNvSpPr>
          <p:nvPr/>
        </p:nvSpPr>
        <p:spPr bwMode="auto">
          <a:xfrm>
            <a:off x="9632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err="1" smtClean="0"/>
              <a:t>Metaheuristic</a:t>
            </a:r>
            <a:endParaRPr lang="en-US" sz="800" dirty="0" smtClean="0"/>
          </a:p>
          <a:p>
            <a:r>
              <a:rPr lang="en-US" sz="800" dirty="0" err="1" smtClean="0"/>
              <a:t>Algs</a:t>
            </a: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32" name="Line 2061"/>
          <p:cNvSpPr>
            <a:spLocks noChangeShapeType="1"/>
          </p:cNvSpPr>
          <p:nvPr/>
        </p:nvSpPr>
        <p:spPr bwMode="auto">
          <a:xfrm>
            <a:off x="100568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2060"/>
          <p:cNvSpPr>
            <a:spLocks noChangeArrowheads="1"/>
          </p:cNvSpPr>
          <p:nvPr/>
        </p:nvSpPr>
        <p:spPr bwMode="auto">
          <a:xfrm>
            <a:off x="1267165" y="845418"/>
            <a:ext cx="637697" cy="27911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Problem</a:t>
            </a:r>
          </a:p>
          <a:p>
            <a:r>
              <a:rPr lang="en-US" sz="800" dirty="0" smtClean="0"/>
              <a:t>Modeling</a:t>
            </a:r>
            <a:endParaRPr lang="en-US" sz="800" dirty="0"/>
          </a:p>
        </p:txBody>
      </p:sp>
      <p:sp>
        <p:nvSpPr>
          <p:cNvPr id="34" name="Rectangle 2060"/>
          <p:cNvSpPr>
            <a:spLocks noChangeArrowheads="1"/>
          </p:cNvSpPr>
          <p:nvPr/>
        </p:nvSpPr>
        <p:spPr bwMode="auto">
          <a:xfrm>
            <a:off x="2156293" y="834344"/>
            <a:ext cx="687773" cy="31664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Need</a:t>
            </a:r>
          </a:p>
          <a:p>
            <a:r>
              <a:rPr lang="en-US" sz="800" dirty="0" smtClean="0"/>
              <a:t>Improvement</a:t>
            </a:r>
          </a:p>
        </p:txBody>
      </p:sp>
      <p:sp>
        <p:nvSpPr>
          <p:cNvPr id="35" name="Rectangle 2060"/>
          <p:cNvSpPr>
            <a:spLocks noChangeArrowheads="1"/>
          </p:cNvSpPr>
          <p:nvPr/>
        </p:nvSpPr>
        <p:spPr bwMode="auto">
          <a:xfrm>
            <a:off x="3124584" y="834345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Bin-Packing</a:t>
            </a:r>
          </a:p>
          <a:p>
            <a:r>
              <a:rPr lang="en-US" sz="800" dirty="0" smtClean="0"/>
              <a:t>Seeding</a:t>
            </a:r>
            <a:endParaRPr lang="en-US" sz="800" dirty="0"/>
          </a:p>
        </p:txBody>
      </p:sp>
      <p:sp>
        <p:nvSpPr>
          <p:cNvPr id="36" name="Line 2061"/>
          <p:cNvSpPr>
            <a:spLocks noChangeShapeType="1"/>
          </p:cNvSpPr>
          <p:nvPr/>
        </p:nvSpPr>
        <p:spPr bwMode="auto">
          <a:xfrm>
            <a:off x="1909351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2061"/>
          <p:cNvSpPr>
            <a:spLocks noChangeShapeType="1"/>
          </p:cNvSpPr>
          <p:nvPr/>
        </p:nvSpPr>
        <p:spPr bwMode="auto">
          <a:xfrm>
            <a:off x="283795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2060"/>
          <p:cNvSpPr>
            <a:spLocks noChangeArrowheads="1"/>
          </p:cNvSpPr>
          <p:nvPr/>
        </p:nvSpPr>
        <p:spPr bwMode="auto">
          <a:xfrm>
            <a:off x="4136818" y="827987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Evaluation</a:t>
            </a:r>
            <a:endParaRPr lang="en-US" sz="800" dirty="0"/>
          </a:p>
        </p:txBody>
      </p:sp>
      <p:sp>
        <p:nvSpPr>
          <p:cNvPr id="39" name="Line 2061"/>
          <p:cNvSpPr>
            <a:spLocks noChangeShapeType="1"/>
          </p:cNvSpPr>
          <p:nvPr/>
        </p:nvSpPr>
        <p:spPr bwMode="auto">
          <a:xfrm>
            <a:off x="3850187" y="96605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Position Approach: Deployment Vectors</a:t>
            </a:r>
          </a:p>
        </p:txBody>
      </p:sp>
      <p:pic>
        <p:nvPicPr>
          <p:cNvPr id="129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838632"/>
            <a:ext cx="41148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2" descr="SQL 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284400"/>
            <a:ext cx="609600" cy="89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2" descr="SQL 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7865" y="4284406"/>
            <a:ext cx="609600" cy="89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819400" y="3886200"/>
            <a:ext cx="10951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 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67428" y="3912513"/>
            <a:ext cx="10951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 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32153" y="5536492"/>
            <a:ext cx="6346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Deployment topologies are represented as vectors:</a:t>
            </a:r>
          </a:p>
          <a:p>
            <a:pPr algn="l"/>
            <a:r>
              <a:rPr lang="en-US" sz="2000" dirty="0" smtClean="0"/>
              <a:t>Example: 2, 1, 1</a:t>
            </a:r>
          </a:p>
          <a:p>
            <a:pPr algn="l"/>
            <a:r>
              <a:rPr lang="en-US" sz="2000" dirty="0" smtClean="0"/>
              <a:t>              </a:t>
            </a:r>
            <a:endParaRPr lang="en-US" sz="2000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3124200" y="3057832"/>
            <a:ext cx="1666263" cy="8277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0800000" flipV="1">
            <a:off x="3608564" y="3134031"/>
            <a:ext cx="887236" cy="8018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rot="10800000" flipV="1">
            <a:off x="3733800" y="3210232"/>
            <a:ext cx="2209800" cy="838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47" name="Rectangle 2060"/>
          <p:cNvSpPr>
            <a:spLocks noChangeArrowheads="1"/>
          </p:cNvSpPr>
          <p:nvPr/>
        </p:nvSpPr>
        <p:spPr bwMode="auto">
          <a:xfrm>
            <a:off x="9632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err="1" smtClean="0"/>
              <a:t>Metaheuristic</a:t>
            </a:r>
            <a:endParaRPr lang="en-US" sz="800" dirty="0" smtClean="0"/>
          </a:p>
          <a:p>
            <a:r>
              <a:rPr lang="en-US" sz="800" dirty="0" err="1" smtClean="0"/>
              <a:t>Algs</a:t>
            </a: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48" name="Line 2061"/>
          <p:cNvSpPr>
            <a:spLocks noChangeShapeType="1"/>
          </p:cNvSpPr>
          <p:nvPr/>
        </p:nvSpPr>
        <p:spPr bwMode="auto">
          <a:xfrm>
            <a:off x="100568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2060"/>
          <p:cNvSpPr>
            <a:spLocks noChangeArrowheads="1"/>
          </p:cNvSpPr>
          <p:nvPr/>
        </p:nvSpPr>
        <p:spPr bwMode="auto">
          <a:xfrm>
            <a:off x="1267165" y="845418"/>
            <a:ext cx="637697" cy="27911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Problem</a:t>
            </a:r>
          </a:p>
          <a:p>
            <a:r>
              <a:rPr lang="en-US" sz="800" dirty="0" smtClean="0"/>
              <a:t>Modeling</a:t>
            </a:r>
            <a:endParaRPr lang="en-US" sz="800" dirty="0"/>
          </a:p>
        </p:txBody>
      </p:sp>
      <p:sp>
        <p:nvSpPr>
          <p:cNvPr id="50" name="Rectangle 2060"/>
          <p:cNvSpPr>
            <a:spLocks noChangeArrowheads="1"/>
          </p:cNvSpPr>
          <p:nvPr/>
        </p:nvSpPr>
        <p:spPr bwMode="auto">
          <a:xfrm>
            <a:off x="2156293" y="834344"/>
            <a:ext cx="687773" cy="31664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Need</a:t>
            </a:r>
          </a:p>
          <a:p>
            <a:r>
              <a:rPr lang="en-US" sz="800" dirty="0" smtClean="0"/>
              <a:t>Improvement</a:t>
            </a:r>
          </a:p>
        </p:txBody>
      </p:sp>
      <p:sp>
        <p:nvSpPr>
          <p:cNvPr id="51" name="Rectangle 2060"/>
          <p:cNvSpPr>
            <a:spLocks noChangeArrowheads="1"/>
          </p:cNvSpPr>
          <p:nvPr/>
        </p:nvSpPr>
        <p:spPr bwMode="auto">
          <a:xfrm>
            <a:off x="3124584" y="834345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Bin-Packing</a:t>
            </a:r>
          </a:p>
          <a:p>
            <a:r>
              <a:rPr lang="en-US" sz="800" dirty="0" smtClean="0"/>
              <a:t>Seeding</a:t>
            </a:r>
            <a:endParaRPr lang="en-US" sz="800" dirty="0"/>
          </a:p>
        </p:txBody>
      </p:sp>
      <p:sp>
        <p:nvSpPr>
          <p:cNvPr id="52" name="Line 2061"/>
          <p:cNvSpPr>
            <a:spLocks noChangeShapeType="1"/>
          </p:cNvSpPr>
          <p:nvPr/>
        </p:nvSpPr>
        <p:spPr bwMode="auto">
          <a:xfrm>
            <a:off x="1909351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2061"/>
          <p:cNvSpPr>
            <a:spLocks noChangeShapeType="1"/>
          </p:cNvSpPr>
          <p:nvPr/>
        </p:nvSpPr>
        <p:spPr bwMode="auto">
          <a:xfrm>
            <a:off x="283795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2060"/>
          <p:cNvSpPr>
            <a:spLocks noChangeArrowheads="1"/>
          </p:cNvSpPr>
          <p:nvPr/>
        </p:nvSpPr>
        <p:spPr bwMode="auto">
          <a:xfrm>
            <a:off x="4136818" y="827987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Evaluation</a:t>
            </a:r>
            <a:endParaRPr lang="en-US" sz="800" dirty="0"/>
          </a:p>
        </p:txBody>
      </p:sp>
      <p:sp>
        <p:nvSpPr>
          <p:cNvPr id="55" name="Line 2061"/>
          <p:cNvSpPr>
            <a:spLocks noChangeShapeType="1"/>
          </p:cNvSpPr>
          <p:nvPr/>
        </p:nvSpPr>
        <p:spPr bwMode="auto">
          <a:xfrm>
            <a:off x="3850187" y="96605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0691" y="3265516"/>
            <a:ext cx="5224819" cy="349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Rectangle 70"/>
          <p:cNvSpPr/>
          <p:nvPr/>
        </p:nvSpPr>
        <p:spPr bwMode="auto">
          <a:xfrm>
            <a:off x="5572299" y="1656991"/>
            <a:ext cx="3250276" cy="2543695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66255" y="1970116"/>
            <a:ext cx="3250276" cy="2543695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Permuting Deployment Plans</a:t>
            </a:r>
          </a:p>
        </p:txBody>
      </p:sp>
      <p:pic>
        <p:nvPicPr>
          <p:cNvPr id="129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688" y="2046450"/>
            <a:ext cx="2944013" cy="87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2" descr="SQL s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568" y="3735761"/>
            <a:ext cx="436150" cy="64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2" descr="SQL s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99233" y="3735767"/>
            <a:ext cx="436150" cy="64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50767" y="3337561"/>
            <a:ext cx="13120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Node 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898795" y="3363874"/>
            <a:ext cx="12351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Node 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05980" y="5394960"/>
            <a:ext cx="1036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1, 2, 2</a:t>
            </a:r>
          </a:p>
          <a:p>
            <a:pPr algn="l"/>
            <a:r>
              <a:rPr lang="en-US" sz="2000" dirty="0" smtClean="0"/>
              <a:t>              </a:t>
            </a:r>
            <a:endParaRPr lang="en-US" sz="2000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rot="16200000" flipH="1">
            <a:off x="378638" y="2968754"/>
            <a:ext cx="564595" cy="3271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6200000" flipH="1">
            <a:off x="1782076" y="3004804"/>
            <a:ext cx="517545" cy="3271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rot="10800000" flipV="1">
            <a:off x="2488518" y="2886034"/>
            <a:ext cx="628756" cy="51754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46" name="Arc 45"/>
          <p:cNvSpPr/>
          <p:nvPr/>
        </p:nvSpPr>
        <p:spPr bwMode="auto">
          <a:xfrm rot="10331724">
            <a:off x="2632833" y="4620536"/>
            <a:ext cx="7789634" cy="218398"/>
          </a:xfrm>
          <a:prstGeom prst="arc">
            <a:avLst>
              <a:gd name="adj1" fmla="val 14615500"/>
              <a:gd name="adj2" fmla="val 0"/>
            </a:avLst>
          </a:prstGeom>
          <a:noFill/>
          <a:ln w="38100" cap="flat" cmpd="sng" algn="ctr">
            <a:solidFill>
              <a:srgbClr val="3366FF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0419" y="1758263"/>
            <a:ext cx="2944013" cy="87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32" descr="SQL s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3299" y="3447574"/>
            <a:ext cx="436150" cy="64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32" descr="SQL s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96964" y="3447580"/>
            <a:ext cx="436150" cy="64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5648498" y="3049374"/>
            <a:ext cx="13120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Node 1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296526" y="3075687"/>
            <a:ext cx="12351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Node 2</a:t>
            </a:r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 bwMode="auto">
          <a:xfrm>
            <a:off x="5895110" y="2561826"/>
            <a:ext cx="1586345" cy="7050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 rot="10800000" flipV="1">
            <a:off x="6168045" y="2621400"/>
            <a:ext cx="1106979" cy="5291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 rot="10800000" flipV="1">
            <a:off x="7886249" y="2597847"/>
            <a:ext cx="628756" cy="51754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6290052" y="4915592"/>
            <a:ext cx="1036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2, 1, 2</a:t>
            </a:r>
          </a:p>
          <a:p>
            <a:pPr algn="l"/>
            <a:r>
              <a:rPr lang="en-US" sz="2000" dirty="0" smtClean="0"/>
              <a:t>              </a:t>
            </a:r>
            <a:endParaRPr lang="en-US" sz="2000" dirty="0"/>
          </a:p>
        </p:txBody>
      </p:sp>
      <p:sp>
        <p:nvSpPr>
          <p:cNvPr id="63" name="TextBox 62"/>
          <p:cNvSpPr txBox="1"/>
          <p:nvPr/>
        </p:nvSpPr>
        <p:spPr>
          <a:xfrm>
            <a:off x="3624349" y="5187142"/>
            <a:ext cx="23587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Velocity = 1, -1, 0</a:t>
            </a:r>
          </a:p>
        </p:txBody>
      </p:sp>
      <p:cxnSp>
        <p:nvCxnSpPr>
          <p:cNvPr id="65" name="Straight Connector 64"/>
          <p:cNvCxnSpPr/>
          <p:nvPr/>
        </p:nvCxnSpPr>
        <p:spPr bwMode="auto">
          <a:xfrm rot="10800000">
            <a:off x="698270" y="4513811"/>
            <a:ext cx="1654235" cy="62345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flipV="1">
            <a:off x="2851265" y="4555375"/>
            <a:ext cx="540328" cy="5237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rot="10800000">
            <a:off x="5588927" y="4184075"/>
            <a:ext cx="1061256" cy="47936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flipV="1">
            <a:off x="6932815" y="4206240"/>
            <a:ext cx="1853738" cy="49045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689956" y="1596045"/>
            <a:ext cx="21771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Design at Step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5829994" y="1282935"/>
            <a:ext cx="26564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Design at Step </a:t>
            </a:r>
            <a:r>
              <a:rPr lang="en-US" dirty="0" err="1" smtClean="0"/>
              <a:t>i</a:t>
            </a:r>
            <a:r>
              <a:rPr lang="en-US" dirty="0" smtClean="0"/>
              <a:t> + 1</a:t>
            </a:r>
            <a:endParaRPr lang="en-US" dirty="0"/>
          </a:p>
        </p:txBody>
      </p:sp>
      <p:sp>
        <p:nvSpPr>
          <p:cNvPr id="70" name="Rectangle 2060"/>
          <p:cNvSpPr>
            <a:spLocks noChangeArrowheads="1"/>
          </p:cNvSpPr>
          <p:nvPr/>
        </p:nvSpPr>
        <p:spPr bwMode="auto">
          <a:xfrm>
            <a:off x="9632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err="1" smtClean="0"/>
              <a:t>Metaheuristic</a:t>
            </a:r>
            <a:endParaRPr lang="en-US" sz="800" dirty="0" smtClean="0"/>
          </a:p>
          <a:p>
            <a:r>
              <a:rPr lang="en-US" sz="800" dirty="0" err="1" smtClean="0"/>
              <a:t>Algs</a:t>
            </a: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72" name="Line 2061"/>
          <p:cNvSpPr>
            <a:spLocks noChangeShapeType="1"/>
          </p:cNvSpPr>
          <p:nvPr/>
        </p:nvSpPr>
        <p:spPr bwMode="auto">
          <a:xfrm>
            <a:off x="100568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Rectangle 2060"/>
          <p:cNvSpPr>
            <a:spLocks noChangeArrowheads="1"/>
          </p:cNvSpPr>
          <p:nvPr/>
        </p:nvSpPr>
        <p:spPr bwMode="auto">
          <a:xfrm>
            <a:off x="1267165" y="845418"/>
            <a:ext cx="637697" cy="27911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Problem</a:t>
            </a:r>
          </a:p>
          <a:p>
            <a:r>
              <a:rPr lang="en-US" sz="800" dirty="0" smtClean="0"/>
              <a:t>Modeling</a:t>
            </a:r>
            <a:endParaRPr lang="en-US" sz="800" dirty="0"/>
          </a:p>
        </p:txBody>
      </p:sp>
      <p:sp>
        <p:nvSpPr>
          <p:cNvPr id="76" name="Rectangle 2060"/>
          <p:cNvSpPr>
            <a:spLocks noChangeArrowheads="1"/>
          </p:cNvSpPr>
          <p:nvPr/>
        </p:nvSpPr>
        <p:spPr bwMode="auto">
          <a:xfrm>
            <a:off x="2156293" y="834344"/>
            <a:ext cx="687773" cy="31664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Need</a:t>
            </a:r>
          </a:p>
          <a:p>
            <a:r>
              <a:rPr lang="en-US" sz="800" dirty="0" smtClean="0"/>
              <a:t>Improvement</a:t>
            </a:r>
          </a:p>
        </p:txBody>
      </p:sp>
      <p:sp>
        <p:nvSpPr>
          <p:cNvPr id="77" name="Rectangle 2060"/>
          <p:cNvSpPr>
            <a:spLocks noChangeArrowheads="1"/>
          </p:cNvSpPr>
          <p:nvPr/>
        </p:nvSpPr>
        <p:spPr bwMode="auto">
          <a:xfrm>
            <a:off x="3124584" y="834345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Bin-Packing</a:t>
            </a:r>
          </a:p>
          <a:p>
            <a:r>
              <a:rPr lang="en-US" sz="800" dirty="0" smtClean="0"/>
              <a:t>Seeding</a:t>
            </a:r>
            <a:endParaRPr lang="en-US" sz="800" dirty="0"/>
          </a:p>
        </p:txBody>
      </p:sp>
      <p:sp>
        <p:nvSpPr>
          <p:cNvPr id="78" name="Line 2061"/>
          <p:cNvSpPr>
            <a:spLocks noChangeShapeType="1"/>
          </p:cNvSpPr>
          <p:nvPr/>
        </p:nvSpPr>
        <p:spPr bwMode="auto">
          <a:xfrm>
            <a:off x="1909351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2061"/>
          <p:cNvSpPr>
            <a:spLocks noChangeShapeType="1"/>
          </p:cNvSpPr>
          <p:nvPr/>
        </p:nvSpPr>
        <p:spPr bwMode="auto">
          <a:xfrm>
            <a:off x="283795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Rectangle 2060"/>
          <p:cNvSpPr>
            <a:spLocks noChangeArrowheads="1"/>
          </p:cNvSpPr>
          <p:nvPr/>
        </p:nvSpPr>
        <p:spPr bwMode="auto">
          <a:xfrm>
            <a:off x="4136818" y="827987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Evaluation</a:t>
            </a:r>
            <a:endParaRPr lang="en-US" sz="800" dirty="0"/>
          </a:p>
        </p:txBody>
      </p:sp>
      <p:sp>
        <p:nvSpPr>
          <p:cNvPr id="83" name="Line 2061"/>
          <p:cNvSpPr>
            <a:spLocks noChangeShapeType="1"/>
          </p:cNvSpPr>
          <p:nvPr/>
        </p:nvSpPr>
        <p:spPr bwMode="auto">
          <a:xfrm>
            <a:off x="3850187" y="96605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Power Optimization Comparisons </a:t>
            </a:r>
            <a:r>
              <a:rPr lang="en-US" sz="2800" dirty="0" err="1" smtClean="0"/>
              <a:t>w</a:t>
            </a:r>
            <a:r>
              <a:rPr lang="en-US" sz="2800" dirty="0" smtClean="0"/>
              <a:t>/ Bin-Packing</a:t>
            </a:r>
            <a:endParaRPr lang="en-US" sz="2800" dirty="0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4603898" y="2862269"/>
            <a:ext cx="4267523" cy="869759"/>
          </a:xfrm>
          <a:prstGeom prst="wedgeRoundRectCallout">
            <a:avLst>
              <a:gd name="adj1" fmla="val -50779"/>
              <a:gd name="adj2" fmla="val -125602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 smtClean="0"/>
              <a:t>In all scenarios tested, bin-packing produces superior solutions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420823" y="129007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370390" y="3863109"/>
          <a:ext cx="4669559" cy="2765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4593265" y="2855909"/>
            <a:ext cx="4271820" cy="865486"/>
          </a:xfrm>
          <a:prstGeom prst="wedgeRoundRectCallout">
            <a:avLst>
              <a:gd name="adj1" fmla="val -51219"/>
              <a:gd name="adj2" fmla="val 185637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 smtClean="0"/>
              <a:t>In all scenarios tested, bin-packing produces superior solutions</a:t>
            </a:r>
          </a:p>
        </p:txBody>
      </p:sp>
      <p:sp>
        <p:nvSpPr>
          <p:cNvPr id="13" name="Rectangle 2060"/>
          <p:cNvSpPr>
            <a:spLocks noChangeArrowheads="1"/>
          </p:cNvSpPr>
          <p:nvPr/>
        </p:nvSpPr>
        <p:spPr bwMode="auto">
          <a:xfrm>
            <a:off x="9632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err="1" smtClean="0"/>
              <a:t>Metaheuristic</a:t>
            </a:r>
            <a:endParaRPr lang="en-US" sz="800" dirty="0" smtClean="0"/>
          </a:p>
          <a:p>
            <a:r>
              <a:rPr lang="en-US" sz="800" dirty="0" err="1" smtClean="0"/>
              <a:t>Algs</a:t>
            </a: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14" name="Line 2061"/>
          <p:cNvSpPr>
            <a:spLocks noChangeShapeType="1"/>
          </p:cNvSpPr>
          <p:nvPr/>
        </p:nvSpPr>
        <p:spPr bwMode="auto">
          <a:xfrm>
            <a:off x="100568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2060"/>
          <p:cNvSpPr>
            <a:spLocks noChangeArrowheads="1"/>
          </p:cNvSpPr>
          <p:nvPr/>
        </p:nvSpPr>
        <p:spPr bwMode="auto">
          <a:xfrm>
            <a:off x="1267165" y="845418"/>
            <a:ext cx="637697" cy="27911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Problem</a:t>
            </a:r>
          </a:p>
          <a:p>
            <a:r>
              <a:rPr lang="en-US" sz="800" dirty="0" smtClean="0"/>
              <a:t>Modeling</a:t>
            </a:r>
            <a:endParaRPr lang="en-US" sz="800" dirty="0"/>
          </a:p>
        </p:txBody>
      </p:sp>
      <p:sp>
        <p:nvSpPr>
          <p:cNvPr id="16" name="Rectangle 2060"/>
          <p:cNvSpPr>
            <a:spLocks noChangeArrowheads="1"/>
          </p:cNvSpPr>
          <p:nvPr/>
        </p:nvSpPr>
        <p:spPr bwMode="auto">
          <a:xfrm>
            <a:off x="2156293" y="834344"/>
            <a:ext cx="687773" cy="31664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Need</a:t>
            </a:r>
          </a:p>
          <a:p>
            <a:r>
              <a:rPr lang="en-US" sz="800" dirty="0" smtClean="0"/>
              <a:t>Improvement</a:t>
            </a:r>
          </a:p>
        </p:txBody>
      </p:sp>
      <p:sp>
        <p:nvSpPr>
          <p:cNvPr id="17" name="Rectangle 2060"/>
          <p:cNvSpPr>
            <a:spLocks noChangeArrowheads="1"/>
          </p:cNvSpPr>
          <p:nvPr/>
        </p:nvSpPr>
        <p:spPr bwMode="auto">
          <a:xfrm>
            <a:off x="3124584" y="834345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Bin-Packing</a:t>
            </a:r>
          </a:p>
          <a:p>
            <a:r>
              <a:rPr lang="en-US" sz="800" dirty="0" smtClean="0"/>
              <a:t>Seeding</a:t>
            </a:r>
            <a:endParaRPr lang="en-US" sz="800" dirty="0"/>
          </a:p>
        </p:txBody>
      </p:sp>
      <p:sp>
        <p:nvSpPr>
          <p:cNvPr id="18" name="Line 2061"/>
          <p:cNvSpPr>
            <a:spLocks noChangeShapeType="1"/>
          </p:cNvSpPr>
          <p:nvPr/>
        </p:nvSpPr>
        <p:spPr bwMode="auto">
          <a:xfrm>
            <a:off x="1909351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2061"/>
          <p:cNvSpPr>
            <a:spLocks noChangeShapeType="1"/>
          </p:cNvSpPr>
          <p:nvPr/>
        </p:nvSpPr>
        <p:spPr bwMode="auto">
          <a:xfrm>
            <a:off x="283795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2060"/>
          <p:cNvSpPr>
            <a:spLocks noChangeArrowheads="1"/>
          </p:cNvSpPr>
          <p:nvPr/>
        </p:nvSpPr>
        <p:spPr bwMode="auto">
          <a:xfrm>
            <a:off x="4136818" y="827987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Evaluation</a:t>
            </a:r>
            <a:endParaRPr lang="en-US" sz="800" dirty="0"/>
          </a:p>
        </p:txBody>
      </p:sp>
      <p:sp>
        <p:nvSpPr>
          <p:cNvPr id="21" name="Line 2061"/>
          <p:cNvSpPr>
            <a:spLocks noChangeShapeType="1"/>
          </p:cNvSpPr>
          <p:nvPr/>
        </p:nvSpPr>
        <p:spPr bwMode="auto">
          <a:xfrm>
            <a:off x="3850187" y="96605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137889" y="1045155"/>
            <a:ext cx="30061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Avionics Deployment Optimization </a:t>
            </a:r>
            <a:r>
              <a:rPr lang="en-US" sz="1800" dirty="0" err="1" smtClean="0"/>
              <a:t>w</a:t>
            </a:r>
            <a:r>
              <a:rPr lang="en-US" sz="1800" dirty="0" smtClean="0"/>
              <a:t>/ Varying Processor &amp; Network Comm. Power Consumption Rates</a:t>
            </a:r>
            <a:endParaRPr lang="en-US" sz="1800" dirty="0"/>
          </a:p>
        </p:txBody>
      </p:sp>
      <p:sp>
        <p:nvSpPr>
          <p:cNvPr id="23" name="Rectangle 22"/>
          <p:cNvSpPr/>
          <p:nvPr/>
        </p:nvSpPr>
        <p:spPr>
          <a:xfrm>
            <a:off x="5131908" y="4549676"/>
            <a:ext cx="40120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1" dirty="0" smtClean="0"/>
              <a:t>Publications:</a:t>
            </a:r>
          </a:p>
          <a:p>
            <a:pPr algn="l"/>
            <a:r>
              <a:rPr lang="en-US" sz="1600" dirty="0" smtClean="0"/>
              <a:t>Jules White, Brian </a:t>
            </a:r>
            <a:r>
              <a:rPr lang="en-US" sz="1600" dirty="0" err="1" smtClean="0"/>
              <a:t>Doughtery</a:t>
            </a:r>
            <a:r>
              <a:rPr lang="en-US" sz="1600" dirty="0" smtClean="0"/>
              <a:t>, Douglas C. Schmidt, </a:t>
            </a:r>
            <a:r>
              <a:rPr lang="en-US" sz="1600" dirty="0" smtClean="0">
                <a:solidFill>
                  <a:srgbClr val="FF0000"/>
                </a:solidFill>
              </a:rPr>
              <a:t>ASCENT: An Algorithmic Technique for Designing Hardware &amp; Software in Tandem</a:t>
            </a:r>
            <a:r>
              <a:rPr lang="en-US" sz="1600" b="1" dirty="0" smtClean="0"/>
              <a:t>, IEEE Transactions on Software Engineering</a:t>
            </a:r>
            <a:r>
              <a:rPr lang="en-US" sz="1600" dirty="0" smtClean="0"/>
              <a:t> Special Issue on Search-based Software Engineering, 2010 (to appear)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6680"/>
            <a:ext cx="8839200" cy="381000"/>
          </a:xfrm>
        </p:spPr>
        <p:txBody>
          <a:bodyPr/>
          <a:lstStyle/>
          <a:p>
            <a:r>
              <a:rPr lang="en-US" dirty="0" smtClean="0"/>
              <a:t>Need for Integration with Black Box Bin-packing</a:t>
            </a:r>
            <a:endParaRPr lang="en-US" dirty="0"/>
          </a:p>
        </p:txBody>
      </p:sp>
      <p:pic>
        <p:nvPicPr>
          <p:cNvPr id="1172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2400" y="1901905"/>
            <a:ext cx="39116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Line 22"/>
          <p:cNvSpPr>
            <a:spLocks noChangeShapeType="1"/>
          </p:cNvSpPr>
          <p:nvPr/>
        </p:nvSpPr>
        <p:spPr bwMode="auto">
          <a:xfrm flipH="1" flipV="1">
            <a:off x="7388941" y="1858296"/>
            <a:ext cx="114161" cy="73329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2120" tIns="45828" rIns="92120" bIns="45828" anchor="ctr"/>
          <a:lstStyle/>
          <a:p>
            <a:endParaRPr lang="en-US"/>
          </a:p>
        </p:txBody>
      </p:sp>
      <p:sp>
        <p:nvSpPr>
          <p:cNvPr id="13" name="Line 22"/>
          <p:cNvSpPr>
            <a:spLocks noChangeShapeType="1"/>
          </p:cNvSpPr>
          <p:nvPr/>
        </p:nvSpPr>
        <p:spPr bwMode="auto">
          <a:xfrm flipH="1" flipV="1">
            <a:off x="328611" y="3457573"/>
            <a:ext cx="5761990" cy="12979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2120" tIns="45828" rIns="92120" bIns="45828" anchor="ctr"/>
          <a:lstStyle/>
          <a:p>
            <a:endParaRPr lang="en-US"/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>
            <a:off x="2590800" y="3200400"/>
            <a:ext cx="3486842" cy="1296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2120" tIns="45828" rIns="92120" bIns="45828" anchor="ctr"/>
          <a:lstStyle/>
          <a:p>
            <a:endParaRPr lang="en-US"/>
          </a:p>
        </p:txBody>
      </p:sp>
      <p:pic>
        <p:nvPicPr>
          <p:cNvPr id="15" name="Picture 30" descr="gray dis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00" y="2590800"/>
            <a:ext cx="318770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1" descr="Host Integration Server (HIS) s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7575" y="2305050"/>
            <a:ext cx="4778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2" descr="SQL s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7613" y="2887663"/>
            <a:ext cx="461962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3" descr="Databas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25600" y="2652713"/>
            <a:ext cx="6508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85800" y="1975009"/>
            <a:ext cx="136447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</a:rPr>
              <a:t>X</a:t>
            </a:r>
            <a:endParaRPr lang="en-US" sz="13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" y="4836377"/>
            <a:ext cx="670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/>
              <a:t>Most of the solution space represents                        invalid solutions</a:t>
            </a:r>
          </a:p>
          <a:p>
            <a:pPr marL="233363" indent="-233363" algn="l">
              <a:buFont typeface="Arial" pitchFamily="34" charset="0"/>
              <a:buChar char="•"/>
            </a:pPr>
            <a:r>
              <a:rPr lang="en-US" sz="2000" dirty="0" smtClean="0"/>
              <a:t>The evolutionary &amp; swarm intelligence algorithms degenerate into random searches with poor results!</a:t>
            </a:r>
          </a:p>
          <a:p>
            <a:pPr marL="233363" indent="-233363" algn="l">
              <a:buFont typeface="Arial" pitchFamily="34" charset="0"/>
              <a:buChar char="•"/>
            </a:pPr>
            <a:r>
              <a:rPr lang="en-US" sz="2000" dirty="0" smtClean="0"/>
              <a:t>Need to integrate heuristic information from black box bin-packing to improve search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-304800" y="3954959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Invalid Solutions Dominate Space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533535" y="887952"/>
            <a:ext cx="2268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Relatively Sparse Valid Solution Population</a:t>
            </a:r>
            <a:endParaRPr lang="en-US" sz="2000" dirty="0"/>
          </a:p>
        </p:txBody>
      </p:sp>
      <p:sp>
        <p:nvSpPr>
          <p:cNvPr id="23" name="Oval 22"/>
          <p:cNvSpPr/>
          <p:nvPr/>
        </p:nvSpPr>
        <p:spPr bwMode="auto">
          <a:xfrm>
            <a:off x="5997999" y="4533702"/>
            <a:ext cx="228600" cy="2286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" name="Rectangle 2060"/>
          <p:cNvSpPr>
            <a:spLocks noChangeArrowheads="1"/>
          </p:cNvSpPr>
          <p:nvPr/>
        </p:nvSpPr>
        <p:spPr bwMode="auto">
          <a:xfrm>
            <a:off x="9632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err="1" smtClean="0"/>
              <a:t>Metaheuristic</a:t>
            </a:r>
            <a:endParaRPr lang="en-US" sz="800" dirty="0" smtClean="0"/>
          </a:p>
          <a:p>
            <a:r>
              <a:rPr lang="en-US" sz="800" dirty="0" err="1" smtClean="0"/>
              <a:t>Algs</a:t>
            </a: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50" name="Line 2061"/>
          <p:cNvSpPr>
            <a:spLocks noChangeShapeType="1"/>
          </p:cNvSpPr>
          <p:nvPr/>
        </p:nvSpPr>
        <p:spPr bwMode="auto">
          <a:xfrm>
            <a:off x="100568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2060"/>
          <p:cNvSpPr>
            <a:spLocks noChangeArrowheads="1"/>
          </p:cNvSpPr>
          <p:nvPr/>
        </p:nvSpPr>
        <p:spPr bwMode="auto">
          <a:xfrm>
            <a:off x="1267165" y="845418"/>
            <a:ext cx="637697" cy="27911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Problem</a:t>
            </a:r>
          </a:p>
          <a:p>
            <a:r>
              <a:rPr lang="en-US" sz="800" dirty="0" smtClean="0"/>
              <a:t>Modeling</a:t>
            </a:r>
            <a:endParaRPr lang="en-US" sz="800" dirty="0"/>
          </a:p>
        </p:txBody>
      </p:sp>
      <p:sp>
        <p:nvSpPr>
          <p:cNvPr id="52" name="Rectangle 2060"/>
          <p:cNvSpPr>
            <a:spLocks noChangeArrowheads="1"/>
          </p:cNvSpPr>
          <p:nvPr/>
        </p:nvSpPr>
        <p:spPr bwMode="auto">
          <a:xfrm>
            <a:off x="2156293" y="834344"/>
            <a:ext cx="687773" cy="31664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Need</a:t>
            </a:r>
          </a:p>
          <a:p>
            <a:r>
              <a:rPr lang="en-US" sz="800" dirty="0" smtClean="0"/>
              <a:t>Improvement</a:t>
            </a:r>
          </a:p>
        </p:txBody>
      </p:sp>
      <p:sp>
        <p:nvSpPr>
          <p:cNvPr id="53" name="Rectangle 2060"/>
          <p:cNvSpPr>
            <a:spLocks noChangeArrowheads="1"/>
          </p:cNvSpPr>
          <p:nvPr/>
        </p:nvSpPr>
        <p:spPr bwMode="auto">
          <a:xfrm>
            <a:off x="3124584" y="834345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Bin-Packing</a:t>
            </a:r>
          </a:p>
          <a:p>
            <a:r>
              <a:rPr lang="en-US" sz="800" dirty="0" smtClean="0"/>
              <a:t>Seeding</a:t>
            </a:r>
            <a:endParaRPr lang="en-US" sz="800" dirty="0"/>
          </a:p>
        </p:txBody>
      </p:sp>
      <p:sp>
        <p:nvSpPr>
          <p:cNvPr id="54" name="Line 2061"/>
          <p:cNvSpPr>
            <a:spLocks noChangeShapeType="1"/>
          </p:cNvSpPr>
          <p:nvPr/>
        </p:nvSpPr>
        <p:spPr bwMode="auto">
          <a:xfrm>
            <a:off x="1909351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2061"/>
          <p:cNvSpPr>
            <a:spLocks noChangeShapeType="1"/>
          </p:cNvSpPr>
          <p:nvPr/>
        </p:nvSpPr>
        <p:spPr bwMode="auto">
          <a:xfrm>
            <a:off x="283795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2060"/>
          <p:cNvSpPr>
            <a:spLocks noChangeArrowheads="1"/>
          </p:cNvSpPr>
          <p:nvPr/>
        </p:nvSpPr>
        <p:spPr bwMode="auto">
          <a:xfrm>
            <a:off x="4136818" y="827987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Evaluation</a:t>
            </a:r>
            <a:endParaRPr lang="en-US" sz="800" dirty="0"/>
          </a:p>
        </p:txBody>
      </p:sp>
      <p:sp>
        <p:nvSpPr>
          <p:cNvPr id="57" name="Line 2061"/>
          <p:cNvSpPr>
            <a:spLocks noChangeShapeType="1"/>
          </p:cNvSpPr>
          <p:nvPr/>
        </p:nvSpPr>
        <p:spPr bwMode="auto">
          <a:xfrm>
            <a:off x="3850187" y="96605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760"/>
            <a:ext cx="9144000" cy="381000"/>
          </a:xfrm>
        </p:spPr>
        <p:txBody>
          <a:bodyPr/>
          <a:lstStyle/>
          <a:p>
            <a:r>
              <a:rPr lang="en-US" sz="3000" dirty="0" smtClean="0">
                <a:latin typeface="Arial Narrow" pitchFamily="34" charset="0"/>
              </a:rPr>
              <a:t>Black Box Bin-packing Seeding for PSO</a:t>
            </a:r>
            <a:endParaRPr lang="en-US" sz="3000" dirty="0">
              <a:latin typeface="Arial Narrow" pitchFamily="34" charset="0"/>
            </a:endParaRPr>
          </a:p>
        </p:txBody>
      </p:sp>
      <p:pic>
        <p:nvPicPr>
          <p:cNvPr id="1172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914400"/>
            <a:ext cx="6045200" cy="639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152400" y="3276600"/>
            <a:ext cx="2667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i="1" dirty="0" smtClean="0"/>
              <a:t>By using black box bin-packing to start most of the particles on valid solution points, we can help focus the search to valid points</a:t>
            </a:r>
            <a:endParaRPr lang="en-US" sz="2000" i="1" dirty="0"/>
          </a:p>
        </p:txBody>
      </p:sp>
      <p:sp>
        <p:nvSpPr>
          <p:cNvPr id="25" name="Oval 24"/>
          <p:cNvSpPr/>
          <p:nvPr/>
        </p:nvSpPr>
        <p:spPr bwMode="auto">
          <a:xfrm>
            <a:off x="5410200" y="5562600"/>
            <a:ext cx="228600" cy="2286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248400" y="3429000"/>
            <a:ext cx="228600" cy="2286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477000" y="4648200"/>
            <a:ext cx="228600" cy="2286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Rectangle 2060"/>
          <p:cNvSpPr>
            <a:spLocks noChangeArrowheads="1"/>
          </p:cNvSpPr>
          <p:nvPr/>
        </p:nvSpPr>
        <p:spPr bwMode="auto">
          <a:xfrm>
            <a:off x="9632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err="1" smtClean="0"/>
              <a:t>Metaheuristic</a:t>
            </a:r>
            <a:endParaRPr lang="en-US" sz="800" dirty="0" smtClean="0"/>
          </a:p>
          <a:p>
            <a:r>
              <a:rPr lang="en-US" sz="800" dirty="0" err="1" smtClean="0"/>
              <a:t>Algs</a:t>
            </a: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39" name="Line 2061"/>
          <p:cNvSpPr>
            <a:spLocks noChangeShapeType="1"/>
          </p:cNvSpPr>
          <p:nvPr/>
        </p:nvSpPr>
        <p:spPr bwMode="auto">
          <a:xfrm>
            <a:off x="100568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2060"/>
          <p:cNvSpPr>
            <a:spLocks noChangeArrowheads="1"/>
          </p:cNvSpPr>
          <p:nvPr/>
        </p:nvSpPr>
        <p:spPr bwMode="auto">
          <a:xfrm>
            <a:off x="1267165" y="845418"/>
            <a:ext cx="637697" cy="27911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Problem</a:t>
            </a:r>
          </a:p>
          <a:p>
            <a:r>
              <a:rPr lang="en-US" sz="800" dirty="0" smtClean="0"/>
              <a:t>Modeling</a:t>
            </a:r>
            <a:endParaRPr lang="en-US" sz="800" dirty="0"/>
          </a:p>
        </p:txBody>
      </p:sp>
      <p:sp>
        <p:nvSpPr>
          <p:cNvPr id="41" name="Rectangle 2060"/>
          <p:cNvSpPr>
            <a:spLocks noChangeArrowheads="1"/>
          </p:cNvSpPr>
          <p:nvPr/>
        </p:nvSpPr>
        <p:spPr bwMode="auto">
          <a:xfrm>
            <a:off x="2156293" y="834344"/>
            <a:ext cx="687773" cy="31664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Need</a:t>
            </a:r>
          </a:p>
          <a:p>
            <a:r>
              <a:rPr lang="en-US" sz="800" dirty="0" smtClean="0"/>
              <a:t>Improvement</a:t>
            </a:r>
          </a:p>
        </p:txBody>
      </p:sp>
      <p:sp>
        <p:nvSpPr>
          <p:cNvPr id="42" name="Rectangle 2060"/>
          <p:cNvSpPr>
            <a:spLocks noChangeArrowheads="1"/>
          </p:cNvSpPr>
          <p:nvPr/>
        </p:nvSpPr>
        <p:spPr bwMode="auto">
          <a:xfrm>
            <a:off x="3124584" y="834345"/>
            <a:ext cx="711597" cy="30341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Bin-Packing</a:t>
            </a:r>
          </a:p>
          <a:p>
            <a:r>
              <a:rPr lang="en-US" sz="800" dirty="0" smtClean="0"/>
              <a:t>Seeding</a:t>
            </a:r>
            <a:endParaRPr lang="en-US" sz="800" dirty="0"/>
          </a:p>
        </p:txBody>
      </p:sp>
      <p:sp>
        <p:nvSpPr>
          <p:cNvPr id="43" name="Line 2061"/>
          <p:cNvSpPr>
            <a:spLocks noChangeShapeType="1"/>
          </p:cNvSpPr>
          <p:nvPr/>
        </p:nvSpPr>
        <p:spPr bwMode="auto">
          <a:xfrm>
            <a:off x="1909351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2061"/>
          <p:cNvSpPr>
            <a:spLocks noChangeShapeType="1"/>
          </p:cNvSpPr>
          <p:nvPr/>
        </p:nvSpPr>
        <p:spPr bwMode="auto">
          <a:xfrm>
            <a:off x="283795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2060"/>
          <p:cNvSpPr>
            <a:spLocks noChangeArrowheads="1"/>
          </p:cNvSpPr>
          <p:nvPr/>
        </p:nvSpPr>
        <p:spPr bwMode="auto">
          <a:xfrm>
            <a:off x="4136818" y="827987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Evaluation</a:t>
            </a:r>
            <a:endParaRPr lang="en-US" sz="800" dirty="0"/>
          </a:p>
        </p:txBody>
      </p:sp>
      <p:sp>
        <p:nvSpPr>
          <p:cNvPr id="46" name="Line 2061"/>
          <p:cNvSpPr>
            <a:spLocks noChangeShapeType="1"/>
          </p:cNvSpPr>
          <p:nvPr/>
        </p:nvSpPr>
        <p:spPr bwMode="auto">
          <a:xfrm>
            <a:off x="3850187" y="96605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2" descr="http://www.beedigital.net/blog/wp-content/uploads/2008/03/particl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581400"/>
            <a:ext cx="40386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Deployment Plan Generation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624837"/>
            <a:ext cx="4998720" cy="5181600"/>
          </a:xfrm>
        </p:spPr>
        <p:txBody>
          <a:bodyPr/>
          <a:lstStyle/>
          <a:p>
            <a:pPr marL="457200" indent="-285750">
              <a:buFontTx/>
              <a:buAutoNum type="arabicPeriod"/>
            </a:pPr>
            <a:endParaRPr lang="en-US" sz="1800" i="1" dirty="0" smtClean="0">
              <a:solidFill>
                <a:srgbClr val="FF0000"/>
              </a:solidFill>
              <a:latin typeface="+mj-lt"/>
            </a:endParaRPr>
          </a:p>
          <a:p>
            <a:pPr marL="457200" indent="-285750">
              <a:buFontTx/>
              <a:buAutoNum type="arabicPeriod"/>
            </a:pPr>
            <a:endParaRPr lang="en-US" sz="1800" i="1" dirty="0" smtClean="0">
              <a:solidFill>
                <a:srgbClr val="FF0000"/>
              </a:solidFill>
              <a:latin typeface="+mj-lt"/>
            </a:endParaRPr>
          </a:p>
          <a:p>
            <a:pPr marL="457200" indent="-285750">
              <a:buNone/>
            </a:pPr>
            <a:endParaRPr lang="en-US" sz="1800" i="1" dirty="0" smtClean="0">
              <a:solidFill>
                <a:srgbClr val="FF0000"/>
              </a:solidFill>
              <a:latin typeface="+mj-lt"/>
            </a:endParaRPr>
          </a:p>
          <a:p>
            <a:pPr marL="457200" indent="-285750">
              <a:buFontTx/>
              <a:buAutoNum type="arabicPeriod"/>
            </a:pPr>
            <a:r>
              <a:rPr lang="en-US" sz="2000" i="1" dirty="0" smtClean="0">
                <a:solidFill>
                  <a:srgbClr val="FF0000"/>
                </a:solidFill>
                <a:latin typeface="+mj-lt"/>
              </a:rPr>
              <a:t>We used our black box bin-packing algorithm with randomization to generate the initial particle positions</a:t>
            </a:r>
          </a:p>
          <a:p>
            <a:pPr marL="457200" indent="-285750">
              <a:buFontTx/>
              <a:buAutoNum type="arabicPeriod"/>
            </a:pPr>
            <a:r>
              <a:rPr lang="en-US" sz="2000" dirty="0" smtClean="0">
                <a:latin typeface="+mj-lt"/>
              </a:rPr>
              <a:t>Bin-packer is forced to deploy a random subset of the components first</a:t>
            </a:r>
          </a:p>
          <a:p>
            <a:pPr marL="457200" indent="-285750">
              <a:buFontTx/>
              <a:buAutoNum type="arabicPeriod"/>
            </a:pPr>
            <a:r>
              <a:rPr lang="en-US" sz="2000" dirty="0" smtClean="0">
                <a:latin typeface="+mj-lt"/>
              </a:rPr>
              <a:t>Bin-packer is forced to use a random ordering for those components</a:t>
            </a:r>
          </a:p>
          <a:p>
            <a:pPr marL="457200" indent="-285750">
              <a:buFontTx/>
              <a:buAutoNum type="arabicPeriod"/>
            </a:pPr>
            <a:r>
              <a:rPr lang="en-US" sz="2000" dirty="0" smtClean="0">
                <a:latin typeface="+mj-lt"/>
              </a:rPr>
              <a:t>Remaining components are deployed normally with the bin-packer</a:t>
            </a:r>
          </a:p>
          <a:p>
            <a:pPr marL="628650" indent="-457200">
              <a:buFontTx/>
              <a:buNone/>
            </a:pPr>
            <a:endParaRPr lang="en-US" sz="2000" dirty="0" smtClean="0">
              <a:latin typeface="+mj-lt"/>
            </a:endParaRPr>
          </a:p>
        </p:txBody>
      </p:sp>
      <p:sp>
        <p:nvSpPr>
          <p:cNvPr id="8198" name="Line 22"/>
          <p:cNvSpPr>
            <a:spLocks noChangeShapeType="1"/>
          </p:cNvSpPr>
          <p:nvPr/>
        </p:nvSpPr>
        <p:spPr bwMode="auto">
          <a:xfrm flipH="1" flipV="1">
            <a:off x="5815013" y="2543175"/>
            <a:ext cx="841375" cy="159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2120" tIns="45828" rIns="92120" bIns="45828" anchor="ctr"/>
          <a:lstStyle/>
          <a:p>
            <a:endParaRPr lang="en-US"/>
          </a:p>
        </p:txBody>
      </p:sp>
      <p:sp>
        <p:nvSpPr>
          <p:cNvPr id="8199" name="Line 23"/>
          <p:cNvSpPr>
            <a:spLocks noChangeShapeType="1"/>
          </p:cNvSpPr>
          <p:nvPr/>
        </p:nvSpPr>
        <p:spPr bwMode="auto">
          <a:xfrm flipH="1">
            <a:off x="6946900" y="2566988"/>
            <a:ext cx="866775" cy="163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2120" tIns="45828" rIns="92120" bIns="45828" anchor="ctr"/>
          <a:lstStyle/>
          <a:p>
            <a:endParaRPr lang="en-US"/>
          </a:p>
        </p:txBody>
      </p:sp>
      <p:pic>
        <p:nvPicPr>
          <p:cNvPr id="8200" name="Picture 30" descr="gray dis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676400"/>
            <a:ext cx="318770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31" descr="Host Integration Server (HIS) s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3975" y="1390650"/>
            <a:ext cx="4778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32" descr="SQL s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4013" y="1973263"/>
            <a:ext cx="461962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33" descr="Databas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12000" y="1738313"/>
            <a:ext cx="6508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4994275"/>
            <a:ext cx="1824038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triped Right Arrow 14"/>
          <p:cNvSpPr/>
          <p:nvPr/>
        </p:nvSpPr>
        <p:spPr bwMode="auto">
          <a:xfrm>
            <a:off x="3962400" y="4953000"/>
            <a:ext cx="2057400" cy="1676400"/>
          </a:xfrm>
          <a:prstGeom prst="stripedRightArrow">
            <a:avLst/>
          </a:prstGeom>
          <a:solidFill>
            <a:srgbClr val="00B0F0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000" dirty="0">
                <a:latin typeface="Arial" charset="0"/>
                <a:cs typeface="Arial" charset="0"/>
              </a:rPr>
              <a:t>Particle Seeding</a:t>
            </a:r>
          </a:p>
        </p:txBody>
      </p:sp>
      <p:sp>
        <p:nvSpPr>
          <p:cNvPr id="8206" name="TextBox 15"/>
          <p:cNvSpPr txBox="1">
            <a:spLocks noChangeArrowheads="1"/>
          </p:cNvSpPr>
          <p:nvPr/>
        </p:nvSpPr>
        <p:spPr bwMode="auto">
          <a:xfrm>
            <a:off x="152401" y="5410200"/>
            <a:ext cx="1905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Semi-Randomized </a:t>
            </a:r>
          </a:p>
          <a:p>
            <a:r>
              <a:rPr lang="en-US" sz="2000" dirty="0" smtClean="0"/>
              <a:t>Bin-Packing</a:t>
            </a:r>
            <a:endParaRPr lang="en-US" sz="2000" dirty="0"/>
          </a:p>
        </p:txBody>
      </p:sp>
      <p:sp>
        <p:nvSpPr>
          <p:cNvPr id="8207" name="TextBox 16"/>
          <p:cNvSpPr txBox="1">
            <a:spLocks noChangeArrowheads="1"/>
          </p:cNvSpPr>
          <p:nvPr/>
        </p:nvSpPr>
        <p:spPr bwMode="auto">
          <a:xfrm>
            <a:off x="6553200" y="6305490"/>
            <a:ext cx="19094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Particle Swarm</a:t>
            </a:r>
          </a:p>
        </p:txBody>
      </p:sp>
      <p:sp>
        <p:nvSpPr>
          <p:cNvPr id="8208" name="TextBox 17"/>
          <p:cNvSpPr txBox="1">
            <a:spLocks noChangeArrowheads="1"/>
          </p:cNvSpPr>
          <p:nvPr/>
        </p:nvSpPr>
        <p:spPr bwMode="auto">
          <a:xfrm>
            <a:off x="5249863" y="609600"/>
            <a:ext cx="28754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A Particle Represents </a:t>
            </a:r>
          </a:p>
          <a:p>
            <a:r>
              <a:rPr lang="en-US" sz="2000" dirty="0"/>
              <a:t>A Deployment Topology</a:t>
            </a:r>
          </a:p>
        </p:txBody>
      </p:sp>
      <p:sp>
        <p:nvSpPr>
          <p:cNvPr id="41" name="Rectangle 2060"/>
          <p:cNvSpPr>
            <a:spLocks noChangeArrowheads="1"/>
          </p:cNvSpPr>
          <p:nvPr/>
        </p:nvSpPr>
        <p:spPr bwMode="auto">
          <a:xfrm>
            <a:off x="9632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err="1" smtClean="0"/>
              <a:t>Metaheuristic</a:t>
            </a:r>
            <a:endParaRPr lang="en-US" sz="800" dirty="0" smtClean="0"/>
          </a:p>
          <a:p>
            <a:r>
              <a:rPr lang="en-US" sz="800" dirty="0" err="1" smtClean="0"/>
              <a:t>Algs</a:t>
            </a: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42" name="Line 2061"/>
          <p:cNvSpPr>
            <a:spLocks noChangeShapeType="1"/>
          </p:cNvSpPr>
          <p:nvPr/>
        </p:nvSpPr>
        <p:spPr bwMode="auto">
          <a:xfrm>
            <a:off x="100568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2060"/>
          <p:cNvSpPr>
            <a:spLocks noChangeArrowheads="1"/>
          </p:cNvSpPr>
          <p:nvPr/>
        </p:nvSpPr>
        <p:spPr bwMode="auto">
          <a:xfrm>
            <a:off x="1267165" y="845418"/>
            <a:ext cx="637697" cy="27911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Problem</a:t>
            </a:r>
          </a:p>
          <a:p>
            <a:r>
              <a:rPr lang="en-US" sz="800" dirty="0" smtClean="0"/>
              <a:t>Modeling</a:t>
            </a:r>
            <a:endParaRPr lang="en-US" sz="800" dirty="0"/>
          </a:p>
        </p:txBody>
      </p:sp>
      <p:sp>
        <p:nvSpPr>
          <p:cNvPr id="44" name="Rectangle 2060"/>
          <p:cNvSpPr>
            <a:spLocks noChangeArrowheads="1"/>
          </p:cNvSpPr>
          <p:nvPr/>
        </p:nvSpPr>
        <p:spPr bwMode="auto">
          <a:xfrm>
            <a:off x="2156293" y="834344"/>
            <a:ext cx="687773" cy="31664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Need</a:t>
            </a:r>
          </a:p>
          <a:p>
            <a:r>
              <a:rPr lang="en-US" sz="800" dirty="0" smtClean="0"/>
              <a:t>Improvement</a:t>
            </a:r>
          </a:p>
        </p:txBody>
      </p:sp>
      <p:sp>
        <p:nvSpPr>
          <p:cNvPr id="45" name="Rectangle 2060"/>
          <p:cNvSpPr>
            <a:spLocks noChangeArrowheads="1"/>
          </p:cNvSpPr>
          <p:nvPr/>
        </p:nvSpPr>
        <p:spPr bwMode="auto">
          <a:xfrm>
            <a:off x="3124584" y="834345"/>
            <a:ext cx="711597" cy="30341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Bin-Packing</a:t>
            </a:r>
          </a:p>
          <a:p>
            <a:r>
              <a:rPr lang="en-US" sz="800" dirty="0" smtClean="0"/>
              <a:t>Seeding</a:t>
            </a:r>
            <a:endParaRPr lang="en-US" sz="800" dirty="0"/>
          </a:p>
        </p:txBody>
      </p:sp>
      <p:sp>
        <p:nvSpPr>
          <p:cNvPr id="46" name="Line 2061"/>
          <p:cNvSpPr>
            <a:spLocks noChangeShapeType="1"/>
          </p:cNvSpPr>
          <p:nvPr/>
        </p:nvSpPr>
        <p:spPr bwMode="auto">
          <a:xfrm>
            <a:off x="1909351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2061"/>
          <p:cNvSpPr>
            <a:spLocks noChangeShapeType="1"/>
          </p:cNvSpPr>
          <p:nvPr/>
        </p:nvSpPr>
        <p:spPr bwMode="auto">
          <a:xfrm>
            <a:off x="283795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2060"/>
          <p:cNvSpPr>
            <a:spLocks noChangeArrowheads="1"/>
          </p:cNvSpPr>
          <p:nvPr/>
        </p:nvSpPr>
        <p:spPr bwMode="auto">
          <a:xfrm>
            <a:off x="4136818" y="827987"/>
            <a:ext cx="711597" cy="3034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Evaluation</a:t>
            </a:r>
            <a:endParaRPr lang="en-US" sz="800" dirty="0"/>
          </a:p>
        </p:txBody>
      </p:sp>
      <p:sp>
        <p:nvSpPr>
          <p:cNvPr id="49" name="Line 2061"/>
          <p:cNvSpPr>
            <a:spLocks noChangeShapeType="1"/>
          </p:cNvSpPr>
          <p:nvPr/>
        </p:nvSpPr>
        <p:spPr bwMode="auto">
          <a:xfrm>
            <a:off x="3850187" y="96605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Power Optimization Comparisons with Hybrid Algorithm</a:t>
            </a:r>
            <a:endParaRPr lang="en-US" sz="2600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367912" y="3830196"/>
          <a:ext cx="611391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394367" y="1144545"/>
          <a:ext cx="61271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6494050" y="2331920"/>
            <a:ext cx="2511728" cy="1463888"/>
          </a:xfrm>
          <a:prstGeom prst="wedgeRoundRectCallout">
            <a:avLst>
              <a:gd name="adj1" fmla="val -79105"/>
              <a:gd name="adj2" fmla="val 108322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 smtClean="0"/>
              <a:t>Empirical data showed ~45% improvement over bin-packing</a:t>
            </a:r>
          </a:p>
        </p:txBody>
      </p:sp>
      <p:sp>
        <p:nvSpPr>
          <p:cNvPr id="11" name="Rectangle 2060"/>
          <p:cNvSpPr>
            <a:spLocks noChangeArrowheads="1"/>
          </p:cNvSpPr>
          <p:nvPr/>
        </p:nvSpPr>
        <p:spPr bwMode="auto">
          <a:xfrm>
            <a:off x="9632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err="1" smtClean="0"/>
              <a:t>Metaheuristic</a:t>
            </a:r>
            <a:endParaRPr lang="en-US" sz="800" dirty="0" smtClean="0"/>
          </a:p>
          <a:p>
            <a:r>
              <a:rPr lang="en-US" sz="800" dirty="0" err="1" smtClean="0"/>
              <a:t>Algs</a:t>
            </a: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12" name="Line 2061"/>
          <p:cNvSpPr>
            <a:spLocks noChangeShapeType="1"/>
          </p:cNvSpPr>
          <p:nvPr/>
        </p:nvSpPr>
        <p:spPr bwMode="auto">
          <a:xfrm>
            <a:off x="100568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2060"/>
          <p:cNvSpPr>
            <a:spLocks noChangeArrowheads="1"/>
          </p:cNvSpPr>
          <p:nvPr/>
        </p:nvSpPr>
        <p:spPr bwMode="auto">
          <a:xfrm>
            <a:off x="1267165" y="845418"/>
            <a:ext cx="637697" cy="27911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Problem</a:t>
            </a:r>
          </a:p>
          <a:p>
            <a:r>
              <a:rPr lang="en-US" sz="800" dirty="0" smtClean="0"/>
              <a:t>Modeling</a:t>
            </a:r>
            <a:endParaRPr lang="en-US" sz="800" dirty="0"/>
          </a:p>
        </p:txBody>
      </p:sp>
      <p:sp>
        <p:nvSpPr>
          <p:cNvPr id="14" name="Rectangle 2060"/>
          <p:cNvSpPr>
            <a:spLocks noChangeArrowheads="1"/>
          </p:cNvSpPr>
          <p:nvPr/>
        </p:nvSpPr>
        <p:spPr bwMode="auto">
          <a:xfrm>
            <a:off x="2156293" y="834344"/>
            <a:ext cx="687773" cy="31664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Need</a:t>
            </a:r>
          </a:p>
          <a:p>
            <a:r>
              <a:rPr lang="en-US" sz="800" dirty="0" smtClean="0"/>
              <a:t>Improvement</a:t>
            </a:r>
          </a:p>
        </p:txBody>
      </p:sp>
      <p:sp>
        <p:nvSpPr>
          <p:cNvPr id="15" name="Rectangle 2060"/>
          <p:cNvSpPr>
            <a:spLocks noChangeArrowheads="1"/>
          </p:cNvSpPr>
          <p:nvPr/>
        </p:nvSpPr>
        <p:spPr bwMode="auto">
          <a:xfrm>
            <a:off x="3124584" y="834345"/>
            <a:ext cx="711597" cy="30341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Bin-Packing</a:t>
            </a:r>
          </a:p>
          <a:p>
            <a:r>
              <a:rPr lang="en-US" sz="800" dirty="0" smtClean="0"/>
              <a:t>Seeding</a:t>
            </a:r>
            <a:endParaRPr lang="en-US" sz="800" dirty="0"/>
          </a:p>
        </p:txBody>
      </p:sp>
      <p:sp>
        <p:nvSpPr>
          <p:cNvPr id="16" name="Line 2061"/>
          <p:cNvSpPr>
            <a:spLocks noChangeShapeType="1"/>
          </p:cNvSpPr>
          <p:nvPr/>
        </p:nvSpPr>
        <p:spPr bwMode="auto">
          <a:xfrm>
            <a:off x="1909351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2061"/>
          <p:cNvSpPr>
            <a:spLocks noChangeShapeType="1"/>
          </p:cNvSpPr>
          <p:nvPr/>
        </p:nvSpPr>
        <p:spPr bwMode="auto">
          <a:xfrm>
            <a:off x="283795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2060"/>
          <p:cNvSpPr>
            <a:spLocks noChangeArrowheads="1"/>
          </p:cNvSpPr>
          <p:nvPr/>
        </p:nvSpPr>
        <p:spPr bwMode="auto">
          <a:xfrm>
            <a:off x="4136818" y="827987"/>
            <a:ext cx="711597" cy="30341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Evaluation</a:t>
            </a:r>
            <a:endParaRPr lang="en-US" sz="800" dirty="0"/>
          </a:p>
        </p:txBody>
      </p:sp>
      <p:sp>
        <p:nvSpPr>
          <p:cNvPr id="19" name="Line 2061"/>
          <p:cNvSpPr>
            <a:spLocks noChangeShapeType="1"/>
          </p:cNvSpPr>
          <p:nvPr/>
        </p:nvSpPr>
        <p:spPr bwMode="auto">
          <a:xfrm>
            <a:off x="3850187" y="96605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137889" y="758064"/>
            <a:ext cx="30061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Avionics Deployment Optimization </a:t>
            </a:r>
            <a:r>
              <a:rPr lang="en-US" sz="1800" dirty="0" err="1" smtClean="0"/>
              <a:t>w</a:t>
            </a:r>
            <a:r>
              <a:rPr lang="en-US" sz="1800" dirty="0" smtClean="0"/>
              <a:t>/ Varying Processor &amp; Network Comm. Power Consumption Rates</a:t>
            </a:r>
            <a:endParaRPr lang="en-US" sz="1800" dirty="0"/>
          </a:p>
        </p:txBody>
      </p:sp>
      <p:sp>
        <p:nvSpPr>
          <p:cNvPr id="21" name="Rectangle 20"/>
          <p:cNvSpPr/>
          <p:nvPr/>
        </p:nvSpPr>
        <p:spPr>
          <a:xfrm>
            <a:off x="6273210" y="4455988"/>
            <a:ext cx="28707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b="1" dirty="0" smtClean="0"/>
              <a:t>Publications:</a:t>
            </a:r>
          </a:p>
          <a:p>
            <a:pPr algn="l"/>
            <a:r>
              <a:rPr lang="en-US" sz="1400" dirty="0" smtClean="0"/>
              <a:t>Jules White, Brian Dougherty, Chris Thompson, Douglas C. Schmidt</a:t>
            </a:r>
            <a:r>
              <a:rPr lang="en-US" sz="1400" dirty="0" smtClean="0">
                <a:solidFill>
                  <a:srgbClr val="FF0000"/>
                </a:solidFill>
              </a:rPr>
              <a:t>, </a:t>
            </a:r>
            <a:r>
              <a:rPr lang="en-US" sz="1400" dirty="0" err="1" smtClean="0">
                <a:solidFill>
                  <a:srgbClr val="FF0000"/>
                </a:solidFill>
              </a:rPr>
              <a:t>ScatterD</a:t>
            </a:r>
            <a:r>
              <a:rPr lang="en-US" sz="1400" dirty="0" smtClean="0">
                <a:solidFill>
                  <a:srgbClr val="FF0000"/>
                </a:solidFill>
              </a:rPr>
              <a:t>: Spatial Deployment Optimization with Hybrid Heuristic / Evolutionary Algorithms</a:t>
            </a:r>
            <a:r>
              <a:rPr lang="en-US" sz="1400" dirty="0" smtClean="0"/>
              <a:t>, </a:t>
            </a:r>
            <a:r>
              <a:rPr lang="en-US" sz="1400" b="1" dirty="0" smtClean="0"/>
              <a:t>ACM Transactions on Autonomous &amp; Adaptive Systems </a:t>
            </a:r>
            <a:r>
              <a:rPr lang="en-US" sz="1400" dirty="0" smtClean="0"/>
              <a:t>Special Issue on Spatial Computing, 2010 (to appear)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Box 2"/>
          <p:cNvSpPr txBox="1">
            <a:spLocks noChangeArrowheads="1"/>
          </p:cNvSpPr>
          <p:nvPr/>
        </p:nvSpPr>
        <p:spPr bwMode="auto">
          <a:xfrm>
            <a:off x="269097" y="4763"/>
            <a:ext cx="850733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CPS Deployment Optimization: Challenge Roadmap</a:t>
            </a:r>
            <a:endParaRPr lang="en-US" sz="2800" dirty="0"/>
          </a:p>
        </p:txBody>
      </p:sp>
      <p:sp>
        <p:nvSpPr>
          <p:cNvPr id="89" name="TextBox 88"/>
          <p:cNvSpPr txBox="1"/>
          <p:nvPr/>
        </p:nvSpPr>
        <p:spPr>
          <a:xfrm>
            <a:off x="1040343" y="2353274"/>
            <a:ext cx="777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/>
              <a:t>Challenges</a:t>
            </a:r>
            <a:r>
              <a:rPr lang="en-US" sz="2000" dirty="0" smtClean="0"/>
              <a:t>: </a:t>
            </a:r>
          </a:p>
          <a:p>
            <a:pPr algn="l"/>
            <a:endParaRPr lang="en-US" sz="2000" dirty="0" smtClean="0"/>
          </a:p>
          <a:p>
            <a:pPr marL="342900" indent="-342900" algn="l">
              <a:buFont typeface="+mj-lt"/>
              <a:buAutoNum type="arabicPeriod"/>
            </a:pPr>
            <a:r>
              <a:rPr lang="en-US" sz="2000" dirty="0" smtClean="0"/>
              <a:t>Multiple constraint types - no single algorithm is applicable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 dirty="0" smtClean="0"/>
              <a:t>Modeling deployment for </a:t>
            </a:r>
            <a:r>
              <a:rPr lang="en-US" sz="2000" dirty="0" err="1" smtClean="0"/>
              <a:t>metaheuristic</a:t>
            </a:r>
            <a:r>
              <a:rPr lang="en-US" sz="2000" dirty="0" smtClean="0"/>
              <a:t> optimization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 dirty="0" err="1" smtClean="0"/>
              <a:t>Metaheuristic</a:t>
            </a:r>
            <a:r>
              <a:rPr lang="en-US" sz="2000" dirty="0" smtClean="0"/>
              <a:t> evolution inefficiency</a:t>
            </a:r>
          </a:p>
          <a:p>
            <a:pPr marL="284163" indent="-284163" algn="l">
              <a:buAutoNum type="arabicPeriod"/>
            </a:pPr>
            <a:endParaRPr lang="en-US" sz="1400" dirty="0" smtClean="0"/>
          </a:p>
          <a:p>
            <a:pPr marL="457200" indent="-457200" algn="l">
              <a:buAutoNum type="arabicPeriod"/>
            </a:pPr>
            <a:endParaRPr lang="en-US" sz="1400" dirty="0"/>
          </a:p>
        </p:txBody>
      </p:sp>
      <p:sp>
        <p:nvSpPr>
          <p:cNvPr id="17" name="Rectangle 2051"/>
          <p:cNvSpPr>
            <a:spLocks noChangeArrowheads="1"/>
          </p:cNvSpPr>
          <p:nvPr/>
        </p:nvSpPr>
        <p:spPr bwMode="auto">
          <a:xfrm>
            <a:off x="664656" y="4206875"/>
            <a:ext cx="1627187" cy="4826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1800" dirty="0" smtClean="0"/>
              <a:t>Goal</a:t>
            </a:r>
            <a:endParaRPr lang="en-US" sz="1800" dirty="0"/>
          </a:p>
        </p:txBody>
      </p:sp>
      <p:sp>
        <p:nvSpPr>
          <p:cNvPr id="18" name="Rectangle 2052"/>
          <p:cNvSpPr>
            <a:spLocks noChangeArrowheads="1"/>
          </p:cNvSpPr>
          <p:nvPr/>
        </p:nvSpPr>
        <p:spPr bwMode="auto">
          <a:xfrm>
            <a:off x="2553044" y="4203700"/>
            <a:ext cx="1930056" cy="484187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1200" dirty="0" smtClean="0"/>
              <a:t>Challenge 1: Multiple </a:t>
            </a:r>
          </a:p>
          <a:p>
            <a:r>
              <a:rPr lang="en-US" sz="1200" dirty="0" smtClean="0"/>
              <a:t>Constraints</a:t>
            </a:r>
            <a:endParaRPr lang="en-US" sz="1200" dirty="0"/>
          </a:p>
        </p:txBody>
      </p:sp>
      <p:sp>
        <p:nvSpPr>
          <p:cNvPr id="19" name="Rectangle 2053"/>
          <p:cNvSpPr>
            <a:spLocks noChangeArrowheads="1"/>
          </p:cNvSpPr>
          <p:nvPr/>
        </p:nvSpPr>
        <p:spPr bwMode="auto">
          <a:xfrm>
            <a:off x="4791074" y="4203700"/>
            <a:ext cx="1770117" cy="4826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1200" dirty="0" smtClean="0"/>
              <a:t>Challenge 2: Modeling </a:t>
            </a:r>
          </a:p>
          <a:p>
            <a:r>
              <a:rPr lang="en-US" sz="1200" dirty="0" smtClean="0"/>
              <a:t>for </a:t>
            </a:r>
            <a:r>
              <a:rPr lang="en-US" sz="1200" dirty="0" err="1" smtClean="0"/>
              <a:t>Metaheuristic</a:t>
            </a:r>
            <a:r>
              <a:rPr lang="en-US" sz="1200" dirty="0" smtClean="0"/>
              <a:t> </a:t>
            </a:r>
            <a:r>
              <a:rPr lang="en-US" sz="1200" dirty="0" err="1" smtClean="0"/>
              <a:t>Algs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20" name="Line 2054"/>
          <p:cNvSpPr>
            <a:spLocks noChangeShapeType="1"/>
          </p:cNvSpPr>
          <p:nvPr/>
        </p:nvSpPr>
        <p:spPr bwMode="auto">
          <a:xfrm>
            <a:off x="2288668" y="4460875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055"/>
          <p:cNvSpPr>
            <a:spLocks noChangeShapeType="1"/>
          </p:cNvSpPr>
          <p:nvPr/>
        </p:nvSpPr>
        <p:spPr bwMode="auto">
          <a:xfrm>
            <a:off x="4492625" y="4440237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056"/>
          <p:cNvSpPr>
            <a:spLocks noChangeArrowheads="1"/>
          </p:cNvSpPr>
          <p:nvPr/>
        </p:nvSpPr>
        <p:spPr bwMode="auto">
          <a:xfrm>
            <a:off x="6860634" y="4190470"/>
            <a:ext cx="1817071" cy="482600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1200" dirty="0" smtClean="0"/>
              <a:t>Challenge 3: </a:t>
            </a:r>
          </a:p>
          <a:p>
            <a:r>
              <a:rPr lang="en-US" sz="1200" dirty="0" err="1" smtClean="0"/>
              <a:t>Metaheuristic</a:t>
            </a:r>
            <a:r>
              <a:rPr lang="en-US" sz="1200" dirty="0" smtClean="0"/>
              <a:t> Evolution </a:t>
            </a:r>
          </a:p>
        </p:txBody>
      </p:sp>
      <p:sp>
        <p:nvSpPr>
          <p:cNvPr id="23" name="Line 2057"/>
          <p:cNvSpPr>
            <a:spLocks noChangeShapeType="1"/>
          </p:cNvSpPr>
          <p:nvPr/>
        </p:nvSpPr>
        <p:spPr bwMode="auto">
          <a:xfrm>
            <a:off x="6562183" y="4440237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059"/>
          <p:cNvGrpSpPr>
            <a:grpSpLocks/>
          </p:cNvGrpSpPr>
          <p:nvPr/>
        </p:nvGrpSpPr>
        <p:grpSpPr bwMode="auto">
          <a:xfrm>
            <a:off x="152400" y="4630739"/>
            <a:ext cx="8991600" cy="2227264"/>
            <a:chOff x="40" y="2666"/>
            <a:chExt cx="5664" cy="1403"/>
          </a:xfrm>
        </p:grpSpPr>
        <p:sp>
          <p:nvSpPr>
            <p:cNvPr id="74" name="Rectangle 2063"/>
            <p:cNvSpPr>
              <a:spLocks noChangeArrowheads="1"/>
            </p:cNvSpPr>
            <p:nvPr/>
          </p:nvSpPr>
          <p:spPr bwMode="auto">
            <a:xfrm>
              <a:off x="126" y="3200"/>
              <a:ext cx="743" cy="304"/>
            </a:xfrm>
            <a:prstGeom prst="rect">
              <a:avLst/>
            </a:prstGeom>
            <a:noFill/>
            <a:ln w="19050">
              <a:solidFill>
                <a:srgbClr val="FF5050"/>
              </a:solidFill>
              <a:miter lim="800000"/>
              <a:headEnd/>
              <a:tailEnd type="none" w="sm" len="lg"/>
            </a:ln>
            <a:effectLst/>
          </p:spPr>
          <p:txBody>
            <a:bodyPr wrap="none" anchor="ctr"/>
            <a:lstStyle/>
            <a:p>
              <a:r>
                <a:rPr lang="en-US" sz="1200" dirty="0" smtClean="0"/>
                <a:t>Evolution</a:t>
              </a:r>
            </a:p>
            <a:p>
              <a:r>
                <a:rPr lang="en-US" sz="1200" dirty="0" smtClean="0"/>
                <a:t>Inefficiency</a:t>
              </a:r>
            </a:p>
          </p:txBody>
        </p:sp>
        <p:sp>
          <p:nvSpPr>
            <p:cNvPr id="86" name="Rectangle 2075"/>
            <p:cNvSpPr>
              <a:spLocks noChangeArrowheads="1"/>
            </p:cNvSpPr>
            <p:nvPr/>
          </p:nvSpPr>
          <p:spPr bwMode="auto">
            <a:xfrm>
              <a:off x="40" y="3083"/>
              <a:ext cx="5664" cy="986"/>
            </a:xfrm>
            <a:prstGeom prst="rect">
              <a:avLst/>
            </a:prstGeom>
            <a:noFill/>
            <a:ln w="19050">
              <a:solidFill>
                <a:srgbClr val="339966"/>
              </a:solidFill>
              <a:prstDash val="dash"/>
              <a:miter lim="800000"/>
              <a:headEnd/>
              <a:tailEnd type="none" w="sm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2076"/>
            <p:cNvSpPr>
              <a:spLocks noChangeShapeType="1"/>
            </p:cNvSpPr>
            <p:nvPr/>
          </p:nvSpPr>
          <p:spPr bwMode="auto">
            <a:xfrm flipH="1">
              <a:off x="2919" y="2682"/>
              <a:ext cx="1350" cy="400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2077"/>
            <p:cNvSpPr>
              <a:spLocks noChangeShapeType="1"/>
            </p:cNvSpPr>
            <p:nvPr/>
          </p:nvSpPr>
          <p:spPr bwMode="auto">
            <a:xfrm>
              <a:off x="5410" y="2666"/>
              <a:ext cx="133" cy="408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Line 2061"/>
          <p:cNvSpPr>
            <a:spLocks noChangeShapeType="1"/>
          </p:cNvSpPr>
          <p:nvPr/>
        </p:nvSpPr>
        <p:spPr bwMode="auto">
          <a:xfrm>
            <a:off x="1493869" y="5716628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8" name="Rectangle 2063"/>
          <p:cNvSpPr>
            <a:spLocks noChangeArrowheads="1"/>
          </p:cNvSpPr>
          <p:nvPr/>
        </p:nvSpPr>
        <p:spPr bwMode="auto">
          <a:xfrm>
            <a:off x="1797081" y="5467391"/>
            <a:ext cx="1500188" cy="482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1200" dirty="0" smtClean="0"/>
              <a:t>Solution Approach:</a:t>
            </a:r>
          </a:p>
          <a:p>
            <a:r>
              <a:rPr lang="en-US" sz="1200" dirty="0" smtClean="0"/>
              <a:t>Guardrail</a:t>
            </a:r>
            <a:endParaRPr lang="en-US" sz="1200" dirty="0"/>
          </a:p>
        </p:txBody>
      </p:sp>
      <p:sp>
        <p:nvSpPr>
          <p:cNvPr id="29" name="Line 2061"/>
          <p:cNvSpPr>
            <a:spLocks noChangeShapeType="1"/>
          </p:cNvSpPr>
          <p:nvPr/>
        </p:nvSpPr>
        <p:spPr bwMode="auto">
          <a:xfrm>
            <a:off x="3279291" y="5716628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0" name="Rectangle 2063"/>
          <p:cNvSpPr>
            <a:spLocks noChangeArrowheads="1"/>
          </p:cNvSpPr>
          <p:nvPr/>
        </p:nvSpPr>
        <p:spPr bwMode="auto">
          <a:xfrm>
            <a:off x="3582503" y="5467391"/>
            <a:ext cx="1285478" cy="482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1200" dirty="0" smtClean="0"/>
              <a:t>Integrating Black </a:t>
            </a:r>
          </a:p>
          <a:p>
            <a:r>
              <a:rPr lang="en-US" sz="1200" dirty="0" smtClean="0"/>
              <a:t>Box Bin-Packing</a:t>
            </a:r>
            <a:endParaRPr lang="en-US" sz="1200" dirty="0"/>
          </a:p>
        </p:txBody>
      </p:sp>
      <p:sp>
        <p:nvSpPr>
          <p:cNvPr id="24" name="Rectangle 2063"/>
          <p:cNvSpPr>
            <a:spLocks noChangeArrowheads="1"/>
          </p:cNvSpPr>
          <p:nvPr/>
        </p:nvSpPr>
        <p:spPr bwMode="auto">
          <a:xfrm>
            <a:off x="5163554" y="5461033"/>
            <a:ext cx="1715119" cy="482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1200" dirty="0" smtClean="0"/>
              <a:t>Evaluation</a:t>
            </a:r>
            <a:endParaRPr lang="en-US" sz="1200" dirty="0"/>
          </a:p>
        </p:txBody>
      </p:sp>
      <p:sp>
        <p:nvSpPr>
          <p:cNvPr id="25" name="Line 2061"/>
          <p:cNvSpPr>
            <a:spLocks noChangeShapeType="1"/>
          </p:cNvSpPr>
          <p:nvPr/>
        </p:nvSpPr>
        <p:spPr bwMode="auto">
          <a:xfrm>
            <a:off x="4886794" y="569704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6" name="Line 2061"/>
          <p:cNvSpPr>
            <a:spLocks noChangeShapeType="1"/>
          </p:cNvSpPr>
          <p:nvPr/>
        </p:nvSpPr>
        <p:spPr bwMode="auto">
          <a:xfrm>
            <a:off x="6897482" y="568381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3" name="Rectangle 2063"/>
          <p:cNvSpPr>
            <a:spLocks noChangeArrowheads="1"/>
          </p:cNvSpPr>
          <p:nvPr/>
        </p:nvSpPr>
        <p:spPr bwMode="auto">
          <a:xfrm>
            <a:off x="7194360" y="5454675"/>
            <a:ext cx="1311380" cy="482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1200" dirty="0" smtClean="0"/>
              <a:t>Challenge</a:t>
            </a:r>
          </a:p>
          <a:p>
            <a:r>
              <a:rPr lang="en-US" sz="1200" dirty="0" smtClean="0"/>
              <a:t>Problem Results</a:t>
            </a:r>
            <a:endParaRPr lang="en-US" sz="1200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0389" y="846708"/>
            <a:ext cx="1921881" cy="203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Oval 33"/>
          <p:cNvSpPr/>
          <p:nvPr/>
        </p:nvSpPr>
        <p:spPr bwMode="auto">
          <a:xfrm>
            <a:off x="3520343" y="-1685260"/>
            <a:ext cx="59128" cy="72676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 flipV="1">
            <a:off x="4656330" y="2135053"/>
            <a:ext cx="318992" cy="272771"/>
          </a:xfrm>
          <a:prstGeom prst="line">
            <a:avLst/>
          </a:prstGeom>
          <a:solidFill>
            <a:schemeClr val="accent1"/>
          </a:solidFill>
          <a:ln w="698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rot="5400000" flipH="1" flipV="1">
            <a:off x="3707509" y="-464931"/>
            <a:ext cx="181414" cy="19709"/>
          </a:xfrm>
          <a:prstGeom prst="line">
            <a:avLst/>
          </a:prstGeom>
          <a:solidFill>
            <a:schemeClr val="accent1"/>
          </a:solidFill>
          <a:ln w="698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rot="16200000" flipV="1">
            <a:off x="2843349" y="-2324261"/>
            <a:ext cx="310992" cy="210345"/>
          </a:xfrm>
          <a:prstGeom prst="line">
            <a:avLst/>
          </a:prstGeom>
          <a:solidFill>
            <a:schemeClr val="accent1"/>
          </a:solidFill>
          <a:ln w="698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V="1">
            <a:off x="4818469" y="2143228"/>
            <a:ext cx="340533" cy="28307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16200000" flipV="1">
            <a:off x="3885009" y="-546520"/>
            <a:ext cx="168456" cy="175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6200000" flipV="1">
            <a:off x="3543261" y="-1500172"/>
            <a:ext cx="142536" cy="701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rot="16200000" flipV="1">
            <a:off x="4609067" y="1515737"/>
            <a:ext cx="845596" cy="1954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rot="16200000" flipV="1">
            <a:off x="4404948" y="1653725"/>
            <a:ext cx="906500" cy="139172"/>
          </a:xfrm>
          <a:prstGeom prst="line">
            <a:avLst/>
          </a:prstGeom>
          <a:solidFill>
            <a:schemeClr val="accent1"/>
          </a:solidFill>
          <a:ln w="698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381000"/>
          </a:xfrm>
        </p:spPr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Challenge 3: Design Evolution Inefficiency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1172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914400"/>
            <a:ext cx="6045200" cy="639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76200" y="4317602"/>
            <a:ext cx="2971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i="1" dirty="0" smtClean="0"/>
              <a:t>In the process of flying towards a more optimal solution, a particle may fly out of the valid solution space</a:t>
            </a:r>
            <a:endParaRPr lang="en-US" sz="2000" i="1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 rot="5400000" flipH="1" flipV="1">
            <a:off x="4495800" y="3962400"/>
            <a:ext cx="259080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5410200" y="5562600"/>
            <a:ext cx="228600" cy="2286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5943600" y="2590800"/>
            <a:ext cx="228600" cy="2286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" name="Rectangle 2060"/>
          <p:cNvSpPr>
            <a:spLocks noChangeArrowheads="1"/>
          </p:cNvSpPr>
          <p:nvPr/>
        </p:nvSpPr>
        <p:spPr bwMode="auto">
          <a:xfrm>
            <a:off x="9632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Evolution</a:t>
            </a:r>
          </a:p>
          <a:p>
            <a:r>
              <a:rPr lang="en-US" sz="800" dirty="0" smtClean="0"/>
              <a:t>Inefficiency</a:t>
            </a:r>
            <a:endParaRPr lang="en-US" sz="800" dirty="0"/>
          </a:p>
        </p:txBody>
      </p:sp>
      <p:sp>
        <p:nvSpPr>
          <p:cNvPr id="47" name="Line 2061"/>
          <p:cNvSpPr>
            <a:spLocks noChangeShapeType="1"/>
          </p:cNvSpPr>
          <p:nvPr/>
        </p:nvSpPr>
        <p:spPr bwMode="auto">
          <a:xfrm>
            <a:off x="100568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2060"/>
          <p:cNvSpPr>
            <a:spLocks noChangeArrowheads="1"/>
          </p:cNvSpPr>
          <p:nvPr/>
        </p:nvSpPr>
        <p:spPr bwMode="auto">
          <a:xfrm>
            <a:off x="1267165" y="845418"/>
            <a:ext cx="637697" cy="2791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Guardrail</a:t>
            </a:r>
            <a:endParaRPr lang="en-US" sz="800" dirty="0"/>
          </a:p>
        </p:txBody>
      </p:sp>
      <p:sp>
        <p:nvSpPr>
          <p:cNvPr id="49" name="Rectangle 2060"/>
          <p:cNvSpPr>
            <a:spLocks noChangeArrowheads="1"/>
          </p:cNvSpPr>
          <p:nvPr/>
        </p:nvSpPr>
        <p:spPr bwMode="auto">
          <a:xfrm>
            <a:off x="2156293" y="834344"/>
            <a:ext cx="687773" cy="31664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Bin-Packing</a:t>
            </a:r>
          </a:p>
          <a:p>
            <a:r>
              <a:rPr lang="en-US" sz="800" dirty="0" smtClean="0"/>
              <a:t>Integration</a:t>
            </a:r>
          </a:p>
        </p:txBody>
      </p:sp>
      <p:sp>
        <p:nvSpPr>
          <p:cNvPr id="50" name="Rectangle 2060"/>
          <p:cNvSpPr>
            <a:spLocks noChangeArrowheads="1"/>
          </p:cNvSpPr>
          <p:nvPr/>
        </p:nvSpPr>
        <p:spPr bwMode="auto">
          <a:xfrm>
            <a:off x="3124584" y="834345"/>
            <a:ext cx="711597" cy="30341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Evaluation</a:t>
            </a:r>
            <a:endParaRPr lang="en-US" sz="800" dirty="0"/>
          </a:p>
        </p:txBody>
      </p:sp>
      <p:sp>
        <p:nvSpPr>
          <p:cNvPr id="51" name="Line 2061"/>
          <p:cNvSpPr>
            <a:spLocks noChangeShapeType="1"/>
          </p:cNvSpPr>
          <p:nvPr/>
        </p:nvSpPr>
        <p:spPr bwMode="auto">
          <a:xfrm>
            <a:off x="1909351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2061"/>
          <p:cNvSpPr>
            <a:spLocks noChangeShapeType="1"/>
          </p:cNvSpPr>
          <p:nvPr/>
        </p:nvSpPr>
        <p:spPr bwMode="auto">
          <a:xfrm>
            <a:off x="283795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2060"/>
          <p:cNvSpPr>
            <a:spLocks noChangeArrowheads="1"/>
          </p:cNvSpPr>
          <p:nvPr/>
        </p:nvSpPr>
        <p:spPr bwMode="auto">
          <a:xfrm>
            <a:off x="4136818" y="827987"/>
            <a:ext cx="711597" cy="30341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Challenge</a:t>
            </a:r>
          </a:p>
          <a:p>
            <a:r>
              <a:rPr lang="en-US" sz="800" dirty="0" smtClean="0"/>
              <a:t>Results</a:t>
            </a:r>
            <a:endParaRPr lang="en-US" sz="800" dirty="0"/>
          </a:p>
        </p:txBody>
      </p:sp>
      <p:sp>
        <p:nvSpPr>
          <p:cNvPr id="54" name="Line 2061"/>
          <p:cNvSpPr>
            <a:spLocks noChangeShapeType="1"/>
          </p:cNvSpPr>
          <p:nvPr/>
        </p:nvSpPr>
        <p:spPr bwMode="auto">
          <a:xfrm>
            <a:off x="3850187" y="96605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Box 2"/>
          <p:cNvSpPr txBox="1">
            <a:spLocks noChangeArrowheads="1"/>
          </p:cNvSpPr>
          <p:nvPr/>
        </p:nvSpPr>
        <p:spPr bwMode="auto">
          <a:xfrm>
            <a:off x="175723" y="4763"/>
            <a:ext cx="8661345" cy="5847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Physical World Interaction Requires Strict </a:t>
            </a:r>
            <a:r>
              <a:rPr lang="en-US" sz="3200" dirty="0" err="1" smtClean="0"/>
              <a:t>QoS</a:t>
            </a:r>
            <a:endParaRPr lang="en-US" sz="3200" dirty="0" smtClean="0"/>
          </a:p>
        </p:txBody>
      </p:sp>
      <p:pic>
        <p:nvPicPr>
          <p:cNvPr id="28" name="Picture 40" descr="c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1568" y="1943693"/>
            <a:ext cx="2425175" cy="165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ounded Rectangular Callout 5"/>
          <p:cNvSpPr>
            <a:spLocks noChangeArrowheads="1"/>
          </p:cNvSpPr>
          <p:nvPr/>
        </p:nvSpPr>
        <p:spPr bwMode="auto">
          <a:xfrm>
            <a:off x="7158794" y="3994002"/>
            <a:ext cx="1936363" cy="1097151"/>
          </a:xfrm>
          <a:prstGeom prst="wedgeRoundRectCallout">
            <a:avLst>
              <a:gd name="adj1" fmla="val -67306"/>
              <a:gd name="adj2" fmla="val -144112"/>
              <a:gd name="adj3" fmla="val 16667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square"/>
          <a:lstStyle/>
          <a:p>
            <a:r>
              <a:rPr lang="en-US" sz="1600" dirty="0" smtClean="0"/>
              <a:t>Design changed to use smaller power supply for weight reduction</a:t>
            </a:r>
          </a:p>
        </p:txBody>
      </p:sp>
      <p:sp>
        <p:nvSpPr>
          <p:cNvPr id="7" name="Rounded Rectangular Callout 5"/>
          <p:cNvSpPr>
            <a:spLocks noChangeArrowheads="1"/>
          </p:cNvSpPr>
          <p:nvPr/>
        </p:nvSpPr>
        <p:spPr bwMode="auto">
          <a:xfrm>
            <a:off x="4455042" y="699543"/>
            <a:ext cx="4125431" cy="895342"/>
          </a:xfrm>
          <a:prstGeom prst="wedgeRoundRectCallout">
            <a:avLst>
              <a:gd name="adj1" fmla="val -17656"/>
              <a:gd name="adj2" fmla="val 110284"/>
              <a:gd name="adj3" fmla="val 16667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square"/>
          <a:lstStyle/>
          <a:p>
            <a:r>
              <a:rPr lang="en-US" sz="1600" dirty="0" smtClean="0"/>
              <a:t>Software developer uses slower algorithm for higher accuracy &amp; improved safety but needs faster processor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-12959" y="765542"/>
            <a:ext cx="4185669" cy="60000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3363" indent="-233363" algn="l" eaLnBrk="0" hangingPunct="0">
              <a:spcBef>
                <a:spcPts val="1200"/>
              </a:spcBef>
              <a:buFontTx/>
              <a:buChar char="•"/>
            </a:pPr>
            <a:r>
              <a:rPr lang="en-US" sz="2000" dirty="0" smtClean="0"/>
              <a:t>Since a CPS interacts with the physical world, it’s not enough for it compute the right answer, it must also compute:</a:t>
            </a:r>
          </a:p>
          <a:p>
            <a:pPr marL="690563" lvl="1" indent="-233363" algn="l" eaLnBrk="0" hangingPunct="0">
              <a:spcBef>
                <a:spcPts val="0"/>
              </a:spcBef>
              <a:buFontTx/>
              <a:buChar char="•"/>
            </a:pPr>
            <a:r>
              <a:rPr lang="en-US" sz="2000" dirty="0" smtClean="0"/>
              <a:t>Fast enough to keep up with real-world processes</a:t>
            </a:r>
          </a:p>
          <a:p>
            <a:pPr marL="690563" lvl="1" indent="-233363" algn="l" eaLnBrk="0" hangingPunct="0">
              <a:spcBef>
                <a:spcPts val="0"/>
              </a:spcBef>
              <a:buFontTx/>
              <a:buChar char="•"/>
            </a:pPr>
            <a:r>
              <a:rPr lang="en-US" sz="2000" dirty="0" smtClean="0"/>
              <a:t>Efficiently enough to run for long periods of time without wasting resources</a:t>
            </a:r>
          </a:p>
          <a:p>
            <a:pPr marL="690563" lvl="1" indent="-233363" algn="l" eaLnBrk="0" hangingPunct="0">
              <a:spcBef>
                <a:spcPts val="0"/>
              </a:spcBef>
              <a:buFontTx/>
              <a:buChar char="•"/>
            </a:pPr>
            <a:r>
              <a:rPr lang="en-US" sz="2000" dirty="0" smtClean="0"/>
              <a:t>Safely to prevent damage to the physical world</a:t>
            </a:r>
          </a:p>
          <a:p>
            <a:pPr marL="233363" lvl="0" indent="-233363" algn="l" eaLnBrk="0" hangingPunct="0">
              <a:spcBef>
                <a:spcPts val="1200"/>
              </a:spcBef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The complexity of interacting with the physical world with the correct </a:t>
            </a:r>
            <a:r>
              <a:rPr lang="en-US" sz="2000" i="1" dirty="0" smtClean="0">
                <a:solidFill>
                  <a:srgbClr val="000000"/>
                </a:solidFill>
              </a:rPr>
              <a:t>Quality of Service 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</a:rPr>
              <a:t>QoS</a:t>
            </a:r>
            <a:r>
              <a:rPr lang="en-US" sz="2000" dirty="0" smtClean="0">
                <a:solidFill>
                  <a:srgbClr val="000000"/>
                </a:solidFill>
              </a:rPr>
              <a:t>), makes CPS design &amp; optimization hard</a:t>
            </a:r>
          </a:p>
          <a:p>
            <a:pPr marL="233363" lvl="0" indent="-233363" algn="l" eaLnBrk="0" hangingPunct="0">
              <a:spcBef>
                <a:spcPts val="1200"/>
              </a:spcBef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233363" indent="-233363" algn="l" eaLnBrk="0" hangingPunct="0">
              <a:spcBef>
                <a:spcPts val="0"/>
              </a:spcBef>
              <a:buFontTx/>
              <a:buChar char="•"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76200"/>
            <a:ext cx="9372600" cy="381000"/>
          </a:xfrm>
        </p:spPr>
        <p:txBody>
          <a:bodyPr/>
          <a:lstStyle/>
          <a:p>
            <a:r>
              <a:rPr lang="en-US" sz="2800" dirty="0" smtClean="0"/>
              <a:t>Challenge 3 Approach: Add “Guardrail” to Solution Space</a:t>
            </a:r>
            <a:endParaRPr lang="en-US" sz="2800" dirty="0"/>
          </a:p>
        </p:txBody>
      </p:sp>
      <p:pic>
        <p:nvPicPr>
          <p:cNvPr id="1172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914400"/>
            <a:ext cx="6045200" cy="639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152400" y="2819400"/>
            <a:ext cx="2362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i="1" dirty="0" smtClean="0"/>
              <a:t>Our next approach was to try &amp; add a “guardrail” to do a better job of restricting the search to valid solutions</a:t>
            </a:r>
          </a:p>
          <a:p>
            <a:pPr algn="l"/>
            <a:endParaRPr lang="en-US" sz="2000" i="1" dirty="0" smtClean="0"/>
          </a:p>
          <a:p>
            <a:pPr algn="l"/>
            <a:r>
              <a:rPr lang="en-US" sz="2000" i="1" dirty="0" smtClean="0"/>
              <a:t>We want to integrate black box bin-packing to create the railing</a:t>
            </a:r>
            <a:endParaRPr lang="en-US" sz="2000" i="1" dirty="0"/>
          </a:p>
        </p:txBody>
      </p:sp>
      <p:sp>
        <p:nvSpPr>
          <p:cNvPr id="25" name="Oval 24"/>
          <p:cNvSpPr/>
          <p:nvPr/>
        </p:nvSpPr>
        <p:spPr bwMode="auto">
          <a:xfrm>
            <a:off x="5638800" y="5638800"/>
            <a:ext cx="228600" cy="2286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5943600" y="2590800"/>
            <a:ext cx="228600" cy="2286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4953000" y="4953000"/>
            <a:ext cx="1371600" cy="1295400"/>
          </a:xfrm>
          <a:prstGeom prst="line">
            <a:avLst/>
          </a:prstGeom>
          <a:solidFill>
            <a:schemeClr val="accent1"/>
          </a:solidFill>
          <a:ln w="698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5400000" flipH="1" flipV="1">
            <a:off x="5829300" y="4381500"/>
            <a:ext cx="1066800" cy="76200"/>
          </a:xfrm>
          <a:prstGeom prst="line">
            <a:avLst/>
          </a:prstGeom>
          <a:solidFill>
            <a:schemeClr val="accent1"/>
          </a:solidFill>
          <a:ln w="698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16200000" flipV="1">
            <a:off x="5029200" y="2514600"/>
            <a:ext cx="1828800" cy="914400"/>
          </a:xfrm>
          <a:prstGeom prst="line">
            <a:avLst/>
          </a:prstGeom>
          <a:solidFill>
            <a:schemeClr val="accent1"/>
          </a:solidFill>
          <a:ln w="698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rot="5400000" flipH="1" flipV="1">
            <a:off x="5829300" y="4914900"/>
            <a:ext cx="838200" cy="762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6200000" flipV="1">
            <a:off x="6096000" y="4267200"/>
            <a:ext cx="990600" cy="76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rot="16200000" flipV="1">
            <a:off x="5905500" y="3162300"/>
            <a:ext cx="83820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V="1">
            <a:off x="2590800" y="2514600"/>
            <a:ext cx="297180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Rectangle 2060"/>
          <p:cNvSpPr>
            <a:spLocks noChangeArrowheads="1"/>
          </p:cNvSpPr>
          <p:nvPr/>
        </p:nvSpPr>
        <p:spPr bwMode="auto">
          <a:xfrm>
            <a:off x="9632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Evolution</a:t>
            </a:r>
          </a:p>
          <a:p>
            <a:r>
              <a:rPr lang="en-US" sz="800" dirty="0" smtClean="0"/>
              <a:t>Inefficiency</a:t>
            </a:r>
            <a:endParaRPr lang="en-US" sz="800" dirty="0"/>
          </a:p>
        </p:txBody>
      </p:sp>
      <p:sp>
        <p:nvSpPr>
          <p:cNvPr id="49" name="Line 2061"/>
          <p:cNvSpPr>
            <a:spLocks noChangeShapeType="1"/>
          </p:cNvSpPr>
          <p:nvPr/>
        </p:nvSpPr>
        <p:spPr bwMode="auto">
          <a:xfrm>
            <a:off x="100568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2060"/>
          <p:cNvSpPr>
            <a:spLocks noChangeArrowheads="1"/>
          </p:cNvSpPr>
          <p:nvPr/>
        </p:nvSpPr>
        <p:spPr bwMode="auto">
          <a:xfrm>
            <a:off x="1267165" y="845418"/>
            <a:ext cx="637697" cy="27911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Guardrail</a:t>
            </a:r>
            <a:endParaRPr lang="en-US" sz="800" dirty="0"/>
          </a:p>
        </p:txBody>
      </p:sp>
      <p:sp>
        <p:nvSpPr>
          <p:cNvPr id="51" name="Rectangle 2060"/>
          <p:cNvSpPr>
            <a:spLocks noChangeArrowheads="1"/>
          </p:cNvSpPr>
          <p:nvPr/>
        </p:nvSpPr>
        <p:spPr bwMode="auto">
          <a:xfrm>
            <a:off x="2156293" y="834344"/>
            <a:ext cx="687773" cy="31664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Bin-Packing</a:t>
            </a:r>
          </a:p>
          <a:p>
            <a:r>
              <a:rPr lang="en-US" sz="800" dirty="0" smtClean="0"/>
              <a:t>Integration</a:t>
            </a:r>
          </a:p>
        </p:txBody>
      </p:sp>
      <p:sp>
        <p:nvSpPr>
          <p:cNvPr id="52" name="Rectangle 2060"/>
          <p:cNvSpPr>
            <a:spLocks noChangeArrowheads="1"/>
          </p:cNvSpPr>
          <p:nvPr/>
        </p:nvSpPr>
        <p:spPr bwMode="auto">
          <a:xfrm>
            <a:off x="3124584" y="834345"/>
            <a:ext cx="711597" cy="30341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Evaluation</a:t>
            </a:r>
            <a:endParaRPr lang="en-US" sz="800" dirty="0"/>
          </a:p>
        </p:txBody>
      </p:sp>
      <p:sp>
        <p:nvSpPr>
          <p:cNvPr id="53" name="Line 2061"/>
          <p:cNvSpPr>
            <a:spLocks noChangeShapeType="1"/>
          </p:cNvSpPr>
          <p:nvPr/>
        </p:nvSpPr>
        <p:spPr bwMode="auto">
          <a:xfrm>
            <a:off x="1909351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2061"/>
          <p:cNvSpPr>
            <a:spLocks noChangeShapeType="1"/>
          </p:cNvSpPr>
          <p:nvPr/>
        </p:nvSpPr>
        <p:spPr bwMode="auto">
          <a:xfrm>
            <a:off x="283795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2060"/>
          <p:cNvSpPr>
            <a:spLocks noChangeArrowheads="1"/>
          </p:cNvSpPr>
          <p:nvPr/>
        </p:nvSpPr>
        <p:spPr bwMode="auto">
          <a:xfrm>
            <a:off x="4136818" y="827987"/>
            <a:ext cx="711597" cy="30341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Challenge</a:t>
            </a:r>
          </a:p>
          <a:p>
            <a:r>
              <a:rPr lang="en-US" sz="800" dirty="0" smtClean="0"/>
              <a:t>Results</a:t>
            </a:r>
            <a:endParaRPr lang="en-US" sz="800" dirty="0"/>
          </a:p>
        </p:txBody>
      </p:sp>
      <p:sp>
        <p:nvSpPr>
          <p:cNvPr id="56" name="Line 2061"/>
          <p:cNvSpPr>
            <a:spLocks noChangeShapeType="1"/>
          </p:cNvSpPr>
          <p:nvPr/>
        </p:nvSpPr>
        <p:spPr bwMode="auto">
          <a:xfrm>
            <a:off x="3850187" y="96605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Guardrail: Hybrid Solution Space Representation</a:t>
            </a:r>
          </a:p>
        </p:txBody>
      </p:sp>
      <p:pic>
        <p:nvPicPr>
          <p:cNvPr id="8197" name="Picture 2" descr="http://www.beedigital.net/blog/wp-content/uploads/2008/03/particl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5110" y="2187678"/>
            <a:ext cx="40386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4267200"/>
            <a:ext cx="2969600" cy="88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2" descr="SQL s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5486400"/>
            <a:ext cx="439941" cy="64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2" descr="SQL s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5486400"/>
            <a:ext cx="439941" cy="64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191000" y="6096000"/>
            <a:ext cx="790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Node 1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867400" y="6096000"/>
            <a:ext cx="790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Node 2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1788084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Changed vectors to represent bin-packing orderings 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Example pack C3, C1, &amp; then C2</a:t>
            </a:r>
            <a:endParaRPr lang="en-US" sz="2000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4724400" y="5105400"/>
            <a:ext cx="137160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0800000" flipV="1">
            <a:off x="4953003" y="5105400"/>
            <a:ext cx="609599" cy="45720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rot="10800000" flipV="1">
            <a:off x="4953000" y="5105400"/>
            <a:ext cx="1453216" cy="762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29" name="Rounded Rectangle 28"/>
          <p:cNvSpPr/>
          <p:nvPr/>
        </p:nvSpPr>
        <p:spPr bwMode="auto">
          <a:xfrm>
            <a:off x="444910" y="3247103"/>
            <a:ext cx="2819400" cy="609600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3, 1, 2</a:t>
            </a: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806" y="4395019"/>
            <a:ext cx="186615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Straight Connector 37"/>
          <p:cNvCxnSpPr>
            <a:stCxn id="8197" idx="1"/>
          </p:cNvCxnSpPr>
          <p:nvPr/>
        </p:nvCxnSpPr>
        <p:spPr bwMode="auto">
          <a:xfrm rot="10800000">
            <a:off x="3200400" y="3274142"/>
            <a:ext cx="2654710" cy="2613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888888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10800000" flipV="1">
            <a:off x="3333137" y="3775586"/>
            <a:ext cx="2580966" cy="4424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888888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Down Arrow 42"/>
          <p:cNvSpPr/>
          <p:nvPr/>
        </p:nvSpPr>
        <p:spPr bwMode="auto">
          <a:xfrm>
            <a:off x="1236406" y="3923071"/>
            <a:ext cx="1219200" cy="459756"/>
          </a:xfrm>
          <a:prstGeom prst="downArrow">
            <a:avLst/>
          </a:prstGeom>
          <a:noFill/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Down Arrow 43"/>
          <p:cNvSpPr/>
          <p:nvPr/>
        </p:nvSpPr>
        <p:spPr bwMode="auto">
          <a:xfrm rot="16200000">
            <a:off x="2844615" y="4459060"/>
            <a:ext cx="1219200" cy="1447025"/>
          </a:xfrm>
          <a:prstGeom prst="downArrow">
            <a:avLst/>
          </a:prstGeom>
          <a:noFill/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31606" y="6223819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Bin-Packer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4114800" y="6381690"/>
            <a:ext cx="2647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Deployment Topology</a:t>
            </a:r>
            <a:endParaRPr lang="en-US" sz="2000" dirty="0"/>
          </a:p>
        </p:txBody>
      </p:sp>
      <p:sp>
        <p:nvSpPr>
          <p:cNvPr id="59" name="Rectangle 2060"/>
          <p:cNvSpPr>
            <a:spLocks noChangeArrowheads="1"/>
          </p:cNvSpPr>
          <p:nvPr/>
        </p:nvSpPr>
        <p:spPr bwMode="auto">
          <a:xfrm>
            <a:off x="9632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Evolution</a:t>
            </a:r>
          </a:p>
          <a:p>
            <a:r>
              <a:rPr lang="en-US" sz="800" dirty="0" smtClean="0"/>
              <a:t>Inefficiency</a:t>
            </a:r>
            <a:endParaRPr lang="en-US" sz="800" dirty="0"/>
          </a:p>
        </p:txBody>
      </p:sp>
      <p:sp>
        <p:nvSpPr>
          <p:cNvPr id="60" name="Line 2061"/>
          <p:cNvSpPr>
            <a:spLocks noChangeShapeType="1"/>
          </p:cNvSpPr>
          <p:nvPr/>
        </p:nvSpPr>
        <p:spPr bwMode="auto">
          <a:xfrm>
            <a:off x="100568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2060"/>
          <p:cNvSpPr>
            <a:spLocks noChangeArrowheads="1"/>
          </p:cNvSpPr>
          <p:nvPr/>
        </p:nvSpPr>
        <p:spPr bwMode="auto">
          <a:xfrm>
            <a:off x="1267165" y="845418"/>
            <a:ext cx="637697" cy="27911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Guardrail</a:t>
            </a:r>
            <a:endParaRPr lang="en-US" sz="800" dirty="0"/>
          </a:p>
        </p:txBody>
      </p:sp>
      <p:sp>
        <p:nvSpPr>
          <p:cNvPr id="62" name="Rectangle 2060"/>
          <p:cNvSpPr>
            <a:spLocks noChangeArrowheads="1"/>
          </p:cNvSpPr>
          <p:nvPr/>
        </p:nvSpPr>
        <p:spPr bwMode="auto">
          <a:xfrm>
            <a:off x="2156293" y="834344"/>
            <a:ext cx="687773" cy="31664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Bin-Packing</a:t>
            </a:r>
          </a:p>
          <a:p>
            <a:r>
              <a:rPr lang="en-US" sz="800" dirty="0" smtClean="0"/>
              <a:t>Integration</a:t>
            </a:r>
          </a:p>
        </p:txBody>
      </p:sp>
      <p:sp>
        <p:nvSpPr>
          <p:cNvPr id="63" name="Rectangle 2060"/>
          <p:cNvSpPr>
            <a:spLocks noChangeArrowheads="1"/>
          </p:cNvSpPr>
          <p:nvPr/>
        </p:nvSpPr>
        <p:spPr bwMode="auto">
          <a:xfrm>
            <a:off x="3124584" y="834345"/>
            <a:ext cx="711597" cy="30341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Evaluation</a:t>
            </a:r>
            <a:endParaRPr lang="en-US" sz="800" dirty="0"/>
          </a:p>
        </p:txBody>
      </p:sp>
      <p:sp>
        <p:nvSpPr>
          <p:cNvPr id="64" name="Line 2061"/>
          <p:cNvSpPr>
            <a:spLocks noChangeShapeType="1"/>
          </p:cNvSpPr>
          <p:nvPr/>
        </p:nvSpPr>
        <p:spPr bwMode="auto">
          <a:xfrm>
            <a:off x="1909351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2061"/>
          <p:cNvSpPr>
            <a:spLocks noChangeShapeType="1"/>
          </p:cNvSpPr>
          <p:nvPr/>
        </p:nvSpPr>
        <p:spPr bwMode="auto">
          <a:xfrm>
            <a:off x="283795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2060"/>
          <p:cNvSpPr>
            <a:spLocks noChangeArrowheads="1"/>
          </p:cNvSpPr>
          <p:nvPr/>
        </p:nvSpPr>
        <p:spPr bwMode="auto">
          <a:xfrm>
            <a:off x="4136818" y="827987"/>
            <a:ext cx="711597" cy="30341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Challenge</a:t>
            </a:r>
          </a:p>
          <a:p>
            <a:r>
              <a:rPr lang="en-US" sz="800" dirty="0" smtClean="0"/>
              <a:t>Results</a:t>
            </a:r>
            <a:endParaRPr lang="en-US" sz="800" dirty="0"/>
          </a:p>
        </p:txBody>
      </p:sp>
      <p:sp>
        <p:nvSpPr>
          <p:cNvPr id="67" name="Line 2061"/>
          <p:cNvSpPr>
            <a:spLocks noChangeShapeType="1"/>
          </p:cNvSpPr>
          <p:nvPr/>
        </p:nvSpPr>
        <p:spPr bwMode="auto">
          <a:xfrm>
            <a:off x="3850187" y="96605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457200"/>
          </a:xfrm>
        </p:spPr>
        <p:txBody>
          <a:bodyPr/>
          <a:lstStyle/>
          <a:p>
            <a:r>
              <a:rPr lang="en-US" sz="2800" dirty="0" smtClean="0"/>
              <a:t>Avionics Challenge Problem Power Optimization</a:t>
            </a:r>
            <a:endParaRPr lang="en-US" sz="2800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420823" y="4007142"/>
          <a:ext cx="6034544" cy="285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07595" y="1263611"/>
          <a:ext cx="612714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2060"/>
          <p:cNvSpPr>
            <a:spLocks noChangeArrowheads="1"/>
          </p:cNvSpPr>
          <p:nvPr/>
        </p:nvSpPr>
        <p:spPr bwMode="auto">
          <a:xfrm>
            <a:off x="9632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Evolution</a:t>
            </a:r>
          </a:p>
          <a:p>
            <a:r>
              <a:rPr lang="en-US" sz="800" dirty="0" smtClean="0"/>
              <a:t>Inefficiency</a:t>
            </a:r>
            <a:endParaRPr lang="en-US" sz="800" dirty="0"/>
          </a:p>
        </p:txBody>
      </p:sp>
      <p:sp>
        <p:nvSpPr>
          <p:cNvPr id="9" name="Line 2061"/>
          <p:cNvSpPr>
            <a:spLocks noChangeShapeType="1"/>
          </p:cNvSpPr>
          <p:nvPr/>
        </p:nvSpPr>
        <p:spPr bwMode="auto">
          <a:xfrm>
            <a:off x="100568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2060"/>
          <p:cNvSpPr>
            <a:spLocks noChangeArrowheads="1"/>
          </p:cNvSpPr>
          <p:nvPr/>
        </p:nvSpPr>
        <p:spPr bwMode="auto">
          <a:xfrm>
            <a:off x="1267165" y="845418"/>
            <a:ext cx="637697" cy="27911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Guardrail</a:t>
            </a:r>
            <a:endParaRPr lang="en-US" sz="800" dirty="0"/>
          </a:p>
        </p:txBody>
      </p:sp>
      <p:sp>
        <p:nvSpPr>
          <p:cNvPr id="11" name="Rectangle 2060"/>
          <p:cNvSpPr>
            <a:spLocks noChangeArrowheads="1"/>
          </p:cNvSpPr>
          <p:nvPr/>
        </p:nvSpPr>
        <p:spPr bwMode="auto">
          <a:xfrm>
            <a:off x="2156293" y="834344"/>
            <a:ext cx="687773" cy="31664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Bin-Packing</a:t>
            </a:r>
          </a:p>
          <a:p>
            <a:r>
              <a:rPr lang="en-US" sz="800" dirty="0" smtClean="0"/>
              <a:t>Integration</a:t>
            </a:r>
          </a:p>
        </p:txBody>
      </p:sp>
      <p:sp>
        <p:nvSpPr>
          <p:cNvPr id="12" name="Rectangle 2060"/>
          <p:cNvSpPr>
            <a:spLocks noChangeArrowheads="1"/>
          </p:cNvSpPr>
          <p:nvPr/>
        </p:nvSpPr>
        <p:spPr bwMode="auto">
          <a:xfrm>
            <a:off x="3124584" y="834345"/>
            <a:ext cx="711597" cy="30341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Evaluation</a:t>
            </a:r>
            <a:endParaRPr lang="en-US" sz="800" dirty="0"/>
          </a:p>
        </p:txBody>
      </p:sp>
      <p:sp>
        <p:nvSpPr>
          <p:cNvPr id="13" name="Line 2061"/>
          <p:cNvSpPr>
            <a:spLocks noChangeShapeType="1"/>
          </p:cNvSpPr>
          <p:nvPr/>
        </p:nvSpPr>
        <p:spPr bwMode="auto">
          <a:xfrm>
            <a:off x="1909351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2061"/>
          <p:cNvSpPr>
            <a:spLocks noChangeShapeType="1"/>
          </p:cNvSpPr>
          <p:nvPr/>
        </p:nvSpPr>
        <p:spPr bwMode="auto">
          <a:xfrm>
            <a:off x="283795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2060"/>
          <p:cNvSpPr>
            <a:spLocks noChangeArrowheads="1"/>
          </p:cNvSpPr>
          <p:nvPr/>
        </p:nvSpPr>
        <p:spPr bwMode="auto">
          <a:xfrm>
            <a:off x="4136818" y="827987"/>
            <a:ext cx="711597" cy="30341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Challenge</a:t>
            </a:r>
          </a:p>
          <a:p>
            <a:r>
              <a:rPr lang="en-US" sz="800" dirty="0" smtClean="0"/>
              <a:t>Results</a:t>
            </a:r>
            <a:endParaRPr lang="en-US" sz="800" dirty="0"/>
          </a:p>
        </p:txBody>
      </p:sp>
      <p:sp>
        <p:nvSpPr>
          <p:cNvPr id="16" name="Line 2061"/>
          <p:cNvSpPr>
            <a:spLocks noChangeShapeType="1"/>
          </p:cNvSpPr>
          <p:nvPr/>
        </p:nvSpPr>
        <p:spPr bwMode="auto">
          <a:xfrm>
            <a:off x="3850187" y="96605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137889" y="1045155"/>
            <a:ext cx="30061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Avionics Deployment Optimization </a:t>
            </a:r>
            <a:r>
              <a:rPr lang="en-US" sz="1800" dirty="0" err="1" smtClean="0"/>
              <a:t>w</a:t>
            </a:r>
            <a:r>
              <a:rPr lang="en-US" sz="1800" dirty="0" smtClean="0"/>
              <a:t>/ Varying Processor &amp; Network Comm. Power Consumption Rates</a:t>
            </a:r>
            <a:endParaRPr lang="en-US" sz="1800" dirty="0"/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6494050" y="3558817"/>
            <a:ext cx="2447932" cy="1119509"/>
          </a:xfrm>
          <a:prstGeom prst="wedgeRoundRectCallout">
            <a:avLst>
              <a:gd name="adj1" fmla="val -79952"/>
              <a:gd name="adj2" fmla="val 73298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 smtClean="0"/>
              <a:t>~69% improve-</a:t>
            </a:r>
            <a:r>
              <a:rPr lang="en-US" sz="2000" dirty="0" err="1" smtClean="0"/>
              <a:t>ment</a:t>
            </a:r>
            <a:r>
              <a:rPr lang="en-US" sz="2000" dirty="0" smtClean="0"/>
              <a:t> over just bin-packing seeding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08279" y="4987638"/>
            <a:ext cx="247251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100" b="1" dirty="0" smtClean="0"/>
              <a:t>Publications:</a:t>
            </a:r>
          </a:p>
          <a:p>
            <a:pPr algn="l"/>
            <a:r>
              <a:rPr lang="en-US" sz="1100" dirty="0" smtClean="0"/>
              <a:t>Jules White, Brian Dougherty, Chris Thompson, Douglas C. Schmidt</a:t>
            </a:r>
            <a:r>
              <a:rPr lang="en-US" sz="1100" dirty="0" smtClean="0">
                <a:solidFill>
                  <a:srgbClr val="FF0000"/>
                </a:solidFill>
              </a:rPr>
              <a:t>, </a:t>
            </a:r>
            <a:r>
              <a:rPr lang="en-US" sz="1100" dirty="0" err="1" smtClean="0">
                <a:solidFill>
                  <a:srgbClr val="FF0000"/>
                </a:solidFill>
              </a:rPr>
              <a:t>ScatterD</a:t>
            </a:r>
            <a:r>
              <a:rPr lang="en-US" sz="1100" dirty="0" smtClean="0">
                <a:solidFill>
                  <a:srgbClr val="FF0000"/>
                </a:solidFill>
              </a:rPr>
              <a:t>: Spatial Deployment Optimization with Hybrid Heuristic / Evolutionary Algorithms</a:t>
            </a:r>
            <a:r>
              <a:rPr lang="en-US" sz="1100" dirty="0" smtClean="0"/>
              <a:t>, </a:t>
            </a:r>
            <a:r>
              <a:rPr lang="en-US" sz="1100" b="1" dirty="0" smtClean="0"/>
              <a:t>ACM Transactions on Autonomous &amp; Adaptive Systems </a:t>
            </a:r>
            <a:r>
              <a:rPr lang="en-US" sz="1100" dirty="0" smtClean="0"/>
              <a:t>Special Issue on Spatial Computing, (to appear)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1600"/>
            <a:ext cx="8839200" cy="381000"/>
          </a:xfrm>
        </p:spPr>
        <p:txBody>
          <a:bodyPr/>
          <a:lstStyle/>
          <a:p>
            <a:r>
              <a:rPr lang="en-US" sz="2500" dirty="0" smtClean="0"/>
              <a:t>Results on Avionics Communication Optimization Challenge</a:t>
            </a:r>
            <a:endParaRPr lang="en-US" sz="250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2454036" y="1203912"/>
            <a:ext cx="2853676" cy="4347608"/>
          </a:xfrm>
          <a:prstGeom prst="rect">
            <a:avLst/>
          </a:prstGeom>
          <a:solidFill>
            <a:srgbClr val="85FFE0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55000" dir="5400000" sy="-100000" algn="bl" rotWithShape="0"/>
          </a:effectLst>
        </p:spPr>
      </p:sp>
      <p:sp>
        <p:nvSpPr>
          <p:cNvPr id="14" name="Rectangle 13"/>
          <p:cNvSpPr/>
          <p:nvPr/>
        </p:nvSpPr>
        <p:spPr bwMode="auto">
          <a:xfrm>
            <a:off x="5618482" y="1009367"/>
            <a:ext cx="3525518" cy="4542153"/>
          </a:xfrm>
          <a:prstGeom prst="rect">
            <a:avLst/>
          </a:prstGeom>
          <a:solidFill>
            <a:srgbClr val="93E3FF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55000" dir="5400000" sy="-100000" algn="bl" rotWithShape="0"/>
          </a:effectLst>
        </p:spPr>
      </p:sp>
      <p:cxnSp>
        <p:nvCxnSpPr>
          <p:cNvPr id="10" name="Straight Connector 9"/>
          <p:cNvCxnSpPr/>
          <p:nvPr/>
        </p:nvCxnSpPr>
        <p:spPr bwMode="auto">
          <a:xfrm flipV="1">
            <a:off x="966467" y="1969894"/>
            <a:ext cx="8177533" cy="5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100294" y="1150993"/>
            <a:ext cx="3581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Baseline</a:t>
            </a:r>
          </a:p>
          <a:p>
            <a:r>
              <a:rPr lang="en-US" dirty="0" smtClean="0"/>
              <a:t>Deployment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97302" y="1064087"/>
            <a:ext cx="3581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Optimized</a:t>
            </a:r>
          </a:p>
          <a:p>
            <a:r>
              <a:rPr lang="en-US" dirty="0" smtClean="0"/>
              <a:t>Deployment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 bwMode="auto">
          <a:xfrm>
            <a:off x="2356348" y="2421261"/>
            <a:ext cx="2007050" cy="411480"/>
          </a:xfrm>
          <a:prstGeom prst="cub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8" name="TextBox 17"/>
          <p:cNvSpPr txBox="1"/>
          <p:nvPr/>
        </p:nvSpPr>
        <p:spPr>
          <a:xfrm>
            <a:off x="2474761" y="2002454"/>
            <a:ext cx="2165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41 Processors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39211" y="1959493"/>
            <a:ext cx="2165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35 Processors</a:t>
            </a:r>
            <a:endParaRPr lang="en-US" dirty="0"/>
          </a:p>
        </p:txBody>
      </p:sp>
      <p:sp>
        <p:nvSpPr>
          <p:cNvPr id="20" name="Cube 19"/>
          <p:cNvSpPr/>
          <p:nvPr/>
        </p:nvSpPr>
        <p:spPr bwMode="auto">
          <a:xfrm>
            <a:off x="5569637" y="2378300"/>
            <a:ext cx="1431333" cy="411480"/>
          </a:xfrm>
          <a:prstGeom prst="cube">
            <a:avLst/>
          </a:prstGeom>
          <a:solidFill>
            <a:srgbClr val="333399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2" name="TextBox 21"/>
          <p:cNvSpPr txBox="1"/>
          <p:nvPr/>
        </p:nvSpPr>
        <p:spPr>
          <a:xfrm>
            <a:off x="0" y="2067576"/>
            <a:ext cx="247738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Is it possible to reduce # of required processors?</a:t>
            </a:r>
            <a:endParaRPr lang="en-US" sz="1900" dirty="0"/>
          </a:p>
        </p:txBody>
      </p:sp>
      <p:sp>
        <p:nvSpPr>
          <p:cNvPr id="33" name="TextBox 32"/>
          <p:cNvSpPr txBox="1"/>
          <p:nvPr/>
        </p:nvSpPr>
        <p:spPr>
          <a:xfrm>
            <a:off x="7239085" y="2165256"/>
            <a:ext cx="1904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~15% Improvement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0996" y="3213064"/>
            <a:ext cx="234451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Is it possible to reduce network bandwidth?</a:t>
            </a:r>
            <a:endParaRPr lang="en-US" sz="1900" dirty="0"/>
          </a:p>
        </p:txBody>
      </p:sp>
      <p:sp>
        <p:nvSpPr>
          <p:cNvPr id="30" name="TextBox 29"/>
          <p:cNvSpPr txBox="1"/>
          <p:nvPr/>
        </p:nvSpPr>
        <p:spPr>
          <a:xfrm>
            <a:off x="65124" y="4439952"/>
            <a:ext cx="234451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Is it possible to derive the solution faster?</a:t>
            </a:r>
            <a:endParaRPr lang="en-US" sz="1900" dirty="0"/>
          </a:p>
        </p:txBody>
      </p:sp>
      <p:sp>
        <p:nvSpPr>
          <p:cNvPr id="31" name="Rectangle 2060"/>
          <p:cNvSpPr>
            <a:spLocks noChangeArrowheads="1"/>
          </p:cNvSpPr>
          <p:nvPr/>
        </p:nvSpPr>
        <p:spPr bwMode="auto">
          <a:xfrm>
            <a:off x="9632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Evolution</a:t>
            </a:r>
          </a:p>
          <a:p>
            <a:r>
              <a:rPr lang="en-US" sz="800" dirty="0" smtClean="0"/>
              <a:t>Inefficiency</a:t>
            </a:r>
            <a:endParaRPr lang="en-US" sz="800" dirty="0"/>
          </a:p>
        </p:txBody>
      </p:sp>
      <p:sp>
        <p:nvSpPr>
          <p:cNvPr id="32" name="Line 2061"/>
          <p:cNvSpPr>
            <a:spLocks noChangeShapeType="1"/>
          </p:cNvSpPr>
          <p:nvPr/>
        </p:nvSpPr>
        <p:spPr bwMode="auto">
          <a:xfrm>
            <a:off x="100568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2060"/>
          <p:cNvSpPr>
            <a:spLocks noChangeArrowheads="1"/>
          </p:cNvSpPr>
          <p:nvPr/>
        </p:nvSpPr>
        <p:spPr bwMode="auto">
          <a:xfrm>
            <a:off x="1267165" y="845418"/>
            <a:ext cx="637697" cy="27911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Guardrail</a:t>
            </a:r>
            <a:endParaRPr lang="en-US" sz="800" dirty="0"/>
          </a:p>
        </p:txBody>
      </p:sp>
      <p:sp>
        <p:nvSpPr>
          <p:cNvPr id="40" name="Rectangle 2060"/>
          <p:cNvSpPr>
            <a:spLocks noChangeArrowheads="1"/>
          </p:cNvSpPr>
          <p:nvPr/>
        </p:nvSpPr>
        <p:spPr bwMode="auto">
          <a:xfrm>
            <a:off x="2156293" y="834344"/>
            <a:ext cx="687773" cy="31664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Bin-Packing</a:t>
            </a:r>
          </a:p>
          <a:p>
            <a:r>
              <a:rPr lang="en-US" sz="800" dirty="0" smtClean="0"/>
              <a:t>Integration</a:t>
            </a:r>
          </a:p>
        </p:txBody>
      </p:sp>
      <p:sp>
        <p:nvSpPr>
          <p:cNvPr id="41" name="Rectangle 2060"/>
          <p:cNvSpPr>
            <a:spLocks noChangeArrowheads="1"/>
          </p:cNvSpPr>
          <p:nvPr/>
        </p:nvSpPr>
        <p:spPr bwMode="auto">
          <a:xfrm>
            <a:off x="3124584" y="834345"/>
            <a:ext cx="711597" cy="30341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Evaluation</a:t>
            </a:r>
            <a:endParaRPr lang="en-US" sz="800" dirty="0"/>
          </a:p>
        </p:txBody>
      </p:sp>
      <p:sp>
        <p:nvSpPr>
          <p:cNvPr id="42" name="Line 2061"/>
          <p:cNvSpPr>
            <a:spLocks noChangeShapeType="1"/>
          </p:cNvSpPr>
          <p:nvPr/>
        </p:nvSpPr>
        <p:spPr bwMode="auto">
          <a:xfrm>
            <a:off x="1909351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2061"/>
          <p:cNvSpPr>
            <a:spLocks noChangeShapeType="1"/>
          </p:cNvSpPr>
          <p:nvPr/>
        </p:nvSpPr>
        <p:spPr bwMode="auto">
          <a:xfrm>
            <a:off x="283795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2060"/>
          <p:cNvSpPr>
            <a:spLocks noChangeArrowheads="1"/>
          </p:cNvSpPr>
          <p:nvPr/>
        </p:nvSpPr>
        <p:spPr bwMode="auto">
          <a:xfrm>
            <a:off x="4136818" y="827987"/>
            <a:ext cx="711597" cy="30341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Challenge</a:t>
            </a:r>
          </a:p>
          <a:p>
            <a:r>
              <a:rPr lang="en-US" sz="800" dirty="0" smtClean="0"/>
              <a:t>Results</a:t>
            </a:r>
            <a:endParaRPr lang="en-US" sz="800" dirty="0"/>
          </a:p>
        </p:txBody>
      </p:sp>
      <p:sp>
        <p:nvSpPr>
          <p:cNvPr id="45" name="Line 2061"/>
          <p:cNvSpPr>
            <a:spLocks noChangeShapeType="1"/>
          </p:cNvSpPr>
          <p:nvPr/>
        </p:nvSpPr>
        <p:spPr bwMode="auto">
          <a:xfrm>
            <a:off x="3850187" y="96605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1600"/>
            <a:ext cx="8839200" cy="381000"/>
          </a:xfrm>
        </p:spPr>
        <p:txBody>
          <a:bodyPr/>
          <a:lstStyle/>
          <a:p>
            <a:r>
              <a:rPr lang="en-US" sz="2500" dirty="0" smtClean="0"/>
              <a:t>Results on Avionics Communication Optimization Challenge</a:t>
            </a:r>
            <a:endParaRPr lang="en-US" sz="250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2454036" y="1190682"/>
            <a:ext cx="2853676" cy="4360838"/>
          </a:xfrm>
          <a:prstGeom prst="rect">
            <a:avLst/>
          </a:prstGeom>
          <a:solidFill>
            <a:srgbClr val="85FFE0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55000" dir="5400000" sy="-100000" algn="bl" rotWithShape="0"/>
          </a:effectLst>
        </p:spPr>
      </p:sp>
      <p:sp>
        <p:nvSpPr>
          <p:cNvPr id="14" name="Rectangle 13"/>
          <p:cNvSpPr/>
          <p:nvPr/>
        </p:nvSpPr>
        <p:spPr bwMode="auto">
          <a:xfrm>
            <a:off x="5618482" y="1009367"/>
            <a:ext cx="3525518" cy="4542153"/>
          </a:xfrm>
          <a:prstGeom prst="rect">
            <a:avLst/>
          </a:prstGeom>
          <a:solidFill>
            <a:srgbClr val="93E3FF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55000" dir="5400000" sy="-100000" algn="bl" rotWithShape="0"/>
          </a:effectLst>
        </p:spPr>
      </p:sp>
      <p:cxnSp>
        <p:nvCxnSpPr>
          <p:cNvPr id="10" name="Straight Connector 9"/>
          <p:cNvCxnSpPr/>
          <p:nvPr/>
        </p:nvCxnSpPr>
        <p:spPr bwMode="auto">
          <a:xfrm flipV="1">
            <a:off x="966467" y="1969894"/>
            <a:ext cx="8177533" cy="5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100294" y="1155887"/>
            <a:ext cx="3581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Baseline</a:t>
            </a:r>
          </a:p>
          <a:p>
            <a:r>
              <a:rPr lang="en-US" dirty="0" smtClean="0"/>
              <a:t>Deployment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97302" y="1064087"/>
            <a:ext cx="3581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Optimized</a:t>
            </a:r>
          </a:p>
          <a:p>
            <a:r>
              <a:rPr lang="en-US" dirty="0" smtClean="0"/>
              <a:t>Deployment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 bwMode="auto">
          <a:xfrm>
            <a:off x="2356348" y="2421261"/>
            <a:ext cx="2007050" cy="411480"/>
          </a:xfrm>
          <a:prstGeom prst="cub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8" name="TextBox 17"/>
          <p:cNvSpPr txBox="1"/>
          <p:nvPr/>
        </p:nvSpPr>
        <p:spPr>
          <a:xfrm>
            <a:off x="2474761" y="2002454"/>
            <a:ext cx="2165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41 Processors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39211" y="1959493"/>
            <a:ext cx="2165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35 Processors</a:t>
            </a:r>
            <a:endParaRPr lang="en-US" dirty="0"/>
          </a:p>
        </p:txBody>
      </p:sp>
      <p:sp>
        <p:nvSpPr>
          <p:cNvPr id="20" name="Cube 19"/>
          <p:cNvSpPr/>
          <p:nvPr/>
        </p:nvSpPr>
        <p:spPr bwMode="auto">
          <a:xfrm>
            <a:off x="5569637" y="2378300"/>
            <a:ext cx="1431333" cy="411480"/>
          </a:xfrm>
          <a:prstGeom prst="cube">
            <a:avLst/>
          </a:prstGeom>
          <a:solidFill>
            <a:srgbClr val="333399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cxnSp>
        <p:nvCxnSpPr>
          <p:cNvPr id="21" name="Straight Connector 20"/>
          <p:cNvCxnSpPr/>
          <p:nvPr/>
        </p:nvCxnSpPr>
        <p:spPr bwMode="auto">
          <a:xfrm flipV="1">
            <a:off x="972335" y="3028102"/>
            <a:ext cx="8171665" cy="280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Cube 24"/>
          <p:cNvSpPr/>
          <p:nvPr/>
        </p:nvSpPr>
        <p:spPr bwMode="auto">
          <a:xfrm>
            <a:off x="2394779" y="3583028"/>
            <a:ext cx="2007050" cy="411480"/>
          </a:xfrm>
          <a:prstGeom prst="cub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6" name="TextBox 25"/>
          <p:cNvSpPr txBox="1"/>
          <p:nvPr/>
        </p:nvSpPr>
        <p:spPr>
          <a:xfrm>
            <a:off x="2513192" y="3164221"/>
            <a:ext cx="2165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57.9 X 10^7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677642" y="3121260"/>
            <a:ext cx="2165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44.0 X 10^7</a:t>
            </a:r>
            <a:endParaRPr lang="en-US" dirty="0"/>
          </a:p>
        </p:txBody>
      </p:sp>
      <p:sp>
        <p:nvSpPr>
          <p:cNvPr id="28" name="Cube 27"/>
          <p:cNvSpPr/>
          <p:nvPr/>
        </p:nvSpPr>
        <p:spPr bwMode="auto">
          <a:xfrm>
            <a:off x="5608069" y="3540067"/>
            <a:ext cx="1246370" cy="411480"/>
          </a:xfrm>
          <a:prstGeom prst="cube">
            <a:avLst/>
          </a:prstGeom>
          <a:solidFill>
            <a:srgbClr val="333399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3" name="TextBox 32"/>
          <p:cNvSpPr txBox="1"/>
          <p:nvPr/>
        </p:nvSpPr>
        <p:spPr>
          <a:xfrm>
            <a:off x="7239085" y="2165256"/>
            <a:ext cx="1904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~15% Improvement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239085" y="3180504"/>
            <a:ext cx="1904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~25% Improvement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0996" y="3213064"/>
            <a:ext cx="234451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Is it possible to reduce network bandwidth?</a:t>
            </a:r>
            <a:endParaRPr lang="en-US" sz="1900" dirty="0"/>
          </a:p>
        </p:txBody>
      </p:sp>
      <p:sp>
        <p:nvSpPr>
          <p:cNvPr id="30" name="TextBox 29"/>
          <p:cNvSpPr txBox="1"/>
          <p:nvPr/>
        </p:nvSpPr>
        <p:spPr>
          <a:xfrm>
            <a:off x="65124" y="4439952"/>
            <a:ext cx="234451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Is it possible to derive the solution faster?</a:t>
            </a:r>
            <a:endParaRPr lang="en-US" sz="1900" dirty="0"/>
          </a:p>
        </p:txBody>
      </p:sp>
      <p:sp>
        <p:nvSpPr>
          <p:cNvPr id="31" name="Rectangle 2060"/>
          <p:cNvSpPr>
            <a:spLocks noChangeArrowheads="1"/>
          </p:cNvSpPr>
          <p:nvPr/>
        </p:nvSpPr>
        <p:spPr bwMode="auto">
          <a:xfrm>
            <a:off x="9632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Evolution</a:t>
            </a:r>
          </a:p>
          <a:p>
            <a:r>
              <a:rPr lang="en-US" sz="800" dirty="0" smtClean="0"/>
              <a:t>Inefficiency</a:t>
            </a:r>
            <a:endParaRPr lang="en-US" sz="800" dirty="0"/>
          </a:p>
        </p:txBody>
      </p:sp>
      <p:sp>
        <p:nvSpPr>
          <p:cNvPr id="32" name="Line 2061"/>
          <p:cNvSpPr>
            <a:spLocks noChangeShapeType="1"/>
          </p:cNvSpPr>
          <p:nvPr/>
        </p:nvSpPr>
        <p:spPr bwMode="auto">
          <a:xfrm>
            <a:off x="100568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2060"/>
          <p:cNvSpPr>
            <a:spLocks noChangeArrowheads="1"/>
          </p:cNvSpPr>
          <p:nvPr/>
        </p:nvSpPr>
        <p:spPr bwMode="auto">
          <a:xfrm>
            <a:off x="1267165" y="845418"/>
            <a:ext cx="637697" cy="27911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Guardrail</a:t>
            </a:r>
            <a:endParaRPr lang="en-US" sz="800" dirty="0"/>
          </a:p>
        </p:txBody>
      </p:sp>
      <p:sp>
        <p:nvSpPr>
          <p:cNvPr id="40" name="Rectangle 2060"/>
          <p:cNvSpPr>
            <a:spLocks noChangeArrowheads="1"/>
          </p:cNvSpPr>
          <p:nvPr/>
        </p:nvSpPr>
        <p:spPr bwMode="auto">
          <a:xfrm>
            <a:off x="2156293" y="834344"/>
            <a:ext cx="687773" cy="31664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Bin-Packing</a:t>
            </a:r>
          </a:p>
          <a:p>
            <a:r>
              <a:rPr lang="en-US" sz="800" dirty="0" smtClean="0"/>
              <a:t>Integration</a:t>
            </a:r>
          </a:p>
        </p:txBody>
      </p:sp>
      <p:sp>
        <p:nvSpPr>
          <p:cNvPr id="41" name="Rectangle 2060"/>
          <p:cNvSpPr>
            <a:spLocks noChangeArrowheads="1"/>
          </p:cNvSpPr>
          <p:nvPr/>
        </p:nvSpPr>
        <p:spPr bwMode="auto">
          <a:xfrm>
            <a:off x="3124584" y="834345"/>
            <a:ext cx="711597" cy="30341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Evaluation</a:t>
            </a:r>
            <a:endParaRPr lang="en-US" sz="800" dirty="0"/>
          </a:p>
        </p:txBody>
      </p:sp>
      <p:sp>
        <p:nvSpPr>
          <p:cNvPr id="42" name="Line 2061"/>
          <p:cNvSpPr>
            <a:spLocks noChangeShapeType="1"/>
          </p:cNvSpPr>
          <p:nvPr/>
        </p:nvSpPr>
        <p:spPr bwMode="auto">
          <a:xfrm>
            <a:off x="1909351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2061"/>
          <p:cNvSpPr>
            <a:spLocks noChangeShapeType="1"/>
          </p:cNvSpPr>
          <p:nvPr/>
        </p:nvSpPr>
        <p:spPr bwMode="auto">
          <a:xfrm>
            <a:off x="283795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2060"/>
          <p:cNvSpPr>
            <a:spLocks noChangeArrowheads="1"/>
          </p:cNvSpPr>
          <p:nvPr/>
        </p:nvSpPr>
        <p:spPr bwMode="auto">
          <a:xfrm>
            <a:off x="4136818" y="827987"/>
            <a:ext cx="711597" cy="30341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Challenge</a:t>
            </a:r>
          </a:p>
          <a:p>
            <a:r>
              <a:rPr lang="en-US" sz="800" dirty="0" smtClean="0"/>
              <a:t>Results</a:t>
            </a:r>
            <a:endParaRPr lang="en-US" sz="800" dirty="0"/>
          </a:p>
        </p:txBody>
      </p:sp>
      <p:sp>
        <p:nvSpPr>
          <p:cNvPr id="45" name="Line 2061"/>
          <p:cNvSpPr>
            <a:spLocks noChangeShapeType="1"/>
          </p:cNvSpPr>
          <p:nvPr/>
        </p:nvSpPr>
        <p:spPr bwMode="auto">
          <a:xfrm>
            <a:off x="3850187" y="96605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0" y="2067576"/>
            <a:ext cx="247738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Is it possible to reduce # of required processors?</a:t>
            </a: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1600"/>
            <a:ext cx="8839200" cy="381000"/>
          </a:xfrm>
        </p:spPr>
        <p:txBody>
          <a:bodyPr/>
          <a:lstStyle/>
          <a:p>
            <a:r>
              <a:rPr lang="en-US" sz="2500" dirty="0" smtClean="0"/>
              <a:t>Results on Avionics Communication Optimization Challenge</a:t>
            </a:r>
            <a:endParaRPr lang="en-US" sz="250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2454036" y="1190682"/>
            <a:ext cx="2853676" cy="4360838"/>
          </a:xfrm>
          <a:prstGeom prst="rect">
            <a:avLst/>
          </a:prstGeom>
          <a:solidFill>
            <a:srgbClr val="85FFE0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55000" dir="5400000" sy="-100000" algn="bl" rotWithShape="0"/>
          </a:effectLst>
        </p:spPr>
      </p:sp>
      <p:sp>
        <p:nvSpPr>
          <p:cNvPr id="14" name="Rectangle 13"/>
          <p:cNvSpPr/>
          <p:nvPr/>
        </p:nvSpPr>
        <p:spPr bwMode="auto">
          <a:xfrm>
            <a:off x="5618482" y="1009367"/>
            <a:ext cx="3525518" cy="4542153"/>
          </a:xfrm>
          <a:prstGeom prst="rect">
            <a:avLst/>
          </a:prstGeom>
          <a:solidFill>
            <a:srgbClr val="93E3FF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55000" dir="5400000" sy="-100000" algn="bl" rotWithShape="0"/>
          </a:effectLst>
        </p:spPr>
      </p:sp>
      <p:cxnSp>
        <p:nvCxnSpPr>
          <p:cNvPr id="10" name="Straight Connector 9"/>
          <p:cNvCxnSpPr/>
          <p:nvPr/>
        </p:nvCxnSpPr>
        <p:spPr bwMode="auto">
          <a:xfrm flipV="1">
            <a:off x="966467" y="1969894"/>
            <a:ext cx="8177533" cy="5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100294" y="1155887"/>
            <a:ext cx="3581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Baseline</a:t>
            </a:r>
          </a:p>
          <a:p>
            <a:r>
              <a:rPr lang="en-US" dirty="0" smtClean="0"/>
              <a:t>Deployment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97302" y="1064087"/>
            <a:ext cx="3581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Optimized</a:t>
            </a:r>
          </a:p>
          <a:p>
            <a:r>
              <a:rPr lang="en-US" dirty="0" smtClean="0"/>
              <a:t>Deployment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 bwMode="auto">
          <a:xfrm>
            <a:off x="2356348" y="2421261"/>
            <a:ext cx="2007050" cy="411480"/>
          </a:xfrm>
          <a:prstGeom prst="cub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8" name="TextBox 17"/>
          <p:cNvSpPr txBox="1"/>
          <p:nvPr/>
        </p:nvSpPr>
        <p:spPr>
          <a:xfrm>
            <a:off x="2474761" y="2002454"/>
            <a:ext cx="2165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41 Processors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39211" y="1959493"/>
            <a:ext cx="2165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35 Processors</a:t>
            </a:r>
            <a:endParaRPr lang="en-US" dirty="0"/>
          </a:p>
        </p:txBody>
      </p:sp>
      <p:sp>
        <p:nvSpPr>
          <p:cNvPr id="20" name="Cube 19"/>
          <p:cNvSpPr/>
          <p:nvPr/>
        </p:nvSpPr>
        <p:spPr bwMode="auto">
          <a:xfrm>
            <a:off x="5569637" y="2378300"/>
            <a:ext cx="1431333" cy="411480"/>
          </a:xfrm>
          <a:prstGeom prst="cube">
            <a:avLst/>
          </a:prstGeom>
          <a:solidFill>
            <a:srgbClr val="333399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cxnSp>
        <p:nvCxnSpPr>
          <p:cNvPr id="21" name="Straight Connector 20"/>
          <p:cNvCxnSpPr/>
          <p:nvPr/>
        </p:nvCxnSpPr>
        <p:spPr bwMode="auto">
          <a:xfrm flipV="1">
            <a:off x="972335" y="3028102"/>
            <a:ext cx="8171665" cy="280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70996" y="3213064"/>
            <a:ext cx="234451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Is it possible to reduce network bandwidth?</a:t>
            </a:r>
            <a:endParaRPr lang="en-US" sz="1900" dirty="0"/>
          </a:p>
        </p:txBody>
      </p:sp>
      <p:sp>
        <p:nvSpPr>
          <p:cNvPr id="25" name="Cube 24"/>
          <p:cNvSpPr/>
          <p:nvPr/>
        </p:nvSpPr>
        <p:spPr bwMode="auto">
          <a:xfrm>
            <a:off x="2394779" y="3583028"/>
            <a:ext cx="2007050" cy="411480"/>
          </a:xfrm>
          <a:prstGeom prst="cub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6" name="TextBox 25"/>
          <p:cNvSpPr txBox="1"/>
          <p:nvPr/>
        </p:nvSpPr>
        <p:spPr>
          <a:xfrm>
            <a:off x="2513192" y="3164221"/>
            <a:ext cx="2165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57.9 X 10^7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677642" y="3121260"/>
            <a:ext cx="2165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44.0 X 10^7</a:t>
            </a:r>
            <a:endParaRPr lang="en-US" dirty="0"/>
          </a:p>
        </p:txBody>
      </p:sp>
      <p:sp>
        <p:nvSpPr>
          <p:cNvPr id="28" name="Cube 27"/>
          <p:cNvSpPr/>
          <p:nvPr/>
        </p:nvSpPr>
        <p:spPr bwMode="auto">
          <a:xfrm>
            <a:off x="5608069" y="3540067"/>
            <a:ext cx="1246370" cy="411480"/>
          </a:xfrm>
          <a:prstGeom prst="cube">
            <a:avLst/>
          </a:prstGeom>
          <a:solidFill>
            <a:srgbClr val="333399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3" name="TextBox 32"/>
          <p:cNvSpPr txBox="1"/>
          <p:nvPr/>
        </p:nvSpPr>
        <p:spPr>
          <a:xfrm>
            <a:off x="7239085" y="2165256"/>
            <a:ext cx="1904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~15% Improvement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239085" y="3180504"/>
            <a:ext cx="1904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~25% Improvement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 bwMode="auto">
          <a:xfrm flipV="1">
            <a:off x="972335" y="4320110"/>
            <a:ext cx="8171665" cy="280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65124" y="4439952"/>
            <a:ext cx="234451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Is it possible to derive the solution faster?</a:t>
            </a:r>
            <a:endParaRPr lang="en-US" sz="1900" dirty="0"/>
          </a:p>
        </p:txBody>
      </p:sp>
      <p:sp>
        <p:nvSpPr>
          <p:cNvPr id="37" name="TextBox 36"/>
          <p:cNvSpPr txBox="1"/>
          <p:nvPr/>
        </p:nvSpPr>
        <p:spPr>
          <a:xfrm>
            <a:off x="2741130" y="4690031"/>
            <a:ext cx="234451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Weeks or Months</a:t>
            </a:r>
            <a:endParaRPr lang="en-US" sz="1900" dirty="0"/>
          </a:p>
        </p:txBody>
      </p:sp>
      <p:sp>
        <p:nvSpPr>
          <p:cNvPr id="38" name="TextBox 37"/>
          <p:cNvSpPr txBox="1"/>
          <p:nvPr/>
        </p:nvSpPr>
        <p:spPr>
          <a:xfrm>
            <a:off x="6166077" y="4565669"/>
            <a:ext cx="234451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 Average of 9 seconds (Laptop)</a:t>
            </a:r>
            <a:endParaRPr lang="en-US" sz="1900" dirty="0"/>
          </a:p>
        </p:txBody>
      </p:sp>
      <p:sp>
        <p:nvSpPr>
          <p:cNvPr id="39" name="Rectangle 2060"/>
          <p:cNvSpPr>
            <a:spLocks noChangeArrowheads="1"/>
          </p:cNvSpPr>
          <p:nvPr/>
        </p:nvSpPr>
        <p:spPr bwMode="auto">
          <a:xfrm>
            <a:off x="9632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Evolution</a:t>
            </a:r>
          </a:p>
          <a:p>
            <a:r>
              <a:rPr lang="en-US" sz="800" dirty="0" smtClean="0"/>
              <a:t>Inefficiency</a:t>
            </a:r>
            <a:endParaRPr lang="en-US" sz="800" dirty="0"/>
          </a:p>
        </p:txBody>
      </p:sp>
      <p:sp>
        <p:nvSpPr>
          <p:cNvPr id="40" name="Line 2061"/>
          <p:cNvSpPr>
            <a:spLocks noChangeShapeType="1"/>
          </p:cNvSpPr>
          <p:nvPr/>
        </p:nvSpPr>
        <p:spPr bwMode="auto">
          <a:xfrm>
            <a:off x="100568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2060"/>
          <p:cNvSpPr>
            <a:spLocks noChangeArrowheads="1"/>
          </p:cNvSpPr>
          <p:nvPr/>
        </p:nvSpPr>
        <p:spPr bwMode="auto">
          <a:xfrm>
            <a:off x="1267165" y="845418"/>
            <a:ext cx="637697" cy="27911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Guardrail</a:t>
            </a:r>
            <a:endParaRPr lang="en-US" sz="800" dirty="0"/>
          </a:p>
        </p:txBody>
      </p:sp>
      <p:sp>
        <p:nvSpPr>
          <p:cNvPr id="42" name="Rectangle 2060"/>
          <p:cNvSpPr>
            <a:spLocks noChangeArrowheads="1"/>
          </p:cNvSpPr>
          <p:nvPr/>
        </p:nvSpPr>
        <p:spPr bwMode="auto">
          <a:xfrm>
            <a:off x="2156293" y="834344"/>
            <a:ext cx="687773" cy="31664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Bin-Packing</a:t>
            </a:r>
          </a:p>
          <a:p>
            <a:r>
              <a:rPr lang="en-US" sz="800" dirty="0" smtClean="0"/>
              <a:t>Integration</a:t>
            </a:r>
          </a:p>
        </p:txBody>
      </p:sp>
      <p:sp>
        <p:nvSpPr>
          <p:cNvPr id="43" name="Rectangle 2060"/>
          <p:cNvSpPr>
            <a:spLocks noChangeArrowheads="1"/>
          </p:cNvSpPr>
          <p:nvPr/>
        </p:nvSpPr>
        <p:spPr bwMode="auto">
          <a:xfrm>
            <a:off x="3124584" y="834345"/>
            <a:ext cx="711597" cy="30341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Evaluation</a:t>
            </a:r>
            <a:endParaRPr lang="en-US" sz="800" dirty="0"/>
          </a:p>
        </p:txBody>
      </p:sp>
      <p:sp>
        <p:nvSpPr>
          <p:cNvPr id="44" name="Line 2061"/>
          <p:cNvSpPr>
            <a:spLocks noChangeShapeType="1"/>
          </p:cNvSpPr>
          <p:nvPr/>
        </p:nvSpPr>
        <p:spPr bwMode="auto">
          <a:xfrm>
            <a:off x="1909351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2061"/>
          <p:cNvSpPr>
            <a:spLocks noChangeShapeType="1"/>
          </p:cNvSpPr>
          <p:nvPr/>
        </p:nvSpPr>
        <p:spPr bwMode="auto">
          <a:xfrm>
            <a:off x="283795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2060"/>
          <p:cNvSpPr>
            <a:spLocks noChangeArrowheads="1"/>
          </p:cNvSpPr>
          <p:nvPr/>
        </p:nvSpPr>
        <p:spPr bwMode="auto">
          <a:xfrm>
            <a:off x="4136818" y="827987"/>
            <a:ext cx="711597" cy="30341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Challenge</a:t>
            </a:r>
          </a:p>
          <a:p>
            <a:r>
              <a:rPr lang="en-US" sz="800" dirty="0" smtClean="0"/>
              <a:t>Results</a:t>
            </a:r>
            <a:endParaRPr lang="en-US" sz="800" dirty="0"/>
          </a:p>
        </p:txBody>
      </p:sp>
      <p:sp>
        <p:nvSpPr>
          <p:cNvPr id="47" name="Line 2061"/>
          <p:cNvSpPr>
            <a:spLocks noChangeShapeType="1"/>
          </p:cNvSpPr>
          <p:nvPr/>
        </p:nvSpPr>
        <p:spPr bwMode="auto">
          <a:xfrm>
            <a:off x="3850187" y="96605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0" y="2067576"/>
            <a:ext cx="247738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Is it possible to reduce # of required processors?</a:t>
            </a: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600"/>
            <a:ext cx="9144000" cy="381000"/>
          </a:xfrm>
        </p:spPr>
        <p:txBody>
          <a:bodyPr/>
          <a:lstStyle/>
          <a:p>
            <a:r>
              <a:rPr lang="en-US" sz="2500" dirty="0" smtClean="0"/>
              <a:t>Results on Extended Communication Optimization Challenge</a:t>
            </a:r>
            <a:endParaRPr lang="en-US" sz="250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2454036" y="1190682"/>
            <a:ext cx="2853676" cy="4360838"/>
          </a:xfrm>
          <a:prstGeom prst="rect">
            <a:avLst/>
          </a:prstGeom>
          <a:solidFill>
            <a:srgbClr val="85FFE0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55000" dir="5400000" sy="-100000" algn="bl" rotWithShape="0"/>
          </a:effectLst>
        </p:spPr>
      </p:sp>
      <p:sp>
        <p:nvSpPr>
          <p:cNvPr id="14" name="Rectangle 13"/>
          <p:cNvSpPr/>
          <p:nvPr/>
        </p:nvSpPr>
        <p:spPr bwMode="auto">
          <a:xfrm>
            <a:off x="5618482" y="1009367"/>
            <a:ext cx="3525518" cy="4542153"/>
          </a:xfrm>
          <a:prstGeom prst="rect">
            <a:avLst/>
          </a:prstGeom>
          <a:solidFill>
            <a:srgbClr val="93E3FF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55000" dir="5400000" sy="-100000" algn="bl" rotWithShape="0"/>
          </a:effectLst>
        </p:spPr>
      </p:sp>
      <p:cxnSp>
        <p:nvCxnSpPr>
          <p:cNvPr id="10" name="Straight Connector 9"/>
          <p:cNvCxnSpPr/>
          <p:nvPr/>
        </p:nvCxnSpPr>
        <p:spPr bwMode="auto">
          <a:xfrm flipV="1">
            <a:off x="966467" y="1969894"/>
            <a:ext cx="8177533" cy="5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100294" y="1155887"/>
            <a:ext cx="3581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Baseline</a:t>
            </a:r>
          </a:p>
          <a:p>
            <a:r>
              <a:rPr lang="en-US" dirty="0" smtClean="0"/>
              <a:t>Deployment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97302" y="1064087"/>
            <a:ext cx="3581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Optimized</a:t>
            </a:r>
          </a:p>
          <a:p>
            <a:r>
              <a:rPr lang="en-US" dirty="0" smtClean="0"/>
              <a:t>Deployment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 bwMode="auto">
          <a:xfrm>
            <a:off x="2356348" y="2421261"/>
            <a:ext cx="2007050" cy="411480"/>
          </a:xfrm>
          <a:prstGeom prst="cub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8" name="TextBox 17"/>
          <p:cNvSpPr txBox="1"/>
          <p:nvPr/>
        </p:nvSpPr>
        <p:spPr>
          <a:xfrm>
            <a:off x="2474761" y="2002454"/>
            <a:ext cx="2165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46 Processors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39211" y="1959493"/>
            <a:ext cx="2165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28 Processors</a:t>
            </a:r>
            <a:endParaRPr lang="en-US" dirty="0"/>
          </a:p>
        </p:txBody>
      </p:sp>
      <p:sp>
        <p:nvSpPr>
          <p:cNvPr id="20" name="Cube 19"/>
          <p:cNvSpPr/>
          <p:nvPr/>
        </p:nvSpPr>
        <p:spPr bwMode="auto">
          <a:xfrm>
            <a:off x="5569637" y="2378300"/>
            <a:ext cx="1187437" cy="411480"/>
          </a:xfrm>
          <a:prstGeom prst="cube">
            <a:avLst/>
          </a:prstGeom>
          <a:solidFill>
            <a:srgbClr val="333399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3" name="TextBox 32"/>
          <p:cNvSpPr txBox="1"/>
          <p:nvPr/>
        </p:nvSpPr>
        <p:spPr>
          <a:xfrm>
            <a:off x="7239085" y="2165256"/>
            <a:ext cx="1904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~40% Improvement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0996" y="3213064"/>
            <a:ext cx="234451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Is it possible to reduce network bandwidth?</a:t>
            </a:r>
            <a:endParaRPr lang="en-US" sz="1900" dirty="0"/>
          </a:p>
        </p:txBody>
      </p:sp>
      <p:sp>
        <p:nvSpPr>
          <p:cNvPr id="30" name="TextBox 29"/>
          <p:cNvSpPr txBox="1"/>
          <p:nvPr/>
        </p:nvSpPr>
        <p:spPr>
          <a:xfrm>
            <a:off x="65124" y="4439952"/>
            <a:ext cx="234451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Is it possible to derive the solution faster?</a:t>
            </a:r>
            <a:endParaRPr lang="en-US" sz="1900" dirty="0"/>
          </a:p>
        </p:txBody>
      </p:sp>
      <p:sp>
        <p:nvSpPr>
          <p:cNvPr id="21" name="Rectangle 2060"/>
          <p:cNvSpPr>
            <a:spLocks noChangeArrowheads="1"/>
          </p:cNvSpPr>
          <p:nvPr/>
        </p:nvSpPr>
        <p:spPr bwMode="auto">
          <a:xfrm>
            <a:off x="9632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Evolution</a:t>
            </a:r>
          </a:p>
          <a:p>
            <a:r>
              <a:rPr lang="en-US" sz="800" dirty="0" smtClean="0"/>
              <a:t>Inefficiency</a:t>
            </a:r>
            <a:endParaRPr lang="en-US" sz="800" dirty="0"/>
          </a:p>
        </p:txBody>
      </p:sp>
      <p:sp>
        <p:nvSpPr>
          <p:cNvPr id="23" name="Line 2061"/>
          <p:cNvSpPr>
            <a:spLocks noChangeShapeType="1"/>
          </p:cNvSpPr>
          <p:nvPr/>
        </p:nvSpPr>
        <p:spPr bwMode="auto">
          <a:xfrm>
            <a:off x="100568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060"/>
          <p:cNvSpPr>
            <a:spLocks noChangeArrowheads="1"/>
          </p:cNvSpPr>
          <p:nvPr/>
        </p:nvSpPr>
        <p:spPr bwMode="auto">
          <a:xfrm>
            <a:off x="1267165" y="845418"/>
            <a:ext cx="637697" cy="27911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Guardrail</a:t>
            </a:r>
            <a:endParaRPr lang="en-US" sz="800" dirty="0"/>
          </a:p>
        </p:txBody>
      </p:sp>
      <p:sp>
        <p:nvSpPr>
          <p:cNvPr id="25" name="Rectangle 2060"/>
          <p:cNvSpPr>
            <a:spLocks noChangeArrowheads="1"/>
          </p:cNvSpPr>
          <p:nvPr/>
        </p:nvSpPr>
        <p:spPr bwMode="auto">
          <a:xfrm>
            <a:off x="2156293" y="834344"/>
            <a:ext cx="687773" cy="31664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Bin-Packing</a:t>
            </a:r>
          </a:p>
          <a:p>
            <a:r>
              <a:rPr lang="en-US" sz="800" dirty="0" smtClean="0"/>
              <a:t>Integration</a:t>
            </a:r>
          </a:p>
        </p:txBody>
      </p:sp>
      <p:sp>
        <p:nvSpPr>
          <p:cNvPr id="26" name="Rectangle 2060"/>
          <p:cNvSpPr>
            <a:spLocks noChangeArrowheads="1"/>
          </p:cNvSpPr>
          <p:nvPr/>
        </p:nvSpPr>
        <p:spPr bwMode="auto">
          <a:xfrm>
            <a:off x="3124584" y="834345"/>
            <a:ext cx="711597" cy="30341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Evaluation</a:t>
            </a:r>
            <a:endParaRPr lang="en-US" sz="800" dirty="0"/>
          </a:p>
        </p:txBody>
      </p:sp>
      <p:sp>
        <p:nvSpPr>
          <p:cNvPr id="27" name="Line 2061"/>
          <p:cNvSpPr>
            <a:spLocks noChangeShapeType="1"/>
          </p:cNvSpPr>
          <p:nvPr/>
        </p:nvSpPr>
        <p:spPr bwMode="auto">
          <a:xfrm>
            <a:off x="1909351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061"/>
          <p:cNvSpPr>
            <a:spLocks noChangeShapeType="1"/>
          </p:cNvSpPr>
          <p:nvPr/>
        </p:nvSpPr>
        <p:spPr bwMode="auto">
          <a:xfrm>
            <a:off x="283795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2060"/>
          <p:cNvSpPr>
            <a:spLocks noChangeArrowheads="1"/>
          </p:cNvSpPr>
          <p:nvPr/>
        </p:nvSpPr>
        <p:spPr bwMode="auto">
          <a:xfrm>
            <a:off x="4136818" y="827987"/>
            <a:ext cx="711597" cy="30341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Challenge</a:t>
            </a:r>
          </a:p>
          <a:p>
            <a:r>
              <a:rPr lang="en-US" sz="800" dirty="0" smtClean="0"/>
              <a:t>Results</a:t>
            </a:r>
            <a:endParaRPr lang="en-US" sz="800" dirty="0"/>
          </a:p>
        </p:txBody>
      </p:sp>
      <p:sp>
        <p:nvSpPr>
          <p:cNvPr id="32" name="Line 2061"/>
          <p:cNvSpPr>
            <a:spLocks noChangeShapeType="1"/>
          </p:cNvSpPr>
          <p:nvPr/>
        </p:nvSpPr>
        <p:spPr bwMode="auto">
          <a:xfrm>
            <a:off x="3850187" y="96605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0" y="2067576"/>
            <a:ext cx="247738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Is it possible to reduce # of required processors?</a:t>
            </a: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1600"/>
            <a:ext cx="8839200" cy="381000"/>
          </a:xfrm>
        </p:spPr>
        <p:txBody>
          <a:bodyPr/>
          <a:lstStyle/>
          <a:p>
            <a:r>
              <a:rPr lang="en-US" sz="2500" dirty="0" smtClean="0"/>
              <a:t>Results on Extended Communication Optimization Challenge</a:t>
            </a:r>
            <a:endParaRPr lang="en-US" sz="250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2454036" y="1203912"/>
            <a:ext cx="2853676" cy="4347608"/>
          </a:xfrm>
          <a:prstGeom prst="rect">
            <a:avLst/>
          </a:prstGeom>
          <a:solidFill>
            <a:srgbClr val="85FFE0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55000" dir="5400000" sy="-100000" algn="bl" rotWithShape="0"/>
          </a:effectLst>
        </p:spPr>
      </p:sp>
      <p:sp>
        <p:nvSpPr>
          <p:cNvPr id="14" name="Rectangle 13"/>
          <p:cNvSpPr/>
          <p:nvPr/>
        </p:nvSpPr>
        <p:spPr bwMode="auto">
          <a:xfrm>
            <a:off x="5618482" y="1009367"/>
            <a:ext cx="3525518" cy="4542153"/>
          </a:xfrm>
          <a:prstGeom prst="rect">
            <a:avLst/>
          </a:prstGeom>
          <a:solidFill>
            <a:srgbClr val="93E3FF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55000" dir="5400000" sy="-100000" algn="bl" rotWithShape="0"/>
          </a:effectLst>
        </p:spPr>
      </p:sp>
      <p:cxnSp>
        <p:nvCxnSpPr>
          <p:cNvPr id="10" name="Straight Connector 9"/>
          <p:cNvCxnSpPr/>
          <p:nvPr/>
        </p:nvCxnSpPr>
        <p:spPr bwMode="auto">
          <a:xfrm flipV="1">
            <a:off x="966467" y="1969894"/>
            <a:ext cx="8177533" cy="5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100294" y="1155887"/>
            <a:ext cx="3581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Baseline</a:t>
            </a:r>
          </a:p>
          <a:p>
            <a:r>
              <a:rPr lang="en-US" dirty="0" smtClean="0"/>
              <a:t>Deployment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97302" y="1064087"/>
            <a:ext cx="3581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Optimized</a:t>
            </a:r>
          </a:p>
          <a:p>
            <a:r>
              <a:rPr lang="en-US" dirty="0" smtClean="0"/>
              <a:t>Deployment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 bwMode="auto">
          <a:xfrm>
            <a:off x="2356348" y="2421261"/>
            <a:ext cx="2007050" cy="411480"/>
          </a:xfrm>
          <a:prstGeom prst="cub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8" name="TextBox 17"/>
          <p:cNvSpPr txBox="1"/>
          <p:nvPr/>
        </p:nvSpPr>
        <p:spPr>
          <a:xfrm>
            <a:off x="2474761" y="2002454"/>
            <a:ext cx="2165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46 Processors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39211" y="1959493"/>
            <a:ext cx="2165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28 Processors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239085" y="2165256"/>
            <a:ext cx="1904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~40% Improvement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5124" y="4439952"/>
            <a:ext cx="234451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Is it possible to derive the solution faster?</a:t>
            </a:r>
            <a:endParaRPr lang="en-US" sz="1900" dirty="0"/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972335" y="3028102"/>
            <a:ext cx="8171665" cy="280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Cube 22"/>
          <p:cNvSpPr/>
          <p:nvPr/>
        </p:nvSpPr>
        <p:spPr bwMode="auto">
          <a:xfrm>
            <a:off x="2394779" y="3583028"/>
            <a:ext cx="2007050" cy="411480"/>
          </a:xfrm>
          <a:prstGeom prst="cub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4" name="TextBox 23"/>
          <p:cNvSpPr txBox="1"/>
          <p:nvPr/>
        </p:nvSpPr>
        <p:spPr>
          <a:xfrm>
            <a:off x="2513192" y="3164221"/>
            <a:ext cx="2165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57.9 X 10^7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677642" y="3121260"/>
            <a:ext cx="2165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38.2 X 10^7</a:t>
            </a:r>
            <a:endParaRPr lang="en-US" dirty="0"/>
          </a:p>
        </p:txBody>
      </p:sp>
      <p:sp>
        <p:nvSpPr>
          <p:cNvPr id="26" name="Cube 25"/>
          <p:cNvSpPr/>
          <p:nvPr/>
        </p:nvSpPr>
        <p:spPr bwMode="auto">
          <a:xfrm>
            <a:off x="5608069" y="3540067"/>
            <a:ext cx="1246370" cy="411480"/>
          </a:xfrm>
          <a:prstGeom prst="cube">
            <a:avLst/>
          </a:prstGeom>
          <a:solidFill>
            <a:srgbClr val="333399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7" name="TextBox 26"/>
          <p:cNvSpPr txBox="1"/>
          <p:nvPr/>
        </p:nvSpPr>
        <p:spPr>
          <a:xfrm>
            <a:off x="7239085" y="3180504"/>
            <a:ext cx="1904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~33% Improvement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0996" y="3213064"/>
            <a:ext cx="234451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Is it possible to reduce network bandwidth?</a:t>
            </a:r>
            <a:endParaRPr lang="en-US" sz="1900" dirty="0"/>
          </a:p>
        </p:txBody>
      </p:sp>
      <p:sp>
        <p:nvSpPr>
          <p:cNvPr id="31" name="Cube 30"/>
          <p:cNvSpPr/>
          <p:nvPr/>
        </p:nvSpPr>
        <p:spPr bwMode="auto">
          <a:xfrm>
            <a:off x="5569637" y="2378300"/>
            <a:ext cx="1187437" cy="411480"/>
          </a:xfrm>
          <a:prstGeom prst="cube">
            <a:avLst/>
          </a:prstGeom>
          <a:solidFill>
            <a:srgbClr val="333399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2" name="Rectangle 2060"/>
          <p:cNvSpPr>
            <a:spLocks noChangeArrowheads="1"/>
          </p:cNvSpPr>
          <p:nvPr/>
        </p:nvSpPr>
        <p:spPr bwMode="auto">
          <a:xfrm>
            <a:off x="9632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Evolution</a:t>
            </a:r>
          </a:p>
          <a:p>
            <a:r>
              <a:rPr lang="en-US" sz="800" dirty="0" smtClean="0"/>
              <a:t>Inefficiency</a:t>
            </a:r>
            <a:endParaRPr lang="en-US" sz="800" dirty="0"/>
          </a:p>
        </p:txBody>
      </p:sp>
      <p:sp>
        <p:nvSpPr>
          <p:cNvPr id="34" name="Line 2061"/>
          <p:cNvSpPr>
            <a:spLocks noChangeShapeType="1"/>
          </p:cNvSpPr>
          <p:nvPr/>
        </p:nvSpPr>
        <p:spPr bwMode="auto">
          <a:xfrm>
            <a:off x="100568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2060"/>
          <p:cNvSpPr>
            <a:spLocks noChangeArrowheads="1"/>
          </p:cNvSpPr>
          <p:nvPr/>
        </p:nvSpPr>
        <p:spPr bwMode="auto">
          <a:xfrm>
            <a:off x="1267165" y="845418"/>
            <a:ext cx="637697" cy="27911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Guardrail</a:t>
            </a:r>
            <a:endParaRPr lang="en-US" sz="800" dirty="0"/>
          </a:p>
        </p:txBody>
      </p:sp>
      <p:sp>
        <p:nvSpPr>
          <p:cNvPr id="36" name="Rectangle 2060"/>
          <p:cNvSpPr>
            <a:spLocks noChangeArrowheads="1"/>
          </p:cNvSpPr>
          <p:nvPr/>
        </p:nvSpPr>
        <p:spPr bwMode="auto">
          <a:xfrm>
            <a:off x="2156293" y="834344"/>
            <a:ext cx="687773" cy="31664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Bin-Packing</a:t>
            </a:r>
          </a:p>
          <a:p>
            <a:r>
              <a:rPr lang="en-US" sz="800" dirty="0" smtClean="0"/>
              <a:t>Integration</a:t>
            </a:r>
          </a:p>
        </p:txBody>
      </p:sp>
      <p:sp>
        <p:nvSpPr>
          <p:cNvPr id="37" name="Rectangle 2060"/>
          <p:cNvSpPr>
            <a:spLocks noChangeArrowheads="1"/>
          </p:cNvSpPr>
          <p:nvPr/>
        </p:nvSpPr>
        <p:spPr bwMode="auto">
          <a:xfrm>
            <a:off x="3124584" y="834345"/>
            <a:ext cx="711597" cy="30341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Evaluation</a:t>
            </a:r>
            <a:endParaRPr lang="en-US" sz="800" dirty="0"/>
          </a:p>
        </p:txBody>
      </p:sp>
      <p:sp>
        <p:nvSpPr>
          <p:cNvPr id="38" name="Line 2061"/>
          <p:cNvSpPr>
            <a:spLocks noChangeShapeType="1"/>
          </p:cNvSpPr>
          <p:nvPr/>
        </p:nvSpPr>
        <p:spPr bwMode="auto">
          <a:xfrm>
            <a:off x="1909351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2061"/>
          <p:cNvSpPr>
            <a:spLocks noChangeShapeType="1"/>
          </p:cNvSpPr>
          <p:nvPr/>
        </p:nvSpPr>
        <p:spPr bwMode="auto">
          <a:xfrm>
            <a:off x="283795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2060"/>
          <p:cNvSpPr>
            <a:spLocks noChangeArrowheads="1"/>
          </p:cNvSpPr>
          <p:nvPr/>
        </p:nvSpPr>
        <p:spPr bwMode="auto">
          <a:xfrm>
            <a:off x="4136818" y="827987"/>
            <a:ext cx="711597" cy="30341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Challenge</a:t>
            </a:r>
          </a:p>
          <a:p>
            <a:r>
              <a:rPr lang="en-US" sz="800" dirty="0" smtClean="0"/>
              <a:t>Results</a:t>
            </a:r>
            <a:endParaRPr lang="en-US" sz="800" dirty="0"/>
          </a:p>
        </p:txBody>
      </p:sp>
      <p:sp>
        <p:nvSpPr>
          <p:cNvPr id="41" name="Line 2061"/>
          <p:cNvSpPr>
            <a:spLocks noChangeShapeType="1"/>
          </p:cNvSpPr>
          <p:nvPr/>
        </p:nvSpPr>
        <p:spPr bwMode="auto">
          <a:xfrm>
            <a:off x="3850187" y="96605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0" y="2067576"/>
            <a:ext cx="247738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Is it possible to reduce # of required processors?</a:t>
            </a: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1600"/>
            <a:ext cx="8839200" cy="381000"/>
          </a:xfrm>
        </p:spPr>
        <p:txBody>
          <a:bodyPr/>
          <a:lstStyle/>
          <a:p>
            <a:r>
              <a:rPr lang="en-US" sz="2500" dirty="0" smtClean="0"/>
              <a:t>Results on Extended Communication Optimization Challenge</a:t>
            </a:r>
            <a:endParaRPr lang="en-US" sz="250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2454036" y="1203912"/>
            <a:ext cx="2853676" cy="4347608"/>
          </a:xfrm>
          <a:prstGeom prst="rect">
            <a:avLst/>
          </a:prstGeom>
          <a:solidFill>
            <a:srgbClr val="85FFE0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55000" dir="5400000" sy="-100000" algn="bl" rotWithShape="0"/>
          </a:effectLst>
        </p:spPr>
      </p:sp>
      <p:sp>
        <p:nvSpPr>
          <p:cNvPr id="14" name="Rectangle 13"/>
          <p:cNvSpPr/>
          <p:nvPr/>
        </p:nvSpPr>
        <p:spPr bwMode="auto">
          <a:xfrm>
            <a:off x="5618482" y="1009367"/>
            <a:ext cx="3525518" cy="4542153"/>
          </a:xfrm>
          <a:prstGeom prst="rect">
            <a:avLst/>
          </a:prstGeom>
          <a:solidFill>
            <a:srgbClr val="93E3FF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55000" dir="5400000" sy="-100000" algn="bl" rotWithShape="0"/>
          </a:effectLst>
        </p:spPr>
      </p:sp>
      <p:cxnSp>
        <p:nvCxnSpPr>
          <p:cNvPr id="10" name="Straight Connector 9"/>
          <p:cNvCxnSpPr/>
          <p:nvPr/>
        </p:nvCxnSpPr>
        <p:spPr bwMode="auto">
          <a:xfrm flipV="1">
            <a:off x="966467" y="1969894"/>
            <a:ext cx="8177533" cy="5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100294" y="1155887"/>
            <a:ext cx="3581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Baseline</a:t>
            </a:r>
          </a:p>
          <a:p>
            <a:r>
              <a:rPr lang="en-US" dirty="0" smtClean="0"/>
              <a:t>Deployment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97302" y="1064087"/>
            <a:ext cx="3581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Optimized</a:t>
            </a:r>
          </a:p>
          <a:p>
            <a:r>
              <a:rPr lang="en-US" dirty="0" smtClean="0"/>
              <a:t>Deployment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 bwMode="auto">
          <a:xfrm>
            <a:off x="2356348" y="2421261"/>
            <a:ext cx="2007050" cy="411480"/>
          </a:xfrm>
          <a:prstGeom prst="cub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8" name="TextBox 17"/>
          <p:cNvSpPr txBox="1"/>
          <p:nvPr/>
        </p:nvSpPr>
        <p:spPr>
          <a:xfrm>
            <a:off x="2474761" y="2002454"/>
            <a:ext cx="2165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46 Processors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39211" y="1959493"/>
            <a:ext cx="2165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28 Processors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239085" y="2165256"/>
            <a:ext cx="1904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~40% Improvement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5124" y="4439952"/>
            <a:ext cx="234451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Is it possible to derive the solution faster?</a:t>
            </a:r>
            <a:endParaRPr lang="en-US" sz="1900" dirty="0"/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972335" y="3028102"/>
            <a:ext cx="8171665" cy="280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Cube 22"/>
          <p:cNvSpPr/>
          <p:nvPr/>
        </p:nvSpPr>
        <p:spPr bwMode="auto">
          <a:xfrm>
            <a:off x="2394779" y="3583028"/>
            <a:ext cx="2007050" cy="411480"/>
          </a:xfrm>
          <a:prstGeom prst="cub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4" name="TextBox 23"/>
          <p:cNvSpPr txBox="1"/>
          <p:nvPr/>
        </p:nvSpPr>
        <p:spPr>
          <a:xfrm>
            <a:off x="2513192" y="3164221"/>
            <a:ext cx="2165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57.9 X 10^7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677642" y="3121260"/>
            <a:ext cx="2165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38.2 X 10^7</a:t>
            </a:r>
            <a:endParaRPr lang="en-US" dirty="0"/>
          </a:p>
        </p:txBody>
      </p:sp>
      <p:sp>
        <p:nvSpPr>
          <p:cNvPr id="26" name="Cube 25"/>
          <p:cNvSpPr/>
          <p:nvPr/>
        </p:nvSpPr>
        <p:spPr bwMode="auto">
          <a:xfrm>
            <a:off x="5608069" y="3540067"/>
            <a:ext cx="1246370" cy="411480"/>
          </a:xfrm>
          <a:prstGeom prst="cube">
            <a:avLst/>
          </a:prstGeom>
          <a:solidFill>
            <a:srgbClr val="333399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7" name="TextBox 26"/>
          <p:cNvSpPr txBox="1"/>
          <p:nvPr/>
        </p:nvSpPr>
        <p:spPr>
          <a:xfrm>
            <a:off x="7239085" y="3180504"/>
            <a:ext cx="1904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~33% Improvement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0996" y="3213064"/>
            <a:ext cx="234451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Is it possible to reduce network bandwidth?</a:t>
            </a:r>
            <a:endParaRPr lang="en-US" sz="1900" dirty="0"/>
          </a:p>
        </p:txBody>
      </p:sp>
      <p:sp>
        <p:nvSpPr>
          <p:cNvPr id="31" name="Cube 30"/>
          <p:cNvSpPr/>
          <p:nvPr/>
        </p:nvSpPr>
        <p:spPr bwMode="auto">
          <a:xfrm>
            <a:off x="5569637" y="2378300"/>
            <a:ext cx="1187437" cy="411480"/>
          </a:xfrm>
          <a:prstGeom prst="cube">
            <a:avLst/>
          </a:prstGeom>
          <a:solidFill>
            <a:srgbClr val="333399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2" name="TextBox 31"/>
          <p:cNvSpPr txBox="1"/>
          <p:nvPr/>
        </p:nvSpPr>
        <p:spPr>
          <a:xfrm>
            <a:off x="2741130" y="4690031"/>
            <a:ext cx="234451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Weeks or Months</a:t>
            </a:r>
            <a:endParaRPr lang="en-US" sz="1900" dirty="0"/>
          </a:p>
        </p:txBody>
      </p:sp>
      <p:sp>
        <p:nvSpPr>
          <p:cNvPr id="34" name="TextBox 33"/>
          <p:cNvSpPr txBox="1"/>
          <p:nvPr/>
        </p:nvSpPr>
        <p:spPr>
          <a:xfrm>
            <a:off x="6166077" y="4565669"/>
            <a:ext cx="234451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 Average of 30 seconds (Laptop)</a:t>
            </a:r>
            <a:endParaRPr lang="en-US" sz="1900" dirty="0"/>
          </a:p>
        </p:txBody>
      </p:sp>
      <p:cxnSp>
        <p:nvCxnSpPr>
          <p:cNvPr id="35" name="Straight Connector 34"/>
          <p:cNvCxnSpPr/>
          <p:nvPr/>
        </p:nvCxnSpPr>
        <p:spPr bwMode="auto">
          <a:xfrm flipV="1">
            <a:off x="972335" y="4320110"/>
            <a:ext cx="8171665" cy="280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Rectangle 2060"/>
          <p:cNvSpPr>
            <a:spLocks noChangeArrowheads="1"/>
          </p:cNvSpPr>
          <p:nvPr/>
        </p:nvSpPr>
        <p:spPr bwMode="auto">
          <a:xfrm>
            <a:off x="9632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Evolution</a:t>
            </a:r>
          </a:p>
          <a:p>
            <a:r>
              <a:rPr lang="en-US" sz="800" dirty="0" smtClean="0"/>
              <a:t>Inefficiency</a:t>
            </a:r>
            <a:endParaRPr lang="en-US" sz="800" dirty="0"/>
          </a:p>
        </p:txBody>
      </p:sp>
      <p:sp>
        <p:nvSpPr>
          <p:cNvPr id="37" name="Line 2061"/>
          <p:cNvSpPr>
            <a:spLocks noChangeShapeType="1"/>
          </p:cNvSpPr>
          <p:nvPr/>
        </p:nvSpPr>
        <p:spPr bwMode="auto">
          <a:xfrm>
            <a:off x="100568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2060"/>
          <p:cNvSpPr>
            <a:spLocks noChangeArrowheads="1"/>
          </p:cNvSpPr>
          <p:nvPr/>
        </p:nvSpPr>
        <p:spPr bwMode="auto">
          <a:xfrm>
            <a:off x="1267165" y="845418"/>
            <a:ext cx="637697" cy="27911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Guardrail</a:t>
            </a:r>
            <a:endParaRPr lang="en-US" sz="800" dirty="0"/>
          </a:p>
        </p:txBody>
      </p:sp>
      <p:sp>
        <p:nvSpPr>
          <p:cNvPr id="39" name="Rectangle 2060"/>
          <p:cNvSpPr>
            <a:spLocks noChangeArrowheads="1"/>
          </p:cNvSpPr>
          <p:nvPr/>
        </p:nvSpPr>
        <p:spPr bwMode="auto">
          <a:xfrm>
            <a:off x="2156293" y="834344"/>
            <a:ext cx="687773" cy="31664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Bin-Packing</a:t>
            </a:r>
          </a:p>
          <a:p>
            <a:r>
              <a:rPr lang="en-US" sz="800" dirty="0" smtClean="0"/>
              <a:t>Integration</a:t>
            </a:r>
          </a:p>
        </p:txBody>
      </p:sp>
      <p:sp>
        <p:nvSpPr>
          <p:cNvPr id="40" name="Rectangle 2060"/>
          <p:cNvSpPr>
            <a:spLocks noChangeArrowheads="1"/>
          </p:cNvSpPr>
          <p:nvPr/>
        </p:nvSpPr>
        <p:spPr bwMode="auto">
          <a:xfrm>
            <a:off x="3124584" y="834345"/>
            <a:ext cx="711597" cy="30341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Evaluation</a:t>
            </a:r>
            <a:endParaRPr lang="en-US" sz="800" dirty="0"/>
          </a:p>
        </p:txBody>
      </p:sp>
      <p:sp>
        <p:nvSpPr>
          <p:cNvPr id="41" name="Line 2061"/>
          <p:cNvSpPr>
            <a:spLocks noChangeShapeType="1"/>
          </p:cNvSpPr>
          <p:nvPr/>
        </p:nvSpPr>
        <p:spPr bwMode="auto">
          <a:xfrm>
            <a:off x="1909351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2061"/>
          <p:cNvSpPr>
            <a:spLocks noChangeShapeType="1"/>
          </p:cNvSpPr>
          <p:nvPr/>
        </p:nvSpPr>
        <p:spPr bwMode="auto">
          <a:xfrm>
            <a:off x="2837953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2060"/>
          <p:cNvSpPr>
            <a:spLocks noChangeArrowheads="1"/>
          </p:cNvSpPr>
          <p:nvPr/>
        </p:nvSpPr>
        <p:spPr bwMode="auto">
          <a:xfrm>
            <a:off x="4136818" y="827987"/>
            <a:ext cx="711597" cy="30341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Challenge</a:t>
            </a:r>
          </a:p>
          <a:p>
            <a:r>
              <a:rPr lang="en-US" sz="800" dirty="0" smtClean="0"/>
              <a:t>Results</a:t>
            </a:r>
            <a:endParaRPr lang="en-US" sz="800" dirty="0"/>
          </a:p>
        </p:txBody>
      </p:sp>
      <p:sp>
        <p:nvSpPr>
          <p:cNvPr id="44" name="Line 2061"/>
          <p:cNvSpPr>
            <a:spLocks noChangeShapeType="1"/>
          </p:cNvSpPr>
          <p:nvPr/>
        </p:nvSpPr>
        <p:spPr bwMode="auto">
          <a:xfrm>
            <a:off x="3850187" y="96605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613842" y="5900493"/>
            <a:ext cx="6495051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Upcoming joint DACS webinar with LMCO Aero on Challenge Problem Success Story</a:t>
            </a:r>
            <a:endParaRPr lang="en-US" sz="2000" dirty="0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2067576"/>
            <a:ext cx="247738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Is it possible to reduce # of required processors?</a:t>
            </a: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1175">
            <a:off x="1448671" y="3748651"/>
            <a:ext cx="1212937" cy="184704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1066800" y="24825"/>
            <a:ext cx="690426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Evolutionary Deployment Automation</a:t>
            </a:r>
            <a:endParaRPr lang="en-US" sz="3200" dirty="0"/>
          </a:p>
        </p:txBody>
      </p:sp>
      <p:pic>
        <p:nvPicPr>
          <p:cNvPr id="57369" name="Picture 26" descr="pie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4800600"/>
            <a:ext cx="109538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91" name="Text Box 50"/>
          <p:cNvSpPr txBox="1">
            <a:spLocks noChangeArrowheads="1"/>
          </p:cNvSpPr>
          <p:nvPr/>
        </p:nvSpPr>
        <p:spPr bwMode="auto">
          <a:xfrm>
            <a:off x="5715000" y="724139"/>
            <a:ext cx="3124200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30000"/>
              </a:spcBef>
            </a:pPr>
            <a:r>
              <a:rPr lang="en-US" sz="2000" b="1" dirty="0" smtClean="0"/>
              <a:t>Results:</a:t>
            </a:r>
            <a:endParaRPr lang="en-US" sz="2000" b="1" dirty="0"/>
          </a:p>
          <a:p>
            <a:pPr algn="l" eaLnBrk="0" hangingPunct="0">
              <a:spcBef>
                <a:spcPct val="30000"/>
              </a:spcBef>
            </a:pPr>
            <a:endParaRPr lang="en-US" sz="2000" b="1" dirty="0">
              <a:solidFill>
                <a:srgbClr val="336699"/>
              </a:solidFill>
            </a:endParaRPr>
          </a:p>
        </p:txBody>
      </p:sp>
      <p:sp>
        <p:nvSpPr>
          <p:cNvPr id="57392" name="Text Box 51"/>
          <p:cNvSpPr txBox="1">
            <a:spLocks noChangeArrowheads="1"/>
          </p:cNvSpPr>
          <p:nvPr/>
        </p:nvSpPr>
        <p:spPr bwMode="auto">
          <a:xfrm>
            <a:off x="5715000" y="1148001"/>
            <a:ext cx="3429000" cy="61555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 algn="l" eaLnBrk="0" hangingPunct="0">
              <a:spcBef>
                <a:spcPct val="30000"/>
              </a:spcBef>
              <a:buFontTx/>
              <a:buChar char="•"/>
            </a:pPr>
            <a:r>
              <a:rPr lang="en-US" sz="2000" dirty="0" smtClean="0"/>
              <a:t>Developers can rapidly generate highly optimized deployment configurations</a:t>
            </a:r>
          </a:p>
          <a:p>
            <a:pPr marL="176213" indent="-176213" algn="l" eaLnBrk="0" hangingPunct="0">
              <a:spcBef>
                <a:spcPct val="30000"/>
              </a:spcBef>
              <a:buFontTx/>
              <a:buChar char="•"/>
            </a:pPr>
            <a:r>
              <a:rPr lang="en-US" sz="2000" dirty="0" smtClean="0"/>
              <a:t>Integrated algorithmic technique is flexible</a:t>
            </a:r>
          </a:p>
          <a:p>
            <a:pPr marL="176213" indent="-176213" algn="l" eaLnBrk="0" hangingPunct="0">
              <a:spcBef>
                <a:spcPct val="30000"/>
              </a:spcBef>
              <a:buFontTx/>
              <a:buChar char="•"/>
            </a:pPr>
            <a:r>
              <a:rPr lang="en-US" sz="2000" dirty="0" smtClean="0"/>
              <a:t>The intelligent techniques improved the manually created design of a large-scale avionics system</a:t>
            </a:r>
          </a:p>
          <a:p>
            <a:pPr marL="176213" indent="-176213" algn="l" eaLnBrk="0" hangingPunct="0">
              <a:spcBef>
                <a:spcPct val="30000"/>
              </a:spcBef>
              <a:buFontTx/>
              <a:buChar char="•"/>
            </a:pPr>
            <a:r>
              <a:rPr lang="en-US" sz="2000" dirty="0" smtClean="0"/>
              <a:t>Improved deployment design reduces:</a:t>
            </a:r>
          </a:p>
          <a:p>
            <a:pPr marL="633413" lvl="1" indent="-176213" algn="l" eaLnBrk="0" hangingPunct="0">
              <a:spcBef>
                <a:spcPct val="30000"/>
              </a:spcBef>
              <a:buFontTx/>
              <a:buChar char="•"/>
            </a:pPr>
            <a:r>
              <a:rPr lang="en-US" sz="2000" dirty="0" smtClean="0"/>
              <a:t>Hardware cost</a:t>
            </a:r>
          </a:p>
          <a:p>
            <a:pPr marL="633413" lvl="1" indent="-176213" algn="l" eaLnBrk="0" hangingPunct="0">
              <a:spcBef>
                <a:spcPct val="30000"/>
              </a:spcBef>
              <a:buFontTx/>
              <a:buChar char="•"/>
            </a:pPr>
            <a:r>
              <a:rPr lang="en-US" sz="2000" dirty="0" smtClean="0"/>
              <a:t>Power consumption</a:t>
            </a:r>
          </a:p>
          <a:p>
            <a:pPr marL="633413" lvl="1" indent="-176213" algn="l" eaLnBrk="0" hangingPunct="0">
              <a:spcBef>
                <a:spcPct val="30000"/>
              </a:spcBef>
              <a:buFontTx/>
              <a:buChar char="•"/>
            </a:pPr>
            <a:r>
              <a:rPr lang="en-US" sz="2000" dirty="0" smtClean="0"/>
              <a:t>Fuel consumption</a:t>
            </a:r>
          </a:p>
          <a:p>
            <a:pPr marL="633413" lvl="1" indent="-176213" algn="l" eaLnBrk="0" hangingPunct="0">
              <a:spcBef>
                <a:spcPct val="30000"/>
              </a:spcBef>
              <a:buFontTx/>
              <a:buChar char="•"/>
            </a:pPr>
            <a:r>
              <a:rPr lang="en-US" sz="2000" dirty="0" smtClean="0"/>
              <a:t>Network load</a:t>
            </a:r>
          </a:p>
          <a:p>
            <a:pPr marL="176213" indent="-176213" algn="l" eaLnBrk="0" hangingPunct="0">
              <a:spcBef>
                <a:spcPct val="30000"/>
              </a:spcBef>
              <a:buFontTx/>
              <a:buChar char="•"/>
            </a:pPr>
            <a:endParaRPr lang="en-US" sz="2000" dirty="0"/>
          </a:p>
          <a:p>
            <a:pPr marL="176213" indent="-176213" algn="l" eaLnBrk="0" hangingPunct="0">
              <a:spcBef>
                <a:spcPct val="30000"/>
              </a:spcBef>
            </a:pPr>
            <a:endParaRPr lang="en-US" sz="2000" b="1" dirty="0">
              <a:solidFill>
                <a:srgbClr val="336699"/>
              </a:solidFill>
            </a:endParaRPr>
          </a:p>
        </p:txBody>
      </p:sp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6" cstate="print">
            <a:lum contrast="-30000"/>
          </a:blip>
          <a:srcRect/>
          <a:stretch>
            <a:fillRect/>
          </a:stretch>
        </p:blipFill>
        <p:spPr bwMode="auto">
          <a:xfrm>
            <a:off x="997132" y="4596402"/>
            <a:ext cx="1847850" cy="17152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2211156" lon="20228777" rev="20569738"/>
            </a:camera>
            <a:lightRig rig="threePt" dir="t"/>
          </a:scene3d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01932" y="4878977"/>
            <a:ext cx="12143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2" name="Object 2"/>
          <p:cNvGraphicFramePr>
            <a:graphicFrameLocks noChangeAspect="1"/>
          </p:cNvGraphicFramePr>
          <p:nvPr/>
        </p:nvGraphicFramePr>
        <p:xfrm>
          <a:off x="1378132" y="5663202"/>
          <a:ext cx="693738" cy="968375"/>
        </p:xfrm>
        <a:graphic>
          <a:graphicData uri="http://schemas.openxmlformats.org/presentationml/2006/ole">
            <p:oleObj spid="_x0000_s1392642" name="Visio" r:id="rId8" imgW="693801" imgH="968502" progId="Visio.Drawing.11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792032" y="5094835"/>
            <a:ext cx="31819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Integrated algorithmic approach can improve manually produced deployments &amp; generate new ones</a:t>
            </a:r>
            <a:endParaRPr lang="en-US" sz="2000" i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993541">
            <a:off x="1498002" y="530082"/>
            <a:ext cx="1563802" cy="258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ine 9"/>
          <p:cNvSpPr>
            <a:spLocks noChangeShapeType="1"/>
          </p:cNvSpPr>
          <p:nvPr/>
        </p:nvSpPr>
        <p:spPr bwMode="auto">
          <a:xfrm flipV="1">
            <a:off x="2444932" y="2973977"/>
            <a:ext cx="533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2120" tIns="45828" rIns="92120" bIns="45828" anchor="ctr"/>
          <a:lstStyle/>
          <a:p>
            <a:endParaRPr lang="en-US"/>
          </a:p>
        </p:txBody>
      </p:sp>
      <p:pic>
        <p:nvPicPr>
          <p:cNvPr id="17" name="Picture 7" descr="http://www.topnews.in/health/files/Gene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78332" y="2897777"/>
            <a:ext cx="1219200" cy="97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2749732" y="3659778"/>
            <a:ext cx="1219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2120" tIns="45828" rIns="92120" bIns="45828" anchor="ctr"/>
          <a:lstStyle/>
          <a:p>
            <a:endParaRPr lang="en-US"/>
          </a:p>
        </p:txBody>
      </p:sp>
      <p:pic>
        <p:nvPicPr>
          <p:cNvPr id="23" name="Picture 2" descr="http://www.beedigital.net/blog/wp-content/uploads/2008/03/particle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8932" y="2669177"/>
            <a:ext cx="148402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9"/>
          <p:cNvSpPr>
            <a:spLocks noChangeShapeType="1"/>
          </p:cNvSpPr>
          <p:nvPr/>
        </p:nvSpPr>
        <p:spPr bwMode="auto">
          <a:xfrm flipH="1" flipV="1">
            <a:off x="616132" y="3431177"/>
            <a:ext cx="685800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2120" tIns="45828" rIns="92120" bIns="45828" anchor="ctr"/>
          <a:lstStyle/>
          <a:p>
            <a:endParaRPr lang="en-US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 flipV="1">
            <a:off x="1378132" y="3126377"/>
            <a:ext cx="152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2120" tIns="45828" rIns="92120" bIns="45828" anchor="ctr"/>
          <a:lstStyle/>
          <a:p>
            <a:endParaRPr lang="en-US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V="1">
            <a:off x="387532" y="1830977"/>
            <a:ext cx="7620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2120" tIns="45828" rIns="92120" bIns="45828" anchor="ctr"/>
          <a:lstStyle/>
          <a:p>
            <a:endParaRPr lang="en-US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 flipV="1">
            <a:off x="1301932" y="2135777"/>
            <a:ext cx="3048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2120" tIns="45828" rIns="92120" bIns="45828" anchor="ctr"/>
          <a:lstStyle/>
          <a:p>
            <a:endParaRPr lang="en-US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 flipH="1" flipV="1">
            <a:off x="2978332" y="2440577"/>
            <a:ext cx="76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2120" tIns="45828" rIns="92120" bIns="45828" anchor="ctr"/>
          <a:lstStyle/>
          <a:p>
            <a:endParaRPr lang="en-US"/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 flipH="1" flipV="1">
            <a:off x="3130732" y="2288177"/>
            <a:ext cx="8382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2120" tIns="45828" rIns="92120" bIns="45828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Box 2"/>
          <p:cNvSpPr txBox="1">
            <a:spLocks noChangeArrowheads="1"/>
          </p:cNvSpPr>
          <p:nvPr/>
        </p:nvSpPr>
        <p:spPr bwMode="auto">
          <a:xfrm>
            <a:off x="175723" y="4763"/>
            <a:ext cx="8661345" cy="5847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Physical World Interaction Requires Strict </a:t>
            </a:r>
            <a:r>
              <a:rPr lang="en-US" sz="3200" dirty="0" err="1" smtClean="0"/>
              <a:t>QoS</a:t>
            </a:r>
            <a:endParaRPr lang="en-US" sz="3200" dirty="0" smtClean="0"/>
          </a:p>
        </p:txBody>
      </p:sp>
      <p:pic>
        <p:nvPicPr>
          <p:cNvPr id="28" name="Picture 40" descr="c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1568" y="1943693"/>
            <a:ext cx="2425175" cy="165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ounded Rectangular Callout 5"/>
          <p:cNvSpPr>
            <a:spLocks noChangeArrowheads="1"/>
          </p:cNvSpPr>
          <p:nvPr/>
        </p:nvSpPr>
        <p:spPr bwMode="auto">
          <a:xfrm>
            <a:off x="5135595" y="4102084"/>
            <a:ext cx="1936363" cy="1097151"/>
          </a:xfrm>
          <a:prstGeom prst="wedgeRoundRectCallout">
            <a:avLst>
              <a:gd name="adj1" fmla="val 27707"/>
              <a:gd name="adj2" fmla="val -141144"/>
              <a:gd name="adj3" fmla="val 16667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square"/>
          <a:lstStyle/>
          <a:p>
            <a:r>
              <a:rPr lang="en-US" sz="1600" dirty="0" smtClean="0"/>
              <a:t>Slower processor used to improve power efficiency &amp; reduce cost</a:t>
            </a:r>
          </a:p>
        </p:txBody>
      </p:sp>
      <p:sp>
        <p:nvSpPr>
          <p:cNvPr id="33" name="Rounded Rectangular Callout 5"/>
          <p:cNvSpPr>
            <a:spLocks noChangeArrowheads="1"/>
          </p:cNvSpPr>
          <p:nvPr/>
        </p:nvSpPr>
        <p:spPr bwMode="auto">
          <a:xfrm>
            <a:off x="7158794" y="3994002"/>
            <a:ext cx="1936363" cy="1097151"/>
          </a:xfrm>
          <a:prstGeom prst="wedgeRoundRectCallout">
            <a:avLst>
              <a:gd name="adj1" fmla="val -67306"/>
              <a:gd name="adj2" fmla="val -144112"/>
              <a:gd name="adj3" fmla="val 16667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square"/>
          <a:lstStyle/>
          <a:p>
            <a:r>
              <a:rPr lang="en-US" sz="1600" dirty="0" smtClean="0"/>
              <a:t>Design changed to use smaller power supply for weight reduction</a:t>
            </a:r>
          </a:p>
        </p:txBody>
      </p:sp>
      <p:sp>
        <p:nvSpPr>
          <p:cNvPr id="8" name="Rounded Rectangular Callout 5"/>
          <p:cNvSpPr>
            <a:spLocks noChangeArrowheads="1"/>
          </p:cNvSpPr>
          <p:nvPr/>
        </p:nvSpPr>
        <p:spPr bwMode="auto">
          <a:xfrm>
            <a:off x="4455042" y="699543"/>
            <a:ext cx="4125431" cy="895342"/>
          </a:xfrm>
          <a:prstGeom prst="wedgeRoundRectCallout">
            <a:avLst>
              <a:gd name="adj1" fmla="val -17656"/>
              <a:gd name="adj2" fmla="val 110284"/>
              <a:gd name="adj3" fmla="val 16667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square"/>
          <a:lstStyle/>
          <a:p>
            <a:r>
              <a:rPr lang="en-US" sz="1600" dirty="0" smtClean="0"/>
              <a:t>Software developer uses slower algorithm for higher accuracy &amp; improved safety but needs faster processor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-12959" y="765542"/>
            <a:ext cx="4185669" cy="60000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3363" indent="-233363" algn="l" eaLnBrk="0" hangingPunct="0">
              <a:spcBef>
                <a:spcPts val="1200"/>
              </a:spcBef>
              <a:buFontTx/>
              <a:buChar char="•"/>
            </a:pPr>
            <a:r>
              <a:rPr lang="en-US" sz="2000" dirty="0" smtClean="0"/>
              <a:t>Since a CPS interacts with the physical world, it’s not enough for it compute the right answer, it must also compute:</a:t>
            </a:r>
          </a:p>
          <a:p>
            <a:pPr marL="690563" lvl="1" indent="-233363" algn="l" eaLnBrk="0" hangingPunct="0">
              <a:spcBef>
                <a:spcPts val="0"/>
              </a:spcBef>
              <a:buFontTx/>
              <a:buChar char="•"/>
            </a:pPr>
            <a:r>
              <a:rPr lang="en-US" sz="2000" dirty="0" smtClean="0"/>
              <a:t>Fast enough to keep up with real-world processes</a:t>
            </a:r>
          </a:p>
          <a:p>
            <a:pPr marL="690563" lvl="1" indent="-233363" algn="l" eaLnBrk="0" hangingPunct="0">
              <a:spcBef>
                <a:spcPts val="0"/>
              </a:spcBef>
              <a:buFontTx/>
              <a:buChar char="•"/>
            </a:pPr>
            <a:r>
              <a:rPr lang="en-US" sz="2000" dirty="0" smtClean="0"/>
              <a:t>Efficiently enough to run for long periods of time without wasting resources</a:t>
            </a:r>
          </a:p>
          <a:p>
            <a:pPr marL="690563" lvl="1" indent="-233363" algn="l" eaLnBrk="0" hangingPunct="0">
              <a:spcBef>
                <a:spcPts val="0"/>
              </a:spcBef>
              <a:buFontTx/>
              <a:buChar char="•"/>
            </a:pPr>
            <a:r>
              <a:rPr lang="en-US" sz="2000" dirty="0" smtClean="0"/>
              <a:t>Safely to prevent damage to the physical world</a:t>
            </a:r>
          </a:p>
          <a:p>
            <a:pPr marL="233363" lvl="0" indent="-233363" algn="l" eaLnBrk="0" hangingPunct="0">
              <a:spcBef>
                <a:spcPts val="1200"/>
              </a:spcBef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The complexity of interacting with the physical world with the correct </a:t>
            </a:r>
            <a:r>
              <a:rPr lang="en-US" sz="2000" i="1" dirty="0" smtClean="0">
                <a:solidFill>
                  <a:srgbClr val="000000"/>
                </a:solidFill>
              </a:rPr>
              <a:t>Quality of Service 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</a:rPr>
              <a:t>QoS</a:t>
            </a:r>
            <a:r>
              <a:rPr lang="en-US" sz="2000" dirty="0" smtClean="0">
                <a:solidFill>
                  <a:srgbClr val="000000"/>
                </a:solidFill>
              </a:rPr>
              <a:t>), makes CPS design &amp; optimization hard</a:t>
            </a:r>
          </a:p>
          <a:p>
            <a:pPr marL="233363" lvl="0" indent="-233363" algn="l" eaLnBrk="0" hangingPunct="0">
              <a:spcBef>
                <a:spcPts val="1200"/>
              </a:spcBef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233363" indent="-233363" algn="l" eaLnBrk="0" hangingPunct="0">
              <a:spcBef>
                <a:spcPts val="0"/>
              </a:spcBef>
              <a:buFontTx/>
              <a:buChar char="•"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457200"/>
          </a:xfrm>
        </p:spPr>
        <p:txBody>
          <a:bodyPr/>
          <a:lstStyle/>
          <a:p>
            <a:r>
              <a:rPr lang="en-US" dirty="0" smtClean="0"/>
              <a:t>Deployment Ongoing &amp; Future Work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533400" y="3733800"/>
            <a:ext cx="80010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rot="5400000">
            <a:off x="876300" y="3924300"/>
            <a:ext cx="3810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5400000">
            <a:off x="8116094" y="3923506"/>
            <a:ext cx="3810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696200" y="4038600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5 years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98877" y="4038600"/>
            <a:ext cx="699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Now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228600" y="4459771"/>
            <a:ext cx="8534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28600" algn="l">
              <a:spcBef>
                <a:spcPts val="600"/>
              </a:spcBef>
              <a:buFontTx/>
              <a:buChar char="•"/>
            </a:pPr>
            <a:r>
              <a:rPr lang="en-US" sz="2000" dirty="0" smtClean="0"/>
              <a:t>To make chips more power efficient, </a:t>
            </a:r>
            <a:r>
              <a:rPr lang="en-US" sz="2000" dirty="0" err="1" smtClean="0"/>
              <a:t>multicore</a:t>
            </a:r>
            <a:r>
              <a:rPr lang="en-US" sz="2000" dirty="0" smtClean="0"/>
              <a:t> designs are being used</a:t>
            </a:r>
          </a:p>
          <a:p>
            <a:pPr marL="228600" lvl="0" indent="-228600" algn="l">
              <a:spcBef>
                <a:spcPts val="600"/>
              </a:spcBef>
              <a:buFontTx/>
              <a:buChar char="•"/>
            </a:pPr>
            <a:r>
              <a:rPr lang="en-US" sz="2000" dirty="0" smtClean="0"/>
              <a:t>Follow on work with AFRL &amp; LMCO for extending deployment optimization techniques to leverage cache effects</a:t>
            </a:r>
          </a:p>
          <a:p>
            <a:pPr marL="228600" lvl="0" indent="-228600" algn="l">
              <a:spcBef>
                <a:spcPts val="600"/>
              </a:spcBef>
              <a:buFontTx/>
              <a:buChar char="•"/>
            </a:pPr>
            <a:r>
              <a:rPr lang="en-US" sz="2000" dirty="0" smtClean="0"/>
              <a:t>Adaptation of deployment algorithms to manage resource allocation in cloud computing environments in collaboration with </a:t>
            </a:r>
            <a:r>
              <a:rPr lang="en-US" sz="2000" dirty="0" err="1" smtClean="0"/>
              <a:t>VMWare</a:t>
            </a:r>
            <a:r>
              <a:rPr lang="en-US" sz="2000" dirty="0" smtClean="0"/>
              <a:t> &amp; </a:t>
            </a:r>
            <a:r>
              <a:rPr lang="en-US" sz="2000" dirty="0" err="1" smtClean="0"/>
              <a:t>Savvis</a:t>
            </a:r>
            <a:endParaRPr lang="en-US" sz="2000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33600"/>
            <a:ext cx="2895600" cy="148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470"/>
          <p:cNvGrpSpPr>
            <a:grpSpLocks/>
          </p:cNvGrpSpPr>
          <p:nvPr/>
        </p:nvGrpSpPr>
        <p:grpSpPr bwMode="auto">
          <a:xfrm>
            <a:off x="228600" y="762000"/>
            <a:ext cx="2819400" cy="1066800"/>
            <a:chOff x="912" y="576"/>
            <a:chExt cx="3446" cy="2219"/>
          </a:xfrm>
        </p:grpSpPr>
        <p:pic>
          <p:nvPicPr>
            <p:cNvPr id="15" name="Picture 360" descr="piec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00" y="2064"/>
              <a:ext cx="792" cy="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61" descr="piec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72" y="732"/>
              <a:ext cx="504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362" descr="piec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92" y="1452"/>
              <a:ext cx="368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363" descr="piec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80" y="1584"/>
              <a:ext cx="446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64" descr="piec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72" y="1296"/>
              <a:ext cx="3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365" descr="piec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36" y="1008"/>
              <a:ext cx="301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1" name="AutoShape 366"/>
            <p:cNvCxnSpPr>
              <a:cxnSpLocks noChangeShapeType="1"/>
            </p:cNvCxnSpPr>
            <p:nvPr/>
          </p:nvCxnSpPr>
          <p:spPr bwMode="auto">
            <a:xfrm rot="5400000" flipH="1" flipV="1">
              <a:off x="2687" y="1395"/>
              <a:ext cx="1509" cy="1291"/>
            </a:xfrm>
            <a:prstGeom prst="curvedConnector3">
              <a:avLst>
                <a:gd name="adj1" fmla="val -9477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22" name="AutoShape 367"/>
            <p:cNvCxnSpPr>
              <a:cxnSpLocks noChangeShapeType="1"/>
            </p:cNvCxnSpPr>
            <p:nvPr/>
          </p:nvCxnSpPr>
          <p:spPr bwMode="auto">
            <a:xfrm flipH="1" flipV="1">
              <a:off x="2880" y="1790"/>
              <a:ext cx="312" cy="640"/>
            </a:xfrm>
            <a:prstGeom prst="curvedConnector5">
              <a:avLst>
                <a:gd name="adj1" fmla="val -46153"/>
                <a:gd name="adj2" fmla="val 62500"/>
                <a:gd name="adj3" fmla="val 146153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23" name="AutoShape 368"/>
            <p:cNvCxnSpPr>
              <a:cxnSpLocks noChangeShapeType="1"/>
            </p:cNvCxnSpPr>
            <p:nvPr/>
          </p:nvCxnSpPr>
          <p:spPr bwMode="auto">
            <a:xfrm rot="10800000" flipV="1">
              <a:off x="2760" y="1440"/>
              <a:ext cx="312" cy="182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24" name="AutoShape 369"/>
            <p:cNvCxnSpPr>
              <a:cxnSpLocks noChangeShapeType="1"/>
            </p:cNvCxnSpPr>
            <p:nvPr/>
          </p:nvCxnSpPr>
          <p:spPr bwMode="auto">
            <a:xfrm flipH="1">
              <a:off x="3326" y="1440"/>
              <a:ext cx="58" cy="350"/>
            </a:xfrm>
            <a:prstGeom prst="curvedConnector3">
              <a:avLst>
                <a:gd name="adj1" fmla="val -248278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25" name="AutoShape 370"/>
            <p:cNvCxnSpPr>
              <a:cxnSpLocks noChangeShapeType="1"/>
            </p:cNvCxnSpPr>
            <p:nvPr/>
          </p:nvCxnSpPr>
          <p:spPr bwMode="auto">
            <a:xfrm rot="5400000" flipH="1" flipV="1">
              <a:off x="3095" y="1155"/>
              <a:ext cx="849" cy="833"/>
            </a:xfrm>
            <a:prstGeom prst="curvedConnector4">
              <a:avLst>
                <a:gd name="adj1" fmla="val -16963"/>
                <a:gd name="adj2" fmla="val 63384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26" name="AutoShape 371"/>
            <p:cNvCxnSpPr>
              <a:cxnSpLocks noChangeShapeType="1"/>
            </p:cNvCxnSpPr>
            <p:nvPr/>
          </p:nvCxnSpPr>
          <p:spPr bwMode="auto">
            <a:xfrm rot="5400000" flipV="1">
              <a:off x="2380" y="1648"/>
              <a:ext cx="612" cy="220"/>
            </a:xfrm>
            <a:prstGeom prst="curvedConnector3">
              <a:avLst>
                <a:gd name="adj1" fmla="val -23528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27" name="AutoShape 372"/>
            <p:cNvCxnSpPr>
              <a:cxnSpLocks noChangeShapeType="1"/>
            </p:cNvCxnSpPr>
            <p:nvPr/>
          </p:nvCxnSpPr>
          <p:spPr bwMode="auto">
            <a:xfrm rot="5400000" flipH="1" flipV="1">
              <a:off x="2648" y="1368"/>
              <a:ext cx="352" cy="496"/>
            </a:xfrm>
            <a:prstGeom prst="curvedConnector4">
              <a:avLst>
                <a:gd name="adj1" fmla="val -40907"/>
                <a:gd name="adj2" fmla="val 68546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28" name="AutoShape 373"/>
            <p:cNvCxnSpPr>
              <a:cxnSpLocks noChangeShapeType="1"/>
            </p:cNvCxnSpPr>
            <p:nvPr/>
          </p:nvCxnSpPr>
          <p:spPr bwMode="auto">
            <a:xfrm rot="10800000" flipH="1">
              <a:off x="2880" y="1008"/>
              <a:ext cx="1207" cy="782"/>
            </a:xfrm>
            <a:prstGeom prst="curvedConnector4">
              <a:avLst>
                <a:gd name="adj1" fmla="val -11931"/>
                <a:gd name="adj2" fmla="val 118412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pic>
          <p:nvPicPr>
            <p:cNvPr id="29" name="Picture 374" descr="piec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40" y="1296"/>
              <a:ext cx="15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375" descr="piece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744" y="1788"/>
              <a:ext cx="89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376" descr="piece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792" y="960"/>
              <a:ext cx="89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377" descr="piece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862" y="1788"/>
              <a:ext cx="67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78" descr="piece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224" y="816"/>
              <a:ext cx="13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4" name="AutoShape 379"/>
            <p:cNvCxnSpPr>
              <a:cxnSpLocks noChangeShapeType="1"/>
            </p:cNvCxnSpPr>
            <p:nvPr/>
          </p:nvCxnSpPr>
          <p:spPr bwMode="auto">
            <a:xfrm flipV="1">
              <a:off x="3881" y="878"/>
              <a:ext cx="477" cy="123"/>
            </a:xfrm>
            <a:prstGeom prst="curvedConnector3">
              <a:avLst>
                <a:gd name="adj1" fmla="val 13019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35" name="AutoShape 380"/>
            <p:cNvCxnSpPr>
              <a:cxnSpLocks noChangeShapeType="1"/>
            </p:cNvCxnSpPr>
            <p:nvPr/>
          </p:nvCxnSpPr>
          <p:spPr bwMode="auto">
            <a:xfrm rot="5400000">
              <a:off x="3636" y="1548"/>
              <a:ext cx="389" cy="174"/>
            </a:xfrm>
            <a:prstGeom prst="curvedConnector4">
              <a:avLst>
                <a:gd name="adj1" fmla="val 44731"/>
                <a:gd name="adj2" fmla="val 182759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36" name="AutoShape 381"/>
            <p:cNvCxnSpPr>
              <a:cxnSpLocks noChangeShapeType="1"/>
            </p:cNvCxnSpPr>
            <p:nvPr/>
          </p:nvCxnSpPr>
          <p:spPr bwMode="auto">
            <a:xfrm rot="-5400000" flipH="1" flipV="1">
              <a:off x="3572" y="952"/>
              <a:ext cx="1" cy="690"/>
            </a:xfrm>
            <a:prstGeom prst="curvedConnector3">
              <a:avLst>
                <a:gd name="adj1" fmla="val -14400005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pic>
          <p:nvPicPr>
            <p:cNvPr id="37" name="Picture 403" descr="piece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7170690">
              <a:off x="1129" y="1043"/>
              <a:ext cx="597" cy="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404" descr="piece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rot="7167012">
              <a:off x="1248" y="586"/>
              <a:ext cx="272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405" descr="piece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 rot="7166021">
              <a:off x="1752" y="1214"/>
              <a:ext cx="33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406" descr="piece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 rot="7154930">
              <a:off x="2097" y="820"/>
              <a:ext cx="236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407" descr="piece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 rot="7163179">
              <a:off x="2247" y="1785"/>
              <a:ext cx="22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2" name="AutoShape 408"/>
            <p:cNvCxnSpPr>
              <a:cxnSpLocks noChangeShapeType="1"/>
            </p:cNvCxnSpPr>
            <p:nvPr/>
          </p:nvCxnSpPr>
          <p:spPr bwMode="auto">
            <a:xfrm rot="10800000" flipH="1" flipV="1">
              <a:off x="1189" y="1184"/>
              <a:ext cx="1081" cy="654"/>
            </a:xfrm>
            <a:prstGeom prst="curvedConnector3">
              <a:avLst>
                <a:gd name="adj1" fmla="val -27014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43" name="AutoShape 409"/>
            <p:cNvCxnSpPr>
              <a:cxnSpLocks noChangeShapeType="1"/>
            </p:cNvCxnSpPr>
            <p:nvPr/>
          </p:nvCxnSpPr>
          <p:spPr bwMode="auto">
            <a:xfrm rot="5400000" flipH="1" flipV="1">
              <a:off x="1463" y="1041"/>
              <a:ext cx="357" cy="720"/>
            </a:xfrm>
            <a:prstGeom prst="curvedConnector5">
              <a:avLst>
                <a:gd name="adj1" fmla="val -77870"/>
                <a:gd name="adj2" fmla="val 138750"/>
                <a:gd name="adj3" fmla="val 224088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44" name="AutoShape 410"/>
            <p:cNvCxnSpPr>
              <a:cxnSpLocks noChangeShapeType="1"/>
            </p:cNvCxnSpPr>
            <p:nvPr/>
          </p:nvCxnSpPr>
          <p:spPr bwMode="auto">
            <a:xfrm rot="-5400000" flipH="1" flipV="1">
              <a:off x="1792" y="351"/>
              <a:ext cx="5" cy="955"/>
            </a:xfrm>
            <a:prstGeom prst="curvedConnector5">
              <a:avLst>
                <a:gd name="adj1" fmla="val -3960000"/>
                <a:gd name="adj2" fmla="val 48375"/>
                <a:gd name="adj3" fmla="val 418000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45" name="AutoShape 411"/>
            <p:cNvCxnSpPr>
              <a:cxnSpLocks noChangeShapeType="1"/>
            </p:cNvCxnSpPr>
            <p:nvPr/>
          </p:nvCxnSpPr>
          <p:spPr bwMode="auto">
            <a:xfrm rot="5400000">
              <a:off x="1755" y="1113"/>
              <a:ext cx="484" cy="320"/>
            </a:xfrm>
            <a:prstGeom prst="curvedConnector3">
              <a:avLst>
                <a:gd name="adj1" fmla="val 145454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46" name="AutoShape 412"/>
            <p:cNvCxnSpPr>
              <a:cxnSpLocks noChangeShapeType="1"/>
            </p:cNvCxnSpPr>
            <p:nvPr/>
          </p:nvCxnSpPr>
          <p:spPr bwMode="auto">
            <a:xfrm rot="10800000" flipH="1" flipV="1">
              <a:off x="1785" y="1292"/>
              <a:ext cx="632" cy="498"/>
            </a:xfrm>
            <a:prstGeom prst="curvedConnector4">
              <a:avLst>
                <a:gd name="adj1" fmla="val -35917"/>
                <a:gd name="adj2" fmla="val 74898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47" name="AutoShape 413"/>
            <p:cNvCxnSpPr>
              <a:cxnSpLocks noChangeShapeType="1"/>
            </p:cNvCxnSpPr>
            <p:nvPr/>
          </p:nvCxnSpPr>
          <p:spPr bwMode="auto">
            <a:xfrm>
              <a:off x="1493" y="774"/>
              <a:ext cx="176" cy="681"/>
            </a:xfrm>
            <a:prstGeom prst="curvedConnector3">
              <a:avLst>
                <a:gd name="adj1" fmla="val 263634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48" name="AutoShape 414"/>
            <p:cNvCxnSpPr>
              <a:cxnSpLocks noChangeShapeType="1"/>
            </p:cNvCxnSpPr>
            <p:nvPr/>
          </p:nvCxnSpPr>
          <p:spPr bwMode="auto">
            <a:xfrm rot="10800000" flipH="1" flipV="1">
              <a:off x="1275" y="651"/>
              <a:ext cx="997" cy="175"/>
            </a:xfrm>
            <a:prstGeom prst="curvedConnector4">
              <a:avLst>
                <a:gd name="adj1" fmla="val -21264"/>
                <a:gd name="adj2" fmla="val -150287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49" name="AutoShape 415"/>
            <p:cNvCxnSpPr>
              <a:cxnSpLocks noChangeShapeType="1"/>
            </p:cNvCxnSpPr>
            <p:nvPr/>
          </p:nvCxnSpPr>
          <p:spPr bwMode="auto">
            <a:xfrm rot="5400000" flipV="1">
              <a:off x="1868" y="1356"/>
              <a:ext cx="719" cy="451"/>
            </a:xfrm>
            <a:prstGeom prst="curvedConnector4">
              <a:avLst>
                <a:gd name="adj1" fmla="val -30597"/>
                <a:gd name="adj2" fmla="val 143903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pic>
          <p:nvPicPr>
            <p:cNvPr id="50" name="Picture 416" descr="piece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 rot="7166726">
              <a:off x="2438" y="716"/>
              <a:ext cx="117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417" descr="piece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 rot="7153277">
              <a:off x="2515" y="903"/>
              <a:ext cx="67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418" descr="piece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 rot="7153277">
              <a:off x="2611" y="999"/>
              <a:ext cx="67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419" descr="piece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 rot="7155311">
              <a:off x="2626" y="901"/>
              <a:ext cx="51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420" descr="piece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 rot="7170690">
              <a:off x="2529" y="1194"/>
              <a:ext cx="100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5" name="AutoShape 421"/>
            <p:cNvCxnSpPr>
              <a:cxnSpLocks noChangeShapeType="1"/>
            </p:cNvCxnSpPr>
            <p:nvPr/>
          </p:nvCxnSpPr>
          <p:spPr bwMode="auto">
            <a:xfrm rot="5400000">
              <a:off x="2478" y="1134"/>
              <a:ext cx="227" cy="75"/>
            </a:xfrm>
            <a:prstGeom prst="curvedConnector5">
              <a:avLst>
                <a:gd name="adj1" fmla="val 28634"/>
                <a:gd name="adj2" fmla="val 346667"/>
                <a:gd name="adj3" fmla="val 17313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56" name="AutoShape 422"/>
            <p:cNvCxnSpPr>
              <a:cxnSpLocks noChangeShapeType="1"/>
            </p:cNvCxnSpPr>
            <p:nvPr/>
          </p:nvCxnSpPr>
          <p:spPr bwMode="auto">
            <a:xfrm rot="10800000" flipH="1" flipV="1">
              <a:off x="2451" y="743"/>
              <a:ext cx="115" cy="161"/>
            </a:xfrm>
            <a:prstGeom prst="curvedConnector4">
              <a:avLst>
                <a:gd name="adj1" fmla="val -151306"/>
                <a:gd name="adj2" fmla="val 77639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57" name="AutoShape 423"/>
            <p:cNvCxnSpPr>
              <a:cxnSpLocks noChangeShapeType="1"/>
            </p:cNvCxnSpPr>
            <p:nvPr/>
          </p:nvCxnSpPr>
          <p:spPr bwMode="auto">
            <a:xfrm flipH="1">
              <a:off x="2310" y="796"/>
              <a:ext cx="235" cy="186"/>
            </a:xfrm>
            <a:prstGeom prst="curvedConnector3">
              <a:avLst>
                <a:gd name="adj1" fmla="val -72764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pic>
          <p:nvPicPr>
            <p:cNvPr id="58" name="Picture 424" descr="piece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912" y="2268"/>
              <a:ext cx="360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425" descr="piece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913" y="1836"/>
              <a:ext cx="16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426" descr="piece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1444" y="2460"/>
              <a:ext cx="202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427" descr="piece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1754" y="2076"/>
              <a:ext cx="142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428" descr="piece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2352" y="2400"/>
              <a:ext cx="13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3" name="AutoShape 429"/>
            <p:cNvCxnSpPr>
              <a:cxnSpLocks noChangeShapeType="1"/>
            </p:cNvCxnSpPr>
            <p:nvPr/>
          </p:nvCxnSpPr>
          <p:spPr bwMode="auto">
            <a:xfrm rot="5400000" flipH="1" flipV="1">
              <a:off x="1719" y="1899"/>
              <a:ext cx="74" cy="1328"/>
            </a:xfrm>
            <a:prstGeom prst="curvedConnector3">
              <a:avLst>
                <a:gd name="adj1" fmla="val -194593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64" name="AutoShape 430"/>
            <p:cNvCxnSpPr>
              <a:cxnSpLocks noChangeShapeType="1"/>
            </p:cNvCxnSpPr>
            <p:nvPr/>
          </p:nvCxnSpPr>
          <p:spPr bwMode="auto">
            <a:xfrm>
              <a:off x="1272" y="2434"/>
              <a:ext cx="172" cy="120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65" name="AutoShape 431"/>
            <p:cNvCxnSpPr>
              <a:cxnSpLocks noChangeShapeType="1"/>
            </p:cNvCxnSpPr>
            <p:nvPr/>
          </p:nvCxnSpPr>
          <p:spPr bwMode="auto">
            <a:xfrm rot="10800000">
              <a:off x="1080" y="1913"/>
              <a:ext cx="674" cy="229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66" name="AutoShape 432"/>
            <p:cNvCxnSpPr>
              <a:cxnSpLocks noChangeShapeType="1"/>
            </p:cNvCxnSpPr>
            <p:nvPr/>
          </p:nvCxnSpPr>
          <p:spPr bwMode="auto">
            <a:xfrm flipH="1">
              <a:off x="1646" y="2142"/>
              <a:ext cx="250" cy="412"/>
            </a:xfrm>
            <a:prstGeom prst="curvedConnector3">
              <a:avLst>
                <a:gd name="adj1" fmla="val -57602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67" name="AutoShape 433"/>
            <p:cNvCxnSpPr>
              <a:cxnSpLocks noChangeShapeType="1"/>
            </p:cNvCxnSpPr>
            <p:nvPr/>
          </p:nvCxnSpPr>
          <p:spPr bwMode="auto">
            <a:xfrm rot="5400000" flipH="1" flipV="1">
              <a:off x="1857" y="2151"/>
              <a:ext cx="184" cy="807"/>
            </a:xfrm>
            <a:prstGeom prst="curvedConnector4">
              <a:avLst>
                <a:gd name="adj1" fmla="val -77718"/>
                <a:gd name="adj2" fmla="val 56259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68" name="AutoShape 434"/>
            <p:cNvCxnSpPr>
              <a:cxnSpLocks noChangeShapeType="1"/>
            </p:cNvCxnSpPr>
            <p:nvPr/>
          </p:nvCxnSpPr>
          <p:spPr bwMode="auto">
            <a:xfrm rot="5400000" flipV="1">
              <a:off x="829" y="2004"/>
              <a:ext cx="432" cy="95"/>
            </a:xfrm>
            <a:prstGeom prst="curvedConnector3">
              <a:avLst>
                <a:gd name="adj1" fmla="val -33333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69" name="AutoShape 435"/>
            <p:cNvCxnSpPr>
              <a:cxnSpLocks noChangeShapeType="1"/>
            </p:cNvCxnSpPr>
            <p:nvPr/>
          </p:nvCxnSpPr>
          <p:spPr bwMode="auto">
            <a:xfrm rot="16200000" flipH="1">
              <a:off x="1300" y="1687"/>
              <a:ext cx="152" cy="757"/>
            </a:xfrm>
            <a:prstGeom prst="curvedConnector2">
              <a:avLst/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70" name="AutoShape 436"/>
            <p:cNvCxnSpPr>
              <a:cxnSpLocks noChangeShapeType="1"/>
            </p:cNvCxnSpPr>
            <p:nvPr/>
          </p:nvCxnSpPr>
          <p:spPr bwMode="auto">
            <a:xfrm rot="10800000" flipH="1">
              <a:off x="1444" y="2400"/>
              <a:ext cx="976" cy="154"/>
            </a:xfrm>
            <a:prstGeom prst="curvedConnector4">
              <a:avLst>
                <a:gd name="adj1" fmla="val -14755"/>
                <a:gd name="adj2" fmla="val 193505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pic>
          <p:nvPicPr>
            <p:cNvPr id="71" name="Picture 437" descr="piece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2054" y="1980"/>
              <a:ext cx="70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438" descr="piece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102" y="2172"/>
              <a:ext cx="51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439" descr="piece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198" y="2268"/>
              <a:ext cx="51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440" descr="piece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198" y="2172"/>
              <a:ext cx="51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441" descr="piece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2137" y="2460"/>
              <a:ext cx="61" cy="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6" name="AutoShape 442"/>
            <p:cNvCxnSpPr>
              <a:cxnSpLocks noChangeShapeType="1"/>
            </p:cNvCxnSpPr>
            <p:nvPr/>
          </p:nvCxnSpPr>
          <p:spPr bwMode="auto">
            <a:xfrm flipH="1">
              <a:off x="2064" y="2400"/>
              <a:ext cx="51" cy="196"/>
            </a:xfrm>
            <a:prstGeom prst="curvedConnector3">
              <a:avLst>
                <a:gd name="adj1" fmla="val -280394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77" name="AutoShape 443"/>
            <p:cNvCxnSpPr>
              <a:cxnSpLocks noChangeShapeType="1"/>
            </p:cNvCxnSpPr>
            <p:nvPr/>
          </p:nvCxnSpPr>
          <p:spPr bwMode="auto">
            <a:xfrm rot="16200000" flipH="1">
              <a:off x="2020" y="2114"/>
              <a:ext cx="151" cy="13"/>
            </a:xfrm>
            <a:prstGeom prst="curvedConnector2">
              <a:avLst/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  <p:cxnSp>
          <p:nvCxnSpPr>
            <p:cNvPr id="78" name="AutoShape 444"/>
            <p:cNvCxnSpPr>
              <a:cxnSpLocks noChangeShapeType="1"/>
            </p:cNvCxnSpPr>
            <p:nvPr/>
          </p:nvCxnSpPr>
          <p:spPr bwMode="auto">
            <a:xfrm rot="-5400000" flipH="1" flipV="1">
              <a:off x="1909" y="1896"/>
              <a:ext cx="96" cy="264"/>
            </a:xfrm>
            <a:prstGeom prst="curvedConnector3">
              <a:avLst>
                <a:gd name="adj1" fmla="val -150000"/>
              </a:avLst>
            </a:prstGeom>
            <a:noFill/>
            <a:ln w="38100">
              <a:solidFill>
                <a:srgbClr val="888888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79" name="Straight Arrow Connector 78"/>
          <p:cNvCxnSpPr/>
          <p:nvPr/>
        </p:nvCxnSpPr>
        <p:spPr bwMode="auto">
          <a:xfrm rot="5400000">
            <a:off x="914400" y="1981200"/>
            <a:ext cx="213360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/>
          <p:nvPr/>
        </p:nvCxnSpPr>
        <p:spPr bwMode="auto">
          <a:xfrm rot="16200000" flipH="1">
            <a:off x="-38100" y="1485900"/>
            <a:ext cx="1600200" cy="1066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rot="5400000">
            <a:off x="1752600" y="1676400"/>
            <a:ext cx="1371600" cy="152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 rot="5400000">
            <a:off x="1143000" y="1905000"/>
            <a:ext cx="91440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ysDash"/>
            <a:round/>
            <a:headEnd type="none" w="med" len="med"/>
            <a:tailEnd type="arrow"/>
          </a:ln>
          <a:effectLst/>
        </p:spPr>
      </p:cxnSp>
      <p:pic>
        <p:nvPicPr>
          <p:cNvPr id="1347587" name="Picture 3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6896426" y="1524000"/>
            <a:ext cx="224757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" name="TextBox 93"/>
          <p:cNvSpPr txBox="1"/>
          <p:nvPr/>
        </p:nvSpPr>
        <p:spPr>
          <a:xfrm>
            <a:off x="7239000" y="838200"/>
            <a:ext cx="1613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Multicore</a:t>
            </a:r>
            <a:r>
              <a:rPr lang="en-US" sz="2000" dirty="0" smtClean="0"/>
              <a:t> Processors</a:t>
            </a:r>
            <a:endParaRPr lang="en-US" sz="2000" dirty="0"/>
          </a:p>
        </p:txBody>
      </p:sp>
      <p:sp>
        <p:nvSpPr>
          <p:cNvPr id="81" name="TextBox 80"/>
          <p:cNvSpPr txBox="1"/>
          <p:nvPr/>
        </p:nvSpPr>
        <p:spPr>
          <a:xfrm>
            <a:off x="2895600" y="25908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hard deployment problems now, may become the standard in a few years</a:t>
            </a:r>
            <a:endParaRPr lang="en-US" sz="2000" dirty="0"/>
          </a:p>
        </p:txBody>
      </p:sp>
      <p:sp>
        <p:nvSpPr>
          <p:cNvPr id="84" name="TextBox 83"/>
          <p:cNvSpPr txBox="1"/>
          <p:nvPr/>
        </p:nvSpPr>
        <p:spPr>
          <a:xfrm>
            <a:off x="2819400" y="838200"/>
            <a:ext cx="1613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80 Embedded Processors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Box 2"/>
          <p:cNvSpPr txBox="1">
            <a:spLocks noChangeArrowheads="1"/>
          </p:cNvSpPr>
          <p:nvPr/>
        </p:nvSpPr>
        <p:spPr bwMode="auto">
          <a:xfrm>
            <a:off x="351370" y="4763"/>
            <a:ext cx="847155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Ongoing &amp; Future Work on Mobile CPS Applications</a:t>
            </a:r>
            <a:endParaRPr lang="en-US" sz="2800" dirty="0"/>
          </a:p>
        </p:txBody>
      </p:sp>
      <p:cxnSp>
        <p:nvCxnSpPr>
          <p:cNvPr id="126" name="Straight Connector 125"/>
          <p:cNvCxnSpPr/>
          <p:nvPr/>
        </p:nvCxnSpPr>
        <p:spPr bwMode="auto">
          <a:xfrm rot="5400000">
            <a:off x="-689007" y="5325657"/>
            <a:ext cx="457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Arrow Connector 149"/>
          <p:cNvCxnSpPr>
            <a:endCxn id="151" idx="1"/>
          </p:cNvCxnSpPr>
          <p:nvPr/>
        </p:nvCxnSpPr>
        <p:spPr bwMode="auto">
          <a:xfrm>
            <a:off x="1398405" y="4628218"/>
            <a:ext cx="936784" cy="121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1" name="Rounded Rectangle 150"/>
          <p:cNvSpPr/>
          <p:nvPr/>
        </p:nvSpPr>
        <p:spPr bwMode="auto">
          <a:xfrm>
            <a:off x="2335189" y="4284190"/>
            <a:ext cx="2172269" cy="712327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595959"/>
                </a:solidFill>
              </a:rPr>
              <a:t>CPS Deployment Optimization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595959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2" name="Rounded Rectangle 151"/>
          <p:cNvSpPr/>
          <p:nvPr/>
        </p:nvSpPr>
        <p:spPr bwMode="auto">
          <a:xfrm>
            <a:off x="7479869" y="4298147"/>
            <a:ext cx="1510626" cy="684414"/>
          </a:xfrm>
          <a:prstGeom prst="roundRect">
            <a:avLst/>
          </a:prstGeom>
          <a:noFill/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charset="0"/>
                <a:cs typeface="Arial" charset="0"/>
              </a:rPr>
              <a:t>Concluding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charset="0"/>
                <a:cs typeface="Arial" charset="0"/>
              </a:rPr>
              <a:t> Remarks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4" name="Straight Arrow Connector 153"/>
          <p:cNvCxnSpPr>
            <a:stCxn id="151" idx="3"/>
            <a:endCxn id="102" idx="1"/>
          </p:cNvCxnSpPr>
          <p:nvPr/>
        </p:nvCxnSpPr>
        <p:spPr bwMode="auto">
          <a:xfrm flipV="1">
            <a:off x="4507458" y="4639229"/>
            <a:ext cx="394342" cy="11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59595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7" name="Rounded Rectangle 86"/>
          <p:cNvSpPr/>
          <p:nvPr/>
        </p:nvSpPr>
        <p:spPr bwMode="auto">
          <a:xfrm>
            <a:off x="157110" y="4283063"/>
            <a:ext cx="1782632" cy="727411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charset="0"/>
                <a:cs typeface="Arial" charset="0"/>
              </a:rPr>
              <a:t>CPS Research Overview</a:t>
            </a:r>
          </a:p>
        </p:txBody>
      </p:sp>
      <p:sp>
        <p:nvSpPr>
          <p:cNvPr id="102" name="Rounded Rectangle 101"/>
          <p:cNvSpPr/>
          <p:nvPr/>
        </p:nvSpPr>
        <p:spPr bwMode="auto">
          <a:xfrm>
            <a:off x="4901800" y="4283065"/>
            <a:ext cx="2172269" cy="712327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595959"/>
                </a:solidFill>
              </a:rPr>
              <a:t>Mobile CPS Applications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595959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7" name="Straight Arrow Connector 106"/>
          <p:cNvCxnSpPr>
            <a:stCxn id="102" idx="3"/>
            <a:endCxn id="152" idx="1"/>
          </p:cNvCxnSpPr>
          <p:nvPr/>
        </p:nvCxnSpPr>
        <p:spPr bwMode="auto">
          <a:xfrm>
            <a:off x="7074069" y="4639229"/>
            <a:ext cx="405800" cy="11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16200000" flipH="1">
            <a:off x="5588946" y="4082347"/>
            <a:ext cx="418699" cy="1395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57200" y="3166947"/>
            <a:ext cx="868680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l" eaLnBrk="0" hangingPunct="0">
              <a:spcBef>
                <a:spcPts val="0"/>
              </a:spcBef>
            </a:pPr>
            <a:r>
              <a:rPr lang="en-US" sz="2000" b="1" dirty="0" smtClean="0"/>
              <a:t>Part 3:</a:t>
            </a:r>
            <a:r>
              <a:rPr lang="en-US" sz="2000" dirty="0" smtClean="0"/>
              <a:t> Ongoing &amp; future research building CPS Applications using</a:t>
            </a:r>
          </a:p>
          <a:p>
            <a:pPr marL="0" lvl="1" algn="l" eaLnBrk="0" hangingPunct="0">
              <a:spcBef>
                <a:spcPts val="0"/>
              </a:spcBef>
            </a:pPr>
            <a:r>
              <a:rPr lang="en-US" sz="2000" dirty="0" smtClean="0"/>
              <a:t>             using mobile internet devices &amp; supporting internet services</a:t>
            </a:r>
          </a:p>
          <a:p>
            <a:pPr marL="0" lvl="1" algn="l" eaLnBrk="0" hangingPunct="0">
              <a:spcBef>
                <a:spcPts val="0"/>
              </a:spcBef>
            </a:pPr>
            <a:endParaRPr lang="en-US" sz="2000" dirty="0" smtClean="0"/>
          </a:p>
        </p:txBody>
      </p:sp>
      <p:pic>
        <p:nvPicPr>
          <p:cNvPr id="21" name="Picture 20" descr="wreckwat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2797" y="743186"/>
            <a:ext cx="4172539" cy="23497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7785" algn="br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Box 2"/>
          <p:cNvSpPr txBox="1">
            <a:spLocks noChangeArrowheads="1"/>
          </p:cNvSpPr>
          <p:nvPr/>
        </p:nvSpPr>
        <p:spPr bwMode="auto">
          <a:xfrm>
            <a:off x="1805153" y="0"/>
            <a:ext cx="5750292" cy="5847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Mobile CPS Applications: Goal</a:t>
            </a:r>
            <a:endParaRPr lang="en-US" sz="3200" dirty="0"/>
          </a:p>
        </p:txBody>
      </p:sp>
      <p:sp>
        <p:nvSpPr>
          <p:cNvPr id="89" name="TextBox 88"/>
          <p:cNvSpPr txBox="1"/>
          <p:nvPr/>
        </p:nvSpPr>
        <p:spPr>
          <a:xfrm>
            <a:off x="901725" y="1975446"/>
            <a:ext cx="7772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/>
              <a:t>Goal</a:t>
            </a:r>
            <a:r>
              <a:rPr lang="en-US" sz="2000" dirty="0" smtClean="0"/>
              <a:t>: </a:t>
            </a:r>
            <a:r>
              <a:rPr lang="en-US" sz="2000" i="1" dirty="0" smtClean="0"/>
              <a:t>Help designers to leverage the increased computational power, sensor capabilities, &amp; networking abilities of mobile Internet devices</a:t>
            </a:r>
          </a:p>
          <a:p>
            <a:pPr algn="l"/>
            <a:endParaRPr lang="en-US" sz="2000" i="1" dirty="0" smtClean="0"/>
          </a:p>
          <a:p>
            <a:pPr algn="l"/>
            <a:r>
              <a:rPr lang="en-US" sz="2000" b="1" dirty="0" smtClean="0"/>
              <a:t>Impact:</a:t>
            </a:r>
            <a:r>
              <a:rPr lang="en-US" sz="2000" dirty="0" smtClean="0"/>
              <a:t> Reduced cost, wider distribution, &amp; more ubiquitous use of CPS applications</a:t>
            </a:r>
          </a:p>
          <a:p>
            <a:pPr algn="l"/>
            <a:endParaRPr lang="en-US" sz="1400" dirty="0" smtClean="0"/>
          </a:p>
          <a:p>
            <a:pPr marL="457200" indent="-457200" algn="l">
              <a:buAutoNum type="arabicPeriod"/>
            </a:pPr>
            <a:endParaRPr lang="en-US" sz="1400" dirty="0"/>
          </a:p>
        </p:txBody>
      </p:sp>
      <p:sp>
        <p:nvSpPr>
          <p:cNvPr id="17" name="Rectangle 2051"/>
          <p:cNvSpPr>
            <a:spLocks noChangeArrowheads="1"/>
          </p:cNvSpPr>
          <p:nvPr/>
        </p:nvSpPr>
        <p:spPr bwMode="auto">
          <a:xfrm>
            <a:off x="915988" y="4206875"/>
            <a:ext cx="1627187" cy="482600"/>
          </a:xfrm>
          <a:prstGeom prst="rect">
            <a:avLst/>
          </a:prstGeom>
          <a:solidFill>
            <a:srgbClr val="FFFFFF"/>
          </a:solidFill>
          <a:ln w="25400">
            <a:solidFill>
              <a:srgbClr val="FF5050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1800" dirty="0" smtClean="0"/>
              <a:t>Goal</a:t>
            </a:r>
            <a:endParaRPr lang="en-US" sz="1800" dirty="0"/>
          </a:p>
        </p:txBody>
      </p:sp>
      <p:sp>
        <p:nvSpPr>
          <p:cNvPr id="18" name="Rectangle 2052"/>
          <p:cNvSpPr>
            <a:spLocks noChangeArrowheads="1"/>
          </p:cNvSpPr>
          <p:nvPr/>
        </p:nvSpPr>
        <p:spPr bwMode="auto">
          <a:xfrm>
            <a:off x="2851150" y="4203700"/>
            <a:ext cx="1631950" cy="484187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1800" dirty="0" smtClean="0"/>
              <a:t>Challenges</a:t>
            </a:r>
            <a:endParaRPr lang="en-US" sz="1800" dirty="0"/>
          </a:p>
        </p:txBody>
      </p:sp>
      <p:sp>
        <p:nvSpPr>
          <p:cNvPr id="20" name="Line 2054"/>
          <p:cNvSpPr>
            <a:spLocks noChangeShapeType="1"/>
          </p:cNvSpPr>
          <p:nvPr/>
        </p:nvSpPr>
        <p:spPr bwMode="auto">
          <a:xfrm>
            <a:off x="2540000" y="4460875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055"/>
          <p:cNvSpPr>
            <a:spLocks noChangeShapeType="1"/>
          </p:cNvSpPr>
          <p:nvPr/>
        </p:nvSpPr>
        <p:spPr bwMode="auto">
          <a:xfrm>
            <a:off x="4492625" y="4440237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059"/>
          <p:cNvGrpSpPr>
            <a:grpSpLocks/>
          </p:cNvGrpSpPr>
          <p:nvPr/>
        </p:nvGrpSpPr>
        <p:grpSpPr bwMode="auto">
          <a:xfrm>
            <a:off x="152400" y="4691064"/>
            <a:ext cx="8991600" cy="2166939"/>
            <a:chOff x="40" y="2704"/>
            <a:chExt cx="5664" cy="1365"/>
          </a:xfrm>
        </p:grpSpPr>
        <p:sp>
          <p:nvSpPr>
            <p:cNvPr id="13" name="Rectangle 2075"/>
            <p:cNvSpPr>
              <a:spLocks noChangeArrowheads="1"/>
            </p:cNvSpPr>
            <p:nvPr/>
          </p:nvSpPr>
          <p:spPr bwMode="auto">
            <a:xfrm>
              <a:off x="40" y="3083"/>
              <a:ext cx="5664" cy="986"/>
            </a:xfrm>
            <a:prstGeom prst="rect">
              <a:avLst/>
            </a:prstGeom>
            <a:noFill/>
            <a:ln w="19050">
              <a:solidFill>
                <a:srgbClr val="339966"/>
              </a:solidFill>
              <a:prstDash val="dash"/>
              <a:miter lim="800000"/>
              <a:headEnd/>
              <a:tailEnd type="none" w="sm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2076"/>
            <p:cNvSpPr>
              <a:spLocks noChangeShapeType="1"/>
            </p:cNvSpPr>
            <p:nvPr/>
          </p:nvSpPr>
          <p:spPr bwMode="auto">
            <a:xfrm flipH="1">
              <a:off x="66" y="2704"/>
              <a:ext cx="433" cy="392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077"/>
            <p:cNvSpPr>
              <a:spLocks noChangeShapeType="1"/>
            </p:cNvSpPr>
            <p:nvPr/>
          </p:nvSpPr>
          <p:spPr bwMode="auto">
            <a:xfrm>
              <a:off x="1544" y="2704"/>
              <a:ext cx="669" cy="375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Rectangle 2063"/>
          <p:cNvSpPr>
            <a:spLocks noChangeArrowheads="1"/>
          </p:cNvSpPr>
          <p:nvPr/>
        </p:nvSpPr>
        <p:spPr bwMode="auto">
          <a:xfrm>
            <a:off x="1065405" y="5467391"/>
            <a:ext cx="1500188" cy="482600"/>
          </a:xfrm>
          <a:prstGeom prst="rect">
            <a:avLst/>
          </a:prstGeom>
          <a:noFill/>
          <a:ln w="19050">
            <a:solidFill>
              <a:srgbClr val="FF5050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1600" dirty="0" smtClean="0"/>
              <a:t>Mobile CPS</a:t>
            </a:r>
          </a:p>
          <a:p>
            <a:r>
              <a:rPr lang="en-US" sz="1600" dirty="0" smtClean="0"/>
              <a:t>Overview</a:t>
            </a:r>
            <a:endParaRPr lang="en-US" sz="1600" dirty="0"/>
          </a:p>
        </p:txBody>
      </p:sp>
      <p:sp>
        <p:nvSpPr>
          <p:cNvPr id="24" name="Line 2061"/>
          <p:cNvSpPr>
            <a:spLocks noChangeShapeType="1"/>
          </p:cNvSpPr>
          <p:nvPr/>
        </p:nvSpPr>
        <p:spPr bwMode="auto">
          <a:xfrm>
            <a:off x="2547615" y="5716628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2063"/>
          <p:cNvSpPr>
            <a:spLocks noChangeArrowheads="1"/>
          </p:cNvSpPr>
          <p:nvPr/>
        </p:nvSpPr>
        <p:spPr bwMode="auto">
          <a:xfrm>
            <a:off x="2859118" y="5490783"/>
            <a:ext cx="1500188" cy="482600"/>
          </a:xfrm>
          <a:prstGeom prst="rect">
            <a:avLst/>
          </a:prstGeom>
          <a:noFill/>
          <a:ln w="19050">
            <a:solidFill>
              <a:srgbClr val="FF5050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1600" dirty="0" smtClean="0"/>
              <a:t>Vanderbilt</a:t>
            </a:r>
          </a:p>
          <a:p>
            <a:r>
              <a:rPr lang="en-US" sz="1600" dirty="0" smtClean="0"/>
              <a:t>Mobile CPS</a:t>
            </a:r>
          </a:p>
        </p:txBody>
      </p:sp>
      <p:sp>
        <p:nvSpPr>
          <p:cNvPr id="32" name="Rectangle 2052"/>
          <p:cNvSpPr>
            <a:spLocks noChangeArrowheads="1"/>
          </p:cNvSpPr>
          <p:nvPr/>
        </p:nvSpPr>
        <p:spPr bwMode="auto">
          <a:xfrm>
            <a:off x="2851149" y="4203700"/>
            <a:ext cx="4403699" cy="484187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1800" dirty="0" smtClean="0"/>
              <a:t>Challenges &amp; Initial Research Solutions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Box 206"/>
          <p:cNvSpPr txBox="1">
            <a:spLocks noChangeArrowheads="1"/>
          </p:cNvSpPr>
          <p:nvPr/>
        </p:nvSpPr>
        <p:spPr bwMode="auto">
          <a:xfrm>
            <a:off x="2256354" y="4763"/>
            <a:ext cx="4655441" cy="5847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Mobile CPS Applications</a:t>
            </a:r>
            <a:endParaRPr lang="en-US" sz="3000" dirty="0"/>
          </a:p>
        </p:txBody>
      </p:sp>
      <p:sp>
        <p:nvSpPr>
          <p:cNvPr id="76" name="Text Placeholder 2"/>
          <p:cNvSpPr txBox="1">
            <a:spLocks/>
          </p:cNvSpPr>
          <p:nvPr/>
        </p:nvSpPr>
        <p:spPr bwMode="auto">
          <a:xfrm>
            <a:off x="-1" y="1310425"/>
            <a:ext cx="559272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latin typeface="+mj-lt"/>
                <a:cs typeface="+mn-cs"/>
              </a:rPr>
              <a:t>The latest mobile Internet devices (e.g. </a:t>
            </a:r>
            <a:r>
              <a:rPr lang="en-US" sz="1800" b="1" kern="0" dirty="0" err="1" smtClean="0">
                <a:latin typeface="+mj-lt"/>
                <a:cs typeface="+mn-cs"/>
              </a:rPr>
              <a:t>iPhone</a:t>
            </a:r>
            <a:r>
              <a:rPr lang="en-US" sz="1800" b="1" kern="0" dirty="0" smtClean="0">
                <a:latin typeface="+mj-lt"/>
                <a:cs typeface="+mn-cs"/>
              </a:rPr>
              <a:t>, </a:t>
            </a:r>
            <a:r>
              <a:rPr lang="en-US" sz="1800" b="1" kern="0" dirty="0" err="1" smtClean="0">
                <a:latin typeface="+mj-lt"/>
                <a:cs typeface="+mn-cs"/>
              </a:rPr>
              <a:t>iPad</a:t>
            </a:r>
            <a:r>
              <a:rPr lang="en-US" sz="1800" b="1" kern="0" dirty="0" smtClean="0">
                <a:latin typeface="+mj-lt"/>
                <a:cs typeface="+mn-cs"/>
              </a:rPr>
              <a:t>, Android), possess the sensors, processing capabilities, &amp; networking abilities to serve as platforms for mobile CPS applications</a:t>
            </a: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lvl="0" algn="l" eaLnBrk="0" hangingPunct="0">
              <a:spcBef>
                <a:spcPct val="20000"/>
              </a:spcBef>
              <a:defRPr/>
            </a:pPr>
            <a:r>
              <a:rPr lang="en-US" sz="1800" b="1" kern="0" dirty="0" smtClean="0"/>
              <a:t>Example Benefits:</a:t>
            </a:r>
          </a:p>
          <a:p>
            <a:pPr marL="630238" lvl="0" indent="-285750" algn="l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en-US" sz="1800" kern="0" dirty="0" smtClean="0"/>
              <a:t>Reduced software implementation complexity</a:t>
            </a:r>
          </a:p>
          <a:p>
            <a:pPr marL="630238" lvl="0" indent="-285750" algn="l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en-US" sz="1800" kern="0" dirty="0" smtClean="0"/>
              <a:t>Ubiquitous hardware</a:t>
            </a:r>
          </a:p>
          <a:p>
            <a:pPr marL="630238" lvl="0" indent="-285750" algn="l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en-US" sz="1800" kern="0" dirty="0" smtClean="0"/>
              <a:t>Maintenance by hardware owner</a:t>
            </a:r>
          </a:p>
          <a:p>
            <a:pPr marL="630238" lvl="0" indent="-285750" algn="l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en-US" sz="1800" kern="0" dirty="0" smtClean="0"/>
              <a:t>Travels with owner</a:t>
            </a:r>
          </a:p>
          <a:p>
            <a:pPr marL="630238" lvl="0" indent="-285750" algn="l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en-US" sz="1800" kern="0" dirty="0" smtClean="0"/>
              <a:t>Unified software distribution stores</a:t>
            </a:r>
          </a:p>
          <a:p>
            <a:pPr marL="630238" lvl="0" indent="-285750" algn="l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en-US" sz="1800" kern="0" dirty="0" smtClean="0"/>
              <a:t>Standard TCP/IP networking over cellular &amp; </a:t>
            </a:r>
            <a:r>
              <a:rPr lang="en-US" sz="1800" kern="0" dirty="0" err="1" smtClean="0"/>
              <a:t>WiFi</a:t>
            </a:r>
            <a:r>
              <a:rPr lang="en-US" sz="1800" kern="0" dirty="0" smtClean="0"/>
              <a:t> connections</a:t>
            </a:r>
          </a:p>
          <a:p>
            <a:pPr marL="630238" lvl="0" indent="-285750" algn="l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en-US" sz="1800" kern="0" dirty="0" smtClean="0"/>
              <a:t>Access to non-traditional CPS information, like social media</a:t>
            </a:r>
          </a:p>
          <a:p>
            <a:pPr marL="630238" lvl="0" indent="-285750" algn="l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en-US" sz="1800" kern="0" dirty="0" smtClean="0"/>
              <a:t>Ability to aggregate data from external sensors</a:t>
            </a: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630238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62865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4" name="Rectangle 2060"/>
          <p:cNvSpPr>
            <a:spLocks noChangeArrowheads="1"/>
          </p:cNvSpPr>
          <p:nvPr/>
        </p:nvSpPr>
        <p:spPr bwMode="auto">
          <a:xfrm>
            <a:off x="22860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Overview</a:t>
            </a:r>
            <a:endParaRPr lang="en-US" sz="800" dirty="0"/>
          </a:p>
        </p:txBody>
      </p:sp>
      <p:sp>
        <p:nvSpPr>
          <p:cNvPr id="105" name="Line 2061"/>
          <p:cNvSpPr>
            <a:spLocks noChangeShapeType="1"/>
          </p:cNvSpPr>
          <p:nvPr/>
        </p:nvSpPr>
        <p:spPr bwMode="auto">
          <a:xfrm>
            <a:off x="113796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Rectangle 2060"/>
          <p:cNvSpPr>
            <a:spLocks noChangeArrowheads="1"/>
          </p:cNvSpPr>
          <p:nvPr/>
        </p:nvSpPr>
        <p:spPr bwMode="auto">
          <a:xfrm>
            <a:off x="1399445" y="845417"/>
            <a:ext cx="928152" cy="30039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Accident</a:t>
            </a:r>
          </a:p>
          <a:p>
            <a:r>
              <a:rPr lang="en-US" sz="800" dirty="0" smtClean="0"/>
              <a:t>Detection</a:t>
            </a:r>
            <a:endParaRPr lang="en-US" sz="800" dirty="0"/>
          </a:p>
        </p:txBody>
      </p:sp>
      <p:sp>
        <p:nvSpPr>
          <p:cNvPr id="107" name="Rectangle 2060"/>
          <p:cNvSpPr>
            <a:spLocks noChangeArrowheads="1"/>
          </p:cNvSpPr>
          <p:nvPr/>
        </p:nvSpPr>
        <p:spPr bwMode="auto">
          <a:xfrm>
            <a:off x="2645730" y="846919"/>
            <a:ext cx="928152" cy="30039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Augmented</a:t>
            </a:r>
          </a:p>
          <a:p>
            <a:r>
              <a:rPr lang="en-US" sz="800" dirty="0" smtClean="0"/>
              <a:t>Reality</a:t>
            </a:r>
            <a:endParaRPr lang="en-US" sz="800" dirty="0"/>
          </a:p>
        </p:txBody>
      </p:sp>
      <p:sp>
        <p:nvSpPr>
          <p:cNvPr id="108" name="Rectangle 2060"/>
          <p:cNvSpPr>
            <a:spLocks noChangeArrowheads="1"/>
          </p:cNvSpPr>
          <p:nvPr/>
        </p:nvSpPr>
        <p:spPr bwMode="auto">
          <a:xfrm>
            <a:off x="3865352" y="846920"/>
            <a:ext cx="928152" cy="30039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Patient Monitoring</a:t>
            </a:r>
            <a:endParaRPr lang="en-US" sz="800" dirty="0"/>
          </a:p>
        </p:txBody>
      </p:sp>
      <p:sp>
        <p:nvSpPr>
          <p:cNvPr id="109" name="Line 2061"/>
          <p:cNvSpPr>
            <a:spLocks noChangeShapeType="1"/>
          </p:cNvSpPr>
          <p:nvPr/>
        </p:nvSpPr>
        <p:spPr bwMode="auto">
          <a:xfrm>
            <a:off x="2359103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Line 2061"/>
          <p:cNvSpPr>
            <a:spLocks noChangeShapeType="1"/>
          </p:cNvSpPr>
          <p:nvPr/>
        </p:nvSpPr>
        <p:spPr bwMode="auto">
          <a:xfrm>
            <a:off x="3578721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4438408" y="1011755"/>
            <a:ext cx="441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62865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2603" y="1166436"/>
            <a:ext cx="1185594" cy="22428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7164" y="1204188"/>
            <a:ext cx="1397133" cy="23285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/>
          <a:srcRect t="20629" r="49148"/>
          <a:stretch>
            <a:fillRect/>
          </a:stretch>
        </p:blipFill>
        <p:spPr>
          <a:xfrm>
            <a:off x="5696422" y="3602311"/>
            <a:ext cx="3447578" cy="3426265"/>
          </a:xfrm>
          <a:prstGeom prst="rect">
            <a:avLst/>
          </a:prstGeom>
        </p:spPr>
      </p:pic>
      <p:sp>
        <p:nvSpPr>
          <p:cNvPr id="15" name="Rectangle 2060"/>
          <p:cNvSpPr>
            <a:spLocks noChangeArrowheads="1"/>
          </p:cNvSpPr>
          <p:nvPr/>
        </p:nvSpPr>
        <p:spPr bwMode="auto">
          <a:xfrm>
            <a:off x="5086498" y="860997"/>
            <a:ext cx="928152" cy="30039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Vanderbilt </a:t>
            </a:r>
          </a:p>
          <a:p>
            <a:r>
              <a:rPr lang="en-US" sz="800" dirty="0" smtClean="0"/>
              <a:t>Apps</a:t>
            </a:r>
            <a:endParaRPr lang="en-US" sz="800" dirty="0"/>
          </a:p>
        </p:txBody>
      </p:sp>
      <p:sp>
        <p:nvSpPr>
          <p:cNvPr id="16" name="Line 2061"/>
          <p:cNvSpPr>
            <a:spLocks noChangeShapeType="1"/>
          </p:cNvSpPr>
          <p:nvPr/>
        </p:nvSpPr>
        <p:spPr bwMode="auto">
          <a:xfrm>
            <a:off x="4799867" y="99906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Undergraduate CPS Research &amp; Development</a:t>
            </a:r>
            <a:endParaRPr lang="en-US" sz="2800" dirty="0"/>
          </a:p>
        </p:txBody>
      </p:sp>
      <p:pic>
        <p:nvPicPr>
          <p:cNvPr id="6" name="Picture 5" descr="Screen shot 2010-02-03 at 11.47.05 AM.png"/>
          <p:cNvPicPr>
            <a:picLocks noChangeAspect="1"/>
          </p:cNvPicPr>
          <p:nvPr/>
        </p:nvPicPr>
        <p:blipFill>
          <a:blip r:embed="rId3" cstate="print"/>
          <a:srcRect l="525"/>
          <a:stretch>
            <a:fillRect/>
          </a:stretch>
        </p:blipFill>
        <p:spPr>
          <a:xfrm>
            <a:off x="4589292" y="1307789"/>
            <a:ext cx="4441551" cy="2786677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0" y="1451502"/>
            <a:ext cx="456414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latin typeface="+mj-lt"/>
                <a:cs typeface="+mn-cs"/>
              </a:rPr>
              <a:t>Much of the mobile CPS research has been done with undergraduates.</a:t>
            </a:r>
            <a:endParaRPr kumimoji="0" lang="en-US" sz="1800" b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630238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800" kern="0" dirty="0" smtClean="0">
                <a:latin typeface="+mj-lt"/>
                <a:cs typeface="+mn-cs"/>
              </a:rPr>
              <a:t>Funded by EECS department to revamp</a:t>
            </a:r>
            <a:r>
              <a:rPr lang="en-US" sz="1800" kern="0" noProof="0" dirty="0" smtClean="0">
                <a:latin typeface="+mj-lt"/>
                <a:cs typeface="+mn-cs"/>
              </a:rPr>
              <a:t>  networking course to focus on </a:t>
            </a:r>
            <a:r>
              <a:rPr lang="en-US" sz="1800" kern="0" noProof="0" dirty="0" err="1" smtClean="0">
                <a:latin typeface="+mj-lt"/>
                <a:cs typeface="+mn-cs"/>
              </a:rPr>
              <a:t>smartphones</a:t>
            </a:r>
            <a:endParaRPr lang="en-US" sz="1800" kern="0" noProof="0" dirty="0" smtClean="0">
              <a:latin typeface="+mj-lt"/>
              <a:cs typeface="+mn-cs"/>
            </a:endParaRPr>
          </a:p>
          <a:p>
            <a:pPr marL="1031875" lvl="1" indent="-230188" algn="l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kern="0" noProof="0" dirty="0" smtClean="0">
                <a:latin typeface="+mj-lt"/>
                <a:cs typeface="+mn-cs"/>
              </a:rPr>
              <a:t>Doubled </a:t>
            </a:r>
            <a:r>
              <a:rPr lang="en-US" sz="1800" kern="0" dirty="0" smtClean="0">
                <a:latin typeface="+mj-lt"/>
                <a:cs typeface="+mn-cs"/>
              </a:rPr>
              <a:t>enrollment</a:t>
            </a:r>
          </a:p>
          <a:p>
            <a:pPr marL="1031875" lvl="1" indent="-230188" algn="l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Featured in 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Inside Higher Ed., Tech News World, Nashville </a:t>
            </a:r>
            <a:r>
              <a:rPr lang="en-US" sz="1800" i="1" kern="0" dirty="0" smtClean="0">
                <a:latin typeface="+mj-lt"/>
                <a:cs typeface="+mn-cs"/>
              </a:rPr>
              <a:t>Business Journal, 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Vanderbilt View, Vanderbilt Hustler</a:t>
            </a:r>
            <a:endParaRPr kumimoji="0" lang="en-US" sz="1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630238" indent="-285750" algn="l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en-US" sz="1800" dirty="0" smtClean="0"/>
              <a:t>Helped found &amp; mentor the Vanderbilt Mobile Application Team (VMAT)</a:t>
            </a:r>
          </a:p>
          <a:p>
            <a:pPr marL="1031875" lvl="1" indent="-230188" algn="l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kern="0" dirty="0" smtClean="0">
                <a:latin typeface="+mj-lt"/>
                <a:cs typeface="+mn-cs"/>
              </a:rPr>
              <a:t>vanderbilt.edu/apps</a:t>
            </a:r>
          </a:p>
          <a:p>
            <a:pPr marL="630238" indent="-285750" algn="l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en-US" sz="1800" kern="0" dirty="0" smtClean="0">
                <a:latin typeface="+mj-lt"/>
                <a:cs typeface="+mn-cs"/>
              </a:rPr>
              <a:t>Four undergraduate research publications since the summer</a:t>
            </a:r>
          </a:p>
          <a:p>
            <a:pPr marL="630238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62865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9" name="Picture 8" descr="Screen shot 2010-02-03 at 11.52.44 A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9293" y="4063521"/>
            <a:ext cx="4441550" cy="2677467"/>
          </a:xfrm>
          <a:prstGeom prst="rect">
            <a:avLst/>
          </a:prstGeom>
        </p:spPr>
      </p:pic>
      <p:sp>
        <p:nvSpPr>
          <p:cNvPr id="10" name="Rectangle 2060"/>
          <p:cNvSpPr>
            <a:spLocks noChangeArrowheads="1"/>
          </p:cNvSpPr>
          <p:nvPr/>
        </p:nvSpPr>
        <p:spPr bwMode="auto">
          <a:xfrm>
            <a:off x="22860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Overview</a:t>
            </a:r>
            <a:endParaRPr lang="en-US" sz="800" dirty="0"/>
          </a:p>
        </p:txBody>
      </p:sp>
      <p:sp>
        <p:nvSpPr>
          <p:cNvPr id="11" name="Line 2061"/>
          <p:cNvSpPr>
            <a:spLocks noChangeShapeType="1"/>
          </p:cNvSpPr>
          <p:nvPr/>
        </p:nvSpPr>
        <p:spPr bwMode="auto">
          <a:xfrm>
            <a:off x="113796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2060"/>
          <p:cNvSpPr>
            <a:spLocks noChangeArrowheads="1"/>
          </p:cNvSpPr>
          <p:nvPr/>
        </p:nvSpPr>
        <p:spPr bwMode="auto">
          <a:xfrm>
            <a:off x="1399445" y="845417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Accident</a:t>
            </a:r>
          </a:p>
          <a:p>
            <a:r>
              <a:rPr lang="en-US" sz="800" dirty="0" smtClean="0"/>
              <a:t>Detection</a:t>
            </a:r>
            <a:endParaRPr lang="en-US" sz="800" dirty="0"/>
          </a:p>
        </p:txBody>
      </p:sp>
      <p:sp>
        <p:nvSpPr>
          <p:cNvPr id="13" name="Rectangle 2060"/>
          <p:cNvSpPr>
            <a:spLocks noChangeArrowheads="1"/>
          </p:cNvSpPr>
          <p:nvPr/>
        </p:nvSpPr>
        <p:spPr bwMode="auto">
          <a:xfrm>
            <a:off x="2645730" y="846919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Augmented</a:t>
            </a:r>
          </a:p>
          <a:p>
            <a:r>
              <a:rPr lang="en-US" sz="800" dirty="0" smtClean="0"/>
              <a:t>Reality</a:t>
            </a:r>
            <a:endParaRPr lang="en-US" sz="800" dirty="0"/>
          </a:p>
        </p:txBody>
      </p:sp>
      <p:sp>
        <p:nvSpPr>
          <p:cNvPr id="14" name="Rectangle 2060"/>
          <p:cNvSpPr>
            <a:spLocks noChangeArrowheads="1"/>
          </p:cNvSpPr>
          <p:nvPr/>
        </p:nvSpPr>
        <p:spPr bwMode="auto">
          <a:xfrm>
            <a:off x="3865352" y="846920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Patient Monitoring</a:t>
            </a:r>
            <a:endParaRPr lang="en-US" sz="800" dirty="0"/>
          </a:p>
        </p:txBody>
      </p:sp>
      <p:sp>
        <p:nvSpPr>
          <p:cNvPr id="15" name="Line 2061"/>
          <p:cNvSpPr>
            <a:spLocks noChangeShapeType="1"/>
          </p:cNvSpPr>
          <p:nvPr/>
        </p:nvSpPr>
        <p:spPr bwMode="auto">
          <a:xfrm>
            <a:off x="2359103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2061"/>
          <p:cNvSpPr>
            <a:spLocks noChangeShapeType="1"/>
          </p:cNvSpPr>
          <p:nvPr/>
        </p:nvSpPr>
        <p:spPr bwMode="auto">
          <a:xfrm>
            <a:off x="3578721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2060"/>
          <p:cNvSpPr>
            <a:spLocks noChangeArrowheads="1"/>
          </p:cNvSpPr>
          <p:nvPr/>
        </p:nvSpPr>
        <p:spPr bwMode="auto">
          <a:xfrm>
            <a:off x="5086498" y="860997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Vanderbilt </a:t>
            </a:r>
          </a:p>
          <a:p>
            <a:r>
              <a:rPr lang="en-US" sz="800" dirty="0" smtClean="0"/>
              <a:t>Apps</a:t>
            </a:r>
            <a:endParaRPr lang="en-US" sz="800" dirty="0"/>
          </a:p>
        </p:txBody>
      </p:sp>
      <p:sp>
        <p:nvSpPr>
          <p:cNvPr id="18" name="Line 2061"/>
          <p:cNvSpPr>
            <a:spLocks noChangeShapeType="1"/>
          </p:cNvSpPr>
          <p:nvPr/>
        </p:nvSpPr>
        <p:spPr bwMode="auto">
          <a:xfrm>
            <a:off x="4799867" y="99906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Box 2"/>
          <p:cNvSpPr txBox="1">
            <a:spLocks noChangeArrowheads="1"/>
          </p:cNvSpPr>
          <p:nvPr/>
        </p:nvSpPr>
        <p:spPr bwMode="auto">
          <a:xfrm>
            <a:off x="737842" y="4763"/>
            <a:ext cx="756985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Mobile CPS Applications: Challenge Roadmap</a:t>
            </a:r>
            <a:endParaRPr lang="en-US" sz="2800" dirty="0"/>
          </a:p>
        </p:txBody>
      </p:sp>
      <p:sp>
        <p:nvSpPr>
          <p:cNvPr id="89" name="TextBox 88"/>
          <p:cNvSpPr txBox="1"/>
          <p:nvPr/>
        </p:nvSpPr>
        <p:spPr>
          <a:xfrm>
            <a:off x="1066800" y="990600"/>
            <a:ext cx="777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/>
              <a:t>Challenges</a:t>
            </a:r>
            <a:r>
              <a:rPr lang="en-US" sz="2000" dirty="0" smtClean="0"/>
              <a:t>: </a:t>
            </a:r>
          </a:p>
          <a:p>
            <a:pPr algn="l"/>
            <a:endParaRPr lang="en-US" sz="2000" dirty="0" smtClean="0"/>
          </a:p>
          <a:p>
            <a:pPr marL="342900" indent="-342900" algn="l">
              <a:buFont typeface="+mj-lt"/>
              <a:buAutoNum type="arabicPeriod"/>
            </a:pPr>
            <a:r>
              <a:rPr lang="en-US" sz="2000" dirty="0" smtClean="0"/>
              <a:t>Modeling, analysis, &amp; optimization of ultra large-scale mobile CPSs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 dirty="0" smtClean="0"/>
              <a:t>Real-time processing &amp; aggregation of massive &amp; highly variable sensor data streams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 dirty="0" smtClean="0"/>
              <a:t>Cross-platform modeling, analysis, &amp; optimization of CPS application software</a:t>
            </a:r>
          </a:p>
          <a:p>
            <a:pPr marL="342900" indent="-342900" algn="l"/>
            <a:endParaRPr lang="en-US" sz="2000" dirty="0" smtClean="0"/>
          </a:p>
        </p:txBody>
      </p:sp>
      <p:sp>
        <p:nvSpPr>
          <p:cNvPr id="17" name="Rectangle 2051"/>
          <p:cNvSpPr>
            <a:spLocks noChangeArrowheads="1"/>
          </p:cNvSpPr>
          <p:nvPr/>
        </p:nvSpPr>
        <p:spPr bwMode="auto">
          <a:xfrm>
            <a:off x="915988" y="4206875"/>
            <a:ext cx="1627187" cy="4826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1800" dirty="0" smtClean="0"/>
              <a:t>Goal</a:t>
            </a:r>
            <a:endParaRPr lang="en-US" sz="1800" dirty="0"/>
          </a:p>
        </p:txBody>
      </p:sp>
      <p:sp>
        <p:nvSpPr>
          <p:cNvPr id="18" name="Rectangle 2052"/>
          <p:cNvSpPr>
            <a:spLocks noChangeArrowheads="1"/>
          </p:cNvSpPr>
          <p:nvPr/>
        </p:nvSpPr>
        <p:spPr bwMode="auto">
          <a:xfrm>
            <a:off x="2851149" y="4203700"/>
            <a:ext cx="4403699" cy="484187"/>
          </a:xfrm>
          <a:prstGeom prst="rect">
            <a:avLst/>
          </a:prstGeom>
          <a:solidFill>
            <a:srgbClr val="FFFFFF"/>
          </a:solidFill>
          <a:ln w="25400">
            <a:solidFill>
              <a:srgbClr val="FF3300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1800" dirty="0" smtClean="0"/>
              <a:t>Challenges &amp; Initial Research Solutions</a:t>
            </a:r>
            <a:endParaRPr lang="en-US" sz="1800" dirty="0"/>
          </a:p>
        </p:txBody>
      </p:sp>
      <p:sp>
        <p:nvSpPr>
          <p:cNvPr id="20" name="Line 2054"/>
          <p:cNvSpPr>
            <a:spLocks noChangeShapeType="1"/>
          </p:cNvSpPr>
          <p:nvPr/>
        </p:nvSpPr>
        <p:spPr bwMode="auto">
          <a:xfrm>
            <a:off x="2540000" y="4460875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059"/>
          <p:cNvGrpSpPr>
            <a:grpSpLocks/>
          </p:cNvGrpSpPr>
          <p:nvPr/>
        </p:nvGrpSpPr>
        <p:grpSpPr bwMode="auto">
          <a:xfrm>
            <a:off x="152400" y="4714876"/>
            <a:ext cx="8991600" cy="2143126"/>
            <a:chOff x="40" y="2719"/>
            <a:chExt cx="5664" cy="1350"/>
          </a:xfrm>
        </p:grpSpPr>
        <p:sp>
          <p:nvSpPr>
            <p:cNvPr id="74" name="Rectangle 2063"/>
            <p:cNvSpPr>
              <a:spLocks noChangeArrowheads="1"/>
            </p:cNvSpPr>
            <p:nvPr/>
          </p:nvSpPr>
          <p:spPr bwMode="auto">
            <a:xfrm>
              <a:off x="973" y="3200"/>
              <a:ext cx="945" cy="304"/>
            </a:xfrm>
            <a:prstGeom prst="rect">
              <a:avLst/>
            </a:prstGeom>
            <a:noFill/>
            <a:ln w="19050">
              <a:solidFill>
                <a:srgbClr val="FF5050"/>
              </a:solidFill>
              <a:miter lim="800000"/>
              <a:headEnd/>
              <a:tailEnd type="none" w="sm" len="lg"/>
            </a:ln>
            <a:effectLst/>
          </p:spPr>
          <p:txBody>
            <a:bodyPr wrap="none" anchor="ctr"/>
            <a:lstStyle/>
            <a:p>
              <a:r>
                <a:rPr lang="en-US" sz="1600" dirty="0" smtClean="0"/>
                <a:t>Large-scale</a:t>
              </a:r>
            </a:p>
            <a:p>
              <a:r>
                <a:rPr lang="en-US" sz="1600" dirty="0" smtClean="0"/>
                <a:t>Modeling/Opt.</a:t>
              </a:r>
            </a:p>
          </p:txBody>
        </p:sp>
        <p:sp>
          <p:nvSpPr>
            <p:cNvPr id="86" name="Rectangle 2075"/>
            <p:cNvSpPr>
              <a:spLocks noChangeArrowheads="1"/>
            </p:cNvSpPr>
            <p:nvPr/>
          </p:nvSpPr>
          <p:spPr bwMode="auto">
            <a:xfrm>
              <a:off x="40" y="3083"/>
              <a:ext cx="5664" cy="986"/>
            </a:xfrm>
            <a:prstGeom prst="rect">
              <a:avLst/>
            </a:prstGeom>
            <a:noFill/>
            <a:ln w="19050">
              <a:solidFill>
                <a:srgbClr val="339966"/>
              </a:solidFill>
              <a:prstDash val="dash"/>
              <a:miter lim="800000"/>
              <a:headEnd/>
              <a:tailEnd type="none" w="sm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2076"/>
            <p:cNvSpPr>
              <a:spLocks noChangeShapeType="1"/>
            </p:cNvSpPr>
            <p:nvPr/>
          </p:nvSpPr>
          <p:spPr bwMode="auto">
            <a:xfrm flipH="1">
              <a:off x="1536" y="2720"/>
              <a:ext cx="454" cy="358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2077"/>
            <p:cNvSpPr>
              <a:spLocks noChangeShapeType="1"/>
            </p:cNvSpPr>
            <p:nvPr/>
          </p:nvSpPr>
          <p:spPr bwMode="auto">
            <a:xfrm>
              <a:off x="2675" y="2719"/>
              <a:ext cx="1766" cy="359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Line 2061"/>
          <p:cNvSpPr>
            <a:spLocks noChangeShapeType="1"/>
          </p:cNvSpPr>
          <p:nvPr/>
        </p:nvSpPr>
        <p:spPr bwMode="auto">
          <a:xfrm>
            <a:off x="3155625" y="5716628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063"/>
          <p:cNvSpPr>
            <a:spLocks noChangeArrowheads="1"/>
          </p:cNvSpPr>
          <p:nvPr/>
        </p:nvSpPr>
        <p:spPr bwMode="auto">
          <a:xfrm>
            <a:off x="3458837" y="5467391"/>
            <a:ext cx="1658534" cy="482600"/>
          </a:xfrm>
          <a:prstGeom prst="rect">
            <a:avLst/>
          </a:prstGeom>
          <a:noFill/>
          <a:ln w="19050">
            <a:solidFill>
              <a:srgbClr val="FF5050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1600" dirty="0" smtClean="0"/>
              <a:t>Real-time</a:t>
            </a:r>
          </a:p>
          <a:p>
            <a:r>
              <a:rPr lang="en-US" sz="1600" dirty="0" smtClean="0"/>
              <a:t>Sensor Data Proc. </a:t>
            </a:r>
            <a:endParaRPr lang="en-US" sz="1600" dirty="0"/>
          </a:p>
        </p:txBody>
      </p:sp>
      <p:sp>
        <p:nvSpPr>
          <p:cNvPr id="29" name="Line 2061"/>
          <p:cNvSpPr>
            <a:spLocks noChangeShapeType="1"/>
          </p:cNvSpPr>
          <p:nvPr/>
        </p:nvSpPr>
        <p:spPr bwMode="auto">
          <a:xfrm>
            <a:off x="5129642" y="5716628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2063"/>
          <p:cNvSpPr>
            <a:spLocks noChangeArrowheads="1"/>
          </p:cNvSpPr>
          <p:nvPr/>
        </p:nvSpPr>
        <p:spPr bwMode="auto">
          <a:xfrm>
            <a:off x="5445427" y="5467391"/>
            <a:ext cx="1500188" cy="482600"/>
          </a:xfrm>
          <a:prstGeom prst="rect">
            <a:avLst/>
          </a:prstGeom>
          <a:noFill/>
          <a:ln w="19050">
            <a:solidFill>
              <a:srgbClr val="FF5050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1600" dirty="0" smtClean="0"/>
              <a:t>Multi-platform</a:t>
            </a:r>
          </a:p>
          <a:p>
            <a:r>
              <a:rPr lang="en-US" sz="1600" dirty="0" smtClean="0"/>
              <a:t>Software Opt.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457200"/>
          </a:xfrm>
        </p:spPr>
        <p:txBody>
          <a:bodyPr/>
          <a:lstStyle/>
          <a:p>
            <a:r>
              <a:rPr lang="en-US" dirty="0" smtClean="0"/>
              <a:t>Modeling &amp; Analysis of Ultra-large Scale </a:t>
            </a:r>
            <a:r>
              <a:rPr lang="en-US" dirty="0" err="1" smtClean="0"/>
              <a:t>CPSs</a:t>
            </a:r>
            <a:endParaRPr lang="en-US" dirty="0"/>
          </a:p>
        </p:txBody>
      </p:sp>
      <p:pic>
        <p:nvPicPr>
          <p:cNvPr id="5" name="Picture 4" descr="accid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2781" y="1401420"/>
            <a:ext cx="4401219" cy="2476073"/>
          </a:xfrm>
          <a:prstGeom prst="rect">
            <a:avLst/>
          </a:prstGeom>
        </p:spPr>
      </p:pic>
      <p:pic>
        <p:nvPicPr>
          <p:cNvPr id="6" name="Picture 5" descr="wreckwatc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39293" y="3212409"/>
            <a:ext cx="2955851" cy="18410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47350" y="4881044"/>
            <a:ext cx="894961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1" dirty="0" smtClean="0"/>
              <a:t>Publications:</a:t>
            </a:r>
          </a:p>
          <a:p>
            <a:pPr algn="l"/>
            <a:r>
              <a:rPr lang="en-US" sz="1200" dirty="0" smtClean="0"/>
              <a:t>Chris Thompson, Jules White, Brian Dougherty, Adam Albright, &amp; Douglas C. Schmidt, </a:t>
            </a:r>
            <a:r>
              <a:rPr lang="en-US" sz="1200" dirty="0" smtClean="0">
                <a:solidFill>
                  <a:srgbClr val="333399"/>
                </a:solidFill>
              </a:rPr>
              <a:t>Using Smartphones &amp; Wireless Mobile Networks to Detect Car Accidents &amp; Provide Situational Awareness to Emergency Responders</a:t>
            </a:r>
            <a:r>
              <a:rPr lang="en-US" sz="1200" dirty="0" smtClean="0"/>
              <a:t>, submitted to the Third International ICST Conference on </a:t>
            </a:r>
            <a:r>
              <a:rPr lang="en-US" sz="1200" dirty="0" err="1" smtClean="0"/>
              <a:t>MOBILe</a:t>
            </a:r>
            <a:r>
              <a:rPr lang="en-US" sz="1200" dirty="0" smtClean="0"/>
              <a:t> Wireless </a:t>
            </a:r>
            <a:r>
              <a:rPr lang="en-US" sz="1200" dirty="0" err="1" smtClean="0"/>
              <a:t>MiddleWARE</a:t>
            </a:r>
            <a:r>
              <a:rPr lang="en-US" sz="1200" dirty="0" smtClean="0"/>
              <a:t>, Operating Systems, &amp; Applications (</a:t>
            </a:r>
            <a:r>
              <a:rPr lang="en-US" sz="1200" dirty="0" err="1" smtClean="0"/>
              <a:t>Mobilware</a:t>
            </a:r>
            <a:r>
              <a:rPr lang="en-US" sz="1200" dirty="0" smtClean="0"/>
              <a:t> 2010), June 30-July 2, 2010, Chicago, IL. (submitted)</a:t>
            </a:r>
          </a:p>
          <a:p>
            <a:pPr algn="l"/>
            <a:endParaRPr lang="en-US" sz="1200" dirty="0" smtClean="0"/>
          </a:p>
          <a:p>
            <a:pPr algn="l"/>
            <a:r>
              <a:rPr lang="en-US" sz="1200" dirty="0" smtClean="0"/>
              <a:t>Hamilton Turner, Jules White, Chris Thompson, Krzysztof </a:t>
            </a:r>
            <a:r>
              <a:rPr lang="en-US" sz="1200" dirty="0" err="1" smtClean="0"/>
              <a:t>Zienkiewicz</a:t>
            </a:r>
            <a:r>
              <a:rPr lang="en-US" sz="1200" dirty="0" smtClean="0"/>
              <a:t>, Scott Campbell, Douglas C. Schmidt, </a:t>
            </a:r>
            <a:r>
              <a:rPr lang="en-US" sz="1200" dirty="0" smtClean="0">
                <a:solidFill>
                  <a:srgbClr val="333399"/>
                </a:solidFill>
              </a:rPr>
              <a:t>Building Mobile Sensor Networks Using Smartphones &amp; Web Services: Ramifications &amp; Development Challenges</a:t>
            </a:r>
            <a:r>
              <a:rPr lang="en-US" sz="1200" dirty="0" smtClean="0"/>
              <a:t>, Handbook of Research on Mobility &amp; Computing: Evolving Technologies &amp; Ubiquitous Impacts, edited by Maria Manuela Cruz-Cunha &amp; Fernando </a:t>
            </a:r>
            <a:r>
              <a:rPr lang="en-US" sz="1200" dirty="0" err="1" smtClean="0"/>
              <a:t>Moreira</a:t>
            </a:r>
            <a:r>
              <a:rPr lang="en-US" sz="1200" dirty="0" smtClean="0"/>
              <a:t>, IGI Global, Hershey, PA, USA 2009 (Accepted Proposal)</a:t>
            </a:r>
          </a:p>
          <a:p>
            <a:pPr algn="l"/>
            <a:endParaRPr lang="en-US" sz="1200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-203808" y="1187028"/>
            <a:ext cx="492466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latin typeface="+mj-lt"/>
                <a:cs typeface="+mn-cs"/>
              </a:rPr>
              <a:t>How do you model, analyze, &amp; optimize large-scale mobile CPS systems?</a:t>
            </a:r>
            <a:endParaRPr kumimoji="0" lang="en-US" sz="1800" b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630238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800" kern="0" noProof="0" dirty="0" smtClean="0">
                <a:latin typeface="+mj-lt"/>
                <a:cs typeface="+mn-cs"/>
              </a:rPr>
              <a:t>Capture &amp; reason about </a:t>
            </a:r>
            <a:r>
              <a:rPr lang="en-US" sz="1800" kern="0" dirty="0" smtClean="0">
                <a:latin typeface="+mj-lt"/>
                <a:cs typeface="+mn-cs"/>
              </a:rPr>
              <a:t>hundreds of thousands of mobile CPS app instances</a:t>
            </a:r>
            <a:endParaRPr kumimoji="0" lang="en-US" sz="1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630238" indent="-285750" algn="l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en-US" sz="1800" dirty="0" smtClean="0"/>
              <a:t>Optimize sensor usage decisions from a global perspective for coverage</a:t>
            </a:r>
            <a:endParaRPr lang="en-US" sz="1800" kern="0" dirty="0" smtClean="0">
              <a:latin typeface="+mj-lt"/>
              <a:cs typeface="+mn-cs"/>
            </a:endParaRPr>
          </a:p>
          <a:p>
            <a:pPr marL="630238" indent="-285750" algn="l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en-US" sz="1800" kern="0" dirty="0" smtClean="0">
                <a:latin typeface="+mj-lt"/>
                <a:cs typeface="+mn-cs"/>
              </a:rPr>
              <a:t>Ensure safe interactions with physical world </a:t>
            </a:r>
          </a:p>
          <a:p>
            <a:pPr marL="356616" algn="l" eaLnBrk="0" hangingPunct="0">
              <a:spcBef>
                <a:spcPct val="20000"/>
              </a:spcBef>
              <a:defRPr/>
            </a:pPr>
            <a:r>
              <a:rPr lang="en-US" sz="1800" b="1" kern="0" dirty="0" smtClean="0">
                <a:latin typeface="+mj-lt"/>
                <a:cs typeface="+mn-cs"/>
              </a:rPr>
              <a:t>Built </a:t>
            </a:r>
            <a:r>
              <a:rPr lang="en-US" sz="1800" b="1" kern="0" dirty="0" err="1" smtClean="0">
                <a:latin typeface="+mj-lt"/>
                <a:cs typeface="+mn-cs"/>
              </a:rPr>
              <a:t>WreckWatch</a:t>
            </a:r>
            <a:r>
              <a:rPr lang="en-US" sz="1800" b="1" kern="0" dirty="0" smtClean="0">
                <a:latin typeface="+mj-lt"/>
                <a:cs typeface="+mn-cs"/>
              </a:rPr>
              <a:t>, a system for detecting traffic accidents &amp; providing situational awareness to first-responders as a test platform</a:t>
            </a:r>
          </a:p>
          <a:p>
            <a:pPr marL="630238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62865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Rectangle 2060"/>
          <p:cNvSpPr>
            <a:spLocks noChangeArrowheads="1"/>
          </p:cNvSpPr>
          <p:nvPr/>
        </p:nvSpPr>
        <p:spPr bwMode="auto">
          <a:xfrm>
            <a:off x="22860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Overview</a:t>
            </a:r>
            <a:endParaRPr lang="en-US" sz="800" dirty="0"/>
          </a:p>
        </p:txBody>
      </p:sp>
      <p:sp>
        <p:nvSpPr>
          <p:cNvPr id="11" name="Line 2061"/>
          <p:cNvSpPr>
            <a:spLocks noChangeShapeType="1"/>
          </p:cNvSpPr>
          <p:nvPr/>
        </p:nvSpPr>
        <p:spPr bwMode="auto">
          <a:xfrm>
            <a:off x="113796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2060"/>
          <p:cNvSpPr>
            <a:spLocks noChangeArrowheads="1"/>
          </p:cNvSpPr>
          <p:nvPr/>
        </p:nvSpPr>
        <p:spPr bwMode="auto">
          <a:xfrm>
            <a:off x="1399445" y="845417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Accident</a:t>
            </a:r>
          </a:p>
          <a:p>
            <a:r>
              <a:rPr lang="en-US" sz="800" dirty="0" smtClean="0"/>
              <a:t>Detection</a:t>
            </a:r>
            <a:endParaRPr lang="en-US" sz="800" dirty="0"/>
          </a:p>
        </p:txBody>
      </p:sp>
      <p:sp>
        <p:nvSpPr>
          <p:cNvPr id="13" name="Rectangle 2060"/>
          <p:cNvSpPr>
            <a:spLocks noChangeArrowheads="1"/>
          </p:cNvSpPr>
          <p:nvPr/>
        </p:nvSpPr>
        <p:spPr bwMode="auto">
          <a:xfrm>
            <a:off x="2645730" y="846919"/>
            <a:ext cx="928152" cy="30039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Augmented</a:t>
            </a:r>
          </a:p>
          <a:p>
            <a:r>
              <a:rPr lang="en-US" sz="800" dirty="0" smtClean="0"/>
              <a:t>Reality</a:t>
            </a:r>
            <a:endParaRPr lang="en-US" sz="800" dirty="0"/>
          </a:p>
        </p:txBody>
      </p:sp>
      <p:sp>
        <p:nvSpPr>
          <p:cNvPr id="14" name="Rectangle 2060"/>
          <p:cNvSpPr>
            <a:spLocks noChangeArrowheads="1"/>
          </p:cNvSpPr>
          <p:nvPr/>
        </p:nvSpPr>
        <p:spPr bwMode="auto">
          <a:xfrm>
            <a:off x="3865352" y="846920"/>
            <a:ext cx="928152" cy="30039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Patient Monitoring</a:t>
            </a:r>
            <a:endParaRPr lang="en-US" sz="800" dirty="0"/>
          </a:p>
        </p:txBody>
      </p:sp>
      <p:sp>
        <p:nvSpPr>
          <p:cNvPr id="15" name="Line 2061"/>
          <p:cNvSpPr>
            <a:spLocks noChangeShapeType="1"/>
          </p:cNvSpPr>
          <p:nvPr/>
        </p:nvSpPr>
        <p:spPr bwMode="auto">
          <a:xfrm>
            <a:off x="2359103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2061"/>
          <p:cNvSpPr>
            <a:spLocks noChangeShapeType="1"/>
          </p:cNvSpPr>
          <p:nvPr/>
        </p:nvSpPr>
        <p:spPr bwMode="auto">
          <a:xfrm>
            <a:off x="3578721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2060"/>
          <p:cNvSpPr>
            <a:spLocks noChangeArrowheads="1"/>
          </p:cNvSpPr>
          <p:nvPr/>
        </p:nvSpPr>
        <p:spPr bwMode="auto">
          <a:xfrm>
            <a:off x="5086498" y="860997"/>
            <a:ext cx="928152" cy="30039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Vanderbilt </a:t>
            </a:r>
          </a:p>
          <a:p>
            <a:r>
              <a:rPr lang="en-US" sz="800" dirty="0" smtClean="0"/>
              <a:t>Apps</a:t>
            </a:r>
            <a:endParaRPr lang="en-US" sz="800" dirty="0"/>
          </a:p>
        </p:txBody>
      </p:sp>
      <p:sp>
        <p:nvSpPr>
          <p:cNvPr id="18" name="Line 2061"/>
          <p:cNvSpPr>
            <a:spLocks noChangeShapeType="1"/>
          </p:cNvSpPr>
          <p:nvPr/>
        </p:nvSpPr>
        <p:spPr bwMode="auto">
          <a:xfrm>
            <a:off x="4799867" y="99906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457200"/>
          </a:xfrm>
        </p:spPr>
        <p:txBody>
          <a:bodyPr/>
          <a:lstStyle/>
          <a:p>
            <a:r>
              <a:rPr lang="en-US" sz="2800" dirty="0" smtClean="0"/>
              <a:t>Real-time Processing of Massive Sensor Data Streams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0" y="4920261"/>
            <a:ext cx="459026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1" dirty="0" smtClean="0"/>
              <a:t>Publications:</a:t>
            </a:r>
          </a:p>
          <a:p>
            <a:pPr algn="l"/>
            <a:r>
              <a:rPr lang="en-US" sz="1400" dirty="0" smtClean="0"/>
              <a:t>J. Benjamin </a:t>
            </a:r>
            <a:r>
              <a:rPr lang="en-US" sz="1400" dirty="0" err="1" smtClean="0"/>
              <a:t>Gotow</a:t>
            </a:r>
            <a:r>
              <a:rPr lang="en-US" sz="1400" dirty="0" smtClean="0"/>
              <a:t>, Krzysztof </a:t>
            </a:r>
            <a:r>
              <a:rPr lang="en-US" sz="1400" dirty="0" err="1" smtClean="0"/>
              <a:t>Zienkiewicz</a:t>
            </a:r>
            <a:r>
              <a:rPr lang="en-US" sz="1400" dirty="0" smtClean="0"/>
              <a:t>, Jules White, &amp; Douglas C. Schmidt, </a:t>
            </a:r>
            <a:r>
              <a:rPr lang="en-US" sz="1400" dirty="0" smtClean="0">
                <a:solidFill>
                  <a:srgbClr val="333399"/>
                </a:solidFill>
              </a:rPr>
              <a:t>Addressing Challenges in Delivering Augmented Reality Applications to Smartphones</a:t>
            </a:r>
            <a:r>
              <a:rPr lang="en-US" sz="1400" dirty="0" smtClean="0"/>
              <a:t>, submitted to the Third International ICST Conference on </a:t>
            </a:r>
            <a:r>
              <a:rPr lang="en-US" sz="1400" dirty="0" err="1" smtClean="0"/>
              <a:t>MOBILe</a:t>
            </a:r>
            <a:r>
              <a:rPr lang="en-US" sz="1400" dirty="0" smtClean="0"/>
              <a:t> Wireless </a:t>
            </a:r>
            <a:r>
              <a:rPr lang="en-US" sz="1400" dirty="0" err="1" smtClean="0"/>
              <a:t>MiddleWARE</a:t>
            </a:r>
            <a:r>
              <a:rPr lang="en-US" sz="1400" dirty="0" smtClean="0"/>
              <a:t>, Operating Systems, &amp; Applications (</a:t>
            </a:r>
            <a:r>
              <a:rPr lang="en-US" sz="1400" dirty="0" err="1" smtClean="0"/>
              <a:t>Mobilware</a:t>
            </a:r>
            <a:r>
              <a:rPr lang="en-US" sz="1400" dirty="0" smtClean="0"/>
              <a:t> 2010), June 30-July 2, 2010, Chicago, IL. (submitted)</a:t>
            </a:r>
          </a:p>
          <a:p>
            <a:pPr algn="l"/>
            <a:endParaRPr lang="en-US" sz="1800" b="1" dirty="0" smtClean="0"/>
          </a:p>
          <a:p>
            <a:pPr algn="l"/>
            <a:endParaRPr lang="en-US" sz="1800" b="1" dirty="0" smtClean="0"/>
          </a:p>
        </p:txBody>
      </p:sp>
      <p:pic>
        <p:nvPicPr>
          <p:cNvPr id="7" name="Picture 6" descr="iphone-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8810" y="1397865"/>
            <a:ext cx="4615190" cy="4101407"/>
          </a:xfrm>
          <a:prstGeom prst="rect">
            <a:avLst/>
          </a:prstGeom>
        </p:spPr>
      </p:pic>
      <p:sp>
        <p:nvSpPr>
          <p:cNvPr id="10" name="Rectangle 2060"/>
          <p:cNvSpPr>
            <a:spLocks noChangeArrowheads="1"/>
          </p:cNvSpPr>
          <p:nvPr/>
        </p:nvSpPr>
        <p:spPr bwMode="auto">
          <a:xfrm>
            <a:off x="22860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Overview</a:t>
            </a:r>
            <a:endParaRPr lang="en-US" sz="800" dirty="0"/>
          </a:p>
        </p:txBody>
      </p:sp>
      <p:sp>
        <p:nvSpPr>
          <p:cNvPr id="11" name="Line 2061"/>
          <p:cNvSpPr>
            <a:spLocks noChangeShapeType="1"/>
          </p:cNvSpPr>
          <p:nvPr/>
        </p:nvSpPr>
        <p:spPr bwMode="auto">
          <a:xfrm>
            <a:off x="113796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2060"/>
          <p:cNvSpPr>
            <a:spLocks noChangeArrowheads="1"/>
          </p:cNvSpPr>
          <p:nvPr/>
        </p:nvSpPr>
        <p:spPr bwMode="auto">
          <a:xfrm>
            <a:off x="1399445" y="845417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Accident</a:t>
            </a:r>
          </a:p>
          <a:p>
            <a:r>
              <a:rPr lang="en-US" sz="800" dirty="0" smtClean="0"/>
              <a:t>Detection</a:t>
            </a:r>
            <a:endParaRPr lang="en-US" sz="800" dirty="0"/>
          </a:p>
        </p:txBody>
      </p:sp>
      <p:sp>
        <p:nvSpPr>
          <p:cNvPr id="13" name="Rectangle 2060"/>
          <p:cNvSpPr>
            <a:spLocks noChangeArrowheads="1"/>
          </p:cNvSpPr>
          <p:nvPr/>
        </p:nvSpPr>
        <p:spPr bwMode="auto">
          <a:xfrm>
            <a:off x="2645730" y="846919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Augmented</a:t>
            </a:r>
          </a:p>
          <a:p>
            <a:r>
              <a:rPr lang="en-US" sz="800" dirty="0" smtClean="0"/>
              <a:t>Reality</a:t>
            </a:r>
            <a:endParaRPr lang="en-US" sz="800" dirty="0"/>
          </a:p>
        </p:txBody>
      </p:sp>
      <p:sp>
        <p:nvSpPr>
          <p:cNvPr id="14" name="Rectangle 2060"/>
          <p:cNvSpPr>
            <a:spLocks noChangeArrowheads="1"/>
          </p:cNvSpPr>
          <p:nvPr/>
        </p:nvSpPr>
        <p:spPr bwMode="auto">
          <a:xfrm>
            <a:off x="3865352" y="846920"/>
            <a:ext cx="928152" cy="30039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Patient Monitoring</a:t>
            </a:r>
            <a:endParaRPr lang="en-US" sz="800" dirty="0"/>
          </a:p>
        </p:txBody>
      </p:sp>
      <p:sp>
        <p:nvSpPr>
          <p:cNvPr id="15" name="Line 2061"/>
          <p:cNvSpPr>
            <a:spLocks noChangeShapeType="1"/>
          </p:cNvSpPr>
          <p:nvPr/>
        </p:nvSpPr>
        <p:spPr bwMode="auto">
          <a:xfrm>
            <a:off x="2359103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2061"/>
          <p:cNvSpPr>
            <a:spLocks noChangeShapeType="1"/>
          </p:cNvSpPr>
          <p:nvPr/>
        </p:nvSpPr>
        <p:spPr bwMode="auto">
          <a:xfrm>
            <a:off x="3578721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2060"/>
          <p:cNvSpPr>
            <a:spLocks noChangeArrowheads="1"/>
          </p:cNvSpPr>
          <p:nvPr/>
        </p:nvSpPr>
        <p:spPr bwMode="auto">
          <a:xfrm>
            <a:off x="5086498" y="860997"/>
            <a:ext cx="928152" cy="30039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Vanderbilt </a:t>
            </a:r>
          </a:p>
          <a:p>
            <a:r>
              <a:rPr lang="en-US" sz="800" dirty="0" smtClean="0"/>
              <a:t>Apps</a:t>
            </a:r>
            <a:endParaRPr lang="en-US" sz="800" dirty="0"/>
          </a:p>
        </p:txBody>
      </p:sp>
      <p:sp>
        <p:nvSpPr>
          <p:cNvPr id="18" name="Line 2061"/>
          <p:cNvSpPr>
            <a:spLocks noChangeShapeType="1"/>
          </p:cNvSpPr>
          <p:nvPr/>
        </p:nvSpPr>
        <p:spPr bwMode="auto">
          <a:xfrm>
            <a:off x="4799867" y="99906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703300" y="5644766"/>
            <a:ext cx="41545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Collaboration with the English &amp; Visual Art Departments at Vanderbilt</a:t>
            </a:r>
            <a:endParaRPr lang="en-US" dirty="0"/>
          </a:p>
        </p:txBody>
      </p:sp>
      <p:sp>
        <p:nvSpPr>
          <p:cNvPr id="20" name="Text Placeholder 2"/>
          <p:cNvSpPr txBox="1">
            <a:spLocks/>
          </p:cNvSpPr>
          <p:nvPr/>
        </p:nvSpPr>
        <p:spPr bwMode="auto">
          <a:xfrm>
            <a:off x="-1" y="1222512"/>
            <a:ext cx="467194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lvl="0" algn="l" eaLnBrk="0" hangingPunct="0">
              <a:spcBef>
                <a:spcPct val="20000"/>
              </a:spcBef>
              <a:defRPr/>
            </a:pPr>
            <a:r>
              <a:rPr lang="en-US" sz="1800" b="1" kern="0" dirty="0" smtClean="0"/>
              <a:t>How do you build server-side systems to provide data aggregation &amp; processing for hundreds of thousands of mobile CPS apps?</a:t>
            </a:r>
          </a:p>
          <a:p>
            <a:pPr marL="233363" lvl="0" indent="-230188" algn="l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en-US" sz="1800" kern="0" dirty="0" smtClean="0"/>
              <a:t>Must ensure </a:t>
            </a:r>
            <a:r>
              <a:rPr lang="en-US" sz="1800" kern="0" dirty="0" err="1" smtClean="0"/>
              <a:t>QoS</a:t>
            </a:r>
            <a:r>
              <a:rPr lang="en-US" sz="1800" kern="0" dirty="0" smtClean="0"/>
              <a:t> over a range of loads</a:t>
            </a:r>
          </a:p>
          <a:p>
            <a:pPr marL="233363" indent="-230188" algn="l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en-US" sz="1800" dirty="0" smtClean="0"/>
              <a:t>Must remain power efficient in the face of </a:t>
            </a:r>
            <a:r>
              <a:rPr lang="en-US" sz="1800" dirty="0" err="1" smtClean="0"/>
              <a:t>bursty</a:t>
            </a:r>
            <a:r>
              <a:rPr lang="en-US" sz="1800" dirty="0" smtClean="0"/>
              <a:t> workloads</a:t>
            </a:r>
            <a:endParaRPr lang="en-US" sz="1800" kern="0" dirty="0" smtClean="0"/>
          </a:p>
          <a:p>
            <a:pPr marL="233363" indent="-230188" algn="l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en-US" sz="1800" kern="0" dirty="0" smtClean="0"/>
              <a:t>Intelligent partitioning of workload across devices &amp; servers</a:t>
            </a:r>
          </a:p>
          <a:p>
            <a:pPr marL="3175"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latin typeface="+mj-lt"/>
                <a:cs typeface="+mn-cs"/>
              </a:rPr>
              <a:t>Built Augmented Reality platform using smartphones to fuse virtual &amp; real-world imagery in smartphone camera preview</a:t>
            </a:r>
          </a:p>
          <a:p>
            <a:pPr marL="630238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62865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Multi-platform Software Optimization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9488" y="5359291"/>
            <a:ext cx="529201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1" dirty="0" smtClean="0"/>
              <a:t>Publications:</a:t>
            </a:r>
          </a:p>
          <a:p>
            <a:pPr algn="l"/>
            <a:r>
              <a:rPr lang="en-US" sz="1400" dirty="0" smtClean="0"/>
              <a:t>Jules White, </a:t>
            </a:r>
            <a:r>
              <a:rPr lang="en-US" sz="1400" dirty="0" err="1" smtClean="0"/>
              <a:t>Sibohan</a:t>
            </a:r>
            <a:r>
              <a:rPr lang="en-US" sz="1400" dirty="0" smtClean="0"/>
              <a:t> Clarke, Brian Dougherty, Chris Thompson, Douglas C. Schmidt, </a:t>
            </a:r>
            <a:r>
              <a:rPr lang="en-US" sz="1400" dirty="0" smtClean="0">
                <a:solidFill>
                  <a:srgbClr val="FF0000"/>
                </a:solidFill>
              </a:rPr>
              <a:t>R&amp;D Challenges &amp; Solutions for Mobile Cyber-Physical Applications &amp; Supporting Internet Services</a:t>
            </a:r>
            <a:r>
              <a:rPr lang="en-US" sz="1400" dirty="0" smtClean="0"/>
              <a:t>, Springer Journal of Internet Services &amp; Applications (to appear)</a:t>
            </a:r>
          </a:p>
          <a:p>
            <a:pPr algn="l"/>
            <a:endParaRPr lang="en-US" sz="1400" dirty="0" smtClean="0"/>
          </a:p>
          <a:p>
            <a:pPr algn="l"/>
            <a:endParaRPr lang="en-US" sz="1800" b="1" dirty="0" smtClean="0"/>
          </a:p>
          <a:p>
            <a:pPr algn="l"/>
            <a:endParaRPr lang="en-US" sz="1800" b="1" dirty="0" smtClean="0"/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0" y="1296940"/>
            <a:ext cx="472085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lvl="0" algn="l" eaLnBrk="0" hangingPunct="0">
              <a:spcBef>
                <a:spcPct val="20000"/>
              </a:spcBef>
              <a:defRPr/>
            </a:pPr>
            <a:r>
              <a:rPr lang="en-US" sz="1800" b="1" kern="0" dirty="0" smtClean="0"/>
              <a:t>How do you optimize mobile CPS performance &amp; battery usage across multiple platforms</a:t>
            </a:r>
          </a:p>
          <a:p>
            <a:pPr marL="233363" lvl="0" indent="-230188" algn="l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en-US" sz="1800" kern="0" dirty="0" smtClean="0"/>
              <a:t>Major variations in hardware/software</a:t>
            </a:r>
          </a:p>
          <a:p>
            <a:pPr marL="233363" lvl="0" indent="-230188" algn="l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en-US" sz="1800" kern="0" dirty="0" smtClean="0"/>
              <a:t>Need to optimize wireless communication application protocols &amp; patterns</a:t>
            </a:r>
          </a:p>
          <a:p>
            <a:pPr marL="233363" indent="-230188" algn="l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en-US" sz="1800" dirty="0" smtClean="0"/>
              <a:t>Balance &amp; optimize sensor data usage against needed accuracy</a:t>
            </a:r>
            <a:endParaRPr lang="en-US" sz="1800" kern="0" dirty="0" smtClean="0"/>
          </a:p>
          <a:p>
            <a:pPr marL="233363" indent="-230188" algn="l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en-US" sz="1800" kern="0" dirty="0" smtClean="0"/>
              <a:t>Global optimization of mobile CPS apps to improve overall system coverage</a:t>
            </a:r>
          </a:p>
          <a:p>
            <a:pPr marL="3175"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latin typeface="+mj-lt"/>
                <a:cs typeface="+mn-cs"/>
              </a:rPr>
              <a:t>Building body area network platform using smartphones for remote patient symptom monitoring</a:t>
            </a:r>
          </a:p>
          <a:p>
            <a:pPr marL="630238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62865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Picture 5" descr="heal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4510" y="1521561"/>
            <a:ext cx="4438142" cy="3790173"/>
          </a:xfrm>
          <a:prstGeom prst="rect">
            <a:avLst/>
          </a:prstGeom>
        </p:spPr>
      </p:pic>
      <p:sp>
        <p:nvSpPr>
          <p:cNvPr id="11" name="Rectangle 2060"/>
          <p:cNvSpPr>
            <a:spLocks noChangeArrowheads="1"/>
          </p:cNvSpPr>
          <p:nvPr/>
        </p:nvSpPr>
        <p:spPr bwMode="auto">
          <a:xfrm>
            <a:off x="228600" y="843915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Overview</a:t>
            </a:r>
            <a:endParaRPr lang="en-US" sz="800" dirty="0"/>
          </a:p>
        </p:txBody>
      </p:sp>
      <p:sp>
        <p:nvSpPr>
          <p:cNvPr id="12" name="Line 2061"/>
          <p:cNvSpPr>
            <a:spLocks noChangeShapeType="1"/>
          </p:cNvSpPr>
          <p:nvPr/>
        </p:nvSpPr>
        <p:spPr bwMode="auto">
          <a:xfrm>
            <a:off x="1137964" y="983482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2060"/>
          <p:cNvSpPr>
            <a:spLocks noChangeArrowheads="1"/>
          </p:cNvSpPr>
          <p:nvPr/>
        </p:nvSpPr>
        <p:spPr bwMode="auto">
          <a:xfrm>
            <a:off x="1399445" y="845417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Accident</a:t>
            </a:r>
          </a:p>
          <a:p>
            <a:r>
              <a:rPr lang="en-US" sz="800" dirty="0" smtClean="0"/>
              <a:t>Detection</a:t>
            </a:r>
            <a:endParaRPr lang="en-US" sz="800" dirty="0"/>
          </a:p>
        </p:txBody>
      </p:sp>
      <p:sp>
        <p:nvSpPr>
          <p:cNvPr id="14" name="Rectangle 2060"/>
          <p:cNvSpPr>
            <a:spLocks noChangeArrowheads="1"/>
          </p:cNvSpPr>
          <p:nvPr/>
        </p:nvSpPr>
        <p:spPr bwMode="auto">
          <a:xfrm>
            <a:off x="2645730" y="846919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Augmented</a:t>
            </a:r>
          </a:p>
          <a:p>
            <a:r>
              <a:rPr lang="en-US" sz="800" dirty="0" smtClean="0"/>
              <a:t>Reality</a:t>
            </a:r>
            <a:endParaRPr lang="en-US" sz="800" dirty="0"/>
          </a:p>
        </p:txBody>
      </p:sp>
      <p:sp>
        <p:nvSpPr>
          <p:cNvPr id="15" name="Rectangle 2060"/>
          <p:cNvSpPr>
            <a:spLocks noChangeArrowheads="1"/>
          </p:cNvSpPr>
          <p:nvPr/>
        </p:nvSpPr>
        <p:spPr bwMode="auto">
          <a:xfrm>
            <a:off x="3865352" y="846920"/>
            <a:ext cx="928152" cy="3003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Patient Monitoring</a:t>
            </a:r>
            <a:endParaRPr lang="en-US" sz="800" dirty="0"/>
          </a:p>
        </p:txBody>
      </p:sp>
      <p:sp>
        <p:nvSpPr>
          <p:cNvPr id="16" name="Line 2061"/>
          <p:cNvSpPr>
            <a:spLocks noChangeShapeType="1"/>
          </p:cNvSpPr>
          <p:nvPr/>
        </p:nvSpPr>
        <p:spPr bwMode="auto">
          <a:xfrm>
            <a:off x="2359103" y="984984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2061"/>
          <p:cNvSpPr>
            <a:spLocks noChangeShapeType="1"/>
          </p:cNvSpPr>
          <p:nvPr/>
        </p:nvSpPr>
        <p:spPr bwMode="auto">
          <a:xfrm>
            <a:off x="3578721" y="972409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2060"/>
          <p:cNvSpPr>
            <a:spLocks noChangeArrowheads="1"/>
          </p:cNvSpPr>
          <p:nvPr/>
        </p:nvSpPr>
        <p:spPr bwMode="auto">
          <a:xfrm>
            <a:off x="5086498" y="860997"/>
            <a:ext cx="928152" cy="30039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sm" len="lg"/>
          </a:ln>
          <a:effectLst/>
        </p:spPr>
        <p:txBody>
          <a:bodyPr wrap="none" anchor="ctr"/>
          <a:lstStyle/>
          <a:p>
            <a:r>
              <a:rPr lang="en-US" sz="800" dirty="0" smtClean="0"/>
              <a:t>Vanderbilt </a:t>
            </a:r>
          </a:p>
          <a:p>
            <a:r>
              <a:rPr lang="en-US" sz="800" dirty="0" smtClean="0"/>
              <a:t>Apps</a:t>
            </a:r>
            <a:endParaRPr lang="en-US" sz="800" dirty="0"/>
          </a:p>
        </p:txBody>
      </p:sp>
      <p:sp>
        <p:nvSpPr>
          <p:cNvPr id="19" name="Line 2061"/>
          <p:cNvSpPr>
            <a:spLocks noChangeShapeType="1"/>
          </p:cNvSpPr>
          <p:nvPr/>
        </p:nvSpPr>
        <p:spPr bwMode="auto">
          <a:xfrm>
            <a:off x="4799867" y="999061"/>
            <a:ext cx="290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741581" y="5485278"/>
            <a:ext cx="30631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Collaboration with Vanderbilt Medical Center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Box 2"/>
          <p:cNvSpPr txBox="1">
            <a:spLocks noChangeArrowheads="1"/>
          </p:cNvSpPr>
          <p:nvPr/>
        </p:nvSpPr>
        <p:spPr bwMode="auto">
          <a:xfrm>
            <a:off x="53680" y="4763"/>
            <a:ext cx="9066906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dirty="0" smtClean="0"/>
              <a:t>Open Deployment &amp; Configuration Problems in CPS</a:t>
            </a:r>
            <a:endParaRPr lang="en-US" sz="3000" dirty="0"/>
          </a:p>
        </p:txBody>
      </p:sp>
      <p:cxnSp>
        <p:nvCxnSpPr>
          <p:cNvPr id="126" name="Straight Connector 125"/>
          <p:cNvCxnSpPr/>
          <p:nvPr/>
        </p:nvCxnSpPr>
        <p:spPr bwMode="auto">
          <a:xfrm rot="5400000">
            <a:off x="-689007" y="5325657"/>
            <a:ext cx="457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Arrow Connector 149"/>
          <p:cNvCxnSpPr>
            <a:endCxn id="151" idx="1"/>
          </p:cNvCxnSpPr>
          <p:nvPr/>
        </p:nvCxnSpPr>
        <p:spPr bwMode="auto">
          <a:xfrm>
            <a:off x="1398405" y="4628218"/>
            <a:ext cx="936784" cy="121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1" name="Rounded Rectangle 150"/>
          <p:cNvSpPr/>
          <p:nvPr/>
        </p:nvSpPr>
        <p:spPr bwMode="auto">
          <a:xfrm>
            <a:off x="2335189" y="4284190"/>
            <a:ext cx="2172269" cy="712327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595959"/>
                </a:solidFill>
              </a:rPr>
              <a:t>CPS Deployment Optimization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595959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2" name="Rounded Rectangle 151"/>
          <p:cNvSpPr/>
          <p:nvPr/>
        </p:nvSpPr>
        <p:spPr bwMode="auto">
          <a:xfrm>
            <a:off x="7479869" y="4298147"/>
            <a:ext cx="1510626" cy="684414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rial" charset="0"/>
                <a:cs typeface="Arial" charset="0"/>
              </a:rPr>
              <a:t>Concluding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595959"/>
                </a:solidFill>
                <a:effectLst/>
                <a:latin typeface="Arial" charset="0"/>
                <a:cs typeface="Arial" charset="0"/>
              </a:rPr>
              <a:t> Remarks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595959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4" name="Straight Arrow Connector 153"/>
          <p:cNvCxnSpPr>
            <a:stCxn id="151" idx="3"/>
            <a:endCxn id="102" idx="1"/>
          </p:cNvCxnSpPr>
          <p:nvPr/>
        </p:nvCxnSpPr>
        <p:spPr bwMode="auto">
          <a:xfrm flipV="1">
            <a:off x="4507458" y="4639229"/>
            <a:ext cx="394342" cy="11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59595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7" name="Rounded Rectangle 86"/>
          <p:cNvSpPr/>
          <p:nvPr/>
        </p:nvSpPr>
        <p:spPr bwMode="auto">
          <a:xfrm>
            <a:off x="157110" y="4283063"/>
            <a:ext cx="1782632" cy="727411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charset="0"/>
                <a:cs typeface="Arial" charset="0"/>
              </a:rPr>
              <a:t>CPS Research Overview</a:t>
            </a:r>
          </a:p>
        </p:txBody>
      </p:sp>
      <p:sp>
        <p:nvSpPr>
          <p:cNvPr id="102" name="Rounded Rectangle 101"/>
          <p:cNvSpPr/>
          <p:nvPr/>
        </p:nvSpPr>
        <p:spPr bwMode="auto">
          <a:xfrm>
            <a:off x="4901800" y="4283065"/>
            <a:ext cx="2172269" cy="712327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595959"/>
                </a:solidFill>
              </a:rPr>
              <a:t>Mobile CPS Applications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595959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7" name="Straight Arrow Connector 106"/>
          <p:cNvCxnSpPr>
            <a:stCxn id="102" idx="3"/>
            <a:endCxn id="152" idx="1"/>
          </p:cNvCxnSpPr>
          <p:nvPr/>
        </p:nvCxnSpPr>
        <p:spPr bwMode="auto">
          <a:xfrm>
            <a:off x="7074069" y="4639229"/>
            <a:ext cx="405800" cy="11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59595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16200000" flipH="1">
            <a:off x="7612421" y="4082347"/>
            <a:ext cx="418699" cy="1395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665896" y="3494602"/>
            <a:ext cx="347810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l" eaLnBrk="0" hangingPunct="0">
              <a:spcBef>
                <a:spcPct val="30000"/>
              </a:spcBef>
            </a:pPr>
            <a:r>
              <a:rPr lang="en-US" sz="2000" b="1" dirty="0" smtClean="0"/>
              <a:t>Part 4: </a:t>
            </a:r>
            <a:r>
              <a:rPr lang="en-US" sz="2000" dirty="0" smtClean="0"/>
              <a:t>Concluding remarks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Box 2"/>
          <p:cNvSpPr txBox="1">
            <a:spLocks noChangeArrowheads="1"/>
          </p:cNvSpPr>
          <p:nvPr/>
        </p:nvSpPr>
        <p:spPr bwMode="auto">
          <a:xfrm>
            <a:off x="175723" y="4763"/>
            <a:ext cx="8661345" cy="5847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Physical World Interaction Requires Strict </a:t>
            </a:r>
            <a:r>
              <a:rPr lang="en-US" sz="3200" dirty="0" err="1" smtClean="0"/>
              <a:t>QoS</a:t>
            </a:r>
            <a:endParaRPr lang="en-US" sz="3200" dirty="0" smtClean="0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-12959" y="765542"/>
            <a:ext cx="4185669" cy="60000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3363" indent="-233363" algn="l" eaLnBrk="0" hangingPunct="0">
              <a:spcBef>
                <a:spcPts val="1200"/>
              </a:spcBef>
              <a:buFontTx/>
              <a:buChar char="•"/>
            </a:pPr>
            <a:r>
              <a:rPr lang="en-US" sz="2000" dirty="0" smtClean="0"/>
              <a:t>Since a CPS interacts with the physical world, it’s not enough for it compute the right answer, it must also compute:</a:t>
            </a:r>
          </a:p>
          <a:p>
            <a:pPr marL="690563" lvl="1" indent="-233363" algn="l" eaLnBrk="0" hangingPunct="0">
              <a:spcBef>
                <a:spcPts val="0"/>
              </a:spcBef>
              <a:buFontTx/>
              <a:buChar char="•"/>
            </a:pPr>
            <a:r>
              <a:rPr lang="en-US" sz="2000" dirty="0" smtClean="0"/>
              <a:t>Fast enough to keep up with real-world processes</a:t>
            </a:r>
          </a:p>
          <a:p>
            <a:pPr marL="690563" lvl="1" indent="-233363" algn="l" eaLnBrk="0" hangingPunct="0">
              <a:spcBef>
                <a:spcPts val="0"/>
              </a:spcBef>
              <a:buFontTx/>
              <a:buChar char="•"/>
            </a:pPr>
            <a:r>
              <a:rPr lang="en-US" sz="2000" dirty="0" smtClean="0"/>
              <a:t>Efficiently enough to run for long periods of time without wasting resources</a:t>
            </a:r>
          </a:p>
          <a:p>
            <a:pPr marL="690563" lvl="1" indent="-233363" algn="l" eaLnBrk="0" hangingPunct="0">
              <a:spcBef>
                <a:spcPts val="0"/>
              </a:spcBef>
              <a:buFontTx/>
              <a:buChar char="•"/>
            </a:pPr>
            <a:r>
              <a:rPr lang="en-US" sz="2000" dirty="0" smtClean="0"/>
              <a:t>Safely to prevent damage to the physical world</a:t>
            </a:r>
          </a:p>
          <a:p>
            <a:pPr marL="233363" lvl="0" indent="-233363" algn="l" eaLnBrk="0" hangingPunct="0">
              <a:spcBef>
                <a:spcPts val="1200"/>
              </a:spcBef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The complexity of interacting with the physical world with the correct </a:t>
            </a:r>
            <a:r>
              <a:rPr lang="en-US" sz="2000" i="1" dirty="0" smtClean="0">
                <a:solidFill>
                  <a:srgbClr val="000000"/>
                </a:solidFill>
              </a:rPr>
              <a:t>Quality of Service 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</a:rPr>
              <a:t>QoS</a:t>
            </a:r>
            <a:r>
              <a:rPr lang="en-US" sz="2000" dirty="0" smtClean="0">
                <a:solidFill>
                  <a:srgbClr val="000000"/>
                </a:solidFill>
              </a:rPr>
              <a:t>), makes CPS design &amp; optimization hard</a:t>
            </a:r>
          </a:p>
          <a:p>
            <a:pPr marL="233363" lvl="0" indent="-233363" algn="l" eaLnBrk="0" hangingPunct="0">
              <a:spcBef>
                <a:spcPts val="1200"/>
              </a:spcBef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233363" indent="-233363" algn="l" eaLnBrk="0" hangingPunct="0">
              <a:spcBef>
                <a:spcPts val="0"/>
              </a:spcBef>
              <a:buFontTx/>
              <a:buChar char="•"/>
            </a:pPr>
            <a:endParaRPr lang="en-US" sz="20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202018" y="5972479"/>
            <a:ext cx="8750596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/>
            <a:r>
              <a:rPr lang="en-US" sz="2000" dirty="0" smtClean="0"/>
              <a:t>CPS designers need models, methods, &amp; algorithms to help them design systems that meet the </a:t>
            </a:r>
            <a:r>
              <a:rPr lang="en-US" sz="2000" dirty="0" err="1" smtClean="0"/>
              <a:t>QoS</a:t>
            </a:r>
            <a:r>
              <a:rPr lang="en-US" sz="2000" dirty="0" smtClean="0"/>
              <a:t> demands of interacting with the physical world</a:t>
            </a:r>
            <a:endParaRPr lang="en-US" sz="1600" dirty="0"/>
          </a:p>
        </p:txBody>
      </p:sp>
      <p:pic>
        <p:nvPicPr>
          <p:cNvPr id="28" name="Picture 40" descr="c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1568" y="1943693"/>
            <a:ext cx="2425175" cy="165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ounded Rectangular Callout 5"/>
          <p:cNvSpPr>
            <a:spLocks noChangeArrowheads="1"/>
          </p:cNvSpPr>
          <p:nvPr/>
        </p:nvSpPr>
        <p:spPr bwMode="auto">
          <a:xfrm>
            <a:off x="4217978" y="2842637"/>
            <a:ext cx="1545612" cy="1097151"/>
          </a:xfrm>
          <a:prstGeom prst="wedgeRoundRectCallout">
            <a:avLst>
              <a:gd name="adj1" fmla="val 71855"/>
              <a:gd name="adj2" fmla="val -74370"/>
              <a:gd name="adj3" fmla="val 16667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square"/>
          <a:lstStyle/>
          <a:p>
            <a:r>
              <a:rPr lang="en-US" sz="1600" dirty="0" smtClean="0">
                <a:solidFill>
                  <a:srgbClr val="FF0000"/>
                </a:solidFill>
              </a:rPr>
              <a:t>Real-time scheduling deadline missed</a:t>
            </a:r>
          </a:p>
        </p:txBody>
      </p:sp>
      <p:sp>
        <p:nvSpPr>
          <p:cNvPr id="32" name="Rounded Rectangular Callout 5"/>
          <p:cNvSpPr>
            <a:spLocks noChangeArrowheads="1"/>
          </p:cNvSpPr>
          <p:nvPr/>
        </p:nvSpPr>
        <p:spPr bwMode="auto">
          <a:xfrm>
            <a:off x="5135595" y="4102084"/>
            <a:ext cx="1936363" cy="1097151"/>
          </a:xfrm>
          <a:prstGeom prst="wedgeRoundRectCallout">
            <a:avLst>
              <a:gd name="adj1" fmla="val 27707"/>
              <a:gd name="adj2" fmla="val -141144"/>
              <a:gd name="adj3" fmla="val 16667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square"/>
          <a:lstStyle/>
          <a:p>
            <a:r>
              <a:rPr lang="en-US" sz="1600" dirty="0" smtClean="0"/>
              <a:t>Slower processor used to improve power efficiency &amp; reduce cost</a:t>
            </a:r>
          </a:p>
        </p:txBody>
      </p:sp>
      <p:sp>
        <p:nvSpPr>
          <p:cNvPr id="33" name="Rounded Rectangular Callout 5"/>
          <p:cNvSpPr>
            <a:spLocks noChangeArrowheads="1"/>
          </p:cNvSpPr>
          <p:nvPr/>
        </p:nvSpPr>
        <p:spPr bwMode="auto">
          <a:xfrm>
            <a:off x="7158794" y="3994002"/>
            <a:ext cx="1936363" cy="1097151"/>
          </a:xfrm>
          <a:prstGeom prst="wedgeRoundRectCallout">
            <a:avLst>
              <a:gd name="adj1" fmla="val -67306"/>
              <a:gd name="adj2" fmla="val -144112"/>
              <a:gd name="adj3" fmla="val 16667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square"/>
          <a:lstStyle/>
          <a:p>
            <a:r>
              <a:rPr lang="en-US" sz="1600" dirty="0" smtClean="0"/>
              <a:t>Design changed to use smaller power supply for weight reduction</a:t>
            </a:r>
          </a:p>
        </p:txBody>
      </p:sp>
      <p:sp>
        <p:nvSpPr>
          <p:cNvPr id="11" name="Rounded Rectangular Callout 5"/>
          <p:cNvSpPr>
            <a:spLocks noChangeArrowheads="1"/>
          </p:cNvSpPr>
          <p:nvPr/>
        </p:nvSpPr>
        <p:spPr bwMode="auto">
          <a:xfrm>
            <a:off x="4455042" y="699543"/>
            <a:ext cx="4125431" cy="895342"/>
          </a:xfrm>
          <a:prstGeom prst="wedgeRoundRectCallout">
            <a:avLst>
              <a:gd name="adj1" fmla="val -17656"/>
              <a:gd name="adj2" fmla="val 110284"/>
              <a:gd name="adj3" fmla="val 16667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square"/>
          <a:lstStyle/>
          <a:p>
            <a:r>
              <a:rPr lang="en-US" sz="1600" dirty="0" smtClean="0"/>
              <a:t>Software developer uses slower algorithm for higher accuracy &amp; improved safety but needs faster processor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rcRect t="8152" r="4083"/>
          <a:stretch>
            <a:fillRect/>
          </a:stretch>
        </p:blipFill>
        <p:spPr>
          <a:xfrm>
            <a:off x="6060044" y="767329"/>
            <a:ext cx="1655554" cy="1593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1600"/>
            <a:ext cx="8839200" cy="381000"/>
          </a:xfrm>
        </p:spPr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0791" y="784227"/>
            <a:ext cx="4760939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lvl="0" indent="-233363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Intelligent modeling &amp; optimization techniques can help designers find solutions to complex CPS design problems</a:t>
            </a:r>
          </a:p>
          <a:p>
            <a:pPr marL="233363" indent="-233363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Many of these real-world design problems require new theoretical &amp; tooling advances to work at scale &amp; with CPS constraint types</a:t>
            </a:r>
          </a:p>
          <a:p>
            <a:pPr marL="233363" indent="-233363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Scale is major challenge in current &amp; future systems, but automation can help significantly</a:t>
            </a:r>
          </a:p>
          <a:p>
            <a:pPr marL="233363" indent="-233363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Good tooling is critical for transitioning the theoretical advances to CPS system designers &amp; teaching the techniques to students </a:t>
            </a:r>
          </a:p>
          <a:p>
            <a:pPr lvl="0" indent="-228600" algn="l">
              <a:spcBef>
                <a:spcPts val="600"/>
              </a:spcBef>
            </a:pPr>
            <a:endParaRPr lang="en-US" sz="2000" dirty="0" smtClean="0"/>
          </a:p>
          <a:p>
            <a:pPr lvl="0" indent="-228600" algn="l">
              <a:spcBef>
                <a:spcPts val="600"/>
              </a:spcBef>
              <a:buFontTx/>
              <a:buChar char="•"/>
            </a:pPr>
            <a:endParaRPr lang="en-US" sz="2000" dirty="0" smtClean="0"/>
          </a:p>
          <a:p>
            <a:pPr lvl="0" indent="-228600" algn="l">
              <a:spcBef>
                <a:spcPts val="600"/>
              </a:spcBef>
              <a:buFontTx/>
              <a:buChar char="•"/>
            </a:pPr>
            <a:endParaRPr lang="en-US" sz="2000" dirty="0" smtClean="0"/>
          </a:p>
          <a:p>
            <a:pPr lvl="0" indent="-228600" algn="l">
              <a:spcBef>
                <a:spcPts val="600"/>
              </a:spcBef>
              <a:buFontTx/>
              <a:buChar char="•"/>
            </a:pPr>
            <a:endParaRPr lang="en-US" sz="2000" dirty="0" smtClean="0"/>
          </a:p>
          <a:p>
            <a:pPr lvl="0" indent="-228600" algn="l">
              <a:spcBef>
                <a:spcPts val="600"/>
              </a:spcBef>
              <a:buFontTx/>
              <a:buChar char="•"/>
            </a:pPr>
            <a:endParaRPr lang="en-US" sz="2000" dirty="0" smtClean="0"/>
          </a:p>
          <a:p>
            <a:pPr lvl="0" indent="-228600" algn="l">
              <a:spcBef>
                <a:spcPts val="600"/>
              </a:spcBef>
              <a:buFontTx/>
              <a:buChar char="•"/>
            </a:pPr>
            <a:endParaRPr lang="en-US" sz="2000" dirty="0" smtClean="0"/>
          </a:p>
          <a:p>
            <a:pPr lvl="0" indent="-228600" algn="l">
              <a:spcBef>
                <a:spcPts val="600"/>
              </a:spcBef>
              <a:buFontTx/>
              <a:buChar char="•"/>
            </a:pPr>
            <a:endParaRPr lang="en-US" sz="2000" dirty="0" smtClean="0"/>
          </a:p>
          <a:p>
            <a:pPr lvl="0" indent="-228600" algn="l">
              <a:spcBef>
                <a:spcPts val="600"/>
              </a:spcBef>
              <a:buFontTx/>
              <a:buChar char="•"/>
            </a:pPr>
            <a:endParaRPr lang="en-US" sz="2000" dirty="0" smtClean="0"/>
          </a:p>
          <a:p>
            <a:pPr lvl="0" indent="-228600" algn="l">
              <a:spcBef>
                <a:spcPts val="600"/>
              </a:spcBef>
              <a:buFontTx/>
              <a:buChar char="•"/>
            </a:pPr>
            <a:endParaRPr lang="en-US" sz="2000" dirty="0" smtClean="0"/>
          </a:p>
        </p:txBody>
      </p:sp>
      <p:pic>
        <p:nvPicPr>
          <p:cNvPr id="4" name="Picture 2" descr="C:\Documents and Settings\jules\My Documents\gems-manual_files\connec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2463" y="3896004"/>
            <a:ext cx="2540265" cy="19648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2" descr="http://www.beedigital.net/blog/wp-content/uploads/2008/03/particles.png"/>
          <p:cNvPicPr>
            <a:picLocks noChangeAspect="1" noChangeArrowheads="1"/>
          </p:cNvPicPr>
          <p:nvPr/>
        </p:nvPicPr>
        <p:blipFill>
          <a:blip r:embed="rId5" cstate="print"/>
          <a:srcRect t="35930"/>
          <a:stretch>
            <a:fillRect/>
          </a:stretch>
        </p:blipFill>
        <p:spPr bwMode="auto">
          <a:xfrm>
            <a:off x="5898998" y="2460744"/>
            <a:ext cx="2261814" cy="96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32064" y="5953412"/>
            <a:ext cx="19048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08402" y="3234943"/>
            <a:ext cx="1788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Automation / </a:t>
            </a:r>
          </a:p>
          <a:p>
            <a:r>
              <a:rPr lang="en-US" sz="1800" dirty="0" smtClean="0"/>
              <a:t>Algorithms</a:t>
            </a:r>
            <a:endParaRPr lang="en-US" sz="1800" dirty="0"/>
          </a:p>
        </p:txBody>
      </p:sp>
      <p:cxnSp>
        <p:nvCxnSpPr>
          <p:cNvPr id="11" name="Straight Connector 10"/>
          <p:cNvCxnSpPr/>
          <p:nvPr/>
        </p:nvCxnSpPr>
        <p:spPr bwMode="auto">
          <a:xfrm rot="5400000" flipH="1" flipV="1">
            <a:off x="4292364" y="2136632"/>
            <a:ext cx="3161925" cy="3174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16200000" flipV="1">
            <a:off x="6428721" y="2050646"/>
            <a:ext cx="3161922" cy="4629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168205" y="1932064"/>
            <a:ext cx="1788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CPS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0" y="652440"/>
            <a:ext cx="4167963" cy="600164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3363" indent="-233363" algn="l">
              <a:buFont typeface="+mj-lt"/>
              <a:buAutoNum type="arabicPeriod"/>
            </a:pPr>
            <a:r>
              <a:rPr lang="en-US" sz="1200" dirty="0" smtClean="0"/>
              <a:t>Jules White, Brian Dougherty, Chris Thompson, Douglas C. Schmidt, </a:t>
            </a:r>
            <a:r>
              <a:rPr lang="en-US" sz="1200" dirty="0" err="1" smtClean="0">
                <a:solidFill>
                  <a:srgbClr val="FF0000"/>
                </a:solidFill>
              </a:rPr>
              <a:t>ScatterD</a:t>
            </a:r>
            <a:r>
              <a:rPr lang="en-US" sz="1200" dirty="0" smtClean="0">
                <a:solidFill>
                  <a:srgbClr val="FF0000"/>
                </a:solidFill>
              </a:rPr>
              <a:t>: Spatial Deployment Optimization with Hybrid Heuristic / Evolutionary Algorithms</a:t>
            </a:r>
            <a:r>
              <a:rPr lang="en-US" sz="1200" dirty="0" smtClean="0"/>
              <a:t>, ACM Transactions on Autonomous &amp; Adaptive Systems Special Issue on Spatial Computing, </a:t>
            </a:r>
            <a:r>
              <a:rPr lang="en-US" sz="1200" dirty="0" smtClean="0"/>
              <a:t>2010 (to </a:t>
            </a:r>
            <a:r>
              <a:rPr lang="en-US" sz="1200" dirty="0" smtClean="0"/>
              <a:t>appear)</a:t>
            </a:r>
          </a:p>
          <a:p>
            <a:pPr marL="233363" indent="-233363" algn="l">
              <a:buFont typeface="+mj-lt"/>
              <a:buAutoNum type="arabicPeriod"/>
            </a:pPr>
            <a:r>
              <a:rPr lang="en-US" sz="1200" dirty="0" smtClean="0"/>
              <a:t>Jules White, Brian </a:t>
            </a:r>
            <a:r>
              <a:rPr lang="en-US" sz="1200" dirty="0" err="1" smtClean="0"/>
              <a:t>Doughtery</a:t>
            </a:r>
            <a:r>
              <a:rPr lang="en-US" sz="1200" dirty="0" smtClean="0"/>
              <a:t>, Douglas C. Schmidt, </a:t>
            </a:r>
            <a:r>
              <a:rPr lang="en-US" sz="1200" dirty="0" smtClean="0">
                <a:solidFill>
                  <a:srgbClr val="FF0000"/>
                </a:solidFill>
              </a:rPr>
              <a:t>ASCENT: An Algorithmic Technique for Designing Hardware &amp; Software in Tandem</a:t>
            </a:r>
            <a:r>
              <a:rPr lang="en-US" sz="1200" dirty="0" smtClean="0"/>
              <a:t>, IEEE Transactions on Software Engineering Special Issue on Search-based Software Engineering, </a:t>
            </a:r>
            <a:r>
              <a:rPr lang="en-US" sz="1200" dirty="0" smtClean="0"/>
              <a:t>2010 (to </a:t>
            </a:r>
            <a:r>
              <a:rPr lang="en-US" sz="1200" dirty="0" smtClean="0"/>
              <a:t>appear)</a:t>
            </a:r>
          </a:p>
          <a:p>
            <a:pPr marL="233363" indent="-233363" algn="l">
              <a:buFont typeface="+mj-lt"/>
              <a:buAutoNum type="arabicPeriod"/>
            </a:pPr>
            <a:r>
              <a:rPr lang="en-US" sz="1200" dirty="0" smtClean="0"/>
              <a:t>Jules White, </a:t>
            </a:r>
            <a:r>
              <a:rPr lang="en-US" sz="1200" dirty="0" err="1" smtClean="0"/>
              <a:t>Sibohan</a:t>
            </a:r>
            <a:r>
              <a:rPr lang="en-US" sz="1200" dirty="0" smtClean="0"/>
              <a:t> Clarke, Brian Dougherty, Chris Thompson, Douglas C. Schmidt</a:t>
            </a:r>
            <a:r>
              <a:rPr lang="en-US" sz="1200" dirty="0" smtClean="0">
                <a:solidFill>
                  <a:srgbClr val="FF0000"/>
                </a:solidFill>
              </a:rPr>
              <a:t>, R&amp;D Challenges &amp; Solutions for Mobile Cyber-Physical Applications &amp; Supporting Internet Services</a:t>
            </a:r>
            <a:r>
              <a:rPr lang="en-US" sz="1200" dirty="0" smtClean="0"/>
              <a:t>, Springer Journal of Internet Services &amp; </a:t>
            </a:r>
            <a:r>
              <a:rPr lang="en-US" sz="1200" dirty="0" smtClean="0"/>
              <a:t>Applications, 2010 (to </a:t>
            </a:r>
            <a:r>
              <a:rPr lang="en-US" sz="1200" dirty="0" smtClean="0"/>
              <a:t>appear)</a:t>
            </a:r>
          </a:p>
          <a:p>
            <a:pPr marL="233363" indent="-233363" algn="l">
              <a:buFont typeface="+mj-lt"/>
              <a:buAutoNum type="arabicPeriod"/>
            </a:pPr>
            <a:r>
              <a:rPr lang="en-US" sz="1200" dirty="0" smtClean="0"/>
              <a:t>Jules White, David Benavides, Douglas C. Schmidt, Pablo Trinidad, Antonio Ruiz-Cortes, Brian </a:t>
            </a:r>
            <a:r>
              <a:rPr lang="en-US" sz="1200" dirty="0" err="1" smtClean="0"/>
              <a:t>Doughtery</a:t>
            </a:r>
            <a:r>
              <a:rPr lang="en-US" sz="1200" dirty="0" smtClean="0"/>
              <a:t>, </a:t>
            </a:r>
            <a:r>
              <a:rPr lang="en-US" sz="1200" dirty="0" smtClean="0">
                <a:solidFill>
                  <a:srgbClr val="FF0000"/>
                </a:solidFill>
              </a:rPr>
              <a:t>Automated Diagnosis of Feature Model Configurations</a:t>
            </a:r>
            <a:r>
              <a:rPr lang="en-US" sz="1200" dirty="0" smtClean="0"/>
              <a:t>, Journal of Systems &amp; </a:t>
            </a:r>
            <a:r>
              <a:rPr lang="en-US" sz="1200" dirty="0" smtClean="0"/>
              <a:t>Software, 2010 </a:t>
            </a:r>
            <a:r>
              <a:rPr lang="en-US" sz="1200" dirty="0" smtClean="0"/>
              <a:t>(to appear)</a:t>
            </a:r>
          </a:p>
          <a:p>
            <a:pPr marL="233363" indent="-233363" algn="l">
              <a:buFont typeface="+mj-lt"/>
              <a:buAutoNum type="arabicPeriod"/>
            </a:pPr>
            <a:r>
              <a:rPr lang="en-US" sz="1200" dirty="0" smtClean="0"/>
              <a:t>Jules White, James Hill, Jeff Gray, </a:t>
            </a:r>
            <a:r>
              <a:rPr lang="en-US" sz="1200" dirty="0" err="1" smtClean="0"/>
              <a:t>Sumant</a:t>
            </a:r>
            <a:r>
              <a:rPr lang="en-US" sz="1200" dirty="0" smtClean="0"/>
              <a:t> </a:t>
            </a:r>
            <a:r>
              <a:rPr lang="en-US" sz="1200" dirty="0" err="1" smtClean="0"/>
              <a:t>Tambe</a:t>
            </a:r>
            <a:r>
              <a:rPr lang="en-US" sz="1200" dirty="0" smtClean="0"/>
              <a:t>, Douglas C. Schmidt, </a:t>
            </a:r>
            <a:r>
              <a:rPr lang="en-US" sz="1200" dirty="0" err="1" smtClean="0"/>
              <a:t>Anirrudha</a:t>
            </a:r>
            <a:r>
              <a:rPr lang="en-US" sz="1200" dirty="0" smtClean="0"/>
              <a:t> </a:t>
            </a:r>
            <a:r>
              <a:rPr lang="en-US" sz="1200" dirty="0" err="1" smtClean="0"/>
              <a:t>Gokhale</a:t>
            </a:r>
            <a:r>
              <a:rPr lang="en-US" sz="1200" dirty="0" smtClean="0">
                <a:solidFill>
                  <a:srgbClr val="FF0000"/>
                </a:solidFill>
              </a:rPr>
              <a:t>, Improving Domain-specific Language Reuse through Software Product-line Configuration Techniques</a:t>
            </a:r>
            <a:r>
              <a:rPr lang="en-US" sz="1200" dirty="0" smtClean="0"/>
              <a:t>, IEEE Software Special Issue on Domain-Specific Languages &amp; Modeling July/August, 2009, Volume 26, Number 4, pgs. 47-53</a:t>
            </a:r>
          </a:p>
          <a:p>
            <a:pPr marL="233363" indent="-233363" algn="l">
              <a:buFont typeface="+mj-lt"/>
              <a:buAutoNum type="arabicPeriod"/>
            </a:pPr>
            <a:r>
              <a:rPr lang="en-US" sz="1200" dirty="0" smtClean="0"/>
              <a:t>Jules White, Brian </a:t>
            </a:r>
            <a:r>
              <a:rPr lang="en-US" sz="1200" dirty="0" err="1" smtClean="0"/>
              <a:t>Doughtery</a:t>
            </a:r>
            <a:r>
              <a:rPr lang="en-US" sz="1200" dirty="0" smtClean="0"/>
              <a:t>, Douglas C. Schmidt, </a:t>
            </a:r>
            <a:r>
              <a:rPr lang="en-US" sz="1200" dirty="0" smtClean="0">
                <a:solidFill>
                  <a:srgbClr val="FF0000"/>
                </a:solidFill>
              </a:rPr>
              <a:t>Selecting Highly Optimal Architectural Feature Sets with Filtered Cartesian Flattening</a:t>
            </a:r>
            <a:r>
              <a:rPr lang="en-US" sz="1200" dirty="0" smtClean="0"/>
              <a:t>, Journal of Systems &amp; Software, August 2009, Volume 82, Number 8, Pages 1268-1284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457200"/>
          </a:xfrm>
        </p:spPr>
        <p:txBody>
          <a:bodyPr/>
          <a:lstStyle/>
          <a:p>
            <a:pPr eaLnBrk="1" hangingPunct="1"/>
            <a:r>
              <a:rPr lang="en-US" dirty="0" smtClean="0"/>
              <a:t>Summary of Journal Publications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4146699" y="652440"/>
            <a:ext cx="499730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 algn="l">
              <a:buFont typeface="+mj-lt"/>
              <a:buAutoNum type="arabicPeriod" startAt="7"/>
            </a:pPr>
            <a:r>
              <a:rPr lang="en-US" sz="1200" dirty="0" smtClean="0"/>
              <a:t>Jules White, Jeff Gray, Douglas C. Schmidt</a:t>
            </a:r>
            <a:r>
              <a:rPr lang="en-US" sz="1200" dirty="0" smtClean="0">
                <a:solidFill>
                  <a:srgbClr val="FF0000"/>
                </a:solidFill>
              </a:rPr>
              <a:t>, Constraint-based Model Weaving</a:t>
            </a:r>
            <a:r>
              <a:rPr lang="en-US" sz="1200" dirty="0" smtClean="0"/>
              <a:t>, Springer Transactions on Aspect-Oriented Programming Special Issue on Aspects &amp; Model-Driven Engineering, 2009, Volume 5560, Number 6, Pages 153-190</a:t>
            </a:r>
          </a:p>
          <a:p>
            <a:pPr marL="233363" indent="-233363" algn="l">
              <a:buFont typeface="+mj-lt"/>
              <a:buAutoNum type="arabicPeriod" startAt="7"/>
            </a:pPr>
            <a:r>
              <a:rPr lang="en-US" sz="1200" dirty="0" smtClean="0"/>
              <a:t>Jules White, Douglas C. Schmidt, </a:t>
            </a:r>
            <a:r>
              <a:rPr lang="en-US" sz="1200" dirty="0" smtClean="0">
                <a:solidFill>
                  <a:srgbClr val="FF0000"/>
                </a:solidFill>
              </a:rPr>
              <a:t>Automating Deployment Planning with an Aspect Weaver</a:t>
            </a:r>
            <a:r>
              <a:rPr lang="en-US" sz="1200" dirty="0" smtClean="0"/>
              <a:t>, IET Software Special Issue on Domain-specific Modeling Languages for Aspect-Oriented Programming, Volume 3, Issue 3 , </a:t>
            </a:r>
            <a:r>
              <a:rPr lang="en-US" sz="1200" dirty="0" err="1" smtClean="0"/>
              <a:t>p</a:t>
            </a:r>
            <a:r>
              <a:rPr lang="en-US" sz="1200" dirty="0" smtClean="0"/>
              <a:t>. 167-183, June 2009</a:t>
            </a:r>
          </a:p>
          <a:p>
            <a:pPr marL="233363" indent="-233363" algn="l">
              <a:buFont typeface="+mj-lt"/>
              <a:buAutoNum type="arabicPeriod" startAt="7"/>
            </a:pPr>
            <a:r>
              <a:rPr lang="en-US" sz="1200" dirty="0" smtClean="0"/>
              <a:t>Jules White, Harrison </a:t>
            </a:r>
            <a:r>
              <a:rPr lang="en-US" sz="1200" dirty="0" err="1" smtClean="0"/>
              <a:t>Strowd</a:t>
            </a:r>
            <a:r>
              <a:rPr lang="en-US" sz="1200" dirty="0" smtClean="0"/>
              <a:t>, Douglas C. Schmidt, </a:t>
            </a:r>
            <a:r>
              <a:rPr lang="en-US" sz="1200" dirty="0" smtClean="0">
                <a:solidFill>
                  <a:srgbClr val="FF0000"/>
                </a:solidFill>
              </a:rPr>
              <a:t>Creating Self-healing Service Compositions with Feature Models &amp; </a:t>
            </a:r>
            <a:r>
              <a:rPr lang="en-US" sz="1200" dirty="0" err="1" smtClean="0">
                <a:solidFill>
                  <a:srgbClr val="FF0000"/>
                </a:solidFill>
              </a:rPr>
              <a:t>Microrebooting</a:t>
            </a:r>
            <a:r>
              <a:rPr lang="en-US" sz="1200" dirty="0" smtClean="0"/>
              <a:t>, International Journal of Business Process Integration &amp; Management, Special issue on Model-Driven Service-Oriented Architectures, </a:t>
            </a:r>
            <a:r>
              <a:rPr lang="en-US" sz="1200" dirty="0" err="1" smtClean="0"/>
              <a:t>Inderscience</a:t>
            </a:r>
            <a:r>
              <a:rPr lang="en-US" sz="1200" dirty="0" smtClean="0"/>
              <a:t> Publishers, pages 35-46, Volume 4, Number 1, 2009</a:t>
            </a:r>
          </a:p>
          <a:p>
            <a:pPr marL="233363" indent="-233363" algn="l">
              <a:buFont typeface="+mj-lt"/>
              <a:buAutoNum type="arabicPeriod" startAt="7"/>
            </a:pPr>
            <a:r>
              <a:rPr lang="en-US" sz="1200" dirty="0" smtClean="0"/>
              <a:t>Jules White, Douglas C. Schmidt, </a:t>
            </a:r>
            <a:r>
              <a:rPr lang="en-US" sz="1200" dirty="0" err="1" smtClean="0"/>
              <a:t>Andrey</a:t>
            </a:r>
            <a:r>
              <a:rPr lang="en-US" sz="1200" dirty="0" smtClean="0"/>
              <a:t> </a:t>
            </a:r>
            <a:r>
              <a:rPr lang="en-US" sz="1200" dirty="0" err="1" smtClean="0"/>
              <a:t>Nechypurenko</a:t>
            </a:r>
            <a:r>
              <a:rPr lang="en-US" sz="1200" dirty="0" smtClean="0"/>
              <a:t>, </a:t>
            </a:r>
            <a:r>
              <a:rPr lang="en-US" sz="1200" dirty="0" err="1" smtClean="0"/>
              <a:t>Egon</a:t>
            </a:r>
            <a:r>
              <a:rPr lang="en-US" sz="1200" dirty="0" smtClean="0"/>
              <a:t> </a:t>
            </a:r>
            <a:r>
              <a:rPr lang="en-US" sz="1200" dirty="0" err="1" smtClean="0"/>
              <a:t>Wuchner</a:t>
            </a:r>
            <a:r>
              <a:rPr lang="en-US" sz="1200" dirty="0" smtClean="0"/>
              <a:t>, </a:t>
            </a:r>
            <a:r>
              <a:rPr lang="en-US" sz="1200" dirty="0" smtClean="0">
                <a:solidFill>
                  <a:srgbClr val="FF0000"/>
                </a:solidFill>
              </a:rPr>
              <a:t>Model Intelligence: an Approach to Modeling Guidance</a:t>
            </a:r>
            <a:r>
              <a:rPr lang="en-US" sz="1200" dirty="0" smtClean="0"/>
              <a:t>, UPGRADE Journal, Volume 9, Number 2, pgs. 22-28, April 2008 </a:t>
            </a:r>
          </a:p>
          <a:p>
            <a:pPr marL="233363" indent="-233363" algn="l"/>
            <a:r>
              <a:rPr lang="en-US" sz="1200" dirty="0" smtClean="0"/>
              <a:t>	*(Spanish Translation of #6) Jules White, Douglas C. Schmidt, </a:t>
            </a:r>
            <a:r>
              <a:rPr lang="en-US" sz="1200" dirty="0" err="1" smtClean="0"/>
              <a:t>Andrey</a:t>
            </a:r>
            <a:r>
              <a:rPr lang="en-US" sz="1200" dirty="0" smtClean="0"/>
              <a:t> </a:t>
            </a:r>
            <a:r>
              <a:rPr lang="en-US" sz="1200" dirty="0" err="1" smtClean="0"/>
              <a:t>Nechypurenko</a:t>
            </a:r>
            <a:r>
              <a:rPr lang="en-US" sz="1200" dirty="0" smtClean="0"/>
              <a:t>, </a:t>
            </a:r>
            <a:r>
              <a:rPr lang="en-US" sz="1200" dirty="0" err="1" smtClean="0"/>
              <a:t>Egon</a:t>
            </a:r>
            <a:r>
              <a:rPr lang="en-US" sz="1200" dirty="0" smtClean="0"/>
              <a:t> </a:t>
            </a:r>
            <a:r>
              <a:rPr lang="en-US" sz="1200" dirty="0" err="1" smtClean="0"/>
              <a:t>Wuchner</a:t>
            </a:r>
            <a:r>
              <a:rPr lang="en-US" sz="1200" dirty="0" smtClean="0"/>
              <a:t>, </a:t>
            </a:r>
            <a:r>
              <a:rPr lang="en-US" sz="1200" dirty="0" err="1" smtClean="0">
                <a:solidFill>
                  <a:srgbClr val="FF0000"/>
                </a:solidFill>
              </a:rPr>
              <a:t>Inteligencia</a:t>
            </a:r>
            <a:r>
              <a:rPr lang="en-US" sz="1200" dirty="0" smtClean="0">
                <a:solidFill>
                  <a:srgbClr val="FF0000"/>
                </a:solidFill>
              </a:rPr>
              <a:t> de </a:t>
            </a:r>
            <a:r>
              <a:rPr lang="en-US" sz="1200" dirty="0" err="1" smtClean="0">
                <a:solidFill>
                  <a:srgbClr val="FF0000"/>
                </a:solidFill>
              </a:rPr>
              <a:t>modelos</a:t>
            </a:r>
            <a:r>
              <a:rPr lang="en-US" sz="1200" dirty="0" smtClean="0">
                <a:solidFill>
                  <a:srgbClr val="FF0000"/>
                </a:solidFill>
              </a:rPr>
              <a:t>: un </a:t>
            </a:r>
            <a:r>
              <a:rPr lang="en-US" sz="1200" dirty="0" err="1" smtClean="0">
                <a:solidFill>
                  <a:srgbClr val="FF0000"/>
                </a:solidFill>
              </a:rPr>
              <a:t>enfoque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para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guiar</a:t>
            </a:r>
            <a:r>
              <a:rPr lang="en-US" sz="1200" dirty="0" smtClean="0">
                <a:solidFill>
                  <a:srgbClr val="FF0000"/>
                </a:solidFill>
              </a:rPr>
              <a:t> el </a:t>
            </a:r>
            <a:r>
              <a:rPr lang="en-US" sz="1200" dirty="0" err="1" smtClean="0">
                <a:solidFill>
                  <a:srgbClr val="FF0000"/>
                </a:solidFill>
              </a:rPr>
              <a:t>modelado</a:t>
            </a:r>
            <a:r>
              <a:rPr lang="en-US" sz="1200" dirty="0" smtClean="0"/>
              <a:t>, </a:t>
            </a:r>
            <a:r>
              <a:rPr lang="en-US" sz="1200" dirty="0" err="1" smtClean="0"/>
              <a:t>Novatica</a:t>
            </a:r>
            <a:r>
              <a:rPr lang="en-US" sz="1200" dirty="0" smtClean="0"/>
              <a:t>, Number 192, pgs. 21-27, April 2008, (one of five Finalists for the </a:t>
            </a:r>
            <a:r>
              <a:rPr lang="en-US" sz="1200" dirty="0" err="1" smtClean="0"/>
              <a:t>Novatica</a:t>
            </a:r>
            <a:r>
              <a:rPr lang="en-US" sz="1200" dirty="0" smtClean="0"/>
              <a:t> "Best Paper of the Year" Award), 2008</a:t>
            </a:r>
          </a:p>
          <a:p>
            <a:pPr marL="233363" indent="-233363" algn="l">
              <a:buFont typeface="+mj-lt"/>
              <a:buAutoNum type="arabicPeriod" startAt="11"/>
            </a:pPr>
            <a:r>
              <a:rPr lang="en-US" sz="1200" dirty="0" smtClean="0"/>
              <a:t>Jules White, Douglas C. Schmidt, </a:t>
            </a:r>
            <a:r>
              <a:rPr lang="en-US" sz="1200" dirty="0" err="1" smtClean="0"/>
              <a:t>Egon</a:t>
            </a:r>
            <a:r>
              <a:rPr lang="en-US" sz="1200" dirty="0" smtClean="0"/>
              <a:t> </a:t>
            </a:r>
            <a:r>
              <a:rPr lang="en-US" sz="1200" dirty="0" err="1" smtClean="0"/>
              <a:t>Wuchner</a:t>
            </a:r>
            <a:r>
              <a:rPr lang="en-US" sz="1200" dirty="0" smtClean="0"/>
              <a:t>, </a:t>
            </a:r>
            <a:r>
              <a:rPr lang="en-US" sz="1200" dirty="0" err="1" smtClean="0"/>
              <a:t>Andrey</a:t>
            </a:r>
            <a:r>
              <a:rPr lang="en-US" sz="1200" dirty="0" smtClean="0"/>
              <a:t> </a:t>
            </a:r>
            <a:r>
              <a:rPr lang="en-US" sz="1200" dirty="0" err="1" smtClean="0"/>
              <a:t>Nechypurenko</a:t>
            </a:r>
            <a:r>
              <a:rPr lang="en-US" sz="1200" dirty="0" smtClean="0"/>
              <a:t>, </a:t>
            </a:r>
            <a:r>
              <a:rPr lang="en-US" sz="1200" dirty="0" smtClean="0">
                <a:solidFill>
                  <a:srgbClr val="FF0000"/>
                </a:solidFill>
              </a:rPr>
              <a:t>Automatically Composing Reusable Software Components for Mobile Devices</a:t>
            </a:r>
            <a:r>
              <a:rPr lang="en-US" sz="1200" dirty="0" smtClean="0"/>
              <a:t>, Journal of the Brazilian Computer Society Special Issue on Software Reuse, </a:t>
            </a:r>
            <a:r>
              <a:rPr lang="en-US" sz="1200" dirty="0" err="1" smtClean="0"/>
              <a:t>SciELO</a:t>
            </a:r>
            <a:r>
              <a:rPr lang="en-US" sz="1200" dirty="0" smtClean="0"/>
              <a:t> </a:t>
            </a:r>
            <a:r>
              <a:rPr lang="en-US" sz="1200" dirty="0" err="1" smtClean="0"/>
              <a:t>Brasil</a:t>
            </a:r>
            <a:r>
              <a:rPr lang="en-US" sz="1200" dirty="0" smtClean="0"/>
              <a:t>, Volume 14, Number 1, pgs. 25-44, March, 2008</a:t>
            </a:r>
          </a:p>
          <a:p>
            <a:pPr marL="233363" indent="-233363" algn="l">
              <a:buFont typeface="+mj-lt"/>
              <a:buAutoNum type="arabicPeriod" startAt="11"/>
            </a:pPr>
            <a:r>
              <a:rPr lang="en-US" sz="1200" dirty="0" smtClean="0"/>
              <a:t>Jules White, Douglas Schmidt, </a:t>
            </a:r>
            <a:r>
              <a:rPr lang="en-US" sz="1200" dirty="0" err="1" smtClean="0"/>
              <a:t>Aniruddha</a:t>
            </a:r>
            <a:r>
              <a:rPr lang="en-US" sz="1200" dirty="0" smtClean="0"/>
              <a:t> </a:t>
            </a:r>
            <a:r>
              <a:rPr lang="en-US" sz="1200" dirty="0" err="1" smtClean="0"/>
              <a:t>Gokhale</a:t>
            </a:r>
            <a:r>
              <a:rPr lang="en-US" sz="1200" dirty="0" smtClean="0"/>
              <a:t>, </a:t>
            </a:r>
            <a:r>
              <a:rPr lang="en-US" sz="1200" dirty="0" smtClean="0">
                <a:solidFill>
                  <a:srgbClr val="FF0000"/>
                </a:solidFill>
              </a:rPr>
              <a:t>Simplifying Autonomic Enterprise Java Bean Applications via Model-driven Engineering &amp; Simulation</a:t>
            </a:r>
            <a:r>
              <a:rPr lang="en-US" sz="1200" dirty="0" smtClean="0"/>
              <a:t>, Journal of Software &amp; Systems Modeling, Springer, Volume 7, Number 1, pgs. 3-23, May, 2007 (9th most cited &amp; 11th most downloaded Software &amp; Systems Modeling paper as of Oct. 2009)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0" y="720220"/>
            <a:ext cx="4125433" cy="60170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l">
              <a:buFont typeface="+mj-lt"/>
              <a:buAutoNum type="arabicPeriod"/>
            </a:pPr>
            <a:r>
              <a:rPr lang="en-US" sz="1100" dirty="0" smtClean="0"/>
              <a:t>Yu Sun, Jules White, Jeff Gray</a:t>
            </a:r>
            <a:r>
              <a:rPr lang="en-US" sz="1100" dirty="0" smtClean="0">
                <a:solidFill>
                  <a:srgbClr val="333399"/>
                </a:solidFill>
              </a:rPr>
              <a:t>, Model Transformation by Demonstration</a:t>
            </a:r>
            <a:r>
              <a:rPr lang="en-US" sz="1100" dirty="0" smtClean="0"/>
              <a:t>, Proceedings of MODELS 2009, ACM/IEEE 8th International Conference on Model Driven Engineering Languages &amp; Systems, October 4-9, 2009, Denver, Colorado (16% Acceptance Rate)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100" dirty="0" smtClean="0"/>
              <a:t>Jules White, David Benavides, Brian Dougherty, Douglas C. Schmidt, </a:t>
            </a:r>
            <a:r>
              <a:rPr lang="en-US" sz="1100" dirty="0" smtClean="0">
                <a:solidFill>
                  <a:srgbClr val="FF0000"/>
                </a:solidFill>
              </a:rPr>
              <a:t>Automated Reasoning for Multi-step Software Product-line Configuration Problems</a:t>
            </a:r>
            <a:r>
              <a:rPr lang="en-US" sz="1100" dirty="0" smtClean="0"/>
              <a:t>, Software Product-lines Conference (SPLC), 10pgs. August 24-28, 2009, San Francisco, CA (30% Acceptance Rate)</a:t>
            </a:r>
          </a:p>
          <a:p>
            <a:pPr marL="231775" indent="-231775" algn="l">
              <a:buFont typeface="+mj-lt"/>
              <a:buAutoNum type="arabicPeriod"/>
            </a:pPr>
            <a:r>
              <a:rPr lang="en-US" sz="1100" dirty="0" smtClean="0"/>
              <a:t>Jules White, Douglas C. Schmidt, David Benavides, Pablo Trinidad, Antonio Ruiz-Cortez, </a:t>
            </a:r>
            <a:r>
              <a:rPr lang="en-US" sz="1100" dirty="0" smtClean="0">
                <a:solidFill>
                  <a:srgbClr val="FF3300"/>
                </a:solidFill>
              </a:rPr>
              <a:t>Automated Diagnosis of Product-line Configuration Errors in Feature Models</a:t>
            </a:r>
            <a:r>
              <a:rPr lang="en-US" sz="1100" dirty="0" smtClean="0"/>
              <a:t>, Software Product Lines Conference (SPLC), 10pgs., September, 2008, </a:t>
            </a:r>
            <a:r>
              <a:rPr lang="en-US" sz="1100" dirty="0" err="1" smtClean="0"/>
              <a:t>Limmerick</a:t>
            </a:r>
            <a:r>
              <a:rPr lang="en-US" sz="1100" dirty="0" smtClean="0"/>
              <a:t>, Ireland (30% Acceptance Rate), </a:t>
            </a:r>
            <a:r>
              <a:rPr lang="en-US" sz="1100" b="1" dirty="0" smtClean="0"/>
              <a:t>***Received the Best Paper Award***</a:t>
            </a:r>
          </a:p>
          <a:p>
            <a:pPr marL="231775" indent="-231775" algn="l">
              <a:buFont typeface="+mj-lt"/>
              <a:buAutoNum type="arabicPeriod"/>
            </a:pPr>
            <a:r>
              <a:rPr lang="en-US" sz="1100" dirty="0" smtClean="0"/>
              <a:t>Brian Dougherty, Jules White, </a:t>
            </a:r>
            <a:r>
              <a:rPr lang="en-US" sz="1100" dirty="0" err="1" smtClean="0"/>
              <a:t>Jaiganesh</a:t>
            </a:r>
            <a:r>
              <a:rPr lang="en-US" sz="1100" dirty="0" smtClean="0"/>
              <a:t> </a:t>
            </a:r>
            <a:r>
              <a:rPr lang="en-US" sz="1100" dirty="0" err="1" smtClean="0"/>
              <a:t>Balasubramanian</a:t>
            </a:r>
            <a:r>
              <a:rPr lang="en-US" sz="1100" dirty="0" smtClean="0"/>
              <a:t>, Chris Thompson, &amp; Douglas C. Schmidt,</a:t>
            </a:r>
            <a:r>
              <a:rPr lang="en-US" sz="1100" dirty="0" smtClean="0">
                <a:solidFill>
                  <a:srgbClr val="333399"/>
                </a:solidFill>
              </a:rPr>
              <a:t> Deployment Automation with BLITZ</a:t>
            </a:r>
            <a:r>
              <a:rPr lang="en-US" sz="1100" dirty="0" smtClean="0"/>
              <a:t>, 31st International Conference on Software Engineering, May 16-24, 2009 Vancouver, Canada</a:t>
            </a:r>
            <a:endParaRPr lang="en-US" sz="1100" b="1" dirty="0" smtClean="0"/>
          </a:p>
          <a:p>
            <a:pPr marL="231775" indent="-231775" algn="l">
              <a:buFont typeface="+mj-lt"/>
              <a:buAutoNum type="arabicPeriod"/>
            </a:pPr>
            <a:r>
              <a:rPr lang="en-US" sz="1100" dirty="0" smtClean="0"/>
              <a:t>Brian Dougherty, Jules White, Chris Thompson, &amp; Douglas C. Schmidt, </a:t>
            </a:r>
            <a:r>
              <a:rPr lang="en-US" sz="1100" dirty="0" smtClean="0">
                <a:solidFill>
                  <a:schemeClr val="accent2"/>
                </a:solidFill>
              </a:rPr>
              <a:t>Automating Hardware &amp; Software Evolution Analysis</a:t>
            </a:r>
            <a:r>
              <a:rPr lang="en-US" sz="1100" dirty="0" smtClean="0"/>
              <a:t>, 16th Annual IEEE International Conference &amp; Workshop on the Engineering of Computer Based Systems (ECBS), April 13-16, 2009 San Francisco, CA USA.</a:t>
            </a:r>
            <a:endParaRPr lang="en-US" sz="1100" b="1" dirty="0" smtClean="0"/>
          </a:p>
          <a:p>
            <a:pPr marL="231775" indent="-231775" algn="l">
              <a:buFont typeface="+mj-lt"/>
              <a:buAutoNum type="arabicPeriod"/>
            </a:pPr>
            <a:r>
              <a:rPr lang="en-US" sz="1100" dirty="0" smtClean="0"/>
              <a:t>J. White &amp; D. Schmidt, </a:t>
            </a:r>
            <a:r>
              <a:rPr lang="en-US" sz="1100" dirty="0" smtClean="0">
                <a:solidFill>
                  <a:srgbClr val="FF3300"/>
                </a:solidFill>
              </a:rPr>
              <a:t>Model-Driven Product-Line Architectures for Mobile Devices</a:t>
            </a:r>
            <a:r>
              <a:rPr lang="en-US" sz="1100" dirty="0" smtClean="0"/>
              <a:t>, Proceedings of the 17th Conference of the International Federation of Automatic Control, Seoul, Korea, July 6-11, 2008. </a:t>
            </a:r>
          </a:p>
          <a:p>
            <a:pPr marL="231775" indent="-231775" algn="l">
              <a:buFont typeface="+mj-lt"/>
              <a:buAutoNum type="arabicPeriod"/>
            </a:pPr>
            <a:r>
              <a:rPr lang="en-US" sz="1100" dirty="0" smtClean="0"/>
              <a:t>J. White &amp; D. Schmidt, </a:t>
            </a:r>
            <a:r>
              <a:rPr lang="en-US" sz="1100" dirty="0" smtClean="0">
                <a:solidFill>
                  <a:srgbClr val="FF3300"/>
                </a:solidFill>
              </a:rPr>
              <a:t>Automated Configuration of Component-based Distributed Real-time &amp; Embedded Systems from Feature Models</a:t>
            </a:r>
            <a:r>
              <a:rPr lang="en-US" sz="1100" dirty="0" smtClean="0"/>
              <a:t>, Proceedings of the 17th Conference of the International Federation of Automatic Control, Seoul, Korea, July 6-11, 2008.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4114800" y="734737"/>
            <a:ext cx="5029199" cy="5509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 algn="l">
              <a:buFont typeface="+mj-lt"/>
              <a:buAutoNum type="arabicPeriod" startAt="8"/>
            </a:pPr>
            <a:r>
              <a:rPr lang="en-US" sz="1100" dirty="0" smtClean="0"/>
              <a:t>J. White, D. Schmidt, E. </a:t>
            </a:r>
            <a:r>
              <a:rPr lang="en-US" sz="1100" dirty="0" err="1" smtClean="0"/>
              <a:t>Wuchner</a:t>
            </a:r>
            <a:r>
              <a:rPr lang="en-US" sz="1100" dirty="0" smtClean="0"/>
              <a:t>, A. </a:t>
            </a:r>
            <a:r>
              <a:rPr lang="en-US" sz="1100" dirty="0" err="1" smtClean="0"/>
              <a:t>Nechypurenko</a:t>
            </a:r>
            <a:r>
              <a:rPr lang="en-US" sz="1100" dirty="0" smtClean="0"/>
              <a:t>, </a:t>
            </a:r>
            <a:r>
              <a:rPr lang="en-US" sz="1100" dirty="0" smtClean="0">
                <a:solidFill>
                  <a:srgbClr val="FF3300"/>
                </a:solidFill>
              </a:rPr>
              <a:t>Optimizing &amp; Automating Product-Line Variant Selection for Mobile Devices</a:t>
            </a:r>
            <a:r>
              <a:rPr lang="en-US" sz="1100" dirty="0" smtClean="0"/>
              <a:t>, 11th Annual Software Product Line Conference (SPLC), Sept. 10-14, 2007, Kyoto, Japan </a:t>
            </a:r>
          </a:p>
          <a:p>
            <a:pPr marL="231775" indent="-231775" algn="l">
              <a:buFont typeface="+mj-lt"/>
              <a:buAutoNum type="arabicPeriod" startAt="8"/>
            </a:pPr>
            <a:r>
              <a:rPr lang="en-US" sz="1100" dirty="0" smtClean="0"/>
              <a:t>A</a:t>
            </a:r>
            <a:r>
              <a:rPr lang="en-US" sz="1100" dirty="0"/>
              <a:t>. </a:t>
            </a:r>
            <a:r>
              <a:rPr lang="en-US" sz="1100" dirty="0" err="1"/>
              <a:t>Nechypurenko</a:t>
            </a:r>
            <a:r>
              <a:rPr lang="en-US" sz="1100" dirty="0"/>
              <a:t>, E. </a:t>
            </a:r>
            <a:r>
              <a:rPr lang="en-US" sz="1100" dirty="0" err="1"/>
              <a:t>Wuchner</a:t>
            </a:r>
            <a:r>
              <a:rPr lang="en-US" sz="1100" dirty="0"/>
              <a:t>, J. White, &amp; D. Schmidt, </a:t>
            </a:r>
            <a:r>
              <a:rPr lang="en-US" sz="1100" dirty="0">
                <a:solidFill>
                  <a:srgbClr val="333399"/>
                </a:solidFill>
              </a:rPr>
              <a:t>Application of Aspect-based Modeling &amp; Weaving for</a:t>
            </a:r>
            <a:r>
              <a:rPr lang="en-US" sz="1100" dirty="0"/>
              <a:t> Complexity Reduction in the Development of Automotive Distributed </a:t>
            </a:r>
            <a:r>
              <a:rPr lang="en-US" sz="1100" dirty="0" err="1"/>
              <a:t>Realtime</a:t>
            </a:r>
            <a:r>
              <a:rPr lang="en-US" sz="1100" dirty="0"/>
              <a:t> Embedded Systems, Proceedings of the Sixth International Conference on Aspect-Oriented Software Development, Vancouver, British Columbia, March 12-16, 2007. </a:t>
            </a:r>
          </a:p>
          <a:p>
            <a:pPr marL="231775" indent="-231775" algn="l">
              <a:buFont typeface="+mj-lt"/>
              <a:buAutoNum type="arabicPeriod" startAt="8"/>
            </a:pPr>
            <a:r>
              <a:rPr lang="en-US" sz="1100" dirty="0"/>
              <a:t>J. White &amp; D. Schmidt, </a:t>
            </a:r>
            <a:r>
              <a:rPr lang="en-US" sz="1100" dirty="0">
                <a:solidFill>
                  <a:srgbClr val="FF3300"/>
                </a:solidFill>
              </a:rPr>
              <a:t>Reducing Enterprise Product Line Architecture Deployment Costs via Model-Driven Deployment &amp; Configuration Testing</a:t>
            </a:r>
            <a:r>
              <a:rPr lang="en-US" sz="1100" dirty="0"/>
              <a:t>, 13th Annual IEEE International Conference &amp; Workshop on the Engineering of Computer Based Systems (ECBS '06), March 27th-30th, 2006, Potsdam, Germany. </a:t>
            </a:r>
          </a:p>
          <a:p>
            <a:pPr marL="231775" indent="-231775" algn="l">
              <a:buFont typeface="+mj-lt"/>
              <a:buAutoNum type="arabicPeriod" startAt="8"/>
            </a:pPr>
            <a:r>
              <a:rPr lang="en-US" sz="1100" dirty="0"/>
              <a:t>J. White, D. Schmidt, &amp; A. </a:t>
            </a:r>
            <a:r>
              <a:rPr lang="en-US" sz="1100" dirty="0" err="1"/>
              <a:t>Gokahle</a:t>
            </a:r>
            <a:r>
              <a:rPr lang="en-US" sz="1100" dirty="0"/>
              <a:t>, </a:t>
            </a:r>
            <a:r>
              <a:rPr lang="en-US" sz="1100" dirty="0">
                <a:solidFill>
                  <a:srgbClr val="FF3300"/>
                </a:solidFill>
              </a:rPr>
              <a:t>Simplifying Autonomic Enterprise Java Bean Applications via Model-driven Development: a Case Study</a:t>
            </a:r>
            <a:r>
              <a:rPr lang="en-US" sz="1100" dirty="0"/>
              <a:t>, Proceedings of MODELS 2005, ACM/IEEE 8th International Conference on Model Driven Engineering Languages &amp; Systems, Half Moon Resort, Montego Bay, Jamaica, October 5-7, 2005. (Selected as a best paper) </a:t>
            </a:r>
          </a:p>
          <a:p>
            <a:pPr marL="231775" indent="-231775" algn="l">
              <a:buFont typeface="+mj-lt"/>
              <a:buAutoNum type="arabicPeriod" startAt="8"/>
            </a:pPr>
            <a:r>
              <a:rPr lang="en-US" sz="1100" dirty="0"/>
              <a:t>J. White, D. Schmidt, &amp; A. </a:t>
            </a:r>
            <a:r>
              <a:rPr lang="en-US" sz="1100" dirty="0" err="1"/>
              <a:t>Gokahle</a:t>
            </a:r>
            <a:r>
              <a:rPr lang="en-US" sz="1100" dirty="0"/>
              <a:t>, </a:t>
            </a:r>
            <a:r>
              <a:rPr lang="en-US" sz="1100" dirty="0">
                <a:solidFill>
                  <a:srgbClr val="FF3300"/>
                </a:solidFill>
              </a:rPr>
              <a:t>The J3 Process for Building Autonomic Enterprise Java Bean Systems</a:t>
            </a:r>
            <a:r>
              <a:rPr lang="en-US" sz="1100" dirty="0"/>
              <a:t>, Proceedings of the International Conference on Autonomic Computing (ICAC 2005), Seattle, WA, June 2005 (short paper). </a:t>
            </a:r>
            <a:endParaRPr lang="en-US" sz="1100" dirty="0" smtClean="0"/>
          </a:p>
          <a:p>
            <a:pPr marL="231775" indent="-231775" algn="l">
              <a:buFont typeface="+mj-lt"/>
              <a:buAutoNum type="arabicPeriod" startAt="8"/>
            </a:pPr>
            <a:r>
              <a:rPr lang="en-US" sz="1100" dirty="0" smtClean="0"/>
              <a:t>Jules White, Boris </a:t>
            </a:r>
            <a:r>
              <a:rPr lang="en-US" sz="1100" dirty="0" err="1" smtClean="0"/>
              <a:t>Kolpackov</a:t>
            </a:r>
            <a:r>
              <a:rPr lang="en-US" sz="1100" dirty="0" smtClean="0"/>
              <a:t>, </a:t>
            </a:r>
            <a:r>
              <a:rPr lang="en-US" sz="1100" dirty="0" err="1" smtClean="0"/>
              <a:t>Balachandran</a:t>
            </a:r>
            <a:r>
              <a:rPr lang="en-US" sz="1100" dirty="0" smtClean="0"/>
              <a:t> </a:t>
            </a:r>
            <a:r>
              <a:rPr lang="en-US" sz="1100" dirty="0" err="1" smtClean="0"/>
              <a:t>Natarajan</a:t>
            </a:r>
            <a:r>
              <a:rPr lang="en-US" sz="1100" dirty="0" smtClean="0"/>
              <a:t>, &amp; Douglas C. Schmidt,</a:t>
            </a:r>
            <a:r>
              <a:rPr lang="en-US" sz="1100" dirty="0" smtClean="0">
                <a:solidFill>
                  <a:srgbClr val="FF3300"/>
                </a:solidFill>
              </a:rPr>
              <a:t> Reducing Code Complexity With Vocabulary-Specific XML Language </a:t>
            </a:r>
            <a:r>
              <a:rPr lang="en-US" sz="1100" dirty="0" err="1" smtClean="0">
                <a:solidFill>
                  <a:srgbClr val="FF3300"/>
                </a:solidFill>
              </a:rPr>
              <a:t>Bindings</a:t>
            </a:r>
            <a:r>
              <a:rPr lang="en-US" sz="1100" dirty="0" err="1" smtClean="0"/>
              <a:t>,Proceedings</a:t>
            </a:r>
            <a:r>
              <a:rPr lang="en-US" sz="1100" dirty="0" smtClean="0"/>
              <a:t> of the 43nd ACM Southeastern Conference, 7pgs., Atlanta, GA, March 2005. </a:t>
            </a:r>
          </a:p>
          <a:p>
            <a:pPr marL="231775" indent="-231775" algn="l">
              <a:buFont typeface="+mj-lt"/>
              <a:buAutoNum type="arabicPeriod" startAt="8"/>
            </a:pPr>
            <a:r>
              <a:rPr lang="en-US" sz="1100" dirty="0" smtClean="0"/>
              <a:t>J. White, K. </a:t>
            </a:r>
            <a:r>
              <a:rPr lang="en-US" sz="1100" dirty="0" err="1" smtClean="0"/>
              <a:t>Czarnecki</a:t>
            </a:r>
            <a:r>
              <a:rPr lang="en-US" sz="1100" dirty="0" smtClean="0"/>
              <a:t>, D. Schmidt, G. Lenz, C. </a:t>
            </a:r>
            <a:r>
              <a:rPr lang="en-US" sz="1100" dirty="0" err="1" smtClean="0"/>
              <a:t>Wienands</a:t>
            </a:r>
            <a:r>
              <a:rPr lang="en-US" sz="1100" dirty="0" smtClean="0"/>
              <a:t>, E. </a:t>
            </a:r>
            <a:r>
              <a:rPr lang="en-US" sz="1100" dirty="0" err="1" smtClean="0"/>
              <a:t>Wuchner</a:t>
            </a:r>
            <a:r>
              <a:rPr lang="en-US" sz="1100" dirty="0" smtClean="0"/>
              <a:t>, &amp; </a:t>
            </a:r>
            <a:r>
              <a:rPr lang="en-US" sz="1100" dirty="0" err="1" smtClean="0"/>
              <a:t>Ludger</a:t>
            </a:r>
            <a:r>
              <a:rPr lang="en-US" sz="1100" dirty="0" smtClean="0"/>
              <a:t> </a:t>
            </a:r>
            <a:r>
              <a:rPr lang="en-US" sz="1100" dirty="0" err="1" smtClean="0"/>
              <a:t>Fiege</a:t>
            </a:r>
            <a:r>
              <a:rPr lang="en-US" sz="1100" dirty="0" smtClean="0"/>
              <a:t>, </a:t>
            </a:r>
            <a:r>
              <a:rPr lang="en-US" sz="1100" dirty="0" smtClean="0">
                <a:solidFill>
                  <a:srgbClr val="FF3300"/>
                </a:solidFill>
              </a:rPr>
              <a:t>Automated Model-based Configuration of Enterprise Java Applications</a:t>
            </a:r>
            <a:r>
              <a:rPr lang="en-US" sz="1100" dirty="0" smtClean="0"/>
              <a:t>, EDOC 2007, October, 2007, Annapolis, Maryland </a:t>
            </a:r>
          </a:p>
          <a:p>
            <a:pPr marL="231775" indent="-231775" algn="l">
              <a:buFontTx/>
              <a:buAutoNum type="arabicPeriod" startAt="8"/>
            </a:pPr>
            <a:endParaRPr lang="en-US" sz="1100" dirty="0" smtClean="0"/>
          </a:p>
          <a:p>
            <a:pPr marL="231775" indent="-231775" algn="l"/>
            <a:endParaRPr lang="en-US" sz="1100" dirty="0" smtClean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457200"/>
          </a:xfrm>
        </p:spPr>
        <p:txBody>
          <a:bodyPr/>
          <a:lstStyle/>
          <a:p>
            <a:pPr eaLnBrk="1" hangingPunct="1"/>
            <a:r>
              <a:rPr lang="en-US" dirty="0" smtClean="0"/>
              <a:t>Summary of Conference Publications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0885" y="5929071"/>
            <a:ext cx="5146158" cy="769441"/>
          </a:xfrm>
          <a:prstGeom prst="rect">
            <a:avLst/>
          </a:prstGeom>
          <a:solidFill>
            <a:srgbClr val="FFFFC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100" b="1" dirty="0" smtClean="0"/>
              <a:t>Conference “Best Paper” Award</a:t>
            </a:r>
          </a:p>
          <a:p>
            <a:pPr algn="l"/>
            <a:r>
              <a:rPr lang="en-US" sz="1100" dirty="0" smtClean="0"/>
              <a:t>Jules White, Douglas C. Schmidt, David Benavides, Pablo Trinidad, Antonio Ruiz-Cortez, </a:t>
            </a:r>
            <a:r>
              <a:rPr lang="en-US" sz="1100" dirty="0" smtClean="0">
                <a:solidFill>
                  <a:srgbClr val="FF3300"/>
                </a:solidFill>
              </a:rPr>
              <a:t>Automated Diagnosis of Product-line Configuration Errors in Feature Models</a:t>
            </a:r>
            <a:r>
              <a:rPr lang="en-US" sz="1100" dirty="0" smtClean="0"/>
              <a:t>, Software Product Lines Conference, Sept, 2008, </a:t>
            </a:r>
            <a:r>
              <a:rPr lang="en-US" sz="1100" dirty="0" err="1" smtClean="0"/>
              <a:t>Limmerick</a:t>
            </a:r>
            <a:r>
              <a:rPr lang="en-US" sz="1100" dirty="0" smtClean="0"/>
              <a:t>, IR</a:t>
            </a:r>
            <a:endParaRPr lang="en-US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-2" y="677368"/>
            <a:ext cx="5486401" cy="323165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/>
            <a:r>
              <a:rPr lang="en-US" sz="1200" b="1" dirty="0" smtClean="0"/>
              <a:t>Book </a:t>
            </a:r>
            <a:r>
              <a:rPr lang="en-US" sz="1200" b="1" dirty="0"/>
              <a:t>Chapters</a:t>
            </a:r>
          </a:p>
          <a:p>
            <a:pPr marL="285750" indent="-285750" algn="l">
              <a:buFont typeface="+mj-lt"/>
              <a:buAutoNum type="arabicPeriod"/>
            </a:pPr>
            <a:r>
              <a:rPr lang="en-US" sz="1200" dirty="0"/>
              <a:t>J. White, A. </a:t>
            </a:r>
            <a:r>
              <a:rPr lang="en-US" sz="1200" dirty="0" err="1"/>
              <a:t>Nechypurenko</a:t>
            </a:r>
            <a:r>
              <a:rPr lang="en-US" sz="1200" dirty="0"/>
              <a:t>, E. </a:t>
            </a:r>
            <a:r>
              <a:rPr lang="en-US" sz="1200" dirty="0" err="1"/>
              <a:t>Wuchner</a:t>
            </a:r>
            <a:r>
              <a:rPr lang="en-US" sz="1200" dirty="0"/>
              <a:t>, &amp; D. Schmidt, </a:t>
            </a:r>
            <a:r>
              <a:rPr lang="en-US" sz="1200" dirty="0">
                <a:solidFill>
                  <a:srgbClr val="FF3300"/>
                </a:solidFill>
              </a:rPr>
              <a:t>Reducing the Complexity of Designing &amp; Optimizing Large-scale Systems by Integrating Constraint Solvers with Graphical Modeling Tools</a:t>
            </a:r>
            <a:r>
              <a:rPr lang="en-US" sz="1200" dirty="0"/>
              <a:t>, Designing Software-Intensive Systems: Methods &amp; Principles, edited by Dr. Pierre F. </a:t>
            </a:r>
            <a:r>
              <a:rPr lang="en-US" sz="1200" dirty="0" err="1"/>
              <a:t>Tiako</a:t>
            </a:r>
            <a:r>
              <a:rPr lang="en-US" sz="1200" dirty="0"/>
              <a:t>, Langston University, Oklahoma, USA, </a:t>
            </a:r>
            <a:r>
              <a:rPr lang="en-US" sz="1200" dirty="0" smtClean="0"/>
              <a:t>2010 (to </a:t>
            </a:r>
            <a:r>
              <a:rPr lang="en-US" sz="1200" dirty="0"/>
              <a:t>appear)</a:t>
            </a:r>
            <a:r>
              <a:rPr lang="en-US" sz="1200" dirty="0" smtClean="0"/>
              <a:t> </a:t>
            </a:r>
          </a:p>
          <a:p>
            <a:pPr marL="285750" indent="-285750" algn="l">
              <a:buFont typeface="+mj-lt"/>
              <a:buAutoNum type="arabicPeriod"/>
            </a:pPr>
            <a:r>
              <a:rPr lang="en-US" sz="1200" dirty="0" smtClean="0"/>
              <a:t>Jules White, Douglas C. Schmidt, </a:t>
            </a:r>
            <a:r>
              <a:rPr lang="en-US" sz="1200" dirty="0" err="1" smtClean="0"/>
              <a:t>Andrey</a:t>
            </a:r>
            <a:r>
              <a:rPr lang="en-US" sz="1200" dirty="0" smtClean="0"/>
              <a:t> </a:t>
            </a:r>
            <a:r>
              <a:rPr lang="en-US" sz="1200" dirty="0" err="1" smtClean="0"/>
              <a:t>Nechypurenko</a:t>
            </a:r>
            <a:r>
              <a:rPr lang="en-US" sz="1200" dirty="0" smtClean="0"/>
              <a:t>, &amp; </a:t>
            </a:r>
            <a:r>
              <a:rPr lang="en-US" sz="1200" dirty="0" err="1" smtClean="0"/>
              <a:t>Egon</a:t>
            </a:r>
            <a:r>
              <a:rPr lang="en-US" sz="1200" dirty="0" smtClean="0"/>
              <a:t> </a:t>
            </a:r>
            <a:r>
              <a:rPr lang="en-US" sz="1200" dirty="0" err="1" smtClean="0"/>
              <a:t>Wuchner</a:t>
            </a:r>
            <a:r>
              <a:rPr lang="en-US" sz="1200" dirty="0" smtClean="0">
                <a:solidFill>
                  <a:srgbClr val="FF0000"/>
                </a:solidFill>
              </a:rPr>
              <a:t>, Reducing the Complexity of Modeling Large Software Systems</a:t>
            </a:r>
            <a:r>
              <a:rPr lang="en-US" sz="1200" dirty="0" smtClean="0"/>
              <a:t>, Software Applications: Concepts, Methodologies, Tools, &amp; Applications, edited by Pierre F. </a:t>
            </a:r>
            <a:r>
              <a:rPr lang="en-US" sz="1200" dirty="0" err="1" smtClean="0"/>
              <a:t>Tiako</a:t>
            </a:r>
            <a:r>
              <a:rPr lang="en-US" sz="1200" dirty="0" smtClean="0"/>
              <a:t>, IGI Global, Hershey, PA, USA, 2009 (originally published in Designing Software-Intensive Systems: Methods &amp; Principles)</a:t>
            </a:r>
          </a:p>
          <a:p>
            <a:pPr marL="285750" indent="-285750" algn="l">
              <a:buFont typeface="+mj-lt"/>
              <a:buAutoNum type="arabicPeriod"/>
            </a:pPr>
            <a:r>
              <a:rPr lang="en-US" sz="1200" dirty="0" smtClean="0"/>
              <a:t>Jules White, Brian </a:t>
            </a:r>
            <a:r>
              <a:rPr lang="en-US" sz="1200" dirty="0" err="1" smtClean="0"/>
              <a:t>Doughtery</a:t>
            </a:r>
            <a:r>
              <a:rPr lang="en-US" sz="1200" dirty="0" smtClean="0"/>
              <a:t>, Harrison </a:t>
            </a:r>
            <a:r>
              <a:rPr lang="en-US" sz="1200" dirty="0" err="1" smtClean="0"/>
              <a:t>Strowd</a:t>
            </a:r>
            <a:r>
              <a:rPr lang="en-US" sz="1200" dirty="0" smtClean="0"/>
              <a:t>, &amp; Douglas C. Schmidt, </a:t>
            </a:r>
            <a:r>
              <a:rPr lang="en-US" sz="1200" dirty="0" smtClean="0">
                <a:solidFill>
                  <a:srgbClr val="FF0000"/>
                </a:solidFill>
              </a:rPr>
              <a:t>Using Filtered Cartesian Flattening &amp; </a:t>
            </a:r>
            <a:r>
              <a:rPr lang="en-US" sz="1200" dirty="0" err="1" smtClean="0">
                <a:solidFill>
                  <a:srgbClr val="FF0000"/>
                </a:solidFill>
              </a:rPr>
              <a:t>Microrebooting</a:t>
            </a:r>
            <a:r>
              <a:rPr lang="en-US" sz="1200" dirty="0" smtClean="0">
                <a:solidFill>
                  <a:srgbClr val="FF0000"/>
                </a:solidFill>
              </a:rPr>
              <a:t> to Build Enterprise Applications with Self-adaptive Healing</a:t>
            </a:r>
            <a:r>
              <a:rPr lang="en-US" sz="1200" dirty="0" smtClean="0"/>
              <a:t>, </a:t>
            </a:r>
            <a:r>
              <a:rPr lang="en-US" sz="1200" i="1" dirty="0" smtClean="0"/>
              <a:t>Software Engineering for Self-Adaptive Systems</a:t>
            </a:r>
            <a:r>
              <a:rPr lang="en-US" sz="1200" dirty="0" smtClean="0"/>
              <a:t>, edited by Betty H. C. Cheng, </a:t>
            </a:r>
            <a:r>
              <a:rPr lang="en-US" sz="1200" dirty="0" err="1" smtClean="0"/>
              <a:t>Rogerio</a:t>
            </a:r>
            <a:r>
              <a:rPr lang="en-US" sz="1200" dirty="0" smtClean="0"/>
              <a:t> de </a:t>
            </a:r>
            <a:r>
              <a:rPr lang="en-US" sz="1200" dirty="0" err="1" smtClean="0"/>
              <a:t>Lemos</a:t>
            </a:r>
            <a:r>
              <a:rPr lang="en-US" sz="1200" dirty="0" smtClean="0"/>
              <a:t>, </a:t>
            </a:r>
            <a:r>
              <a:rPr lang="en-US" sz="1200" dirty="0" err="1" smtClean="0"/>
              <a:t>Holger</a:t>
            </a:r>
            <a:r>
              <a:rPr lang="en-US" sz="1200" dirty="0" smtClean="0"/>
              <a:t> Giese, Paola </a:t>
            </a:r>
            <a:r>
              <a:rPr lang="en-US" sz="1200" dirty="0" err="1" smtClean="0"/>
              <a:t>Inverardi</a:t>
            </a:r>
            <a:r>
              <a:rPr lang="en-US" sz="1200" dirty="0" smtClean="0"/>
              <a:t>, &amp; Jeff Magee, 2010 (to appear) </a:t>
            </a:r>
            <a:endParaRPr lang="en-US" sz="1200" dirty="0"/>
          </a:p>
          <a:p>
            <a:pPr marL="285750" indent="-285750" algn="l">
              <a:buFont typeface="+mj-lt"/>
              <a:buAutoNum type="arabicPeriod"/>
            </a:pP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720316" y="677368"/>
            <a:ext cx="342368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defRPr/>
            </a:pPr>
            <a:r>
              <a:rPr lang="en-US" sz="1200" b="1" dirty="0"/>
              <a:t>Workshop </a:t>
            </a:r>
            <a:r>
              <a:rPr lang="en-US" sz="1200" b="1" dirty="0" smtClean="0"/>
              <a:t>Publications (cont.)</a:t>
            </a:r>
          </a:p>
          <a:p>
            <a:pPr marL="228600" indent="-228600" algn="l">
              <a:buFont typeface="+mj-lt"/>
              <a:buAutoNum type="arabicPeriod" startAt="4"/>
              <a:defRPr/>
            </a:pPr>
            <a:r>
              <a:rPr lang="en-US" sz="1200" dirty="0" smtClean="0"/>
              <a:t>J</a:t>
            </a:r>
            <a:r>
              <a:rPr lang="en-US" sz="1200" dirty="0"/>
              <a:t>. White, D. Schmidt, Sean Mulligan, </a:t>
            </a:r>
            <a:r>
              <a:rPr lang="en-US" sz="1200" dirty="0">
                <a:solidFill>
                  <a:srgbClr val="FF3300"/>
                </a:solidFill>
              </a:rPr>
              <a:t>The Generic Eclipse Modeling System</a:t>
            </a:r>
            <a:r>
              <a:rPr lang="en-US" sz="1200" dirty="0"/>
              <a:t>, Model-Driven Development Tool Implementer's Forum, TOOLS '07, June, 2007, Zurich Switzerland </a:t>
            </a:r>
          </a:p>
          <a:p>
            <a:pPr marL="285750" indent="-285750" algn="l">
              <a:buFont typeface="+mj-lt"/>
              <a:buAutoNum type="arabicPeriod" startAt="4"/>
              <a:defRPr/>
            </a:pPr>
            <a:r>
              <a:rPr lang="en-US" sz="1200" dirty="0"/>
              <a:t>A. </a:t>
            </a:r>
            <a:r>
              <a:rPr lang="en-US" sz="1200" dirty="0" err="1"/>
              <a:t>Nechypurenko</a:t>
            </a:r>
            <a:r>
              <a:rPr lang="en-US" sz="1200" dirty="0"/>
              <a:t>, J. White, E. </a:t>
            </a:r>
            <a:r>
              <a:rPr lang="en-US" sz="1200" dirty="0" err="1"/>
              <a:t>Wuchner</a:t>
            </a:r>
            <a:r>
              <a:rPr lang="en-US" sz="1200" dirty="0"/>
              <a:t>, &amp; D. Schmidt, </a:t>
            </a:r>
            <a:r>
              <a:rPr lang="en-US" sz="1200" dirty="0">
                <a:solidFill>
                  <a:srgbClr val="333399"/>
                </a:solidFill>
              </a:rPr>
              <a:t>Applying Model Intelligence Frameworks for Deployment Problem in Real-time &amp; Embedded Systems</a:t>
            </a:r>
            <a:r>
              <a:rPr lang="en-US" sz="1200" dirty="0"/>
              <a:t>, Proceedings of MARTES: Modeling &amp; Analysis of Real-Time &amp; Embedded Systems to be held on October 2, 2006 in </a:t>
            </a:r>
            <a:r>
              <a:rPr lang="en-US" sz="1200" dirty="0" err="1"/>
              <a:t>Genova</a:t>
            </a:r>
            <a:r>
              <a:rPr lang="en-US" sz="1200" dirty="0"/>
              <a:t>, Italy in conjunction with the 9th International Conference on Model Driven Engineering Languages &amp; Systems, </a:t>
            </a:r>
            <a:r>
              <a:rPr lang="en-US" sz="1200" dirty="0" err="1"/>
              <a:t>MoDELS</a:t>
            </a:r>
            <a:r>
              <a:rPr lang="en-US" sz="1200" dirty="0"/>
              <a:t>/UML 2006. </a:t>
            </a:r>
          </a:p>
          <a:p>
            <a:pPr marL="285750" indent="-285750" algn="l">
              <a:buFont typeface="+mj-lt"/>
              <a:buAutoNum type="arabicPeriod" startAt="4"/>
              <a:defRPr/>
            </a:pPr>
            <a:r>
              <a:rPr lang="en-US" sz="1200" dirty="0"/>
              <a:t>J. White, A. </a:t>
            </a:r>
            <a:r>
              <a:rPr lang="en-US" sz="1200" dirty="0" err="1"/>
              <a:t>Nechypurenko</a:t>
            </a:r>
            <a:r>
              <a:rPr lang="en-US" sz="1200" dirty="0"/>
              <a:t>, E. </a:t>
            </a:r>
            <a:r>
              <a:rPr lang="en-US" sz="1200" dirty="0" err="1"/>
              <a:t>Wuchner</a:t>
            </a:r>
            <a:r>
              <a:rPr lang="en-US" sz="1200" dirty="0"/>
              <a:t>, &amp; D. Schmidt, </a:t>
            </a:r>
            <a:r>
              <a:rPr lang="en-US" sz="1200" dirty="0">
                <a:solidFill>
                  <a:srgbClr val="FF3300"/>
                </a:solidFill>
              </a:rPr>
              <a:t>Intelligence Frameworks for Assisting Modelers in </a:t>
            </a:r>
            <a:r>
              <a:rPr lang="en-US" sz="1200" dirty="0" err="1">
                <a:solidFill>
                  <a:srgbClr val="FF3300"/>
                </a:solidFill>
              </a:rPr>
              <a:t>Combinatorically</a:t>
            </a:r>
            <a:r>
              <a:rPr lang="en-US" sz="1200" dirty="0">
                <a:solidFill>
                  <a:srgbClr val="FF3300"/>
                </a:solidFill>
              </a:rPr>
              <a:t> Challenging Domains</a:t>
            </a:r>
            <a:r>
              <a:rPr lang="en-US" sz="1200" dirty="0"/>
              <a:t>, Proceedings of the Workshop on Generative Programming &amp; Component Engineering for </a:t>
            </a:r>
            <a:r>
              <a:rPr lang="en-US" sz="1200" dirty="0" err="1"/>
              <a:t>QoS</a:t>
            </a:r>
            <a:r>
              <a:rPr lang="en-US" sz="1200" dirty="0"/>
              <a:t> Provisioning in Distributed Systems, October 23, 2006, Portland, Oregon. </a:t>
            </a:r>
            <a:endParaRPr lang="en-US" sz="1200" dirty="0" smtClean="0"/>
          </a:p>
          <a:p>
            <a:pPr marL="285750" indent="-285750" algn="l">
              <a:buFont typeface="+mj-lt"/>
              <a:buAutoNum type="arabicPeriod" startAt="4"/>
              <a:defRPr/>
            </a:pPr>
            <a:r>
              <a:rPr lang="en-US" sz="1200" dirty="0" smtClean="0"/>
              <a:t>J. White &amp; D. Schmidt, </a:t>
            </a:r>
            <a:r>
              <a:rPr lang="en-US" sz="1200" dirty="0" smtClean="0">
                <a:solidFill>
                  <a:srgbClr val="FF3300"/>
                </a:solidFill>
              </a:rPr>
              <a:t>Simplifying the Development of Product-line Customization Tools via Model Driven Development</a:t>
            </a:r>
            <a:r>
              <a:rPr lang="en-US" sz="1200" dirty="0" smtClean="0"/>
              <a:t>, MODELS 2005 workshop on MDD for Software Product-lines: Fact or Fiction?, October 2, 2005, Jamaica. </a:t>
            </a:r>
          </a:p>
          <a:p>
            <a:pPr marL="228600" indent="-228600">
              <a:buFont typeface="+mj-lt"/>
              <a:buAutoNum type="arabicPeriod" startAt="4"/>
              <a:defRPr/>
            </a:pPr>
            <a:endParaRPr lang="en-US" sz="12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457200"/>
          </a:xfrm>
        </p:spPr>
        <p:txBody>
          <a:bodyPr/>
          <a:lstStyle/>
          <a:p>
            <a:pPr eaLnBrk="1" hangingPunct="1"/>
            <a:r>
              <a:rPr lang="en-US" dirty="0" smtClean="0"/>
              <a:t>Summary of Other Publications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-2" y="3807104"/>
            <a:ext cx="57203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defRPr/>
            </a:pPr>
            <a:r>
              <a:rPr lang="en-US" sz="1200" b="1" dirty="0" smtClean="0"/>
              <a:t>Workshop Publications</a:t>
            </a:r>
            <a:endParaRPr lang="en-US" sz="1200" dirty="0" smtClean="0"/>
          </a:p>
          <a:p>
            <a:pPr marL="228600" indent="-228600" algn="l">
              <a:buFont typeface="+mj-lt"/>
              <a:buAutoNum type="arabicPeriod"/>
              <a:defRPr/>
            </a:pPr>
            <a:r>
              <a:rPr lang="en-US" sz="1200" dirty="0" smtClean="0"/>
              <a:t>Chris Thompson, Jules White, Brian Dougherty, &amp; Douglas C. Schmidt, </a:t>
            </a:r>
            <a:r>
              <a:rPr lang="en-US" sz="1200" dirty="0" smtClean="0">
                <a:solidFill>
                  <a:srgbClr val="333399"/>
                </a:solidFill>
              </a:rPr>
              <a:t>Optimizing Mobile Application Performance with Model-Driven Engineering</a:t>
            </a:r>
            <a:r>
              <a:rPr lang="en-US" sz="1200" dirty="0" smtClean="0"/>
              <a:t>, Proceedings of the 7th IFIP Workshop on Software Technologies for Future Embedded &amp; Ubiquitous Systems (SEUS 2009), November 16-18, 2009, Newport Beach, California.</a:t>
            </a:r>
          </a:p>
          <a:p>
            <a:pPr marL="228600" indent="-228600" algn="l">
              <a:buFont typeface="+mj-lt"/>
              <a:buAutoNum type="arabicPeriod"/>
              <a:defRPr/>
            </a:pPr>
            <a:r>
              <a:rPr lang="en-US" sz="1200" dirty="0" smtClean="0"/>
              <a:t>Jules White, Douglas C. Schmidt, </a:t>
            </a:r>
            <a:r>
              <a:rPr lang="en-US" sz="1200" dirty="0" smtClean="0">
                <a:solidFill>
                  <a:srgbClr val="FF3300"/>
                </a:solidFill>
              </a:rPr>
              <a:t>Filtered Cartesian Flattening: An Approximation Technique for Optimally Selecting Features while Adhering to Resource Constraints</a:t>
            </a:r>
            <a:r>
              <a:rPr lang="en-US" sz="1200" dirty="0" smtClean="0"/>
              <a:t>, First International Workshop on Analyses of Software Product Lines at the 12th International Software Product Line Conference, Limerick, Ireland, September 12, 2008</a:t>
            </a:r>
          </a:p>
          <a:p>
            <a:pPr marL="228600" indent="-228600" algn="l">
              <a:buFont typeface="+mj-lt"/>
              <a:buAutoNum type="arabicPeriod"/>
              <a:defRPr/>
            </a:pPr>
            <a:r>
              <a:rPr lang="en-US" sz="1200" dirty="0" smtClean="0"/>
              <a:t>James Hill, Jules White, Sean </a:t>
            </a:r>
            <a:r>
              <a:rPr lang="en-US" sz="1200" dirty="0" err="1" smtClean="0"/>
              <a:t>Eade</a:t>
            </a:r>
            <a:r>
              <a:rPr lang="en-US" sz="1200" dirty="0" smtClean="0"/>
              <a:t>, &amp; Douglas C. Schmidt, </a:t>
            </a:r>
            <a:r>
              <a:rPr lang="en-US" sz="1200" dirty="0" smtClean="0">
                <a:solidFill>
                  <a:srgbClr val="333399"/>
                </a:solidFill>
              </a:rPr>
              <a:t>Towards a Solution for Synchronizing Disparate Models of Ultra-Large-Scale Systems</a:t>
            </a:r>
            <a:r>
              <a:rPr lang="en-US" sz="1200" dirty="0" smtClean="0"/>
              <a:t>, Proceedings of the 2nd International Workshop on Ultra-Large-Scale Software-Intensive Systems at the 30th IEEE/ACM International Conference on Software Engineering, May 10-11, 2008, Leipzig, Germany.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/>
          <a:lstStyle/>
          <a:p>
            <a:pPr eaLnBrk="1" hangingPunct="1"/>
            <a:r>
              <a:rPr lang="en-US" dirty="0" smtClean="0"/>
              <a:t>Other Impact</a:t>
            </a:r>
          </a:p>
        </p:txBody>
      </p:sp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149628" y="0"/>
            <a:ext cx="8724207" cy="860235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 algn="l">
              <a:spcBef>
                <a:spcPts val="600"/>
              </a:spcBef>
            </a:pPr>
            <a:endParaRPr lang="en-US" sz="1800" dirty="0"/>
          </a:p>
          <a:p>
            <a:pPr marL="231775" indent="-231775">
              <a:spcBef>
                <a:spcPts val="600"/>
              </a:spcBef>
            </a:pPr>
            <a:endParaRPr lang="en-US" sz="1800" b="1" dirty="0"/>
          </a:p>
          <a:p>
            <a:pPr marL="231775" indent="-231775" algn="l">
              <a:spcBef>
                <a:spcPts val="600"/>
              </a:spcBef>
            </a:pPr>
            <a:r>
              <a:rPr lang="en-US" sz="1800" b="1" dirty="0" smtClean="0"/>
              <a:t>Generic Eclipse Modeling System (GEMS)</a:t>
            </a:r>
          </a:p>
          <a:p>
            <a:pPr marL="342900" indent="-342900" algn="l">
              <a:spcBef>
                <a:spcPts val="600"/>
              </a:spcBef>
              <a:buFont typeface="+mj-lt"/>
              <a:buAutoNum type="arabicPeriod"/>
            </a:pPr>
            <a:r>
              <a:rPr lang="en-US" sz="1800" dirty="0" smtClean="0"/>
              <a:t>The Generic Eclipse Modeling System (GEMS) has been </a:t>
            </a:r>
            <a:r>
              <a:rPr lang="en-US" sz="1800" b="1" i="1" dirty="0" smtClean="0"/>
              <a:t>incorporated into the Eclipse Foundation &amp; </a:t>
            </a:r>
            <a:r>
              <a:rPr lang="en-US" sz="1800" dirty="0" smtClean="0"/>
              <a:t>is distributed by over 45 mirrors in North America, Europe, Asia, &amp; South America</a:t>
            </a:r>
          </a:p>
          <a:p>
            <a:pPr marL="342900" indent="-342900" algn="l">
              <a:spcBef>
                <a:spcPts val="600"/>
              </a:spcBef>
              <a:buFont typeface="+mj-lt"/>
              <a:buAutoNum type="arabicPeriod"/>
            </a:pPr>
            <a:r>
              <a:rPr lang="en-US" sz="1800" dirty="0" smtClean="0"/>
              <a:t>Articles on GEMS have been written in both                                                 English &amp; German &amp; published in key trade                                                                   publications, such as Eclipse magazine &amp;                                                                  OBJEKT </a:t>
            </a:r>
            <a:r>
              <a:rPr lang="en-US" sz="1800" dirty="0" err="1" smtClean="0"/>
              <a:t>Spektrum</a:t>
            </a:r>
            <a:endParaRPr lang="en-US" sz="1800" dirty="0" smtClean="0"/>
          </a:p>
          <a:p>
            <a:pPr marL="342900" indent="-342900" algn="l">
              <a:spcBef>
                <a:spcPts val="600"/>
              </a:spcBef>
              <a:buFont typeface="+mj-lt"/>
              <a:buAutoNum type="arabicPeriod"/>
            </a:pPr>
            <a:r>
              <a:rPr lang="en-US" sz="1800" dirty="0" smtClean="0"/>
              <a:t>I have also presented tutorials on GEMS at                                                                        OOPSLA, ICSE, OOP, &amp; MODELS</a:t>
            </a:r>
          </a:p>
          <a:p>
            <a:pPr marL="231775" indent="-231775" algn="l">
              <a:spcBef>
                <a:spcPts val="600"/>
              </a:spcBef>
            </a:pPr>
            <a:r>
              <a:rPr lang="en-US" sz="1800" b="1" dirty="0" smtClean="0"/>
              <a:t>Teaching as Research Grant</a:t>
            </a:r>
          </a:p>
          <a:p>
            <a:pPr marL="342900" indent="-342900" algn="l">
              <a:spcBef>
                <a:spcPts val="600"/>
              </a:spcBef>
              <a:buAutoNum type="arabicPeriod"/>
            </a:pPr>
            <a:r>
              <a:rPr lang="en-US" sz="1800" dirty="0" smtClean="0"/>
              <a:t>Received a Vanderbilt “Teaching as                                                                                           Research” grant to introduce my research                                                                                    on modeling topics to undergraduates</a:t>
            </a:r>
          </a:p>
          <a:p>
            <a:pPr lvl="0" indent="-228600" algn="l">
              <a:spcBef>
                <a:spcPts val="600"/>
              </a:spcBef>
            </a:pPr>
            <a:r>
              <a:rPr lang="en-US" sz="1800" b="1" dirty="0" smtClean="0"/>
              <a:t>GEMS</a:t>
            </a:r>
            <a:r>
              <a:rPr lang="en-US" sz="1800" dirty="0" smtClean="0"/>
              <a:t> is available through the Eclipse Foundation at:</a:t>
            </a:r>
          </a:p>
          <a:p>
            <a:pPr lvl="0" indent="-228600" algn="l">
              <a:spcBef>
                <a:spcPts val="600"/>
              </a:spcBef>
              <a:buFontTx/>
              <a:buChar char="•"/>
            </a:pPr>
            <a:r>
              <a:rPr lang="en-US" sz="1800" dirty="0" smtClean="0"/>
              <a:t>www.eclipse.org/gmt/gems</a:t>
            </a:r>
          </a:p>
          <a:p>
            <a:pPr lvl="0" indent="-228600" algn="l">
              <a:spcBef>
                <a:spcPts val="600"/>
              </a:spcBef>
            </a:pPr>
            <a:r>
              <a:rPr lang="en-US" sz="1800" dirty="0" smtClean="0"/>
              <a:t>Optimization algorithms available from:</a:t>
            </a:r>
          </a:p>
          <a:p>
            <a:pPr lvl="0" indent="-228600" algn="l">
              <a:spcBef>
                <a:spcPts val="600"/>
              </a:spcBef>
              <a:buFontTx/>
              <a:buChar char="•"/>
            </a:pPr>
            <a:r>
              <a:rPr lang="en-US" sz="1800" dirty="0" smtClean="0"/>
              <a:t>code.google.com/p/ascent-design-studio</a:t>
            </a:r>
          </a:p>
          <a:p>
            <a:pPr lvl="0" indent="-228600" algn="l">
              <a:spcBef>
                <a:spcPts val="600"/>
              </a:spcBef>
            </a:pPr>
            <a:endParaRPr lang="en-US" sz="1800" dirty="0" smtClean="0"/>
          </a:p>
          <a:p>
            <a:pPr marL="342900" indent="-342900" algn="l">
              <a:spcBef>
                <a:spcPts val="600"/>
              </a:spcBef>
            </a:pPr>
            <a:endParaRPr lang="en-US" sz="1800" dirty="0" smtClean="0"/>
          </a:p>
          <a:p>
            <a:pPr marL="342900" indent="-342900" algn="l">
              <a:spcBef>
                <a:spcPts val="600"/>
              </a:spcBef>
            </a:pPr>
            <a:endParaRPr lang="en-US" sz="1800" dirty="0" smtClean="0"/>
          </a:p>
          <a:p>
            <a:pPr marL="342900" indent="-342900" algn="l">
              <a:spcBef>
                <a:spcPts val="600"/>
              </a:spcBef>
              <a:buAutoNum type="arabicPeriod"/>
            </a:pPr>
            <a:endParaRPr lang="en-US" sz="1800" b="1" dirty="0" smtClean="0"/>
          </a:p>
          <a:p>
            <a:pPr marL="231775" indent="-231775">
              <a:spcBef>
                <a:spcPts val="600"/>
              </a:spcBef>
            </a:pPr>
            <a:endParaRPr lang="en-US" sz="1800" b="1" dirty="0" smtClean="0"/>
          </a:p>
          <a:p>
            <a:pPr marL="231775" indent="-231775" algn="l">
              <a:spcBef>
                <a:spcPts val="600"/>
              </a:spcBef>
            </a:pPr>
            <a:endParaRPr lang="en-US" sz="1800" b="1" dirty="0" smtClean="0"/>
          </a:p>
        </p:txBody>
      </p:sp>
      <p:pic>
        <p:nvPicPr>
          <p:cNvPr id="2155522" name="Picture 2" descr="C:\Documents and Settings\jules\My Documents\gems-manual_files\conne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7268" y="1898303"/>
            <a:ext cx="3467535" cy="2682009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168834" name="AutoShape 2" descr="Eclips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68836" name="Picture 4" descr="C:\downloads\header_logo.gif"/>
          <p:cNvPicPr>
            <a:picLocks noChangeAspect="1" noChangeArrowheads="1"/>
          </p:cNvPicPr>
          <p:nvPr/>
        </p:nvPicPr>
        <p:blipFill>
          <a:blip r:embed="rId4" cstate="print"/>
          <a:srcRect r="35126"/>
          <a:stretch>
            <a:fillRect/>
          </a:stretch>
        </p:blipFill>
        <p:spPr bwMode="auto">
          <a:xfrm>
            <a:off x="6175143" y="5042305"/>
            <a:ext cx="2345402" cy="1125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wn Arrow 32"/>
          <p:cNvSpPr/>
          <p:nvPr/>
        </p:nvSpPr>
        <p:spPr bwMode="auto">
          <a:xfrm rot="10800000">
            <a:off x="4604037" y="3126313"/>
            <a:ext cx="1214083" cy="266461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Down Arrow 31"/>
          <p:cNvSpPr/>
          <p:nvPr/>
        </p:nvSpPr>
        <p:spPr bwMode="auto">
          <a:xfrm>
            <a:off x="4605143" y="1158411"/>
            <a:ext cx="1214083" cy="189811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57" name="Text Box 2"/>
          <p:cNvSpPr txBox="1">
            <a:spLocks noChangeArrowheads="1"/>
          </p:cNvSpPr>
          <p:nvPr/>
        </p:nvSpPr>
        <p:spPr bwMode="auto">
          <a:xfrm>
            <a:off x="150085" y="4763"/>
            <a:ext cx="871264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CPS </a:t>
            </a:r>
            <a:r>
              <a:rPr lang="en-US" sz="2800" dirty="0" err="1" smtClean="0"/>
              <a:t>QoS</a:t>
            </a:r>
            <a:r>
              <a:rPr lang="en-US" sz="2800" dirty="0" smtClean="0"/>
              <a:t> Spans System Layers &amp; Design Disciplines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-12959" y="878623"/>
            <a:ext cx="4185669" cy="55707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3363" indent="-233363" algn="l" eaLnBrk="0" hangingPunct="0">
              <a:spcBef>
                <a:spcPts val="1200"/>
              </a:spcBef>
              <a:buFontTx/>
              <a:buChar char="•"/>
            </a:pPr>
            <a:r>
              <a:rPr lang="en-US" sz="2000" dirty="0" smtClean="0"/>
              <a:t>Because a CPS is often large scale &amp; involves achieving desired </a:t>
            </a:r>
            <a:r>
              <a:rPr lang="en-US" sz="2000" dirty="0" err="1" smtClean="0"/>
              <a:t>QoS</a:t>
            </a:r>
            <a:r>
              <a:rPr lang="en-US" sz="2000" dirty="0" smtClean="0"/>
              <a:t> across hardware &amp; software, design decisions:</a:t>
            </a:r>
          </a:p>
          <a:p>
            <a:pPr marL="690563" lvl="1" indent="-233363" algn="l" eaLnBrk="0" hangingPunct="0">
              <a:spcBef>
                <a:spcPts val="1200"/>
              </a:spcBef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Often conflict (e.g. processing power vs. hardware) </a:t>
            </a:r>
          </a:p>
          <a:p>
            <a:pPr marL="690563" lvl="1" indent="-233363" algn="l" eaLnBrk="0" hangingPunct="0">
              <a:spcBef>
                <a:spcPts val="1200"/>
              </a:spcBef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Span hardware/software &amp; multiple disciplines (e.g. physical safety, software design)</a:t>
            </a:r>
          </a:p>
          <a:p>
            <a:pPr marL="690563" lvl="1" indent="-233363" algn="l" eaLnBrk="0" hangingPunct="0">
              <a:spcBef>
                <a:spcPts val="1200"/>
              </a:spcBef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Produce complex interactions across design dimensions that are hard to manage &amp; optimize</a:t>
            </a:r>
          </a:p>
          <a:p>
            <a:pPr marL="233363" indent="-233363" algn="l" eaLnBrk="0" hangingPunct="0">
              <a:spcBef>
                <a:spcPts val="0"/>
              </a:spcBef>
              <a:buFontTx/>
              <a:buChar char="•"/>
            </a:pPr>
            <a:endParaRPr lang="en-US" sz="1600" dirty="0" smtClean="0"/>
          </a:p>
        </p:txBody>
      </p:sp>
      <p:sp>
        <p:nvSpPr>
          <p:cNvPr id="19" name="Rectangle 18"/>
          <p:cNvSpPr/>
          <p:nvPr/>
        </p:nvSpPr>
        <p:spPr bwMode="auto">
          <a:xfrm>
            <a:off x="-207340" y="6043274"/>
            <a:ext cx="9913425" cy="818480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0768" y="5997768"/>
            <a:ext cx="8983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1" indent="-227013"/>
            <a:r>
              <a:rPr lang="en-US" sz="2000" b="1" dirty="0" smtClean="0"/>
              <a:t>Flexible techniques are needed to aid designers manage CPS </a:t>
            </a:r>
            <a:r>
              <a:rPr lang="en-US" sz="2000" b="1" dirty="0" err="1" smtClean="0"/>
              <a:t>QoS</a:t>
            </a:r>
            <a:r>
              <a:rPr lang="en-US" sz="2000" b="1" dirty="0" smtClean="0"/>
              <a:t> across a range of design decisions in multiple layers &amp; disciplines</a:t>
            </a:r>
            <a:endParaRPr lang="en-US" sz="1600" dirty="0"/>
          </a:p>
        </p:txBody>
      </p:sp>
      <p:sp>
        <p:nvSpPr>
          <p:cNvPr id="23" name="Rounded Rectangle 22"/>
          <p:cNvSpPr/>
          <p:nvPr/>
        </p:nvSpPr>
        <p:spPr bwMode="auto">
          <a:xfrm>
            <a:off x="6101815" y="5010472"/>
            <a:ext cx="3042185" cy="9351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Design changed to use smaller power supply for weight reduction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5821611" y="3725322"/>
            <a:ext cx="3322389" cy="9641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Slower processor used to improve power efficiency &amp; reduce cost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6057741" y="1002637"/>
            <a:ext cx="3086259" cy="125835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Software developer uses slower algorithm for higher accuracy for safety but assumes faster processor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6101815" y="2636698"/>
            <a:ext cx="3042185" cy="75366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Real-time scheduling deadline missed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68138" y="2523577"/>
            <a:ext cx="1981200" cy="92333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Real-time Scheduling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Constraints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66947" y="1346611"/>
            <a:ext cx="1981200" cy="646331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Safety</a:t>
            </a:r>
          </a:p>
          <a:p>
            <a:r>
              <a:rPr lang="en-US" sz="1800" dirty="0" smtClean="0"/>
              <a:t>Constraints</a:t>
            </a:r>
            <a:endParaRPr lang="en-US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4189283" y="5131222"/>
            <a:ext cx="1981200" cy="646331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Power</a:t>
            </a:r>
          </a:p>
          <a:p>
            <a:r>
              <a:rPr lang="en-US" sz="1800" dirty="0" smtClean="0"/>
              <a:t>Constraints</a:t>
            </a:r>
            <a:endParaRPr lang="en-US" sz="1800" dirty="0"/>
          </a:p>
        </p:txBody>
      </p:sp>
      <p:sp>
        <p:nvSpPr>
          <p:cNvPr id="30" name="TextBox 29"/>
          <p:cNvSpPr txBox="1"/>
          <p:nvPr/>
        </p:nvSpPr>
        <p:spPr>
          <a:xfrm>
            <a:off x="4160268" y="3915860"/>
            <a:ext cx="1981200" cy="646331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Cost</a:t>
            </a:r>
          </a:p>
          <a:p>
            <a:r>
              <a:rPr lang="en-US" sz="1800" dirty="0" smtClean="0"/>
              <a:t>Constraints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 bwMode="auto">
          <a:xfrm>
            <a:off x="3541712" y="2389742"/>
            <a:ext cx="2584523" cy="76448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57" name="Text Box 2"/>
          <p:cNvSpPr txBox="1">
            <a:spLocks noChangeArrowheads="1"/>
          </p:cNvSpPr>
          <p:nvPr/>
        </p:nvSpPr>
        <p:spPr bwMode="auto">
          <a:xfrm>
            <a:off x="1539842" y="4763"/>
            <a:ext cx="593316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Model/Algorithm Integration Needed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 t="19402"/>
          <a:stretch>
            <a:fillRect/>
          </a:stretch>
        </p:blipFill>
        <p:spPr bwMode="auto">
          <a:xfrm>
            <a:off x="0" y="642010"/>
            <a:ext cx="3463225" cy="237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4869" y="802891"/>
            <a:ext cx="2156205" cy="16586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55390" y="2387640"/>
            <a:ext cx="28801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Medical Imaging </a:t>
            </a:r>
          </a:p>
          <a:p>
            <a:r>
              <a:rPr lang="en-US" dirty="0" smtClean="0"/>
              <a:t>Systems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/>
          <a:srcRect t="8152" r="4083"/>
          <a:stretch>
            <a:fillRect/>
          </a:stretch>
        </p:blipFill>
        <p:spPr>
          <a:xfrm>
            <a:off x="6681839" y="1143797"/>
            <a:ext cx="1814223" cy="1746252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 bwMode="auto">
          <a:xfrm>
            <a:off x="6626867" y="2418780"/>
            <a:ext cx="2316503" cy="71435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1367" y="2415458"/>
            <a:ext cx="2672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Fractionated</a:t>
            </a:r>
          </a:p>
          <a:p>
            <a:r>
              <a:rPr lang="en-US" dirty="0" smtClean="0"/>
              <a:t>Spacecraft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 bwMode="auto">
          <a:xfrm>
            <a:off x="359977" y="2403698"/>
            <a:ext cx="2316503" cy="71435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-293055" y="2484214"/>
            <a:ext cx="36487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Flight Avionics</a:t>
            </a:r>
            <a:endParaRPr lang="en-US" dirty="0"/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209325" y="3251269"/>
            <a:ext cx="4185669" cy="40318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3363" indent="-233363" algn="l" eaLnBrk="0" hangingPunct="0">
              <a:spcBef>
                <a:spcPts val="1200"/>
              </a:spcBef>
              <a:buFontTx/>
              <a:buChar char="•"/>
            </a:pPr>
            <a:r>
              <a:rPr lang="en-US" sz="2000" dirty="0" err="1" smtClean="0"/>
              <a:t>QoS</a:t>
            </a:r>
            <a:r>
              <a:rPr lang="en-US" sz="2000" dirty="0" smtClean="0"/>
              <a:t> requirements vary across CPS systems </a:t>
            </a:r>
          </a:p>
          <a:p>
            <a:pPr marL="233363" indent="-233363" algn="l" eaLnBrk="0" hangingPunct="0">
              <a:spcBef>
                <a:spcPts val="1200"/>
              </a:spcBef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Many algorithms/models exist that work under closed sets of assumptions</a:t>
            </a:r>
          </a:p>
          <a:p>
            <a:pPr marL="233363" indent="-233363" algn="l" eaLnBrk="0" hangingPunct="0">
              <a:spcBef>
                <a:spcPts val="1200"/>
              </a:spcBef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Need to use multiple models/algorithms</a:t>
            </a:r>
          </a:p>
          <a:p>
            <a:pPr marL="233363" indent="-233363" algn="l" eaLnBrk="0" hangingPunct="0">
              <a:spcBef>
                <a:spcPts val="1200"/>
              </a:spcBef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Hard to integrate models/techniques to handle </a:t>
            </a:r>
            <a:r>
              <a:rPr lang="en-US" sz="2000" dirty="0" err="1" smtClean="0">
                <a:solidFill>
                  <a:srgbClr val="000000"/>
                </a:solidFill>
              </a:rPr>
              <a:t>QoS</a:t>
            </a:r>
            <a:r>
              <a:rPr lang="en-US" sz="2000" dirty="0" smtClean="0">
                <a:solidFill>
                  <a:srgbClr val="000000"/>
                </a:solidFill>
              </a:rPr>
              <a:t> requirements that span layers</a:t>
            </a:r>
          </a:p>
          <a:p>
            <a:pPr marL="233363" indent="-233363" algn="l" eaLnBrk="0" hangingPunct="0">
              <a:spcBef>
                <a:spcPts val="0"/>
              </a:spcBef>
            </a:pPr>
            <a:endParaRPr lang="en-US" sz="1600" dirty="0" smtClean="0"/>
          </a:p>
        </p:txBody>
      </p:sp>
      <p:sp>
        <p:nvSpPr>
          <p:cNvPr id="41" name="Rounded Rectangular Callout 5"/>
          <p:cNvSpPr>
            <a:spLocks noChangeArrowheads="1"/>
          </p:cNvSpPr>
          <p:nvPr/>
        </p:nvSpPr>
        <p:spPr bwMode="auto">
          <a:xfrm>
            <a:off x="4465922" y="3760161"/>
            <a:ext cx="4158604" cy="1836504"/>
          </a:xfrm>
          <a:prstGeom prst="wedgeRoundRectCallout">
            <a:avLst>
              <a:gd name="adj1" fmla="val -50421"/>
              <a:gd name="adj2" fmla="val -34457"/>
              <a:gd name="adj3" fmla="val 16667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square"/>
          <a:lstStyle/>
          <a:p>
            <a:r>
              <a:rPr lang="en-US" sz="2000" dirty="0" smtClean="0"/>
              <a:t>Integration techniques are needed for marrying design techniques together to deal with varying CPS </a:t>
            </a:r>
            <a:r>
              <a:rPr lang="en-US" sz="2000" dirty="0" err="1" smtClean="0"/>
              <a:t>QoS</a:t>
            </a:r>
            <a:r>
              <a:rPr lang="en-US" sz="2000" dirty="0" smtClean="0"/>
              <a:t> &amp; optimization requirements </a:t>
            </a:r>
            <a:endParaRPr lang="en-US" sz="1600" dirty="0" smtClean="0"/>
          </a:p>
          <a:p>
            <a:pPr algn="l"/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457200"/>
          </a:xfrm>
        </p:spPr>
        <p:txBody>
          <a:bodyPr/>
          <a:lstStyle/>
          <a:p>
            <a:r>
              <a:rPr lang="en-US" dirty="0" smtClean="0"/>
              <a:t>Software/Hardware Design Productivity Gap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810000"/>
            <a:ext cx="9067800" cy="305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0" indent="-173038" algn="l">
              <a:spcBef>
                <a:spcPts val="300"/>
              </a:spcBef>
              <a:buFontTx/>
              <a:buChar char="•"/>
            </a:pPr>
            <a:r>
              <a:rPr lang="en-US" sz="2000" dirty="0" smtClean="0"/>
              <a:t>The 1999 International Technology Roadmap for Semiconductors estimated that design complexity is increasing at 58% per year, while designer productivity is trailing at 21%</a:t>
            </a:r>
          </a:p>
          <a:p>
            <a:pPr marL="630238" lvl="1" indent="-173038" algn="l">
              <a:spcBef>
                <a:spcPts val="300"/>
              </a:spcBef>
              <a:buFontTx/>
              <a:buChar char="•"/>
            </a:pPr>
            <a:r>
              <a:rPr lang="en-US" sz="2000" dirty="0" smtClean="0"/>
              <a:t>The difference between these is the </a:t>
            </a:r>
            <a:r>
              <a:rPr lang="en-US" sz="2000" b="1" i="1" dirty="0" smtClean="0"/>
              <a:t>design productivity gap</a:t>
            </a:r>
            <a:endParaRPr lang="en-US" sz="2000" dirty="0" smtClean="0"/>
          </a:p>
          <a:p>
            <a:pPr marL="233363" lvl="0" indent="-233363" algn="l">
              <a:spcBef>
                <a:spcPts val="300"/>
              </a:spcBef>
              <a:buFontTx/>
              <a:buChar char="•"/>
            </a:pPr>
            <a:r>
              <a:rPr lang="en-US" sz="2000" dirty="0" smtClean="0"/>
              <a:t>Something similar is happening in software</a:t>
            </a:r>
          </a:p>
          <a:p>
            <a:pPr marL="685800" lvl="1" indent="-228600" algn="l">
              <a:spcBef>
                <a:spcPts val="300"/>
              </a:spcBef>
              <a:buFontTx/>
              <a:buChar char="•"/>
            </a:pPr>
            <a:r>
              <a:rPr lang="en-US" sz="2000" dirty="0" smtClean="0"/>
              <a:t>e.g., BMW estimates that software development now accounts for 20-28% of the cost of a car</a:t>
            </a:r>
          </a:p>
          <a:p>
            <a:pPr indent="-228600" algn="l">
              <a:spcBef>
                <a:spcPts val="300"/>
              </a:spcBef>
              <a:buFontTx/>
              <a:buChar char="•"/>
            </a:pPr>
            <a:r>
              <a:rPr lang="en-US" sz="2000" b="1" i="1" dirty="0" smtClean="0"/>
              <a:t>We need scalable design tools &amp; techniques to close this gap</a:t>
            </a:r>
          </a:p>
          <a:p>
            <a:pPr indent="-228600" algn="l">
              <a:spcBef>
                <a:spcPts val="300"/>
              </a:spcBef>
              <a:buFontTx/>
              <a:buChar char="•"/>
            </a:pPr>
            <a:r>
              <a:rPr lang="en-US" sz="2000" b="1" i="1" dirty="0" smtClean="0"/>
              <a:t>We need tools that can do smart analysis &amp; optimization for designers</a:t>
            </a:r>
            <a:endParaRPr lang="en-US" sz="2000" b="1" i="1" dirty="0"/>
          </a:p>
        </p:txBody>
      </p:sp>
      <p:pic>
        <p:nvPicPr>
          <p:cNvPr id="1353730" name="Picture 2" descr="http://dotjonas.net/wordpress/wp-content/uploads/2007/11/networkk.jpg"/>
          <p:cNvPicPr>
            <a:picLocks noChangeAspect="1" noChangeArrowheads="1"/>
          </p:cNvPicPr>
          <p:nvPr/>
        </p:nvPicPr>
        <p:blipFill>
          <a:blip r:embed="rId3" cstate="print"/>
          <a:srcRect t="11111"/>
          <a:stretch>
            <a:fillRect/>
          </a:stretch>
        </p:blipFill>
        <p:spPr bwMode="auto">
          <a:xfrm>
            <a:off x="5050744" y="685800"/>
            <a:ext cx="4093256" cy="3048000"/>
          </a:xfrm>
          <a:prstGeom prst="rect">
            <a:avLst/>
          </a:prstGeom>
          <a:noFill/>
        </p:spPr>
      </p:pic>
      <p:pic>
        <p:nvPicPr>
          <p:cNvPr id="1353732" name="Picture 4" descr="graph-a9-fu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838200"/>
            <a:ext cx="2382151" cy="2362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3400" y="30480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Complexity Current CPS Tools Can Handle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181600" y="3355776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Emerging CPS Complexity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8888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8888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8888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8888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51149</TotalTime>
  <Words>8222</Words>
  <Application>Microsoft Office PowerPoint</Application>
  <PresentationFormat>On-screen Show (4:3)</PresentationFormat>
  <Paragraphs>1549</Paragraphs>
  <Slides>97</Slides>
  <Notes>97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0" baseType="lpstr">
      <vt:lpstr>Default Design</vt:lpstr>
      <vt:lpstr>Edge</vt:lpstr>
      <vt:lpstr>Visio</vt:lpstr>
      <vt:lpstr>Techniques &amp; Tools for Managing  Cyber-Physical System Complexity</vt:lpstr>
      <vt:lpstr>Summary of My Research Area</vt:lpstr>
      <vt:lpstr>Summary of My Research Area</vt:lpstr>
      <vt:lpstr>Summary of My Research Area</vt:lpstr>
      <vt:lpstr>Cyber-Physical Systems &amp; Quality of Service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Challenge Problem: Mission Avionics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Challenge 1 Approach: Identification of Solution Algorithms </vt:lpstr>
      <vt:lpstr>Challenge 1 Approach: Problem Representation</vt:lpstr>
      <vt:lpstr>Challenge 1 Approach: Black Box Bin-Packing</vt:lpstr>
      <vt:lpstr>Standard Bin-Packing Approach</vt:lpstr>
      <vt:lpstr>Standard Bin-Packing Approach</vt:lpstr>
      <vt:lpstr>Standard Bin-Packing Approach</vt:lpstr>
      <vt:lpstr>Standard Bin-Packing Approach</vt:lpstr>
      <vt:lpstr>Standard Bin-Packing Approach</vt:lpstr>
      <vt:lpstr>Standard Bin-Packing Approach</vt:lpstr>
      <vt:lpstr>Black Box Bin-Packing Approach</vt:lpstr>
      <vt:lpstr>Black Box Bin-Packing Approach</vt:lpstr>
      <vt:lpstr>Black Box Bin-Packing Approach</vt:lpstr>
      <vt:lpstr>Black Box Bin-Packing Approach</vt:lpstr>
      <vt:lpstr>Black Box Bin-Packing Approach</vt:lpstr>
      <vt:lpstr>Black Box Bin-Packing Approach</vt:lpstr>
      <vt:lpstr>Black Box Bin-Packing Approach</vt:lpstr>
      <vt:lpstr>Black Box Bin-Packing Approach</vt:lpstr>
      <vt:lpstr>Black Box Bin-Packing Approach</vt:lpstr>
      <vt:lpstr>Black Box Bin-Packing Approach</vt:lpstr>
      <vt:lpstr>Black Box Bin-Packing Flexibility/Extensibility</vt:lpstr>
      <vt:lpstr>Results on Avionics Challenge Problem 1</vt:lpstr>
      <vt:lpstr>Slide 55</vt:lpstr>
      <vt:lpstr>Challenge 2 Approach: Identification of Optimization Approach</vt:lpstr>
      <vt:lpstr>Challenge 2 Approach: Application to Deployment Optimization</vt:lpstr>
      <vt:lpstr>Challenge 2 Approach: Application to Deployment Optimization</vt:lpstr>
      <vt:lpstr>Overview of Particle Swarm Optimization (PSO)</vt:lpstr>
      <vt:lpstr>Challenges Applying PSO</vt:lpstr>
      <vt:lpstr>Particle Position Approach: Deployment Vectors</vt:lpstr>
      <vt:lpstr>Permuting Deployment Plans</vt:lpstr>
      <vt:lpstr>Power Optimization Comparisons w/ Bin-Packing</vt:lpstr>
      <vt:lpstr>Need for Integration with Black Box Bin-packing</vt:lpstr>
      <vt:lpstr>Black Box Bin-packing Seeding for PSO</vt:lpstr>
      <vt:lpstr>Random Deployment Plan Generation</vt:lpstr>
      <vt:lpstr>Power Optimization Comparisons with Hybrid Algorithm</vt:lpstr>
      <vt:lpstr>Slide 68</vt:lpstr>
      <vt:lpstr>Challenge 3: Design Evolution Inefficiency</vt:lpstr>
      <vt:lpstr>Challenge 3 Approach: Add “Guardrail” to Solution Space</vt:lpstr>
      <vt:lpstr>Guardrail: Hybrid Solution Space Representation</vt:lpstr>
      <vt:lpstr>Avionics Challenge Problem Power Optimization</vt:lpstr>
      <vt:lpstr>Results on Avionics Communication Optimization Challenge</vt:lpstr>
      <vt:lpstr>Results on Avionics Communication Optimization Challenge</vt:lpstr>
      <vt:lpstr>Results on Avionics Communication Optimization Challenge</vt:lpstr>
      <vt:lpstr>Results on Extended Communication Optimization Challenge</vt:lpstr>
      <vt:lpstr>Results on Extended Communication Optimization Challenge</vt:lpstr>
      <vt:lpstr>Results on Extended Communication Optimization Challenge</vt:lpstr>
      <vt:lpstr>Slide 79</vt:lpstr>
      <vt:lpstr>Deployment Ongoing &amp; Future Work</vt:lpstr>
      <vt:lpstr>Slide 81</vt:lpstr>
      <vt:lpstr>Slide 82</vt:lpstr>
      <vt:lpstr>Slide 83</vt:lpstr>
      <vt:lpstr>Undergraduate CPS Research &amp; Development</vt:lpstr>
      <vt:lpstr>Slide 85</vt:lpstr>
      <vt:lpstr>Modeling &amp; Analysis of Ultra-large Scale CPSs</vt:lpstr>
      <vt:lpstr>Real-time Processing of Massive Sensor Data Streams</vt:lpstr>
      <vt:lpstr>Multi-platform Software Optimization</vt:lpstr>
      <vt:lpstr>Slide 89</vt:lpstr>
      <vt:lpstr>Concluding Remarks</vt:lpstr>
      <vt:lpstr>Summary of Journal Publications</vt:lpstr>
      <vt:lpstr>Summary of Conference Publications</vt:lpstr>
      <vt:lpstr>Summary of Other Publications</vt:lpstr>
      <vt:lpstr>Other Impact</vt:lpstr>
      <vt:lpstr>Slide 95</vt:lpstr>
      <vt:lpstr>Slide 96</vt:lpstr>
      <vt:lpstr>Software/Hardware Design Productivity Gap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Douglas Schmidt</cp:lastModifiedBy>
  <cp:revision>2104</cp:revision>
  <cp:lastPrinted>2010-02-03T20:34:37Z</cp:lastPrinted>
  <dcterms:created xsi:type="dcterms:W3CDTF">2010-02-03T19:44:28Z</dcterms:created>
  <dcterms:modified xsi:type="dcterms:W3CDTF">2010-02-07T03:25:14Z</dcterms:modified>
</cp:coreProperties>
</file>