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21"/>
  </p:notesMasterIdLst>
  <p:handoutMasterIdLst>
    <p:handoutMasterId r:id="rId122"/>
  </p:handoutMasterIdLst>
  <p:sldIdLst>
    <p:sldId id="806" r:id="rId2"/>
    <p:sldId id="990" r:id="rId3"/>
    <p:sldId id="1001" r:id="rId4"/>
    <p:sldId id="1081" r:id="rId5"/>
    <p:sldId id="1082" r:id="rId6"/>
    <p:sldId id="1083" r:id="rId7"/>
    <p:sldId id="1084" r:id="rId8"/>
    <p:sldId id="1085" r:id="rId9"/>
    <p:sldId id="1086" r:id="rId10"/>
    <p:sldId id="1087" r:id="rId11"/>
    <p:sldId id="1088" r:id="rId12"/>
    <p:sldId id="1089" r:id="rId13"/>
    <p:sldId id="612" r:id="rId14"/>
    <p:sldId id="1004" r:id="rId15"/>
    <p:sldId id="1002" r:id="rId16"/>
    <p:sldId id="1090" r:id="rId17"/>
    <p:sldId id="1095" r:id="rId18"/>
    <p:sldId id="1091" r:id="rId19"/>
    <p:sldId id="1096" r:id="rId20"/>
    <p:sldId id="1092" r:id="rId21"/>
    <p:sldId id="1097" r:id="rId22"/>
    <p:sldId id="1093" r:id="rId23"/>
    <p:sldId id="1094" r:id="rId24"/>
    <p:sldId id="827" r:id="rId25"/>
    <p:sldId id="830" r:id="rId26"/>
    <p:sldId id="828" r:id="rId27"/>
    <p:sldId id="991" r:id="rId28"/>
    <p:sldId id="825" r:id="rId29"/>
    <p:sldId id="870" r:id="rId30"/>
    <p:sldId id="871" r:id="rId31"/>
    <p:sldId id="872" r:id="rId32"/>
    <p:sldId id="873" r:id="rId33"/>
    <p:sldId id="874" r:id="rId34"/>
    <p:sldId id="875" r:id="rId35"/>
    <p:sldId id="876" r:id="rId36"/>
    <p:sldId id="877" r:id="rId37"/>
    <p:sldId id="730" r:id="rId38"/>
    <p:sldId id="731" r:id="rId39"/>
    <p:sldId id="732" r:id="rId40"/>
    <p:sldId id="741" r:id="rId41"/>
    <p:sldId id="735" r:id="rId42"/>
    <p:sldId id="736" r:id="rId43"/>
    <p:sldId id="1005" r:id="rId44"/>
    <p:sldId id="1016" r:id="rId45"/>
    <p:sldId id="1017" r:id="rId46"/>
    <p:sldId id="1020" r:id="rId47"/>
    <p:sldId id="1021" r:id="rId48"/>
    <p:sldId id="1022" r:id="rId49"/>
    <p:sldId id="1023" r:id="rId50"/>
    <p:sldId id="1024" r:id="rId51"/>
    <p:sldId id="1025" r:id="rId52"/>
    <p:sldId id="1026" r:id="rId53"/>
    <p:sldId id="1027" r:id="rId54"/>
    <p:sldId id="1077" r:id="rId55"/>
    <p:sldId id="1078" r:id="rId56"/>
    <p:sldId id="1079" r:id="rId57"/>
    <p:sldId id="1037" r:id="rId58"/>
    <p:sldId id="1006" r:id="rId59"/>
    <p:sldId id="1030" r:id="rId60"/>
    <p:sldId id="1031" r:id="rId61"/>
    <p:sldId id="1028" r:id="rId62"/>
    <p:sldId id="878" r:id="rId63"/>
    <p:sldId id="1053" r:id="rId64"/>
    <p:sldId id="1054" r:id="rId65"/>
    <p:sldId id="1070" r:id="rId66"/>
    <p:sldId id="1071" r:id="rId67"/>
    <p:sldId id="1055" r:id="rId68"/>
    <p:sldId id="1072" r:id="rId69"/>
    <p:sldId id="1056" r:id="rId70"/>
    <p:sldId id="1057" r:id="rId71"/>
    <p:sldId id="1058" r:id="rId72"/>
    <p:sldId id="1059" r:id="rId73"/>
    <p:sldId id="1060" r:id="rId74"/>
    <p:sldId id="1061" r:id="rId75"/>
    <p:sldId id="1062" r:id="rId76"/>
    <p:sldId id="1063" r:id="rId77"/>
    <p:sldId id="1064" r:id="rId78"/>
    <p:sldId id="1065" r:id="rId79"/>
    <p:sldId id="1066" r:id="rId80"/>
    <p:sldId id="1067" r:id="rId81"/>
    <p:sldId id="1068" r:id="rId82"/>
    <p:sldId id="1069" r:id="rId83"/>
    <p:sldId id="948" r:id="rId84"/>
    <p:sldId id="1100" r:id="rId85"/>
    <p:sldId id="1101" r:id="rId86"/>
    <p:sldId id="1102" r:id="rId87"/>
    <p:sldId id="1103" r:id="rId88"/>
    <p:sldId id="1104" r:id="rId89"/>
    <p:sldId id="1105" r:id="rId90"/>
    <p:sldId id="1106" r:id="rId91"/>
    <p:sldId id="1107" r:id="rId92"/>
    <p:sldId id="1108" r:id="rId93"/>
    <p:sldId id="1109" r:id="rId94"/>
    <p:sldId id="1110" r:id="rId95"/>
    <p:sldId id="1111" r:id="rId96"/>
    <p:sldId id="1112" r:id="rId97"/>
    <p:sldId id="1113" r:id="rId98"/>
    <p:sldId id="1114" r:id="rId99"/>
    <p:sldId id="1115" r:id="rId100"/>
    <p:sldId id="1116" r:id="rId101"/>
    <p:sldId id="963" r:id="rId102"/>
    <p:sldId id="964" r:id="rId103"/>
    <p:sldId id="954" r:id="rId104"/>
    <p:sldId id="965" r:id="rId105"/>
    <p:sldId id="1076" r:id="rId106"/>
    <p:sldId id="966" r:id="rId107"/>
    <p:sldId id="967" r:id="rId108"/>
    <p:sldId id="968" r:id="rId109"/>
    <p:sldId id="969" r:id="rId110"/>
    <p:sldId id="996" r:id="rId111"/>
    <p:sldId id="997" r:id="rId112"/>
    <p:sldId id="998" r:id="rId113"/>
    <p:sldId id="999" r:id="rId114"/>
    <p:sldId id="1000" r:id="rId115"/>
    <p:sldId id="1080" r:id="rId116"/>
    <p:sldId id="782" r:id="rId117"/>
    <p:sldId id="995" r:id="rId118"/>
    <p:sldId id="1003" r:id="rId119"/>
    <p:sldId id="780" r:id="rId120"/>
  </p:sldIdLst>
  <p:sldSz cx="9144000" cy="6858000" type="screen4x3"/>
  <p:notesSz cx="7315200" cy="9601200"/>
  <p:defaultTextStyle>
    <a:defPPr>
      <a:defRPr lang="en-US"/>
    </a:defPPr>
    <a:lvl1pPr algn="ctr" rtl="0" eaLnBrk="0" fontAlgn="base" hangingPunct="0">
      <a:spcBef>
        <a:spcPct val="0"/>
      </a:spcBef>
      <a:spcAft>
        <a:spcPct val="0"/>
      </a:spcAft>
      <a:defRPr sz="3200" b="1" kern="1200">
        <a:solidFill>
          <a:schemeClr val="tx1"/>
        </a:solidFill>
        <a:latin typeface="Arial" charset="0"/>
        <a:ea typeface="+mn-ea"/>
        <a:cs typeface="+mn-cs"/>
      </a:defRPr>
    </a:lvl1pPr>
    <a:lvl2pPr marL="457200" algn="ctr" rtl="0" eaLnBrk="0" fontAlgn="base" hangingPunct="0">
      <a:spcBef>
        <a:spcPct val="0"/>
      </a:spcBef>
      <a:spcAft>
        <a:spcPct val="0"/>
      </a:spcAft>
      <a:defRPr sz="3200" b="1" kern="1200">
        <a:solidFill>
          <a:schemeClr val="tx1"/>
        </a:solidFill>
        <a:latin typeface="Arial" charset="0"/>
        <a:ea typeface="+mn-ea"/>
        <a:cs typeface="+mn-cs"/>
      </a:defRPr>
    </a:lvl2pPr>
    <a:lvl3pPr marL="914400" algn="ctr" rtl="0" eaLnBrk="0" fontAlgn="base" hangingPunct="0">
      <a:spcBef>
        <a:spcPct val="0"/>
      </a:spcBef>
      <a:spcAft>
        <a:spcPct val="0"/>
      </a:spcAft>
      <a:defRPr sz="3200" b="1" kern="1200">
        <a:solidFill>
          <a:schemeClr val="tx1"/>
        </a:solidFill>
        <a:latin typeface="Arial" charset="0"/>
        <a:ea typeface="+mn-ea"/>
        <a:cs typeface="+mn-cs"/>
      </a:defRPr>
    </a:lvl3pPr>
    <a:lvl4pPr marL="1371600" algn="ctr" rtl="0" eaLnBrk="0" fontAlgn="base" hangingPunct="0">
      <a:spcBef>
        <a:spcPct val="0"/>
      </a:spcBef>
      <a:spcAft>
        <a:spcPct val="0"/>
      </a:spcAft>
      <a:defRPr sz="3200" b="1" kern="1200">
        <a:solidFill>
          <a:schemeClr val="tx1"/>
        </a:solidFill>
        <a:latin typeface="Arial" charset="0"/>
        <a:ea typeface="+mn-ea"/>
        <a:cs typeface="+mn-cs"/>
      </a:defRPr>
    </a:lvl4pPr>
    <a:lvl5pPr marL="1828800" algn="ctr" rtl="0" eaLnBrk="0" fontAlgn="base" hangingPunct="0">
      <a:spcBef>
        <a:spcPct val="0"/>
      </a:spcBef>
      <a:spcAft>
        <a:spcPct val="0"/>
      </a:spcAft>
      <a:defRPr sz="3200" b="1" kern="1200">
        <a:solidFill>
          <a:schemeClr val="tx1"/>
        </a:solidFill>
        <a:latin typeface="Arial" charset="0"/>
        <a:ea typeface="+mn-ea"/>
        <a:cs typeface="+mn-cs"/>
      </a:defRPr>
    </a:lvl5pPr>
    <a:lvl6pPr marL="2286000" algn="l" defTabSz="914400" rtl="0" eaLnBrk="1" latinLnBrk="0" hangingPunct="1">
      <a:defRPr sz="3200" b="1" kern="1200">
        <a:solidFill>
          <a:schemeClr val="tx1"/>
        </a:solidFill>
        <a:latin typeface="Arial" charset="0"/>
        <a:ea typeface="+mn-ea"/>
        <a:cs typeface="+mn-cs"/>
      </a:defRPr>
    </a:lvl6pPr>
    <a:lvl7pPr marL="2743200" algn="l" defTabSz="914400" rtl="0" eaLnBrk="1" latinLnBrk="0" hangingPunct="1">
      <a:defRPr sz="3200" b="1" kern="1200">
        <a:solidFill>
          <a:schemeClr val="tx1"/>
        </a:solidFill>
        <a:latin typeface="Arial" charset="0"/>
        <a:ea typeface="+mn-ea"/>
        <a:cs typeface="+mn-cs"/>
      </a:defRPr>
    </a:lvl7pPr>
    <a:lvl8pPr marL="3200400" algn="l" defTabSz="914400" rtl="0" eaLnBrk="1" latinLnBrk="0" hangingPunct="1">
      <a:defRPr sz="3200" b="1" kern="1200">
        <a:solidFill>
          <a:schemeClr val="tx1"/>
        </a:solidFill>
        <a:latin typeface="Arial" charset="0"/>
        <a:ea typeface="+mn-ea"/>
        <a:cs typeface="+mn-cs"/>
      </a:defRPr>
    </a:lvl8pPr>
    <a:lvl9pPr marL="3657600" algn="l" defTabSz="914400" rtl="0" eaLnBrk="1" latinLnBrk="0" hangingPunct="1">
      <a:defRPr sz="32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990000"/>
    <a:srgbClr val="CCFF99"/>
    <a:srgbClr val="FFFF99"/>
    <a:srgbClr val="CCFFFF"/>
    <a:srgbClr val="336699"/>
    <a:srgbClr val="C0C0C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9684" autoAdjust="0"/>
    <p:restoredTop sz="98958" autoAdjust="0"/>
  </p:normalViewPr>
  <p:slideViewPr>
    <p:cSldViewPr snapToGrid="0">
      <p:cViewPr varScale="1">
        <p:scale>
          <a:sx n="79" d="100"/>
          <a:sy n="79" d="100"/>
        </p:scale>
        <p:origin x="-638" y="-77"/>
      </p:cViewPr>
      <p:guideLst>
        <p:guide orient="horz" pos="240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16094"/>
    </p:cViewPr>
  </p:sorterViewPr>
  <p:notesViewPr>
    <p:cSldViewPr snapToGrid="0">
      <p:cViewPr varScale="1">
        <p:scale>
          <a:sx n="57" d="100"/>
          <a:sy n="57" d="100"/>
        </p:scale>
        <p:origin x="-1690" y="-106"/>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67.emf"/><Relationship Id="rId5" Type="http://schemas.openxmlformats.org/officeDocument/2006/relationships/image" Target="../media/image17.emf"/><Relationship Id="rId4" Type="http://schemas.openxmlformats.org/officeDocument/2006/relationships/image" Target="../media/image1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image" Target="../media/image1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image" Target="../media/image15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emf"/><Relationship Id="rId1" Type="http://schemas.openxmlformats.org/officeDocument/2006/relationships/image" Target="../media/image16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1.emf"/><Relationship Id="rId5" Type="http://schemas.openxmlformats.org/officeDocument/2006/relationships/image" Target="../media/image46.emf"/><Relationship Id="rId4"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image" Target="../media/image41.emf"/><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emf"/><Relationship Id="rId7"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image" Target="../media/image41.emf"/><Relationship Id="rId6" Type="http://schemas.openxmlformats.org/officeDocument/2006/relationships/image" Target="../media/image49.emf"/><Relationship Id="rId5" Type="http://schemas.openxmlformats.org/officeDocument/2006/relationships/image" Target="../media/image46.emf"/><Relationship Id="rId4"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emf"/><Relationship Id="rId7"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image" Target="../media/image41.emf"/><Relationship Id="rId6" Type="http://schemas.openxmlformats.org/officeDocument/2006/relationships/image" Target="../media/image49.emf"/><Relationship Id="rId5" Type="http://schemas.openxmlformats.org/officeDocument/2006/relationships/image" Target="../media/image46.emf"/><Relationship Id="rId4"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545" tIns="48272" rIns="96545" bIns="48272" numCol="1" anchor="t" anchorCtr="0" compatLnSpc="1">
            <a:prstTxWarp prst="textNoShape">
              <a:avLst/>
            </a:prstTxWarp>
          </a:bodyPr>
          <a:lstStyle>
            <a:lvl1pPr algn="l" defTabSz="965200" eaLnBrk="1" hangingPunct="1">
              <a:defRPr sz="1200" b="0" smtClean="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96545" tIns="48272" rIns="96545" bIns="48272" numCol="1" anchor="t" anchorCtr="0" compatLnSpc="1">
            <a:prstTxWarp prst="textNoShape">
              <a:avLst/>
            </a:prstTxWarp>
          </a:bodyPr>
          <a:lstStyle>
            <a:lvl1pPr algn="r" defTabSz="965200" eaLnBrk="1" hangingPunct="1">
              <a:defRPr sz="1200" b="0" smtClean="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9121775"/>
            <a:ext cx="3168650" cy="479425"/>
          </a:xfrm>
          <a:prstGeom prst="rect">
            <a:avLst/>
          </a:prstGeom>
          <a:noFill/>
          <a:ln w="9525">
            <a:noFill/>
            <a:miter lim="800000"/>
            <a:headEnd/>
            <a:tailEnd/>
          </a:ln>
          <a:effectLst/>
        </p:spPr>
        <p:txBody>
          <a:bodyPr vert="horz" wrap="square" lIns="96545" tIns="48272" rIns="96545" bIns="48272" numCol="1" anchor="b" anchorCtr="0" compatLnSpc="1">
            <a:prstTxWarp prst="textNoShape">
              <a:avLst/>
            </a:prstTxWarp>
          </a:bodyPr>
          <a:lstStyle>
            <a:lvl1pPr algn="l" defTabSz="965200" eaLnBrk="1" hangingPunct="1">
              <a:defRPr sz="1200" b="0" smtClean="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96545" tIns="48272" rIns="96545" bIns="48272" numCol="1" anchor="b" anchorCtr="0" compatLnSpc="1">
            <a:prstTxWarp prst="textNoShape">
              <a:avLst/>
            </a:prstTxWarp>
          </a:bodyPr>
          <a:lstStyle>
            <a:lvl1pPr algn="r" defTabSz="965200" eaLnBrk="1" hangingPunct="1">
              <a:defRPr sz="1200" b="0" smtClean="0">
                <a:latin typeface="Times New Roman" pitchFamily="18" charset="0"/>
              </a:defRPr>
            </a:lvl1pPr>
          </a:lstStyle>
          <a:p>
            <a:pPr>
              <a:defRPr/>
            </a:pPr>
            <a:fld id="{202A6B56-FF19-4757-AC44-CA9D48DB2CA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545" tIns="48272" rIns="96545" bIns="48272" numCol="1" anchor="t" anchorCtr="0" compatLnSpc="1">
            <a:prstTxWarp prst="textNoShape">
              <a:avLst/>
            </a:prstTxWarp>
          </a:bodyPr>
          <a:lstStyle>
            <a:lvl1pPr algn="l" defTabSz="965200" eaLnBrk="1" hangingPunct="1">
              <a:defRPr sz="1200" b="0" smtClean="0">
                <a:latin typeface="Times New Roman" pitchFamily="18" charset="0"/>
              </a:defRPr>
            </a:lvl1pPr>
          </a:lstStyle>
          <a:p>
            <a:pPr>
              <a:defRPr/>
            </a:pPr>
            <a:endParaRPr lang="en-US"/>
          </a:p>
        </p:txBody>
      </p:sp>
      <p:sp>
        <p:nvSpPr>
          <p:cNvPr id="45059"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96545" tIns="48272" rIns="96545" bIns="48272" numCol="1" anchor="t" anchorCtr="0" compatLnSpc="1">
            <a:prstTxWarp prst="textNoShape">
              <a:avLst/>
            </a:prstTxWarp>
          </a:bodyPr>
          <a:lstStyle>
            <a:lvl1pPr algn="r" defTabSz="965200" eaLnBrk="1" hangingPunct="1">
              <a:defRPr sz="1200" b="0" smtClean="0">
                <a:latin typeface="Times New Roman" pitchFamily="18" charset="0"/>
              </a:defRPr>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96545" tIns="48272" rIns="96545" bIns="4827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5062"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a:effectLst/>
        </p:spPr>
        <p:txBody>
          <a:bodyPr vert="horz" wrap="square" lIns="96545" tIns="48272" rIns="96545" bIns="48272" numCol="1" anchor="b" anchorCtr="0" compatLnSpc="1">
            <a:prstTxWarp prst="textNoShape">
              <a:avLst/>
            </a:prstTxWarp>
          </a:bodyPr>
          <a:lstStyle>
            <a:lvl1pPr algn="l" defTabSz="965200" eaLnBrk="1" hangingPunct="1">
              <a:defRPr sz="1200" b="0" smtClean="0">
                <a:latin typeface="Times New Roman" pitchFamily="18" charset="0"/>
              </a:defRPr>
            </a:lvl1pPr>
          </a:lstStyle>
          <a:p>
            <a:pPr>
              <a:defRPr/>
            </a:pPr>
            <a:endParaRPr lang="en-US"/>
          </a:p>
        </p:txBody>
      </p:sp>
      <p:sp>
        <p:nvSpPr>
          <p:cNvPr id="45063"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96545" tIns="48272" rIns="96545" bIns="48272" numCol="1" anchor="b" anchorCtr="0" compatLnSpc="1">
            <a:prstTxWarp prst="textNoShape">
              <a:avLst/>
            </a:prstTxWarp>
          </a:bodyPr>
          <a:lstStyle>
            <a:lvl1pPr algn="r" defTabSz="965200" eaLnBrk="1" hangingPunct="1">
              <a:defRPr sz="1200" b="0" smtClean="0">
                <a:latin typeface="Times New Roman" pitchFamily="18" charset="0"/>
              </a:defRPr>
            </a:lvl1pPr>
          </a:lstStyle>
          <a:p>
            <a:pPr>
              <a:defRPr/>
            </a:pPr>
            <a:fld id="{E26BEE37-E4B4-46CE-9C06-002A2174A57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F920B81-23E5-47BA-905A-20625388C86B}" type="slidenum">
              <a:rPr lang="en-US"/>
              <a:pPr/>
              <a:t>1</a:t>
            </a:fld>
            <a:endParaRPr lang="en-US"/>
          </a:p>
        </p:txBody>
      </p:sp>
      <p:sp>
        <p:nvSpPr>
          <p:cNvPr id="121859" name="Rectangle 2"/>
          <p:cNvSpPr>
            <a:spLocks noGrp="1" noRot="1" noChangeAspect="1" noChangeArrowheads="1" noTextEdit="1"/>
          </p:cNvSpPr>
          <p:nvPr>
            <p:ph type="sldImg"/>
          </p:nvPr>
        </p:nvSpPr>
        <p:spPr>
          <a:xfrm>
            <a:off x="1258888" y="720725"/>
            <a:ext cx="4797425" cy="3598863"/>
          </a:xfrm>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C20B055-DD17-4804-BDF3-B310DBC07911}" type="slidenum">
              <a:rPr lang="en-US"/>
              <a:pPr/>
              <a:t>16</a:t>
            </a:fld>
            <a:endParaRPr lang="en-US"/>
          </a:p>
        </p:txBody>
      </p:sp>
      <p:sp>
        <p:nvSpPr>
          <p:cNvPr id="147459" name="Rectangle 2"/>
          <p:cNvSpPr>
            <a:spLocks noGrp="1" noRot="1" noChangeAspect="1" noChangeArrowheads="1" noTextEdit="1"/>
          </p:cNvSpPr>
          <p:nvPr>
            <p:ph type="sldImg"/>
          </p:nvPr>
        </p:nvSpPr>
        <p:spPr>
          <a:xfrm>
            <a:off x="1257300" y="720725"/>
            <a:ext cx="4800600" cy="3600450"/>
          </a:xfrm>
          <a:ln/>
        </p:spPr>
      </p:sp>
      <p:sp>
        <p:nvSpPr>
          <p:cNvPr id="147460"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C20B055-DD17-4804-BDF3-B310DBC07911}" type="slidenum">
              <a:rPr lang="en-US"/>
              <a:pPr/>
              <a:t>17</a:t>
            </a:fld>
            <a:endParaRPr lang="en-US"/>
          </a:p>
        </p:txBody>
      </p:sp>
      <p:sp>
        <p:nvSpPr>
          <p:cNvPr id="147459" name="Rectangle 2"/>
          <p:cNvSpPr>
            <a:spLocks noGrp="1" noRot="1" noChangeAspect="1" noChangeArrowheads="1" noTextEdit="1"/>
          </p:cNvSpPr>
          <p:nvPr>
            <p:ph type="sldImg"/>
          </p:nvPr>
        </p:nvSpPr>
        <p:spPr>
          <a:xfrm>
            <a:off x="1257300" y="720725"/>
            <a:ext cx="4800600" cy="3600450"/>
          </a:xfrm>
          <a:ln/>
        </p:spPr>
      </p:sp>
      <p:sp>
        <p:nvSpPr>
          <p:cNvPr id="147460"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CDD61C5F-40F4-414E-9C8B-AA64153047A9}" type="slidenum">
              <a:rPr lang="en-US"/>
              <a:pPr/>
              <a:t>18</a:t>
            </a:fld>
            <a:endParaRPr lang="en-US"/>
          </a:p>
        </p:txBody>
      </p:sp>
      <p:sp>
        <p:nvSpPr>
          <p:cNvPr id="148483" name="Rectangle 2"/>
          <p:cNvSpPr>
            <a:spLocks noGrp="1" noRot="1" noChangeAspect="1" noChangeArrowheads="1" noTextEdit="1"/>
          </p:cNvSpPr>
          <p:nvPr>
            <p:ph type="sldImg"/>
          </p:nvPr>
        </p:nvSpPr>
        <p:spPr>
          <a:xfrm>
            <a:off x="1257300" y="720725"/>
            <a:ext cx="4800600" cy="3600450"/>
          </a:xfrm>
          <a:ln/>
        </p:spPr>
      </p:sp>
      <p:sp>
        <p:nvSpPr>
          <p:cNvPr id="148484"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CDD61C5F-40F4-414E-9C8B-AA64153047A9}" type="slidenum">
              <a:rPr lang="en-US"/>
              <a:pPr/>
              <a:t>19</a:t>
            </a:fld>
            <a:endParaRPr lang="en-US"/>
          </a:p>
        </p:txBody>
      </p:sp>
      <p:sp>
        <p:nvSpPr>
          <p:cNvPr id="148483" name="Rectangle 2"/>
          <p:cNvSpPr>
            <a:spLocks noGrp="1" noRot="1" noChangeAspect="1" noChangeArrowheads="1" noTextEdit="1"/>
          </p:cNvSpPr>
          <p:nvPr>
            <p:ph type="sldImg"/>
          </p:nvPr>
        </p:nvSpPr>
        <p:spPr>
          <a:xfrm>
            <a:off x="1257300" y="720725"/>
            <a:ext cx="4800600" cy="3600450"/>
          </a:xfrm>
          <a:ln/>
        </p:spPr>
      </p:sp>
      <p:sp>
        <p:nvSpPr>
          <p:cNvPr id="148484"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CCF2C49-413E-48E5-90AA-C7EBB4E16115}" type="slidenum">
              <a:rPr lang="en-US"/>
              <a:pPr/>
              <a:t>20</a:t>
            </a:fld>
            <a:endParaRPr lang="en-US"/>
          </a:p>
        </p:txBody>
      </p:sp>
      <p:sp>
        <p:nvSpPr>
          <p:cNvPr id="149507" name="Rectangle 2"/>
          <p:cNvSpPr>
            <a:spLocks noGrp="1" noRot="1" noChangeAspect="1" noChangeArrowheads="1" noTextEdit="1"/>
          </p:cNvSpPr>
          <p:nvPr>
            <p:ph type="sldImg"/>
          </p:nvPr>
        </p:nvSpPr>
        <p:spPr>
          <a:xfrm>
            <a:off x="1257300" y="720725"/>
            <a:ext cx="4800600" cy="3600450"/>
          </a:xfrm>
          <a:ln/>
        </p:spPr>
      </p:sp>
      <p:sp>
        <p:nvSpPr>
          <p:cNvPr id="149508"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CCF2C49-413E-48E5-90AA-C7EBB4E16115}" type="slidenum">
              <a:rPr lang="en-US"/>
              <a:pPr/>
              <a:t>21</a:t>
            </a:fld>
            <a:endParaRPr lang="en-US"/>
          </a:p>
        </p:txBody>
      </p:sp>
      <p:sp>
        <p:nvSpPr>
          <p:cNvPr id="149507" name="Rectangle 2"/>
          <p:cNvSpPr>
            <a:spLocks noGrp="1" noRot="1" noChangeAspect="1" noChangeArrowheads="1" noTextEdit="1"/>
          </p:cNvSpPr>
          <p:nvPr>
            <p:ph type="sldImg"/>
          </p:nvPr>
        </p:nvSpPr>
        <p:spPr>
          <a:xfrm>
            <a:off x="1257300" y="720725"/>
            <a:ext cx="4800600" cy="3600450"/>
          </a:xfrm>
          <a:ln/>
        </p:spPr>
      </p:sp>
      <p:sp>
        <p:nvSpPr>
          <p:cNvPr id="149508"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7075498A-7D2D-488C-8AA0-851B779BC8C4}" type="slidenum">
              <a:rPr lang="en-US"/>
              <a:pPr/>
              <a:t>22</a:t>
            </a:fld>
            <a:endParaRPr lang="en-US"/>
          </a:p>
        </p:txBody>
      </p:sp>
      <p:sp>
        <p:nvSpPr>
          <p:cNvPr id="150531" name="Rectangle 2"/>
          <p:cNvSpPr>
            <a:spLocks noGrp="1" noRot="1" noChangeAspect="1" noChangeArrowheads="1" noTextEdit="1"/>
          </p:cNvSpPr>
          <p:nvPr>
            <p:ph type="sldImg"/>
          </p:nvPr>
        </p:nvSpPr>
        <p:spPr>
          <a:xfrm>
            <a:off x="1257300" y="720725"/>
            <a:ext cx="4800600" cy="3600450"/>
          </a:xfrm>
          <a:ln/>
        </p:spPr>
      </p:sp>
      <p:sp>
        <p:nvSpPr>
          <p:cNvPr id="150532"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A726B0AC-7082-4AE5-89FE-EB92D6BCB3F8}" type="slidenum">
              <a:rPr lang="en-US"/>
              <a:pPr/>
              <a:t>24</a:t>
            </a:fld>
            <a:endParaRPr lang="en-US"/>
          </a:p>
        </p:txBody>
      </p:sp>
      <p:sp>
        <p:nvSpPr>
          <p:cNvPr id="125955" name="Rectangle 2"/>
          <p:cNvSpPr>
            <a:spLocks noGrp="1" noRot="1" noChangeAspect="1" noChangeArrowheads="1" noTextEdit="1"/>
          </p:cNvSpPr>
          <p:nvPr>
            <p:ph type="sldImg"/>
          </p:nvPr>
        </p:nvSpPr>
        <p:spPr>
          <a:xfrm>
            <a:off x="1258888" y="720725"/>
            <a:ext cx="4797425" cy="3598863"/>
          </a:xfrm>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ABE950F-C726-4EC1-BA4E-A2E320CEFB3C}" type="slidenum">
              <a:rPr lang="en-US"/>
              <a:pPr/>
              <a:t>25</a:t>
            </a:fld>
            <a:endParaRPr lang="en-US"/>
          </a:p>
        </p:txBody>
      </p:sp>
      <p:sp>
        <p:nvSpPr>
          <p:cNvPr id="126979" name="Rectangle 2"/>
          <p:cNvSpPr>
            <a:spLocks noGrp="1" noRot="1" noChangeAspect="1" noChangeArrowheads="1" noTextEdit="1"/>
          </p:cNvSpPr>
          <p:nvPr>
            <p:ph type="sldImg"/>
          </p:nvPr>
        </p:nvSpPr>
        <p:spPr>
          <a:xfrm>
            <a:off x="1258888" y="720725"/>
            <a:ext cx="4797425" cy="3598863"/>
          </a:xfrm>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297A68C1-5E9B-46A8-8176-3C539D0B2752}" type="slidenum">
              <a:rPr lang="en-US"/>
              <a:pPr/>
              <a:t>26</a:t>
            </a:fld>
            <a:endParaRPr lang="en-US"/>
          </a:p>
        </p:txBody>
      </p:sp>
      <p:sp>
        <p:nvSpPr>
          <p:cNvPr id="128003" name="Rectangle 2"/>
          <p:cNvSpPr>
            <a:spLocks noGrp="1" noRot="1" noChangeAspect="1" noChangeArrowheads="1" noTextEdit="1"/>
          </p:cNvSpPr>
          <p:nvPr>
            <p:ph type="sldImg"/>
          </p:nvPr>
        </p:nvSpPr>
        <p:spPr>
          <a:xfrm>
            <a:off x="1258888" y="720725"/>
            <a:ext cx="4797425" cy="3598863"/>
          </a:xfrm>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6BEE37-E4B4-46CE-9C06-002A2174A573}"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E742152-F7FA-4DAB-BF1F-2618002696CB}" type="slidenum">
              <a:rPr lang="en-US"/>
              <a:pPr/>
              <a:t>28</a:t>
            </a:fld>
            <a:endParaRPr lang="en-US"/>
          </a:p>
        </p:txBody>
      </p:sp>
      <p:sp>
        <p:nvSpPr>
          <p:cNvPr id="129027" name="Rectangle 2"/>
          <p:cNvSpPr>
            <a:spLocks noGrp="1" noRot="1" noChangeAspect="1" noChangeArrowheads="1" noTextEdit="1"/>
          </p:cNvSpPr>
          <p:nvPr>
            <p:ph type="sldImg"/>
          </p:nvPr>
        </p:nvSpPr>
        <p:spPr>
          <a:xfrm>
            <a:off x="1258888" y="720725"/>
            <a:ext cx="4797425" cy="3598863"/>
          </a:xfrm>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9BD53F3-6587-4E0B-B9E6-9AD67F387E88}" type="slidenum">
              <a:rPr lang="en-US"/>
              <a:pPr/>
              <a:t>29</a:t>
            </a:fld>
            <a:endParaRPr lang="en-US"/>
          </a:p>
        </p:txBody>
      </p:sp>
      <p:sp>
        <p:nvSpPr>
          <p:cNvPr id="130051" name="Rectangle 2"/>
          <p:cNvSpPr>
            <a:spLocks noGrp="1" noRot="1" noChangeAspect="1" noChangeArrowheads="1" noTextEdit="1"/>
          </p:cNvSpPr>
          <p:nvPr>
            <p:ph type="sldImg"/>
          </p:nvPr>
        </p:nvSpPr>
        <p:spPr>
          <a:xfrm>
            <a:off x="1258888" y="720725"/>
            <a:ext cx="4797425" cy="3598863"/>
          </a:xfrm>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8434186C-0F76-4506-9309-4D296250D8D0}" type="slidenum">
              <a:rPr lang="en-US"/>
              <a:pPr/>
              <a:t>30</a:t>
            </a:fld>
            <a:endParaRPr lang="en-US"/>
          </a:p>
        </p:txBody>
      </p:sp>
      <p:sp>
        <p:nvSpPr>
          <p:cNvPr id="131075" name="Rectangle 2"/>
          <p:cNvSpPr>
            <a:spLocks noGrp="1" noRot="1" noChangeAspect="1" noChangeArrowheads="1" noTextEdit="1"/>
          </p:cNvSpPr>
          <p:nvPr>
            <p:ph type="sldImg"/>
          </p:nvPr>
        </p:nvSpPr>
        <p:spPr>
          <a:xfrm>
            <a:off x="1258888" y="720725"/>
            <a:ext cx="4797425" cy="3598863"/>
          </a:xfrm>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8E0C928-FD8C-4D2B-A08F-F6907CCFD40D}" type="slidenum">
              <a:rPr lang="en-US"/>
              <a:pPr/>
              <a:t>31</a:t>
            </a:fld>
            <a:endParaRPr lang="en-US"/>
          </a:p>
        </p:txBody>
      </p:sp>
      <p:sp>
        <p:nvSpPr>
          <p:cNvPr id="132099" name="Rectangle 2"/>
          <p:cNvSpPr>
            <a:spLocks noGrp="1" noRot="1" noChangeAspect="1" noChangeArrowheads="1" noTextEdit="1"/>
          </p:cNvSpPr>
          <p:nvPr>
            <p:ph type="sldImg"/>
          </p:nvPr>
        </p:nvSpPr>
        <p:spPr>
          <a:xfrm>
            <a:off x="1258888" y="720725"/>
            <a:ext cx="4797425" cy="3598863"/>
          </a:xfrm>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2FCFA4D-267A-47EB-B1B7-4A408B927844}" type="slidenum">
              <a:rPr lang="en-US"/>
              <a:pPr/>
              <a:t>32</a:t>
            </a:fld>
            <a:endParaRPr lang="en-US"/>
          </a:p>
        </p:txBody>
      </p:sp>
      <p:sp>
        <p:nvSpPr>
          <p:cNvPr id="133123" name="Rectangle 2"/>
          <p:cNvSpPr>
            <a:spLocks noGrp="1" noRot="1" noChangeAspect="1" noChangeArrowheads="1" noTextEdit="1"/>
          </p:cNvSpPr>
          <p:nvPr>
            <p:ph type="sldImg"/>
          </p:nvPr>
        </p:nvSpPr>
        <p:spPr>
          <a:xfrm>
            <a:off x="1258888" y="720725"/>
            <a:ext cx="4797425" cy="3598863"/>
          </a:xfrm>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3484F29-3846-4DD9-9415-54B32025300B}" type="slidenum">
              <a:rPr lang="en-US"/>
              <a:pPr/>
              <a:t>33</a:t>
            </a:fld>
            <a:endParaRPr lang="en-US"/>
          </a:p>
        </p:txBody>
      </p:sp>
      <p:sp>
        <p:nvSpPr>
          <p:cNvPr id="134147" name="Rectangle 2"/>
          <p:cNvSpPr>
            <a:spLocks noGrp="1" noRot="1" noChangeAspect="1" noChangeArrowheads="1" noTextEdit="1"/>
          </p:cNvSpPr>
          <p:nvPr>
            <p:ph type="sldImg"/>
          </p:nvPr>
        </p:nvSpPr>
        <p:spPr>
          <a:xfrm>
            <a:off x="1258888" y="720725"/>
            <a:ext cx="4797425" cy="3598863"/>
          </a:xfrm>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F8DC0EF-458B-4FCF-A7CE-44BB0670D897}" type="slidenum">
              <a:rPr lang="en-US"/>
              <a:pPr/>
              <a:t>34</a:t>
            </a:fld>
            <a:endParaRPr lang="en-US"/>
          </a:p>
        </p:txBody>
      </p:sp>
      <p:sp>
        <p:nvSpPr>
          <p:cNvPr id="135171" name="Rectangle 2"/>
          <p:cNvSpPr>
            <a:spLocks noGrp="1" noRot="1" noChangeAspect="1" noChangeArrowheads="1" noTextEdit="1"/>
          </p:cNvSpPr>
          <p:nvPr>
            <p:ph type="sldImg"/>
          </p:nvPr>
        </p:nvSpPr>
        <p:spPr>
          <a:xfrm>
            <a:off x="1258888" y="720725"/>
            <a:ext cx="4797425" cy="3598863"/>
          </a:xfrm>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555D30E-3A81-443B-805B-7552FA2AC770}" type="slidenum">
              <a:rPr lang="en-US"/>
              <a:pPr/>
              <a:t>35</a:t>
            </a:fld>
            <a:endParaRPr lang="en-US"/>
          </a:p>
        </p:txBody>
      </p:sp>
      <p:sp>
        <p:nvSpPr>
          <p:cNvPr id="136195" name="Rectangle 2"/>
          <p:cNvSpPr>
            <a:spLocks noGrp="1" noRot="1" noChangeAspect="1" noChangeArrowheads="1" noTextEdit="1"/>
          </p:cNvSpPr>
          <p:nvPr>
            <p:ph type="sldImg"/>
          </p:nvPr>
        </p:nvSpPr>
        <p:spPr>
          <a:xfrm>
            <a:off x="1258888" y="720725"/>
            <a:ext cx="4797425" cy="3598863"/>
          </a:xfrm>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724A5D7B-46BF-4BAB-AA95-54B745F5B4B5}" type="slidenum">
              <a:rPr lang="en-US"/>
              <a:pPr/>
              <a:t>37</a:t>
            </a:fld>
            <a:endParaRPr lang="en-US"/>
          </a:p>
        </p:txBody>
      </p:sp>
      <p:sp>
        <p:nvSpPr>
          <p:cNvPr id="141315" name="Rectangle 2"/>
          <p:cNvSpPr>
            <a:spLocks noGrp="1" noRot="1" noChangeAspect="1" noChangeArrowheads="1" noTextEdit="1"/>
          </p:cNvSpPr>
          <p:nvPr>
            <p:ph type="sldImg"/>
          </p:nvPr>
        </p:nvSpPr>
        <p:spPr>
          <a:xfrm>
            <a:off x="1257300" y="720725"/>
            <a:ext cx="4800600" cy="3600450"/>
          </a:xfrm>
          <a:ln/>
        </p:spPr>
      </p:sp>
      <p:sp>
        <p:nvSpPr>
          <p:cNvPr id="141316" name="Rectangle 3"/>
          <p:cNvSpPr>
            <a:spLocks noGrp="1" noChangeArrowheads="1"/>
          </p:cNvSpPr>
          <p:nvPr>
            <p:ph type="body" idx="1"/>
          </p:nvPr>
        </p:nvSpPr>
        <p:spPr>
          <a:xfrm>
            <a:off x="974725" y="4560888"/>
            <a:ext cx="5365750" cy="4319587"/>
          </a:xfrm>
          <a:noFill/>
          <a:ln/>
        </p:spPr>
        <p:txBody>
          <a:bodyPr/>
          <a:lstStyle/>
          <a:p>
            <a:pPr eaLnBrk="1" hangingPunct="1"/>
            <a:r>
              <a:rPr lang="en-US" smtClean="0"/>
              <a:t>Assembling tools are like composer.   Modeling tools are one such example.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EA563BF-6239-47B6-B0AE-FFC5F61C79C3}" type="slidenum">
              <a:rPr lang="en-US"/>
              <a:pPr/>
              <a:t>38</a:t>
            </a:fld>
            <a:endParaRPr lang="en-US"/>
          </a:p>
        </p:txBody>
      </p:sp>
      <p:sp>
        <p:nvSpPr>
          <p:cNvPr id="142339" name="Rectangle 2"/>
          <p:cNvSpPr>
            <a:spLocks noGrp="1" noRot="1" noChangeAspect="1" noChangeArrowheads="1" noTextEdit="1"/>
          </p:cNvSpPr>
          <p:nvPr>
            <p:ph type="sldImg"/>
          </p:nvPr>
        </p:nvSpPr>
        <p:spPr>
          <a:xfrm>
            <a:off x="1257300" y="720725"/>
            <a:ext cx="4800600" cy="3600450"/>
          </a:xfrm>
          <a:ln/>
        </p:spPr>
      </p:sp>
      <p:sp>
        <p:nvSpPr>
          <p:cNvPr id="142340" name="Rectangle 3"/>
          <p:cNvSpPr>
            <a:spLocks noGrp="1" noChangeArrowheads="1"/>
          </p:cNvSpPr>
          <p:nvPr>
            <p:ph type="body" idx="1"/>
          </p:nvPr>
        </p:nvSpPr>
        <p:spPr>
          <a:xfrm>
            <a:off x="974725" y="4560888"/>
            <a:ext cx="5365750" cy="4319587"/>
          </a:xfrm>
          <a:noFill/>
          <a:ln/>
        </p:spPr>
        <p:txBody>
          <a:bodyPr/>
          <a:lstStyle/>
          <a:p>
            <a:pPr eaLnBrk="1" hangingPunct="1"/>
            <a:r>
              <a:rPr lang="en-US" smtClean="0"/>
              <a:t>Assembling tools are like composer.   Modeling tools are one such example.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12431AA7-75B4-4695-9BB6-91F65B6EB7EC}" type="slidenum">
              <a:rPr lang="en-US"/>
              <a:pPr/>
              <a:t>3</a:t>
            </a:fld>
            <a:endParaRPr lang="en-US"/>
          </a:p>
        </p:txBody>
      </p:sp>
      <p:sp>
        <p:nvSpPr>
          <p:cNvPr id="122883" name="Rectangle 2"/>
          <p:cNvSpPr>
            <a:spLocks noGrp="1" noRot="1" noChangeAspect="1" noChangeArrowheads="1" noTextEdit="1"/>
          </p:cNvSpPr>
          <p:nvPr>
            <p:ph type="sldImg"/>
          </p:nvPr>
        </p:nvSpPr>
        <p:spPr>
          <a:xfrm>
            <a:off x="1257300" y="720725"/>
            <a:ext cx="4800600" cy="3600450"/>
          </a:xfrm>
          <a:ln/>
        </p:spPr>
      </p:sp>
      <p:sp>
        <p:nvSpPr>
          <p:cNvPr id="122884" name="Rectangle 3"/>
          <p:cNvSpPr>
            <a:spLocks noGrp="1" noChangeArrowheads="1"/>
          </p:cNvSpPr>
          <p:nvPr>
            <p:ph type="body" idx="1"/>
          </p:nvPr>
        </p:nvSpPr>
        <p:spPr>
          <a:xfrm>
            <a:off x="731838" y="4560888"/>
            <a:ext cx="5851525" cy="4319587"/>
          </a:xfrm>
          <a:noFill/>
          <a:ln/>
        </p:spPr>
        <p:txBody>
          <a:bodyPr/>
          <a:lstStyle/>
          <a:p>
            <a:pPr eaLnBrk="1" hangingPunct="1"/>
            <a:r>
              <a:rPr lang="en-US" smtClean="0"/>
              <a:t>Jai, here are my comments on this slide:</a:t>
            </a:r>
          </a:p>
          <a:p>
            <a:pPr eaLnBrk="1" hangingPunct="1"/>
            <a:endParaRPr lang="en-US" smtClean="0"/>
          </a:p>
          <a:p>
            <a:pPr eaLnBrk="1" hangingPunct="1">
              <a:buFontTx/>
              <a:buChar char="•"/>
            </a:pPr>
            <a:r>
              <a:rPr lang="en-US" smtClean="0"/>
              <a:t>Please redraw the example application to focus on something from the context of ARMS than a general-purpose enterprise system.  The reasons for this are that (1) Ken Birman works in the space of general-purpose enterprise systems &amp; he’s got a LOT more experience/clout in the area of survivability than we do at this point so it’s pointless to try &amp; go up against him head-to-head since he’s got ~5-10 big successes in this area over the past two decades &amp; (2) we should focus on things that we really understand better than focus like Ken, i.e., namely enterprise DRE systems, such as ARMS.  Please see</a:t>
            </a:r>
          </a:p>
          <a:p>
            <a:pPr eaLnBrk="1" hangingPunct="1">
              <a:buFontTx/>
              <a:buChar char="•"/>
            </a:pPr>
            <a:r>
              <a:rPr lang="en-US" smtClean="0"/>
              <a:t>Please try to emphasize multi-dimensional QoS properties explicitly in the middle set of bullets in these slides.  It’s implicit in what you say here, but please make it explicit since it ought to be a key focus to differentiate from the kinds of work that Ken does.</a:t>
            </a:r>
          </a:p>
          <a:p>
            <a:pPr eaLnBrk="1" hangingPunct="1">
              <a:buFontTx/>
              <a:buChar char="•"/>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1C0C007-629B-48B9-894A-B025591F9BD3}" type="slidenum">
              <a:rPr lang="en-US"/>
              <a:pPr/>
              <a:t>39</a:t>
            </a:fld>
            <a:endParaRPr lang="en-US"/>
          </a:p>
        </p:txBody>
      </p:sp>
      <p:sp>
        <p:nvSpPr>
          <p:cNvPr id="143363" name="Rectangle 2"/>
          <p:cNvSpPr>
            <a:spLocks noGrp="1" noRot="1" noChangeAspect="1" noChangeArrowheads="1" noTextEdit="1"/>
          </p:cNvSpPr>
          <p:nvPr>
            <p:ph type="sldImg"/>
          </p:nvPr>
        </p:nvSpPr>
        <p:spPr>
          <a:xfrm>
            <a:off x="1257300" y="720725"/>
            <a:ext cx="4800600" cy="3600450"/>
          </a:xfrm>
          <a:ln/>
        </p:spPr>
      </p:sp>
      <p:sp>
        <p:nvSpPr>
          <p:cNvPr id="143364" name="Rectangle 3"/>
          <p:cNvSpPr>
            <a:spLocks noGrp="1" noChangeArrowheads="1"/>
          </p:cNvSpPr>
          <p:nvPr>
            <p:ph type="body" idx="1"/>
          </p:nvPr>
        </p:nvSpPr>
        <p:spPr>
          <a:xfrm>
            <a:off x="974725" y="4560888"/>
            <a:ext cx="5365750" cy="4319587"/>
          </a:xfrm>
          <a:noFill/>
          <a:ln/>
        </p:spPr>
        <p:txBody>
          <a:bodyPr/>
          <a:lstStyle/>
          <a:p>
            <a:pPr eaLnBrk="1" hangingPunct="1"/>
            <a:r>
              <a:rPr lang="en-US" smtClean="0"/>
              <a:t>Assembling tools are like composer.   Modeling tools are one such example.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4106CBE0-92C8-410B-A720-AB9C09A3F764}" type="slidenum">
              <a:rPr lang="en-US"/>
              <a:pPr/>
              <a:t>40</a:t>
            </a:fld>
            <a:endParaRPr lang="en-US"/>
          </a:p>
        </p:txBody>
      </p:sp>
      <p:sp>
        <p:nvSpPr>
          <p:cNvPr id="144387" name="Rectangle 2"/>
          <p:cNvSpPr>
            <a:spLocks noGrp="1" noRot="1" noChangeAspect="1" noChangeArrowheads="1" noTextEdit="1"/>
          </p:cNvSpPr>
          <p:nvPr>
            <p:ph type="sldImg"/>
          </p:nvPr>
        </p:nvSpPr>
        <p:spPr>
          <a:xfrm>
            <a:off x="1258888" y="720725"/>
            <a:ext cx="4797425" cy="3598863"/>
          </a:xfrm>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F56ACE5-3A42-415F-8B56-1C6EDBF1767E}" type="slidenum">
              <a:rPr lang="en-US"/>
              <a:pPr/>
              <a:t>41</a:t>
            </a:fld>
            <a:endParaRPr lang="en-US"/>
          </a:p>
        </p:txBody>
      </p:sp>
      <p:sp>
        <p:nvSpPr>
          <p:cNvPr id="145411" name="Rectangle 2"/>
          <p:cNvSpPr>
            <a:spLocks noGrp="1" noRot="1" noChangeAspect="1" noChangeArrowheads="1" noTextEdit="1"/>
          </p:cNvSpPr>
          <p:nvPr>
            <p:ph type="sldImg"/>
          </p:nvPr>
        </p:nvSpPr>
        <p:spPr>
          <a:xfrm>
            <a:off x="1258888" y="720725"/>
            <a:ext cx="4797425" cy="3598863"/>
          </a:xfrm>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AF392AF6-3F68-4639-90FF-A6200244A5BE}" type="slidenum">
              <a:rPr lang="en-US"/>
              <a:pPr/>
              <a:t>42</a:t>
            </a:fld>
            <a:endParaRPr lang="en-US"/>
          </a:p>
        </p:txBody>
      </p:sp>
      <p:sp>
        <p:nvSpPr>
          <p:cNvPr id="146435" name="Rectangle 2"/>
          <p:cNvSpPr>
            <a:spLocks noGrp="1" noRot="1" noChangeAspect="1" noChangeArrowheads="1" noTextEdit="1"/>
          </p:cNvSpPr>
          <p:nvPr>
            <p:ph type="sldImg"/>
          </p:nvPr>
        </p:nvSpPr>
        <p:spPr>
          <a:xfrm>
            <a:off x="1257300" y="720725"/>
            <a:ext cx="4800600" cy="3600450"/>
          </a:xfrm>
          <a:ln/>
        </p:spPr>
      </p:sp>
      <p:sp>
        <p:nvSpPr>
          <p:cNvPr id="146436"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D43F84DC-EB2A-461E-8DAD-2B8F634B0132}" type="slidenum">
              <a:rPr lang="en-US"/>
              <a:pPr/>
              <a:t>45</a:t>
            </a:fld>
            <a:endParaRPr lang="en-US"/>
          </a:p>
        </p:txBody>
      </p:sp>
      <p:sp>
        <p:nvSpPr>
          <p:cNvPr id="151555" name="Rectangle 2"/>
          <p:cNvSpPr>
            <a:spLocks noGrp="1" noRot="1" noChangeAspect="1" noChangeArrowheads="1" noTextEdit="1"/>
          </p:cNvSpPr>
          <p:nvPr>
            <p:ph type="sldImg"/>
          </p:nvPr>
        </p:nvSpPr>
        <p:spPr>
          <a:xfrm>
            <a:off x="1257300" y="720725"/>
            <a:ext cx="4800600" cy="3600450"/>
          </a:xfrm>
          <a:ln/>
        </p:spPr>
      </p:sp>
      <p:sp>
        <p:nvSpPr>
          <p:cNvPr id="151556"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88164D17-215E-433C-9905-15160AC2EBF6}" type="slidenum">
              <a:rPr lang="en-US"/>
              <a:pPr/>
              <a:t>46</a:t>
            </a:fld>
            <a:endParaRPr lang="en-US"/>
          </a:p>
        </p:txBody>
      </p:sp>
      <p:sp>
        <p:nvSpPr>
          <p:cNvPr id="152579" name="Rectangle 2"/>
          <p:cNvSpPr>
            <a:spLocks noGrp="1" noRot="1" noChangeAspect="1" noChangeArrowheads="1" noTextEdit="1"/>
          </p:cNvSpPr>
          <p:nvPr>
            <p:ph type="sldImg"/>
          </p:nvPr>
        </p:nvSpPr>
        <p:spPr>
          <a:xfrm>
            <a:off x="1257300" y="720725"/>
            <a:ext cx="4800600" cy="3600450"/>
          </a:xfrm>
          <a:ln/>
        </p:spPr>
      </p:sp>
      <p:sp>
        <p:nvSpPr>
          <p:cNvPr id="152580"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C2A2B10D-6387-4DB3-8BB1-BDCEB40CF5D0}" type="slidenum">
              <a:rPr lang="en-US"/>
              <a:pPr/>
              <a:t>49</a:t>
            </a:fld>
            <a:endParaRPr lang="en-US"/>
          </a:p>
        </p:txBody>
      </p:sp>
      <p:sp>
        <p:nvSpPr>
          <p:cNvPr id="153603" name="Rectangle 2"/>
          <p:cNvSpPr>
            <a:spLocks noGrp="1" noRot="1" noChangeAspect="1" noChangeArrowheads="1" noTextEdit="1"/>
          </p:cNvSpPr>
          <p:nvPr>
            <p:ph type="sldImg"/>
          </p:nvPr>
        </p:nvSpPr>
        <p:spPr>
          <a:xfrm>
            <a:off x="1257300" y="720725"/>
            <a:ext cx="4800600" cy="3600450"/>
          </a:xfrm>
          <a:ln/>
        </p:spPr>
      </p:sp>
      <p:sp>
        <p:nvSpPr>
          <p:cNvPr id="153604"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AAC60332-0F0C-454D-BA79-7B061DAD6DA6}" type="slidenum">
              <a:rPr lang="en-US"/>
              <a:pPr/>
              <a:t>50</a:t>
            </a:fld>
            <a:endParaRPr lang="en-US"/>
          </a:p>
        </p:txBody>
      </p:sp>
      <p:sp>
        <p:nvSpPr>
          <p:cNvPr id="154627" name="Rectangle 2"/>
          <p:cNvSpPr>
            <a:spLocks noGrp="1" noRot="1" noChangeAspect="1" noChangeArrowheads="1" noTextEdit="1"/>
          </p:cNvSpPr>
          <p:nvPr>
            <p:ph type="sldImg"/>
          </p:nvPr>
        </p:nvSpPr>
        <p:spPr>
          <a:xfrm>
            <a:off x="1257300" y="720725"/>
            <a:ext cx="4800600" cy="3600450"/>
          </a:xfrm>
          <a:ln/>
        </p:spPr>
      </p:sp>
      <p:sp>
        <p:nvSpPr>
          <p:cNvPr id="154628"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F165574F-0CE4-4839-8EEC-A8BA59C03ABC}" type="slidenum">
              <a:rPr lang="en-US"/>
              <a:pPr/>
              <a:t>51</a:t>
            </a:fld>
            <a:endParaRPr lang="en-US"/>
          </a:p>
        </p:txBody>
      </p:sp>
      <p:sp>
        <p:nvSpPr>
          <p:cNvPr id="155651" name="Rectangle 2"/>
          <p:cNvSpPr>
            <a:spLocks noGrp="1" noRot="1" noChangeAspect="1" noChangeArrowheads="1" noTextEdit="1"/>
          </p:cNvSpPr>
          <p:nvPr>
            <p:ph type="sldImg"/>
          </p:nvPr>
        </p:nvSpPr>
        <p:spPr>
          <a:xfrm>
            <a:off x="1257300" y="720725"/>
            <a:ext cx="4800600" cy="3600450"/>
          </a:xfrm>
          <a:ln/>
        </p:spPr>
      </p:sp>
      <p:sp>
        <p:nvSpPr>
          <p:cNvPr id="155652"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4B6196A1-142D-4ED3-8860-39BAB7F0A007}" type="slidenum">
              <a:rPr lang="en-US"/>
              <a:pPr/>
              <a:t>52</a:t>
            </a:fld>
            <a:endParaRPr lang="en-US"/>
          </a:p>
        </p:txBody>
      </p:sp>
      <p:sp>
        <p:nvSpPr>
          <p:cNvPr id="156675" name="Rectangle 2"/>
          <p:cNvSpPr>
            <a:spLocks noGrp="1" noRot="1" noChangeAspect="1" noChangeArrowheads="1" noTextEdit="1"/>
          </p:cNvSpPr>
          <p:nvPr>
            <p:ph type="sldImg"/>
          </p:nvPr>
        </p:nvSpPr>
        <p:spPr>
          <a:xfrm>
            <a:off x="1257300" y="720725"/>
            <a:ext cx="4800600" cy="3600450"/>
          </a:xfrm>
          <a:ln/>
        </p:spPr>
      </p:sp>
      <p:sp>
        <p:nvSpPr>
          <p:cNvPr id="156676"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B429AB0-5F65-458B-B8EB-6BE5B3698F37}" type="slidenum">
              <a:rPr lang="en-US"/>
              <a:pPr/>
              <a:t>5</a:t>
            </a:fld>
            <a:endParaRPr lang="en-US"/>
          </a:p>
        </p:txBody>
      </p:sp>
      <p:sp>
        <p:nvSpPr>
          <p:cNvPr id="137219" name="Rectangle 2"/>
          <p:cNvSpPr>
            <a:spLocks noGrp="1" noRot="1" noChangeAspect="1" noChangeArrowheads="1" noTextEdit="1"/>
          </p:cNvSpPr>
          <p:nvPr>
            <p:ph type="sldImg"/>
          </p:nvPr>
        </p:nvSpPr>
        <p:spPr>
          <a:xfrm>
            <a:off x="1260475" y="720725"/>
            <a:ext cx="4799013" cy="3598863"/>
          </a:xfrm>
          <a:ln/>
        </p:spPr>
      </p:sp>
      <p:sp>
        <p:nvSpPr>
          <p:cNvPr id="137220" name="Rectangle 3"/>
          <p:cNvSpPr>
            <a:spLocks noGrp="1" noChangeArrowheads="1"/>
          </p:cNvSpPr>
          <p:nvPr>
            <p:ph type="body" idx="1"/>
          </p:nvPr>
        </p:nvSpPr>
        <p:spPr>
          <a:xfrm>
            <a:off x="976313" y="4559300"/>
            <a:ext cx="5362575" cy="4321175"/>
          </a:xfrm>
          <a:noFill/>
          <a:ln/>
        </p:spPr>
        <p:txBody>
          <a:bodyPr lIns="95033" tIns="47517" rIns="95033" bIns="47517"/>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18685EA4-676F-4A81-931A-E80AEB2E099F}" type="slidenum">
              <a:rPr lang="en-US"/>
              <a:pPr/>
              <a:t>54</a:t>
            </a:fld>
            <a:endParaRPr lang="en-US"/>
          </a:p>
        </p:txBody>
      </p:sp>
      <p:sp>
        <p:nvSpPr>
          <p:cNvPr id="157699" name="Rectangle 2"/>
          <p:cNvSpPr>
            <a:spLocks noGrp="1" noRot="1" noChangeAspect="1" noChangeArrowheads="1" noTextEdit="1"/>
          </p:cNvSpPr>
          <p:nvPr>
            <p:ph type="sldImg"/>
          </p:nvPr>
        </p:nvSpPr>
        <p:spPr>
          <a:xfrm>
            <a:off x="1258888" y="720725"/>
            <a:ext cx="4797425" cy="3598863"/>
          </a:xfrm>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5D49D51-231F-42AC-BEA1-21C73012F272}" type="slidenum">
              <a:rPr lang="en-US"/>
              <a:pPr/>
              <a:t>58</a:t>
            </a:fld>
            <a:endParaRPr lang="en-US"/>
          </a:p>
        </p:txBody>
      </p:sp>
      <p:sp>
        <p:nvSpPr>
          <p:cNvPr id="158723" name="Rectangle 2"/>
          <p:cNvSpPr>
            <a:spLocks noGrp="1" noRot="1" noChangeAspect="1" noChangeArrowheads="1" noTextEdit="1"/>
          </p:cNvSpPr>
          <p:nvPr>
            <p:ph type="sldImg"/>
          </p:nvPr>
        </p:nvSpPr>
        <p:spPr>
          <a:xfrm>
            <a:off x="1258888" y="720725"/>
            <a:ext cx="4797425" cy="3598863"/>
          </a:xfrm>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8D6A303-A8E4-45DE-B25B-7FEBE9B7A5BA}" type="slidenum">
              <a:rPr lang="en-US"/>
              <a:pPr/>
              <a:t>59</a:t>
            </a:fld>
            <a:endParaRPr lang="en-US"/>
          </a:p>
        </p:txBody>
      </p:sp>
      <p:sp>
        <p:nvSpPr>
          <p:cNvPr id="159747" name="Rectangle 2"/>
          <p:cNvSpPr>
            <a:spLocks noGrp="1" noRot="1" noChangeAspect="1" noChangeArrowheads="1" noTextEdit="1"/>
          </p:cNvSpPr>
          <p:nvPr>
            <p:ph type="sldImg"/>
          </p:nvPr>
        </p:nvSpPr>
        <p:spPr>
          <a:xfrm>
            <a:off x="1257300" y="720725"/>
            <a:ext cx="4800600" cy="3600450"/>
          </a:xfrm>
          <a:ln/>
        </p:spPr>
      </p:sp>
      <p:sp>
        <p:nvSpPr>
          <p:cNvPr id="159748"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C709099B-9CF8-446D-99EF-619992C27655}" type="slidenum">
              <a:rPr lang="en-US"/>
              <a:pPr/>
              <a:t>60</a:t>
            </a:fld>
            <a:endParaRPr lang="en-US"/>
          </a:p>
        </p:txBody>
      </p:sp>
      <p:sp>
        <p:nvSpPr>
          <p:cNvPr id="160771" name="Rectangle 2"/>
          <p:cNvSpPr>
            <a:spLocks noGrp="1" noRot="1" noChangeAspect="1" noChangeArrowheads="1" noTextEdit="1"/>
          </p:cNvSpPr>
          <p:nvPr>
            <p:ph type="sldImg"/>
          </p:nvPr>
        </p:nvSpPr>
        <p:spPr>
          <a:xfrm>
            <a:off x="1257300" y="720725"/>
            <a:ext cx="4800600" cy="3600450"/>
          </a:xfrm>
          <a:ln/>
        </p:spPr>
      </p:sp>
      <p:sp>
        <p:nvSpPr>
          <p:cNvPr id="160772"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B0E94BF5-4475-47CC-BD3E-06E393AE31BA}" type="slidenum">
              <a:rPr lang="en-US"/>
              <a:pPr/>
              <a:t>61</a:t>
            </a:fld>
            <a:endParaRPr lang="en-US"/>
          </a:p>
        </p:txBody>
      </p:sp>
      <p:sp>
        <p:nvSpPr>
          <p:cNvPr id="161795" name="Rectangle 2"/>
          <p:cNvSpPr>
            <a:spLocks noGrp="1" noRot="1" noChangeAspect="1" noChangeArrowheads="1" noTextEdit="1"/>
          </p:cNvSpPr>
          <p:nvPr>
            <p:ph type="sldImg"/>
          </p:nvPr>
        </p:nvSpPr>
        <p:spPr>
          <a:xfrm>
            <a:off x="1257300" y="720725"/>
            <a:ext cx="4800600" cy="3600450"/>
          </a:xfrm>
          <a:ln/>
        </p:spPr>
      </p:sp>
      <p:sp>
        <p:nvSpPr>
          <p:cNvPr id="161796"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04B965A5-2337-4277-AE3A-0B99A09F5947}" type="slidenum">
              <a:rPr lang="en-US"/>
              <a:pPr/>
              <a:t>63</a:t>
            </a:fld>
            <a:endParaRPr lang="en-US"/>
          </a:p>
        </p:txBody>
      </p:sp>
      <p:sp>
        <p:nvSpPr>
          <p:cNvPr id="162819" name="Slide Image Placeholder 1"/>
          <p:cNvSpPr>
            <a:spLocks noGrp="1" noRot="1" noChangeAspect="1" noTextEdit="1"/>
          </p:cNvSpPr>
          <p:nvPr>
            <p:ph type="sldImg"/>
          </p:nvPr>
        </p:nvSpPr>
        <p:spPr>
          <a:ln/>
        </p:spPr>
      </p:sp>
      <p:sp>
        <p:nvSpPr>
          <p:cNvPr id="162820" name="Notes Placeholder 2"/>
          <p:cNvSpPr>
            <a:spLocks noGrp="1"/>
          </p:cNvSpPr>
          <p:nvPr>
            <p:ph type="body" idx="1"/>
          </p:nvPr>
        </p:nvSpPr>
        <p:spPr>
          <a:noFill/>
          <a:ln/>
        </p:spPr>
        <p:txBody>
          <a:bodyPr lIns="96535" tIns="48268" rIns="96535" bIns="48268"/>
          <a:lstStyle/>
          <a:p>
            <a:pPr marL="0" lvl="1" eaLnBrk="1" hangingPunct="1"/>
            <a:endParaRPr lang="en-US" smtClean="0"/>
          </a:p>
        </p:txBody>
      </p:sp>
      <p:sp>
        <p:nvSpPr>
          <p:cNvPr id="162821"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C21EB109-3C7D-4E76-822A-E2869ADD30C0}"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62822"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82339BF0-BD74-418E-96FA-C362EE6F7052}" type="slidenum">
              <a:rPr lang="en-US" sz="1200" b="0">
                <a:latin typeface="Times New Roman" pitchFamily="18" charset="0"/>
              </a:rPr>
              <a:pPr algn="r" defTabSz="965200" eaLnBrk="1" hangingPunct="1"/>
              <a:t>63</a:t>
            </a:fld>
            <a:endParaRPr lang="en-US" sz="1200" b="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0D7FD6DF-E4AE-4433-9828-8A9D760878A1}" type="slidenum">
              <a:rPr lang="en-US"/>
              <a:pPr/>
              <a:t>64</a:t>
            </a:fld>
            <a:endParaRPr lang="en-US"/>
          </a:p>
        </p:txBody>
      </p:sp>
      <p:sp>
        <p:nvSpPr>
          <p:cNvPr id="163843" name="Slide Image Placeholder 1"/>
          <p:cNvSpPr>
            <a:spLocks noGrp="1" noRot="1" noChangeAspect="1" noTextEdit="1"/>
          </p:cNvSpPr>
          <p:nvPr>
            <p:ph type="sldImg"/>
          </p:nvPr>
        </p:nvSpPr>
        <p:spPr>
          <a:ln/>
        </p:spPr>
      </p:sp>
      <p:sp>
        <p:nvSpPr>
          <p:cNvPr id="163844" name="Notes Placeholder 2"/>
          <p:cNvSpPr>
            <a:spLocks noGrp="1"/>
          </p:cNvSpPr>
          <p:nvPr>
            <p:ph type="body" idx="1"/>
          </p:nvPr>
        </p:nvSpPr>
        <p:spPr>
          <a:noFill/>
          <a:ln/>
        </p:spPr>
        <p:txBody>
          <a:bodyPr lIns="96535" tIns="48268" rIns="96535" bIns="48268"/>
          <a:lstStyle/>
          <a:p>
            <a:pPr marL="0" lvl="1" eaLnBrk="1" hangingPunct="1"/>
            <a:endParaRPr lang="en-US" smtClean="0"/>
          </a:p>
        </p:txBody>
      </p:sp>
      <p:sp>
        <p:nvSpPr>
          <p:cNvPr id="163845"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4AF74826-597A-40F9-BA41-0ED3F74AE0C4}"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63846"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5158F225-7B14-474F-A5ED-3BF2E4B5FE15}" type="slidenum">
              <a:rPr lang="en-US" sz="1200" b="0">
                <a:latin typeface="Times New Roman" pitchFamily="18" charset="0"/>
              </a:rPr>
              <a:pPr algn="r" defTabSz="965200" eaLnBrk="1" hangingPunct="1"/>
              <a:t>64</a:t>
            </a:fld>
            <a:endParaRPr lang="en-US" sz="1200" b="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AFCF0B62-09FA-4F21-9DC9-2776D1291712}" type="slidenum">
              <a:rPr lang="en-US"/>
              <a:pPr/>
              <a:t>65</a:t>
            </a:fld>
            <a:endParaRPr lang="en-US"/>
          </a:p>
        </p:txBody>
      </p:sp>
      <p:sp>
        <p:nvSpPr>
          <p:cNvPr id="164867" name="Rectangle 2"/>
          <p:cNvSpPr>
            <a:spLocks noGrp="1" noRot="1" noChangeAspect="1" noChangeArrowheads="1" noTextEdit="1"/>
          </p:cNvSpPr>
          <p:nvPr>
            <p:ph type="sldImg"/>
          </p:nvPr>
        </p:nvSpPr>
        <p:spPr>
          <a:xfrm>
            <a:off x="1257300" y="720725"/>
            <a:ext cx="4800600" cy="3600450"/>
          </a:xfrm>
          <a:ln/>
        </p:spPr>
      </p:sp>
      <p:sp>
        <p:nvSpPr>
          <p:cNvPr id="164868" name="Rectangle 3"/>
          <p:cNvSpPr>
            <a:spLocks noGrp="1" noChangeArrowheads="1"/>
          </p:cNvSpPr>
          <p:nvPr>
            <p:ph type="body" idx="1"/>
          </p:nvPr>
        </p:nvSpPr>
        <p:spPr>
          <a:xfrm>
            <a:off x="974725" y="4560888"/>
            <a:ext cx="5365750" cy="4319587"/>
          </a:xfrm>
          <a:noFill/>
          <a:ln/>
        </p:spPr>
        <p:txBody>
          <a:bodyPr/>
          <a:lstStyle/>
          <a:p>
            <a:pPr eaLnBrk="1" hangingPunct="1"/>
            <a:r>
              <a:rPr lang="en-US" smtClean="0"/>
              <a:t>This is the CCM Solution.   Don’t go into details here….  Just emphasize that components are just local interface implementations, as we will see later</a:t>
            </a:r>
          </a:p>
          <a:p>
            <a:pPr eaLnBrk="1" hangingPunct="1"/>
            <a:endParaRPr lang="en-US" smtClean="0"/>
          </a:p>
          <a:p>
            <a:pPr eaLnBrk="1" hangingPunct="1"/>
            <a:r>
              <a:rPr lang="en-US" smtClean="0"/>
              <a:t>Container mediated CORBA services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B5EE0F8-0881-4024-81B9-42DC7861FAB1}" type="slidenum">
              <a:rPr lang="en-US"/>
              <a:pPr/>
              <a:t>66</a:t>
            </a:fld>
            <a:endParaRPr lang="en-US"/>
          </a:p>
        </p:txBody>
      </p:sp>
      <p:sp>
        <p:nvSpPr>
          <p:cNvPr id="165891" name="Rectangle 2"/>
          <p:cNvSpPr>
            <a:spLocks noGrp="1" noRot="1" noChangeAspect="1" noChangeArrowheads="1" noTextEdit="1"/>
          </p:cNvSpPr>
          <p:nvPr>
            <p:ph type="sldImg"/>
          </p:nvPr>
        </p:nvSpPr>
        <p:spPr>
          <a:xfrm>
            <a:off x="1258888" y="720725"/>
            <a:ext cx="4797425" cy="3598863"/>
          </a:xfrm>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A5CA36F8-928F-49C3-B6C3-E334B68988A4}" type="slidenum">
              <a:rPr lang="en-US"/>
              <a:pPr/>
              <a:t>67</a:t>
            </a:fld>
            <a:endParaRPr lang="en-US"/>
          </a:p>
        </p:txBody>
      </p:sp>
      <p:sp>
        <p:nvSpPr>
          <p:cNvPr id="166915" name="Slide Image Placeholder 1"/>
          <p:cNvSpPr>
            <a:spLocks noGrp="1" noRot="1" noChangeAspect="1" noTextEdit="1"/>
          </p:cNvSpPr>
          <p:nvPr>
            <p:ph type="sldImg"/>
          </p:nvPr>
        </p:nvSpPr>
        <p:spPr>
          <a:ln/>
        </p:spPr>
      </p:sp>
      <p:sp>
        <p:nvSpPr>
          <p:cNvPr id="166916"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66917"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8745F8C4-41F6-4A44-B5F3-D23355BF3770}"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66918"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79D59188-341E-4FFB-8580-68D0D7BD2B0A}" type="slidenum">
              <a:rPr lang="en-US" sz="1200" b="0">
                <a:latin typeface="Times New Roman" pitchFamily="18" charset="0"/>
              </a:rPr>
              <a:pPr algn="r" defTabSz="965200" eaLnBrk="1" hangingPunct="1"/>
              <a:t>67</a:t>
            </a:fld>
            <a:endParaRPr lang="en-US" sz="1200" b="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5A9831BE-7D40-464D-87C7-759D3085C6E3}" type="slidenum">
              <a:rPr lang="en-US"/>
              <a:pPr/>
              <a:t>6</a:t>
            </a:fld>
            <a:endParaRPr lang="en-US"/>
          </a:p>
        </p:txBody>
      </p:sp>
      <p:sp>
        <p:nvSpPr>
          <p:cNvPr id="138243" name="Rectangle 2"/>
          <p:cNvSpPr>
            <a:spLocks noGrp="1" noRot="1" noChangeAspect="1" noChangeArrowheads="1" noTextEdit="1"/>
          </p:cNvSpPr>
          <p:nvPr>
            <p:ph type="sldImg"/>
          </p:nvPr>
        </p:nvSpPr>
        <p:spPr>
          <a:xfrm>
            <a:off x="1260475" y="720725"/>
            <a:ext cx="4799013" cy="3598863"/>
          </a:xfrm>
          <a:ln/>
        </p:spPr>
      </p:sp>
      <p:sp>
        <p:nvSpPr>
          <p:cNvPr id="138244" name="Rectangle 3"/>
          <p:cNvSpPr>
            <a:spLocks noGrp="1" noChangeArrowheads="1"/>
          </p:cNvSpPr>
          <p:nvPr>
            <p:ph type="body" idx="1"/>
          </p:nvPr>
        </p:nvSpPr>
        <p:spPr>
          <a:xfrm>
            <a:off x="976313" y="4559300"/>
            <a:ext cx="5362575" cy="4321175"/>
          </a:xfrm>
          <a:noFill/>
          <a:ln/>
        </p:spPr>
        <p:txBody>
          <a:bodyPr lIns="95033" tIns="47517" rIns="95033" bIns="47517"/>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00616A5-7DA8-4175-9C4A-79F628D1D285}" type="slidenum">
              <a:rPr lang="en-US"/>
              <a:pPr/>
              <a:t>68</a:t>
            </a:fld>
            <a:endParaRPr lang="en-US"/>
          </a:p>
        </p:txBody>
      </p:sp>
      <p:sp>
        <p:nvSpPr>
          <p:cNvPr id="167939" name="Rectangle 2"/>
          <p:cNvSpPr>
            <a:spLocks noGrp="1" noRot="1" noChangeAspect="1" noChangeArrowheads="1" noTextEdit="1"/>
          </p:cNvSpPr>
          <p:nvPr>
            <p:ph type="sldImg"/>
          </p:nvPr>
        </p:nvSpPr>
        <p:spPr>
          <a:xfrm>
            <a:off x="1257300" y="720725"/>
            <a:ext cx="4800600" cy="3600450"/>
          </a:xfrm>
          <a:ln/>
        </p:spPr>
      </p:sp>
      <p:sp>
        <p:nvSpPr>
          <p:cNvPr id="167940" name="Rectangle 3"/>
          <p:cNvSpPr>
            <a:spLocks noGrp="1" noChangeArrowheads="1"/>
          </p:cNvSpPr>
          <p:nvPr>
            <p:ph type="body" idx="1"/>
          </p:nvPr>
        </p:nvSpPr>
        <p:spPr>
          <a:xfrm>
            <a:off x="974725" y="4560888"/>
            <a:ext cx="5365750" cy="4319587"/>
          </a:xfrm>
          <a:noFill/>
          <a:ln/>
        </p:spPr>
        <p:txBody>
          <a:bodyPr/>
          <a:lstStyle/>
          <a:p>
            <a:pPr eaLnBrk="1" hangingPunct="1"/>
            <a:r>
              <a:rPr lang="en-US" smtClean="0"/>
              <a:t>This is the CCM Solution.   Don’t go into details here….  Just emphasize that components are just local interface implementations, as we will see later</a:t>
            </a:r>
          </a:p>
          <a:p>
            <a:pPr eaLnBrk="1" hangingPunct="1"/>
            <a:endParaRPr lang="en-US" smtClean="0"/>
          </a:p>
          <a:p>
            <a:pPr eaLnBrk="1" hangingPunct="1"/>
            <a:r>
              <a:rPr lang="en-US" smtClean="0"/>
              <a:t>Container mediated CORBA services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92399E92-18D5-4248-8E2F-5D3218242D76}" type="slidenum">
              <a:rPr lang="en-US"/>
              <a:pPr/>
              <a:t>69</a:t>
            </a:fld>
            <a:endParaRPr lang="en-US"/>
          </a:p>
        </p:txBody>
      </p:sp>
      <p:sp>
        <p:nvSpPr>
          <p:cNvPr id="168963" name="Slide Image Placeholder 1"/>
          <p:cNvSpPr>
            <a:spLocks noGrp="1" noRot="1" noChangeAspect="1" noTextEdit="1"/>
          </p:cNvSpPr>
          <p:nvPr>
            <p:ph type="sldImg"/>
          </p:nvPr>
        </p:nvSpPr>
        <p:spPr>
          <a:ln/>
        </p:spPr>
      </p:sp>
      <p:sp>
        <p:nvSpPr>
          <p:cNvPr id="168964"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68965"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E64FBE36-ABD2-466E-B4FF-B3248F7997AD}"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68966"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E1A4B7E0-CF6A-46E5-B43C-5DE5CBCEA39C}" type="slidenum">
              <a:rPr lang="en-US" sz="1200" b="0">
                <a:latin typeface="Times New Roman" pitchFamily="18" charset="0"/>
              </a:rPr>
              <a:pPr algn="r" defTabSz="965200" eaLnBrk="1" hangingPunct="1"/>
              <a:t>69</a:t>
            </a:fld>
            <a:endParaRPr lang="en-US" sz="1200" b="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7738A487-8FA4-4DCE-AB9E-4CB12500A658}" type="slidenum">
              <a:rPr lang="en-US"/>
              <a:pPr/>
              <a:t>70</a:t>
            </a:fld>
            <a:endParaRPr lang="en-US"/>
          </a:p>
        </p:txBody>
      </p:sp>
      <p:sp>
        <p:nvSpPr>
          <p:cNvPr id="169987" name="Slide Image Placeholder 1"/>
          <p:cNvSpPr>
            <a:spLocks noGrp="1" noRot="1" noChangeAspect="1" noTextEdit="1"/>
          </p:cNvSpPr>
          <p:nvPr>
            <p:ph type="sldImg"/>
          </p:nvPr>
        </p:nvSpPr>
        <p:spPr>
          <a:ln/>
        </p:spPr>
      </p:sp>
      <p:sp>
        <p:nvSpPr>
          <p:cNvPr id="169988"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69989"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6565B08D-3749-4B6F-AA24-6504BD8FFB2D}"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69990"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60C8D29F-AF7E-4875-809F-CA62C2E16F13}" type="slidenum">
              <a:rPr lang="en-US" sz="1200" b="0">
                <a:latin typeface="Times New Roman" pitchFamily="18" charset="0"/>
              </a:rPr>
              <a:pPr algn="r" defTabSz="965200" eaLnBrk="1" hangingPunct="1"/>
              <a:t>70</a:t>
            </a:fld>
            <a:endParaRPr lang="en-US" sz="1200" b="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0A5D23A-5706-46ED-ABCA-F1DBFD965BF2}" type="slidenum">
              <a:rPr lang="en-US"/>
              <a:pPr/>
              <a:t>71</a:t>
            </a:fld>
            <a:endParaRPr lang="en-US"/>
          </a:p>
        </p:txBody>
      </p:sp>
      <p:sp>
        <p:nvSpPr>
          <p:cNvPr id="171011" name="Slide Image Placeholder 1"/>
          <p:cNvSpPr>
            <a:spLocks noGrp="1" noRot="1" noChangeAspect="1" noTextEdit="1"/>
          </p:cNvSpPr>
          <p:nvPr>
            <p:ph type="sldImg"/>
          </p:nvPr>
        </p:nvSpPr>
        <p:spPr>
          <a:ln/>
        </p:spPr>
      </p:sp>
      <p:sp>
        <p:nvSpPr>
          <p:cNvPr id="171012"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1013"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8CD89F17-5A32-4E68-8D8F-D4C789D2692F}"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1014"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4F5B78E0-4A07-4734-B949-5FED49081E99}" type="slidenum">
              <a:rPr lang="en-US" sz="1200" b="0">
                <a:latin typeface="Times New Roman" pitchFamily="18" charset="0"/>
              </a:rPr>
              <a:pPr algn="r" defTabSz="965200" eaLnBrk="1" hangingPunct="1"/>
              <a:t>71</a:t>
            </a:fld>
            <a:endParaRPr lang="en-US" sz="1200" b="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77642371-BEA1-4000-99C6-97EDCB058D05}" type="slidenum">
              <a:rPr lang="en-US"/>
              <a:pPr/>
              <a:t>72</a:t>
            </a:fld>
            <a:endParaRPr lang="en-US"/>
          </a:p>
        </p:txBody>
      </p:sp>
      <p:sp>
        <p:nvSpPr>
          <p:cNvPr id="172035" name="Slide Image Placeholder 1"/>
          <p:cNvSpPr>
            <a:spLocks noGrp="1" noRot="1" noChangeAspect="1" noTextEdit="1"/>
          </p:cNvSpPr>
          <p:nvPr>
            <p:ph type="sldImg"/>
          </p:nvPr>
        </p:nvSpPr>
        <p:spPr>
          <a:ln/>
        </p:spPr>
      </p:sp>
      <p:sp>
        <p:nvSpPr>
          <p:cNvPr id="172036"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2037"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3D867C88-937D-4D62-B58D-F2B526667393}"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2038"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F618D2A7-F546-4C22-A7FD-DB183875E818}" type="slidenum">
              <a:rPr lang="en-US" sz="1200" b="0">
                <a:latin typeface="Times New Roman" pitchFamily="18" charset="0"/>
              </a:rPr>
              <a:pPr algn="r" defTabSz="965200" eaLnBrk="1" hangingPunct="1"/>
              <a:t>72</a:t>
            </a:fld>
            <a:endParaRPr lang="en-US" sz="1200" b="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B0685DE0-D352-460B-8D7F-01A794F6EAD2}" type="slidenum">
              <a:rPr lang="en-US"/>
              <a:pPr/>
              <a:t>73</a:t>
            </a:fld>
            <a:endParaRPr lang="en-US"/>
          </a:p>
        </p:txBody>
      </p:sp>
      <p:sp>
        <p:nvSpPr>
          <p:cNvPr id="173059" name="Slide Image Placeholder 1"/>
          <p:cNvSpPr>
            <a:spLocks noGrp="1" noRot="1" noChangeAspect="1" noTextEdit="1"/>
          </p:cNvSpPr>
          <p:nvPr>
            <p:ph type="sldImg"/>
          </p:nvPr>
        </p:nvSpPr>
        <p:spPr>
          <a:ln/>
        </p:spPr>
      </p:sp>
      <p:sp>
        <p:nvSpPr>
          <p:cNvPr id="173060"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3061"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6C3A938D-65C5-418C-A3AF-DCD626240D17}"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3062"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3BF4B8F0-8A30-45BC-B590-DD15A348E7AB}" type="slidenum">
              <a:rPr lang="en-US" sz="1200" b="0">
                <a:latin typeface="Times New Roman" pitchFamily="18" charset="0"/>
              </a:rPr>
              <a:pPr algn="r" defTabSz="965200" eaLnBrk="1" hangingPunct="1"/>
              <a:t>73</a:t>
            </a:fld>
            <a:endParaRPr lang="en-US" sz="1200" b="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4995C2B3-F05A-4B08-B32C-EA5EC8D6A708}" type="slidenum">
              <a:rPr lang="en-US"/>
              <a:pPr/>
              <a:t>74</a:t>
            </a:fld>
            <a:endParaRPr lang="en-US"/>
          </a:p>
        </p:txBody>
      </p:sp>
      <p:sp>
        <p:nvSpPr>
          <p:cNvPr id="174083" name="Slide Image Placeholder 1"/>
          <p:cNvSpPr>
            <a:spLocks noGrp="1" noRot="1" noChangeAspect="1" noTextEdit="1"/>
          </p:cNvSpPr>
          <p:nvPr>
            <p:ph type="sldImg"/>
          </p:nvPr>
        </p:nvSpPr>
        <p:spPr>
          <a:ln/>
        </p:spPr>
      </p:sp>
      <p:sp>
        <p:nvSpPr>
          <p:cNvPr id="174084"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4085"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C62F0C1C-262F-45FA-9D39-3AD86E9211BE}"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4086"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C53020CD-1DB4-4861-B579-122418519141}" type="slidenum">
              <a:rPr lang="en-US" sz="1200" b="0">
                <a:latin typeface="Times New Roman" pitchFamily="18" charset="0"/>
              </a:rPr>
              <a:pPr algn="r" defTabSz="965200" eaLnBrk="1" hangingPunct="1"/>
              <a:t>74</a:t>
            </a:fld>
            <a:endParaRPr lang="en-US" sz="1200" b="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5B1BB6A3-9413-4C14-B0A9-74AE9B27C6C5}" type="slidenum">
              <a:rPr lang="en-US"/>
              <a:pPr/>
              <a:t>75</a:t>
            </a:fld>
            <a:endParaRPr lang="en-US"/>
          </a:p>
        </p:txBody>
      </p:sp>
      <p:sp>
        <p:nvSpPr>
          <p:cNvPr id="175107" name="Slide Image Placeholder 1"/>
          <p:cNvSpPr>
            <a:spLocks noGrp="1" noRot="1" noChangeAspect="1" noTextEdit="1"/>
          </p:cNvSpPr>
          <p:nvPr>
            <p:ph type="sldImg"/>
          </p:nvPr>
        </p:nvSpPr>
        <p:spPr>
          <a:ln/>
        </p:spPr>
      </p:sp>
      <p:sp>
        <p:nvSpPr>
          <p:cNvPr id="175108"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5109"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07504B16-F35F-43F2-96EF-B565BD0D9F3B}"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5110"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E6225F69-B60B-44BE-9CD5-11C3D9ABC0DC}" type="slidenum">
              <a:rPr lang="en-US" sz="1200" b="0">
                <a:latin typeface="Times New Roman" pitchFamily="18" charset="0"/>
              </a:rPr>
              <a:pPr algn="r" defTabSz="965200" eaLnBrk="1" hangingPunct="1"/>
              <a:t>75</a:t>
            </a:fld>
            <a:endParaRPr lang="en-US" sz="1200" b="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606E2BF5-C0AD-4BAD-B575-43824AF9C121}" type="slidenum">
              <a:rPr lang="en-US"/>
              <a:pPr/>
              <a:t>76</a:t>
            </a:fld>
            <a:endParaRPr lang="en-US"/>
          </a:p>
        </p:txBody>
      </p:sp>
      <p:sp>
        <p:nvSpPr>
          <p:cNvPr id="176131" name="Slide Image Placeholder 1"/>
          <p:cNvSpPr>
            <a:spLocks noGrp="1" noRot="1" noChangeAspect="1" noTextEdit="1"/>
          </p:cNvSpPr>
          <p:nvPr>
            <p:ph type="sldImg"/>
          </p:nvPr>
        </p:nvSpPr>
        <p:spPr>
          <a:ln/>
        </p:spPr>
      </p:sp>
      <p:sp>
        <p:nvSpPr>
          <p:cNvPr id="176132"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6133"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0499E59A-CA17-4476-BCFD-2CBEFC03A4D7}"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6134"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E8184DF4-C09E-4E01-8053-5AE3CADB9CC4}" type="slidenum">
              <a:rPr lang="en-US" sz="1200" b="0">
                <a:latin typeface="Times New Roman" pitchFamily="18" charset="0"/>
              </a:rPr>
              <a:pPr algn="r" defTabSz="965200" eaLnBrk="1" hangingPunct="1"/>
              <a:t>76</a:t>
            </a:fld>
            <a:endParaRPr lang="en-US" sz="1200" b="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E370F97-FD64-48FE-9649-7561C2A389E5}" type="slidenum">
              <a:rPr lang="en-US"/>
              <a:pPr/>
              <a:t>77</a:t>
            </a:fld>
            <a:endParaRPr lang="en-US"/>
          </a:p>
        </p:txBody>
      </p:sp>
      <p:sp>
        <p:nvSpPr>
          <p:cNvPr id="177155" name="Slide Image Placeholder 1"/>
          <p:cNvSpPr>
            <a:spLocks noGrp="1" noRot="1" noChangeAspect="1" noTextEdit="1"/>
          </p:cNvSpPr>
          <p:nvPr>
            <p:ph type="sldImg"/>
          </p:nvPr>
        </p:nvSpPr>
        <p:spPr>
          <a:ln/>
        </p:spPr>
      </p:sp>
      <p:sp>
        <p:nvSpPr>
          <p:cNvPr id="177156"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7157"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98DD6456-1287-494C-ADAC-EDD1D7C2C3C5}"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7158"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AF19A5F5-37CF-462B-AF9A-BA5C5DB0BDDC}" type="slidenum">
              <a:rPr lang="en-US" sz="1200" b="0">
                <a:latin typeface="Times New Roman" pitchFamily="18" charset="0"/>
              </a:rPr>
              <a:pPr algn="r" defTabSz="965200" eaLnBrk="1" hangingPunct="1"/>
              <a:t>77</a:t>
            </a:fld>
            <a:endParaRPr lang="en-US" sz="1200" b="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73CD9CBD-FC31-427B-8932-55EB7EB8312B}" type="slidenum">
              <a:rPr lang="en-US"/>
              <a:pPr/>
              <a:t>7</a:t>
            </a:fld>
            <a:endParaRPr lang="en-US"/>
          </a:p>
        </p:txBody>
      </p:sp>
      <p:sp>
        <p:nvSpPr>
          <p:cNvPr id="139267" name="Rectangle 2"/>
          <p:cNvSpPr>
            <a:spLocks noGrp="1" noRot="1" noChangeAspect="1" noChangeArrowheads="1" noTextEdit="1"/>
          </p:cNvSpPr>
          <p:nvPr>
            <p:ph type="sldImg"/>
          </p:nvPr>
        </p:nvSpPr>
        <p:spPr>
          <a:xfrm>
            <a:off x="1258888" y="720725"/>
            <a:ext cx="4797425" cy="3598863"/>
          </a:xfrm>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3A8D990-6F97-459B-BB85-162586CE6FE0}" type="slidenum">
              <a:rPr lang="en-US"/>
              <a:pPr/>
              <a:t>78</a:t>
            </a:fld>
            <a:endParaRPr lang="en-US"/>
          </a:p>
        </p:txBody>
      </p:sp>
      <p:sp>
        <p:nvSpPr>
          <p:cNvPr id="178179" name="Slide Image Placeholder 1"/>
          <p:cNvSpPr>
            <a:spLocks noGrp="1" noRot="1" noChangeAspect="1" noTextEdit="1"/>
          </p:cNvSpPr>
          <p:nvPr>
            <p:ph type="sldImg"/>
          </p:nvPr>
        </p:nvSpPr>
        <p:spPr>
          <a:ln/>
        </p:spPr>
      </p:sp>
      <p:sp>
        <p:nvSpPr>
          <p:cNvPr id="178180" name="Notes Placeholder 2"/>
          <p:cNvSpPr>
            <a:spLocks noGrp="1"/>
          </p:cNvSpPr>
          <p:nvPr>
            <p:ph type="body" idx="1"/>
          </p:nvPr>
        </p:nvSpPr>
        <p:spPr>
          <a:noFill/>
          <a:ln/>
        </p:spPr>
        <p:txBody>
          <a:bodyPr lIns="96535" tIns="48268" rIns="96535" bIns="48268"/>
          <a:lstStyle/>
          <a:p>
            <a:pPr marL="0" lvl="1" eaLnBrk="1" hangingPunct="1"/>
            <a:endParaRPr lang="en-US" smtClean="0"/>
          </a:p>
        </p:txBody>
      </p:sp>
      <p:sp>
        <p:nvSpPr>
          <p:cNvPr id="178181"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EB7A49D6-6624-438F-B7B4-5D78929C3606}"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8182"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38714452-A552-4EB8-A941-1D23EBC1447A}" type="slidenum">
              <a:rPr lang="en-US" sz="1200" b="0">
                <a:latin typeface="Times New Roman" pitchFamily="18" charset="0"/>
              </a:rPr>
              <a:pPr algn="r" defTabSz="965200" eaLnBrk="1" hangingPunct="1"/>
              <a:t>78</a:t>
            </a:fld>
            <a:endParaRPr lang="en-US" sz="1200" b="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B01A3C5A-E1B4-4642-AA3E-44B18632C189}" type="slidenum">
              <a:rPr lang="en-US"/>
              <a:pPr/>
              <a:t>79</a:t>
            </a:fld>
            <a:endParaRPr lang="en-US"/>
          </a:p>
        </p:txBody>
      </p:sp>
      <p:sp>
        <p:nvSpPr>
          <p:cNvPr id="179203" name="Slide Image Placeholder 1"/>
          <p:cNvSpPr>
            <a:spLocks noGrp="1" noRot="1" noChangeAspect="1" noTextEdit="1"/>
          </p:cNvSpPr>
          <p:nvPr>
            <p:ph type="sldImg"/>
          </p:nvPr>
        </p:nvSpPr>
        <p:spPr>
          <a:ln/>
        </p:spPr>
      </p:sp>
      <p:sp>
        <p:nvSpPr>
          <p:cNvPr id="179204"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79205"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F4472021-7075-4A7A-8C25-F03F9E408FD4}"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79206"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0FAD6D04-A8AB-4DBD-81E8-743EF918E496}" type="slidenum">
              <a:rPr lang="en-US" sz="1200" b="0">
                <a:latin typeface="Times New Roman" pitchFamily="18" charset="0"/>
              </a:rPr>
              <a:pPr algn="r" defTabSz="965200" eaLnBrk="1" hangingPunct="1"/>
              <a:t>79</a:t>
            </a:fld>
            <a:endParaRPr lang="en-US" sz="1200" b="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9D09496A-1580-42D1-8D05-CACA1BCD225D}" type="slidenum">
              <a:rPr lang="en-US"/>
              <a:pPr/>
              <a:t>80</a:t>
            </a:fld>
            <a:endParaRPr lang="en-US"/>
          </a:p>
        </p:txBody>
      </p:sp>
      <p:sp>
        <p:nvSpPr>
          <p:cNvPr id="180227" name="Slide Image Placeholder 1"/>
          <p:cNvSpPr>
            <a:spLocks noGrp="1" noRot="1" noChangeAspect="1" noTextEdit="1"/>
          </p:cNvSpPr>
          <p:nvPr>
            <p:ph type="sldImg"/>
          </p:nvPr>
        </p:nvSpPr>
        <p:spPr>
          <a:ln/>
        </p:spPr>
      </p:sp>
      <p:sp>
        <p:nvSpPr>
          <p:cNvPr id="180228"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80229"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F8B71591-2AB7-460E-8F66-908411E0D19A}"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80230"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129DDB4B-6BCA-4B6F-83EE-AF8A501E9F89}" type="slidenum">
              <a:rPr lang="en-US" sz="1200" b="0">
                <a:latin typeface="Times New Roman" pitchFamily="18" charset="0"/>
              </a:rPr>
              <a:pPr algn="r" defTabSz="965200" eaLnBrk="1" hangingPunct="1"/>
              <a:t>80</a:t>
            </a:fld>
            <a:endParaRPr lang="en-US" sz="1200" b="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23678063-B444-47AA-A525-354FD7BFD8E5}" type="slidenum">
              <a:rPr lang="en-US"/>
              <a:pPr/>
              <a:t>81</a:t>
            </a:fld>
            <a:endParaRPr lang="en-US"/>
          </a:p>
        </p:txBody>
      </p:sp>
      <p:sp>
        <p:nvSpPr>
          <p:cNvPr id="181251" name="Slide Image Placeholder 1"/>
          <p:cNvSpPr>
            <a:spLocks noGrp="1" noRot="1" noChangeAspect="1" noTextEdit="1"/>
          </p:cNvSpPr>
          <p:nvPr>
            <p:ph type="sldImg"/>
          </p:nvPr>
        </p:nvSpPr>
        <p:spPr>
          <a:ln/>
        </p:spPr>
      </p:sp>
      <p:sp>
        <p:nvSpPr>
          <p:cNvPr id="181252" name="Notes Placeholder 2"/>
          <p:cNvSpPr>
            <a:spLocks noGrp="1"/>
          </p:cNvSpPr>
          <p:nvPr>
            <p:ph type="body" idx="1"/>
          </p:nvPr>
        </p:nvSpPr>
        <p:spPr>
          <a:noFill/>
          <a:ln/>
        </p:spPr>
        <p:txBody>
          <a:bodyPr lIns="96535" tIns="48268" rIns="96535" bIns="48268"/>
          <a:lstStyle/>
          <a:p>
            <a:pPr eaLnBrk="1" hangingPunct="1"/>
            <a:r>
              <a:rPr lang="en-US" smtClean="0"/>
              <a:t>Kitty, could you please animate the first bullet, i.e., illustrate how the model interpreter generates the BIR spec from CQML models?  </a:t>
            </a:r>
          </a:p>
          <a:p>
            <a:pPr eaLnBrk="1" hangingPunct="1"/>
            <a:r>
              <a:rPr lang="en-US" smtClean="0"/>
              <a:t>Doug, I have added the animation.</a:t>
            </a:r>
          </a:p>
        </p:txBody>
      </p:sp>
      <p:sp>
        <p:nvSpPr>
          <p:cNvPr id="181253"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137D09F2-6C9D-4FD6-A57F-1415BDE62FC8}"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81254"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9394AC75-165C-4567-92C9-832B0BAE7C2D}" type="slidenum">
              <a:rPr lang="en-US" sz="1200" b="0">
                <a:latin typeface="Times New Roman" pitchFamily="18" charset="0"/>
              </a:rPr>
              <a:pPr algn="r" defTabSz="965200" eaLnBrk="1" hangingPunct="1"/>
              <a:t>81</a:t>
            </a:fld>
            <a:endParaRPr lang="en-US" sz="1200" b="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DF1F20B-BF08-420D-AF62-53BF32107803}" type="slidenum">
              <a:rPr lang="en-US"/>
              <a:pPr/>
              <a:t>82</a:t>
            </a:fld>
            <a:endParaRPr lang="en-US"/>
          </a:p>
        </p:txBody>
      </p:sp>
      <p:sp>
        <p:nvSpPr>
          <p:cNvPr id="182275" name="Slide Image Placeholder 1"/>
          <p:cNvSpPr>
            <a:spLocks noGrp="1" noRot="1" noChangeAspect="1" noTextEdit="1"/>
          </p:cNvSpPr>
          <p:nvPr>
            <p:ph type="sldImg"/>
          </p:nvPr>
        </p:nvSpPr>
        <p:spPr>
          <a:ln/>
        </p:spPr>
      </p:sp>
      <p:sp>
        <p:nvSpPr>
          <p:cNvPr id="182276"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82277"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C2EAAAC7-3709-48A9-A267-13F08FDF65BE}"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82278"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6B0C670E-0662-4ADB-B16B-D17A69A07D5D}" type="slidenum">
              <a:rPr lang="en-US" sz="1200" b="0">
                <a:latin typeface="Times New Roman" pitchFamily="18" charset="0"/>
              </a:rPr>
              <a:pPr algn="r" defTabSz="965200" eaLnBrk="1" hangingPunct="1"/>
              <a:t>82</a:t>
            </a:fld>
            <a:endParaRPr lang="en-US" sz="1200" b="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2740F-A5A9-46A4-BD8D-8910AA362F79}" type="slidenum">
              <a:rPr lang="en-US" smtClean="0"/>
              <a:pPr/>
              <a:t>84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85</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86</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01548-5230-A84E-B0E1-7B64F1C5FCC2}" type="slidenum">
              <a:rPr lang="en-US"/>
              <a:pPr/>
              <a:t>87</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F341862-F5E0-453F-AFD8-935B427A7C9B}" type="slidenum">
              <a:rPr lang="en-US"/>
              <a:pPr/>
              <a:t>8</a:t>
            </a:fld>
            <a:endParaRPr lang="en-US"/>
          </a:p>
        </p:txBody>
      </p:sp>
      <p:sp>
        <p:nvSpPr>
          <p:cNvPr id="140291" name="Slide Image Placeholder 1"/>
          <p:cNvSpPr>
            <a:spLocks noGrp="1" noRot="1" noChangeAspect="1" noTextEdit="1"/>
          </p:cNvSpPr>
          <p:nvPr>
            <p:ph type="sldImg"/>
          </p:nvPr>
        </p:nvSpPr>
        <p:spPr>
          <a:ln/>
        </p:spPr>
      </p:sp>
      <p:sp>
        <p:nvSpPr>
          <p:cNvPr id="140292" name="Notes Placeholder 2"/>
          <p:cNvSpPr>
            <a:spLocks noGrp="1"/>
          </p:cNvSpPr>
          <p:nvPr>
            <p:ph type="body" idx="1"/>
          </p:nvPr>
        </p:nvSpPr>
        <p:spPr>
          <a:noFill/>
          <a:ln/>
        </p:spPr>
        <p:txBody>
          <a:bodyPr lIns="96535" tIns="48268" rIns="96535" bIns="48268"/>
          <a:lstStyle/>
          <a:p>
            <a:pPr eaLnBrk="1" hangingPunct="1"/>
            <a:endParaRPr lang="en-US" smtClean="0"/>
          </a:p>
        </p:txBody>
      </p:sp>
      <p:sp>
        <p:nvSpPr>
          <p:cNvPr id="140293" name="Date Placeholder 3"/>
          <p:cNvSpPr txBox="1">
            <a:spLocks noGrp="1"/>
          </p:cNvSpPr>
          <p:nvPr/>
        </p:nvSpPr>
        <p:spPr bwMode="auto">
          <a:xfrm>
            <a:off x="4146550" y="0"/>
            <a:ext cx="3168650" cy="479425"/>
          </a:xfrm>
          <a:prstGeom prst="rect">
            <a:avLst/>
          </a:prstGeom>
          <a:noFill/>
          <a:ln w="9525">
            <a:noFill/>
            <a:miter lim="800000"/>
            <a:headEnd/>
            <a:tailEnd/>
          </a:ln>
        </p:spPr>
        <p:txBody>
          <a:bodyPr lIns="96535" tIns="48268" rIns="96535" bIns="48268"/>
          <a:lstStyle/>
          <a:p>
            <a:pPr algn="r" defTabSz="965200" eaLnBrk="1" hangingPunct="1"/>
            <a:fld id="{576A13F8-CB04-4A26-A551-BF2BFA505106}" type="datetime1">
              <a:rPr lang="en-US" sz="1200" b="0">
                <a:latin typeface="Times New Roman" pitchFamily="18" charset="0"/>
              </a:rPr>
              <a:pPr algn="r" defTabSz="965200" eaLnBrk="1" hangingPunct="1"/>
              <a:t>11/17/2009</a:t>
            </a:fld>
            <a:endParaRPr lang="en-US" sz="1200" b="0">
              <a:latin typeface="Times New Roman" pitchFamily="18" charset="0"/>
            </a:endParaRPr>
          </a:p>
        </p:txBody>
      </p:sp>
      <p:sp>
        <p:nvSpPr>
          <p:cNvPr id="140294" name="Slide Number Placeholder 4"/>
          <p:cNvSpPr txBox="1">
            <a:spLocks noGrp="1"/>
          </p:cNvSpPr>
          <p:nvPr/>
        </p:nvSpPr>
        <p:spPr bwMode="auto">
          <a:xfrm>
            <a:off x="4146550" y="9121775"/>
            <a:ext cx="3168650" cy="479425"/>
          </a:xfrm>
          <a:prstGeom prst="rect">
            <a:avLst/>
          </a:prstGeom>
          <a:noFill/>
          <a:ln w="9525">
            <a:noFill/>
            <a:miter lim="800000"/>
            <a:headEnd/>
            <a:tailEnd/>
          </a:ln>
        </p:spPr>
        <p:txBody>
          <a:bodyPr lIns="96535" tIns="48268" rIns="96535" bIns="48268" anchor="b"/>
          <a:lstStyle/>
          <a:p>
            <a:pPr algn="r" defTabSz="965200" eaLnBrk="1" hangingPunct="1"/>
            <a:fld id="{71EA9498-9E59-497A-92D7-247900BE24C3}" type="slidenum">
              <a:rPr lang="en-US" sz="1200" b="0">
                <a:latin typeface="Times New Roman" pitchFamily="18" charset="0"/>
              </a:rPr>
              <a:pPr algn="r" defTabSz="965200" eaLnBrk="1" hangingPunct="1"/>
              <a:t>8</a:t>
            </a:fld>
            <a:endParaRPr lang="en-US" sz="1200" b="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2740F-A5A9-46A4-BD8D-8910AA362F79}" type="slidenum">
              <a:rPr lang="en-US" smtClean="0"/>
              <a:pPr/>
              <a:t>89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2740F-A5A9-46A4-BD8D-8910AA362F79}" type="slidenum">
              <a:rPr lang="en-US" smtClean="0"/>
              <a:pPr/>
              <a:t>90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2740F-A5A9-46A4-BD8D-8910AA362F79}" type="slidenum">
              <a:rPr lang="en-US" smtClean="0"/>
              <a:pPr/>
              <a:t>91</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2740F-A5A9-46A4-BD8D-8910AA362F79}" type="slidenum">
              <a:rPr lang="en-US" smtClean="0"/>
              <a:pPr/>
              <a:t>92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2740F-A5A9-46A4-BD8D-8910AA362F79}" type="slidenum">
              <a:rPr lang="en-US" smtClean="0"/>
              <a:pPr/>
              <a:t>93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AD3F6B4-4192-4A63-B749-48F4F64BE94E}" type="slidenum">
              <a:rPr lang="en-US"/>
              <a:pPr/>
              <a:t>94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baseline="0" dirty="0" smtClean="0">
              <a:latin typeface="Times New Roman" pitchFamily="-109" charset="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95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96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97</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98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309D726-4551-45E1-B852-F4C208B970B5}" type="slidenum">
              <a:rPr lang="en-US"/>
              <a:pPr/>
              <a:t>13</a:t>
            </a:fld>
            <a:endParaRPr lang="en-US"/>
          </a:p>
        </p:txBody>
      </p:sp>
      <p:sp>
        <p:nvSpPr>
          <p:cNvPr id="124931" name="Rectangle 2"/>
          <p:cNvSpPr>
            <a:spLocks noGrp="1" noRot="1" noChangeAspect="1" noChangeArrowheads="1" noTextEdit="1"/>
          </p:cNvSpPr>
          <p:nvPr>
            <p:ph type="sldImg"/>
          </p:nvPr>
        </p:nvSpPr>
        <p:spPr>
          <a:xfrm>
            <a:off x="1258888" y="720725"/>
            <a:ext cx="4797425" cy="3598863"/>
          </a:xfrm>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99</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E2740F-A5A9-46A4-BD8D-8910AA362F79}" type="slidenum">
              <a:rPr lang="en-US" smtClean="0"/>
              <a:pPr/>
              <a:t>100</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C0953A7F-7FA0-4C79-AA52-7E8CD387E25F}" type="slidenum">
              <a:rPr lang="en-US"/>
              <a:pPr/>
              <a:t>102</a:t>
            </a:fld>
            <a:endParaRPr lang="en-US"/>
          </a:p>
        </p:txBody>
      </p:sp>
      <p:sp>
        <p:nvSpPr>
          <p:cNvPr id="191491" name="Rectangle 2"/>
          <p:cNvSpPr>
            <a:spLocks noGrp="1" noRot="1" noChangeAspect="1" noChangeArrowheads="1" noTextEdit="1"/>
          </p:cNvSpPr>
          <p:nvPr>
            <p:ph type="sldImg"/>
          </p:nvPr>
        </p:nvSpPr>
        <p:spPr>
          <a:xfrm>
            <a:off x="1257300" y="720725"/>
            <a:ext cx="4800600" cy="3600450"/>
          </a:xfrm>
          <a:ln/>
        </p:spPr>
      </p:sp>
      <p:sp>
        <p:nvSpPr>
          <p:cNvPr id="191492" name="Rectangle 3"/>
          <p:cNvSpPr>
            <a:spLocks noGrp="1" noChangeArrowheads="1"/>
          </p:cNvSpPr>
          <p:nvPr>
            <p:ph type="body" idx="1"/>
          </p:nvPr>
        </p:nvSpPr>
        <p:spPr>
          <a:xfrm>
            <a:off x="731838" y="4560888"/>
            <a:ext cx="5851525" cy="4319587"/>
          </a:xfrm>
          <a:noFill/>
          <a:ln/>
        </p:spPr>
        <p:txBody>
          <a:bodyPr/>
          <a:lstStyle/>
          <a:p>
            <a:pPr eaLnBrk="1" hangingPunct="1"/>
            <a:r>
              <a:rPr lang="en-US" smtClean="0"/>
              <a:t>Arvind, is it not yet suitable for DRE systems or DRE PLAs. </a:t>
            </a:r>
          </a:p>
          <a:p>
            <a:pPr eaLnBrk="1" hangingPunct="1"/>
            <a:endParaRPr lang="en-US" smtClean="0"/>
          </a:p>
          <a:p>
            <a:pPr eaLnBrk="1" hangingPunct="1"/>
            <a:r>
              <a:rPr lang="en-US" smtClean="0"/>
              <a:t>Arvind, I think it’s “PLA-based DRE systems”</a:t>
            </a:r>
          </a:p>
          <a:p>
            <a:pPr eaLnBrk="1" hangingPunct="1"/>
            <a:endParaRPr lang="en-US" smtClean="0"/>
          </a:p>
          <a:p>
            <a:pPr eaLnBrk="1" hangingPunct="1"/>
            <a:r>
              <a:rPr lang="en-US" smtClean="0"/>
              <a:t>I ask this because PLA is our focus &amp; the context is DRE systems.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08321FD3-E324-444B-A431-E50F739EFFDD}" type="slidenum">
              <a:rPr lang="en-US"/>
              <a:pPr/>
              <a:t>104</a:t>
            </a:fld>
            <a:endParaRPr lang="en-US"/>
          </a:p>
        </p:txBody>
      </p:sp>
      <p:sp>
        <p:nvSpPr>
          <p:cNvPr id="192515" name="Rectangle 2"/>
          <p:cNvSpPr>
            <a:spLocks noGrp="1" noRot="1" noChangeAspect="1" noChangeArrowheads="1" noTextEdit="1"/>
          </p:cNvSpPr>
          <p:nvPr>
            <p:ph type="sldImg"/>
          </p:nvPr>
        </p:nvSpPr>
        <p:spPr>
          <a:xfrm>
            <a:off x="1257300" y="720725"/>
            <a:ext cx="4800600" cy="3600450"/>
          </a:xfrm>
          <a:ln/>
        </p:spPr>
      </p:sp>
      <p:sp>
        <p:nvSpPr>
          <p:cNvPr id="192516"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0E2D755F-2CB3-4875-AA7C-3FDD0F0DDD21}" type="slidenum">
              <a:rPr lang="en-US"/>
              <a:pPr/>
              <a:t>105</a:t>
            </a:fld>
            <a:endParaRPr lang="en-US"/>
          </a:p>
        </p:txBody>
      </p:sp>
      <p:sp>
        <p:nvSpPr>
          <p:cNvPr id="193539" name="Rectangle 2"/>
          <p:cNvSpPr>
            <a:spLocks noGrp="1" noRot="1" noChangeAspect="1" noChangeArrowheads="1" noTextEdit="1"/>
          </p:cNvSpPr>
          <p:nvPr>
            <p:ph type="sldImg"/>
          </p:nvPr>
        </p:nvSpPr>
        <p:spPr>
          <a:xfrm>
            <a:off x="1257300" y="720725"/>
            <a:ext cx="4800600" cy="3600450"/>
          </a:xfrm>
          <a:ln/>
        </p:spPr>
      </p:sp>
      <p:sp>
        <p:nvSpPr>
          <p:cNvPr id="193540"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834466A2-2B1F-4275-A5B2-422C59C2F96E}" type="slidenum">
              <a:rPr lang="en-US"/>
              <a:pPr/>
              <a:t>106</a:t>
            </a:fld>
            <a:endParaRPr lang="en-US"/>
          </a:p>
        </p:txBody>
      </p:sp>
      <p:sp>
        <p:nvSpPr>
          <p:cNvPr id="194563" name="Rectangle 2"/>
          <p:cNvSpPr>
            <a:spLocks noGrp="1" noRot="1" noChangeAspect="1" noChangeArrowheads="1" noTextEdit="1"/>
          </p:cNvSpPr>
          <p:nvPr>
            <p:ph type="sldImg"/>
          </p:nvPr>
        </p:nvSpPr>
        <p:spPr>
          <a:xfrm>
            <a:off x="1257300" y="720725"/>
            <a:ext cx="4800600" cy="3600450"/>
          </a:xfrm>
          <a:ln/>
        </p:spPr>
      </p:sp>
      <p:sp>
        <p:nvSpPr>
          <p:cNvPr id="194564" name="Rectangle 3"/>
          <p:cNvSpPr>
            <a:spLocks noGrp="1" noChangeArrowheads="1"/>
          </p:cNvSpPr>
          <p:nvPr>
            <p:ph type="body" idx="1"/>
          </p:nvPr>
        </p:nvSpPr>
        <p:spPr>
          <a:xfrm>
            <a:off x="731838" y="4560888"/>
            <a:ext cx="5851525" cy="4319587"/>
          </a:xfrm>
          <a:noFill/>
          <a:ln/>
        </p:spPr>
        <p:txBody>
          <a:bodyPr/>
          <a:lstStyle/>
          <a:p>
            <a:pPr eaLnBrk="1" hangingPunct="1"/>
            <a:r>
              <a:rPr lang="en-US" smtClean="0"/>
              <a:t>Arvind, please fix this ORB diagram to be consistent with the other diagrams earlier!</a:t>
            </a:r>
          </a:p>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FD3E28C-0393-4995-BED9-4D285C398126}" type="slidenum">
              <a:rPr lang="en-US"/>
              <a:pPr/>
              <a:t>107</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730250" y="4559300"/>
            <a:ext cx="5854700" cy="4321175"/>
          </a:xfrm>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A4616360-4929-4EEA-8E85-E30D31042520}" type="slidenum">
              <a:rPr lang="en-US"/>
              <a:pPr/>
              <a:t>108</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730250" y="4559300"/>
            <a:ext cx="5854700" cy="4321175"/>
          </a:xfrm>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CC1DC4C4-D39F-4AE9-A492-F3FAB05EDA9E}" type="slidenum">
              <a:rPr lang="en-US"/>
              <a:pPr/>
              <a:t>109</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730250" y="4559300"/>
            <a:ext cx="5854700" cy="4321175"/>
          </a:xfrm>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E1AF5E74-7BFE-4A6E-B70A-105B574D9424}" type="slidenum">
              <a:rPr lang="en-US"/>
              <a:pPr/>
              <a:t>110</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n-US" smtClean="0"/>
              <a:t>Discuss that although middleware helps address many accidental complexities, it also introduces many newer sets of challenges that arise from the need to configure it appropriately to suit the context of the application. These challenges stem from the variability in the configuration and customization of individual building blocks and their compositions. For example, a reactor could be single threaded or thread pool based. It can be used to demultiplex events in a windowing system or for networking system (using select or poll).</a:t>
            </a:r>
          </a:p>
          <a:p>
            <a:pPr eaLnBrk="1" hangingPunct="1"/>
            <a:endParaRPr lang="en-US" smtClean="0"/>
          </a:p>
          <a:p>
            <a:pPr eaLnBrk="1" hangingPunct="1"/>
            <a:r>
              <a:rPr lang="en-US" smtClean="0"/>
              <a:t>The compositions of blocks also gives rise to challenges since there is a lot of variation in how you can compose things and each one will impact performance in different ways.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E52D1E1-A00C-4DF2-B399-7889EDFB0894}" type="slidenum">
              <a:rPr lang="en-US"/>
              <a:pPr/>
              <a:t>15</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184ABC69-7369-4791-961A-165E3207523C}" type="slidenum">
              <a:rPr lang="en-US"/>
              <a:pPr/>
              <a:t>111</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en-US" smtClean="0"/>
              <a:t>Discuss that although middleware helps address many accidental complexities, it also introduces many newer sets of challenges that arise from the need to configure it appropriately to suit the context of the application. These challenges stem from the variability in the configuration and customization of individual building blocks and their compositions. For example, a reactor could be single threaded or thread pool based. It can be used to demultiplex events in a windowing system or for networking system (using select or poll).</a:t>
            </a:r>
          </a:p>
          <a:p>
            <a:pPr eaLnBrk="1" hangingPunct="1"/>
            <a:endParaRPr lang="en-US" smtClean="0"/>
          </a:p>
          <a:p>
            <a:pPr eaLnBrk="1" hangingPunct="1"/>
            <a:r>
              <a:rPr lang="en-US" smtClean="0"/>
              <a:t>The compositions of blocks also gives rise to challenges since there is a lot of variation in how you can compose things and each one will impact performance in different ways.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0BFD6D79-5FC3-4B24-9297-FE56A6920AAE}" type="slidenum">
              <a:rPr lang="en-US"/>
              <a:pPr/>
              <a:t>112</a:t>
            </a:fld>
            <a:endParaRPr lang="en-US"/>
          </a:p>
        </p:txBody>
      </p:sp>
      <p:sp>
        <p:nvSpPr>
          <p:cNvPr id="200707" name="Rectangle 2"/>
          <p:cNvSpPr>
            <a:spLocks noGrp="1" noRot="1" noChangeAspect="1" noChangeArrowheads="1" noTextEdit="1"/>
          </p:cNvSpPr>
          <p:nvPr>
            <p:ph type="sldImg"/>
          </p:nvPr>
        </p:nvSpPr>
        <p:spPr>
          <a:xfrm>
            <a:off x="1257300" y="720725"/>
            <a:ext cx="4800600" cy="3600450"/>
          </a:xfrm>
          <a:ln/>
        </p:spPr>
      </p:sp>
      <p:sp>
        <p:nvSpPr>
          <p:cNvPr id="200708"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BB0FF053-0562-485E-90C3-B8C17BA12894}" type="slidenum">
              <a:rPr lang="en-US"/>
              <a:pPr/>
              <a:t>116</a:t>
            </a:fld>
            <a:endParaRPr lang="en-US"/>
          </a:p>
        </p:txBody>
      </p:sp>
      <p:sp>
        <p:nvSpPr>
          <p:cNvPr id="201731" name="Rectangle 2"/>
          <p:cNvSpPr>
            <a:spLocks noGrp="1" noRot="1" noChangeAspect="1" noChangeArrowheads="1" noTextEdit="1"/>
          </p:cNvSpPr>
          <p:nvPr>
            <p:ph type="sldImg"/>
          </p:nvPr>
        </p:nvSpPr>
        <p:spPr>
          <a:xfrm>
            <a:off x="1258888" y="720725"/>
            <a:ext cx="4797425" cy="3598863"/>
          </a:xfrm>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CD22E1EB-CA35-423F-A101-66FE61E517E0}" type="slidenum">
              <a:rPr lang="en-US"/>
              <a:pPr/>
              <a:t>118</a:t>
            </a:fld>
            <a:endParaRPr lang="en-US"/>
          </a:p>
        </p:txBody>
      </p:sp>
      <p:sp>
        <p:nvSpPr>
          <p:cNvPr id="202755" name="Rectangle 2"/>
          <p:cNvSpPr>
            <a:spLocks noGrp="1" noRot="1" noChangeAspect="1" noChangeArrowheads="1" noTextEdit="1"/>
          </p:cNvSpPr>
          <p:nvPr>
            <p:ph type="sldImg"/>
          </p:nvPr>
        </p:nvSpPr>
        <p:spPr>
          <a:xfrm>
            <a:off x="1258888" y="720725"/>
            <a:ext cx="4797425" cy="3598863"/>
          </a:xfrm>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F7C09AF-919F-4F68-9BAF-45A6FA8EF8D6}" type="slidenum">
              <a:rPr lang="en-US"/>
              <a:pPr/>
              <a:t>119</a:t>
            </a:fld>
            <a:endParaRPr lang="en-US"/>
          </a:p>
        </p:txBody>
      </p:sp>
      <p:sp>
        <p:nvSpPr>
          <p:cNvPr id="203779" name="Rectangle 2"/>
          <p:cNvSpPr>
            <a:spLocks noGrp="1" noRot="1" noChangeAspect="1" noChangeArrowheads="1" noTextEdit="1"/>
          </p:cNvSpPr>
          <p:nvPr>
            <p:ph type="sldImg"/>
          </p:nvPr>
        </p:nvSpPr>
        <p:spPr>
          <a:xfrm>
            <a:off x="1258888" y="720725"/>
            <a:ext cx="4797425" cy="3598863"/>
          </a:xfrm>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57200" y="6061075"/>
            <a:ext cx="7772400" cy="457200"/>
          </a:xfrm>
          <a:prstGeom prst="rect">
            <a:avLst/>
          </a:prstGeom>
          <a:noFill/>
          <a:ln w="9525">
            <a:noFill/>
            <a:miter lim="800000"/>
            <a:headEnd/>
            <a:tailEnd/>
          </a:ln>
          <a:effectLst/>
        </p:spPr>
        <p:txBody>
          <a:bodyPr>
            <a:spAutoFit/>
          </a:bodyPr>
          <a:lstStyle/>
          <a:p>
            <a:pPr algn="l" eaLnBrk="1" hangingPunct="1">
              <a:defRPr/>
            </a:pPr>
            <a:endParaRPr lang="en-US" sz="2400" b="0">
              <a:latin typeface="Times New Roman" pitchFamily="18" charset="0"/>
            </a:endParaRPr>
          </a:p>
        </p:txBody>
      </p:sp>
      <p:sp>
        <p:nvSpPr>
          <p:cNvPr id="44034" name="Rectangle 2"/>
          <p:cNvSpPr>
            <a:spLocks noGrp="1" noChangeArrowheads="1"/>
          </p:cNvSpPr>
          <p:nvPr>
            <p:ph type="ctrTitle"/>
          </p:nvPr>
        </p:nvSpPr>
        <p:spPr>
          <a:xfrm>
            <a:off x="685800" y="228600"/>
            <a:ext cx="7772400" cy="1752600"/>
          </a:xfrm>
        </p:spPr>
        <p:txBody>
          <a:bodyPr/>
          <a:lstStyle>
            <a:lvl1pPr>
              <a:defRPr/>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4093974-1EA2-42EF-A253-05063882887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7163" y="166688"/>
            <a:ext cx="1951037" cy="6234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0" y="166688"/>
            <a:ext cx="5700713" cy="6234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6CE4151-323B-4E78-BB33-B61AF8D7954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77724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733800"/>
            <a:ext cx="77724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DED8FFC-DBF2-4E88-B6D0-DB30EDA3057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6EBB5994-18C0-4601-84DD-ACF37B707DA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4050" y="166688"/>
            <a:ext cx="7772400" cy="381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9144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338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338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EB2A8DA9-7D80-4129-AB76-045A74A5875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F6232F44-018E-4F5B-8A7A-B96E571B8F9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914400"/>
            <a:ext cx="7772400" cy="54864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81B2EA3-446F-4D37-A5EB-17CC0DE0F9A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A2A7159E-0B77-48DC-8FDA-6BCE0082F74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C9062EF-C341-41DA-B61E-F452C9DF6C8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77724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733800"/>
            <a:ext cx="77724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69B8CA9-A4CC-494B-ACF1-520A497DB1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1B09718-3F01-460F-AFC8-8DEF0EC83A6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4050" y="166688"/>
            <a:ext cx="7804150" cy="6234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8564996C-1FB5-4A96-A060-DCEC360378A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0" y="166688"/>
            <a:ext cx="7772400" cy="381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9144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3733800"/>
            <a:ext cx="3810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914400"/>
            <a:ext cx="381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76FC2ED0-EE12-43D1-BC0E-4675B104C79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AA9EC2C1-0704-424C-9D28-23F1ED0C84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A3C60CB-F8E1-4028-830B-B6543FFEAC6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54897F06-E1C8-4E03-8D31-AA351C10876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8DB708D-1C6D-4946-8C63-1AA35B898B8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60484079-75B7-49B4-9E15-FC4B29CF6DE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F1CFCE2-68FF-4FB0-BEFB-4ADFB98A2FB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8B9283D-47F0-4B9D-9B6D-B6BE99A5BEB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54050" y="166688"/>
            <a:ext cx="77724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914400"/>
            <a:ext cx="7772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smtClean="0">
                <a:latin typeface="Times New Roman" pitchFamily="18" charset="0"/>
              </a:defRPr>
            </a:lvl1pPr>
          </a:lstStyle>
          <a:p>
            <a:pPr>
              <a:defRPr/>
            </a:pPr>
            <a:endParaRPr lang="en-US"/>
          </a:p>
        </p:txBody>
      </p:sp>
      <p:sp>
        <p:nvSpPr>
          <p:cNvPr id="43014" name="Rectangle 6"/>
          <p:cNvSpPr>
            <a:spLocks noGrp="1" noChangeArrowheads="1"/>
          </p:cNvSpPr>
          <p:nvPr>
            <p:ph type="sldNum" sz="quarter" idx="4"/>
          </p:nvPr>
        </p:nvSpPr>
        <p:spPr bwMode="auto">
          <a:xfrm>
            <a:off x="30480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smtClean="0">
                <a:latin typeface="Arial Unicode MS" pitchFamily="34" charset="-128"/>
              </a:defRPr>
            </a:lvl1pPr>
          </a:lstStyle>
          <a:p>
            <a:pPr>
              <a:defRPr/>
            </a:pPr>
            <a:fld id="{AAF15B13-8D0F-464C-B6BB-A2585F375C4B}" type="slidenum">
              <a:rPr lang="en-US"/>
              <a:pPr>
                <a:defRPr/>
              </a:pPr>
              <a:t>‹#›</a:t>
            </a:fld>
            <a:endParaRPr lang="en-US"/>
          </a:p>
        </p:txBody>
      </p:sp>
      <p:sp>
        <p:nvSpPr>
          <p:cNvPr id="43017" name="Line 9"/>
          <p:cNvSpPr>
            <a:spLocks noChangeShapeType="1"/>
          </p:cNvSpPr>
          <p:nvPr/>
        </p:nvSpPr>
        <p:spPr bwMode="auto">
          <a:xfrm>
            <a:off x="609600" y="612775"/>
            <a:ext cx="7924800" cy="0"/>
          </a:xfrm>
          <a:prstGeom prst="line">
            <a:avLst/>
          </a:prstGeom>
          <a:noFill/>
          <a:ln w="9525">
            <a:solidFill>
              <a:schemeClr val="tx1"/>
            </a:solidFill>
            <a:round/>
            <a:headEnd/>
            <a:tailEnd/>
          </a:ln>
          <a:effectLst/>
        </p:spPr>
        <p:txBody>
          <a:bodyPr/>
          <a:lstStyle/>
          <a:p>
            <a:pPr>
              <a:defRPr/>
            </a:pPr>
            <a:endParaRPr lang="en-US"/>
          </a:p>
        </p:txBody>
      </p:sp>
      <p:sp>
        <p:nvSpPr>
          <p:cNvPr id="43018" name="Line 10"/>
          <p:cNvSpPr>
            <a:spLocks noChangeShapeType="1"/>
          </p:cNvSpPr>
          <p:nvPr/>
        </p:nvSpPr>
        <p:spPr bwMode="auto">
          <a:xfrm>
            <a:off x="609600" y="6477000"/>
            <a:ext cx="7924800" cy="0"/>
          </a:xfrm>
          <a:prstGeom prst="line">
            <a:avLst/>
          </a:prstGeom>
          <a:noFill/>
          <a:ln w="9525">
            <a:solidFill>
              <a:schemeClr val="tx1"/>
            </a:solidFill>
            <a:round/>
            <a:headEnd/>
            <a:tailEnd/>
          </a:ln>
          <a:effectLst/>
        </p:spPr>
        <p:txBody>
          <a:bodyPr/>
          <a:lstStyle/>
          <a:p>
            <a:pPr>
              <a:defRPr/>
            </a:pPr>
            <a:endParaRPr lang="en-US"/>
          </a:p>
        </p:txBody>
      </p:sp>
      <p:pic>
        <p:nvPicPr>
          <p:cNvPr id="23560" name="Picture 42" descr="vsb5"/>
          <p:cNvPicPr>
            <a:picLocks noChangeAspect="1" noChangeArrowheads="1"/>
          </p:cNvPicPr>
          <p:nvPr/>
        </p:nvPicPr>
        <p:blipFill>
          <a:blip r:embed="rId23" cstate="print"/>
          <a:srcRect/>
          <a:stretch>
            <a:fillRect/>
          </a:stretch>
        </p:blipFill>
        <p:spPr bwMode="auto">
          <a:xfrm>
            <a:off x="0" y="6302375"/>
            <a:ext cx="557213" cy="555625"/>
          </a:xfrm>
          <a:prstGeom prst="rect">
            <a:avLst/>
          </a:prstGeom>
          <a:noFill/>
          <a:ln w="9525">
            <a:noFill/>
            <a:miter lim="800000"/>
            <a:headEnd/>
            <a:tailEnd/>
          </a:ln>
        </p:spPr>
      </p:pic>
      <p:pic>
        <p:nvPicPr>
          <p:cNvPr id="10" name="Picture 9"/>
          <p:cNvPicPr>
            <a:picLocks noChangeAspect="1"/>
          </p:cNvPicPr>
          <p:nvPr/>
        </p:nvPicPr>
        <p:blipFill>
          <a:blip r:embed="rId24" cstate="print"/>
          <a:stretch>
            <a:fillRect/>
          </a:stretch>
        </p:blipFill>
        <p:spPr>
          <a:xfrm>
            <a:off x="7921238" y="6523778"/>
            <a:ext cx="1222761" cy="334221"/>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Arial Narrow" pitchFamily="34" charset="0"/>
        </a:defRPr>
      </a:lvl2pPr>
      <a:lvl3pPr algn="ctr" rtl="0" eaLnBrk="0" fontAlgn="base" hangingPunct="0">
        <a:spcBef>
          <a:spcPct val="0"/>
        </a:spcBef>
        <a:spcAft>
          <a:spcPct val="0"/>
        </a:spcAft>
        <a:defRPr sz="3600" b="1">
          <a:solidFill>
            <a:srgbClr val="FF0000"/>
          </a:solidFill>
          <a:latin typeface="Arial Narrow" pitchFamily="34" charset="0"/>
        </a:defRPr>
      </a:lvl3pPr>
      <a:lvl4pPr algn="ctr" rtl="0" eaLnBrk="0" fontAlgn="base" hangingPunct="0">
        <a:spcBef>
          <a:spcPct val="0"/>
        </a:spcBef>
        <a:spcAft>
          <a:spcPct val="0"/>
        </a:spcAft>
        <a:defRPr sz="3600" b="1">
          <a:solidFill>
            <a:srgbClr val="FF0000"/>
          </a:solidFill>
          <a:latin typeface="Arial Narrow" pitchFamily="34" charset="0"/>
        </a:defRPr>
      </a:lvl4pPr>
      <a:lvl5pPr algn="ctr" rtl="0" eaLnBrk="0" fontAlgn="base" hangingPunct="0">
        <a:spcBef>
          <a:spcPct val="0"/>
        </a:spcBef>
        <a:spcAft>
          <a:spcPct val="0"/>
        </a:spcAft>
        <a:defRPr sz="3600" b="1">
          <a:solidFill>
            <a:srgbClr val="FF0000"/>
          </a:solidFill>
          <a:latin typeface="Arial Narrow" pitchFamily="34" charset="0"/>
        </a:defRPr>
      </a:lvl5pPr>
      <a:lvl6pPr marL="457200" algn="ctr" rtl="0" fontAlgn="base">
        <a:spcBef>
          <a:spcPct val="0"/>
        </a:spcBef>
        <a:spcAft>
          <a:spcPct val="0"/>
        </a:spcAft>
        <a:defRPr sz="3600" b="1">
          <a:solidFill>
            <a:srgbClr val="FF0000"/>
          </a:solidFill>
          <a:latin typeface="Arial Narrow" pitchFamily="34" charset="0"/>
        </a:defRPr>
      </a:lvl6pPr>
      <a:lvl7pPr marL="914400" algn="ctr" rtl="0" fontAlgn="base">
        <a:spcBef>
          <a:spcPct val="0"/>
        </a:spcBef>
        <a:spcAft>
          <a:spcPct val="0"/>
        </a:spcAft>
        <a:defRPr sz="3600" b="1">
          <a:solidFill>
            <a:srgbClr val="FF0000"/>
          </a:solidFill>
          <a:latin typeface="Arial Narrow" pitchFamily="34" charset="0"/>
        </a:defRPr>
      </a:lvl7pPr>
      <a:lvl8pPr marL="1371600" algn="ctr" rtl="0" fontAlgn="base">
        <a:spcBef>
          <a:spcPct val="0"/>
        </a:spcBef>
        <a:spcAft>
          <a:spcPct val="0"/>
        </a:spcAft>
        <a:defRPr sz="3600" b="1">
          <a:solidFill>
            <a:srgbClr val="FF0000"/>
          </a:solidFill>
          <a:latin typeface="Arial Narrow" pitchFamily="34" charset="0"/>
        </a:defRPr>
      </a:lvl8pPr>
      <a:lvl9pPr marL="1828800" algn="ctr" rtl="0" fontAlgn="base">
        <a:spcBef>
          <a:spcPct val="0"/>
        </a:spcBef>
        <a:spcAft>
          <a:spcPct val="0"/>
        </a:spcAft>
        <a:defRPr sz="3600" b="1">
          <a:solidFill>
            <a:srgbClr val="FF0000"/>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0.xml"/><Relationship Id="rId1" Type="http://schemas.openxmlformats.org/officeDocument/2006/relationships/vmlDrawing" Target="../drawings/vmlDrawing20.vml"/><Relationship Id="rId6" Type="http://schemas.openxmlformats.org/officeDocument/2006/relationships/oleObject" Target="../embeddings/oleObject70.bin"/><Relationship Id="rId5" Type="http://schemas.openxmlformats.org/officeDocument/2006/relationships/image" Target="../media/image13.jpeg"/><Relationship Id="rId4" Type="http://schemas.openxmlformats.org/officeDocument/2006/relationships/image" Target="../media/image1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oleObject" Target="../embeddings/oleObject71.bin"/><Relationship Id="rId5" Type="http://schemas.openxmlformats.org/officeDocument/2006/relationships/image" Target="../media/image151.jpeg"/><Relationship Id="rId4" Type="http://schemas.openxmlformats.org/officeDocument/2006/relationships/image" Target="../media/image150.e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7.xml"/><Relationship Id="rId1" Type="http://schemas.openxmlformats.org/officeDocument/2006/relationships/vmlDrawing" Target="../drawings/vmlDrawing22.vml"/><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1.xml"/><Relationship Id="rId1" Type="http://schemas.openxmlformats.org/officeDocument/2006/relationships/vmlDrawing" Target="../drawings/vmlDrawing23.vml"/><Relationship Id="rId5" Type="http://schemas.openxmlformats.org/officeDocument/2006/relationships/oleObject" Target="../embeddings/oleObject74.bin"/><Relationship Id="rId4" Type="http://schemas.openxmlformats.org/officeDocument/2006/relationships/image" Target="../media/image15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1.xml"/><Relationship Id="rId1" Type="http://schemas.openxmlformats.org/officeDocument/2006/relationships/vmlDrawing" Target="../drawings/vmlDrawing24.vml"/><Relationship Id="rId5" Type="http://schemas.openxmlformats.org/officeDocument/2006/relationships/oleObject" Target="../embeddings/oleObject75.bin"/><Relationship Id="rId4" Type="http://schemas.openxmlformats.org/officeDocument/2006/relationships/image" Target="../media/image158.png"/></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1.xml"/><Relationship Id="rId1" Type="http://schemas.openxmlformats.org/officeDocument/2006/relationships/slideLayout" Target="../slideLayouts/slideLayout21.xml"/><Relationship Id="rId5" Type="http://schemas.openxmlformats.org/officeDocument/2006/relationships/image" Target="../media/image160.png"/><Relationship Id="rId4" Type="http://schemas.openxmlformats.org/officeDocument/2006/relationships/image" Target="../media/image15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18.xml"/><Relationship Id="rId4" Type="http://schemas.openxmlformats.org/officeDocument/2006/relationships/image" Target="../media/image16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oleObject" Target="../embeddings/oleObject78.bin"/><Relationship Id="rId2" Type="http://schemas.openxmlformats.org/officeDocument/2006/relationships/slideLayout" Target="../slideLayouts/slideLayout14.xml"/><Relationship Id="rId1" Type="http://schemas.openxmlformats.org/officeDocument/2006/relationships/vmlDrawing" Target="../drawings/vmlDrawing25.vml"/><Relationship Id="rId6" Type="http://schemas.openxmlformats.org/officeDocument/2006/relationships/oleObject" Target="../embeddings/oleObject77.bin"/><Relationship Id="rId5" Type="http://schemas.openxmlformats.org/officeDocument/2006/relationships/oleObject" Target="../embeddings/oleObject76.bin"/><Relationship Id="rId4" Type="http://schemas.openxmlformats.org/officeDocument/2006/relationships/image" Target="../media/image169.png"/></Relationships>
</file>

<file path=ppt/slides/_rels/slide1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wmf"/><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2.xml"/><Relationship Id="rId7" Type="http://schemas.openxmlformats.org/officeDocument/2006/relationships/oleObject" Target="../embeddings/oleObject13.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3.xml"/><Relationship Id="rId7" Type="http://schemas.openxmlformats.org/officeDocument/2006/relationships/oleObject" Target="../embeddings/oleObject18.bin"/><Relationship Id="rId12" Type="http://schemas.openxmlformats.org/officeDocument/2006/relationships/oleObject" Target="../embeddings/oleObject23.bin"/><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oleObject" Target="../embeddings/oleObject22.bin"/><Relationship Id="rId5" Type="http://schemas.openxmlformats.org/officeDocument/2006/relationships/oleObject" Target="../embeddings/oleObject16.bin"/><Relationship Id="rId10" Type="http://schemas.openxmlformats.org/officeDocument/2006/relationships/oleObject" Target="../embeddings/oleObject21.bin"/><Relationship Id="rId4" Type="http://schemas.openxmlformats.org/officeDocument/2006/relationships/oleObject" Target="../embeddings/oleObject15.bin"/><Relationship Id="rId9" Type="http://schemas.openxmlformats.org/officeDocument/2006/relationships/oleObject" Target="../embeddings/oleObject20.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oleObject" Target="../embeddings/oleObject33.bin"/><Relationship Id="rId3" Type="http://schemas.openxmlformats.org/officeDocument/2006/relationships/notesSlide" Target="../notesSlides/notesSlide14.xml"/><Relationship Id="rId7" Type="http://schemas.openxmlformats.org/officeDocument/2006/relationships/oleObject" Target="../embeddings/oleObject27.bin"/><Relationship Id="rId12" Type="http://schemas.openxmlformats.org/officeDocument/2006/relationships/oleObject" Target="../embeddings/oleObject32.bin"/><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oleObject" Target="../embeddings/oleObject26.bin"/><Relationship Id="rId11" Type="http://schemas.openxmlformats.org/officeDocument/2006/relationships/oleObject" Target="../embeddings/oleObject31.bin"/><Relationship Id="rId5" Type="http://schemas.openxmlformats.org/officeDocument/2006/relationships/oleObject" Target="../embeddings/oleObject25.bin"/><Relationship Id="rId10" Type="http://schemas.openxmlformats.org/officeDocument/2006/relationships/oleObject" Target="../embeddings/oleObject30.bin"/><Relationship Id="rId4" Type="http://schemas.openxmlformats.org/officeDocument/2006/relationships/oleObject" Target="../embeddings/oleObject24.bin"/><Relationship Id="rId9" Type="http://schemas.openxmlformats.org/officeDocument/2006/relationships/oleObject" Target="../embeddings/oleObject29.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oleObject" Target="../embeddings/oleObject43.bin"/><Relationship Id="rId3" Type="http://schemas.openxmlformats.org/officeDocument/2006/relationships/notesSlide" Target="../notesSlides/notesSlide15.xml"/><Relationship Id="rId7" Type="http://schemas.openxmlformats.org/officeDocument/2006/relationships/oleObject" Target="../embeddings/oleObject37.bin"/><Relationship Id="rId12" Type="http://schemas.openxmlformats.org/officeDocument/2006/relationships/oleObject" Target="../embeddings/oleObject42.bin"/><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oleObject" Target="../embeddings/oleObject41.bin"/><Relationship Id="rId5" Type="http://schemas.openxmlformats.org/officeDocument/2006/relationships/oleObject" Target="../embeddings/oleObject35.bin"/><Relationship Id="rId10" Type="http://schemas.openxmlformats.org/officeDocument/2006/relationships/oleObject" Target="../embeddings/oleObject40.bin"/><Relationship Id="rId4" Type="http://schemas.openxmlformats.org/officeDocument/2006/relationships/oleObject" Target="../embeddings/oleObject34.bin"/><Relationship Id="rId9" Type="http://schemas.openxmlformats.org/officeDocument/2006/relationships/oleObject" Target="../embeddings/oleObject39.bin"/></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vmlDrawing" Target="../drawings/vmlDrawing9.vml"/><Relationship Id="rId4" Type="http://schemas.openxmlformats.org/officeDocument/2006/relationships/oleObject" Target="../embeddings/oleObject4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oleObject" Target="../embeddings/oleObject4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63.emf"/><Relationship Id="rId4" Type="http://schemas.openxmlformats.org/officeDocument/2006/relationships/oleObject" Target="../embeddings/oleObject46.bin"/></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8.xml"/><Relationship Id="rId7" Type="http://schemas.openxmlformats.org/officeDocument/2006/relationships/oleObject" Target="../embeddings/oleObject49.bin"/><Relationship Id="rId2" Type="http://schemas.openxmlformats.org/officeDocument/2006/relationships/slideLayout" Target="../slideLayouts/slideLayout17.xml"/><Relationship Id="rId1" Type="http://schemas.openxmlformats.org/officeDocument/2006/relationships/vmlDrawing" Target="../drawings/vmlDrawing12.vml"/><Relationship Id="rId6" Type="http://schemas.openxmlformats.org/officeDocument/2006/relationships/oleObject" Target="../embeddings/oleObject48.bin"/><Relationship Id="rId5" Type="http://schemas.openxmlformats.org/officeDocument/2006/relationships/oleObject" Target="../embeddings/oleObject47.bin"/><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31.xml"/><Relationship Id="rId7" Type="http://schemas.openxmlformats.org/officeDocument/2006/relationships/oleObject" Target="../embeddings/oleObject53.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oleObject" Target="../embeddings/oleObject52.bin"/><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oleObject" Target="../embeddings/oleObject55.bin"/></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 Target="slide61.xml"/><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slide" Target="slide59.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72.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38.xml"/><Relationship Id="rId7" Type="http://schemas.openxmlformats.org/officeDocument/2006/relationships/oleObject" Target="../embeddings/oleObject59.bin"/><Relationship Id="rId2" Type="http://schemas.openxmlformats.org/officeDocument/2006/relationships/slideLayout" Target="../slideLayouts/slideLayout17.xml"/><Relationship Id="rId1" Type="http://schemas.openxmlformats.org/officeDocument/2006/relationships/vmlDrawing" Target="../drawings/vmlDrawing15.vml"/><Relationship Id="rId6" Type="http://schemas.openxmlformats.org/officeDocument/2006/relationships/oleObject" Target="../embeddings/oleObject58.bin"/><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oleObject" Target="../embeddings/oleObject64.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oleObject" Target="../embeddings/oleObject61.bin"/></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oleObject" Target="../embeddings/oleObject4.bin"/><Relationship Id="rId4" Type="http://schemas.openxmlformats.org/officeDocument/2006/relationships/image" Target="../media/image11.wmf"/><Relationship Id="rId9"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65.bin"/></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16.jpeg"/><Relationship Id="rId5" Type="http://schemas.openxmlformats.org/officeDocument/2006/relationships/oleObject" Target="../embeddings/oleObject66.bin"/><Relationship Id="rId4" Type="http://schemas.openxmlformats.org/officeDocument/2006/relationships/image" Target="../media/image110.jpeg"/></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18.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23.jpeg"/><Relationship Id="rId4" Type="http://schemas.openxmlformats.org/officeDocument/2006/relationships/image" Target="../media/image122.jpeg"/></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27.jpeg"/><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127.jpe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7.xml"/><Relationship Id="rId1" Type="http://schemas.openxmlformats.org/officeDocument/2006/relationships/vmlDrawing" Target="../drawings/vmlDrawing19.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133.jpeg"/></Relationships>
</file>

<file path=ppt/slides/_rels/slide8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30.jpeg"/></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ctrTitle"/>
          </p:nvPr>
        </p:nvSpPr>
        <p:spPr>
          <a:xfrm>
            <a:off x="163513" y="15875"/>
            <a:ext cx="8797925" cy="1376363"/>
          </a:xfrm>
        </p:spPr>
        <p:txBody>
          <a:bodyPr/>
          <a:lstStyle/>
          <a:p>
            <a:pPr eaLnBrk="1" hangingPunct="1">
              <a:lnSpc>
                <a:spcPct val="120000"/>
              </a:lnSpc>
              <a:spcBef>
                <a:spcPct val="50000"/>
              </a:spcBef>
              <a:spcAft>
                <a:spcPct val="50000"/>
              </a:spcAft>
              <a:defRPr/>
            </a:pPr>
            <a:r>
              <a:rPr lang="en-US" b="0" smtClean="0">
                <a:effectLst>
                  <a:outerShdw blurRad="38100" dist="38100" dir="2700000" algn="tl">
                    <a:srgbClr val="C0C0C0"/>
                  </a:outerShdw>
                </a:effectLst>
                <a:latin typeface="Impact" pitchFamily="34" charset="0"/>
              </a:rPr>
              <a:t>MDE4DRE: Model Driven Engineering for</a:t>
            </a:r>
            <a:br>
              <a:rPr lang="en-US" b="0" smtClean="0">
                <a:effectLst>
                  <a:outerShdw blurRad="38100" dist="38100" dir="2700000" algn="tl">
                    <a:srgbClr val="C0C0C0"/>
                  </a:outerShdw>
                </a:effectLst>
                <a:latin typeface="Impact" pitchFamily="34" charset="0"/>
              </a:rPr>
            </a:br>
            <a:r>
              <a:rPr lang="en-US" b="0" smtClean="0">
                <a:effectLst>
                  <a:outerShdw blurRad="38100" dist="38100" dir="2700000" algn="tl">
                    <a:srgbClr val="C0C0C0"/>
                  </a:outerShdw>
                </a:effectLst>
                <a:latin typeface="Impact" pitchFamily="34" charset="0"/>
              </a:rPr>
              <a:t>Distributed Real-time &amp; Embedded Systems</a:t>
            </a:r>
            <a:endParaRPr lang="en-US" sz="2400" b="0" smtClean="0">
              <a:effectLst>
                <a:outerShdw blurRad="38100" dist="38100" dir="2700000" algn="tl">
                  <a:srgbClr val="C0C0C0"/>
                </a:outerShdw>
              </a:effectLst>
              <a:latin typeface="Impact" pitchFamily="34" charset="0"/>
            </a:endParaRPr>
          </a:p>
        </p:txBody>
      </p:sp>
      <p:pic>
        <p:nvPicPr>
          <p:cNvPr id="25603" name="Picture 3" descr="doc"/>
          <p:cNvPicPr>
            <a:picLocks noChangeAspect="1" noChangeArrowheads="1"/>
          </p:cNvPicPr>
          <p:nvPr/>
        </p:nvPicPr>
        <p:blipFill>
          <a:blip r:embed="rId3" cstate="print"/>
          <a:srcRect/>
          <a:stretch>
            <a:fillRect/>
          </a:stretch>
        </p:blipFill>
        <p:spPr bwMode="auto">
          <a:xfrm>
            <a:off x="6093966" y="5438037"/>
            <a:ext cx="2592527" cy="731434"/>
          </a:xfrm>
          <a:prstGeom prst="rect">
            <a:avLst/>
          </a:prstGeom>
          <a:noFill/>
          <a:ln w="9525">
            <a:noFill/>
            <a:miter lim="800000"/>
            <a:headEnd/>
            <a:tailEnd/>
          </a:ln>
        </p:spPr>
      </p:pic>
      <p:sp>
        <p:nvSpPr>
          <p:cNvPr id="25604" name="Text Box 4"/>
          <p:cNvSpPr txBox="1">
            <a:spLocks noChangeArrowheads="1"/>
          </p:cNvSpPr>
          <p:nvPr/>
        </p:nvSpPr>
        <p:spPr bwMode="auto">
          <a:xfrm>
            <a:off x="355600" y="1530350"/>
            <a:ext cx="3527425" cy="1968500"/>
          </a:xfrm>
          <a:prstGeom prst="rect">
            <a:avLst/>
          </a:prstGeom>
          <a:noFill/>
          <a:ln w="12700">
            <a:noFill/>
            <a:miter lim="800000"/>
            <a:headEnd type="none" w="sm" len="sm"/>
            <a:tailEnd type="none" w="sm" len="sm"/>
          </a:ln>
        </p:spPr>
        <p:txBody>
          <a:bodyPr>
            <a:spAutoFit/>
          </a:bodyPr>
          <a:lstStyle/>
          <a:p>
            <a:r>
              <a:rPr lang="en-US" sz="2400" b="0">
                <a:solidFill>
                  <a:srgbClr val="336699"/>
                </a:solidFill>
                <a:latin typeface="Impact" pitchFamily="34" charset="0"/>
              </a:rPr>
              <a:t>Dr. Aniruddha S. Gokhale  </a:t>
            </a:r>
          </a:p>
          <a:p>
            <a:r>
              <a:rPr lang="en-US" sz="2000" b="0">
                <a:solidFill>
                  <a:srgbClr val="336699"/>
                </a:solidFill>
                <a:latin typeface="Impact" pitchFamily="34" charset="0"/>
              </a:rPr>
              <a:t>a.gokhale@vanderbilt.edu</a:t>
            </a:r>
          </a:p>
          <a:p>
            <a:r>
              <a:rPr lang="en-US" sz="2000" b="0">
                <a:solidFill>
                  <a:srgbClr val="336699"/>
                </a:solidFill>
                <a:latin typeface="Impact" pitchFamily="34" charset="0"/>
              </a:rPr>
              <a:t>Assistant Professor, EECS</a:t>
            </a:r>
          </a:p>
          <a:p>
            <a:r>
              <a:rPr lang="en-US" sz="2000" b="0">
                <a:solidFill>
                  <a:srgbClr val="336699"/>
                </a:solidFill>
                <a:latin typeface="Impact" pitchFamily="34" charset="0"/>
              </a:rPr>
              <a:t>Vanderbilt University</a:t>
            </a:r>
          </a:p>
          <a:p>
            <a:r>
              <a:rPr lang="en-US" sz="2000" b="0">
                <a:solidFill>
                  <a:srgbClr val="336699"/>
                </a:solidFill>
                <a:latin typeface="Impact" pitchFamily="34" charset="0"/>
              </a:rPr>
              <a:t>Nashville, TN, USA</a:t>
            </a:r>
          </a:p>
          <a:p>
            <a:endParaRPr lang="en-US" sz="1800" b="0">
              <a:solidFill>
                <a:srgbClr val="336699"/>
              </a:solidFill>
              <a:latin typeface="Impact" pitchFamily="34" charset="0"/>
            </a:endParaRPr>
          </a:p>
        </p:txBody>
      </p:sp>
      <p:pic>
        <p:nvPicPr>
          <p:cNvPr id="25605" name="Picture 5" descr="vsb5"/>
          <p:cNvPicPr>
            <a:picLocks noChangeAspect="1" noChangeArrowheads="1"/>
          </p:cNvPicPr>
          <p:nvPr/>
        </p:nvPicPr>
        <p:blipFill>
          <a:blip r:embed="rId4" cstate="print"/>
          <a:srcRect/>
          <a:stretch>
            <a:fillRect/>
          </a:stretch>
        </p:blipFill>
        <p:spPr bwMode="auto">
          <a:xfrm>
            <a:off x="266700" y="3312175"/>
            <a:ext cx="1447800" cy="1443038"/>
          </a:xfrm>
          <a:prstGeom prst="rect">
            <a:avLst/>
          </a:prstGeom>
          <a:noFill/>
          <a:ln w="9525">
            <a:noFill/>
            <a:miter lim="800000"/>
            <a:headEnd/>
            <a:tailEnd/>
          </a:ln>
        </p:spPr>
      </p:pic>
      <p:pic>
        <p:nvPicPr>
          <p:cNvPr id="25606" name="Picture 6" descr="isis"/>
          <p:cNvPicPr>
            <a:picLocks noChangeAspect="1" noChangeArrowheads="1"/>
          </p:cNvPicPr>
          <p:nvPr/>
        </p:nvPicPr>
        <p:blipFill>
          <a:blip r:embed="rId5" cstate="print"/>
          <a:srcRect/>
          <a:stretch>
            <a:fillRect/>
          </a:stretch>
        </p:blipFill>
        <p:spPr bwMode="auto">
          <a:xfrm>
            <a:off x="219676" y="5011337"/>
            <a:ext cx="1708150" cy="1314450"/>
          </a:xfrm>
          <a:prstGeom prst="rect">
            <a:avLst/>
          </a:prstGeom>
          <a:noFill/>
          <a:ln w="9525">
            <a:noFill/>
            <a:miter lim="800000"/>
            <a:headEnd/>
            <a:tailEnd/>
          </a:ln>
        </p:spPr>
      </p:pic>
      <p:sp>
        <p:nvSpPr>
          <p:cNvPr id="25607" name="Text Box 10"/>
          <p:cNvSpPr txBox="1">
            <a:spLocks noChangeArrowheads="1"/>
          </p:cNvSpPr>
          <p:nvPr/>
        </p:nvSpPr>
        <p:spPr bwMode="auto">
          <a:xfrm>
            <a:off x="2650325" y="4441750"/>
            <a:ext cx="3635375" cy="915988"/>
          </a:xfrm>
          <a:prstGeom prst="rect">
            <a:avLst/>
          </a:prstGeom>
          <a:noFill/>
          <a:ln w="12700">
            <a:noFill/>
            <a:miter lim="800000"/>
            <a:headEnd type="none" w="sm" len="sm"/>
            <a:tailEnd type="none" w="sm" len="sm"/>
          </a:ln>
        </p:spPr>
        <p:txBody>
          <a:bodyPr>
            <a:spAutoFit/>
          </a:bodyPr>
          <a:lstStyle/>
          <a:p>
            <a:r>
              <a:rPr lang="en-US" sz="1800" b="0" dirty="0">
                <a:latin typeface="Impact" pitchFamily="34" charset="0"/>
              </a:rPr>
              <a:t>Presented at IEEE/ACM MODELS 2009</a:t>
            </a:r>
          </a:p>
          <a:p>
            <a:r>
              <a:rPr lang="en-US" sz="1800" b="0" dirty="0">
                <a:latin typeface="Impact" pitchFamily="34" charset="0"/>
              </a:rPr>
              <a:t>Denver, CO</a:t>
            </a:r>
          </a:p>
          <a:p>
            <a:r>
              <a:rPr lang="en-US" sz="1800" b="0" dirty="0" smtClean="0">
                <a:latin typeface="Impact" pitchFamily="34" charset="0"/>
              </a:rPr>
              <a:t>October </a:t>
            </a:r>
            <a:r>
              <a:rPr lang="en-US" sz="1800" b="0" dirty="0">
                <a:latin typeface="Impact" pitchFamily="34" charset="0"/>
              </a:rPr>
              <a:t>6, 2009</a:t>
            </a:r>
          </a:p>
        </p:txBody>
      </p:sp>
      <p:sp>
        <p:nvSpPr>
          <p:cNvPr id="25608" name="Text Box 13"/>
          <p:cNvSpPr txBox="1">
            <a:spLocks noChangeArrowheads="1"/>
          </p:cNvSpPr>
          <p:nvPr/>
        </p:nvSpPr>
        <p:spPr bwMode="auto">
          <a:xfrm>
            <a:off x="209550" y="6442075"/>
            <a:ext cx="8713788" cy="317500"/>
          </a:xfrm>
          <a:prstGeom prst="rect">
            <a:avLst/>
          </a:prstGeom>
          <a:solidFill>
            <a:srgbClr val="C0C0C0"/>
          </a:solidFill>
          <a:ln w="12700">
            <a:solidFill>
              <a:schemeClr val="tx1"/>
            </a:solidFill>
            <a:miter lim="800000"/>
            <a:headEnd type="none" w="sm" len="sm"/>
            <a:tailEnd type="none" w="sm" len="sm"/>
          </a:ln>
        </p:spPr>
        <p:txBody>
          <a:bodyPr>
            <a:spAutoFit/>
          </a:bodyPr>
          <a:lstStyle/>
          <a:p>
            <a:pPr algn="l"/>
            <a:r>
              <a:rPr lang="en-US" sz="1400">
                <a:cs typeface="Arial" charset="0"/>
              </a:rPr>
              <a:t>Sponsors: DARPA PCES, DARPA ARMS, NSF CSR-SMA, Raytheon, LMCO, Siemens, BBN, Telcordia</a:t>
            </a:r>
          </a:p>
        </p:txBody>
      </p:sp>
      <p:sp>
        <p:nvSpPr>
          <p:cNvPr id="25609" name="Text Box 4"/>
          <p:cNvSpPr txBox="1">
            <a:spLocks noChangeArrowheads="1"/>
          </p:cNvSpPr>
          <p:nvPr/>
        </p:nvSpPr>
        <p:spPr bwMode="auto">
          <a:xfrm>
            <a:off x="4446588" y="1538288"/>
            <a:ext cx="4552950" cy="1970087"/>
          </a:xfrm>
          <a:prstGeom prst="rect">
            <a:avLst/>
          </a:prstGeom>
          <a:noFill/>
          <a:ln w="12700">
            <a:noFill/>
            <a:miter lim="800000"/>
            <a:headEnd type="none" w="sm" len="sm"/>
            <a:tailEnd type="none" w="sm" len="sm"/>
          </a:ln>
        </p:spPr>
        <p:txBody>
          <a:bodyPr>
            <a:spAutoFit/>
          </a:bodyPr>
          <a:lstStyle/>
          <a:p>
            <a:r>
              <a:rPr lang="en-US" sz="2400" b="0" dirty="0" smtClean="0">
                <a:solidFill>
                  <a:srgbClr val="336699"/>
                </a:solidFill>
                <a:latin typeface="Impact" pitchFamily="34" charset="0"/>
              </a:rPr>
              <a:t>Dr. James H. Hill  </a:t>
            </a:r>
          </a:p>
          <a:p>
            <a:r>
              <a:rPr lang="en-US" sz="2000" b="0" dirty="0" err="1" smtClean="0">
                <a:solidFill>
                  <a:srgbClr val="336699"/>
                </a:solidFill>
                <a:latin typeface="Impact" pitchFamily="34" charset="0"/>
              </a:rPr>
              <a:t>hillj@cs.iupui.edu</a:t>
            </a:r>
            <a:endParaRPr lang="en-US" sz="2000" b="0" dirty="0" smtClean="0">
              <a:solidFill>
                <a:srgbClr val="336699"/>
              </a:solidFill>
              <a:latin typeface="Impact" pitchFamily="34" charset="0"/>
            </a:endParaRPr>
          </a:p>
          <a:p>
            <a:r>
              <a:rPr lang="en-US" sz="2000" b="0" dirty="0" smtClean="0">
                <a:solidFill>
                  <a:srgbClr val="336699"/>
                </a:solidFill>
                <a:latin typeface="Impact" pitchFamily="34" charset="0"/>
              </a:rPr>
              <a:t>Assistant Professor, CSCI</a:t>
            </a:r>
          </a:p>
          <a:p>
            <a:r>
              <a:rPr lang="en-US" sz="2000" b="0" dirty="0" smtClean="0">
                <a:solidFill>
                  <a:srgbClr val="336699"/>
                </a:solidFill>
                <a:latin typeface="Impact" pitchFamily="34" charset="0"/>
              </a:rPr>
              <a:t>Indiana </a:t>
            </a:r>
            <a:r>
              <a:rPr lang="en-US" sz="2000" b="0" dirty="0" err="1" smtClean="0">
                <a:solidFill>
                  <a:srgbClr val="336699"/>
                </a:solidFill>
                <a:latin typeface="Impact" pitchFamily="34" charset="0"/>
              </a:rPr>
              <a:t>Univ</a:t>
            </a:r>
            <a:r>
              <a:rPr lang="en-US" sz="2000" b="0" dirty="0" smtClean="0">
                <a:solidFill>
                  <a:srgbClr val="336699"/>
                </a:solidFill>
                <a:latin typeface="Impact" pitchFamily="34" charset="0"/>
              </a:rPr>
              <a:t>/Purdue </a:t>
            </a:r>
            <a:r>
              <a:rPr lang="en-US" sz="2000" b="0" dirty="0" err="1" smtClean="0">
                <a:solidFill>
                  <a:srgbClr val="336699"/>
                </a:solidFill>
                <a:latin typeface="Impact" pitchFamily="34" charset="0"/>
              </a:rPr>
              <a:t>Univ</a:t>
            </a:r>
            <a:r>
              <a:rPr lang="en-US" sz="2000" b="0" dirty="0" smtClean="0">
                <a:solidFill>
                  <a:srgbClr val="336699"/>
                </a:solidFill>
                <a:latin typeface="Impact" pitchFamily="34" charset="0"/>
              </a:rPr>
              <a:t> at Indianapolis</a:t>
            </a:r>
          </a:p>
          <a:p>
            <a:r>
              <a:rPr lang="en-US" sz="2000" b="0" dirty="0" smtClean="0">
                <a:solidFill>
                  <a:srgbClr val="336699"/>
                </a:solidFill>
                <a:latin typeface="Impact" pitchFamily="34" charset="0"/>
              </a:rPr>
              <a:t>Indianapolis, IN, USA</a:t>
            </a:r>
          </a:p>
          <a:p>
            <a:endParaRPr lang="en-US" sz="1800" b="0" dirty="0">
              <a:solidFill>
                <a:srgbClr val="336699"/>
              </a:solidFill>
              <a:latin typeface="Impact" pitchFamily="34" charset="0"/>
            </a:endParaRPr>
          </a:p>
        </p:txBody>
      </p:sp>
      <p:pic>
        <p:nvPicPr>
          <p:cNvPr id="15" name="Picture 14"/>
          <p:cNvPicPr>
            <a:picLocks noChangeAspect="1"/>
          </p:cNvPicPr>
          <p:nvPr/>
        </p:nvPicPr>
        <p:blipFill>
          <a:blip r:embed="rId6" cstate="print"/>
          <a:stretch>
            <a:fillRect/>
          </a:stretch>
        </p:blipFill>
        <p:spPr>
          <a:xfrm>
            <a:off x="6855752" y="3443501"/>
            <a:ext cx="1113772" cy="167065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1"/>
          </p:nvPr>
        </p:nvSpPr>
        <p:spPr>
          <a:noFill/>
        </p:spPr>
        <p:txBody>
          <a:bodyPr/>
          <a:lstStyle/>
          <a:p>
            <a:fld id="{8E7BEC33-4369-4991-B187-5D9001BF8F0C}" type="slidenum">
              <a:rPr lang="en-US"/>
              <a:pPr/>
              <a:t>10</a:t>
            </a:fld>
            <a:endParaRPr lang="en-US"/>
          </a:p>
        </p:txBody>
      </p:sp>
      <p:sp>
        <p:nvSpPr>
          <p:cNvPr id="45059" name="Rectangle 2"/>
          <p:cNvSpPr>
            <a:spLocks noGrp="1" noChangeArrowheads="1"/>
          </p:cNvSpPr>
          <p:nvPr>
            <p:ph type="title"/>
          </p:nvPr>
        </p:nvSpPr>
        <p:spPr>
          <a:xfrm>
            <a:off x="304800" y="0"/>
            <a:ext cx="8763000" cy="554038"/>
          </a:xfrm>
        </p:spPr>
        <p:txBody>
          <a:bodyPr/>
          <a:lstStyle/>
          <a:p>
            <a:pPr eaLnBrk="1" hangingPunct="1"/>
            <a:r>
              <a:rPr lang="en-US" smtClean="0"/>
              <a:t>DRE System Example 5: Modern Office</a:t>
            </a:r>
          </a:p>
        </p:txBody>
      </p:sp>
      <p:pic>
        <p:nvPicPr>
          <p:cNvPr id="45060" name="Picture 3" descr="enterprise-scenario"/>
          <p:cNvPicPr>
            <a:picLocks noChangeAspect="1" noChangeArrowheads="1"/>
          </p:cNvPicPr>
          <p:nvPr/>
        </p:nvPicPr>
        <p:blipFill>
          <a:blip r:embed="rId2" cstate="print"/>
          <a:srcRect/>
          <a:stretch>
            <a:fillRect/>
          </a:stretch>
        </p:blipFill>
        <p:spPr bwMode="auto">
          <a:xfrm>
            <a:off x="228600" y="700088"/>
            <a:ext cx="4800600" cy="3719512"/>
          </a:xfrm>
          <a:prstGeom prst="rect">
            <a:avLst/>
          </a:prstGeom>
          <a:noFill/>
          <a:ln w="9525">
            <a:noFill/>
            <a:miter lim="800000"/>
            <a:headEnd/>
            <a:tailEnd/>
          </a:ln>
        </p:spPr>
      </p:pic>
      <p:sp>
        <p:nvSpPr>
          <p:cNvPr id="45061" name="Rectangle 4"/>
          <p:cNvSpPr>
            <a:spLocks noChangeArrowheads="1"/>
          </p:cNvSpPr>
          <p:nvPr/>
        </p:nvSpPr>
        <p:spPr bwMode="auto">
          <a:xfrm>
            <a:off x="5029200" y="685800"/>
            <a:ext cx="4038600" cy="3733800"/>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1800" b="0"/>
              <a:t>Office traffic operates over IP networks &amp; Fast Ethernets</a:t>
            </a:r>
          </a:p>
          <a:p>
            <a:pPr marL="342900" indent="-342900" algn="l" eaLnBrk="1" hangingPunct="1">
              <a:spcBef>
                <a:spcPct val="20000"/>
              </a:spcBef>
              <a:buFontTx/>
              <a:buChar char="•"/>
            </a:pPr>
            <a:r>
              <a:rPr lang="en-US" sz="1800" b="0"/>
              <a:t>Multiple application flows:</a:t>
            </a:r>
          </a:p>
          <a:p>
            <a:pPr marL="742950" lvl="1" indent="-285750" algn="l" eaLnBrk="1" hangingPunct="1">
              <a:spcBef>
                <a:spcPct val="20000"/>
              </a:spcBef>
              <a:buFontTx/>
              <a:buChar char="•"/>
            </a:pPr>
            <a:r>
              <a:rPr lang="en-US" sz="1800" b="0"/>
              <a:t>Email</a:t>
            </a:r>
          </a:p>
          <a:p>
            <a:pPr marL="742950" lvl="1" indent="-285750" algn="l" eaLnBrk="1" hangingPunct="1">
              <a:spcBef>
                <a:spcPct val="20000"/>
              </a:spcBef>
              <a:buFontTx/>
              <a:buChar char="•"/>
            </a:pPr>
            <a:r>
              <a:rPr lang="en-US" sz="1800" b="0"/>
              <a:t>Videoconferencing</a:t>
            </a:r>
          </a:p>
          <a:p>
            <a:pPr marL="742950" lvl="1" indent="-285750" algn="l" eaLnBrk="1" hangingPunct="1">
              <a:spcBef>
                <a:spcPct val="20000"/>
              </a:spcBef>
              <a:buFontTx/>
              <a:buChar char="•"/>
            </a:pPr>
            <a:r>
              <a:rPr lang="en-US" sz="1800" b="0"/>
              <a:t>Sensory (e.g., fire alarms)</a:t>
            </a:r>
          </a:p>
          <a:p>
            <a:pPr marL="342900" indent="-342900" algn="l" eaLnBrk="1" hangingPunct="1">
              <a:spcBef>
                <a:spcPct val="20000"/>
              </a:spcBef>
              <a:buFontTx/>
              <a:buChar char="•"/>
            </a:pPr>
            <a:r>
              <a:rPr lang="en-US" sz="1800" b="0"/>
              <a:t>Differing network QoS requirements</a:t>
            </a:r>
          </a:p>
          <a:p>
            <a:pPr marL="742950" lvl="1" indent="-285750" algn="l" eaLnBrk="1" hangingPunct="1">
              <a:spcBef>
                <a:spcPct val="20000"/>
              </a:spcBef>
              <a:buFontTx/>
              <a:buChar char="•"/>
            </a:pPr>
            <a:r>
              <a:rPr lang="en-US" sz="1800" b="0"/>
              <a:t>Fire alarm – highest priority</a:t>
            </a:r>
          </a:p>
          <a:p>
            <a:pPr marL="742950" lvl="1" indent="-285750" algn="l" eaLnBrk="1" hangingPunct="1">
              <a:spcBef>
                <a:spcPct val="20000"/>
              </a:spcBef>
              <a:buFontTx/>
              <a:buChar char="•"/>
            </a:pPr>
            <a:r>
              <a:rPr lang="en-US" sz="1800" b="0"/>
              <a:t>Surveillance – multimedia</a:t>
            </a:r>
          </a:p>
          <a:p>
            <a:pPr marL="742950" lvl="1" indent="-285750" algn="l" eaLnBrk="1" hangingPunct="1">
              <a:spcBef>
                <a:spcPct val="20000"/>
              </a:spcBef>
              <a:buFontTx/>
              <a:buChar char="•"/>
            </a:pPr>
            <a:r>
              <a:rPr lang="en-US" sz="1800" b="0"/>
              <a:t>Temperature sensing – best effort</a:t>
            </a:r>
          </a:p>
          <a:p>
            <a:pPr marL="342900" indent="-342900" algn="l" eaLnBrk="1" hangingPunct="1">
              <a:spcBef>
                <a:spcPct val="20000"/>
              </a:spcBef>
              <a:buFontTx/>
              <a:buChar char="•"/>
            </a:pPr>
            <a:r>
              <a:rPr lang="en-US" sz="1800" b="0"/>
              <a:t>QoS provisioned using DiffServ</a:t>
            </a:r>
          </a:p>
        </p:txBody>
      </p:sp>
      <p:sp>
        <p:nvSpPr>
          <p:cNvPr id="1616901" name="Rectangle 5"/>
          <p:cNvSpPr>
            <a:spLocks noChangeArrowheads="1"/>
          </p:cNvSpPr>
          <p:nvPr/>
        </p:nvSpPr>
        <p:spPr bwMode="auto">
          <a:xfrm>
            <a:off x="228600" y="4724400"/>
            <a:ext cx="8763000" cy="1905000"/>
          </a:xfrm>
          <a:prstGeom prst="rect">
            <a:avLst/>
          </a:prstGeom>
          <a:noFill/>
          <a:ln w="9525">
            <a:noFill/>
            <a:miter lim="800000"/>
            <a:headEnd/>
            <a:tailEnd/>
          </a:ln>
        </p:spPr>
        <p:txBody>
          <a:bodyPr/>
          <a:lstStyle/>
          <a:p>
            <a:pPr marL="381000" indent="-381000" algn="l" eaLnBrk="1" hangingPunct="1">
              <a:spcBef>
                <a:spcPct val="20000"/>
              </a:spcBef>
            </a:pPr>
            <a:r>
              <a:rPr lang="en-US" sz="2000"/>
              <a:t>Network QoS Provisioning Steps</a:t>
            </a:r>
          </a:p>
          <a:p>
            <a:pPr marL="381000" indent="-381000" algn="l" eaLnBrk="1" hangingPunct="1">
              <a:spcBef>
                <a:spcPct val="20000"/>
              </a:spcBef>
              <a:buFontTx/>
              <a:buAutoNum type="arabicPeriod"/>
            </a:pPr>
            <a:r>
              <a:rPr lang="en-US" sz="2000" b="0"/>
              <a:t>Specify network QoS requirements for each application flow</a:t>
            </a:r>
          </a:p>
          <a:p>
            <a:pPr marL="381000" indent="-381000" algn="l" eaLnBrk="1" hangingPunct="1">
              <a:spcBef>
                <a:spcPct val="20000"/>
              </a:spcBef>
              <a:buFontTx/>
              <a:buAutoNum type="arabicPeriod"/>
            </a:pPr>
            <a:r>
              <a:rPr lang="en-US" sz="2000" b="0"/>
              <a:t>Allocate network-level resources and DiffServ Code Points (DSCP) for every application flow joining two end points</a:t>
            </a:r>
          </a:p>
          <a:p>
            <a:pPr marL="381000" indent="-381000" algn="l" eaLnBrk="1" hangingPunct="1">
              <a:spcBef>
                <a:spcPct val="20000"/>
              </a:spcBef>
              <a:buFontTx/>
              <a:buAutoNum type="arabicPeriod"/>
            </a:pPr>
            <a:r>
              <a:rPr lang="en-US" sz="2000" b="0"/>
              <a:t>Mark outgoing packet with the right DSCP values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690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690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169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169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6"/>
          <p:cNvSpPr txBox="1">
            <a:spLocks noChangeArrowheads="1"/>
          </p:cNvSpPr>
          <p:nvPr/>
        </p:nvSpPr>
        <p:spPr bwMode="auto">
          <a:xfrm>
            <a:off x="2057400" y="3581400"/>
            <a:ext cx="5418138" cy="584200"/>
          </a:xfrm>
          <a:prstGeom prst="rect">
            <a:avLst/>
          </a:prstGeom>
          <a:noFill/>
          <a:ln w="9525">
            <a:noFill/>
            <a:miter lim="800000"/>
            <a:headEnd/>
            <a:tailEnd/>
          </a:ln>
        </p:spPr>
        <p:txBody>
          <a:bodyPr wrap="none">
            <a:spAutoFit/>
          </a:bodyPr>
          <a:lstStyle/>
          <a:p>
            <a:r>
              <a:rPr lang="en-US" sz="1600" dirty="0" smtClean="0"/>
              <a:t>Continuous Testing of a Single </a:t>
            </a:r>
            <a:r>
              <a:rPr lang="en-US" sz="1600" dirty="0" err="1" smtClean="0"/>
              <a:t>QoS</a:t>
            </a:r>
            <a:r>
              <a:rPr lang="en-US" sz="1600" dirty="0" smtClean="0"/>
              <a:t> Unit Test </a:t>
            </a:r>
          </a:p>
          <a:p>
            <a:r>
              <a:rPr lang="en-US" sz="1600" dirty="0" smtClean="0"/>
              <a:t>Performed after a Commit within 30 Minute Time Intervals</a:t>
            </a:r>
            <a:endParaRPr lang="en-US" sz="1600" dirty="0"/>
          </a:p>
        </p:txBody>
      </p:sp>
      <p:pic>
        <p:nvPicPr>
          <p:cNvPr id="118787" name="Picture 3" descr="2190To4035Crop"/>
          <p:cNvPicPr>
            <a:picLocks noChangeAspect="1" noChangeArrowheads="1"/>
          </p:cNvPicPr>
          <p:nvPr/>
        </p:nvPicPr>
        <p:blipFill>
          <a:blip r:embed="rId3" cstate="print"/>
          <a:srcRect/>
          <a:stretch>
            <a:fillRect/>
          </a:stretch>
        </p:blipFill>
        <p:spPr bwMode="auto">
          <a:xfrm>
            <a:off x="677863" y="4078288"/>
            <a:ext cx="7932737" cy="1724025"/>
          </a:xfrm>
          <a:prstGeom prst="rect">
            <a:avLst/>
          </a:prstGeom>
          <a:noFill/>
          <a:ln w="9525">
            <a:noFill/>
            <a:miter lim="800000"/>
            <a:headEnd/>
            <a:tailEnd/>
          </a:ln>
        </p:spPr>
      </p:pic>
      <p:sp>
        <p:nvSpPr>
          <p:cNvPr id="118788" name="TextBox 18"/>
          <p:cNvSpPr txBox="1">
            <a:spLocks noChangeArrowheads="1"/>
          </p:cNvSpPr>
          <p:nvPr/>
        </p:nvSpPr>
        <p:spPr bwMode="auto">
          <a:xfrm>
            <a:off x="3733800" y="5754688"/>
            <a:ext cx="1519238" cy="338137"/>
          </a:xfrm>
          <a:prstGeom prst="rect">
            <a:avLst/>
          </a:prstGeom>
          <a:noFill/>
          <a:ln w="9525">
            <a:noFill/>
            <a:miter lim="800000"/>
            <a:headEnd/>
            <a:tailEnd/>
          </a:ln>
        </p:spPr>
        <p:txBody>
          <a:bodyPr wrap="none">
            <a:spAutoFit/>
          </a:bodyPr>
          <a:lstStyle/>
          <a:p>
            <a:r>
              <a:rPr lang="en-US" sz="1600"/>
              <a:t>Test Execution</a:t>
            </a:r>
          </a:p>
        </p:txBody>
      </p:sp>
      <p:sp>
        <p:nvSpPr>
          <p:cNvPr id="118789" name="TextBox 19"/>
          <p:cNvSpPr txBox="1">
            <a:spLocks noChangeArrowheads="1"/>
          </p:cNvSpPr>
          <p:nvPr/>
        </p:nvSpPr>
        <p:spPr bwMode="auto">
          <a:xfrm rot="-5400000">
            <a:off x="-892175" y="4635500"/>
            <a:ext cx="2489200" cy="584200"/>
          </a:xfrm>
          <a:prstGeom prst="rect">
            <a:avLst/>
          </a:prstGeom>
          <a:noFill/>
          <a:ln w="9525">
            <a:noFill/>
            <a:miter lim="800000"/>
            <a:headEnd/>
            <a:tailEnd/>
          </a:ln>
        </p:spPr>
        <p:txBody>
          <a:bodyPr wrap="none">
            <a:spAutoFit/>
          </a:bodyPr>
          <a:lstStyle/>
          <a:p>
            <a:r>
              <a:rPr lang="en-US" sz="1600"/>
              <a:t>Percentage Improvement</a:t>
            </a:r>
          </a:p>
          <a:p>
            <a:r>
              <a:rPr lang="en-US" sz="1600"/>
              <a:t>In Lifetime using RACE</a:t>
            </a:r>
          </a:p>
        </p:txBody>
      </p:sp>
      <p:sp>
        <p:nvSpPr>
          <p:cNvPr id="43014" name="AutoShape 14"/>
          <p:cNvSpPr>
            <a:spLocks noChangeArrowheads="1"/>
          </p:cNvSpPr>
          <p:nvPr/>
        </p:nvSpPr>
        <p:spPr bwMode="auto">
          <a:xfrm>
            <a:off x="2819400" y="1752600"/>
            <a:ext cx="5105400" cy="1066800"/>
          </a:xfrm>
          <a:prstGeom prst="wedgeRoundRectCallout">
            <a:avLst>
              <a:gd name="adj1" fmla="val -60408"/>
              <a:gd name="adj2" fmla="val 208046"/>
              <a:gd name="adj3" fmla="val 16667"/>
            </a:avLst>
          </a:prstGeom>
          <a:gradFill rotWithShape="1">
            <a:gsLst>
              <a:gs pos="0">
                <a:srgbClr val="FFECD7"/>
              </a:gs>
              <a:gs pos="64999">
                <a:srgbClr val="FFD2A1"/>
              </a:gs>
              <a:gs pos="100000">
                <a:srgbClr val="FFC278"/>
              </a:gs>
            </a:gsLst>
            <a:lin ang="5400000" scaled="1"/>
          </a:gradFill>
          <a:ln w="9525">
            <a:solidFill>
              <a:srgbClr val="FF9700"/>
            </a:solidFill>
            <a:miter lim="800000"/>
            <a:headEnd/>
            <a:tailEnd/>
          </a:ln>
          <a:effectLst>
            <a:outerShdw dist="20000" dir="5400000" rotWithShape="0">
              <a:srgbClr val="808080">
                <a:alpha val="37999"/>
              </a:srgbClr>
            </a:outerShdw>
          </a:effectLst>
        </p:spPr>
        <p:txBody>
          <a:bodyPr anchor="ctr"/>
          <a:lstStyle/>
          <a:p>
            <a:r>
              <a:rPr lang="en-US" sz="2000" b="0" dirty="0" smtClean="0">
                <a:solidFill>
                  <a:srgbClr val="000000"/>
                </a:solidFill>
              </a:rPr>
              <a:t>Ensured the percentage improvement was near our target continuously throughout the software lifecycle of RACE</a:t>
            </a:r>
            <a:endParaRPr lang="en-US" sz="2000" b="0" dirty="0">
              <a:solidFill>
                <a:srgbClr val="000000"/>
              </a:solidFill>
            </a:endParaRPr>
          </a:p>
        </p:txBody>
      </p:sp>
      <p:sp>
        <p:nvSpPr>
          <p:cNvPr id="118793" name="Title 7"/>
          <p:cNvSpPr>
            <a:spLocks noGrp="1"/>
          </p:cNvSpPr>
          <p:nvPr>
            <p:ph type="title"/>
          </p:nvPr>
        </p:nvSpPr>
        <p:spPr>
          <a:xfrm>
            <a:off x="0" y="76200"/>
            <a:ext cx="9144000" cy="457200"/>
          </a:xfrm>
        </p:spPr>
        <p:txBody>
          <a:bodyPr/>
          <a:lstStyle/>
          <a:p>
            <a:r>
              <a:rPr lang="en-US" dirty="0" smtClean="0">
                <a:latin typeface="Arial Narrow"/>
                <a:cs typeface="Arial Narrow"/>
              </a:rPr>
              <a:t>Continuous Validation of RACE QoS</a:t>
            </a:r>
            <a:endParaRPr lang="en-US" dirty="0" smtClean="0"/>
          </a:p>
        </p:txBody>
      </p:sp>
      <p:sp>
        <p:nvSpPr>
          <p:cNvPr id="8" name="TextBox 7"/>
          <p:cNvSpPr txBox="1"/>
          <p:nvPr/>
        </p:nvSpPr>
        <p:spPr>
          <a:xfrm>
            <a:off x="381000" y="6096000"/>
            <a:ext cx="84582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0" dirty="0" smtClean="0"/>
              <a:t>Overcome the serialized-phasing development problem &amp; enabled </a:t>
            </a:r>
            <a:r>
              <a:rPr lang="en-US" sz="2000" b="0" dirty="0" err="1" smtClean="0"/>
              <a:t>QoS</a:t>
            </a:r>
            <a:r>
              <a:rPr lang="en-US" sz="2000" b="0" dirty="0" smtClean="0"/>
              <a:t> evaluation continuously throughout the software lifecycle</a:t>
            </a:r>
            <a:endParaRPr lang="en-US" sz="20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685800" y="1066800"/>
            <a:ext cx="7772400" cy="1752600"/>
          </a:xfrm>
        </p:spPr>
        <p:txBody>
          <a:bodyPr/>
          <a:lstStyle/>
          <a:p>
            <a:pPr eaLnBrk="1" hangingPunct="1"/>
            <a:r>
              <a:rPr lang="en-US" sz="3200" dirty="0" smtClean="0"/>
              <a:t>Part 9</a:t>
            </a:r>
            <a:br>
              <a:rPr lang="en-US" sz="3200" dirty="0" smtClean="0"/>
            </a:br>
            <a:r>
              <a:rPr lang="en-US" sz="3200" dirty="0" err="1" smtClean="0"/>
              <a:t>Usecase</a:t>
            </a:r>
            <a:r>
              <a:rPr lang="en-US" sz="3200" dirty="0" smtClean="0"/>
              <a:t>-driven Middleware Optimizations</a:t>
            </a:r>
          </a:p>
        </p:txBody>
      </p:sp>
      <p:sp>
        <p:nvSpPr>
          <p:cNvPr id="107523" name="Rectangle 3"/>
          <p:cNvSpPr>
            <a:spLocks noGrp="1" noChangeArrowheads="1"/>
          </p:cNvSpPr>
          <p:nvPr>
            <p:ph type="subTitle" idx="4294967295"/>
          </p:nvPr>
        </p:nvSpPr>
        <p:spPr>
          <a:xfrm>
            <a:off x="1371600" y="3886200"/>
            <a:ext cx="6400800" cy="1752600"/>
          </a:xfrm>
          <a:noFill/>
        </p:spPr>
        <p:txBody>
          <a:bodyPr/>
          <a:lstStyle/>
          <a:p>
            <a:pPr marL="0" indent="0" algn="ctr" eaLnBrk="1" hangingPunct="1">
              <a:buFontTx/>
              <a:buNone/>
            </a:pPr>
            <a:r>
              <a:rPr lang="en-US" smtClean="0"/>
              <a:t>Feature Oriented CUStomizer (FOCUS)</a:t>
            </a:r>
          </a:p>
          <a:p>
            <a:pPr marL="0" indent="0" algn="ctr" eaLnBrk="1" hangingPunct="1">
              <a:buFontTx/>
              <a:buNone/>
            </a:pPr>
            <a:r>
              <a:rPr lang="en-US" smtClean="0"/>
              <a:t>&amp;</a:t>
            </a:r>
          </a:p>
          <a:p>
            <a:pPr marL="0" indent="0" algn="ctr" eaLnBrk="1" hangingPunct="1">
              <a:buFontTx/>
              <a:buNone/>
            </a:pPr>
            <a:r>
              <a:rPr lang="en-US" smtClean="0"/>
              <a:t>Pattern Oriented Software Architecture Modeling Language (POSAML)</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11"/>
          </p:nvPr>
        </p:nvSpPr>
        <p:spPr>
          <a:noFill/>
        </p:spPr>
        <p:txBody>
          <a:bodyPr/>
          <a:lstStyle/>
          <a:p>
            <a:fld id="{3441F719-E43B-40F8-B72B-E780C24BE5C4}" type="slidenum">
              <a:rPr lang="en-US"/>
              <a:pPr/>
              <a:t>102</a:t>
            </a:fld>
            <a:endParaRPr lang="en-US"/>
          </a:p>
        </p:txBody>
      </p:sp>
      <p:grpSp>
        <p:nvGrpSpPr>
          <p:cNvPr id="17412" name="Group 2"/>
          <p:cNvGrpSpPr>
            <a:grpSpLocks/>
          </p:cNvGrpSpPr>
          <p:nvPr/>
        </p:nvGrpSpPr>
        <p:grpSpPr bwMode="auto">
          <a:xfrm>
            <a:off x="762000" y="1295400"/>
            <a:ext cx="7737475" cy="2619375"/>
            <a:chOff x="480" y="816"/>
            <a:chExt cx="4874" cy="1650"/>
          </a:xfrm>
        </p:grpSpPr>
        <p:sp>
          <p:nvSpPr>
            <p:cNvPr id="17728" name="AutoShape 3"/>
            <p:cNvSpPr>
              <a:spLocks noChangeArrowheads="1"/>
            </p:cNvSpPr>
            <p:nvPr/>
          </p:nvSpPr>
          <p:spPr bwMode="auto">
            <a:xfrm rot="-1830834">
              <a:off x="1022" y="916"/>
              <a:ext cx="480" cy="1104"/>
            </a:xfrm>
            <a:prstGeom prst="triangle">
              <a:avLst>
                <a:gd name="adj" fmla="val 50000"/>
              </a:avLst>
            </a:prstGeom>
            <a:gradFill rotWithShape="1">
              <a:gsLst>
                <a:gs pos="0">
                  <a:srgbClr val="666666"/>
                </a:gs>
                <a:gs pos="100000">
                  <a:srgbClr val="DDDDDD"/>
                </a:gs>
              </a:gsLst>
              <a:lin ang="2700000" scaled="1"/>
            </a:gradFill>
            <a:ln w="12700" algn="ctr">
              <a:solidFill>
                <a:schemeClr val="tx1"/>
              </a:solidFill>
              <a:miter lim="800000"/>
              <a:headEnd/>
              <a:tailEnd/>
            </a:ln>
          </p:spPr>
          <p:txBody>
            <a:bodyPr wrap="none" anchor="ctr"/>
            <a:lstStyle/>
            <a:p>
              <a:endParaRPr lang="en-US"/>
            </a:p>
          </p:txBody>
        </p:sp>
        <p:sp>
          <p:nvSpPr>
            <p:cNvPr id="17729" name="AutoShape 4"/>
            <p:cNvSpPr>
              <a:spLocks noChangeArrowheads="1"/>
            </p:cNvSpPr>
            <p:nvPr/>
          </p:nvSpPr>
          <p:spPr bwMode="auto">
            <a:xfrm rot="-604961">
              <a:off x="1756" y="816"/>
              <a:ext cx="480" cy="912"/>
            </a:xfrm>
            <a:prstGeom prst="triangle">
              <a:avLst>
                <a:gd name="adj" fmla="val 50000"/>
              </a:avLst>
            </a:prstGeom>
            <a:solidFill>
              <a:srgbClr val="336699"/>
            </a:solidFill>
            <a:ln w="12700" algn="ctr">
              <a:solidFill>
                <a:schemeClr val="tx1"/>
              </a:solidFill>
              <a:miter lim="800000"/>
              <a:headEnd/>
              <a:tailEnd/>
            </a:ln>
          </p:spPr>
          <p:txBody>
            <a:bodyPr wrap="none" anchor="ctr"/>
            <a:lstStyle/>
            <a:p>
              <a:endParaRPr lang="en-US"/>
            </a:p>
          </p:txBody>
        </p:sp>
        <p:sp>
          <p:nvSpPr>
            <p:cNvPr id="17730" name="AutoShape 5"/>
            <p:cNvSpPr>
              <a:spLocks noChangeArrowheads="1"/>
            </p:cNvSpPr>
            <p:nvPr/>
          </p:nvSpPr>
          <p:spPr bwMode="auto">
            <a:xfrm rot="1083380">
              <a:off x="3216" y="912"/>
              <a:ext cx="480" cy="912"/>
            </a:xfrm>
            <a:prstGeom prst="triangle">
              <a:avLst>
                <a:gd name="adj" fmla="val 50000"/>
              </a:avLst>
            </a:prstGeom>
            <a:solidFill>
              <a:srgbClr val="FFFF99"/>
            </a:solidFill>
            <a:ln w="12700" algn="ctr">
              <a:solidFill>
                <a:schemeClr val="tx1"/>
              </a:solidFill>
              <a:miter lim="800000"/>
              <a:headEnd/>
              <a:tailEnd/>
            </a:ln>
          </p:spPr>
          <p:txBody>
            <a:bodyPr wrap="none" anchor="ctr"/>
            <a:lstStyle/>
            <a:p>
              <a:endParaRPr lang="en-US"/>
            </a:p>
          </p:txBody>
        </p:sp>
        <p:sp>
          <p:nvSpPr>
            <p:cNvPr id="17731" name="AutoShape 6"/>
            <p:cNvSpPr>
              <a:spLocks noChangeArrowheads="1"/>
            </p:cNvSpPr>
            <p:nvPr/>
          </p:nvSpPr>
          <p:spPr bwMode="auto">
            <a:xfrm rot="2451573">
              <a:off x="4320" y="912"/>
              <a:ext cx="480" cy="912"/>
            </a:xfrm>
            <a:prstGeom prst="triangle">
              <a:avLst>
                <a:gd name="adj" fmla="val 50000"/>
              </a:avLst>
            </a:prstGeom>
            <a:solidFill>
              <a:srgbClr val="FF3300"/>
            </a:solidFill>
            <a:ln w="12700" algn="ctr">
              <a:solidFill>
                <a:schemeClr val="tx1"/>
              </a:solidFill>
              <a:miter lim="800000"/>
              <a:headEnd/>
              <a:tailEnd/>
            </a:ln>
          </p:spPr>
          <p:txBody>
            <a:bodyPr wrap="none" anchor="ctr"/>
            <a:lstStyle/>
            <a:p>
              <a:endParaRPr lang="en-US"/>
            </a:p>
          </p:txBody>
        </p:sp>
        <p:grpSp>
          <p:nvGrpSpPr>
            <p:cNvPr id="17732" name="Group 7"/>
            <p:cNvGrpSpPr>
              <a:grpSpLocks/>
            </p:cNvGrpSpPr>
            <p:nvPr/>
          </p:nvGrpSpPr>
          <p:grpSpPr bwMode="auto">
            <a:xfrm>
              <a:off x="480" y="864"/>
              <a:ext cx="4874" cy="1602"/>
              <a:chOff x="480" y="864"/>
              <a:chExt cx="4874" cy="1602"/>
            </a:xfrm>
          </p:grpSpPr>
          <p:sp>
            <p:nvSpPr>
              <p:cNvPr id="17733" name="Text Box 8"/>
              <p:cNvSpPr txBox="1">
                <a:spLocks noChangeAspect="1" noChangeArrowheads="1"/>
              </p:cNvSpPr>
              <p:nvPr/>
            </p:nvSpPr>
            <p:spPr bwMode="auto">
              <a:xfrm>
                <a:off x="480" y="1200"/>
                <a:ext cx="458" cy="362"/>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F-15</a:t>
                </a:r>
              </a:p>
              <a:p>
                <a:pPr defTabSz="800100">
                  <a:lnSpc>
                    <a:spcPct val="90000"/>
                  </a:lnSpc>
                </a:pPr>
                <a:r>
                  <a:rPr lang="en-US" sz="1200">
                    <a:cs typeface="Arial" charset="0"/>
                  </a:rPr>
                  <a:t>product</a:t>
                </a:r>
              </a:p>
              <a:p>
                <a:pPr defTabSz="800100">
                  <a:lnSpc>
                    <a:spcPct val="90000"/>
                  </a:lnSpc>
                </a:pPr>
                <a:r>
                  <a:rPr lang="en-US" sz="1200">
                    <a:cs typeface="Arial" charset="0"/>
                  </a:rPr>
                  <a:t>variant</a:t>
                </a:r>
              </a:p>
            </p:txBody>
          </p:sp>
          <p:sp>
            <p:nvSpPr>
              <p:cNvPr id="17734" name="Text Box 9"/>
              <p:cNvSpPr txBox="1">
                <a:spLocks noChangeAspect="1" noChangeArrowheads="1"/>
              </p:cNvSpPr>
              <p:nvPr/>
            </p:nvSpPr>
            <p:spPr bwMode="auto">
              <a:xfrm>
                <a:off x="2256" y="912"/>
                <a:ext cx="458" cy="362"/>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A/V 8-B</a:t>
                </a:r>
              </a:p>
              <a:p>
                <a:pPr defTabSz="800100">
                  <a:lnSpc>
                    <a:spcPct val="90000"/>
                  </a:lnSpc>
                </a:pPr>
                <a:r>
                  <a:rPr lang="en-US" sz="1200">
                    <a:cs typeface="Arial" charset="0"/>
                  </a:rPr>
                  <a:t>product</a:t>
                </a:r>
              </a:p>
              <a:p>
                <a:pPr defTabSz="800100">
                  <a:lnSpc>
                    <a:spcPct val="90000"/>
                  </a:lnSpc>
                </a:pPr>
                <a:r>
                  <a:rPr lang="en-US" sz="1200">
                    <a:cs typeface="Arial" charset="0"/>
                  </a:rPr>
                  <a:t>variant</a:t>
                </a:r>
              </a:p>
            </p:txBody>
          </p:sp>
          <p:sp>
            <p:nvSpPr>
              <p:cNvPr id="17735" name="Text Box 10"/>
              <p:cNvSpPr txBox="1">
                <a:spLocks noChangeAspect="1" noChangeArrowheads="1"/>
              </p:cNvSpPr>
              <p:nvPr/>
            </p:nvSpPr>
            <p:spPr bwMode="auto">
              <a:xfrm>
                <a:off x="3648" y="864"/>
                <a:ext cx="458" cy="362"/>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F/A 18</a:t>
                </a:r>
              </a:p>
              <a:p>
                <a:pPr defTabSz="800100">
                  <a:lnSpc>
                    <a:spcPct val="90000"/>
                  </a:lnSpc>
                </a:pPr>
                <a:r>
                  <a:rPr lang="en-US" sz="1200">
                    <a:cs typeface="Arial" charset="0"/>
                  </a:rPr>
                  <a:t>product</a:t>
                </a:r>
              </a:p>
              <a:p>
                <a:pPr defTabSz="800100">
                  <a:lnSpc>
                    <a:spcPct val="90000"/>
                  </a:lnSpc>
                </a:pPr>
                <a:r>
                  <a:rPr lang="en-US" sz="1200">
                    <a:cs typeface="Arial" charset="0"/>
                  </a:rPr>
                  <a:t>variant</a:t>
                </a:r>
              </a:p>
            </p:txBody>
          </p:sp>
          <p:sp>
            <p:nvSpPr>
              <p:cNvPr id="17736" name="Text Box 11"/>
              <p:cNvSpPr txBox="1">
                <a:spLocks noChangeAspect="1" noChangeArrowheads="1"/>
              </p:cNvSpPr>
              <p:nvPr/>
            </p:nvSpPr>
            <p:spPr bwMode="auto">
              <a:xfrm>
                <a:off x="4896" y="1056"/>
                <a:ext cx="458" cy="362"/>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UCAV</a:t>
                </a:r>
              </a:p>
              <a:p>
                <a:pPr defTabSz="800100">
                  <a:lnSpc>
                    <a:spcPct val="90000"/>
                  </a:lnSpc>
                </a:pPr>
                <a:r>
                  <a:rPr lang="en-US" sz="1200">
                    <a:cs typeface="Arial" charset="0"/>
                  </a:rPr>
                  <a:t>product</a:t>
                </a:r>
              </a:p>
              <a:p>
                <a:pPr defTabSz="800100">
                  <a:lnSpc>
                    <a:spcPct val="90000"/>
                  </a:lnSpc>
                </a:pPr>
                <a:r>
                  <a:rPr lang="en-US" sz="1200">
                    <a:cs typeface="Arial" charset="0"/>
                  </a:rPr>
                  <a:t>variant</a:t>
                </a:r>
              </a:p>
            </p:txBody>
          </p:sp>
          <p:sp>
            <p:nvSpPr>
              <p:cNvPr id="17737" name="Text Box 12"/>
              <p:cNvSpPr txBox="1">
                <a:spLocks noChangeAspect="1" noChangeArrowheads="1"/>
              </p:cNvSpPr>
              <p:nvPr/>
            </p:nvSpPr>
            <p:spPr bwMode="auto">
              <a:xfrm>
                <a:off x="4272" y="2208"/>
                <a:ext cx="1051" cy="258"/>
              </a:xfrm>
              <a:prstGeom prst="rect">
                <a:avLst/>
              </a:prstGeom>
              <a:noFill/>
              <a:ln w="12700">
                <a:noFill/>
                <a:miter lim="800000"/>
                <a:headEnd/>
                <a:tailEnd/>
              </a:ln>
            </p:spPr>
            <p:txBody>
              <a:bodyPr lIns="80006" tIns="40003" rIns="80006" bIns="40003">
                <a:spAutoFit/>
              </a:bodyPr>
              <a:lstStyle/>
              <a:p>
                <a:pPr defTabSz="800100">
                  <a:lnSpc>
                    <a:spcPct val="90000"/>
                  </a:lnSpc>
                </a:pPr>
                <a:r>
                  <a:rPr lang="en-US" sz="1200">
                    <a:cs typeface="Arial" charset="0"/>
                  </a:rPr>
                  <a:t>Product-line architecture</a:t>
                </a:r>
              </a:p>
            </p:txBody>
          </p:sp>
        </p:grpSp>
      </p:grpSp>
      <p:grpSp>
        <p:nvGrpSpPr>
          <p:cNvPr id="17413" name="Group 13"/>
          <p:cNvGrpSpPr>
            <a:grpSpLocks/>
          </p:cNvGrpSpPr>
          <p:nvPr/>
        </p:nvGrpSpPr>
        <p:grpSpPr bwMode="auto">
          <a:xfrm flipH="1">
            <a:off x="1600200" y="2057400"/>
            <a:ext cx="5699125" cy="2087563"/>
            <a:chOff x="1530" y="1957"/>
            <a:chExt cx="2639" cy="967"/>
          </a:xfrm>
        </p:grpSpPr>
        <p:grpSp>
          <p:nvGrpSpPr>
            <p:cNvPr id="17550" name="Group 14"/>
            <p:cNvGrpSpPr>
              <a:grpSpLocks/>
            </p:cNvGrpSpPr>
            <p:nvPr/>
          </p:nvGrpSpPr>
          <p:grpSpPr bwMode="auto">
            <a:xfrm>
              <a:off x="1530" y="1999"/>
              <a:ext cx="2639" cy="925"/>
              <a:chOff x="1530" y="1999"/>
              <a:chExt cx="2639" cy="925"/>
            </a:xfrm>
          </p:grpSpPr>
          <p:grpSp>
            <p:nvGrpSpPr>
              <p:cNvPr id="17646" name="Group 15"/>
              <p:cNvGrpSpPr>
                <a:grpSpLocks/>
              </p:cNvGrpSpPr>
              <p:nvPr/>
            </p:nvGrpSpPr>
            <p:grpSpPr bwMode="auto">
              <a:xfrm>
                <a:off x="1530" y="2368"/>
                <a:ext cx="952" cy="556"/>
                <a:chOff x="1530" y="2368"/>
                <a:chExt cx="952" cy="556"/>
              </a:xfrm>
            </p:grpSpPr>
            <p:sp>
              <p:nvSpPr>
                <p:cNvPr id="17724" name="Freeform 16"/>
                <p:cNvSpPr>
                  <a:spLocks/>
                </p:cNvSpPr>
                <p:nvPr/>
              </p:nvSpPr>
              <p:spPr bwMode="auto">
                <a:xfrm>
                  <a:off x="1530" y="2368"/>
                  <a:ext cx="952" cy="125"/>
                </a:xfrm>
                <a:custGeom>
                  <a:avLst/>
                  <a:gdLst>
                    <a:gd name="T0" fmla="*/ 952 w 952"/>
                    <a:gd name="T1" fmla="*/ 0 h 125"/>
                    <a:gd name="T2" fmla="*/ 0 w 952"/>
                    <a:gd name="T3" fmla="*/ 4 h 125"/>
                    <a:gd name="T4" fmla="*/ 0 w 952"/>
                    <a:gd name="T5" fmla="*/ 125 h 125"/>
                    <a:gd name="T6" fmla="*/ 952 w 952"/>
                    <a:gd name="T7" fmla="*/ 122 h 125"/>
                    <a:gd name="T8" fmla="*/ 952 w 952"/>
                    <a:gd name="T9" fmla="*/ 0 h 125"/>
                    <a:gd name="T10" fmla="*/ 0 60000 65536"/>
                    <a:gd name="T11" fmla="*/ 0 60000 65536"/>
                    <a:gd name="T12" fmla="*/ 0 60000 65536"/>
                    <a:gd name="T13" fmla="*/ 0 60000 65536"/>
                    <a:gd name="T14" fmla="*/ 0 60000 65536"/>
                    <a:gd name="T15" fmla="*/ 0 w 952"/>
                    <a:gd name="T16" fmla="*/ 0 h 125"/>
                    <a:gd name="T17" fmla="*/ 952 w 952"/>
                    <a:gd name="T18" fmla="*/ 125 h 125"/>
                  </a:gdLst>
                  <a:ahLst/>
                  <a:cxnLst>
                    <a:cxn ang="T10">
                      <a:pos x="T0" y="T1"/>
                    </a:cxn>
                    <a:cxn ang="T11">
                      <a:pos x="T2" y="T3"/>
                    </a:cxn>
                    <a:cxn ang="T12">
                      <a:pos x="T4" y="T5"/>
                    </a:cxn>
                    <a:cxn ang="T13">
                      <a:pos x="T6" y="T7"/>
                    </a:cxn>
                    <a:cxn ang="T14">
                      <a:pos x="T8" y="T9"/>
                    </a:cxn>
                  </a:cxnLst>
                  <a:rect l="T15" t="T16" r="T17" b="T18"/>
                  <a:pathLst>
                    <a:path w="952" h="125">
                      <a:moveTo>
                        <a:pt x="952" y="0"/>
                      </a:moveTo>
                      <a:lnTo>
                        <a:pt x="0" y="4"/>
                      </a:lnTo>
                      <a:lnTo>
                        <a:pt x="0" y="125"/>
                      </a:lnTo>
                      <a:lnTo>
                        <a:pt x="952" y="122"/>
                      </a:lnTo>
                      <a:lnTo>
                        <a:pt x="952" y="0"/>
                      </a:lnTo>
                      <a:close/>
                    </a:path>
                  </a:pathLst>
                </a:custGeom>
                <a:solidFill>
                  <a:srgbClr val="FFD67F"/>
                </a:solidFill>
                <a:ln w="4763">
                  <a:solidFill>
                    <a:schemeClr val="bg2"/>
                  </a:solidFill>
                  <a:prstDash val="solid"/>
                  <a:round/>
                  <a:headEnd/>
                  <a:tailEnd/>
                </a:ln>
              </p:spPr>
              <p:txBody>
                <a:bodyPr/>
                <a:lstStyle/>
                <a:p>
                  <a:endParaRPr lang="en-US"/>
                </a:p>
              </p:txBody>
            </p:sp>
            <p:sp>
              <p:nvSpPr>
                <p:cNvPr id="17725" name="Freeform 17"/>
                <p:cNvSpPr>
                  <a:spLocks/>
                </p:cNvSpPr>
                <p:nvPr/>
              </p:nvSpPr>
              <p:spPr bwMode="auto">
                <a:xfrm>
                  <a:off x="1530" y="2372"/>
                  <a:ext cx="440" cy="552"/>
                </a:xfrm>
                <a:custGeom>
                  <a:avLst/>
                  <a:gdLst>
                    <a:gd name="T0" fmla="*/ 0 w 440"/>
                    <a:gd name="T1" fmla="*/ 0 h 552"/>
                    <a:gd name="T2" fmla="*/ 440 w 440"/>
                    <a:gd name="T3" fmla="*/ 430 h 552"/>
                    <a:gd name="T4" fmla="*/ 440 w 440"/>
                    <a:gd name="T5" fmla="*/ 552 h 552"/>
                    <a:gd name="T6" fmla="*/ 0 w 440"/>
                    <a:gd name="T7" fmla="*/ 121 h 552"/>
                    <a:gd name="T8" fmla="*/ 0 w 440"/>
                    <a:gd name="T9" fmla="*/ 0 h 552"/>
                    <a:gd name="T10" fmla="*/ 0 60000 65536"/>
                    <a:gd name="T11" fmla="*/ 0 60000 65536"/>
                    <a:gd name="T12" fmla="*/ 0 60000 65536"/>
                    <a:gd name="T13" fmla="*/ 0 60000 65536"/>
                    <a:gd name="T14" fmla="*/ 0 60000 65536"/>
                    <a:gd name="T15" fmla="*/ 0 w 440"/>
                    <a:gd name="T16" fmla="*/ 0 h 552"/>
                    <a:gd name="T17" fmla="*/ 440 w 440"/>
                    <a:gd name="T18" fmla="*/ 552 h 552"/>
                  </a:gdLst>
                  <a:ahLst/>
                  <a:cxnLst>
                    <a:cxn ang="T10">
                      <a:pos x="T0" y="T1"/>
                    </a:cxn>
                    <a:cxn ang="T11">
                      <a:pos x="T2" y="T3"/>
                    </a:cxn>
                    <a:cxn ang="T12">
                      <a:pos x="T4" y="T5"/>
                    </a:cxn>
                    <a:cxn ang="T13">
                      <a:pos x="T6" y="T7"/>
                    </a:cxn>
                    <a:cxn ang="T14">
                      <a:pos x="T8" y="T9"/>
                    </a:cxn>
                  </a:cxnLst>
                  <a:rect l="T15" t="T16" r="T17" b="T18"/>
                  <a:pathLst>
                    <a:path w="440" h="552">
                      <a:moveTo>
                        <a:pt x="0" y="0"/>
                      </a:moveTo>
                      <a:lnTo>
                        <a:pt x="440" y="430"/>
                      </a:lnTo>
                      <a:lnTo>
                        <a:pt x="440" y="552"/>
                      </a:lnTo>
                      <a:lnTo>
                        <a:pt x="0" y="121"/>
                      </a:lnTo>
                      <a:lnTo>
                        <a:pt x="0" y="0"/>
                      </a:lnTo>
                      <a:close/>
                    </a:path>
                  </a:pathLst>
                </a:custGeom>
                <a:solidFill>
                  <a:srgbClr val="FFD67F"/>
                </a:solidFill>
                <a:ln w="4763">
                  <a:solidFill>
                    <a:schemeClr val="bg2"/>
                  </a:solidFill>
                  <a:prstDash val="solid"/>
                  <a:round/>
                  <a:headEnd/>
                  <a:tailEnd/>
                </a:ln>
              </p:spPr>
              <p:txBody>
                <a:bodyPr/>
                <a:lstStyle/>
                <a:p>
                  <a:endParaRPr lang="en-US"/>
                </a:p>
              </p:txBody>
            </p:sp>
            <p:sp>
              <p:nvSpPr>
                <p:cNvPr id="17726" name="Freeform 18"/>
                <p:cNvSpPr>
                  <a:spLocks/>
                </p:cNvSpPr>
                <p:nvPr/>
              </p:nvSpPr>
              <p:spPr bwMode="auto">
                <a:xfrm>
                  <a:off x="1970" y="2368"/>
                  <a:ext cx="512" cy="556"/>
                </a:xfrm>
                <a:custGeom>
                  <a:avLst/>
                  <a:gdLst>
                    <a:gd name="T0" fmla="*/ 0 w 512"/>
                    <a:gd name="T1" fmla="*/ 434 h 556"/>
                    <a:gd name="T2" fmla="*/ 512 w 512"/>
                    <a:gd name="T3" fmla="*/ 0 h 556"/>
                    <a:gd name="T4" fmla="*/ 512 w 512"/>
                    <a:gd name="T5" fmla="*/ 122 h 556"/>
                    <a:gd name="T6" fmla="*/ 0 w 512"/>
                    <a:gd name="T7" fmla="*/ 556 h 556"/>
                    <a:gd name="T8" fmla="*/ 0 w 512"/>
                    <a:gd name="T9" fmla="*/ 434 h 556"/>
                    <a:gd name="T10" fmla="*/ 0 60000 65536"/>
                    <a:gd name="T11" fmla="*/ 0 60000 65536"/>
                    <a:gd name="T12" fmla="*/ 0 60000 65536"/>
                    <a:gd name="T13" fmla="*/ 0 60000 65536"/>
                    <a:gd name="T14" fmla="*/ 0 60000 65536"/>
                    <a:gd name="T15" fmla="*/ 0 w 512"/>
                    <a:gd name="T16" fmla="*/ 0 h 556"/>
                    <a:gd name="T17" fmla="*/ 512 w 512"/>
                    <a:gd name="T18" fmla="*/ 556 h 556"/>
                  </a:gdLst>
                  <a:ahLst/>
                  <a:cxnLst>
                    <a:cxn ang="T10">
                      <a:pos x="T0" y="T1"/>
                    </a:cxn>
                    <a:cxn ang="T11">
                      <a:pos x="T2" y="T3"/>
                    </a:cxn>
                    <a:cxn ang="T12">
                      <a:pos x="T4" y="T5"/>
                    </a:cxn>
                    <a:cxn ang="T13">
                      <a:pos x="T6" y="T7"/>
                    </a:cxn>
                    <a:cxn ang="T14">
                      <a:pos x="T8" y="T9"/>
                    </a:cxn>
                  </a:cxnLst>
                  <a:rect l="T15" t="T16" r="T17" b="T18"/>
                  <a:pathLst>
                    <a:path w="512" h="556">
                      <a:moveTo>
                        <a:pt x="0" y="434"/>
                      </a:moveTo>
                      <a:lnTo>
                        <a:pt x="512" y="0"/>
                      </a:lnTo>
                      <a:lnTo>
                        <a:pt x="512" y="122"/>
                      </a:lnTo>
                      <a:lnTo>
                        <a:pt x="0" y="556"/>
                      </a:lnTo>
                      <a:lnTo>
                        <a:pt x="0" y="434"/>
                      </a:lnTo>
                      <a:close/>
                    </a:path>
                  </a:pathLst>
                </a:custGeom>
                <a:solidFill>
                  <a:srgbClr val="FFD67F"/>
                </a:solidFill>
                <a:ln w="4763">
                  <a:solidFill>
                    <a:schemeClr val="bg2"/>
                  </a:solidFill>
                  <a:prstDash val="solid"/>
                  <a:round/>
                  <a:headEnd/>
                  <a:tailEnd/>
                </a:ln>
              </p:spPr>
              <p:txBody>
                <a:bodyPr/>
                <a:lstStyle/>
                <a:p>
                  <a:endParaRPr lang="en-US"/>
                </a:p>
              </p:txBody>
            </p:sp>
            <p:sp>
              <p:nvSpPr>
                <p:cNvPr id="17727" name="Freeform 19"/>
                <p:cNvSpPr>
                  <a:spLocks/>
                </p:cNvSpPr>
                <p:nvPr/>
              </p:nvSpPr>
              <p:spPr bwMode="auto">
                <a:xfrm>
                  <a:off x="1530" y="2368"/>
                  <a:ext cx="952" cy="434"/>
                </a:xfrm>
                <a:custGeom>
                  <a:avLst/>
                  <a:gdLst>
                    <a:gd name="T0" fmla="*/ 952 w 952"/>
                    <a:gd name="T1" fmla="*/ 0 h 434"/>
                    <a:gd name="T2" fmla="*/ 0 w 952"/>
                    <a:gd name="T3" fmla="*/ 4 h 434"/>
                    <a:gd name="T4" fmla="*/ 440 w 952"/>
                    <a:gd name="T5" fmla="*/ 434 h 434"/>
                    <a:gd name="T6" fmla="*/ 952 w 952"/>
                    <a:gd name="T7" fmla="*/ 0 h 434"/>
                    <a:gd name="T8" fmla="*/ 0 60000 65536"/>
                    <a:gd name="T9" fmla="*/ 0 60000 65536"/>
                    <a:gd name="T10" fmla="*/ 0 60000 65536"/>
                    <a:gd name="T11" fmla="*/ 0 60000 65536"/>
                    <a:gd name="T12" fmla="*/ 0 w 952"/>
                    <a:gd name="T13" fmla="*/ 0 h 434"/>
                    <a:gd name="T14" fmla="*/ 952 w 952"/>
                    <a:gd name="T15" fmla="*/ 434 h 434"/>
                  </a:gdLst>
                  <a:ahLst/>
                  <a:cxnLst>
                    <a:cxn ang="T8">
                      <a:pos x="T0" y="T1"/>
                    </a:cxn>
                    <a:cxn ang="T9">
                      <a:pos x="T2" y="T3"/>
                    </a:cxn>
                    <a:cxn ang="T10">
                      <a:pos x="T4" y="T5"/>
                    </a:cxn>
                    <a:cxn ang="T11">
                      <a:pos x="T6" y="T7"/>
                    </a:cxn>
                  </a:cxnLst>
                  <a:rect l="T12" t="T13" r="T14" b="T15"/>
                  <a:pathLst>
                    <a:path w="952" h="434">
                      <a:moveTo>
                        <a:pt x="952" y="0"/>
                      </a:moveTo>
                      <a:lnTo>
                        <a:pt x="0" y="4"/>
                      </a:lnTo>
                      <a:lnTo>
                        <a:pt x="440" y="434"/>
                      </a:lnTo>
                      <a:lnTo>
                        <a:pt x="952" y="0"/>
                      </a:lnTo>
                      <a:close/>
                    </a:path>
                  </a:pathLst>
                </a:custGeom>
                <a:solidFill>
                  <a:srgbClr val="FFD67F"/>
                </a:solidFill>
                <a:ln w="4763">
                  <a:solidFill>
                    <a:schemeClr val="bg2"/>
                  </a:solidFill>
                  <a:prstDash val="solid"/>
                  <a:round/>
                  <a:headEnd/>
                  <a:tailEnd/>
                </a:ln>
              </p:spPr>
              <p:txBody>
                <a:bodyPr/>
                <a:lstStyle/>
                <a:p>
                  <a:endParaRPr lang="en-US"/>
                </a:p>
              </p:txBody>
            </p:sp>
          </p:grpSp>
          <p:grpSp>
            <p:nvGrpSpPr>
              <p:cNvPr id="17647" name="Group 20"/>
              <p:cNvGrpSpPr>
                <a:grpSpLocks/>
              </p:cNvGrpSpPr>
              <p:nvPr/>
            </p:nvGrpSpPr>
            <p:grpSpPr bwMode="auto">
              <a:xfrm>
                <a:off x="1967" y="2368"/>
                <a:ext cx="2202" cy="556"/>
                <a:chOff x="1967" y="2368"/>
                <a:chExt cx="2202" cy="556"/>
              </a:xfrm>
            </p:grpSpPr>
            <p:sp>
              <p:nvSpPr>
                <p:cNvPr id="17720" name="Freeform 21"/>
                <p:cNvSpPr>
                  <a:spLocks/>
                </p:cNvSpPr>
                <p:nvPr/>
              </p:nvSpPr>
              <p:spPr bwMode="auto">
                <a:xfrm>
                  <a:off x="2555" y="2368"/>
                  <a:ext cx="1614" cy="556"/>
                </a:xfrm>
                <a:custGeom>
                  <a:avLst/>
                  <a:gdLst>
                    <a:gd name="T0" fmla="*/ 1614 w 1614"/>
                    <a:gd name="T1" fmla="*/ 434 h 556"/>
                    <a:gd name="T2" fmla="*/ 0 w 1614"/>
                    <a:gd name="T3" fmla="*/ 0 h 556"/>
                    <a:gd name="T4" fmla="*/ 0 w 1614"/>
                    <a:gd name="T5" fmla="*/ 122 h 556"/>
                    <a:gd name="T6" fmla="*/ 1614 w 1614"/>
                    <a:gd name="T7" fmla="*/ 556 h 556"/>
                    <a:gd name="T8" fmla="*/ 1614 w 1614"/>
                    <a:gd name="T9" fmla="*/ 434 h 556"/>
                    <a:gd name="T10" fmla="*/ 0 60000 65536"/>
                    <a:gd name="T11" fmla="*/ 0 60000 65536"/>
                    <a:gd name="T12" fmla="*/ 0 60000 65536"/>
                    <a:gd name="T13" fmla="*/ 0 60000 65536"/>
                    <a:gd name="T14" fmla="*/ 0 60000 65536"/>
                    <a:gd name="T15" fmla="*/ 0 w 1614"/>
                    <a:gd name="T16" fmla="*/ 0 h 556"/>
                    <a:gd name="T17" fmla="*/ 1614 w 1614"/>
                    <a:gd name="T18" fmla="*/ 556 h 556"/>
                  </a:gdLst>
                  <a:ahLst/>
                  <a:cxnLst>
                    <a:cxn ang="T10">
                      <a:pos x="T0" y="T1"/>
                    </a:cxn>
                    <a:cxn ang="T11">
                      <a:pos x="T2" y="T3"/>
                    </a:cxn>
                    <a:cxn ang="T12">
                      <a:pos x="T4" y="T5"/>
                    </a:cxn>
                    <a:cxn ang="T13">
                      <a:pos x="T6" y="T7"/>
                    </a:cxn>
                    <a:cxn ang="T14">
                      <a:pos x="T8" y="T9"/>
                    </a:cxn>
                  </a:cxnLst>
                  <a:rect l="T15" t="T16" r="T17" b="T18"/>
                  <a:pathLst>
                    <a:path w="1614" h="556">
                      <a:moveTo>
                        <a:pt x="1614" y="434"/>
                      </a:moveTo>
                      <a:lnTo>
                        <a:pt x="0" y="0"/>
                      </a:lnTo>
                      <a:lnTo>
                        <a:pt x="0" y="122"/>
                      </a:lnTo>
                      <a:lnTo>
                        <a:pt x="1614" y="556"/>
                      </a:lnTo>
                      <a:lnTo>
                        <a:pt x="1614" y="434"/>
                      </a:lnTo>
                      <a:close/>
                    </a:path>
                  </a:pathLst>
                </a:custGeom>
                <a:solidFill>
                  <a:srgbClr val="FFD67F"/>
                </a:solidFill>
                <a:ln w="4763">
                  <a:solidFill>
                    <a:schemeClr val="bg2"/>
                  </a:solidFill>
                  <a:prstDash val="solid"/>
                  <a:round/>
                  <a:headEnd/>
                  <a:tailEnd/>
                </a:ln>
              </p:spPr>
              <p:txBody>
                <a:bodyPr/>
                <a:lstStyle/>
                <a:p>
                  <a:endParaRPr lang="en-US"/>
                </a:p>
              </p:txBody>
            </p:sp>
            <p:sp>
              <p:nvSpPr>
                <p:cNvPr id="17721" name="Freeform 22"/>
                <p:cNvSpPr>
                  <a:spLocks/>
                </p:cNvSpPr>
                <p:nvPr/>
              </p:nvSpPr>
              <p:spPr bwMode="auto">
                <a:xfrm>
                  <a:off x="1967" y="2368"/>
                  <a:ext cx="588" cy="556"/>
                </a:xfrm>
                <a:custGeom>
                  <a:avLst/>
                  <a:gdLst>
                    <a:gd name="T0" fmla="*/ 588 w 588"/>
                    <a:gd name="T1" fmla="*/ 0 h 556"/>
                    <a:gd name="T2" fmla="*/ 0 w 588"/>
                    <a:gd name="T3" fmla="*/ 434 h 556"/>
                    <a:gd name="T4" fmla="*/ 0 w 588"/>
                    <a:gd name="T5" fmla="*/ 556 h 556"/>
                    <a:gd name="T6" fmla="*/ 588 w 588"/>
                    <a:gd name="T7" fmla="*/ 122 h 556"/>
                    <a:gd name="T8" fmla="*/ 588 w 588"/>
                    <a:gd name="T9" fmla="*/ 0 h 556"/>
                    <a:gd name="T10" fmla="*/ 0 60000 65536"/>
                    <a:gd name="T11" fmla="*/ 0 60000 65536"/>
                    <a:gd name="T12" fmla="*/ 0 60000 65536"/>
                    <a:gd name="T13" fmla="*/ 0 60000 65536"/>
                    <a:gd name="T14" fmla="*/ 0 60000 65536"/>
                    <a:gd name="T15" fmla="*/ 0 w 588"/>
                    <a:gd name="T16" fmla="*/ 0 h 556"/>
                    <a:gd name="T17" fmla="*/ 588 w 588"/>
                    <a:gd name="T18" fmla="*/ 556 h 556"/>
                  </a:gdLst>
                  <a:ahLst/>
                  <a:cxnLst>
                    <a:cxn ang="T10">
                      <a:pos x="T0" y="T1"/>
                    </a:cxn>
                    <a:cxn ang="T11">
                      <a:pos x="T2" y="T3"/>
                    </a:cxn>
                    <a:cxn ang="T12">
                      <a:pos x="T4" y="T5"/>
                    </a:cxn>
                    <a:cxn ang="T13">
                      <a:pos x="T6" y="T7"/>
                    </a:cxn>
                    <a:cxn ang="T14">
                      <a:pos x="T8" y="T9"/>
                    </a:cxn>
                  </a:cxnLst>
                  <a:rect l="T15" t="T16" r="T17" b="T18"/>
                  <a:pathLst>
                    <a:path w="588" h="556">
                      <a:moveTo>
                        <a:pt x="588" y="0"/>
                      </a:moveTo>
                      <a:lnTo>
                        <a:pt x="0" y="434"/>
                      </a:lnTo>
                      <a:lnTo>
                        <a:pt x="0" y="556"/>
                      </a:lnTo>
                      <a:lnTo>
                        <a:pt x="588" y="122"/>
                      </a:lnTo>
                      <a:lnTo>
                        <a:pt x="588" y="0"/>
                      </a:lnTo>
                      <a:close/>
                    </a:path>
                  </a:pathLst>
                </a:custGeom>
                <a:solidFill>
                  <a:srgbClr val="FFD67F"/>
                </a:solidFill>
                <a:ln w="4763">
                  <a:solidFill>
                    <a:schemeClr val="bg2"/>
                  </a:solidFill>
                  <a:prstDash val="solid"/>
                  <a:round/>
                  <a:headEnd/>
                  <a:tailEnd/>
                </a:ln>
              </p:spPr>
              <p:txBody>
                <a:bodyPr/>
                <a:lstStyle/>
                <a:p>
                  <a:endParaRPr lang="en-US"/>
                </a:p>
              </p:txBody>
            </p:sp>
            <p:sp>
              <p:nvSpPr>
                <p:cNvPr id="17722" name="Rectangle 23"/>
                <p:cNvSpPr>
                  <a:spLocks noChangeArrowheads="1"/>
                </p:cNvSpPr>
                <p:nvPr/>
              </p:nvSpPr>
              <p:spPr bwMode="auto">
                <a:xfrm>
                  <a:off x="1967" y="2802"/>
                  <a:ext cx="2202" cy="122"/>
                </a:xfrm>
                <a:prstGeom prst="rect">
                  <a:avLst/>
                </a:prstGeom>
                <a:solidFill>
                  <a:srgbClr val="FFD67F"/>
                </a:solidFill>
                <a:ln w="4763">
                  <a:solidFill>
                    <a:schemeClr val="bg2"/>
                  </a:solidFill>
                  <a:miter lim="800000"/>
                  <a:headEnd/>
                  <a:tailEnd/>
                </a:ln>
              </p:spPr>
              <p:txBody>
                <a:bodyPr/>
                <a:lstStyle/>
                <a:p>
                  <a:endParaRPr lang="en-US"/>
                </a:p>
              </p:txBody>
            </p:sp>
            <p:sp>
              <p:nvSpPr>
                <p:cNvPr id="17723" name="Freeform 24"/>
                <p:cNvSpPr>
                  <a:spLocks/>
                </p:cNvSpPr>
                <p:nvPr/>
              </p:nvSpPr>
              <p:spPr bwMode="auto">
                <a:xfrm>
                  <a:off x="1967" y="2368"/>
                  <a:ext cx="2202" cy="434"/>
                </a:xfrm>
                <a:custGeom>
                  <a:avLst/>
                  <a:gdLst>
                    <a:gd name="T0" fmla="*/ 588 w 2202"/>
                    <a:gd name="T1" fmla="*/ 0 h 434"/>
                    <a:gd name="T2" fmla="*/ 0 w 2202"/>
                    <a:gd name="T3" fmla="*/ 434 h 434"/>
                    <a:gd name="T4" fmla="*/ 2202 w 2202"/>
                    <a:gd name="T5" fmla="*/ 434 h 434"/>
                    <a:gd name="T6" fmla="*/ 588 w 2202"/>
                    <a:gd name="T7" fmla="*/ 0 h 434"/>
                    <a:gd name="T8" fmla="*/ 0 60000 65536"/>
                    <a:gd name="T9" fmla="*/ 0 60000 65536"/>
                    <a:gd name="T10" fmla="*/ 0 60000 65536"/>
                    <a:gd name="T11" fmla="*/ 0 60000 65536"/>
                    <a:gd name="T12" fmla="*/ 0 w 2202"/>
                    <a:gd name="T13" fmla="*/ 0 h 434"/>
                    <a:gd name="T14" fmla="*/ 2202 w 2202"/>
                    <a:gd name="T15" fmla="*/ 434 h 434"/>
                  </a:gdLst>
                  <a:ahLst/>
                  <a:cxnLst>
                    <a:cxn ang="T8">
                      <a:pos x="T0" y="T1"/>
                    </a:cxn>
                    <a:cxn ang="T9">
                      <a:pos x="T2" y="T3"/>
                    </a:cxn>
                    <a:cxn ang="T10">
                      <a:pos x="T4" y="T5"/>
                    </a:cxn>
                    <a:cxn ang="T11">
                      <a:pos x="T6" y="T7"/>
                    </a:cxn>
                  </a:cxnLst>
                  <a:rect l="T12" t="T13" r="T14" b="T15"/>
                  <a:pathLst>
                    <a:path w="2202" h="434">
                      <a:moveTo>
                        <a:pt x="588" y="0"/>
                      </a:moveTo>
                      <a:lnTo>
                        <a:pt x="0" y="434"/>
                      </a:lnTo>
                      <a:lnTo>
                        <a:pt x="2202" y="434"/>
                      </a:lnTo>
                      <a:lnTo>
                        <a:pt x="588" y="0"/>
                      </a:lnTo>
                      <a:close/>
                    </a:path>
                  </a:pathLst>
                </a:custGeom>
                <a:solidFill>
                  <a:srgbClr val="FFD67F"/>
                </a:solidFill>
                <a:ln w="4763">
                  <a:solidFill>
                    <a:schemeClr val="bg2"/>
                  </a:solidFill>
                  <a:prstDash val="solid"/>
                  <a:round/>
                  <a:headEnd/>
                  <a:tailEnd/>
                </a:ln>
              </p:spPr>
              <p:txBody>
                <a:bodyPr/>
                <a:lstStyle/>
                <a:p>
                  <a:endParaRPr lang="en-US"/>
                </a:p>
              </p:txBody>
            </p:sp>
          </p:grpSp>
          <p:grpSp>
            <p:nvGrpSpPr>
              <p:cNvPr id="17648" name="Group 25"/>
              <p:cNvGrpSpPr>
                <a:grpSpLocks/>
              </p:cNvGrpSpPr>
              <p:nvPr/>
            </p:nvGrpSpPr>
            <p:grpSpPr bwMode="auto">
              <a:xfrm>
                <a:off x="2689" y="2182"/>
                <a:ext cx="1455" cy="619"/>
                <a:chOff x="2689" y="2182"/>
                <a:chExt cx="1455" cy="619"/>
              </a:xfrm>
            </p:grpSpPr>
            <p:grpSp>
              <p:nvGrpSpPr>
                <p:cNvPr id="17708" name="Group 26"/>
                <p:cNvGrpSpPr>
                  <a:grpSpLocks/>
                </p:cNvGrpSpPr>
                <p:nvPr/>
              </p:nvGrpSpPr>
              <p:grpSpPr bwMode="auto">
                <a:xfrm>
                  <a:off x="2689" y="2182"/>
                  <a:ext cx="1174" cy="337"/>
                  <a:chOff x="2689" y="2182"/>
                  <a:chExt cx="1174" cy="337"/>
                </a:xfrm>
              </p:grpSpPr>
              <p:sp>
                <p:nvSpPr>
                  <p:cNvPr id="17715" name="Rectangle 27"/>
                  <p:cNvSpPr>
                    <a:spLocks noChangeArrowheads="1"/>
                  </p:cNvSpPr>
                  <p:nvPr/>
                </p:nvSpPr>
                <p:spPr bwMode="auto">
                  <a:xfrm>
                    <a:off x="2689" y="2182"/>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17716" name="Freeform 28"/>
                  <p:cNvSpPr>
                    <a:spLocks/>
                  </p:cNvSpPr>
                  <p:nvPr/>
                </p:nvSpPr>
                <p:spPr bwMode="auto">
                  <a:xfrm>
                    <a:off x="2689" y="2182"/>
                    <a:ext cx="220" cy="337"/>
                  </a:xfrm>
                  <a:custGeom>
                    <a:avLst/>
                    <a:gdLst>
                      <a:gd name="T0" fmla="*/ 0 w 220"/>
                      <a:gd name="T1" fmla="*/ 0 h 337"/>
                      <a:gd name="T2" fmla="*/ 220 w 220"/>
                      <a:gd name="T3" fmla="*/ 215 h 337"/>
                      <a:gd name="T4" fmla="*/ 220 w 220"/>
                      <a:gd name="T5" fmla="*/ 337 h 337"/>
                      <a:gd name="T6" fmla="*/ 0 w 220"/>
                      <a:gd name="T7" fmla="*/ 122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2"/>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17717" name="Freeform 29"/>
                  <p:cNvSpPr>
                    <a:spLocks/>
                  </p:cNvSpPr>
                  <p:nvPr/>
                </p:nvSpPr>
                <p:spPr bwMode="auto">
                  <a:xfrm>
                    <a:off x="3643" y="2182"/>
                    <a:ext cx="220" cy="337"/>
                  </a:xfrm>
                  <a:custGeom>
                    <a:avLst/>
                    <a:gdLst>
                      <a:gd name="T0" fmla="*/ 220 w 220"/>
                      <a:gd name="T1" fmla="*/ 215 h 337"/>
                      <a:gd name="T2" fmla="*/ 0 w 220"/>
                      <a:gd name="T3" fmla="*/ 0 h 337"/>
                      <a:gd name="T4" fmla="*/ 0 w 220"/>
                      <a:gd name="T5" fmla="*/ 122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2"/>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17718" name="Rectangle 30"/>
                  <p:cNvSpPr>
                    <a:spLocks noChangeArrowheads="1"/>
                  </p:cNvSpPr>
                  <p:nvPr/>
                </p:nvSpPr>
                <p:spPr bwMode="auto">
                  <a:xfrm>
                    <a:off x="2909" y="2397"/>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17719" name="Freeform 31"/>
                  <p:cNvSpPr>
                    <a:spLocks/>
                  </p:cNvSpPr>
                  <p:nvPr/>
                </p:nvSpPr>
                <p:spPr bwMode="auto">
                  <a:xfrm>
                    <a:off x="2689" y="2182"/>
                    <a:ext cx="1174" cy="215"/>
                  </a:xfrm>
                  <a:custGeom>
                    <a:avLst/>
                    <a:gdLst>
                      <a:gd name="T0" fmla="*/ 954 w 1174"/>
                      <a:gd name="T1" fmla="*/ 0 h 215"/>
                      <a:gd name="T2" fmla="*/ 0 w 1174"/>
                      <a:gd name="T3" fmla="*/ 0 h 215"/>
                      <a:gd name="T4" fmla="*/ 220 w 1174"/>
                      <a:gd name="T5" fmla="*/ 215 h 215"/>
                      <a:gd name="T6" fmla="*/ 1174 w 1174"/>
                      <a:gd name="T7" fmla="*/ 215 h 215"/>
                      <a:gd name="T8" fmla="*/ 954 w 1174"/>
                      <a:gd name="T9" fmla="*/ 0 h 215"/>
                      <a:gd name="T10" fmla="*/ 0 60000 65536"/>
                      <a:gd name="T11" fmla="*/ 0 60000 65536"/>
                      <a:gd name="T12" fmla="*/ 0 60000 65536"/>
                      <a:gd name="T13" fmla="*/ 0 60000 65536"/>
                      <a:gd name="T14" fmla="*/ 0 60000 65536"/>
                      <a:gd name="T15" fmla="*/ 0 w 1174"/>
                      <a:gd name="T16" fmla="*/ 0 h 215"/>
                      <a:gd name="T17" fmla="*/ 1174 w 1174"/>
                      <a:gd name="T18" fmla="*/ 215 h 215"/>
                    </a:gdLst>
                    <a:ahLst/>
                    <a:cxnLst>
                      <a:cxn ang="T10">
                        <a:pos x="T0" y="T1"/>
                      </a:cxn>
                      <a:cxn ang="T11">
                        <a:pos x="T2" y="T3"/>
                      </a:cxn>
                      <a:cxn ang="T12">
                        <a:pos x="T4" y="T5"/>
                      </a:cxn>
                      <a:cxn ang="T13">
                        <a:pos x="T6" y="T7"/>
                      </a:cxn>
                      <a:cxn ang="T14">
                        <a:pos x="T8" y="T9"/>
                      </a:cxn>
                    </a:cxnLst>
                    <a:rect l="T15" t="T16" r="T17" b="T18"/>
                    <a:pathLst>
                      <a:path w="1174" h="215">
                        <a:moveTo>
                          <a:pt x="954" y="0"/>
                        </a:moveTo>
                        <a:lnTo>
                          <a:pt x="0" y="0"/>
                        </a:lnTo>
                        <a:lnTo>
                          <a:pt x="220" y="215"/>
                        </a:lnTo>
                        <a:lnTo>
                          <a:pt x="1174" y="215"/>
                        </a:lnTo>
                        <a:lnTo>
                          <a:pt x="954"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7709" name="Group 32"/>
                <p:cNvGrpSpPr>
                  <a:grpSpLocks/>
                </p:cNvGrpSpPr>
                <p:nvPr/>
              </p:nvGrpSpPr>
              <p:grpSpPr bwMode="auto">
                <a:xfrm>
                  <a:off x="2971" y="2464"/>
                  <a:ext cx="1173" cy="337"/>
                  <a:chOff x="2971" y="2464"/>
                  <a:chExt cx="1173" cy="337"/>
                </a:xfrm>
              </p:grpSpPr>
              <p:sp>
                <p:nvSpPr>
                  <p:cNvPr id="17710" name="Rectangle 33"/>
                  <p:cNvSpPr>
                    <a:spLocks noChangeArrowheads="1"/>
                  </p:cNvSpPr>
                  <p:nvPr/>
                </p:nvSpPr>
                <p:spPr bwMode="auto">
                  <a:xfrm>
                    <a:off x="2971" y="2464"/>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17711" name="Freeform 34"/>
                  <p:cNvSpPr>
                    <a:spLocks/>
                  </p:cNvSpPr>
                  <p:nvPr/>
                </p:nvSpPr>
                <p:spPr bwMode="auto">
                  <a:xfrm>
                    <a:off x="2971" y="2464"/>
                    <a:ext cx="220" cy="337"/>
                  </a:xfrm>
                  <a:custGeom>
                    <a:avLst/>
                    <a:gdLst>
                      <a:gd name="T0" fmla="*/ 0 w 220"/>
                      <a:gd name="T1" fmla="*/ 0 h 337"/>
                      <a:gd name="T2" fmla="*/ 220 w 220"/>
                      <a:gd name="T3" fmla="*/ 215 h 337"/>
                      <a:gd name="T4" fmla="*/ 220 w 220"/>
                      <a:gd name="T5" fmla="*/ 337 h 337"/>
                      <a:gd name="T6" fmla="*/ 0 w 220"/>
                      <a:gd name="T7" fmla="*/ 121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1"/>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17712" name="Freeform 35"/>
                  <p:cNvSpPr>
                    <a:spLocks/>
                  </p:cNvSpPr>
                  <p:nvPr/>
                </p:nvSpPr>
                <p:spPr bwMode="auto">
                  <a:xfrm>
                    <a:off x="3924" y="2464"/>
                    <a:ext cx="220" cy="337"/>
                  </a:xfrm>
                  <a:custGeom>
                    <a:avLst/>
                    <a:gdLst>
                      <a:gd name="T0" fmla="*/ 220 w 220"/>
                      <a:gd name="T1" fmla="*/ 215 h 337"/>
                      <a:gd name="T2" fmla="*/ 0 w 220"/>
                      <a:gd name="T3" fmla="*/ 0 h 337"/>
                      <a:gd name="T4" fmla="*/ 0 w 220"/>
                      <a:gd name="T5" fmla="*/ 121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1"/>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17713" name="Rectangle 36"/>
                  <p:cNvSpPr>
                    <a:spLocks noChangeArrowheads="1"/>
                  </p:cNvSpPr>
                  <p:nvPr/>
                </p:nvSpPr>
                <p:spPr bwMode="auto">
                  <a:xfrm>
                    <a:off x="3191" y="2679"/>
                    <a:ext cx="953" cy="122"/>
                  </a:xfrm>
                  <a:prstGeom prst="rect">
                    <a:avLst/>
                  </a:prstGeom>
                  <a:solidFill>
                    <a:srgbClr val="BDFFFF"/>
                  </a:solidFill>
                  <a:ln w="3175">
                    <a:solidFill>
                      <a:schemeClr val="bg2"/>
                    </a:solidFill>
                    <a:miter lim="800000"/>
                    <a:headEnd/>
                    <a:tailEnd/>
                  </a:ln>
                </p:spPr>
                <p:txBody>
                  <a:bodyPr/>
                  <a:lstStyle/>
                  <a:p>
                    <a:endParaRPr lang="en-US"/>
                  </a:p>
                </p:txBody>
              </p:sp>
              <p:sp>
                <p:nvSpPr>
                  <p:cNvPr id="17714" name="Freeform 37"/>
                  <p:cNvSpPr>
                    <a:spLocks/>
                  </p:cNvSpPr>
                  <p:nvPr/>
                </p:nvSpPr>
                <p:spPr bwMode="auto">
                  <a:xfrm>
                    <a:off x="2971" y="2464"/>
                    <a:ext cx="1173" cy="215"/>
                  </a:xfrm>
                  <a:custGeom>
                    <a:avLst/>
                    <a:gdLst>
                      <a:gd name="T0" fmla="*/ 953 w 1173"/>
                      <a:gd name="T1" fmla="*/ 0 h 215"/>
                      <a:gd name="T2" fmla="*/ 0 w 1173"/>
                      <a:gd name="T3" fmla="*/ 0 h 215"/>
                      <a:gd name="T4" fmla="*/ 220 w 1173"/>
                      <a:gd name="T5" fmla="*/ 215 h 215"/>
                      <a:gd name="T6" fmla="*/ 1173 w 1173"/>
                      <a:gd name="T7" fmla="*/ 215 h 215"/>
                      <a:gd name="T8" fmla="*/ 953 w 1173"/>
                      <a:gd name="T9" fmla="*/ 0 h 215"/>
                      <a:gd name="T10" fmla="*/ 0 60000 65536"/>
                      <a:gd name="T11" fmla="*/ 0 60000 65536"/>
                      <a:gd name="T12" fmla="*/ 0 60000 65536"/>
                      <a:gd name="T13" fmla="*/ 0 60000 65536"/>
                      <a:gd name="T14" fmla="*/ 0 60000 65536"/>
                      <a:gd name="T15" fmla="*/ 0 w 1173"/>
                      <a:gd name="T16" fmla="*/ 0 h 215"/>
                      <a:gd name="T17" fmla="*/ 1173 w 1173"/>
                      <a:gd name="T18" fmla="*/ 215 h 215"/>
                    </a:gdLst>
                    <a:ahLst/>
                    <a:cxnLst>
                      <a:cxn ang="T10">
                        <a:pos x="T0" y="T1"/>
                      </a:cxn>
                      <a:cxn ang="T11">
                        <a:pos x="T2" y="T3"/>
                      </a:cxn>
                      <a:cxn ang="T12">
                        <a:pos x="T4" y="T5"/>
                      </a:cxn>
                      <a:cxn ang="T13">
                        <a:pos x="T6" y="T7"/>
                      </a:cxn>
                      <a:cxn ang="T14">
                        <a:pos x="T8" y="T9"/>
                      </a:cxn>
                    </a:cxnLst>
                    <a:rect l="T15" t="T16" r="T17" b="T18"/>
                    <a:pathLst>
                      <a:path w="1173" h="215">
                        <a:moveTo>
                          <a:pt x="953" y="0"/>
                        </a:moveTo>
                        <a:lnTo>
                          <a:pt x="0" y="0"/>
                        </a:lnTo>
                        <a:lnTo>
                          <a:pt x="220" y="215"/>
                        </a:lnTo>
                        <a:lnTo>
                          <a:pt x="1173" y="215"/>
                        </a:lnTo>
                        <a:lnTo>
                          <a:pt x="953" y="0"/>
                        </a:lnTo>
                        <a:close/>
                      </a:path>
                    </a:pathLst>
                  </a:custGeom>
                  <a:solidFill>
                    <a:srgbClr val="BDFFFF"/>
                  </a:solidFill>
                  <a:ln w="3175">
                    <a:solidFill>
                      <a:schemeClr val="bg2"/>
                    </a:solidFill>
                    <a:prstDash val="solid"/>
                    <a:round/>
                    <a:headEnd/>
                    <a:tailEnd/>
                  </a:ln>
                </p:spPr>
                <p:txBody>
                  <a:bodyPr/>
                  <a:lstStyle/>
                  <a:p>
                    <a:endParaRPr lang="en-US"/>
                  </a:p>
                </p:txBody>
              </p:sp>
            </p:grpSp>
          </p:grpSp>
          <p:grpSp>
            <p:nvGrpSpPr>
              <p:cNvPr id="17649" name="Group 38"/>
              <p:cNvGrpSpPr>
                <a:grpSpLocks/>
              </p:cNvGrpSpPr>
              <p:nvPr/>
            </p:nvGrpSpPr>
            <p:grpSpPr bwMode="auto">
              <a:xfrm>
                <a:off x="1549" y="2227"/>
                <a:ext cx="1174" cy="337"/>
                <a:chOff x="1549" y="2227"/>
                <a:chExt cx="1174" cy="337"/>
              </a:xfrm>
            </p:grpSpPr>
            <p:sp>
              <p:nvSpPr>
                <p:cNvPr id="17703" name="Rectangle 39"/>
                <p:cNvSpPr>
                  <a:spLocks noChangeArrowheads="1"/>
                </p:cNvSpPr>
                <p:nvPr/>
              </p:nvSpPr>
              <p:spPr bwMode="auto">
                <a:xfrm>
                  <a:off x="1549" y="2227"/>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17704" name="Freeform 40"/>
                <p:cNvSpPr>
                  <a:spLocks/>
                </p:cNvSpPr>
                <p:nvPr/>
              </p:nvSpPr>
              <p:spPr bwMode="auto">
                <a:xfrm>
                  <a:off x="1549" y="2227"/>
                  <a:ext cx="221" cy="337"/>
                </a:xfrm>
                <a:custGeom>
                  <a:avLst/>
                  <a:gdLst>
                    <a:gd name="T0" fmla="*/ 0 w 221"/>
                    <a:gd name="T1" fmla="*/ 0 h 337"/>
                    <a:gd name="T2" fmla="*/ 221 w 221"/>
                    <a:gd name="T3" fmla="*/ 216 h 337"/>
                    <a:gd name="T4" fmla="*/ 221 w 221"/>
                    <a:gd name="T5" fmla="*/ 337 h 337"/>
                    <a:gd name="T6" fmla="*/ 0 w 221"/>
                    <a:gd name="T7" fmla="*/ 122 h 337"/>
                    <a:gd name="T8" fmla="*/ 0 w 221"/>
                    <a:gd name="T9" fmla="*/ 0 h 337"/>
                    <a:gd name="T10" fmla="*/ 0 60000 65536"/>
                    <a:gd name="T11" fmla="*/ 0 60000 65536"/>
                    <a:gd name="T12" fmla="*/ 0 60000 65536"/>
                    <a:gd name="T13" fmla="*/ 0 60000 65536"/>
                    <a:gd name="T14" fmla="*/ 0 60000 65536"/>
                    <a:gd name="T15" fmla="*/ 0 w 221"/>
                    <a:gd name="T16" fmla="*/ 0 h 337"/>
                    <a:gd name="T17" fmla="*/ 221 w 221"/>
                    <a:gd name="T18" fmla="*/ 337 h 337"/>
                  </a:gdLst>
                  <a:ahLst/>
                  <a:cxnLst>
                    <a:cxn ang="T10">
                      <a:pos x="T0" y="T1"/>
                    </a:cxn>
                    <a:cxn ang="T11">
                      <a:pos x="T2" y="T3"/>
                    </a:cxn>
                    <a:cxn ang="T12">
                      <a:pos x="T4" y="T5"/>
                    </a:cxn>
                    <a:cxn ang="T13">
                      <a:pos x="T6" y="T7"/>
                    </a:cxn>
                    <a:cxn ang="T14">
                      <a:pos x="T8" y="T9"/>
                    </a:cxn>
                  </a:cxnLst>
                  <a:rect l="T15" t="T16" r="T17" b="T18"/>
                  <a:pathLst>
                    <a:path w="221" h="337">
                      <a:moveTo>
                        <a:pt x="0" y="0"/>
                      </a:moveTo>
                      <a:lnTo>
                        <a:pt x="221" y="216"/>
                      </a:lnTo>
                      <a:lnTo>
                        <a:pt x="221" y="337"/>
                      </a:lnTo>
                      <a:lnTo>
                        <a:pt x="0" y="122"/>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17705" name="Freeform 41"/>
                <p:cNvSpPr>
                  <a:spLocks/>
                </p:cNvSpPr>
                <p:nvPr/>
              </p:nvSpPr>
              <p:spPr bwMode="auto">
                <a:xfrm>
                  <a:off x="2503" y="2227"/>
                  <a:ext cx="220" cy="337"/>
                </a:xfrm>
                <a:custGeom>
                  <a:avLst/>
                  <a:gdLst>
                    <a:gd name="T0" fmla="*/ 220 w 220"/>
                    <a:gd name="T1" fmla="*/ 216 h 337"/>
                    <a:gd name="T2" fmla="*/ 0 w 220"/>
                    <a:gd name="T3" fmla="*/ 0 h 337"/>
                    <a:gd name="T4" fmla="*/ 0 w 220"/>
                    <a:gd name="T5" fmla="*/ 122 h 337"/>
                    <a:gd name="T6" fmla="*/ 220 w 220"/>
                    <a:gd name="T7" fmla="*/ 337 h 337"/>
                    <a:gd name="T8" fmla="*/ 220 w 220"/>
                    <a:gd name="T9" fmla="*/ 216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6"/>
                      </a:moveTo>
                      <a:lnTo>
                        <a:pt x="0" y="0"/>
                      </a:lnTo>
                      <a:lnTo>
                        <a:pt x="0" y="122"/>
                      </a:lnTo>
                      <a:lnTo>
                        <a:pt x="220" y="337"/>
                      </a:lnTo>
                      <a:lnTo>
                        <a:pt x="220" y="216"/>
                      </a:lnTo>
                      <a:close/>
                    </a:path>
                  </a:pathLst>
                </a:custGeom>
                <a:solidFill>
                  <a:srgbClr val="BDFFFF"/>
                </a:solidFill>
                <a:ln w="3175">
                  <a:solidFill>
                    <a:schemeClr val="bg2"/>
                  </a:solidFill>
                  <a:prstDash val="solid"/>
                  <a:round/>
                  <a:headEnd/>
                  <a:tailEnd/>
                </a:ln>
              </p:spPr>
              <p:txBody>
                <a:bodyPr/>
                <a:lstStyle/>
                <a:p>
                  <a:endParaRPr lang="en-US"/>
                </a:p>
              </p:txBody>
            </p:sp>
            <p:sp>
              <p:nvSpPr>
                <p:cNvPr id="17706" name="Rectangle 42"/>
                <p:cNvSpPr>
                  <a:spLocks noChangeArrowheads="1"/>
                </p:cNvSpPr>
                <p:nvPr/>
              </p:nvSpPr>
              <p:spPr bwMode="auto">
                <a:xfrm>
                  <a:off x="1770" y="2443"/>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17707" name="Freeform 43"/>
                <p:cNvSpPr>
                  <a:spLocks/>
                </p:cNvSpPr>
                <p:nvPr/>
              </p:nvSpPr>
              <p:spPr bwMode="auto">
                <a:xfrm>
                  <a:off x="1549" y="2227"/>
                  <a:ext cx="1174" cy="216"/>
                </a:xfrm>
                <a:custGeom>
                  <a:avLst/>
                  <a:gdLst>
                    <a:gd name="T0" fmla="*/ 954 w 1174"/>
                    <a:gd name="T1" fmla="*/ 0 h 216"/>
                    <a:gd name="T2" fmla="*/ 0 w 1174"/>
                    <a:gd name="T3" fmla="*/ 0 h 216"/>
                    <a:gd name="T4" fmla="*/ 221 w 1174"/>
                    <a:gd name="T5" fmla="*/ 216 h 216"/>
                    <a:gd name="T6" fmla="*/ 1174 w 1174"/>
                    <a:gd name="T7" fmla="*/ 216 h 216"/>
                    <a:gd name="T8" fmla="*/ 954 w 1174"/>
                    <a:gd name="T9" fmla="*/ 0 h 216"/>
                    <a:gd name="T10" fmla="*/ 0 60000 65536"/>
                    <a:gd name="T11" fmla="*/ 0 60000 65536"/>
                    <a:gd name="T12" fmla="*/ 0 60000 65536"/>
                    <a:gd name="T13" fmla="*/ 0 60000 65536"/>
                    <a:gd name="T14" fmla="*/ 0 60000 65536"/>
                    <a:gd name="T15" fmla="*/ 0 w 1174"/>
                    <a:gd name="T16" fmla="*/ 0 h 216"/>
                    <a:gd name="T17" fmla="*/ 1174 w 1174"/>
                    <a:gd name="T18" fmla="*/ 216 h 216"/>
                  </a:gdLst>
                  <a:ahLst/>
                  <a:cxnLst>
                    <a:cxn ang="T10">
                      <a:pos x="T0" y="T1"/>
                    </a:cxn>
                    <a:cxn ang="T11">
                      <a:pos x="T2" y="T3"/>
                    </a:cxn>
                    <a:cxn ang="T12">
                      <a:pos x="T4" y="T5"/>
                    </a:cxn>
                    <a:cxn ang="T13">
                      <a:pos x="T6" y="T7"/>
                    </a:cxn>
                    <a:cxn ang="T14">
                      <a:pos x="T8" y="T9"/>
                    </a:cxn>
                  </a:cxnLst>
                  <a:rect l="T15" t="T16" r="T17" b="T18"/>
                  <a:pathLst>
                    <a:path w="1174" h="216">
                      <a:moveTo>
                        <a:pt x="954" y="0"/>
                      </a:moveTo>
                      <a:lnTo>
                        <a:pt x="0" y="0"/>
                      </a:lnTo>
                      <a:lnTo>
                        <a:pt x="221" y="216"/>
                      </a:lnTo>
                      <a:lnTo>
                        <a:pt x="1174" y="216"/>
                      </a:lnTo>
                      <a:lnTo>
                        <a:pt x="954"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7650" name="Group 44"/>
              <p:cNvGrpSpPr>
                <a:grpSpLocks/>
              </p:cNvGrpSpPr>
              <p:nvPr/>
            </p:nvGrpSpPr>
            <p:grpSpPr bwMode="auto">
              <a:xfrm>
                <a:off x="1786" y="2464"/>
                <a:ext cx="1173" cy="337"/>
                <a:chOff x="1786" y="2464"/>
                <a:chExt cx="1173" cy="337"/>
              </a:xfrm>
            </p:grpSpPr>
            <p:sp>
              <p:nvSpPr>
                <p:cNvPr id="17698" name="Rectangle 45"/>
                <p:cNvSpPr>
                  <a:spLocks noChangeArrowheads="1"/>
                </p:cNvSpPr>
                <p:nvPr/>
              </p:nvSpPr>
              <p:spPr bwMode="auto">
                <a:xfrm>
                  <a:off x="1786" y="2464"/>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17699" name="Freeform 46"/>
                <p:cNvSpPr>
                  <a:spLocks/>
                </p:cNvSpPr>
                <p:nvPr/>
              </p:nvSpPr>
              <p:spPr bwMode="auto">
                <a:xfrm>
                  <a:off x="1786" y="2464"/>
                  <a:ext cx="220" cy="337"/>
                </a:xfrm>
                <a:custGeom>
                  <a:avLst/>
                  <a:gdLst>
                    <a:gd name="T0" fmla="*/ 0 w 220"/>
                    <a:gd name="T1" fmla="*/ 0 h 337"/>
                    <a:gd name="T2" fmla="*/ 220 w 220"/>
                    <a:gd name="T3" fmla="*/ 215 h 337"/>
                    <a:gd name="T4" fmla="*/ 220 w 220"/>
                    <a:gd name="T5" fmla="*/ 337 h 337"/>
                    <a:gd name="T6" fmla="*/ 0 w 220"/>
                    <a:gd name="T7" fmla="*/ 121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1"/>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17700" name="Freeform 47"/>
                <p:cNvSpPr>
                  <a:spLocks/>
                </p:cNvSpPr>
                <p:nvPr/>
              </p:nvSpPr>
              <p:spPr bwMode="auto">
                <a:xfrm>
                  <a:off x="2739" y="2464"/>
                  <a:ext cx="220" cy="337"/>
                </a:xfrm>
                <a:custGeom>
                  <a:avLst/>
                  <a:gdLst>
                    <a:gd name="T0" fmla="*/ 220 w 220"/>
                    <a:gd name="T1" fmla="*/ 215 h 337"/>
                    <a:gd name="T2" fmla="*/ 0 w 220"/>
                    <a:gd name="T3" fmla="*/ 0 h 337"/>
                    <a:gd name="T4" fmla="*/ 0 w 220"/>
                    <a:gd name="T5" fmla="*/ 121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1"/>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17701" name="Rectangle 48"/>
                <p:cNvSpPr>
                  <a:spLocks noChangeArrowheads="1"/>
                </p:cNvSpPr>
                <p:nvPr/>
              </p:nvSpPr>
              <p:spPr bwMode="auto">
                <a:xfrm>
                  <a:off x="2006" y="2679"/>
                  <a:ext cx="953" cy="122"/>
                </a:xfrm>
                <a:prstGeom prst="rect">
                  <a:avLst/>
                </a:prstGeom>
                <a:solidFill>
                  <a:srgbClr val="BDFFFF"/>
                </a:solidFill>
                <a:ln w="3175">
                  <a:solidFill>
                    <a:schemeClr val="bg2"/>
                  </a:solidFill>
                  <a:miter lim="800000"/>
                  <a:headEnd/>
                  <a:tailEnd/>
                </a:ln>
              </p:spPr>
              <p:txBody>
                <a:bodyPr/>
                <a:lstStyle/>
                <a:p>
                  <a:endParaRPr lang="en-US"/>
                </a:p>
              </p:txBody>
            </p:sp>
            <p:sp>
              <p:nvSpPr>
                <p:cNvPr id="17702" name="Freeform 49"/>
                <p:cNvSpPr>
                  <a:spLocks/>
                </p:cNvSpPr>
                <p:nvPr/>
              </p:nvSpPr>
              <p:spPr bwMode="auto">
                <a:xfrm>
                  <a:off x="1786" y="2464"/>
                  <a:ext cx="1173" cy="215"/>
                </a:xfrm>
                <a:custGeom>
                  <a:avLst/>
                  <a:gdLst>
                    <a:gd name="T0" fmla="*/ 953 w 1173"/>
                    <a:gd name="T1" fmla="*/ 0 h 215"/>
                    <a:gd name="T2" fmla="*/ 0 w 1173"/>
                    <a:gd name="T3" fmla="*/ 0 h 215"/>
                    <a:gd name="T4" fmla="*/ 220 w 1173"/>
                    <a:gd name="T5" fmla="*/ 215 h 215"/>
                    <a:gd name="T6" fmla="*/ 1173 w 1173"/>
                    <a:gd name="T7" fmla="*/ 215 h 215"/>
                    <a:gd name="T8" fmla="*/ 953 w 1173"/>
                    <a:gd name="T9" fmla="*/ 0 h 215"/>
                    <a:gd name="T10" fmla="*/ 0 60000 65536"/>
                    <a:gd name="T11" fmla="*/ 0 60000 65536"/>
                    <a:gd name="T12" fmla="*/ 0 60000 65536"/>
                    <a:gd name="T13" fmla="*/ 0 60000 65536"/>
                    <a:gd name="T14" fmla="*/ 0 60000 65536"/>
                    <a:gd name="T15" fmla="*/ 0 w 1173"/>
                    <a:gd name="T16" fmla="*/ 0 h 215"/>
                    <a:gd name="T17" fmla="*/ 1173 w 1173"/>
                    <a:gd name="T18" fmla="*/ 215 h 215"/>
                  </a:gdLst>
                  <a:ahLst/>
                  <a:cxnLst>
                    <a:cxn ang="T10">
                      <a:pos x="T0" y="T1"/>
                    </a:cxn>
                    <a:cxn ang="T11">
                      <a:pos x="T2" y="T3"/>
                    </a:cxn>
                    <a:cxn ang="T12">
                      <a:pos x="T4" y="T5"/>
                    </a:cxn>
                    <a:cxn ang="T13">
                      <a:pos x="T6" y="T7"/>
                    </a:cxn>
                    <a:cxn ang="T14">
                      <a:pos x="T8" y="T9"/>
                    </a:cxn>
                  </a:cxnLst>
                  <a:rect l="T15" t="T16" r="T17" b="T18"/>
                  <a:pathLst>
                    <a:path w="1173" h="215">
                      <a:moveTo>
                        <a:pt x="953" y="0"/>
                      </a:moveTo>
                      <a:lnTo>
                        <a:pt x="0" y="0"/>
                      </a:lnTo>
                      <a:lnTo>
                        <a:pt x="220" y="215"/>
                      </a:lnTo>
                      <a:lnTo>
                        <a:pt x="1173" y="215"/>
                      </a:lnTo>
                      <a:lnTo>
                        <a:pt x="953"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7651" name="Group 50"/>
              <p:cNvGrpSpPr>
                <a:grpSpLocks/>
              </p:cNvGrpSpPr>
              <p:nvPr/>
            </p:nvGrpSpPr>
            <p:grpSpPr bwMode="auto">
              <a:xfrm>
                <a:off x="1593" y="2122"/>
                <a:ext cx="2521" cy="554"/>
                <a:chOff x="1593" y="2122"/>
                <a:chExt cx="2521" cy="554"/>
              </a:xfrm>
            </p:grpSpPr>
            <p:grpSp>
              <p:nvGrpSpPr>
                <p:cNvPr id="17681" name="Group 51"/>
                <p:cNvGrpSpPr>
                  <a:grpSpLocks/>
                </p:cNvGrpSpPr>
                <p:nvPr/>
              </p:nvGrpSpPr>
              <p:grpSpPr bwMode="auto">
                <a:xfrm>
                  <a:off x="2720" y="2122"/>
                  <a:ext cx="1394" cy="554"/>
                  <a:chOff x="2720" y="2122"/>
                  <a:chExt cx="1394" cy="554"/>
                </a:xfrm>
              </p:grpSpPr>
              <p:sp>
                <p:nvSpPr>
                  <p:cNvPr id="17693" name="Freeform 52"/>
                  <p:cNvSpPr>
                    <a:spLocks/>
                  </p:cNvSpPr>
                  <p:nvPr/>
                </p:nvSpPr>
                <p:spPr bwMode="auto">
                  <a:xfrm>
                    <a:off x="2720" y="2122"/>
                    <a:ext cx="955" cy="123"/>
                  </a:xfrm>
                  <a:custGeom>
                    <a:avLst/>
                    <a:gdLst>
                      <a:gd name="T0" fmla="*/ 955 w 955"/>
                      <a:gd name="T1" fmla="*/ 2 h 123"/>
                      <a:gd name="T2" fmla="*/ 0 w 955"/>
                      <a:gd name="T3" fmla="*/ 0 h 123"/>
                      <a:gd name="T4" fmla="*/ 0 w 955"/>
                      <a:gd name="T5" fmla="*/ 122 h 123"/>
                      <a:gd name="T6" fmla="*/ 955 w 955"/>
                      <a:gd name="T7" fmla="*/ 123 h 123"/>
                      <a:gd name="T8" fmla="*/ 955 w 955"/>
                      <a:gd name="T9" fmla="*/ 2 h 123"/>
                      <a:gd name="T10" fmla="*/ 0 60000 65536"/>
                      <a:gd name="T11" fmla="*/ 0 60000 65536"/>
                      <a:gd name="T12" fmla="*/ 0 60000 65536"/>
                      <a:gd name="T13" fmla="*/ 0 60000 65536"/>
                      <a:gd name="T14" fmla="*/ 0 60000 65536"/>
                      <a:gd name="T15" fmla="*/ 0 w 955"/>
                      <a:gd name="T16" fmla="*/ 0 h 123"/>
                      <a:gd name="T17" fmla="*/ 955 w 955"/>
                      <a:gd name="T18" fmla="*/ 123 h 123"/>
                    </a:gdLst>
                    <a:ahLst/>
                    <a:cxnLst>
                      <a:cxn ang="T10">
                        <a:pos x="T0" y="T1"/>
                      </a:cxn>
                      <a:cxn ang="T11">
                        <a:pos x="T2" y="T3"/>
                      </a:cxn>
                      <a:cxn ang="T12">
                        <a:pos x="T4" y="T5"/>
                      </a:cxn>
                      <a:cxn ang="T13">
                        <a:pos x="T6" y="T7"/>
                      </a:cxn>
                      <a:cxn ang="T14">
                        <a:pos x="T8" y="T9"/>
                      </a:cxn>
                    </a:cxnLst>
                    <a:rect l="T15" t="T16" r="T17" b="T18"/>
                    <a:pathLst>
                      <a:path w="955" h="123">
                        <a:moveTo>
                          <a:pt x="955" y="2"/>
                        </a:moveTo>
                        <a:lnTo>
                          <a:pt x="0" y="0"/>
                        </a:lnTo>
                        <a:lnTo>
                          <a:pt x="0" y="122"/>
                        </a:lnTo>
                        <a:lnTo>
                          <a:pt x="955" y="123"/>
                        </a:lnTo>
                        <a:lnTo>
                          <a:pt x="955" y="2"/>
                        </a:lnTo>
                        <a:close/>
                      </a:path>
                    </a:pathLst>
                  </a:custGeom>
                  <a:solidFill>
                    <a:srgbClr val="E6E6E6"/>
                  </a:solidFill>
                  <a:ln w="4763">
                    <a:solidFill>
                      <a:schemeClr val="bg2"/>
                    </a:solidFill>
                    <a:prstDash val="solid"/>
                    <a:round/>
                    <a:headEnd/>
                    <a:tailEnd/>
                  </a:ln>
                </p:spPr>
                <p:txBody>
                  <a:bodyPr/>
                  <a:lstStyle/>
                  <a:p>
                    <a:endParaRPr lang="en-US"/>
                  </a:p>
                </p:txBody>
              </p:sp>
              <p:sp>
                <p:nvSpPr>
                  <p:cNvPr id="17694" name="Freeform 53"/>
                  <p:cNvSpPr>
                    <a:spLocks/>
                  </p:cNvSpPr>
                  <p:nvPr/>
                </p:nvSpPr>
                <p:spPr bwMode="auto">
                  <a:xfrm>
                    <a:off x="2720" y="2122"/>
                    <a:ext cx="903" cy="552"/>
                  </a:xfrm>
                  <a:custGeom>
                    <a:avLst/>
                    <a:gdLst>
                      <a:gd name="T0" fmla="*/ 0 w 903"/>
                      <a:gd name="T1" fmla="*/ 0 h 552"/>
                      <a:gd name="T2" fmla="*/ 903 w 903"/>
                      <a:gd name="T3" fmla="*/ 431 h 552"/>
                      <a:gd name="T4" fmla="*/ 903 w 903"/>
                      <a:gd name="T5" fmla="*/ 552 h 552"/>
                      <a:gd name="T6" fmla="*/ 0 w 903"/>
                      <a:gd name="T7" fmla="*/ 122 h 552"/>
                      <a:gd name="T8" fmla="*/ 0 w 903"/>
                      <a:gd name="T9" fmla="*/ 0 h 552"/>
                      <a:gd name="T10" fmla="*/ 0 60000 65536"/>
                      <a:gd name="T11" fmla="*/ 0 60000 65536"/>
                      <a:gd name="T12" fmla="*/ 0 60000 65536"/>
                      <a:gd name="T13" fmla="*/ 0 60000 65536"/>
                      <a:gd name="T14" fmla="*/ 0 60000 65536"/>
                      <a:gd name="T15" fmla="*/ 0 w 903"/>
                      <a:gd name="T16" fmla="*/ 0 h 552"/>
                      <a:gd name="T17" fmla="*/ 903 w 903"/>
                      <a:gd name="T18" fmla="*/ 552 h 552"/>
                    </a:gdLst>
                    <a:ahLst/>
                    <a:cxnLst>
                      <a:cxn ang="T10">
                        <a:pos x="T0" y="T1"/>
                      </a:cxn>
                      <a:cxn ang="T11">
                        <a:pos x="T2" y="T3"/>
                      </a:cxn>
                      <a:cxn ang="T12">
                        <a:pos x="T4" y="T5"/>
                      </a:cxn>
                      <a:cxn ang="T13">
                        <a:pos x="T6" y="T7"/>
                      </a:cxn>
                      <a:cxn ang="T14">
                        <a:pos x="T8" y="T9"/>
                      </a:cxn>
                    </a:cxnLst>
                    <a:rect l="T15" t="T16" r="T17" b="T18"/>
                    <a:pathLst>
                      <a:path w="903" h="552">
                        <a:moveTo>
                          <a:pt x="0" y="0"/>
                        </a:moveTo>
                        <a:lnTo>
                          <a:pt x="903" y="431"/>
                        </a:lnTo>
                        <a:lnTo>
                          <a:pt x="903" y="552"/>
                        </a:lnTo>
                        <a:lnTo>
                          <a:pt x="0" y="122"/>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17695" name="Freeform 54"/>
                  <p:cNvSpPr>
                    <a:spLocks/>
                  </p:cNvSpPr>
                  <p:nvPr/>
                </p:nvSpPr>
                <p:spPr bwMode="auto">
                  <a:xfrm>
                    <a:off x="3675" y="2124"/>
                    <a:ext cx="439" cy="552"/>
                  </a:xfrm>
                  <a:custGeom>
                    <a:avLst/>
                    <a:gdLst>
                      <a:gd name="T0" fmla="*/ 439 w 439"/>
                      <a:gd name="T1" fmla="*/ 431 h 552"/>
                      <a:gd name="T2" fmla="*/ 0 w 439"/>
                      <a:gd name="T3" fmla="*/ 0 h 552"/>
                      <a:gd name="T4" fmla="*/ 0 w 439"/>
                      <a:gd name="T5" fmla="*/ 121 h 552"/>
                      <a:gd name="T6" fmla="*/ 439 w 439"/>
                      <a:gd name="T7" fmla="*/ 552 h 552"/>
                      <a:gd name="T8" fmla="*/ 439 w 439"/>
                      <a:gd name="T9" fmla="*/ 431 h 552"/>
                      <a:gd name="T10" fmla="*/ 0 60000 65536"/>
                      <a:gd name="T11" fmla="*/ 0 60000 65536"/>
                      <a:gd name="T12" fmla="*/ 0 60000 65536"/>
                      <a:gd name="T13" fmla="*/ 0 60000 65536"/>
                      <a:gd name="T14" fmla="*/ 0 60000 65536"/>
                      <a:gd name="T15" fmla="*/ 0 w 439"/>
                      <a:gd name="T16" fmla="*/ 0 h 552"/>
                      <a:gd name="T17" fmla="*/ 439 w 439"/>
                      <a:gd name="T18" fmla="*/ 552 h 552"/>
                    </a:gdLst>
                    <a:ahLst/>
                    <a:cxnLst>
                      <a:cxn ang="T10">
                        <a:pos x="T0" y="T1"/>
                      </a:cxn>
                      <a:cxn ang="T11">
                        <a:pos x="T2" y="T3"/>
                      </a:cxn>
                      <a:cxn ang="T12">
                        <a:pos x="T4" y="T5"/>
                      </a:cxn>
                      <a:cxn ang="T13">
                        <a:pos x="T6" y="T7"/>
                      </a:cxn>
                      <a:cxn ang="T14">
                        <a:pos x="T8" y="T9"/>
                      </a:cxn>
                    </a:cxnLst>
                    <a:rect l="T15" t="T16" r="T17" b="T18"/>
                    <a:pathLst>
                      <a:path w="439" h="552">
                        <a:moveTo>
                          <a:pt x="439" y="431"/>
                        </a:moveTo>
                        <a:lnTo>
                          <a:pt x="0" y="0"/>
                        </a:lnTo>
                        <a:lnTo>
                          <a:pt x="0" y="121"/>
                        </a:lnTo>
                        <a:lnTo>
                          <a:pt x="439" y="552"/>
                        </a:lnTo>
                        <a:lnTo>
                          <a:pt x="439" y="431"/>
                        </a:lnTo>
                        <a:close/>
                      </a:path>
                    </a:pathLst>
                  </a:custGeom>
                  <a:solidFill>
                    <a:srgbClr val="E6E6E6"/>
                  </a:solidFill>
                  <a:ln w="4763">
                    <a:solidFill>
                      <a:schemeClr val="bg2"/>
                    </a:solidFill>
                    <a:prstDash val="solid"/>
                    <a:round/>
                    <a:headEnd/>
                    <a:tailEnd/>
                  </a:ln>
                </p:spPr>
                <p:txBody>
                  <a:bodyPr/>
                  <a:lstStyle/>
                  <a:p>
                    <a:endParaRPr lang="en-US"/>
                  </a:p>
                </p:txBody>
              </p:sp>
              <p:sp>
                <p:nvSpPr>
                  <p:cNvPr id="17696" name="Freeform 55"/>
                  <p:cNvSpPr>
                    <a:spLocks/>
                  </p:cNvSpPr>
                  <p:nvPr/>
                </p:nvSpPr>
                <p:spPr bwMode="auto">
                  <a:xfrm>
                    <a:off x="3623" y="2553"/>
                    <a:ext cx="491" cy="123"/>
                  </a:xfrm>
                  <a:custGeom>
                    <a:avLst/>
                    <a:gdLst>
                      <a:gd name="T0" fmla="*/ 0 w 491"/>
                      <a:gd name="T1" fmla="*/ 0 h 123"/>
                      <a:gd name="T2" fmla="*/ 491 w 491"/>
                      <a:gd name="T3" fmla="*/ 2 h 123"/>
                      <a:gd name="T4" fmla="*/ 491 w 491"/>
                      <a:gd name="T5" fmla="*/ 123 h 123"/>
                      <a:gd name="T6" fmla="*/ 0 w 491"/>
                      <a:gd name="T7" fmla="*/ 121 h 123"/>
                      <a:gd name="T8" fmla="*/ 0 w 491"/>
                      <a:gd name="T9" fmla="*/ 0 h 123"/>
                      <a:gd name="T10" fmla="*/ 0 60000 65536"/>
                      <a:gd name="T11" fmla="*/ 0 60000 65536"/>
                      <a:gd name="T12" fmla="*/ 0 60000 65536"/>
                      <a:gd name="T13" fmla="*/ 0 60000 65536"/>
                      <a:gd name="T14" fmla="*/ 0 60000 65536"/>
                      <a:gd name="T15" fmla="*/ 0 w 491"/>
                      <a:gd name="T16" fmla="*/ 0 h 123"/>
                      <a:gd name="T17" fmla="*/ 491 w 491"/>
                      <a:gd name="T18" fmla="*/ 123 h 123"/>
                    </a:gdLst>
                    <a:ahLst/>
                    <a:cxnLst>
                      <a:cxn ang="T10">
                        <a:pos x="T0" y="T1"/>
                      </a:cxn>
                      <a:cxn ang="T11">
                        <a:pos x="T2" y="T3"/>
                      </a:cxn>
                      <a:cxn ang="T12">
                        <a:pos x="T4" y="T5"/>
                      </a:cxn>
                      <a:cxn ang="T13">
                        <a:pos x="T6" y="T7"/>
                      </a:cxn>
                      <a:cxn ang="T14">
                        <a:pos x="T8" y="T9"/>
                      </a:cxn>
                    </a:cxnLst>
                    <a:rect l="T15" t="T16" r="T17" b="T18"/>
                    <a:pathLst>
                      <a:path w="491" h="123">
                        <a:moveTo>
                          <a:pt x="0" y="0"/>
                        </a:moveTo>
                        <a:lnTo>
                          <a:pt x="491" y="2"/>
                        </a:lnTo>
                        <a:lnTo>
                          <a:pt x="491" y="123"/>
                        </a:lnTo>
                        <a:lnTo>
                          <a:pt x="0" y="121"/>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17697" name="Freeform 56"/>
                  <p:cNvSpPr>
                    <a:spLocks/>
                  </p:cNvSpPr>
                  <p:nvPr/>
                </p:nvSpPr>
                <p:spPr bwMode="auto">
                  <a:xfrm>
                    <a:off x="2720" y="2122"/>
                    <a:ext cx="1394" cy="433"/>
                  </a:xfrm>
                  <a:custGeom>
                    <a:avLst/>
                    <a:gdLst>
                      <a:gd name="T0" fmla="*/ 955 w 1394"/>
                      <a:gd name="T1" fmla="*/ 2 h 433"/>
                      <a:gd name="T2" fmla="*/ 0 w 1394"/>
                      <a:gd name="T3" fmla="*/ 0 h 433"/>
                      <a:gd name="T4" fmla="*/ 903 w 1394"/>
                      <a:gd name="T5" fmla="*/ 431 h 433"/>
                      <a:gd name="T6" fmla="*/ 1394 w 1394"/>
                      <a:gd name="T7" fmla="*/ 433 h 433"/>
                      <a:gd name="T8" fmla="*/ 955 w 1394"/>
                      <a:gd name="T9" fmla="*/ 2 h 433"/>
                      <a:gd name="T10" fmla="*/ 0 60000 65536"/>
                      <a:gd name="T11" fmla="*/ 0 60000 65536"/>
                      <a:gd name="T12" fmla="*/ 0 60000 65536"/>
                      <a:gd name="T13" fmla="*/ 0 60000 65536"/>
                      <a:gd name="T14" fmla="*/ 0 60000 65536"/>
                      <a:gd name="T15" fmla="*/ 0 w 1394"/>
                      <a:gd name="T16" fmla="*/ 0 h 433"/>
                      <a:gd name="T17" fmla="*/ 1394 w 1394"/>
                      <a:gd name="T18" fmla="*/ 433 h 433"/>
                    </a:gdLst>
                    <a:ahLst/>
                    <a:cxnLst>
                      <a:cxn ang="T10">
                        <a:pos x="T0" y="T1"/>
                      </a:cxn>
                      <a:cxn ang="T11">
                        <a:pos x="T2" y="T3"/>
                      </a:cxn>
                      <a:cxn ang="T12">
                        <a:pos x="T4" y="T5"/>
                      </a:cxn>
                      <a:cxn ang="T13">
                        <a:pos x="T6" y="T7"/>
                      </a:cxn>
                      <a:cxn ang="T14">
                        <a:pos x="T8" y="T9"/>
                      </a:cxn>
                    </a:cxnLst>
                    <a:rect l="T15" t="T16" r="T17" b="T18"/>
                    <a:pathLst>
                      <a:path w="1394" h="433">
                        <a:moveTo>
                          <a:pt x="955" y="2"/>
                        </a:moveTo>
                        <a:lnTo>
                          <a:pt x="0" y="0"/>
                        </a:lnTo>
                        <a:lnTo>
                          <a:pt x="903" y="431"/>
                        </a:lnTo>
                        <a:lnTo>
                          <a:pt x="1394" y="433"/>
                        </a:lnTo>
                        <a:lnTo>
                          <a:pt x="955" y="2"/>
                        </a:lnTo>
                        <a:close/>
                      </a:path>
                    </a:pathLst>
                  </a:custGeom>
                  <a:solidFill>
                    <a:srgbClr val="E6E6E6"/>
                  </a:solidFill>
                  <a:ln w="4763">
                    <a:solidFill>
                      <a:schemeClr val="bg2"/>
                    </a:solidFill>
                    <a:prstDash val="solid"/>
                    <a:round/>
                    <a:headEnd/>
                    <a:tailEnd/>
                  </a:ln>
                </p:spPr>
                <p:txBody>
                  <a:bodyPr/>
                  <a:lstStyle/>
                  <a:p>
                    <a:endParaRPr lang="en-US"/>
                  </a:p>
                </p:txBody>
              </p:sp>
            </p:grpSp>
            <p:grpSp>
              <p:nvGrpSpPr>
                <p:cNvPr id="17682" name="Group 57"/>
                <p:cNvGrpSpPr>
                  <a:grpSpLocks/>
                </p:cNvGrpSpPr>
                <p:nvPr/>
              </p:nvGrpSpPr>
              <p:grpSpPr bwMode="auto">
                <a:xfrm>
                  <a:off x="1593" y="2122"/>
                  <a:ext cx="949" cy="554"/>
                  <a:chOff x="1593" y="2122"/>
                  <a:chExt cx="949" cy="554"/>
                </a:xfrm>
              </p:grpSpPr>
              <p:sp>
                <p:nvSpPr>
                  <p:cNvPr id="17688" name="Freeform 58"/>
                  <p:cNvSpPr>
                    <a:spLocks/>
                  </p:cNvSpPr>
                  <p:nvPr/>
                </p:nvSpPr>
                <p:spPr bwMode="auto">
                  <a:xfrm>
                    <a:off x="1593" y="2122"/>
                    <a:ext cx="949" cy="123"/>
                  </a:xfrm>
                  <a:custGeom>
                    <a:avLst/>
                    <a:gdLst>
                      <a:gd name="T0" fmla="*/ 949 w 949"/>
                      <a:gd name="T1" fmla="*/ 0 h 123"/>
                      <a:gd name="T2" fmla="*/ 0 w 949"/>
                      <a:gd name="T3" fmla="*/ 2 h 123"/>
                      <a:gd name="T4" fmla="*/ 0 w 949"/>
                      <a:gd name="T5" fmla="*/ 123 h 123"/>
                      <a:gd name="T6" fmla="*/ 949 w 949"/>
                      <a:gd name="T7" fmla="*/ 122 h 123"/>
                      <a:gd name="T8" fmla="*/ 949 w 949"/>
                      <a:gd name="T9" fmla="*/ 0 h 123"/>
                      <a:gd name="T10" fmla="*/ 0 60000 65536"/>
                      <a:gd name="T11" fmla="*/ 0 60000 65536"/>
                      <a:gd name="T12" fmla="*/ 0 60000 65536"/>
                      <a:gd name="T13" fmla="*/ 0 60000 65536"/>
                      <a:gd name="T14" fmla="*/ 0 60000 65536"/>
                      <a:gd name="T15" fmla="*/ 0 w 949"/>
                      <a:gd name="T16" fmla="*/ 0 h 123"/>
                      <a:gd name="T17" fmla="*/ 949 w 949"/>
                      <a:gd name="T18" fmla="*/ 123 h 123"/>
                    </a:gdLst>
                    <a:ahLst/>
                    <a:cxnLst>
                      <a:cxn ang="T10">
                        <a:pos x="T0" y="T1"/>
                      </a:cxn>
                      <a:cxn ang="T11">
                        <a:pos x="T2" y="T3"/>
                      </a:cxn>
                      <a:cxn ang="T12">
                        <a:pos x="T4" y="T5"/>
                      </a:cxn>
                      <a:cxn ang="T13">
                        <a:pos x="T6" y="T7"/>
                      </a:cxn>
                      <a:cxn ang="T14">
                        <a:pos x="T8" y="T9"/>
                      </a:cxn>
                    </a:cxnLst>
                    <a:rect l="T15" t="T16" r="T17" b="T18"/>
                    <a:pathLst>
                      <a:path w="949" h="123">
                        <a:moveTo>
                          <a:pt x="949" y="0"/>
                        </a:moveTo>
                        <a:lnTo>
                          <a:pt x="0" y="2"/>
                        </a:lnTo>
                        <a:lnTo>
                          <a:pt x="0" y="123"/>
                        </a:lnTo>
                        <a:lnTo>
                          <a:pt x="949" y="122"/>
                        </a:lnTo>
                        <a:lnTo>
                          <a:pt x="949" y="0"/>
                        </a:lnTo>
                        <a:close/>
                      </a:path>
                    </a:pathLst>
                  </a:custGeom>
                  <a:solidFill>
                    <a:srgbClr val="E6E6E6"/>
                  </a:solidFill>
                  <a:ln w="4763">
                    <a:solidFill>
                      <a:schemeClr val="bg2"/>
                    </a:solidFill>
                    <a:prstDash val="solid"/>
                    <a:round/>
                    <a:headEnd/>
                    <a:tailEnd/>
                  </a:ln>
                </p:spPr>
                <p:txBody>
                  <a:bodyPr/>
                  <a:lstStyle/>
                  <a:p>
                    <a:endParaRPr lang="en-US"/>
                  </a:p>
                </p:txBody>
              </p:sp>
              <p:sp>
                <p:nvSpPr>
                  <p:cNvPr id="17689" name="Freeform 59"/>
                  <p:cNvSpPr>
                    <a:spLocks/>
                  </p:cNvSpPr>
                  <p:nvPr/>
                </p:nvSpPr>
                <p:spPr bwMode="auto">
                  <a:xfrm>
                    <a:off x="1593" y="2124"/>
                    <a:ext cx="439" cy="552"/>
                  </a:xfrm>
                  <a:custGeom>
                    <a:avLst/>
                    <a:gdLst>
                      <a:gd name="T0" fmla="*/ 0 w 439"/>
                      <a:gd name="T1" fmla="*/ 0 h 552"/>
                      <a:gd name="T2" fmla="*/ 439 w 439"/>
                      <a:gd name="T3" fmla="*/ 431 h 552"/>
                      <a:gd name="T4" fmla="*/ 439 w 439"/>
                      <a:gd name="T5" fmla="*/ 552 h 552"/>
                      <a:gd name="T6" fmla="*/ 0 w 439"/>
                      <a:gd name="T7" fmla="*/ 121 h 552"/>
                      <a:gd name="T8" fmla="*/ 0 w 439"/>
                      <a:gd name="T9" fmla="*/ 0 h 552"/>
                      <a:gd name="T10" fmla="*/ 0 60000 65536"/>
                      <a:gd name="T11" fmla="*/ 0 60000 65536"/>
                      <a:gd name="T12" fmla="*/ 0 60000 65536"/>
                      <a:gd name="T13" fmla="*/ 0 60000 65536"/>
                      <a:gd name="T14" fmla="*/ 0 60000 65536"/>
                      <a:gd name="T15" fmla="*/ 0 w 439"/>
                      <a:gd name="T16" fmla="*/ 0 h 552"/>
                      <a:gd name="T17" fmla="*/ 439 w 439"/>
                      <a:gd name="T18" fmla="*/ 552 h 552"/>
                    </a:gdLst>
                    <a:ahLst/>
                    <a:cxnLst>
                      <a:cxn ang="T10">
                        <a:pos x="T0" y="T1"/>
                      </a:cxn>
                      <a:cxn ang="T11">
                        <a:pos x="T2" y="T3"/>
                      </a:cxn>
                      <a:cxn ang="T12">
                        <a:pos x="T4" y="T5"/>
                      </a:cxn>
                      <a:cxn ang="T13">
                        <a:pos x="T6" y="T7"/>
                      </a:cxn>
                      <a:cxn ang="T14">
                        <a:pos x="T8" y="T9"/>
                      </a:cxn>
                    </a:cxnLst>
                    <a:rect l="T15" t="T16" r="T17" b="T18"/>
                    <a:pathLst>
                      <a:path w="439" h="552">
                        <a:moveTo>
                          <a:pt x="0" y="0"/>
                        </a:moveTo>
                        <a:lnTo>
                          <a:pt x="439" y="431"/>
                        </a:lnTo>
                        <a:lnTo>
                          <a:pt x="439" y="552"/>
                        </a:lnTo>
                        <a:lnTo>
                          <a:pt x="0" y="121"/>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17690" name="Freeform 60"/>
                  <p:cNvSpPr>
                    <a:spLocks/>
                  </p:cNvSpPr>
                  <p:nvPr/>
                </p:nvSpPr>
                <p:spPr bwMode="auto">
                  <a:xfrm>
                    <a:off x="2500" y="2122"/>
                    <a:ext cx="42" cy="552"/>
                  </a:xfrm>
                  <a:custGeom>
                    <a:avLst/>
                    <a:gdLst>
                      <a:gd name="T0" fmla="*/ 0 w 42"/>
                      <a:gd name="T1" fmla="*/ 431 h 552"/>
                      <a:gd name="T2" fmla="*/ 42 w 42"/>
                      <a:gd name="T3" fmla="*/ 0 h 552"/>
                      <a:gd name="T4" fmla="*/ 42 w 42"/>
                      <a:gd name="T5" fmla="*/ 122 h 552"/>
                      <a:gd name="T6" fmla="*/ 0 w 42"/>
                      <a:gd name="T7" fmla="*/ 552 h 552"/>
                      <a:gd name="T8" fmla="*/ 0 w 42"/>
                      <a:gd name="T9" fmla="*/ 431 h 552"/>
                      <a:gd name="T10" fmla="*/ 0 60000 65536"/>
                      <a:gd name="T11" fmla="*/ 0 60000 65536"/>
                      <a:gd name="T12" fmla="*/ 0 60000 65536"/>
                      <a:gd name="T13" fmla="*/ 0 60000 65536"/>
                      <a:gd name="T14" fmla="*/ 0 60000 65536"/>
                      <a:gd name="T15" fmla="*/ 0 w 42"/>
                      <a:gd name="T16" fmla="*/ 0 h 552"/>
                      <a:gd name="T17" fmla="*/ 42 w 42"/>
                      <a:gd name="T18" fmla="*/ 552 h 552"/>
                    </a:gdLst>
                    <a:ahLst/>
                    <a:cxnLst>
                      <a:cxn ang="T10">
                        <a:pos x="T0" y="T1"/>
                      </a:cxn>
                      <a:cxn ang="T11">
                        <a:pos x="T2" y="T3"/>
                      </a:cxn>
                      <a:cxn ang="T12">
                        <a:pos x="T4" y="T5"/>
                      </a:cxn>
                      <a:cxn ang="T13">
                        <a:pos x="T6" y="T7"/>
                      </a:cxn>
                      <a:cxn ang="T14">
                        <a:pos x="T8" y="T9"/>
                      </a:cxn>
                    </a:cxnLst>
                    <a:rect l="T15" t="T16" r="T17" b="T18"/>
                    <a:pathLst>
                      <a:path w="42" h="552">
                        <a:moveTo>
                          <a:pt x="0" y="431"/>
                        </a:moveTo>
                        <a:lnTo>
                          <a:pt x="42" y="0"/>
                        </a:lnTo>
                        <a:lnTo>
                          <a:pt x="42" y="122"/>
                        </a:lnTo>
                        <a:lnTo>
                          <a:pt x="0" y="552"/>
                        </a:lnTo>
                        <a:lnTo>
                          <a:pt x="0" y="431"/>
                        </a:lnTo>
                        <a:close/>
                      </a:path>
                    </a:pathLst>
                  </a:custGeom>
                  <a:solidFill>
                    <a:srgbClr val="E6E6E6"/>
                  </a:solidFill>
                  <a:ln w="4763">
                    <a:solidFill>
                      <a:schemeClr val="bg2"/>
                    </a:solidFill>
                    <a:prstDash val="solid"/>
                    <a:round/>
                    <a:headEnd/>
                    <a:tailEnd/>
                  </a:ln>
                </p:spPr>
                <p:txBody>
                  <a:bodyPr/>
                  <a:lstStyle/>
                  <a:p>
                    <a:endParaRPr lang="en-US"/>
                  </a:p>
                </p:txBody>
              </p:sp>
              <p:sp>
                <p:nvSpPr>
                  <p:cNvPr id="17691" name="Freeform 61"/>
                  <p:cNvSpPr>
                    <a:spLocks/>
                  </p:cNvSpPr>
                  <p:nvPr/>
                </p:nvSpPr>
                <p:spPr bwMode="auto">
                  <a:xfrm>
                    <a:off x="2032" y="2553"/>
                    <a:ext cx="468" cy="123"/>
                  </a:xfrm>
                  <a:custGeom>
                    <a:avLst/>
                    <a:gdLst>
                      <a:gd name="T0" fmla="*/ 0 w 468"/>
                      <a:gd name="T1" fmla="*/ 2 h 123"/>
                      <a:gd name="T2" fmla="*/ 468 w 468"/>
                      <a:gd name="T3" fmla="*/ 0 h 123"/>
                      <a:gd name="T4" fmla="*/ 468 w 468"/>
                      <a:gd name="T5" fmla="*/ 121 h 123"/>
                      <a:gd name="T6" fmla="*/ 0 w 468"/>
                      <a:gd name="T7" fmla="*/ 123 h 123"/>
                      <a:gd name="T8" fmla="*/ 0 w 468"/>
                      <a:gd name="T9" fmla="*/ 2 h 123"/>
                      <a:gd name="T10" fmla="*/ 0 60000 65536"/>
                      <a:gd name="T11" fmla="*/ 0 60000 65536"/>
                      <a:gd name="T12" fmla="*/ 0 60000 65536"/>
                      <a:gd name="T13" fmla="*/ 0 60000 65536"/>
                      <a:gd name="T14" fmla="*/ 0 60000 65536"/>
                      <a:gd name="T15" fmla="*/ 0 w 468"/>
                      <a:gd name="T16" fmla="*/ 0 h 123"/>
                      <a:gd name="T17" fmla="*/ 468 w 468"/>
                      <a:gd name="T18" fmla="*/ 123 h 123"/>
                    </a:gdLst>
                    <a:ahLst/>
                    <a:cxnLst>
                      <a:cxn ang="T10">
                        <a:pos x="T0" y="T1"/>
                      </a:cxn>
                      <a:cxn ang="T11">
                        <a:pos x="T2" y="T3"/>
                      </a:cxn>
                      <a:cxn ang="T12">
                        <a:pos x="T4" y="T5"/>
                      </a:cxn>
                      <a:cxn ang="T13">
                        <a:pos x="T6" y="T7"/>
                      </a:cxn>
                      <a:cxn ang="T14">
                        <a:pos x="T8" y="T9"/>
                      </a:cxn>
                    </a:cxnLst>
                    <a:rect l="T15" t="T16" r="T17" b="T18"/>
                    <a:pathLst>
                      <a:path w="468" h="123">
                        <a:moveTo>
                          <a:pt x="0" y="2"/>
                        </a:moveTo>
                        <a:lnTo>
                          <a:pt x="468" y="0"/>
                        </a:lnTo>
                        <a:lnTo>
                          <a:pt x="468" y="121"/>
                        </a:lnTo>
                        <a:lnTo>
                          <a:pt x="0" y="123"/>
                        </a:lnTo>
                        <a:lnTo>
                          <a:pt x="0" y="2"/>
                        </a:lnTo>
                        <a:close/>
                      </a:path>
                    </a:pathLst>
                  </a:custGeom>
                  <a:solidFill>
                    <a:srgbClr val="E6E6E6"/>
                  </a:solidFill>
                  <a:ln w="4763">
                    <a:solidFill>
                      <a:schemeClr val="bg2"/>
                    </a:solidFill>
                    <a:prstDash val="solid"/>
                    <a:round/>
                    <a:headEnd/>
                    <a:tailEnd/>
                  </a:ln>
                </p:spPr>
                <p:txBody>
                  <a:bodyPr/>
                  <a:lstStyle/>
                  <a:p>
                    <a:endParaRPr lang="en-US"/>
                  </a:p>
                </p:txBody>
              </p:sp>
              <p:sp>
                <p:nvSpPr>
                  <p:cNvPr id="17692" name="Freeform 62"/>
                  <p:cNvSpPr>
                    <a:spLocks/>
                  </p:cNvSpPr>
                  <p:nvPr/>
                </p:nvSpPr>
                <p:spPr bwMode="auto">
                  <a:xfrm>
                    <a:off x="1593" y="2122"/>
                    <a:ext cx="949" cy="433"/>
                  </a:xfrm>
                  <a:custGeom>
                    <a:avLst/>
                    <a:gdLst>
                      <a:gd name="T0" fmla="*/ 949 w 949"/>
                      <a:gd name="T1" fmla="*/ 0 h 433"/>
                      <a:gd name="T2" fmla="*/ 0 w 949"/>
                      <a:gd name="T3" fmla="*/ 2 h 433"/>
                      <a:gd name="T4" fmla="*/ 439 w 949"/>
                      <a:gd name="T5" fmla="*/ 433 h 433"/>
                      <a:gd name="T6" fmla="*/ 907 w 949"/>
                      <a:gd name="T7" fmla="*/ 431 h 433"/>
                      <a:gd name="T8" fmla="*/ 949 w 949"/>
                      <a:gd name="T9" fmla="*/ 0 h 433"/>
                      <a:gd name="T10" fmla="*/ 0 60000 65536"/>
                      <a:gd name="T11" fmla="*/ 0 60000 65536"/>
                      <a:gd name="T12" fmla="*/ 0 60000 65536"/>
                      <a:gd name="T13" fmla="*/ 0 60000 65536"/>
                      <a:gd name="T14" fmla="*/ 0 60000 65536"/>
                      <a:gd name="T15" fmla="*/ 0 w 949"/>
                      <a:gd name="T16" fmla="*/ 0 h 433"/>
                      <a:gd name="T17" fmla="*/ 949 w 949"/>
                      <a:gd name="T18" fmla="*/ 433 h 433"/>
                    </a:gdLst>
                    <a:ahLst/>
                    <a:cxnLst>
                      <a:cxn ang="T10">
                        <a:pos x="T0" y="T1"/>
                      </a:cxn>
                      <a:cxn ang="T11">
                        <a:pos x="T2" y="T3"/>
                      </a:cxn>
                      <a:cxn ang="T12">
                        <a:pos x="T4" y="T5"/>
                      </a:cxn>
                      <a:cxn ang="T13">
                        <a:pos x="T6" y="T7"/>
                      </a:cxn>
                      <a:cxn ang="T14">
                        <a:pos x="T8" y="T9"/>
                      </a:cxn>
                    </a:cxnLst>
                    <a:rect l="T15" t="T16" r="T17" b="T18"/>
                    <a:pathLst>
                      <a:path w="949" h="433">
                        <a:moveTo>
                          <a:pt x="949" y="0"/>
                        </a:moveTo>
                        <a:lnTo>
                          <a:pt x="0" y="2"/>
                        </a:lnTo>
                        <a:lnTo>
                          <a:pt x="439" y="433"/>
                        </a:lnTo>
                        <a:lnTo>
                          <a:pt x="907" y="431"/>
                        </a:lnTo>
                        <a:lnTo>
                          <a:pt x="949" y="0"/>
                        </a:lnTo>
                        <a:close/>
                      </a:path>
                    </a:pathLst>
                  </a:custGeom>
                  <a:solidFill>
                    <a:srgbClr val="E6E6E6"/>
                  </a:solidFill>
                  <a:ln w="4763">
                    <a:solidFill>
                      <a:schemeClr val="bg2"/>
                    </a:solidFill>
                    <a:prstDash val="solid"/>
                    <a:round/>
                    <a:headEnd/>
                    <a:tailEnd/>
                  </a:ln>
                </p:spPr>
                <p:txBody>
                  <a:bodyPr/>
                  <a:lstStyle/>
                  <a:p>
                    <a:endParaRPr lang="en-US"/>
                  </a:p>
                </p:txBody>
              </p:sp>
            </p:grpSp>
            <p:grpSp>
              <p:nvGrpSpPr>
                <p:cNvPr id="17683" name="Group 63"/>
                <p:cNvGrpSpPr>
                  <a:grpSpLocks/>
                </p:cNvGrpSpPr>
                <p:nvPr/>
              </p:nvGrpSpPr>
              <p:grpSpPr bwMode="auto">
                <a:xfrm>
                  <a:off x="2571" y="2122"/>
                  <a:ext cx="949" cy="552"/>
                  <a:chOff x="2571" y="2122"/>
                  <a:chExt cx="949" cy="552"/>
                </a:xfrm>
              </p:grpSpPr>
              <p:sp>
                <p:nvSpPr>
                  <p:cNvPr id="17684" name="Freeform 64"/>
                  <p:cNvSpPr>
                    <a:spLocks/>
                  </p:cNvSpPr>
                  <p:nvPr/>
                </p:nvSpPr>
                <p:spPr bwMode="auto">
                  <a:xfrm>
                    <a:off x="2613" y="2122"/>
                    <a:ext cx="907" cy="552"/>
                  </a:xfrm>
                  <a:custGeom>
                    <a:avLst/>
                    <a:gdLst>
                      <a:gd name="T0" fmla="*/ 0 w 907"/>
                      <a:gd name="T1" fmla="*/ 0 h 552"/>
                      <a:gd name="T2" fmla="*/ 907 w 907"/>
                      <a:gd name="T3" fmla="*/ 431 h 552"/>
                      <a:gd name="T4" fmla="*/ 907 w 907"/>
                      <a:gd name="T5" fmla="*/ 552 h 552"/>
                      <a:gd name="T6" fmla="*/ 0 w 907"/>
                      <a:gd name="T7" fmla="*/ 122 h 552"/>
                      <a:gd name="T8" fmla="*/ 0 w 907"/>
                      <a:gd name="T9" fmla="*/ 0 h 552"/>
                      <a:gd name="T10" fmla="*/ 0 60000 65536"/>
                      <a:gd name="T11" fmla="*/ 0 60000 65536"/>
                      <a:gd name="T12" fmla="*/ 0 60000 65536"/>
                      <a:gd name="T13" fmla="*/ 0 60000 65536"/>
                      <a:gd name="T14" fmla="*/ 0 60000 65536"/>
                      <a:gd name="T15" fmla="*/ 0 w 907"/>
                      <a:gd name="T16" fmla="*/ 0 h 552"/>
                      <a:gd name="T17" fmla="*/ 907 w 907"/>
                      <a:gd name="T18" fmla="*/ 552 h 552"/>
                    </a:gdLst>
                    <a:ahLst/>
                    <a:cxnLst>
                      <a:cxn ang="T10">
                        <a:pos x="T0" y="T1"/>
                      </a:cxn>
                      <a:cxn ang="T11">
                        <a:pos x="T2" y="T3"/>
                      </a:cxn>
                      <a:cxn ang="T12">
                        <a:pos x="T4" y="T5"/>
                      </a:cxn>
                      <a:cxn ang="T13">
                        <a:pos x="T6" y="T7"/>
                      </a:cxn>
                      <a:cxn ang="T14">
                        <a:pos x="T8" y="T9"/>
                      </a:cxn>
                    </a:cxnLst>
                    <a:rect l="T15" t="T16" r="T17" b="T18"/>
                    <a:pathLst>
                      <a:path w="907" h="552">
                        <a:moveTo>
                          <a:pt x="0" y="0"/>
                        </a:moveTo>
                        <a:lnTo>
                          <a:pt x="907" y="431"/>
                        </a:lnTo>
                        <a:lnTo>
                          <a:pt x="907" y="552"/>
                        </a:lnTo>
                        <a:lnTo>
                          <a:pt x="0" y="122"/>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17685" name="Freeform 65"/>
                  <p:cNvSpPr>
                    <a:spLocks/>
                  </p:cNvSpPr>
                  <p:nvPr/>
                </p:nvSpPr>
                <p:spPr bwMode="auto">
                  <a:xfrm>
                    <a:off x="2571" y="2122"/>
                    <a:ext cx="42" cy="552"/>
                  </a:xfrm>
                  <a:custGeom>
                    <a:avLst/>
                    <a:gdLst>
                      <a:gd name="T0" fmla="*/ 0 w 42"/>
                      <a:gd name="T1" fmla="*/ 431 h 552"/>
                      <a:gd name="T2" fmla="*/ 42 w 42"/>
                      <a:gd name="T3" fmla="*/ 0 h 552"/>
                      <a:gd name="T4" fmla="*/ 42 w 42"/>
                      <a:gd name="T5" fmla="*/ 122 h 552"/>
                      <a:gd name="T6" fmla="*/ 0 w 42"/>
                      <a:gd name="T7" fmla="*/ 552 h 552"/>
                      <a:gd name="T8" fmla="*/ 0 w 42"/>
                      <a:gd name="T9" fmla="*/ 431 h 552"/>
                      <a:gd name="T10" fmla="*/ 0 60000 65536"/>
                      <a:gd name="T11" fmla="*/ 0 60000 65536"/>
                      <a:gd name="T12" fmla="*/ 0 60000 65536"/>
                      <a:gd name="T13" fmla="*/ 0 60000 65536"/>
                      <a:gd name="T14" fmla="*/ 0 60000 65536"/>
                      <a:gd name="T15" fmla="*/ 0 w 42"/>
                      <a:gd name="T16" fmla="*/ 0 h 552"/>
                      <a:gd name="T17" fmla="*/ 42 w 42"/>
                      <a:gd name="T18" fmla="*/ 552 h 552"/>
                    </a:gdLst>
                    <a:ahLst/>
                    <a:cxnLst>
                      <a:cxn ang="T10">
                        <a:pos x="T0" y="T1"/>
                      </a:cxn>
                      <a:cxn ang="T11">
                        <a:pos x="T2" y="T3"/>
                      </a:cxn>
                      <a:cxn ang="T12">
                        <a:pos x="T4" y="T5"/>
                      </a:cxn>
                      <a:cxn ang="T13">
                        <a:pos x="T6" y="T7"/>
                      </a:cxn>
                      <a:cxn ang="T14">
                        <a:pos x="T8" y="T9"/>
                      </a:cxn>
                    </a:cxnLst>
                    <a:rect l="T15" t="T16" r="T17" b="T18"/>
                    <a:pathLst>
                      <a:path w="42" h="552">
                        <a:moveTo>
                          <a:pt x="0" y="431"/>
                        </a:moveTo>
                        <a:lnTo>
                          <a:pt x="42" y="0"/>
                        </a:lnTo>
                        <a:lnTo>
                          <a:pt x="42" y="122"/>
                        </a:lnTo>
                        <a:lnTo>
                          <a:pt x="0" y="552"/>
                        </a:lnTo>
                        <a:lnTo>
                          <a:pt x="0" y="431"/>
                        </a:lnTo>
                        <a:close/>
                      </a:path>
                    </a:pathLst>
                  </a:custGeom>
                  <a:solidFill>
                    <a:srgbClr val="E6E6E6"/>
                  </a:solidFill>
                  <a:ln w="4763">
                    <a:solidFill>
                      <a:schemeClr val="bg2"/>
                    </a:solidFill>
                    <a:prstDash val="solid"/>
                    <a:round/>
                    <a:headEnd/>
                    <a:tailEnd/>
                  </a:ln>
                </p:spPr>
                <p:txBody>
                  <a:bodyPr/>
                  <a:lstStyle/>
                  <a:p>
                    <a:endParaRPr lang="en-US"/>
                  </a:p>
                </p:txBody>
              </p:sp>
              <p:sp>
                <p:nvSpPr>
                  <p:cNvPr id="17686" name="Rectangle 66"/>
                  <p:cNvSpPr>
                    <a:spLocks noChangeArrowheads="1"/>
                  </p:cNvSpPr>
                  <p:nvPr/>
                </p:nvSpPr>
                <p:spPr bwMode="auto">
                  <a:xfrm>
                    <a:off x="2571" y="2553"/>
                    <a:ext cx="949" cy="121"/>
                  </a:xfrm>
                  <a:prstGeom prst="rect">
                    <a:avLst/>
                  </a:prstGeom>
                  <a:solidFill>
                    <a:srgbClr val="E6E6E6"/>
                  </a:solidFill>
                  <a:ln w="4763">
                    <a:solidFill>
                      <a:schemeClr val="bg2"/>
                    </a:solidFill>
                    <a:miter lim="800000"/>
                    <a:headEnd/>
                    <a:tailEnd/>
                  </a:ln>
                </p:spPr>
                <p:txBody>
                  <a:bodyPr/>
                  <a:lstStyle/>
                  <a:p>
                    <a:endParaRPr lang="en-US"/>
                  </a:p>
                </p:txBody>
              </p:sp>
              <p:sp>
                <p:nvSpPr>
                  <p:cNvPr id="17687" name="Freeform 67"/>
                  <p:cNvSpPr>
                    <a:spLocks/>
                  </p:cNvSpPr>
                  <p:nvPr/>
                </p:nvSpPr>
                <p:spPr bwMode="auto">
                  <a:xfrm>
                    <a:off x="2571" y="2122"/>
                    <a:ext cx="949" cy="431"/>
                  </a:xfrm>
                  <a:custGeom>
                    <a:avLst/>
                    <a:gdLst>
                      <a:gd name="T0" fmla="*/ 42 w 949"/>
                      <a:gd name="T1" fmla="*/ 0 h 431"/>
                      <a:gd name="T2" fmla="*/ 949 w 949"/>
                      <a:gd name="T3" fmla="*/ 431 h 431"/>
                      <a:gd name="T4" fmla="*/ 0 w 949"/>
                      <a:gd name="T5" fmla="*/ 431 h 431"/>
                      <a:gd name="T6" fmla="*/ 42 w 949"/>
                      <a:gd name="T7" fmla="*/ 0 h 431"/>
                      <a:gd name="T8" fmla="*/ 0 60000 65536"/>
                      <a:gd name="T9" fmla="*/ 0 60000 65536"/>
                      <a:gd name="T10" fmla="*/ 0 60000 65536"/>
                      <a:gd name="T11" fmla="*/ 0 60000 65536"/>
                      <a:gd name="T12" fmla="*/ 0 w 949"/>
                      <a:gd name="T13" fmla="*/ 0 h 431"/>
                      <a:gd name="T14" fmla="*/ 949 w 949"/>
                      <a:gd name="T15" fmla="*/ 431 h 431"/>
                    </a:gdLst>
                    <a:ahLst/>
                    <a:cxnLst>
                      <a:cxn ang="T8">
                        <a:pos x="T0" y="T1"/>
                      </a:cxn>
                      <a:cxn ang="T9">
                        <a:pos x="T2" y="T3"/>
                      </a:cxn>
                      <a:cxn ang="T10">
                        <a:pos x="T4" y="T5"/>
                      </a:cxn>
                      <a:cxn ang="T11">
                        <a:pos x="T6" y="T7"/>
                      </a:cxn>
                    </a:cxnLst>
                    <a:rect l="T12" t="T13" r="T14" b="T15"/>
                    <a:pathLst>
                      <a:path w="949" h="431">
                        <a:moveTo>
                          <a:pt x="42" y="0"/>
                        </a:moveTo>
                        <a:lnTo>
                          <a:pt x="949" y="431"/>
                        </a:lnTo>
                        <a:lnTo>
                          <a:pt x="0" y="431"/>
                        </a:lnTo>
                        <a:lnTo>
                          <a:pt x="42" y="0"/>
                        </a:lnTo>
                        <a:close/>
                      </a:path>
                    </a:pathLst>
                  </a:custGeom>
                  <a:solidFill>
                    <a:srgbClr val="E6E6E6"/>
                  </a:solidFill>
                  <a:ln w="4763">
                    <a:solidFill>
                      <a:schemeClr val="bg2"/>
                    </a:solidFill>
                    <a:prstDash val="solid"/>
                    <a:round/>
                    <a:headEnd/>
                    <a:tailEnd/>
                  </a:ln>
                </p:spPr>
                <p:txBody>
                  <a:bodyPr/>
                  <a:lstStyle/>
                  <a:p>
                    <a:endParaRPr lang="en-US"/>
                  </a:p>
                </p:txBody>
              </p:sp>
            </p:grpSp>
          </p:grpSp>
          <p:grpSp>
            <p:nvGrpSpPr>
              <p:cNvPr id="17652" name="Group 68"/>
              <p:cNvGrpSpPr>
                <a:grpSpLocks/>
              </p:cNvGrpSpPr>
              <p:nvPr/>
            </p:nvGrpSpPr>
            <p:grpSpPr bwMode="auto">
              <a:xfrm>
                <a:off x="1619" y="1999"/>
                <a:ext cx="2477" cy="552"/>
                <a:chOff x="1619" y="1999"/>
                <a:chExt cx="2477" cy="552"/>
              </a:xfrm>
            </p:grpSpPr>
            <p:grpSp>
              <p:nvGrpSpPr>
                <p:cNvPr id="17653" name="Group 69"/>
                <p:cNvGrpSpPr>
                  <a:grpSpLocks/>
                </p:cNvGrpSpPr>
                <p:nvPr/>
              </p:nvGrpSpPr>
              <p:grpSpPr bwMode="auto">
                <a:xfrm>
                  <a:off x="3191" y="1999"/>
                  <a:ext cx="905" cy="552"/>
                  <a:chOff x="3191" y="1999"/>
                  <a:chExt cx="905" cy="552"/>
                </a:xfrm>
              </p:grpSpPr>
              <p:sp>
                <p:nvSpPr>
                  <p:cNvPr id="17675" name="Rectangle 70"/>
                  <p:cNvSpPr>
                    <a:spLocks noChangeArrowheads="1"/>
                  </p:cNvSpPr>
                  <p:nvPr/>
                </p:nvSpPr>
                <p:spPr bwMode="auto">
                  <a:xfrm>
                    <a:off x="3191" y="1999"/>
                    <a:ext cx="479" cy="122"/>
                  </a:xfrm>
                  <a:prstGeom prst="rect">
                    <a:avLst/>
                  </a:prstGeom>
                  <a:solidFill>
                    <a:srgbClr val="CCFFCC"/>
                  </a:solidFill>
                  <a:ln w="4763">
                    <a:solidFill>
                      <a:schemeClr val="bg2"/>
                    </a:solidFill>
                    <a:miter lim="800000"/>
                    <a:headEnd/>
                    <a:tailEnd/>
                  </a:ln>
                </p:spPr>
                <p:txBody>
                  <a:bodyPr/>
                  <a:lstStyle/>
                  <a:p>
                    <a:endParaRPr lang="en-US"/>
                  </a:p>
                </p:txBody>
              </p:sp>
              <p:sp>
                <p:nvSpPr>
                  <p:cNvPr id="17676" name="Freeform 71"/>
                  <p:cNvSpPr>
                    <a:spLocks/>
                  </p:cNvSpPr>
                  <p:nvPr/>
                </p:nvSpPr>
                <p:spPr bwMode="auto">
                  <a:xfrm>
                    <a:off x="3670" y="1999"/>
                    <a:ext cx="426" cy="552"/>
                  </a:xfrm>
                  <a:custGeom>
                    <a:avLst/>
                    <a:gdLst>
                      <a:gd name="T0" fmla="*/ 426 w 426"/>
                      <a:gd name="T1" fmla="*/ 431 h 552"/>
                      <a:gd name="T2" fmla="*/ 0 w 426"/>
                      <a:gd name="T3" fmla="*/ 0 h 552"/>
                      <a:gd name="T4" fmla="*/ 0 w 426"/>
                      <a:gd name="T5" fmla="*/ 122 h 552"/>
                      <a:gd name="T6" fmla="*/ 426 w 426"/>
                      <a:gd name="T7" fmla="*/ 552 h 552"/>
                      <a:gd name="T8" fmla="*/ 426 w 426"/>
                      <a:gd name="T9" fmla="*/ 431 h 552"/>
                      <a:gd name="T10" fmla="*/ 0 60000 65536"/>
                      <a:gd name="T11" fmla="*/ 0 60000 65536"/>
                      <a:gd name="T12" fmla="*/ 0 60000 65536"/>
                      <a:gd name="T13" fmla="*/ 0 60000 65536"/>
                      <a:gd name="T14" fmla="*/ 0 60000 65536"/>
                      <a:gd name="T15" fmla="*/ 0 w 426"/>
                      <a:gd name="T16" fmla="*/ 0 h 552"/>
                      <a:gd name="T17" fmla="*/ 426 w 426"/>
                      <a:gd name="T18" fmla="*/ 552 h 552"/>
                    </a:gdLst>
                    <a:ahLst/>
                    <a:cxnLst>
                      <a:cxn ang="T10">
                        <a:pos x="T0" y="T1"/>
                      </a:cxn>
                      <a:cxn ang="T11">
                        <a:pos x="T2" y="T3"/>
                      </a:cxn>
                      <a:cxn ang="T12">
                        <a:pos x="T4" y="T5"/>
                      </a:cxn>
                      <a:cxn ang="T13">
                        <a:pos x="T6" y="T7"/>
                      </a:cxn>
                      <a:cxn ang="T14">
                        <a:pos x="T8" y="T9"/>
                      </a:cxn>
                    </a:cxnLst>
                    <a:rect l="T15" t="T16" r="T17" b="T18"/>
                    <a:pathLst>
                      <a:path w="426" h="552">
                        <a:moveTo>
                          <a:pt x="426" y="431"/>
                        </a:moveTo>
                        <a:lnTo>
                          <a:pt x="0" y="0"/>
                        </a:lnTo>
                        <a:lnTo>
                          <a:pt x="0" y="122"/>
                        </a:lnTo>
                        <a:lnTo>
                          <a:pt x="426" y="552"/>
                        </a:lnTo>
                        <a:lnTo>
                          <a:pt x="426" y="431"/>
                        </a:lnTo>
                        <a:close/>
                      </a:path>
                    </a:pathLst>
                  </a:custGeom>
                  <a:solidFill>
                    <a:srgbClr val="CCFFCC"/>
                  </a:solidFill>
                  <a:ln w="4763">
                    <a:solidFill>
                      <a:schemeClr val="bg2"/>
                    </a:solidFill>
                    <a:prstDash val="solid"/>
                    <a:round/>
                    <a:headEnd/>
                    <a:tailEnd/>
                  </a:ln>
                </p:spPr>
                <p:txBody>
                  <a:bodyPr/>
                  <a:lstStyle/>
                  <a:p>
                    <a:endParaRPr lang="en-US"/>
                  </a:p>
                </p:txBody>
              </p:sp>
              <p:sp>
                <p:nvSpPr>
                  <p:cNvPr id="17677" name="Freeform 72"/>
                  <p:cNvSpPr>
                    <a:spLocks/>
                  </p:cNvSpPr>
                  <p:nvPr/>
                </p:nvSpPr>
                <p:spPr bwMode="auto">
                  <a:xfrm>
                    <a:off x="3191" y="1999"/>
                    <a:ext cx="422" cy="552"/>
                  </a:xfrm>
                  <a:custGeom>
                    <a:avLst/>
                    <a:gdLst>
                      <a:gd name="T0" fmla="*/ 0 w 422"/>
                      <a:gd name="T1" fmla="*/ 0 h 552"/>
                      <a:gd name="T2" fmla="*/ 422 w 422"/>
                      <a:gd name="T3" fmla="*/ 431 h 552"/>
                      <a:gd name="T4" fmla="*/ 422 w 422"/>
                      <a:gd name="T5" fmla="*/ 552 h 552"/>
                      <a:gd name="T6" fmla="*/ 0 w 422"/>
                      <a:gd name="T7" fmla="*/ 122 h 552"/>
                      <a:gd name="T8" fmla="*/ 0 w 422"/>
                      <a:gd name="T9" fmla="*/ 0 h 552"/>
                      <a:gd name="T10" fmla="*/ 0 60000 65536"/>
                      <a:gd name="T11" fmla="*/ 0 60000 65536"/>
                      <a:gd name="T12" fmla="*/ 0 60000 65536"/>
                      <a:gd name="T13" fmla="*/ 0 60000 65536"/>
                      <a:gd name="T14" fmla="*/ 0 60000 65536"/>
                      <a:gd name="T15" fmla="*/ 0 w 422"/>
                      <a:gd name="T16" fmla="*/ 0 h 552"/>
                      <a:gd name="T17" fmla="*/ 422 w 422"/>
                      <a:gd name="T18" fmla="*/ 552 h 552"/>
                    </a:gdLst>
                    <a:ahLst/>
                    <a:cxnLst>
                      <a:cxn ang="T10">
                        <a:pos x="T0" y="T1"/>
                      </a:cxn>
                      <a:cxn ang="T11">
                        <a:pos x="T2" y="T3"/>
                      </a:cxn>
                      <a:cxn ang="T12">
                        <a:pos x="T4" y="T5"/>
                      </a:cxn>
                      <a:cxn ang="T13">
                        <a:pos x="T6" y="T7"/>
                      </a:cxn>
                      <a:cxn ang="T14">
                        <a:pos x="T8" y="T9"/>
                      </a:cxn>
                    </a:cxnLst>
                    <a:rect l="T15" t="T16" r="T17" b="T18"/>
                    <a:pathLst>
                      <a:path w="422" h="552">
                        <a:moveTo>
                          <a:pt x="0" y="0"/>
                        </a:moveTo>
                        <a:lnTo>
                          <a:pt x="422" y="431"/>
                        </a:lnTo>
                        <a:lnTo>
                          <a:pt x="422"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17678" name="Rectangle 73"/>
                  <p:cNvSpPr>
                    <a:spLocks noChangeArrowheads="1"/>
                  </p:cNvSpPr>
                  <p:nvPr/>
                </p:nvSpPr>
                <p:spPr bwMode="auto">
                  <a:xfrm>
                    <a:off x="3607" y="2430"/>
                    <a:ext cx="489" cy="121"/>
                  </a:xfrm>
                  <a:prstGeom prst="rect">
                    <a:avLst/>
                  </a:prstGeom>
                  <a:solidFill>
                    <a:srgbClr val="CCFFCC"/>
                  </a:solidFill>
                  <a:ln w="4763">
                    <a:solidFill>
                      <a:schemeClr val="bg2"/>
                    </a:solidFill>
                    <a:miter lim="800000"/>
                    <a:headEnd/>
                    <a:tailEnd/>
                  </a:ln>
                </p:spPr>
                <p:txBody>
                  <a:bodyPr/>
                  <a:lstStyle/>
                  <a:p>
                    <a:endParaRPr lang="en-US"/>
                  </a:p>
                </p:txBody>
              </p:sp>
              <p:sp>
                <p:nvSpPr>
                  <p:cNvPr id="17679" name="Freeform 74"/>
                  <p:cNvSpPr>
                    <a:spLocks/>
                  </p:cNvSpPr>
                  <p:nvPr/>
                </p:nvSpPr>
                <p:spPr bwMode="auto">
                  <a:xfrm>
                    <a:off x="3191" y="1999"/>
                    <a:ext cx="905" cy="431"/>
                  </a:xfrm>
                  <a:custGeom>
                    <a:avLst/>
                    <a:gdLst>
                      <a:gd name="T0" fmla="*/ 416 w 905"/>
                      <a:gd name="T1" fmla="*/ 431 h 431"/>
                      <a:gd name="T2" fmla="*/ 905 w 905"/>
                      <a:gd name="T3" fmla="*/ 431 h 431"/>
                      <a:gd name="T4" fmla="*/ 479 w 905"/>
                      <a:gd name="T5" fmla="*/ 0 h 431"/>
                      <a:gd name="T6" fmla="*/ 0 w 905"/>
                      <a:gd name="T7" fmla="*/ 0 h 431"/>
                      <a:gd name="T8" fmla="*/ 422 w 905"/>
                      <a:gd name="T9" fmla="*/ 431 h 431"/>
                      <a:gd name="T10" fmla="*/ 416 w 905"/>
                      <a:gd name="T11" fmla="*/ 431 h 431"/>
                      <a:gd name="T12" fmla="*/ 0 60000 65536"/>
                      <a:gd name="T13" fmla="*/ 0 60000 65536"/>
                      <a:gd name="T14" fmla="*/ 0 60000 65536"/>
                      <a:gd name="T15" fmla="*/ 0 60000 65536"/>
                      <a:gd name="T16" fmla="*/ 0 60000 65536"/>
                      <a:gd name="T17" fmla="*/ 0 60000 65536"/>
                      <a:gd name="T18" fmla="*/ 0 w 905"/>
                      <a:gd name="T19" fmla="*/ 0 h 431"/>
                      <a:gd name="T20" fmla="*/ 905 w 905"/>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5" h="431">
                        <a:moveTo>
                          <a:pt x="416" y="431"/>
                        </a:moveTo>
                        <a:lnTo>
                          <a:pt x="905" y="431"/>
                        </a:lnTo>
                        <a:lnTo>
                          <a:pt x="479" y="0"/>
                        </a:lnTo>
                        <a:lnTo>
                          <a:pt x="0" y="0"/>
                        </a:lnTo>
                        <a:lnTo>
                          <a:pt x="422"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17680" name="Freeform 75"/>
                  <p:cNvSpPr>
                    <a:spLocks/>
                  </p:cNvSpPr>
                  <p:nvPr/>
                </p:nvSpPr>
                <p:spPr bwMode="auto">
                  <a:xfrm>
                    <a:off x="3191" y="1999"/>
                    <a:ext cx="905" cy="431"/>
                  </a:xfrm>
                  <a:custGeom>
                    <a:avLst/>
                    <a:gdLst>
                      <a:gd name="T0" fmla="*/ 416 w 905"/>
                      <a:gd name="T1" fmla="*/ 431 h 431"/>
                      <a:gd name="T2" fmla="*/ 905 w 905"/>
                      <a:gd name="T3" fmla="*/ 431 h 431"/>
                      <a:gd name="T4" fmla="*/ 479 w 905"/>
                      <a:gd name="T5" fmla="*/ 0 h 431"/>
                      <a:gd name="T6" fmla="*/ 0 w 905"/>
                      <a:gd name="T7" fmla="*/ 0 h 431"/>
                      <a:gd name="T8" fmla="*/ 422 w 905"/>
                      <a:gd name="T9" fmla="*/ 431 h 431"/>
                      <a:gd name="T10" fmla="*/ 0 60000 65536"/>
                      <a:gd name="T11" fmla="*/ 0 60000 65536"/>
                      <a:gd name="T12" fmla="*/ 0 60000 65536"/>
                      <a:gd name="T13" fmla="*/ 0 60000 65536"/>
                      <a:gd name="T14" fmla="*/ 0 60000 65536"/>
                      <a:gd name="T15" fmla="*/ 0 w 905"/>
                      <a:gd name="T16" fmla="*/ 0 h 431"/>
                      <a:gd name="T17" fmla="*/ 905 w 905"/>
                      <a:gd name="T18" fmla="*/ 431 h 431"/>
                    </a:gdLst>
                    <a:ahLst/>
                    <a:cxnLst>
                      <a:cxn ang="T10">
                        <a:pos x="T0" y="T1"/>
                      </a:cxn>
                      <a:cxn ang="T11">
                        <a:pos x="T2" y="T3"/>
                      </a:cxn>
                      <a:cxn ang="T12">
                        <a:pos x="T4" y="T5"/>
                      </a:cxn>
                      <a:cxn ang="T13">
                        <a:pos x="T6" y="T7"/>
                      </a:cxn>
                      <a:cxn ang="T14">
                        <a:pos x="T8" y="T9"/>
                      </a:cxn>
                    </a:cxnLst>
                    <a:rect l="T15" t="T16" r="T17" b="T18"/>
                    <a:pathLst>
                      <a:path w="905" h="431">
                        <a:moveTo>
                          <a:pt x="416" y="431"/>
                        </a:moveTo>
                        <a:lnTo>
                          <a:pt x="905" y="431"/>
                        </a:lnTo>
                        <a:lnTo>
                          <a:pt x="479" y="0"/>
                        </a:lnTo>
                        <a:lnTo>
                          <a:pt x="0" y="0"/>
                        </a:lnTo>
                        <a:lnTo>
                          <a:pt x="422" y="431"/>
                        </a:lnTo>
                      </a:path>
                    </a:pathLst>
                  </a:custGeom>
                  <a:noFill/>
                  <a:ln w="4763">
                    <a:solidFill>
                      <a:schemeClr val="bg2"/>
                    </a:solidFill>
                    <a:prstDash val="solid"/>
                    <a:round/>
                    <a:headEnd/>
                    <a:tailEnd/>
                  </a:ln>
                </p:spPr>
                <p:txBody>
                  <a:bodyPr/>
                  <a:lstStyle/>
                  <a:p>
                    <a:endParaRPr lang="en-US"/>
                  </a:p>
                </p:txBody>
              </p:sp>
            </p:grpSp>
            <p:grpSp>
              <p:nvGrpSpPr>
                <p:cNvPr id="17654" name="Group 76"/>
                <p:cNvGrpSpPr>
                  <a:grpSpLocks/>
                </p:cNvGrpSpPr>
                <p:nvPr/>
              </p:nvGrpSpPr>
              <p:grpSpPr bwMode="auto">
                <a:xfrm>
                  <a:off x="2666" y="1999"/>
                  <a:ext cx="905" cy="552"/>
                  <a:chOff x="2666" y="1999"/>
                  <a:chExt cx="905" cy="552"/>
                </a:xfrm>
              </p:grpSpPr>
              <p:sp>
                <p:nvSpPr>
                  <p:cNvPr id="17669" name="Rectangle 77"/>
                  <p:cNvSpPr>
                    <a:spLocks noChangeArrowheads="1"/>
                  </p:cNvSpPr>
                  <p:nvPr/>
                </p:nvSpPr>
                <p:spPr bwMode="auto">
                  <a:xfrm>
                    <a:off x="2666" y="1999"/>
                    <a:ext cx="480" cy="122"/>
                  </a:xfrm>
                  <a:prstGeom prst="rect">
                    <a:avLst/>
                  </a:prstGeom>
                  <a:solidFill>
                    <a:srgbClr val="CCFFCC"/>
                  </a:solidFill>
                  <a:ln w="4763">
                    <a:solidFill>
                      <a:schemeClr val="bg2"/>
                    </a:solidFill>
                    <a:miter lim="800000"/>
                    <a:headEnd/>
                    <a:tailEnd/>
                  </a:ln>
                </p:spPr>
                <p:txBody>
                  <a:bodyPr/>
                  <a:lstStyle/>
                  <a:p>
                    <a:endParaRPr lang="en-US"/>
                  </a:p>
                </p:txBody>
              </p:sp>
              <p:sp>
                <p:nvSpPr>
                  <p:cNvPr id="17670" name="Freeform 78"/>
                  <p:cNvSpPr>
                    <a:spLocks/>
                  </p:cNvSpPr>
                  <p:nvPr/>
                </p:nvSpPr>
                <p:spPr bwMode="auto">
                  <a:xfrm>
                    <a:off x="3146" y="1999"/>
                    <a:ext cx="425" cy="552"/>
                  </a:xfrm>
                  <a:custGeom>
                    <a:avLst/>
                    <a:gdLst>
                      <a:gd name="T0" fmla="*/ 425 w 425"/>
                      <a:gd name="T1" fmla="*/ 431 h 552"/>
                      <a:gd name="T2" fmla="*/ 0 w 425"/>
                      <a:gd name="T3" fmla="*/ 0 h 552"/>
                      <a:gd name="T4" fmla="*/ 0 w 425"/>
                      <a:gd name="T5" fmla="*/ 122 h 552"/>
                      <a:gd name="T6" fmla="*/ 425 w 425"/>
                      <a:gd name="T7" fmla="*/ 552 h 552"/>
                      <a:gd name="T8" fmla="*/ 425 w 425"/>
                      <a:gd name="T9" fmla="*/ 431 h 552"/>
                      <a:gd name="T10" fmla="*/ 0 60000 65536"/>
                      <a:gd name="T11" fmla="*/ 0 60000 65536"/>
                      <a:gd name="T12" fmla="*/ 0 60000 65536"/>
                      <a:gd name="T13" fmla="*/ 0 60000 65536"/>
                      <a:gd name="T14" fmla="*/ 0 60000 65536"/>
                      <a:gd name="T15" fmla="*/ 0 w 425"/>
                      <a:gd name="T16" fmla="*/ 0 h 552"/>
                      <a:gd name="T17" fmla="*/ 425 w 425"/>
                      <a:gd name="T18" fmla="*/ 552 h 552"/>
                    </a:gdLst>
                    <a:ahLst/>
                    <a:cxnLst>
                      <a:cxn ang="T10">
                        <a:pos x="T0" y="T1"/>
                      </a:cxn>
                      <a:cxn ang="T11">
                        <a:pos x="T2" y="T3"/>
                      </a:cxn>
                      <a:cxn ang="T12">
                        <a:pos x="T4" y="T5"/>
                      </a:cxn>
                      <a:cxn ang="T13">
                        <a:pos x="T6" y="T7"/>
                      </a:cxn>
                      <a:cxn ang="T14">
                        <a:pos x="T8" y="T9"/>
                      </a:cxn>
                    </a:cxnLst>
                    <a:rect l="T15" t="T16" r="T17" b="T18"/>
                    <a:pathLst>
                      <a:path w="425" h="552">
                        <a:moveTo>
                          <a:pt x="425" y="431"/>
                        </a:moveTo>
                        <a:lnTo>
                          <a:pt x="0" y="0"/>
                        </a:lnTo>
                        <a:lnTo>
                          <a:pt x="0" y="122"/>
                        </a:lnTo>
                        <a:lnTo>
                          <a:pt x="425" y="552"/>
                        </a:lnTo>
                        <a:lnTo>
                          <a:pt x="425" y="431"/>
                        </a:lnTo>
                        <a:close/>
                      </a:path>
                    </a:pathLst>
                  </a:custGeom>
                  <a:solidFill>
                    <a:srgbClr val="CCFFCC"/>
                  </a:solidFill>
                  <a:ln w="4763">
                    <a:solidFill>
                      <a:schemeClr val="bg2"/>
                    </a:solidFill>
                    <a:prstDash val="solid"/>
                    <a:round/>
                    <a:headEnd/>
                    <a:tailEnd/>
                  </a:ln>
                </p:spPr>
                <p:txBody>
                  <a:bodyPr/>
                  <a:lstStyle/>
                  <a:p>
                    <a:endParaRPr lang="en-US"/>
                  </a:p>
                </p:txBody>
              </p:sp>
              <p:sp>
                <p:nvSpPr>
                  <p:cNvPr id="17671" name="Freeform 79"/>
                  <p:cNvSpPr>
                    <a:spLocks/>
                  </p:cNvSpPr>
                  <p:nvPr/>
                </p:nvSpPr>
                <p:spPr bwMode="auto">
                  <a:xfrm>
                    <a:off x="2666" y="1999"/>
                    <a:ext cx="423" cy="552"/>
                  </a:xfrm>
                  <a:custGeom>
                    <a:avLst/>
                    <a:gdLst>
                      <a:gd name="T0" fmla="*/ 0 w 423"/>
                      <a:gd name="T1" fmla="*/ 0 h 552"/>
                      <a:gd name="T2" fmla="*/ 423 w 423"/>
                      <a:gd name="T3" fmla="*/ 431 h 552"/>
                      <a:gd name="T4" fmla="*/ 423 w 423"/>
                      <a:gd name="T5" fmla="*/ 552 h 552"/>
                      <a:gd name="T6" fmla="*/ 0 w 423"/>
                      <a:gd name="T7" fmla="*/ 122 h 552"/>
                      <a:gd name="T8" fmla="*/ 0 w 423"/>
                      <a:gd name="T9" fmla="*/ 0 h 552"/>
                      <a:gd name="T10" fmla="*/ 0 60000 65536"/>
                      <a:gd name="T11" fmla="*/ 0 60000 65536"/>
                      <a:gd name="T12" fmla="*/ 0 60000 65536"/>
                      <a:gd name="T13" fmla="*/ 0 60000 65536"/>
                      <a:gd name="T14" fmla="*/ 0 60000 65536"/>
                      <a:gd name="T15" fmla="*/ 0 w 423"/>
                      <a:gd name="T16" fmla="*/ 0 h 552"/>
                      <a:gd name="T17" fmla="*/ 423 w 423"/>
                      <a:gd name="T18" fmla="*/ 552 h 552"/>
                    </a:gdLst>
                    <a:ahLst/>
                    <a:cxnLst>
                      <a:cxn ang="T10">
                        <a:pos x="T0" y="T1"/>
                      </a:cxn>
                      <a:cxn ang="T11">
                        <a:pos x="T2" y="T3"/>
                      </a:cxn>
                      <a:cxn ang="T12">
                        <a:pos x="T4" y="T5"/>
                      </a:cxn>
                      <a:cxn ang="T13">
                        <a:pos x="T6" y="T7"/>
                      </a:cxn>
                      <a:cxn ang="T14">
                        <a:pos x="T8" y="T9"/>
                      </a:cxn>
                    </a:cxnLst>
                    <a:rect l="T15" t="T16" r="T17" b="T18"/>
                    <a:pathLst>
                      <a:path w="423" h="552">
                        <a:moveTo>
                          <a:pt x="0" y="0"/>
                        </a:moveTo>
                        <a:lnTo>
                          <a:pt x="423" y="431"/>
                        </a:lnTo>
                        <a:lnTo>
                          <a:pt x="423"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17672" name="Rectangle 80"/>
                  <p:cNvSpPr>
                    <a:spLocks noChangeArrowheads="1"/>
                  </p:cNvSpPr>
                  <p:nvPr/>
                </p:nvSpPr>
                <p:spPr bwMode="auto">
                  <a:xfrm>
                    <a:off x="3084"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17673" name="Freeform 81"/>
                  <p:cNvSpPr>
                    <a:spLocks/>
                  </p:cNvSpPr>
                  <p:nvPr/>
                </p:nvSpPr>
                <p:spPr bwMode="auto">
                  <a:xfrm>
                    <a:off x="2666" y="1999"/>
                    <a:ext cx="905" cy="431"/>
                  </a:xfrm>
                  <a:custGeom>
                    <a:avLst/>
                    <a:gdLst>
                      <a:gd name="T0" fmla="*/ 418 w 905"/>
                      <a:gd name="T1" fmla="*/ 431 h 431"/>
                      <a:gd name="T2" fmla="*/ 905 w 905"/>
                      <a:gd name="T3" fmla="*/ 431 h 431"/>
                      <a:gd name="T4" fmla="*/ 480 w 905"/>
                      <a:gd name="T5" fmla="*/ 0 h 431"/>
                      <a:gd name="T6" fmla="*/ 0 w 905"/>
                      <a:gd name="T7" fmla="*/ 0 h 431"/>
                      <a:gd name="T8" fmla="*/ 423 w 905"/>
                      <a:gd name="T9" fmla="*/ 431 h 431"/>
                      <a:gd name="T10" fmla="*/ 418 w 905"/>
                      <a:gd name="T11" fmla="*/ 431 h 431"/>
                      <a:gd name="T12" fmla="*/ 0 60000 65536"/>
                      <a:gd name="T13" fmla="*/ 0 60000 65536"/>
                      <a:gd name="T14" fmla="*/ 0 60000 65536"/>
                      <a:gd name="T15" fmla="*/ 0 60000 65536"/>
                      <a:gd name="T16" fmla="*/ 0 60000 65536"/>
                      <a:gd name="T17" fmla="*/ 0 60000 65536"/>
                      <a:gd name="T18" fmla="*/ 0 w 905"/>
                      <a:gd name="T19" fmla="*/ 0 h 431"/>
                      <a:gd name="T20" fmla="*/ 905 w 905"/>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5" h="431">
                        <a:moveTo>
                          <a:pt x="418" y="431"/>
                        </a:moveTo>
                        <a:lnTo>
                          <a:pt x="905" y="431"/>
                        </a:lnTo>
                        <a:lnTo>
                          <a:pt x="480" y="0"/>
                        </a:lnTo>
                        <a:lnTo>
                          <a:pt x="0" y="0"/>
                        </a:lnTo>
                        <a:lnTo>
                          <a:pt x="423" y="431"/>
                        </a:lnTo>
                        <a:lnTo>
                          <a:pt x="418" y="431"/>
                        </a:lnTo>
                        <a:close/>
                      </a:path>
                    </a:pathLst>
                  </a:custGeom>
                  <a:solidFill>
                    <a:srgbClr val="CCFFCC"/>
                  </a:solidFill>
                  <a:ln w="9525">
                    <a:solidFill>
                      <a:schemeClr val="bg2"/>
                    </a:solidFill>
                    <a:round/>
                    <a:headEnd/>
                    <a:tailEnd/>
                  </a:ln>
                </p:spPr>
                <p:txBody>
                  <a:bodyPr/>
                  <a:lstStyle/>
                  <a:p>
                    <a:endParaRPr lang="en-US"/>
                  </a:p>
                </p:txBody>
              </p:sp>
              <p:sp>
                <p:nvSpPr>
                  <p:cNvPr id="17674" name="Freeform 82"/>
                  <p:cNvSpPr>
                    <a:spLocks/>
                  </p:cNvSpPr>
                  <p:nvPr/>
                </p:nvSpPr>
                <p:spPr bwMode="auto">
                  <a:xfrm>
                    <a:off x="2666" y="1999"/>
                    <a:ext cx="905" cy="431"/>
                  </a:xfrm>
                  <a:custGeom>
                    <a:avLst/>
                    <a:gdLst>
                      <a:gd name="T0" fmla="*/ 418 w 905"/>
                      <a:gd name="T1" fmla="*/ 431 h 431"/>
                      <a:gd name="T2" fmla="*/ 905 w 905"/>
                      <a:gd name="T3" fmla="*/ 431 h 431"/>
                      <a:gd name="T4" fmla="*/ 480 w 905"/>
                      <a:gd name="T5" fmla="*/ 0 h 431"/>
                      <a:gd name="T6" fmla="*/ 0 w 905"/>
                      <a:gd name="T7" fmla="*/ 0 h 431"/>
                      <a:gd name="T8" fmla="*/ 423 w 905"/>
                      <a:gd name="T9" fmla="*/ 431 h 431"/>
                      <a:gd name="T10" fmla="*/ 0 60000 65536"/>
                      <a:gd name="T11" fmla="*/ 0 60000 65536"/>
                      <a:gd name="T12" fmla="*/ 0 60000 65536"/>
                      <a:gd name="T13" fmla="*/ 0 60000 65536"/>
                      <a:gd name="T14" fmla="*/ 0 60000 65536"/>
                      <a:gd name="T15" fmla="*/ 0 w 905"/>
                      <a:gd name="T16" fmla="*/ 0 h 431"/>
                      <a:gd name="T17" fmla="*/ 905 w 905"/>
                      <a:gd name="T18" fmla="*/ 431 h 431"/>
                    </a:gdLst>
                    <a:ahLst/>
                    <a:cxnLst>
                      <a:cxn ang="T10">
                        <a:pos x="T0" y="T1"/>
                      </a:cxn>
                      <a:cxn ang="T11">
                        <a:pos x="T2" y="T3"/>
                      </a:cxn>
                      <a:cxn ang="T12">
                        <a:pos x="T4" y="T5"/>
                      </a:cxn>
                      <a:cxn ang="T13">
                        <a:pos x="T6" y="T7"/>
                      </a:cxn>
                      <a:cxn ang="T14">
                        <a:pos x="T8" y="T9"/>
                      </a:cxn>
                    </a:cxnLst>
                    <a:rect l="T15" t="T16" r="T17" b="T18"/>
                    <a:pathLst>
                      <a:path w="905" h="431">
                        <a:moveTo>
                          <a:pt x="418" y="431"/>
                        </a:moveTo>
                        <a:lnTo>
                          <a:pt x="905" y="431"/>
                        </a:lnTo>
                        <a:lnTo>
                          <a:pt x="480" y="0"/>
                        </a:lnTo>
                        <a:lnTo>
                          <a:pt x="0" y="0"/>
                        </a:lnTo>
                        <a:lnTo>
                          <a:pt x="423" y="431"/>
                        </a:lnTo>
                      </a:path>
                    </a:pathLst>
                  </a:custGeom>
                  <a:noFill/>
                  <a:ln w="4763">
                    <a:solidFill>
                      <a:schemeClr val="bg2"/>
                    </a:solidFill>
                    <a:prstDash val="solid"/>
                    <a:round/>
                    <a:headEnd/>
                    <a:tailEnd/>
                  </a:ln>
                </p:spPr>
                <p:txBody>
                  <a:bodyPr/>
                  <a:lstStyle/>
                  <a:p>
                    <a:endParaRPr lang="en-US"/>
                  </a:p>
                </p:txBody>
              </p:sp>
            </p:grpSp>
            <p:grpSp>
              <p:nvGrpSpPr>
                <p:cNvPr id="17655" name="Group 83"/>
                <p:cNvGrpSpPr>
                  <a:grpSpLocks/>
                </p:cNvGrpSpPr>
                <p:nvPr/>
              </p:nvGrpSpPr>
              <p:grpSpPr bwMode="auto">
                <a:xfrm>
                  <a:off x="2144" y="1999"/>
                  <a:ext cx="903" cy="552"/>
                  <a:chOff x="2144" y="1999"/>
                  <a:chExt cx="903" cy="552"/>
                </a:xfrm>
              </p:grpSpPr>
              <p:sp>
                <p:nvSpPr>
                  <p:cNvPr id="17663" name="Rectangle 84"/>
                  <p:cNvSpPr>
                    <a:spLocks noChangeArrowheads="1"/>
                  </p:cNvSpPr>
                  <p:nvPr/>
                </p:nvSpPr>
                <p:spPr bwMode="auto">
                  <a:xfrm>
                    <a:off x="2144" y="1999"/>
                    <a:ext cx="477" cy="122"/>
                  </a:xfrm>
                  <a:prstGeom prst="rect">
                    <a:avLst/>
                  </a:prstGeom>
                  <a:solidFill>
                    <a:srgbClr val="CCFFCC"/>
                  </a:solidFill>
                  <a:ln w="4763">
                    <a:solidFill>
                      <a:schemeClr val="bg2"/>
                    </a:solidFill>
                    <a:miter lim="800000"/>
                    <a:headEnd/>
                    <a:tailEnd/>
                  </a:ln>
                </p:spPr>
                <p:txBody>
                  <a:bodyPr/>
                  <a:lstStyle/>
                  <a:p>
                    <a:endParaRPr lang="en-US"/>
                  </a:p>
                </p:txBody>
              </p:sp>
              <p:sp>
                <p:nvSpPr>
                  <p:cNvPr id="17664" name="Freeform 85"/>
                  <p:cNvSpPr>
                    <a:spLocks/>
                  </p:cNvSpPr>
                  <p:nvPr/>
                </p:nvSpPr>
                <p:spPr bwMode="auto">
                  <a:xfrm>
                    <a:off x="2621" y="1999"/>
                    <a:ext cx="426" cy="552"/>
                  </a:xfrm>
                  <a:custGeom>
                    <a:avLst/>
                    <a:gdLst>
                      <a:gd name="T0" fmla="*/ 426 w 426"/>
                      <a:gd name="T1" fmla="*/ 431 h 552"/>
                      <a:gd name="T2" fmla="*/ 0 w 426"/>
                      <a:gd name="T3" fmla="*/ 0 h 552"/>
                      <a:gd name="T4" fmla="*/ 0 w 426"/>
                      <a:gd name="T5" fmla="*/ 122 h 552"/>
                      <a:gd name="T6" fmla="*/ 426 w 426"/>
                      <a:gd name="T7" fmla="*/ 552 h 552"/>
                      <a:gd name="T8" fmla="*/ 426 w 426"/>
                      <a:gd name="T9" fmla="*/ 431 h 552"/>
                      <a:gd name="T10" fmla="*/ 0 60000 65536"/>
                      <a:gd name="T11" fmla="*/ 0 60000 65536"/>
                      <a:gd name="T12" fmla="*/ 0 60000 65536"/>
                      <a:gd name="T13" fmla="*/ 0 60000 65536"/>
                      <a:gd name="T14" fmla="*/ 0 60000 65536"/>
                      <a:gd name="T15" fmla="*/ 0 w 426"/>
                      <a:gd name="T16" fmla="*/ 0 h 552"/>
                      <a:gd name="T17" fmla="*/ 426 w 426"/>
                      <a:gd name="T18" fmla="*/ 552 h 552"/>
                    </a:gdLst>
                    <a:ahLst/>
                    <a:cxnLst>
                      <a:cxn ang="T10">
                        <a:pos x="T0" y="T1"/>
                      </a:cxn>
                      <a:cxn ang="T11">
                        <a:pos x="T2" y="T3"/>
                      </a:cxn>
                      <a:cxn ang="T12">
                        <a:pos x="T4" y="T5"/>
                      </a:cxn>
                      <a:cxn ang="T13">
                        <a:pos x="T6" y="T7"/>
                      </a:cxn>
                      <a:cxn ang="T14">
                        <a:pos x="T8" y="T9"/>
                      </a:cxn>
                    </a:cxnLst>
                    <a:rect l="T15" t="T16" r="T17" b="T18"/>
                    <a:pathLst>
                      <a:path w="426" h="552">
                        <a:moveTo>
                          <a:pt x="426" y="431"/>
                        </a:moveTo>
                        <a:lnTo>
                          <a:pt x="0" y="0"/>
                        </a:lnTo>
                        <a:lnTo>
                          <a:pt x="0" y="122"/>
                        </a:lnTo>
                        <a:lnTo>
                          <a:pt x="426" y="552"/>
                        </a:lnTo>
                        <a:lnTo>
                          <a:pt x="426" y="431"/>
                        </a:lnTo>
                        <a:close/>
                      </a:path>
                    </a:pathLst>
                  </a:custGeom>
                  <a:solidFill>
                    <a:srgbClr val="CCFFCC"/>
                  </a:solidFill>
                  <a:ln w="4763">
                    <a:solidFill>
                      <a:schemeClr val="bg2"/>
                    </a:solidFill>
                    <a:prstDash val="solid"/>
                    <a:round/>
                    <a:headEnd/>
                    <a:tailEnd/>
                  </a:ln>
                </p:spPr>
                <p:txBody>
                  <a:bodyPr/>
                  <a:lstStyle/>
                  <a:p>
                    <a:endParaRPr lang="en-US"/>
                  </a:p>
                </p:txBody>
              </p:sp>
              <p:sp>
                <p:nvSpPr>
                  <p:cNvPr id="17665" name="Freeform 86"/>
                  <p:cNvSpPr>
                    <a:spLocks/>
                  </p:cNvSpPr>
                  <p:nvPr/>
                </p:nvSpPr>
                <p:spPr bwMode="auto">
                  <a:xfrm>
                    <a:off x="2144" y="1999"/>
                    <a:ext cx="420" cy="552"/>
                  </a:xfrm>
                  <a:custGeom>
                    <a:avLst/>
                    <a:gdLst>
                      <a:gd name="T0" fmla="*/ 0 w 420"/>
                      <a:gd name="T1" fmla="*/ 0 h 552"/>
                      <a:gd name="T2" fmla="*/ 420 w 420"/>
                      <a:gd name="T3" fmla="*/ 431 h 552"/>
                      <a:gd name="T4" fmla="*/ 420 w 420"/>
                      <a:gd name="T5" fmla="*/ 552 h 552"/>
                      <a:gd name="T6" fmla="*/ 0 w 420"/>
                      <a:gd name="T7" fmla="*/ 122 h 552"/>
                      <a:gd name="T8" fmla="*/ 0 w 420"/>
                      <a:gd name="T9" fmla="*/ 0 h 552"/>
                      <a:gd name="T10" fmla="*/ 0 60000 65536"/>
                      <a:gd name="T11" fmla="*/ 0 60000 65536"/>
                      <a:gd name="T12" fmla="*/ 0 60000 65536"/>
                      <a:gd name="T13" fmla="*/ 0 60000 65536"/>
                      <a:gd name="T14" fmla="*/ 0 60000 65536"/>
                      <a:gd name="T15" fmla="*/ 0 w 420"/>
                      <a:gd name="T16" fmla="*/ 0 h 552"/>
                      <a:gd name="T17" fmla="*/ 420 w 420"/>
                      <a:gd name="T18" fmla="*/ 552 h 552"/>
                    </a:gdLst>
                    <a:ahLst/>
                    <a:cxnLst>
                      <a:cxn ang="T10">
                        <a:pos x="T0" y="T1"/>
                      </a:cxn>
                      <a:cxn ang="T11">
                        <a:pos x="T2" y="T3"/>
                      </a:cxn>
                      <a:cxn ang="T12">
                        <a:pos x="T4" y="T5"/>
                      </a:cxn>
                      <a:cxn ang="T13">
                        <a:pos x="T6" y="T7"/>
                      </a:cxn>
                      <a:cxn ang="T14">
                        <a:pos x="T8" y="T9"/>
                      </a:cxn>
                    </a:cxnLst>
                    <a:rect l="T15" t="T16" r="T17" b="T18"/>
                    <a:pathLst>
                      <a:path w="420" h="552">
                        <a:moveTo>
                          <a:pt x="0" y="0"/>
                        </a:moveTo>
                        <a:lnTo>
                          <a:pt x="420" y="431"/>
                        </a:lnTo>
                        <a:lnTo>
                          <a:pt x="420"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17666" name="Rectangle 87"/>
                  <p:cNvSpPr>
                    <a:spLocks noChangeArrowheads="1"/>
                  </p:cNvSpPr>
                  <p:nvPr/>
                </p:nvSpPr>
                <p:spPr bwMode="auto">
                  <a:xfrm>
                    <a:off x="2560"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17667" name="Freeform 88"/>
                  <p:cNvSpPr>
                    <a:spLocks/>
                  </p:cNvSpPr>
                  <p:nvPr/>
                </p:nvSpPr>
                <p:spPr bwMode="auto">
                  <a:xfrm>
                    <a:off x="2144" y="1999"/>
                    <a:ext cx="903" cy="431"/>
                  </a:xfrm>
                  <a:custGeom>
                    <a:avLst/>
                    <a:gdLst>
                      <a:gd name="T0" fmla="*/ 416 w 903"/>
                      <a:gd name="T1" fmla="*/ 431 h 431"/>
                      <a:gd name="T2" fmla="*/ 903 w 903"/>
                      <a:gd name="T3" fmla="*/ 431 h 431"/>
                      <a:gd name="T4" fmla="*/ 477 w 903"/>
                      <a:gd name="T5" fmla="*/ 0 h 431"/>
                      <a:gd name="T6" fmla="*/ 0 w 903"/>
                      <a:gd name="T7" fmla="*/ 0 h 431"/>
                      <a:gd name="T8" fmla="*/ 420 w 903"/>
                      <a:gd name="T9" fmla="*/ 431 h 431"/>
                      <a:gd name="T10" fmla="*/ 416 w 903"/>
                      <a:gd name="T11" fmla="*/ 431 h 431"/>
                      <a:gd name="T12" fmla="*/ 0 60000 65536"/>
                      <a:gd name="T13" fmla="*/ 0 60000 65536"/>
                      <a:gd name="T14" fmla="*/ 0 60000 65536"/>
                      <a:gd name="T15" fmla="*/ 0 60000 65536"/>
                      <a:gd name="T16" fmla="*/ 0 60000 65536"/>
                      <a:gd name="T17" fmla="*/ 0 60000 65536"/>
                      <a:gd name="T18" fmla="*/ 0 w 903"/>
                      <a:gd name="T19" fmla="*/ 0 h 431"/>
                      <a:gd name="T20" fmla="*/ 903 w 90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3" h="431">
                        <a:moveTo>
                          <a:pt x="416" y="431"/>
                        </a:moveTo>
                        <a:lnTo>
                          <a:pt x="903" y="431"/>
                        </a:lnTo>
                        <a:lnTo>
                          <a:pt x="477" y="0"/>
                        </a:lnTo>
                        <a:lnTo>
                          <a:pt x="0" y="0"/>
                        </a:lnTo>
                        <a:lnTo>
                          <a:pt x="420"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17668" name="Freeform 89"/>
                  <p:cNvSpPr>
                    <a:spLocks/>
                  </p:cNvSpPr>
                  <p:nvPr/>
                </p:nvSpPr>
                <p:spPr bwMode="auto">
                  <a:xfrm>
                    <a:off x="2144" y="1999"/>
                    <a:ext cx="903" cy="431"/>
                  </a:xfrm>
                  <a:custGeom>
                    <a:avLst/>
                    <a:gdLst>
                      <a:gd name="T0" fmla="*/ 416 w 903"/>
                      <a:gd name="T1" fmla="*/ 431 h 431"/>
                      <a:gd name="T2" fmla="*/ 903 w 903"/>
                      <a:gd name="T3" fmla="*/ 431 h 431"/>
                      <a:gd name="T4" fmla="*/ 477 w 903"/>
                      <a:gd name="T5" fmla="*/ 0 h 431"/>
                      <a:gd name="T6" fmla="*/ 0 w 903"/>
                      <a:gd name="T7" fmla="*/ 0 h 431"/>
                      <a:gd name="T8" fmla="*/ 420 w 903"/>
                      <a:gd name="T9" fmla="*/ 431 h 431"/>
                      <a:gd name="T10" fmla="*/ 0 60000 65536"/>
                      <a:gd name="T11" fmla="*/ 0 60000 65536"/>
                      <a:gd name="T12" fmla="*/ 0 60000 65536"/>
                      <a:gd name="T13" fmla="*/ 0 60000 65536"/>
                      <a:gd name="T14" fmla="*/ 0 60000 65536"/>
                      <a:gd name="T15" fmla="*/ 0 w 903"/>
                      <a:gd name="T16" fmla="*/ 0 h 431"/>
                      <a:gd name="T17" fmla="*/ 903 w 903"/>
                      <a:gd name="T18" fmla="*/ 431 h 431"/>
                    </a:gdLst>
                    <a:ahLst/>
                    <a:cxnLst>
                      <a:cxn ang="T10">
                        <a:pos x="T0" y="T1"/>
                      </a:cxn>
                      <a:cxn ang="T11">
                        <a:pos x="T2" y="T3"/>
                      </a:cxn>
                      <a:cxn ang="T12">
                        <a:pos x="T4" y="T5"/>
                      </a:cxn>
                      <a:cxn ang="T13">
                        <a:pos x="T6" y="T7"/>
                      </a:cxn>
                      <a:cxn ang="T14">
                        <a:pos x="T8" y="T9"/>
                      </a:cxn>
                    </a:cxnLst>
                    <a:rect l="T15" t="T16" r="T17" b="T18"/>
                    <a:pathLst>
                      <a:path w="903" h="431">
                        <a:moveTo>
                          <a:pt x="416" y="431"/>
                        </a:moveTo>
                        <a:lnTo>
                          <a:pt x="903" y="431"/>
                        </a:lnTo>
                        <a:lnTo>
                          <a:pt x="477" y="0"/>
                        </a:lnTo>
                        <a:lnTo>
                          <a:pt x="0" y="0"/>
                        </a:lnTo>
                        <a:lnTo>
                          <a:pt x="420" y="431"/>
                        </a:lnTo>
                      </a:path>
                    </a:pathLst>
                  </a:custGeom>
                  <a:noFill/>
                  <a:ln w="4763">
                    <a:solidFill>
                      <a:schemeClr val="bg2"/>
                    </a:solidFill>
                    <a:prstDash val="solid"/>
                    <a:round/>
                    <a:headEnd/>
                    <a:tailEnd/>
                  </a:ln>
                </p:spPr>
                <p:txBody>
                  <a:bodyPr/>
                  <a:lstStyle/>
                  <a:p>
                    <a:endParaRPr lang="en-US"/>
                  </a:p>
                </p:txBody>
              </p:sp>
            </p:grpSp>
            <p:grpSp>
              <p:nvGrpSpPr>
                <p:cNvPr id="17656" name="Group 90"/>
                <p:cNvGrpSpPr>
                  <a:grpSpLocks/>
                </p:cNvGrpSpPr>
                <p:nvPr/>
              </p:nvGrpSpPr>
              <p:grpSpPr bwMode="auto">
                <a:xfrm>
                  <a:off x="1619" y="1999"/>
                  <a:ext cx="903" cy="552"/>
                  <a:chOff x="1619" y="1999"/>
                  <a:chExt cx="903" cy="552"/>
                </a:xfrm>
              </p:grpSpPr>
              <p:sp>
                <p:nvSpPr>
                  <p:cNvPr id="17657" name="Rectangle 91"/>
                  <p:cNvSpPr>
                    <a:spLocks noChangeArrowheads="1"/>
                  </p:cNvSpPr>
                  <p:nvPr/>
                </p:nvSpPr>
                <p:spPr bwMode="auto">
                  <a:xfrm>
                    <a:off x="1619" y="1999"/>
                    <a:ext cx="479" cy="122"/>
                  </a:xfrm>
                  <a:prstGeom prst="rect">
                    <a:avLst/>
                  </a:prstGeom>
                  <a:solidFill>
                    <a:srgbClr val="CCFFCC"/>
                  </a:solidFill>
                  <a:ln w="4763">
                    <a:solidFill>
                      <a:schemeClr val="bg2"/>
                    </a:solidFill>
                    <a:miter lim="800000"/>
                    <a:headEnd/>
                    <a:tailEnd/>
                  </a:ln>
                </p:spPr>
                <p:txBody>
                  <a:bodyPr/>
                  <a:lstStyle/>
                  <a:p>
                    <a:endParaRPr lang="en-US"/>
                  </a:p>
                </p:txBody>
              </p:sp>
              <p:sp>
                <p:nvSpPr>
                  <p:cNvPr id="17658" name="Freeform 92"/>
                  <p:cNvSpPr>
                    <a:spLocks/>
                  </p:cNvSpPr>
                  <p:nvPr/>
                </p:nvSpPr>
                <p:spPr bwMode="auto">
                  <a:xfrm>
                    <a:off x="2098" y="1999"/>
                    <a:ext cx="424" cy="552"/>
                  </a:xfrm>
                  <a:custGeom>
                    <a:avLst/>
                    <a:gdLst>
                      <a:gd name="T0" fmla="*/ 424 w 424"/>
                      <a:gd name="T1" fmla="*/ 431 h 552"/>
                      <a:gd name="T2" fmla="*/ 0 w 424"/>
                      <a:gd name="T3" fmla="*/ 0 h 552"/>
                      <a:gd name="T4" fmla="*/ 0 w 424"/>
                      <a:gd name="T5" fmla="*/ 122 h 552"/>
                      <a:gd name="T6" fmla="*/ 424 w 424"/>
                      <a:gd name="T7" fmla="*/ 552 h 552"/>
                      <a:gd name="T8" fmla="*/ 424 w 424"/>
                      <a:gd name="T9" fmla="*/ 431 h 552"/>
                      <a:gd name="T10" fmla="*/ 0 60000 65536"/>
                      <a:gd name="T11" fmla="*/ 0 60000 65536"/>
                      <a:gd name="T12" fmla="*/ 0 60000 65536"/>
                      <a:gd name="T13" fmla="*/ 0 60000 65536"/>
                      <a:gd name="T14" fmla="*/ 0 60000 65536"/>
                      <a:gd name="T15" fmla="*/ 0 w 424"/>
                      <a:gd name="T16" fmla="*/ 0 h 552"/>
                      <a:gd name="T17" fmla="*/ 424 w 424"/>
                      <a:gd name="T18" fmla="*/ 552 h 552"/>
                    </a:gdLst>
                    <a:ahLst/>
                    <a:cxnLst>
                      <a:cxn ang="T10">
                        <a:pos x="T0" y="T1"/>
                      </a:cxn>
                      <a:cxn ang="T11">
                        <a:pos x="T2" y="T3"/>
                      </a:cxn>
                      <a:cxn ang="T12">
                        <a:pos x="T4" y="T5"/>
                      </a:cxn>
                      <a:cxn ang="T13">
                        <a:pos x="T6" y="T7"/>
                      </a:cxn>
                      <a:cxn ang="T14">
                        <a:pos x="T8" y="T9"/>
                      </a:cxn>
                    </a:cxnLst>
                    <a:rect l="T15" t="T16" r="T17" b="T18"/>
                    <a:pathLst>
                      <a:path w="424" h="552">
                        <a:moveTo>
                          <a:pt x="424" y="431"/>
                        </a:moveTo>
                        <a:lnTo>
                          <a:pt x="0" y="0"/>
                        </a:lnTo>
                        <a:lnTo>
                          <a:pt x="0" y="122"/>
                        </a:lnTo>
                        <a:lnTo>
                          <a:pt x="424" y="552"/>
                        </a:lnTo>
                        <a:lnTo>
                          <a:pt x="424" y="431"/>
                        </a:lnTo>
                        <a:close/>
                      </a:path>
                    </a:pathLst>
                  </a:custGeom>
                  <a:solidFill>
                    <a:srgbClr val="CCFFCC"/>
                  </a:solidFill>
                  <a:ln w="4763">
                    <a:solidFill>
                      <a:schemeClr val="bg2"/>
                    </a:solidFill>
                    <a:prstDash val="solid"/>
                    <a:round/>
                    <a:headEnd/>
                    <a:tailEnd/>
                  </a:ln>
                </p:spPr>
                <p:txBody>
                  <a:bodyPr/>
                  <a:lstStyle/>
                  <a:p>
                    <a:endParaRPr lang="en-US"/>
                  </a:p>
                </p:txBody>
              </p:sp>
              <p:sp>
                <p:nvSpPr>
                  <p:cNvPr id="17659" name="Freeform 93"/>
                  <p:cNvSpPr>
                    <a:spLocks/>
                  </p:cNvSpPr>
                  <p:nvPr/>
                </p:nvSpPr>
                <p:spPr bwMode="auto">
                  <a:xfrm>
                    <a:off x="1619" y="1999"/>
                    <a:ext cx="421" cy="552"/>
                  </a:xfrm>
                  <a:custGeom>
                    <a:avLst/>
                    <a:gdLst>
                      <a:gd name="T0" fmla="*/ 0 w 421"/>
                      <a:gd name="T1" fmla="*/ 0 h 552"/>
                      <a:gd name="T2" fmla="*/ 421 w 421"/>
                      <a:gd name="T3" fmla="*/ 431 h 552"/>
                      <a:gd name="T4" fmla="*/ 421 w 421"/>
                      <a:gd name="T5" fmla="*/ 552 h 552"/>
                      <a:gd name="T6" fmla="*/ 0 w 421"/>
                      <a:gd name="T7" fmla="*/ 122 h 552"/>
                      <a:gd name="T8" fmla="*/ 0 w 421"/>
                      <a:gd name="T9" fmla="*/ 0 h 552"/>
                      <a:gd name="T10" fmla="*/ 0 60000 65536"/>
                      <a:gd name="T11" fmla="*/ 0 60000 65536"/>
                      <a:gd name="T12" fmla="*/ 0 60000 65536"/>
                      <a:gd name="T13" fmla="*/ 0 60000 65536"/>
                      <a:gd name="T14" fmla="*/ 0 60000 65536"/>
                      <a:gd name="T15" fmla="*/ 0 w 421"/>
                      <a:gd name="T16" fmla="*/ 0 h 552"/>
                      <a:gd name="T17" fmla="*/ 421 w 421"/>
                      <a:gd name="T18" fmla="*/ 552 h 552"/>
                    </a:gdLst>
                    <a:ahLst/>
                    <a:cxnLst>
                      <a:cxn ang="T10">
                        <a:pos x="T0" y="T1"/>
                      </a:cxn>
                      <a:cxn ang="T11">
                        <a:pos x="T2" y="T3"/>
                      </a:cxn>
                      <a:cxn ang="T12">
                        <a:pos x="T4" y="T5"/>
                      </a:cxn>
                      <a:cxn ang="T13">
                        <a:pos x="T6" y="T7"/>
                      </a:cxn>
                      <a:cxn ang="T14">
                        <a:pos x="T8" y="T9"/>
                      </a:cxn>
                    </a:cxnLst>
                    <a:rect l="T15" t="T16" r="T17" b="T18"/>
                    <a:pathLst>
                      <a:path w="421" h="552">
                        <a:moveTo>
                          <a:pt x="0" y="0"/>
                        </a:moveTo>
                        <a:lnTo>
                          <a:pt x="421" y="431"/>
                        </a:lnTo>
                        <a:lnTo>
                          <a:pt x="421"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17660" name="Rectangle 94"/>
                  <p:cNvSpPr>
                    <a:spLocks noChangeArrowheads="1"/>
                  </p:cNvSpPr>
                  <p:nvPr/>
                </p:nvSpPr>
                <p:spPr bwMode="auto">
                  <a:xfrm>
                    <a:off x="2035"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17661" name="Freeform 95"/>
                  <p:cNvSpPr>
                    <a:spLocks/>
                  </p:cNvSpPr>
                  <p:nvPr/>
                </p:nvSpPr>
                <p:spPr bwMode="auto">
                  <a:xfrm>
                    <a:off x="1619" y="1999"/>
                    <a:ext cx="903" cy="431"/>
                  </a:xfrm>
                  <a:custGeom>
                    <a:avLst/>
                    <a:gdLst>
                      <a:gd name="T0" fmla="*/ 416 w 903"/>
                      <a:gd name="T1" fmla="*/ 431 h 431"/>
                      <a:gd name="T2" fmla="*/ 903 w 903"/>
                      <a:gd name="T3" fmla="*/ 431 h 431"/>
                      <a:gd name="T4" fmla="*/ 479 w 903"/>
                      <a:gd name="T5" fmla="*/ 0 h 431"/>
                      <a:gd name="T6" fmla="*/ 0 w 903"/>
                      <a:gd name="T7" fmla="*/ 0 h 431"/>
                      <a:gd name="T8" fmla="*/ 421 w 903"/>
                      <a:gd name="T9" fmla="*/ 431 h 431"/>
                      <a:gd name="T10" fmla="*/ 416 w 903"/>
                      <a:gd name="T11" fmla="*/ 431 h 431"/>
                      <a:gd name="T12" fmla="*/ 0 60000 65536"/>
                      <a:gd name="T13" fmla="*/ 0 60000 65536"/>
                      <a:gd name="T14" fmla="*/ 0 60000 65536"/>
                      <a:gd name="T15" fmla="*/ 0 60000 65536"/>
                      <a:gd name="T16" fmla="*/ 0 60000 65536"/>
                      <a:gd name="T17" fmla="*/ 0 60000 65536"/>
                      <a:gd name="T18" fmla="*/ 0 w 903"/>
                      <a:gd name="T19" fmla="*/ 0 h 431"/>
                      <a:gd name="T20" fmla="*/ 903 w 90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3" h="431">
                        <a:moveTo>
                          <a:pt x="416" y="431"/>
                        </a:moveTo>
                        <a:lnTo>
                          <a:pt x="903" y="431"/>
                        </a:lnTo>
                        <a:lnTo>
                          <a:pt x="479" y="0"/>
                        </a:lnTo>
                        <a:lnTo>
                          <a:pt x="0" y="0"/>
                        </a:lnTo>
                        <a:lnTo>
                          <a:pt x="421"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17662" name="Freeform 96"/>
                  <p:cNvSpPr>
                    <a:spLocks/>
                  </p:cNvSpPr>
                  <p:nvPr/>
                </p:nvSpPr>
                <p:spPr bwMode="auto">
                  <a:xfrm>
                    <a:off x="1619" y="1999"/>
                    <a:ext cx="903" cy="431"/>
                  </a:xfrm>
                  <a:custGeom>
                    <a:avLst/>
                    <a:gdLst>
                      <a:gd name="T0" fmla="*/ 416 w 903"/>
                      <a:gd name="T1" fmla="*/ 431 h 431"/>
                      <a:gd name="T2" fmla="*/ 903 w 903"/>
                      <a:gd name="T3" fmla="*/ 431 h 431"/>
                      <a:gd name="T4" fmla="*/ 479 w 903"/>
                      <a:gd name="T5" fmla="*/ 0 h 431"/>
                      <a:gd name="T6" fmla="*/ 0 w 903"/>
                      <a:gd name="T7" fmla="*/ 0 h 431"/>
                      <a:gd name="T8" fmla="*/ 421 w 903"/>
                      <a:gd name="T9" fmla="*/ 431 h 431"/>
                      <a:gd name="T10" fmla="*/ 0 60000 65536"/>
                      <a:gd name="T11" fmla="*/ 0 60000 65536"/>
                      <a:gd name="T12" fmla="*/ 0 60000 65536"/>
                      <a:gd name="T13" fmla="*/ 0 60000 65536"/>
                      <a:gd name="T14" fmla="*/ 0 60000 65536"/>
                      <a:gd name="T15" fmla="*/ 0 w 903"/>
                      <a:gd name="T16" fmla="*/ 0 h 431"/>
                      <a:gd name="T17" fmla="*/ 903 w 903"/>
                      <a:gd name="T18" fmla="*/ 431 h 431"/>
                    </a:gdLst>
                    <a:ahLst/>
                    <a:cxnLst>
                      <a:cxn ang="T10">
                        <a:pos x="T0" y="T1"/>
                      </a:cxn>
                      <a:cxn ang="T11">
                        <a:pos x="T2" y="T3"/>
                      </a:cxn>
                      <a:cxn ang="T12">
                        <a:pos x="T4" y="T5"/>
                      </a:cxn>
                      <a:cxn ang="T13">
                        <a:pos x="T6" y="T7"/>
                      </a:cxn>
                      <a:cxn ang="T14">
                        <a:pos x="T8" y="T9"/>
                      </a:cxn>
                    </a:cxnLst>
                    <a:rect l="T15" t="T16" r="T17" b="T18"/>
                    <a:pathLst>
                      <a:path w="903" h="431">
                        <a:moveTo>
                          <a:pt x="416" y="431"/>
                        </a:moveTo>
                        <a:lnTo>
                          <a:pt x="903" y="431"/>
                        </a:lnTo>
                        <a:lnTo>
                          <a:pt x="479" y="0"/>
                        </a:lnTo>
                        <a:lnTo>
                          <a:pt x="0" y="0"/>
                        </a:lnTo>
                        <a:lnTo>
                          <a:pt x="421" y="431"/>
                        </a:lnTo>
                      </a:path>
                    </a:pathLst>
                  </a:custGeom>
                  <a:noFill/>
                  <a:ln w="4763">
                    <a:solidFill>
                      <a:schemeClr val="bg2"/>
                    </a:solidFill>
                    <a:prstDash val="solid"/>
                    <a:round/>
                    <a:headEnd/>
                    <a:tailEnd/>
                  </a:ln>
                </p:spPr>
                <p:txBody>
                  <a:bodyPr/>
                  <a:lstStyle/>
                  <a:p>
                    <a:endParaRPr lang="en-US"/>
                  </a:p>
                </p:txBody>
              </p:sp>
            </p:grpSp>
          </p:grpSp>
        </p:grpSp>
        <p:grpSp>
          <p:nvGrpSpPr>
            <p:cNvPr id="17551" name="Group 97"/>
            <p:cNvGrpSpPr>
              <a:grpSpLocks/>
            </p:cNvGrpSpPr>
            <p:nvPr/>
          </p:nvGrpSpPr>
          <p:grpSpPr bwMode="auto">
            <a:xfrm>
              <a:off x="1747" y="1957"/>
              <a:ext cx="2224" cy="434"/>
              <a:chOff x="1747" y="1957"/>
              <a:chExt cx="2224" cy="434"/>
            </a:xfrm>
          </p:grpSpPr>
          <p:grpSp>
            <p:nvGrpSpPr>
              <p:cNvPr id="17552" name="Group 98"/>
              <p:cNvGrpSpPr>
                <a:grpSpLocks/>
              </p:cNvGrpSpPr>
              <p:nvPr/>
            </p:nvGrpSpPr>
            <p:grpSpPr bwMode="auto">
              <a:xfrm>
                <a:off x="1747" y="1957"/>
                <a:ext cx="2224" cy="434"/>
                <a:chOff x="1747" y="1957"/>
                <a:chExt cx="2224" cy="434"/>
              </a:xfrm>
            </p:grpSpPr>
            <p:grpSp>
              <p:nvGrpSpPr>
                <p:cNvPr id="17590" name="Group 99"/>
                <p:cNvGrpSpPr>
                  <a:grpSpLocks/>
                </p:cNvGrpSpPr>
                <p:nvPr/>
              </p:nvGrpSpPr>
              <p:grpSpPr bwMode="auto">
                <a:xfrm>
                  <a:off x="2563" y="1957"/>
                  <a:ext cx="396" cy="181"/>
                  <a:chOff x="2563" y="1957"/>
                  <a:chExt cx="396" cy="181"/>
                </a:xfrm>
              </p:grpSpPr>
              <p:sp>
                <p:nvSpPr>
                  <p:cNvPr id="17643" name="Freeform 100"/>
                  <p:cNvSpPr>
                    <a:spLocks/>
                  </p:cNvSpPr>
                  <p:nvPr/>
                </p:nvSpPr>
                <p:spPr bwMode="auto">
                  <a:xfrm>
                    <a:off x="2563" y="1957"/>
                    <a:ext cx="86" cy="181"/>
                  </a:xfrm>
                  <a:custGeom>
                    <a:avLst/>
                    <a:gdLst>
                      <a:gd name="T0" fmla="*/ 0 w 86"/>
                      <a:gd name="T1" fmla="*/ 0 h 181"/>
                      <a:gd name="T2" fmla="*/ 86 w 86"/>
                      <a:gd name="T3" fmla="*/ 84 h 181"/>
                      <a:gd name="T4" fmla="*/ 86 w 86"/>
                      <a:gd name="T5" fmla="*/ 181 h 181"/>
                      <a:gd name="T6" fmla="*/ 0 w 86"/>
                      <a:gd name="T7" fmla="*/ 97 h 181"/>
                      <a:gd name="T8" fmla="*/ 0 w 86"/>
                      <a:gd name="T9" fmla="*/ 0 h 181"/>
                      <a:gd name="T10" fmla="*/ 0 60000 65536"/>
                      <a:gd name="T11" fmla="*/ 0 60000 65536"/>
                      <a:gd name="T12" fmla="*/ 0 60000 65536"/>
                      <a:gd name="T13" fmla="*/ 0 60000 65536"/>
                      <a:gd name="T14" fmla="*/ 0 60000 65536"/>
                      <a:gd name="T15" fmla="*/ 0 w 86"/>
                      <a:gd name="T16" fmla="*/ 0 h 181"/>
                      <a:gd name="T17" fmla="*/ 86 w 86"/>
                      <a:gd name="T18" fmla="*/ 181 h 181"/>
                    </a:gdLst>
                    <a:ahLst/>
                    <a:cxnLst>
                      <a:cxn ang="T10">
                        <a:pos x="T0" y="T1"/>
                      </a:cxn>
                      <a:cxn ang="T11">
                        <a:pos x="T2" y="T3"/>
                      </a:cxn>
                      <a:cxn ang="T12">
                        <a:pos x="T4" y="T5"/>
                      </a:cxn>
                      <a:cxn ang="T13">
                        <a:pos x="T6" y="T7"/>
                      </a:cxn>
                      <a:cxn ang="T14">
                        <a:pos x="T8" y="T9"/>
                      </a:cxn>
                    </a:cxnLst>
                    <a:rect l="T15" t="T16" r="T17" b="T18"/>
                    <a:pathLst>
                      <a:path w="86" h="181">
                        <a:moveTo>
                          <a:pt x="0" y="0"/>
                        </a:moveTo>
                        <a:lnTo>
                          <a:pt x="86" y="84"/>
                        </a:lnTo>
                        <a:lnTo>
                          <a:pt x="86" y="181"/>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44" name="Rectangle 101"/>
                  <p:cNvSpPr>
                    <a:spLocks noChangeArrowheads="1"/>
                  </p:cNvSpPr>
                  <p:nvPr/>
                </p:nvSpPr>
                <p:spPr bwMode="auto">
                  <a:xfrm>
                    <a:off x="2649" y="2041"/>
                    <a:ext cx="310" cy="97"/>
                  </a:xfrm>
                  <a:prstGeom prst="rect">
                    <a:avLst/>
                  </a:prstGeom>
                  <a:solidFill>
                    <a:srgbClr val="CDE6FF"/>
                  </a:solidFill>
                  <a:ln w="4763">
                    <a:solidFill>
                      <a:schemeClr val="bg2"/>
                    </a:solidFill>
                    <a:miter lim="800000"/>
                    <a:headEnd/>
                    <a:tailEnd/>
                  </a:ln>
                </p:spPr>
                <p:txBody>
                  <a:bodyPr/>
                  <a:lstStyle/>
                  <a:p>
                    <a:endParaRPr lang="en-US"/>
                  </a:p>
                </p:txBody>
              </p:sp>
              <p:sp>
                <p:nvSpPr>
                  <p:cNvPr id="17645" name="Freeform 102"/>
                  <p:cNvSpPr>
                    <a:spLocks/>
                  </p:cNvSpPr>
                  <p:nvPr/>
                </p:nvSpPr>
                <p:spPr bwMode="auto">
                  <a:xfrm>
                    <a:off x="2563" y="1957"/>
                    <a:ext cx="396" cy="84"/>
                  </a:xfrm>
                  <a:custGeom>
                    <a:avLst/>
                    <a:gdLst>
                      <a:gd name="T0" fmla="*/ 311 w 396"/>
                      <a:gd name="T1" fmla="*/ 0 h 84"/>
                      <a:gd name="T2" fmla="*/ 0 w 396"/>
                      <a:gd name="T3" fmla="*/ 0 h 84"/>
                      <a:gd name="T4" fmla="*/ 86 w 396"/>
                      <a:gd name="T5" fmla="*/ 84 h 84"/>
                      <a:gd name="T6" fmla="*/ 396 w 396"/>
                      <a:gd name="T7" fmla="*/ 84 h 84"/>
                      <a:gd name="T8" fmla="*/ 311 w 396"/>
                      <a:gd name="T9" fmla="*/ 0 h 84"/>
                      <a:gd name="T10" fmla="*/ 0 60000 65536"/>
                      <a:gd name="T11" fmla="*/ 0 60000 65536"/>
                      <a:gd name="T12" fmla="*/ 0 60000 65536"/>
                      <a:gd name="T13" fmla="*/ 0 60000 65536"/>
                      <a:gd name="T14" fmla="*/ 0 60000 65536"/>
                      <a:gd name="T15" fmla="*/ 0 w 396"/>
                      <a:gd name="T16" fmla="*/ 0 h 84"/>
                      <a:gd name="T17" fmla="*/ 396 w 396"/>
                      <a:gd name="T18" fmla="*/ 84 h 84"/>
                    </a:gdLst>
                    <a:ahLst/>
                    <a:cxnLst>
                      <a:cxn ang="T10">
                        <a:pos x="T0" y="T1"/>
                      </a:cxn>
                      <a:cxn ang="T11">
                        <a:pos x="T2" y="T3"/>
                      </a:cxn>
                      <a:cxn ang="T12">
                        <a:pos x="T4" y="T5"/>
                      </a:cxn>
                      <a:cxn ang="T13">
                        <a:pos x="T6" y="T7"/>
                      </a:cxn>
                      <a:cxn ang="T14">
                        <a:pos x="T8" y="T9"/>
                      </a:cxn>
                    </a:cxnLst>
                    <a:rect l="T15" t="T16" r="T17" b="T18"/>
                    <a:pathLst>
                      <a:path w="396" h="84">
                        <a:moveTo>
                          <a:pt x="311" y="0"/>
                        </a:moveTo>
                        <a:lnTo>
                          <a:pt x="0" y="0"/>
                        </a:lnTo>
                        <a:lnTo>
                          <a:pt x="86" y="84"/>
                        </a:lnTo>
                        <a:lnTo>
                          <a:pt x="396" y="84"/>
                        </a:lnTo>
                        <a:lnTo>
                          <a:pt x="311"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1" name="Group 103"/>
                <p:cNvGrpSpPr>
                  <a:grpSpLocks/>
                </p:cNvGrpSpPr>
                <p:nvPr/>
              </p:nvGrpSpPr>
              <p:grpSpPr bwMode="auto">
                <a:xfrm>
                  <a:off x="1747" y="1957"/>
                  <a:ext cx="873" cy="181"/>
                  <a:chOff x="1747" y="1957"/>
                  <a:chExt cx="873" cy="181"/>
                </a:xfrm>
              </p:grpSpPr>
              <p:sp>
                <p:nvSpPr>
                  <p:cNvPr id="17640" name="Freeform 104"/>
                  <p:cNvSpPr>
                    <a:spLocks/>
                  </p:cNvSpPr>
                  <p:nvPr/>
                </p:nvSpPr>
                <p:spPr bwMode="auto">
                  <a:xfrm>
                    <a:off x="1747" y="1957"/>
                    <a:ext cx="86" cy="181"/>
                  </a:xfrm>
                  <a:custGeom>
                    <a:avLst/>
                    <a:gdLst>
                      <a:gd name="T0" fmla="*/ 0 w 86"/>
                      <a:gd name="T1" fmla="*/ 0 h 181"/>
                      <a:gd name="T2" fmla="*/ 86 w 86"/>
                      <a:gd name="T3" fmla="*/ 84 h 181"/>
                      <a:gd name="T4" fmla="*/ 86 w 86"/>
                      <a:gd name="T5" fmla="*/ 181 h 181"/>
                      <a:gd name="T6" fmla="*/ 0 w 86"/>
                      <a:gd name="T7" fmla="*/ 97 h 181"/>
                      <a:gd name="T8" fmla="*/ 0 w 86"/>
                      <a:gd name="T9" fmla="*/ 0 h 181"/>
                      <a:gd name="T10" fmla="*/ 0 60000 65536"/>
                      <a:gd name="T11" fmla="*/ 0 60000 65536"/>
                      <a:gd name="T12" fmla="*/ 0 60000 65536"/>
                      <a:gd name="T13" fmla="*/ 0 60000 65536"/>
                      <a:gd name="T14" fmla="*/ 0 60000 65536"/>
                      <a:gd name="T15" fmla="*/ 0 w 86"/>
                      <a:gd name="T16" fmla="*/ 0 h 181"/>
                      <a:gd name="T17" fmla="*/ 86 w 86"/>
                      <a:gd name="T18" fmla="*/ 181 h 181"/>
                    </a:gdLst>
                    <a:ahLst/>
                    <a:cxnLst>
                      <a:cxn ang="T10">
                        <a:pos x="T0" y="T1"/>
                      </a:cxn>
                      <a:cxn ang="T11">
                        <a:pos x="T2" y="T3"/>
                      </a:cxn>
                      <a:cxn ang="T12">
                        <a:pos x="T4" y="T5"/>
                      </a:cxn>
                      <a:cxn ang="T13">
                        <a:pos x="T6" y="T7"/>
                      </a:cxn>
                      <a:cxn ang="T14">
                        <a:pos x="T8" y="T9"/>
                      </a:cxn>
                    </a:cxnLst>
                    <a:rect l="T15" t="T16" r="T17" b="T18"/>
                    <a:pathLst>
                      <a:path w="86" h="181">
                        <a:moveTo>
                          <a:pt x="0" y="0"/>
                        </a:moveTo>
                        <a:lnTo>
                          <a:pt x="86" y="84"/>
                        </a:lnTo>
                        <a:lnTo>
                          <a:pt x="86" y="181"/>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41" name="Rectangle 105"/>
                  <p:cNvSpPr>
                    <a:spLocks noChangeArrowheads="1"/>
                  </p:cNvSpPr>
                  <p:nvPr/>
                </p:nvSpPr>
                <p:spPr bwMode="auto">
                  <a:xfrm>
                    <a:off x="1833" y="2041"/>
                    <a:ext cx="787" cy="97"/>
                  </a:xfrm>
                  <a:prstGeom prst="rect">
                    <a:avLst/>
                  </a:prstGeom>
                  <a:solidFill>
                    <a:srgbClr val="CDE6FF"/>
                  </a:solidFill>
                  <a:ln w="4763">
                    <a:solidFill>
                      <a:schemeClr val="bg2"/>
                    </a:solidFill>
                    <a:miter lim="800000"/>
                    <a:headEnd/>
                    <a:tailEnd/>
                  </a:ln>
                </p:spPr>
                <p:txBody>
                  <a:bodyPr/>
                  <a:lstStyle/>
                  <a:p>
                    <a:endParaRPr lang="en-US"/>
                  </a:p>
                </p:txBody>
              </p:sp>
              <p:sp>
                <p:nvSpPr>
                  <p:cNvPr id="17642" name="Freeform 106"/>
                  <p:cNvSpPr>
                    <a:spLocks/>
                  </p:cNvSpPr>
                  <p:nvPr/>
                </p:nvSpPr>
                <p:spPr bwMode="auto">
                  <a:xfrm>
                    <a:off x="1747" y="1957"/>
                    <a:ext cx="873" cy="84"/>
                  </a:xfrm>
                  <a:custGeom>
                    <a:avLst/>
                    <a:gdLst>
                      <a:gd name="T0" fmla="*/ 787 w 873"/>
                      <a:gd name="T1" fmla="*/ 0 h 84"/>
                      <a:gd name="T2" fmla="*/ 0 w 873"/>
                      <a:gd name="T3" fmla="*/ 0 h 84"/>
                      <a:gd name="T4" fmla="*/ 86 w 873"/>
                      <a:gd name="T5" fmla="*/ 84 h 84"/>
                      <a:gd name="T6" fmla="*/ 873 w 873"/>
                      <a:gd name="T7" fmla="*/ 84 h 84"/>
                      <a:gd name="T8" fmla="*/ 787 w 873"/>
                      <a:gd name="T9" fmla="*/ 0 h 84"/>
                      <a:gd name="T10" fmla="*/ 0 60000 65536"/>
                      <a:gd name="T11" fmla="*/ 0 60000 65536"/>
                      <a:gd name="T12" fmla="*/ 0 60000 65536"/>
                      <a:gd name="T13" fmla="*/ 0 60000 65536"/>
                      <a:gd name="T14" fmla="*/ 0 60000 65536"/>
                      <a:gd name="T15" fmla="*/ 0 w 873"/>
                      <a:gd name="T16" fmla="*/ 0 h 84"/>
                      <a:gd name="T17" fmla="*/ 873 w 873"/>
                      <a:gd name="T18" fmla="*/ 84 h 84"/>
                    </a:gdLst>
                    <a:ahLst/>
                    <a:cxnLst>
                      <a:cxn ang="T10">
                        <a:pos x="T0" y="T1"/>
                      </a:cxn>
                      <a:cxn ang="T11">
                        <a:pos x="T2" y="T3"/>
                      </a:cxn>
                      <a:cxn ang="T12">
                        <a:pos x="T4" y="T5"/>
                      </a:cxn>
                      <a:cxn ang="T13">
                        <a:pos x="T6" y="T7"/>
                      </a:cxn>
                      <a:cxn ang="T14">
                        <a:pos x="T8" y="T9"/>
                      </a:cxn>
                    </a:cxnLst>
                    <a:rect l="T15" t="T16" r="T17" b="T18"/>
                    <a:pathLst>
                      <a:path w="873" h="84">
                        <a:moveTo>
                          <a:pt x="787" y="0"/>
                        </a:moveTo>
                        <a:lnTo>
                          <a:pt x="0" y="0"/>
                        </a:lnTo>
                        <a:lnTo>
                          <a:pt x="86" y="84"/>
                        </a:lnTo>
                        <a:lnTo>
                          <a:pt x="873" y="84"/>
                        </a:lnTo>
                        <a:lnTo>
                          <a:pt x="78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2" name="Group 107"/>
                <p:cNvGrpSpPr>
                  <a:grpSpLocks/>
                </p:cNvGrpSpPr>
                <p:nvPr/>
              </p:nvGrpSpPr>
              <p:grpSpPr bwMode="auto">
                <a:xfrm>
                  <a:off x="3516" y="2077"/>
                  <a:ext cx="227" cy="210"/>
                  <a:chOff x="3516" y="2077"/>
                  <a:chExt cx="227" cy="210"/>
                </a:xfrm>
              </p:grpSpPr>
              <p:sp>
                <p:nvSpPr>
                  <p:cNvPr id="17637" name="Freeform 108"/>
                  <p:cNvSpPr>
                    <a:spLocks/>
                  </p:cNvSpPr>
                  <p:nvPr/>
                </p:nvSpPr>
                <p:spPr bwMode="auto">
                  <a:xfrm>
                    <a:off x="3516" y="2077"/>
                    <a:ext cx="117" cy="210"/>
                  </a:xfrm>
                  <a:custGeom>
                    <a:avLst/>
                    <a:gdLst>
                      <a:gd name="T0" fmla="*/ 0 w 117"/>
                      <a:gd name="T1" fmla="*/ 0 h 210"/>
                      <a:gd name="T2" fmla="*/ 117 w 117"/>
                      <a:gd name="T3" fmla="*/ 113 h 210"/>
                      <a:gd name="T4" fmla="*/ 117 w 117"/>
                      <a:gd name="T5" fmla="*/ 210 h 210"/>
                      <a:gd name="T6" fmla="*/ 0 w 117"/>
                      <a:gd name="T7" fmla="*/ 97 h 210"/>
                      <a:gd name="T8" fmla="*/ 0 w 117"/>
                      <a:gd name="T9" fmla="*/ 0 h 210"/>
                      <a:gd name="T10" fmla="*/ 0 60000 65536"/>
                      <a:gd name="T11" fmla="*/ 0 60000 65536"/>
                      <a:gd name="T12" fmla="*/ 0 60000 65536"/>
                      <a:gd name="T13" fmla="*/ 0 60000 65536"/>
                      <a:gd name="T14" fmla="*/ 0 60000 65536"/>
                      <a:gd name="T15" fmla="*/ 0 w 117"/>
                      <a:gd name="T16" fmla="*/ 0 h 210"/>
                      <a:gd name="T17" fmla="*/ 117 w 117"/>
                      <a:gd name="T18" fmla="*/ 210 h 210"/>
                    </a:gdLst>
                    <a:ahLst/>
                    <a:cxnLst>
                      <a:cxn ang="T10">
                        <a:pos x="T0" y="T1"/>
                      </a:cxn>
                      <a:cxn ang="T11">
                        <a:pos x="T2" y="T3"/>
                      </a:cxn>
                      <a:cxn ang="T12">
                        <a:pos x="T4" y="T5"/>
                      </a:cxn>
                      <a:cxn ang="T13">
                        <a:pos x="T6" y="T7"/>
                      </a:cxn>
                      <a:cxn ang="T14">
                        <a:pos x="T8" y="T9"/>
                      </a:cxn>
                    </a:cxnLst>
                    <a:rect l="T15" t="T16" r="T17" b="T18"/>
                    <a:pathLst>
                      <a:path w="117" h="210">
                        <a:moveTo>
                          <a:pt x="0" y="0"/>
                        </a:moveTo>
                        <a:lnTo>
                          <a:pt x="117" y="113"/>
                        </a:lnTo>
                        <a:lnTo>
                          <a:pt x="117" y="210"/>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38" name="Rectangle 109"/>
                  <p:cNvSpPr>
                    <a:spLocks noChangeArrowheads="1"/>
                  </p:cNvSpPr>
                  <p:nvPr/>
                </p:nvSpPr>
                <p:spPr bwMode="auto">
                  <a:xfrm>
                    <a:off x="3633" y="2190"/>
                    <a:ext cx="110" cy="97"/>
                  </a:xfrm>
                  <a:prstGeom prst="rect">
                    <a:avLst/>
                  </a:prstGeom>
                  <a:solidFill>
                    <a:srgbClr val="CDE6FF"/>
                  </a:solidFill>
                  <a:ln w="4763">
                    <a:solidFill>
                      <a:schemeClr val="bg2"/>
                    </a:solidFill>
                    <a:miter lim="800000"/>
                    <a:headEnd/>
                    <a:tailEnd/>
                  </a:ln>
                </p:spPr>
                <p:txBody>
                  <a:bodyPr/>
                  <a:lstStyle/>
                  <a:p>
                    <a:endParaRPr lang="en-US"/>
                  </a:p>
                </p:txBody>
              </p:sp>
              <p:sp>
                <p:nvSpPr>
                  <p:cNvPr id="17639" name="Freeform 110"/>
                  <p:cNvSpPr>
                    <a:spLocks/>
                  </p:cNvSpPr>
                  <p:nvPr/>
                </p:nvSpPr>
                <p:spPr bwMode="auto">
                  <a:xfrm>
                    <a:off x="3516" y="2077"/>
                    <a:ext cx="227" cy="113"/>
                  </a:xfrm>
                  <a:custGeom>
                    <a:avLst/>
                    <a:gdLst>
                      <a:gd name="T0" fmla="*/ 110 w 227"/>
                      <a:gd name="T1" fmla="*/ 0 h 113"/>
                      <a:gd name="T2" fmla="*/ 0 w 227"/>
                      <a:gd name="T3" fmla="*/ 0 h 113"/>
                      <a:gd name="T4" fmla="*/ 117 w 227"/>
                      <a:gd name="T5" fmla="*/ 113 h 113"/>
                      <a:gd name="T6" fmla="*/ 227 w 227"/>
                      <a:gd name="T7" fmla="*/ 113 h 113"/>
                      <a:gd name="T8" fmla="*/ 110 w 227"/>
                      <a:gd name="T9" fmla="*/ 0 h 113"/>
                      <a:gd name="T10" fmla="*/ 0 60000 65536"/>
                      <a:gd name="T11" fmla="*/ 0 60000 65536"/>
                      <a:gd name="T12" fmla="*/ 0 60000 65536"/>
                      <a:gd name="T13" fmla="*/ 0 60000 65536"/>
                      <a:gd name="T14" fmla="*/ 0 60000 65536"/>
                      <a:gd name="T15" fmla="*/ 0 w 227"/>
                      <a:gd name="T16" fmla="*/ 0 h 113"/>
                      <a:gd name="T17" fmla="*/ 227 w 227"/>
                      <a:gd name="T18" fmla="*/ 113 h 113"/>
                    </a:gdLst>
                    <a:ahLst/>
                    <a:cxnLst>
                      <a:cxn ang="T10">
                        <a:pos x="T0" y="T1"/>
                      </a:cxn>
                      <a:cxn ang="T11">
                        <a:pos x="T2" y="T3"/>
                      </a:cxn>
                      <a:cxn ang="T12">
                        <a:pos x="T4" y="T5"/>
                      </a:cxn>
                      <a:cxn ang="T13">
                        <a:pos x="T6" y="T7"/>
                      </a:cxn>
                      <a:cxn ang="T14">
                        <a:pos x="T8" y="T9"/>
                      </a:cxn>
                    </a:cxnLst>
                    <a:rect l="T15" t="T16" r="T17" b="T18"/>
                    <a:pathLst>
                      <a:path w="227" h="113">
                        <a:moveTo>
                          <a:pt x="110" y="0"/>
                        </a:moveTo>
                        <a:lnTo>
                          <a:pt x="0" y="0"/>
                        </a:lnTo>
                        <a:lnTo>
                          <a:pt x="117" y="113"/>
                        </a:lnTo>
                        <a:lnTo>
                          <a:pt x="227" y="113"/>
                        </a:lnTo>
                        <a:lnTo>
                          <a:pt x="11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3" name="Group 111"/>
                <p:cNvGrpSpPr>
                  <a:grpSpLocks/>
                </p:cNvGrpSpPr>
                <p:nvPr/>
              </p:nvGrpSpPr>
              <p:grpSpPr bwMode="auto">
                <a:xfrm>
                  <a:off x="3364" y="2048"/>
                  <a:ext cx="246" cy="243"/>
                  <a:chOff x="3364" y="2048"/>
                  <a:chExt cx="246" cy="243"/>
                </a:xfrm>
              </p:grpSpPr>
              <p:sp>
                <p:nvSpPr>
                  <p:cNvPr id="17634" name="Freeform 112"/>
                  <p:cNvSpPr>
                    <a:spLocks/>
                  </p:cNvSpPr>
                  <p:nvPr/>
                </p:nvSpPr>
                <p:spPr bwMode="auto">
                  <a:xfrm>
                    <a:off x="3364" y="2048"/>
                    <a:ext cx="149" cy="243"/>
                  </a:xfrm>
                  <a:custGeom>
                    <a:avLst/>
                    <a:gdLst>
                      <a:gd name="T0" fmla="*/ 0 w 149"/>
                      <a:gd name="T1" fmla="*/ 0 h 243"/>
                      <a:gd name="T2" fmla="*/ 149 w 149"/>
                      <a:gd name="T3" fmla="*/ 145 h 243"/>
                      <a:gd name="T4" fmla="*/ 149 w 149"/>
                      <a:gd name="T5" fmla="*/ 243 h 243"/>
                      <a:gd name="T6" fmla="*/ 0 w 149"/>
                      <a:gd name="T7" fmla="*/ 97 h 243"/>
                      <a:gd name="T8" fmla="*/ 0 w 149"/>
                      <a:gd name="T9" fmla="*/ 0 h 243"/>
                      <a:gd name="T10" fmla="*/ 0 60000 65536"/>
                      <a:gd name="T11" fmla="*/ 0 60000 65536"/>
                      <a:gd name="T12" fmla="*/ 0 60000 65536"/>
                      <a:gd name="T13" fmla="*/ 0 60000 65536"/>
                      <a:gd name="T14" fmla="*/ 0 60000 65536"/>
                      <a:gd name="T15" fmla="*/ 0 w 149"/>
                      <a:gd name="T16" fmla="*/ 0 h 243"/>
                      <a:gd name="T17" fmla="*/ 149 w 149"/>
                      <a:gd name="T18" fmla="*/ 243 h 243"/>
                    </a:gdLst>
                    <a:ahLst/>
                    <a:cxnLst>
                      <a:cxn ang="T10">
                        <a:pos x="T0" y="T1"/>
                      </a:cxn>
                      <a:cxn ang="T11">
                        <a:pos x="T2" y="T3"/>
                      </a:cxn>
                      <a:cxn ang="T12">
                        <a:pos x="T4" y="T5"/>
                      </a:cxn>
                      <a:cxn ang="T13">
                        <a:pos x="T6" y="T7"/>
                      </a:cxn>
                      <a:cxn ang="T14">
                        <a:pos x="T8" y="T9"/>
                      </a:cxn>
                    </a:cxnLst>
                    <a:rect l="T15" t="T16" r="T17" b="T18"/>
                    <a:pathLst>
                      <a:path w="149" h="243">
                        <a:moveTo>
                          <a:pt x="0" y="0"/>
                        </a:moveTo>
                        <a:lnTo>
                          <a:pt x="149" y="145"/>
                        </a:lnTo>
                        <a:lnTo>
                          <a:pt x="149" y="243"/>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35" name="Rectangle 113"/>
                  <p:cNvSpPr>
                    <a:spLocks noChangeArrowheads="1"/>
                  </p:cNvSpPr>
                  <p:nvPr/>
                </p:nvSpPr>
                <p:spPr bwMode="auto">
                  <a:xfrm>
                    <a:off x="3513" y="2193"/>
                    <a:ext cx="97" cy="98"/>
                  </a:xfrm>
                  <a:prstGeom prst="rect">
                    <a:avLst/>
                  </a:prstGeom>
                  <a:solidFill>
                    <a:srgbClr val="CDE6FF"/>
                  </a:solidFill>
                  <a:ln w="4763">
                    <a:solidFill>
                      <a:schemeClr val="bg2"/>
                    </a:solidFill>
                    <a:miter lim="800000"/>
                    <a:headEnd/>
                    <a:tailEnd/>
                  </a:ln>
                </p:spPr>
                <p:txBody>
                  <a:bodyPr/>
                  <a:lstStyle/>
                  <a:p>
                    <a:endParaRPr lang="en-US"/>
                  </a:p>
                </p:txBody>
              </p:sp>
              <p:sp>
                <p:nvSpPr>
                  <p:cNvPr id="17636" name="Freeform 114"/>
                  <p:cNvSpPr>
                    <a:spLocks/>
                  </p:cNvSpPr>
                  <p:nvPr/>
                </p:nvSpPr>
                <p:spPr bwMode="auto">
                  <a:xfrm>
                    <a:off x="3364" y="2048"/>
                    <a:ext cx="246" cy="145"/>
                  </a:xfrm>
                  <a:custGeom>
                    <a:avLst/>
                    <a:gdLst>
                      <a:gd name="T0" fmla="*/ 97 w 246"/>
                      <a:gd name="T1" fmla="*/ 0 h 145"/>
                      <a:gd name="T2" fmla="*/ 0 w 246"/>
                      <a:gd name="T3" fmla="*/ 0 h 145"/>
                      <a:gd name="T4" fmla="*/ 149 w 246"/>
                      <a:gd name="T5" fmla="*/ 145 h 145"/>
                      <a:gd name="T6" fmla="*/ 246 w 246"/>
                      <a:gd name="T7" fmla="*/ 145 h 145"/>
                      <a:gd name="T8" fmla="*/ 97 w 246"/>
                      <a:gd name="T9" fmla="*/ 0 h 145"/>
                      <a:gd name="T10" fmla="*/ 0 60000 65536"/>
                      <a:gd name="T11" fmla="*/ 0 60000 65536"/>
                      <a:gd name="T12" fmla="*/ 0 60000 65536"/>
                      <a:gd name="T13" fmla="*/ 0 60000 65536"/>
                      <a:gd name="T14" fmla="*/ 0 60000 65536"/>
                      <a:gd name="T15" fmla="*/ 0 w 246"/>
                      <a:gd name="T16" fmla="*/ 0 h 145"/>
                      <a:gd name="T17" fmla="*/ 246 w 246"/>
                      <a:gd name="T18" fmla="*/ 145 h 145"/>
                    </a:gdLst>
                    <a:ahLst/>
                    <a:cxnLst>
                      <a:cxn ang="T10">
                        <a:pos x="T0" y="T1"/>
                      </a:cxn>
                      <a:cxn ang="T11">
                        <a:pos x="T2" y="T3"/>
                      </a:cxn>
                      <a:cxn ang="T12">
                        <a:pos x="T4" y="T5"/>
                      </a:cxn>
                      <a:cxn ang="T13">
                        <a:pos x="T6" y="T7"/>
                      </a:cxn>
                      <a:cxn ang="T14">
                        <a:pos x="T8" y="T9"/>
                      </a:cxn>
                    </a:cxnLst>
                    <a:rect l="T15" t="T16" r="T17" b="T18"/>
                    <a:pathLst>
                      <a:path w="246" h="145">
                        <a:moveTo>
                          <a:pt x="97" y="0"/>
                        </a:moveTo>
                        <a:lnTo>
                          <a:pt x="0" y="0"/>
                        </a:lnTo>
                        <a:lnTo>
                          <a:pt x="149" y="145"/>
                        </a:lnTo>
                        <a:lnTo>
                          <a:pt x="246" y="145"/>
                        </a:lnTo>
                        <a:lnTo>
                          <a:pt x="9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4" name="Group 115"/>
                <p:cNvGrpSpPr>
                  <a:grpSpLocks/>
                </p:cNvGrpSpPr>
                <p:nvPr/>
              </p:nvGrpSpPr>
              <p:grpSpPr bwMode="auto">
                <a:xfrm>
                  <a:off x="2484" y="2064"/>
                  <a:ext cx="249" cy="243"/>
                  <a:chOff x="2484" y="2064"/>
                  <a:chExt cx="249" cy="243"/>
                </a:xfrm>
              </p:grpSpPr>
              <p:sp>
                <p:nvSpPr>
                  <p:cNvPr id="17631" name="Freeform 116"/>
                  <p:cNvSpPr>
                    <a:spLocks/>
                  </p:cNvSpPr>
                  <p:nvPr/>
                </p:nvSpPr>
                <p:spPr bwMode="auto">
                  <a:xfrm>
                    <a:off x="2484" y="2064"/>
                    <a:ext cx="148" cy="243"/>
                  </a:xfrm>
                  <a:custGeom>
                    <a:avLst/>
                    <a:gdLst>
                      <a:gd name="T0" fmla="*/ 0 w 148"/>
                      <a:gd name="T1" fmla="*/ 0 h 243"/>
                      <a:gd name="T2" fmla="*/ 148 w 148"/>
                      <a:gd name="T3" fmla="*/ 146 h 243"/>
                      <a:gd name="T4" fmla="*/ 148 w 148"/>
                      <a:gd name="T5" fmla="*/ 243 h 243"/>
                      <a:gd name="T6" fmla="*/ 0 w 148"/>
                      <a:gd name="T7" fmla="*/ 97 h 243"/>
                      <a:gd name="T8" fmla="*/ 0 w 148"/>
                      <a:gd name="T9" fmla="*/ 0 h 243"/>
                      <a:gd name="T10" fmla="*/ 0 60000 65536"/>
                      <a:gd name="T11" fmla="*/ 0 60000 65536"/>
                      <a:gd name="T12" fmla="*/ 0 60000 65536"/>
                      <a:gd name="T13" fmla="*/ 0 60000 65536"/>
                      <a:gd name="T14" fmla="*/ 0 60000 65536"/>
                      <a:gd name="T15" fmla="*/ 0 w 148"/>
                      <a:gd name="T16" fmla="*/ 0 h 243"/>
                      <a:gd name="T17" fmla="*/ 148 w 148"/>
                      <a:gd name="T18" fmla="*/ 243 h 243"/>
                    </a:gdLst>
                    <a:ahLst/>
                    <a:cxnLst>
                      <a:cxn ang="T10">
                        <a:pos x="T0" y="T1"/>
                      </a:cxn>
                      <a:cxn ang="T11">
                        <a:pos x="T2" y="T3"/>
                      </a:cxn>
                      <a:cxn ang="T12">
                        <a:pos x="T4" y="T5"/>
                      </a:cxn>
                      <a:cxn ang="T13">
                        <a:pos x="T6" y="T7"/>
                      </a:cxn>
                      <a:cxn ang="T14">
                        <a:pos x="T8" y="T9"/>
                      </a:cxn>
                    </a:cxnLst>
                    <a:rect l="T15" t="T16" r="T17" b="T18"/>
                    <a:pathLst>
                      <a:path w="148" h="243">
                        <a:moveTo>
                          <a:pt x="0" y="0"/>
                        </a:moveTo>
                        <a:lnTo>
                          <a:pt x="148" y="146"/>
                        </a:lnTo>
                        <a:lnTo>
                          <a:pt x="148" y="243"/>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32" name="Rectangle 117"/>
                  <p:cNvSpPr>
                    <a:spLocks noChangeArrowheads="1"/>
                  </p:cNvSpPr>
                  <p:nvPr/>
                </p:nvSpPr>
                <p:spPr bwMode="auto">
                  <a:xfrm>
                    <a:off x="2632" y="2210"/>
                    <a:ext cx="101" cy="97"/>
                  </a:xfrm>
                  <a:prstGeom prst="rect">
                    <a:avLst/>
                  </a:prstGeom>
                  <a:solidFill>
                    <a:srgbClr val="CDE6FF"/>
                  </a:solidFill>
                  <a:ln w="4763">
                    <a:solidFill>
                      <a:schemeClr val="bg2"/>
                    </a:solidFill>
                    <a:miter lim="800000"/>
                    <a:headEnd/>
                    <a:tailEnd/>
                  </a:ln>
                </p:spPr>
                <p:txBody>
                  <a:bodyPr/>
                  <a:lstStyle/>
                  <a:p>
                    <a:endParaRPr lang="en-US"/>
                  </a:p>
                </p:txBody>
              </p:sp>
              <p:sp>
                <p:nvSpPr>
                  <p:cNvPr id="17633" name="Freeform 118"/>
                  <p:cNvSpPr>
                    <a:spLocks/>
                  </p:cNvSpPr>
                  <p:nvPr/>
                </p:nvSpPr>
                <p:spPr bwMode="auto">
                  <a:xfrm>
                    <a:off x="2484" y="2064"/>
                    <a:ext cx="249" cy="146"/>
                  </a:xfrm>
                  <a:custGeom>
                    <a:avLst/>
                    <a:gdLst>
                      <a:gd name="T0" fmla="*/ 100 w 249"/>
                      <a:gd name="T1" fmla="*/ 0 h 146"/>
                      <a:gd name="T2" fmla="*/ 0 w 249"/>
                      <a:gd name="T3" fmla="*/ 0 h 146"/>
                      <a:gd name="T4" fmla="*/ 148 w 249"/>
                      <a:gd name="T5" fmla="*/ 146 h 146"/>
                      <a:gd name="T6" fmla="*/ 249 w 249"/>
                      <a:gd name="T7" fmla="*/ 146 h 146"/>
                      <a:gd name="T8" fmla="*/ 100 w 249"/>
                      <a:gd name="T9" fmla="*/ 0 h 146"/>
                      <a:gd name="T10" fmla="*/ 0 60000 65536"/>
                      <a:gd name="T11" fmla="*/ 0 60000 65536"/>
                      <a:gd name="T12" fmla="*/ 0 60000 65536"/>
                      <a:gd name="T13" fmla="*/ 0 60000 65536"/>
                      <a:gd name="T14" fmla="*/ 0 60000 65536"/>
                      <a:gd name="T15" fmla="*/ 0 w 249"/>
                      <a:gd name="T16" fmla="*/ 0 h 146"/>
                      <a:gd name="T17" fmla="*/ 249 w 249"/>
                      <a:gd name="T18" fmla="*/ 146 h 146"/>
                    </a:gdLst>
                    <a:ahLst/>
                    <a:cxnLst>
                      <a:cxn ang="T10">
                        <a:pos x="T0" y="T1"/>
                      </a:cxn>
                      <a:cxn ang="T11">
                        <a:pos x="T2" y="T3"/>
                      </a:cxn>
                      <a:cxn ang="T12">
                        <a:pos x="T4" y="T5"/>
                      </a:cxn>
                      <a:cxn ang="T13">
                        <a:pos x="T6" y="T7"/>
                      </a:cxn>
                      <a:cxn ang="T14">
                        <a:pos x="T8" y="T9"/>
                      </a:cxn>
                    </a:cxnLst>
                    <a:rect l="T15" t="T16" r="T17" b="T18"/>
                    <a:pathLst>
                      <a:path w="249" h="146">
                        <a:moveTo>
                          <a:pt x="100" y="0"/>
                        </a:moveTo>
                        <a:lnTo>
                          <a:pt x="0" y="0"/>
                        </a:lnTo>
                        <a:lnTo>
                          <a:pt x="148" y="146"/>
                        </a:lnTo>
                        <a:lnTo>
                          <a:pt x="249" y="146"/>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5" name="Group 119"/>
                <p:cNvGrpSpPr>
                  <a:grpSpLocks/>
                </p:cNvGrpSpPr>
                <p:nvPr/>
              </p:nvGrpSpPr>
              <p:grpSpPr bwMode="auto">
                <a:xfrm>
                  <a:off x="2280" y="2054"/>
                  <a:ext cx="281" cy="275"/>
                  <a:chOff x="2280" y="2054"/>
                  <a:chExt cx="281" cy="275"/>
                </a:xfrm>
              </p:grpSpPr>
              <p:sp>
                <p:nvSpPr>
                  <p:cNvPr id="17628" name="Freeform 120"/>
                  <p:cNvSpPr>
                    <a:spLocks/>
                  </p:cNvSpPr>
                  <p:nvPr/>
                </p:nvSpPr>
                <p:spPr bwMode="auto">
                  <a:xfrm>
                    <a:off x="2280" y="2054"/>
                    <a:ext cx="181" cy="275"/>
                  </a:xfrm>
                  <a:custGeom>
                    <a:avLst/>
                    <a:gdLst>
                      <a:gd name="T0" fmla="*/ 0 w 181"/>
                      <a:gd name="T1" fmla="*/ 0 h 275"/>
                      <a:gd name="T2" fmla="*/ 181 w 181"/>
                      <a:gd name="T3" fmla="*/ 178 h 275"/>
                      <a:gd name="T4" fmla="*/ 181 w 181"/>
                      <a:gd name="T5" fmla="*/ 275 h 275"/>
                      <a:gd name="T6" fmla="*/ 0 w 181"/>
                      <a:gd name="T7" fmla="*/ 97 h 275"/>
                      <a:gd name="T8" fmla="*/ 0 w 181"/>
                      <a:gd name="T9" fmla="*/ 0 h 275"/>
                      <a:gd name="T10" fmla="*/ 0 60000 65536"/>
                      <a:gd name="T11" fmla="*/ 0 60000 65536"/>
                      <a:gd name="T12" fmla="*/ 0 60000 65536"/>
                      <a:gd name="T13" fmla="*/ 0 60000 65536"/>
                      <a:gd name="T14" fmla="*/ 0 60000 65536"/>
                      <a:gd name="T15" fmla="*/ 0 w 181"/>
                      <a:gd name="T16" fmla="*/ 0 h 275"/>
                      <a:gd name="T17" fmla="*/ 181 w 181"/>
                      <a:gd name="T18" fmla="*/ 275 h 275"/>
                    </a:gdLst>
                    <a:ahLst/>
                    <a:cxnLst>
                      <a:cxn ang="T10">
                        <a:pos x="T0" y="T1"/>
                      </a:cxn>
                      <a:cxn ang="T11">
                        <a:pos x="T2" y="T3"/>
                      </a:cxn>
                      <a:cxn ang="T12">
                        <a:pos x="T4" y="T5"/>
                      </a:cxn>
                      <a:cxn ang="T13">
                        <a:pos x="T6" y="T7"/>
                      </a:cxn>
                      <a:cxn ang="T14">
                        <a:pos x="T8" y="T9"/>
                      </a:cxn>
                    </a:cxnLst>
                    <a:rect l="T15" t="T16" r="T17" b="T18"/>
                    <a:pathLst>
                      <a:path w="181" h="275">
                        <a:moveTo>
                          <a:pt x="0" y="0"/>
                        </a:moveTo>
                        <a:lnTo>
                          <a:pt x="181" y="178"/>
                        </a:lnTo>
                        <a:lnTo>
                          <a:pt x="181" y="27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29" name="Rectangle 121"/>
                  <p:cNvSpPr>
                    <a:spLocks noChangeArrowheads="1"/>
                  </p:cNvSpPr>
                  <p:nvPr/>
                </p:nvSpPr>
                <p:spPr bwMode="auto">
                  <a:xfrm>
                    <a:off x="2461" y="2232"/>
                    <a:ext cx="100" cy="97"/>
                  </a:xfrm>
                  <a:prstGeom prst="rect">
                    <a:avLst/>
                  </a:prstGeom>
                  <a:solidFill>
                    <a:srgbClr val="CDE6FF"/>
                  </a:solidFill>
                  <a:ln w="4763">
                    <a:solidFill>
                      <a:schemeClr val="bg2"/>
                    </a:solidFill>
                    <a:miter lim="800000"/>
                    <a:headEnd/>
                    <a:tailEnd/>
                  </a:ln>
                </p:spPr>
                <p:txBody>
                  <a:bodyPr/>
                  <a:lstStyle/>
                  <a:p>
                    <a:endParaRPr lang="en-US"/>
                  </a:p>
                </p:txBody>
              </p:sp>
              <p:sp>
                <p:nvSpPr>
                  <p:cNvPr id="17630" name="Freeform 122"/>
                  <p:cNvSpPr>
                    <a:spLocks/>
                  </p:cNvSpPr>
                  <p:nvPr/>
                </p:nvSpPr>
                <p:spPr bwMode="auto">
                  <a:xfrm>
                    <a:off x="2280" y="2054"/>
                    <a:ext cx="281" cy="178"/>
                  </a:xfrm>
                  <a:custGeom>
                    <a:avLst/>
                    <a:gdLst>
                      <a:gd name="T0" fmla="*/ 100 w 281"/>
                      <a:gd name="T1" fmla="*/ 0 h 178"/>
                      <a:gd name="T2" fmla="*/ 0 w 281"/>
                      <a:gd name="T3" fmla="*/ 0 h 178"/>
                      <a:gd name="T4" fmla="*/ 181 w 281"/>
                      <a:gd name="T5" fmla="*/ 178 h 178"/>
                      <a:gd name="T6" fmla="*/ 281 w 281"/>
                      <a:gd name="T7" fmla="*/ 178 h 178"/>
                      <a:gd name="T8" fmla="*/ 100 w 281"/>
                      <a:gd name="T9" fmla="*/ 0 h 178"/>
                      <a:gd name="T10" fmla="*/ 0 60000 65536"/>
                      <a:gd name="T11" fmla="*/ 0 60000 65536"/>
                      <a:gd name="T12" fmla="*/ 0 60000 65536"/>
                      <a:gd name="T13" fmla="*/ 0 60000 65536"/>
                      <a:gd name="T14" fmla="*/ 0 60000 65536"/>
                      <a:gd name="T15" fmla="*/ 0 w 281"/>
                      <a:gd name="T16" fmla="*/ 0 h 178"/>
                      <a:gd name="T17" fmla="*/ 281 w 281"/>
                      <a:gd name="T18" fmla="*/ 178 h 178"/>
                    </a:gdLst>
                    <a:ahLst/>
                    <a:cxnLst>
                      <a:cxn ang="T10">
                        <a:pos x="T0" y="T1"/>
                      </a:cxn>
                      <a:cxn ang="T11">
                        <a:pos x="T2" y="T3"/>
                      </a:cxn>
                      <a:cxn ang="T12">
                        <a:pos x="T4" y="T5"/>
                      </a:cxn>
                      <a:cxn ang="T13">
                        <a:pos x="T6" y="T7"/>
                      </a:cxn>
                      <a:cxn ang="T14">
                        <a:pos x="T8" y="T9"/>
                      </a:cxn>
                    </a:cxnLst>
                    <a:rect l="T15" t="T16" r="T17" b="T18"/>
                    <a:pathLst>
                      <a:path w="281" h="178">
                        <a:moveTo>
                          <a:pt x="100" y="0"/>
                        </a:moveTo>
                        <a:lnTo>
                          <a:pt x="0" y="0"/>
                        </a:lnTo>
                        <a:lnTo>
                          <a:pt x="181" y="178"/>
                        </a:lnTo>
                        <a:lnTo>
                          <a:pt x="281" y="178"/>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6" name="Group 123"/>
                <p:cNvGrpSpPr>
                  <a:grpSpLocks/>
                </p:cNvGrpSpPr>
                <p:nvPr/>
              </p:nvGrpSpPr>
              <p:grpSpPr bwMode="auto">
                <a:xfrm>
                  <a:off x="2011" y="2061"/>
                  <a:ext cx="340" cy="275"/>
                  <a:chOff x="2011" y="2061"/>
                  <a:chExt cx="340" cy="275"/>
                </a:xfrm>
              </p:grpSpPr>
              <p:sp>
                <p:nvSpPr>
                  <p:cNvPr id="17625" name="Freeform 124"/>
                  <p:cNvSpPr>
                    <a:spLocks/>
                  </p:cNvSpPr>
                  <p:nvPr/>
                </p:nvSpPr>
                <p:spPr bwMode="auto">
                  <a:xfrm>
                    <a:off x="2011" y="2061"/>
                    <a:ext cx="181" cy="275"/>
                  </a:xfrm>
                  <a:custGeom>
                    <a:avLst/>
                    <a:gdLst>
                      <a:gd name="T0" fmla="*/ 0 w 181"/>
                      <a:gd name="T1" fmla="*/ 0 h 275"/>
                      <a:gd name="T2" fmla="*/ 181 w 181"/>
                      <a:gd name="T3" fmla="*/ 178 h 275"/>
                      <a:gd name="T4" fmla="*/ 181 w 181"/>
                      <a:gd name="T5" fmla="*/ 275 h 275"/>
                      <a:gd name="T6" fmla="*/ 0 w 181"/>
                      <a:gd name="T7" fmla="*/ 97 h 275"/>
                      <a:gd name="T8" fmla="*/ 0 w 181"/>
                      <a:gd name="T9" fmla="*/ 0 h 275"/>
                      <a:gd name="T10" fmla="*/ 0 60000 65536"/>
                      <a:gd name="T11" fmla="*/ 0 60000 65536"/>
                      <a:gd name="T12" fmla="*/ 0 60000 65536"/>
                      <a:gd name="T13" fmla="*/ 0 60000 65536"/>
                      <a:gd name="T14" fmla="*/ 0 60000 65536"/>
                      <a:gd name="T15" fmla="*/ 0 w 181"/>
                      <a:gd name="T16" fmla="*/ 0 h 275"/>
                      <a:gd name="T17" fmla="*/ 181 w 181"/>
                      <a:gd name="T18" fmla="*/ 275 h 275"/>
                    </a:gdLst>
                    <a:ahLst/>
                    <a:cxnLst>
                      <a:cxn ang="T10">
                        <a:pos x="T0" y="T1"/>
                      </a:cxn>
                      <a:cxn ang="T11">
                        <a:pos x="T2" y="T3"/>
                      </a:cxn>
                      <a:cxn ang="T12">
                        <a:pos x="T4" y="T5"/>
                      </a:cxn>
                      <a:cxn ang="T13">
                        <a:pos x="T6" y="T7"/>
                      </a:cxn>
                      <a:cxn ang="T14">
                        <a:pos x="T8" y="T9"/>
                      </a:cxn>
                    </a:cxnLst>
                    <a:rect l="T15" t="T16" r="T17" b="T18"/>
                    <a:pathLst>
                      <a:path w="181" h="275">
                        <a:moveTo>
                          <a:pt x="0" y="0"/>
                        </a:moveTo>
                        <a:lnTo>
                          <a:pt x="181" y="178"/>
                        </a:lnTo>
                        <a:lnTo>
                          <a:pt x="181" y="27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26" name="Rectangle 125"/>
                  <p:cNvSpPr>
                    <a:spLocks noChangeArrowheads="1"/>
                  </p:cNvSpPr>
                  <p:nvPr/>
                </p:nvSpPr>
                <p:spPr bwMode="auto">
                  <a:xfrm>
                    <a:off x="2192" y="2239"/>
                    <a:ext cx="159" cy="97"/>
                  </a:xfrm>
                  <a:prstGeom prst="rect">
                    <a:avLst/>
                  </a:prstGeom>
                  <a:solidFill>
                    <a:srgbClr val="CDE6FF"/>
                  </a:solidFill>
                  <a:ln w="4763">
                    <a:solidFill>
                      <a:schemeClr val="bg2"/>
                    </a:solidFill>
                    <a:miter lim="800000"/>
                    <a:headEnd/>
                    <a:tailEnd/>
                  </a:ln>
                </p:spPr>
                <p:txBody>
                  <a:bodyPr/>
                  <a:lstStyle/>
                  <a:p>
                    <a:endParaRPr lang="en-US"/>
                  </a:p>
                </p:txBody>
              </p:sp>
              <p:sp>
                <p:nvSpPr>
                  <p:cNvPr id="17627" name="Freeform 126"/>
                  <p:cNvSpPr>
                    <a:spLocks/>
                  </p:cNvSpPr>
                  <p:nvPr/>
                </p:nvSpPr>
                <p:spPr bwMode="auto">
                  <a:xfrm>
                    <a:off x="2011" y="2061"/>
                    <a:ext cx="340" cy="178"/>
                  </a:xfrm>
                  <a:custGeom>
                    <a:avLst/>
                    <a:gdLst>
                      <a:gd name="T0" fmla="*/ 158 w 340"/>
                      <a:gd name="T1" fmla="*/ 0 h 178"/>
                      <a:gd name="T2" fmla="*/ 0 w 340"/>
                      <a:gd name="T3" fmla="*/ 0 h 178"/>
                      <a:gd name="T4" fmla="*/ 181 w 340"/>
                      <a:gd name="T5" fmla="*/ 178 h 178"/>
                      <a:gd name="T6" fmla="*/ 340 w 340"/>
                      <a:gd name="T7" fmla="*/ 178 h 178"/>
                      <a:gd name="T8" fmla="*/ 158 w 340"/>
                      <a:gd name="T9" fmla="*/ 0 h 178"/>
                      <a:gd name="T10" fmla="*/ 0 60000 65536"/>
                      <a:gd name="T11" fmla="*/ 0 60000 65536"/>
                      <a:gd name="T12" fmla="*/ 0 60000 65536"/>
                      <a:gd name="T13" fmla="*/ 0 60000 65536"/>
                      <a:gd name="T14" fmla="*/ 0 60000 65536"/>
                      <a:gd name="T15" fmla="*/ 0 w 340"/>
                      <a:gd name="T16" fmla="*/ 0 h 178"/>
                      <a:gd name="T17" fmla="*/ 340 w 340"/>
                      <a:gd name="T18" fmla="*/ 178 h 178"/>
                    </a:gdLst>
                    <a:ahLst/>
                    <a:cxnLst>
                      <a:cxn ang="T10">
                        <a:pos x="T0" y="T1"/>
                      </a:cxn>
                      <a:cxn ang="T11">
                        <a:pos x="T2" y="T3"/>
                      </a:cxn>
                      <a:cxn ang="T12">
                        <a:pos x="T4" y="T5"/>
                      </a:cxn>
                      <a:cxn ang="T13">
                        <a:pos x="T6" y="T7"/>
                      </a:cxn>
                      <a:cxn ang="T14">
                        <a:pos x="T8" y="T9"/>
                      </a:cxn>
                    </a:cxnLst>
                    <a:rect l="T15" t="T16" r="T17" b="T18"/>
                    <a:pathLst>
                      <a:path w="340" h="178">
                        <a:moveTo>
                          <a:pt x="158" y="0"/>
                        </a:moveTo>
                        <a:lnTo>
                          <a:pt x="0" y="0"/>
                        </a:lnTo>
                        <a:lnTo>
                          <a:pt x="181" y="178"/>
                        </a:lnTo>
                        <a:lnTo>
                          <a:pt x="340" y="178"/>
                        </a:lnTo>
                        <a:lnTo>
                          <a:pt x="158"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7" name="Group 127"/>
                <p:cNvGrpSpPr>
                  <a:grpSpLocks/>
                </p:cNvGrpSpPr>
                <p:nvPr/>
              </p:nvGrpSpPr>
              <p:grpSpPr bwMode="auto">
                <a:xfrm>
                  <a:off x="1846" y="2057"/>
                  <a:ext cx="268" cy="263"/>
                  <a:chOff x="1846" y="2057"/>
                  <a:chExt cx="268" cy="263"/>
                </a:xfrm>
              </p:grpSpPr>
              <p:sp>
                <p:nvSpPr>
                  <p:cNvPr id="17622" name="Freeform 128"/>
                  <p:cNvSpPr>
                    <a:spLocks/>
                  </p:cNvSpPr>
                  <p:nvPr/>
                </p:nvSpPr>
                <p:spPr bwMode="auto">
                  <a:xfrm>
                    <a:off x="1846" y="2057"/>
                    <a:ext cx="168" cy="263"/>
                  </a:xfrm>
                  <a:custGeom>
                    <a:avLst/>
                    <a:gdLst>
                      <a:gd name="T0" fmla="*/ 0 w 168"/>
                      <a:gd name="T1" fmla="*/ 0 h 263"/>
                      <a:gd name="T2" fmla="*/ 168 w 168"/>
                      <a:gd name="T3" fmla="*/ 166 h 263"/>
                      <a:gd name="T4" fmla="*/ 168 w 168"/>
                      <a:gd name="T5" fmla="*/ 263 h 263"/>
                      <a:gd name="T6" fmla="*/ 0 w 168"/>
                      <a:gd name="T7" fmla="*/ 98 h 263"/>
                      <a:gd name="T8" fmla="*/ 0 w 168"/>
                      <a:gd name="T9" fmla="*/ 0 h 263"/>
                      <a:gd name="T10" fmla="*/ 0 60000 65536"/>
                      <a:gd name="T11" fmla="*/ 0 60000 65536"/>
                      <a:gd name="T12" fmla="*/ 0 60000 65536"/>
                      <a:gd name="T13" fmla="*/ 0 60000 65536"/>
                      <a:gd name="T14" fmla="*/ 0 60000 65536"/>
                      <a:gd name="T15" fmla="*/ 0 w 168"/>
                      <a:gd name="T16" fmla="*/ 0 h 263"/>
                      <a:gd name="T17" fmla="*/ 168 w 168"/>
                      <a:gd name="T18" fmla="*/ 263 h 263"/>
                    </a:gdLst>
                    <a:ahLst/>
                    <a:cxnLst>
                      <a:cxn ang="T10">
                        <a:pos x="T0" y="T1"/>
                      </a:cxn>
                      <a:cxn ang="T11">
                        <a:pos x="T2" y="T3"/>
                      </a:cxn>
                      <a:cxn ang="T12">
                        <a:pos x="T4" y="T5"/>
                      </a:cxn>
                      <a:cxn ang="T13">
                        <a:pos x="T6" y="T7"/>
                      </a:cxn>
                      <a:cxn ang="T14">
                        <a:pos x="T8" y="T9"/>
                      </a:cxn>
                    </a:cxnLst>
                    <a:rect l="T15" t="T16" r="T17" b="T18"/>
                    <a:pathLst>
                      <a:path w="168" h="263">
                        <a:moveTo>
                          <a:pt x="0" y="0"/>
                        </a:moveTo>
                        <a:lnTo>
                          <a:pt x="168" y="166"/>
                        </a:lnTo>
                        <a:lnTo>
                          <a:pt x="168" y="263"/>
                        </a:lnTo>
                        <a:lnTo>
                          <a:pt x="0" y="98"/>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23" name="Rectangle 129"/>
                  <p:cNvSpPr>
                    <a:spLocks noChangeArrowheads="1"/>
                  </p:cNvSpPr>
                  <p:nvPr/>
                </p:nvSpPr>
                <p:spPr bwMode="auto">
                  <a:xfrm>
                    <a:off x="2014" y="2223"/>
                    <a:ext cx="100" cy="97"/>
                  </a:xfrm>
                  <a:prstGeom prst="rect">
                    <a:avLst/>
                  </a:prstGeom>
                  <a:solidFill>
                    <a:srgbClr val="CDE6FF"/>
                  </a:solidFill>
                  <a:ln w="4763">
                    <a:solidFill>
                      <a:schemeClr val="bg2"/>
                    </a:solidFill>
                    <a:miter lim="800000"/>
                    <a:headEnd/>
                    <a:tailEnd/>
                  </a:ln>
                </p:spPr>
                <p:txBody>
                  <a:bodyPr/>
                  <a:lstStyle/>
                  <a:p>
                    <a:endParaRPr lang="en-US"/>
                  </a:p>
                </p:txBody>
              </p:sp>
              <p:sp>
                <p:nvSpPr>
                  <p:cNvPr id="17624" name="Freeform 130"/>
                  <p:cNvSpPr>
                    <a:spLocks/>
                  </p:cNvSpPr>
                  <p:nvPr/>
                </p:nvSpPr>
                <p:spPr bwMode="auto">
                  <a:xfrm>
                    <a:off x="1846" y="2057"/>
                    <a:ext cx="268" cy="166"/>
                  </a:xfrm>
                  <a:custGeom>
                    <a:avLst/>
                    <a:gdLst>
                      <a:gd name="T0" fmla="*/ 100 w 268"/>
                      <a:gd name="T1" fmla="*/ 0 h 166"/>
                      <a:gd name="T2" fmla="*/ 0 w 268"/>
                      <a:gd name="T3" fmla="*/ 0 h 166"/>
                      <a:gd name="T4" fmla="*/ 168 w 268"/>
                      <a:gd name="T5" fmla="*/ 166 h 166"/>
                      <a:gd name="T6" fmla="*/ 268 w 268"/>
                      <a:gd name="T7" fmla="*/ 166 h 166"/>
                      <a:gd name="T8" fmla="*/ 100 w 268"/>
                      <a:gd name="T9" fmla="*/ 0 h 166"/>
                      <a:gd name="T10" fmla="*/ 0 60000 65536"/>
                      <a:gd name="T11" fmla="*/ 0 60000 65536"/>
                      <a:gd name="T12" fmla="*/ 0 60000 65536"/>
                      <a:gd name="T13" fmla="*/ 0 60000 65536"/>
                      <a:gd name="T14" fmla="*/ 0 60000 65536"/>
                      <a:gd name="T15" fmla="*/ 0 w 268"/>
                      <a:gd name="T16" fmla="*/ 0 h 166"/>
                      <a:gd name="T17" fmla="*/ 268 w 268"/>
                      <a:gd name="T18" fmla="*/ 166 h 166"/>
                    </a:gdLst>
                    <a:ahLst/>
                    <a:cxnLst>
                      <a:cxn ang="T10">
                        <a:pos x="T0" y="T1"/>
                      </a:cxn>
                      <a:cxn ang="T11">
                        <a:pos x="T2" y="T3"/>
                      </a:cxn>
                      <a:cxn ang="T12">
                        <a:pos x="T4" y="T5"/>
                      </a:cxn>
                      <a:cxn ang="T13">
                        <a:pos x="T6" y="T7"/>
                      </a:cxn>
                      <a:cxn ang="T14">
                        <a:pos x="T8" y="T9"/>
                      </a:cxn>
                    </a:cxnLst>
                    <a:rect l="T15" t="T16" r="T17" b="T18"/>
                    <a:pathLst>
                      <a:path w="268" h="166">
                        <a:moveTo>
                          <a:pt x="100" y="0"/>
                        </a:moveTo>
                        <a:lnTo>
                          <a:pt x="0" y="0"/>
                        </a:lnTo>
                        <a:lnTo>
                          <a:pt x="168" y="166"/>
                        </a:lnTo>
                        <a:lnTo>
                          <a:pt x="268" y="166"/>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8" name="Group 131"/>
                <p:cNvGrpSpPr>
                  <a:grpSpLocks/>
                </p:cNvGrpSpPr>
                <p:nvPr/>
              </p:nvGrpSpPr>
              <p:grpSpPr bwMode="auto">
                <a:xfrm>
                  <a:off x="3513" y="2213"/>
                  <a:ext cx="458" cy="178"/>
                  <a:chOff x="3513" y="2213"/>
                  <a:chExt cx="458" cy="178"/>
                </a:xfrm>
              </p:grpSpPr>
              <p:sp>
                <p:nvSpPr>
                  <p:cNvPr id="17619" name="Freeform 132"/>
                  <p:cNvSpPr>
                    <a:spLocks/>
                  </p:cNvSpPr>
                  <p:nvPr/>
                </p:nvSpPr>
                <p:spPr bwMode="auto">
                  <a:xfrm>
                    <a:off x="3513" y="2213"/>
                    <a:ext cx="83" cy="178"/>
                  </a:xfrm>
                  <a:custGeom>
                    <a:avLst/>
                    <a:gdLst>
                      <a:gd name="T0" fmla="*/ 0 w 83"/>
                      <a:gd name="T1" fmla="*/ 0 h 178"/>
                      <a:gd name="T2" fmla="*/ 83 w 83"/>
                      <a:gd name="T3" fmla="*/ 81 h 178"/>
                      <a:gd name="T4" fmla="*/ 83 w 83"/>
                      <a:gd name="T5" fmla="*/ 178 h 178"/>
                      <a:gd name="T6" fmla="*/ 0 w 83"/>
                      <a:gd name="T7" fmla="*/ 97 h 178"/>
                      <a:gd name="T8" fmla="*/ 0 w 83"/>
                      <a:gd name="T9" fmla="*/ 0 h 178"/>
                      <a:gd name="T10" fmla="*/ 0 60000 65536"/>
                      <a:gd name="T11" fmla="*/ 0 60000 65536"/>
                      <a:gd name="T12" fmla="*/ 0 60000 65536"/>
                      <a:gd name="T13" fmla="*/ 0 60000 65536"/>
                      <a:gd name="T14" fmla="*/ 0 60000 65536"/>
                      <a:gd name="T15" fmla="*/ 0 w 83"/>
                      <a:gd name="T16" fmla="*/ 0 h 178"/>
                      <a:gd name="T17" fmla="*/ 83 w 83"/>
                      <a:gd name="T18" fmla="*/ 178 h 178"/>
                    </a:gdLst>
                    <a:ahLst/>
                    <a:cxnLst>
                      <a:cxn ang="T10">
                        <a:pos x="T0" y="T1"/>
                      </a:cxn>
                      <a:cxn ang="T11">
                        <a:pos x="T2" y="T3"/>
                      </a:cxn>
                      <a:cxn ang="T12">
                        <a:pos x="T4" y="T5"/>
                      </a:cxn>
                      <a:cxn ang="T13">
                        <a:pos x="T6" y="T7"/>
                      </a:cxn>
                      <a:cxn ang="T14">
                        <a:pos x="T8" y="T9"/>
                      </a:cxn>
                    </a:cxnLst>
                    <a:rect l="T15" t="T16" r="T17" b="T18"/>
                    <a:pathLst>
                      <a:path w="83" h="178">
                        <a:moveTo>
                          <a:pt x="0" y="0"/>
                        </a:moveTo>
                        <a:lnTo>
                          <a:pt x="83" y="81"/>
                        </a:lnTo>
                        <a:lnTo>
                          <a:pt x="83" y="17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20" name="Rectangle 133"/>
                  <p:cNvSpPr>
                    <a:spLocks noChangeArrowheads="1"/>
                  </p:cNvSpPr>
                  <p:nvPr/>
                </p:nvSpPr>
                <p:spPr bwMode="auto">
                  <a:xfrm>
                    <a:off x="3596" y="2294"/>
                    <a:ext cx="375" cy="97"/>
                  </a:xfrm>
                  <a:prstGeom prst="rect">
                    <a:avLst/>
                  </a:prstGeom>
                  <a:solidFill>
                    <a:srgbClr val="CDE6FF"/>
                  </a:solidFill>
                  <a:ln w="4763">
                    <a:solidFill>
                      <a:schemeClr val="bg2"/>
                    </a:solidFill>
                    <a:miter lim="800000"/>
                    <a:headEnd/>
                    <a:tailEnd/>
                  </a:ln>
                </p:spPr>
                <p:txBody>
                  <a:bodyPr/>
                  <a:lstStyle/>
                  <a:p>
                    <a:endParaRPr lang="en-US"/>
                  </a:p>
                </p:txBody>
              </p:sp>
              <p:sp>
                <p:nvSpPr>
                  <p:cNvPr id="17621" name="Freeform 134"/>
                  <p:cNvSpPr>
                    <a:spLocks/>
                  </p:cNvSpPr>
                  <p:nvPr/>
                </p:nvSpPr>
                <p:spPr bwMode="auto">
                  <a:xfrm>
                    <a:off x="3513" y="2213"/>
                    <a:ext cx="458" cy="81"/>
                  </a:xfrm>
                  <a:custGeom>
                    <a:avLst/>
                    <a:gdLst>
                      <a:gd name="T0" fmla="*/ 376 w 458"/>
                      <a:gd name="T1" fmla="*/ 0 h 81"/>
                      <a:gd name="T2" fmla="*/ 0 w 458"/>
                      <a:gd name="T3" fmla="*/ 0 h 81"/>
                      <a:gd name="T4" fmla="*/ 83 w 458"/>
                      <a:gd name="T5" fmla="*/ 81 h 81"/>
                      <a:gd name="T6" fmla="*/ 458 w 458"/>
                      <a:gd name="T7" fmla="*/ 81 h 81"/>
                      <a:gd name="T8" fmla="*/ 376 w 458"/>
                      <a:gd name="T9" fmla="*/ 0 h 81"/>
                      <a:gd name="T10" fmla="*/ 0 60000 65536"/>
                      <a:gd name="T11" fmla="*/ 0 60000 65536"/>
                      <a:gd name="T12" fmla="*/ 0 60000 65536"/>
                      <a:gd name="T13" fmla="*/ 0 60000 65536"/>
                      <a:gd name="T14" fmla="*/ 0 60000 65536"/>
                      <a:gd name="T15" fmla="*/ 0 w 458"/>
                      <a:gd name="T16" fmla="*/ 0 h 81"/>
                      <a:gd name="T17" fmla="*/ 458 w 458"/>
                      <a:gd name="T18" fmla="*/ 81 h 81"/>
                    </a:gdLst>
                    <a:ahLst/>
                    <a:cxnLst>
                      <a:cxn ang="T10">
                        <a:pos x="T0" y="T1"/>
                      </a:cxn>
                      <a:cxn ang="T11">
                        <a:pos x="T2" y="T3"/>
                      </a:cxn>
                      <a:cxn ang="T12">
                        <a:pos x="T4" y="T5"/>
                      </a:cxn>
                      <a:cxn ang="T13">
                        <a:pos x="T6" y="T7"/>
                      </a:cxn>
                      <a:cxn ang="T14">
                        <a:pos x="T8" y="T9"/>
                      </a:cxn>
                    </a:cxnLst>
                    <a:rect l="T15" t="T16" r="T17" b="T18"/>
                    <a:pathLst>
                      <a:path w="458" h="81">
                        <a:moveTo>
                          <a:pt x="376" y="0"/>
                        </a:moveTo>
                        <a:lnTo>
                          <a:pt x="0" y="0"/>
                        </a:lnTo>
                        <a:lnTo>
                          <a:pt x="83" y="81"/>
                        </a:lnTo>
                        <a:lnTo>
                          <a:pt x="458" y="81"/>
                        </a:lnTo>
                        <a:lnTo>
                          <a:pt x="376"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599" name="Group 135"/>
                <p:cNvGrpSpPr>
                  <a:grpSpLocks/>
                </p:cNvGrpSpPr>
                <p:nvPr/>
              </p:nvGrpSpPr>
              <p:grpSpPr bwMode="auto">
                <a:xfrm>
                  <a:off x="3095" y="2093"/>
                  <a:ext cx="484" cy="298"/>
                  <a:chOff x="3095" y="2093"/>
                  <a:chExt cx="484" cy="298"/>
                </a:xfrm>
              </p:grpSpPr>
              <p:sp>
                <p:nvSpPr>
                  <p:cNvPr id="17616" name="Freeform 136"/>
                  <p:cNvSpPr>
                    <a:spLocks/>
                  </p:cNvSpPr>
                  <p:nvPr/>
                </p:nvSpPr>
                <p:spPr bwMode="auto">
                  <a:xfrm>
                    <a:off x="3095" y="2093"/>
                    <a:ext cx="206" cy="298"/>
                  </a:xfrm>
                  <a:custGeom>
                    <a:avLst/>
                    <a:gdLst>
                      <a:gd name="T0" fmla="*/ 0 w 206"/>
                      <a:gd name="T1" fmla="*/ 0 h 298"/>
                      <a:gd name="T2" fmla="*/ 206 w 206"/>
                      <a:gd name="T3" fmla="*/ 201 h 298"/>
                      <a:gd name="T4" fmla="*/ 206 w 206"/>
                      <a:gd name="T5" fmla="*/ 298 h 298"/>
                      <a:gd name="T6" fmla="*/ 0 w 206"/>
                      <a:gd name="T7" fmla="*/ 97 h 298"/>
                      <a:gd name="T8" fmla="*/ 0 w 206"/>
                      <a:gd name="T9" fmla="*/ 0 h 298"/>
                      <a:gd name="T10" fmla="*/ 0 60000 65536"/>
                      <a:gd name="T11" fmla="*/ 0 60000 65536"/>
                      <a:gd name="T12" fmla="*/ 0 60000 65536"/>
                      <a:gd name="T13" fmla="*/ 0 60000 65536"/>
                      <a:gd name="T14" fmla="*/ 0 60000 65536"/>
                      <a:gd name="T15" fmla="*/ 0 w 206"/>
                      <a:gd name="T16" fmla="*/ 0 h 298"/>
                      <a:gd name="T17" fmla="*/ 206 w 206"/>
                      <a:gd name="T18" fmla="*/ 298 h 298"/>
                    </a:gdLst>
                    <a:ahLst/>
                    <a:cxnLst>
                      <a:cxn ang="T10">
                        <a:pos x="T0" y="T1"/>
                      </a:cxn>
                      <a:cxn ang="T11">
                        <a:pos x="T2" y="T3"/>
                      </a:cxn>
                      <a:cxn ang="T12">
                        <a:pos x="T4" y="T5"/>
                      </a:cxn>
                      <a:cxn ang="T13">
                        <a:pos x="T6" y="T7"/>
                      </a:cxn>
                      <a:cxn ang="T14">
                        <a:pos x="T8" y="T9"/>
                      </a:cxn>
                    </a:cxnLst>
                    <a:rect l="T15" t="T16" r="T17" b="T18"/>
                    <a:pathLst>
                      <a:path w="206" h="298">
                        <a:moveTo>
                          <a:pt x="0" y="0"/>
                        </a:moveTo>
                        <a:lnTo>
                          <a:pt x="206" y="201"/>
                        </a:lnTo>
                        <a:lnTo>
                          <a:pt x="206" y="29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17" name="Rectangle 137"/>
                  <p:cNvSpPr>
                    <a:spLocks noChangeArrowheads="1"/>
                  </p:cNvSpPr>
                  <p:nvPr/>
                </p:nvSpPr>
                <p:spPr bwMode="auto">
                  <a:xfrm>
                    <a:off x="3301" y="2294"/>
                    <a:ext cx="278" cy="97"/>
                  </a:xfrm>
                  <a:prstGeom prst="rect">
                    <a:avLst/>
                  </a:prstGeom>
                  <a:solidFill>
                    <a:srgbClr val="CDE6FF"/>
                  </a:solidFill>
                  <a:ln w="4763">
                    <a:solidFill>
                      <a:schemeClr val="bg2"/>
                    </a:solidFill>
                    <a:miter lim="800000"/>
                    <a:headEnd/>
                    <a:tailEnd/>
                  </a:ln>
                </p:spPr>
                <p:txBody>
                  <a:bodyPr/>
                  <a:lstStyle/>
                  <a:p>
                    <a:endParaRPr lang="en-US"/>
                  </a:p>
                </p:txBody>
              </p:sp>
              <p:sp>
                <p:nvSpPr>
                  <p:cNvPr id="17618" name="Freeform 138"/>
                  <p:cNvSpPr>
                    <a:spLocks/>
                  </p:cNvSpPr>
                  <p:nvPr/>
                </p:nvSpPr>
                <p:spPr bwMode="auto">
                  <a:xfrm>
                    <a:off x="3095" y="2093"/>
                    <a:ext cx="484" cy="201"/>
                  </a:xfrm>
                  <a:custGeom>
                    <a:avLst/>
                    <a:gdLst>
                      <a:gd name="T0" fmla="*/ 279 w 484"/>
                      <a:gd name="T1" fmla="*/ 0 h 201"/>
                      <a:gd name="T2" fmla="*/ 0 w 484"/>
                      <a:gd name="T3" fmla="*/ 0 h 201"/>
                      <a:gd name="T4" fmla="*/ 206 w 484"/>
                      <a:gd name="T5" fmla="*/ 201 h 201"/>
                      <a:gd name="T6" fmla="*/ 484 w 484"/>
                      <a:gd name="T7" fmla="*/ 201 h 201"/>
                      <a:gd name="T8" fmla="*/ 279 w 484"/>
                      <a:gd name="T9" fmla="*/ 0 h 201"/>
                      <a:gd name="T10" fmla="*/ 0 60000 65536"/>
                      <a:gd name="T11" fmla="*/ 0 60000 65536"/>
                      <a:gd name="T12" fmla="*/ 0 60000 65536"/>
                      <a:gd name="T13" fmla="*/ 0 60000 65536"/>
                      <a:gd name="T14" fmla="*/ 0 60000 65536"/>
                      <a:gd name="T15" fmla="*/ 0 w 484"/>
                      <a:gd name="T16" fmla="*/ 0 h 201"/>
                      <a:gd name="T17" fmla="*/ 484 w 484"/>
                      <a:gd name="T18" fmla="*/ 201 h 201"/>
                    </a:gdLst>
                    <a:ahLst/>
                    <a:cxnLst>
                      <a:cxn ang="T10">
                        <a:pos x="T0" y="T1"/>
                      </a:cxn>
                      <a:cxn ang="T11">
                        <a:pos x="T2" y="T3"/>
                      </a:cxn>
                      <a:cxn ang="T12">
                        <a:pos x="T4" y="T5"/>
                      </a:cxn>
                      <a:cxn ang="T13">
                        <a:pos x="T6" y="T7"/>
                      </a:cxn>
                      <a:cxn ang="T14">
                        <a:pos x="T8" y="T9"/>
                      </a:cxn>
                    </a:cxnLst>
                    <a:rect l="T15" t="T16" r="T17" b="T18"/>
                    <a:pathLst>
                      <a:path w="484" h="201">
                        <a:moveTo>
                          <a:pt x="279" y="0"/>
                        </a:moveTo>
                        <a:lnTo>
                          <a:pt x="0" y="0"/>
                        </a:lnTo>
                        <a:lnTo>
                          <a:pt x="206" y="201"/>
                        </a:lnTo>
                        <a:lnTo>
                          <a:pt x="484" y="201"/>
                        </a:lnTo>
                        <a:lnTo>
                          <a:pt x="279"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600" name="Group 139"/>
                <p:cNvGrpSpPr>
                  <a:grpSpLocks/>
                </p:cNvGrpSpPr>
                <p:nvPr/>
              </p:nvGrpSpPr>
              <p:grpSpPr bwMode="auto">
                <a:xfrm>
                  <a:off x="3008" y="2226"/>
                  <a:ext cx="277" cy="165"/>
                  <a:chOff x="3008" y="2226"/>
                  <a:chExt cx="277" cy="165"/>
                </a:xfrm>
              </p:grpSpPr>
              <p:sp>
                <p:nvSpPr>
                  <p:cNvPr id="17613" name="Freeform 140"/>
                  <p:cNvSpPr>
                    <a:spLocks/>
                  </p:cNvSpPr>
                  <p:nvPr/>
                </p:nvSpPr>
                <p:spPr bwMode="auto">
                  <a:xfrm>
                    <a:off x="3008" y="2226"/>
                    <a:ext cx="70" cy="165"/>
                  </a:xfrm>
                  <a:custGeom>
                    <a:avLst/>
                    <a:gdLst>
                      <a:gd name="T0" fmla="*/ 0 w 70"/>
                      <a:gd name="T1" fmla="*/ 0 h 165"/>
                      <a:gd name="T2" fmla="*/ 70 w 70"/>
                      <a:gd name="T3" fmla="*/ 68 h 165"/>
                      <a:gd name="T4" fmla="*/ 70 w 70"/>
                      <a:gd name="T5" fmla="*/ 165 h 165"/>
                      <a:gd name="T6" fmla="*/ 0 w 70"/>
                      <a:gd name="T7" fmla="*/ 97 h 165"/>
                      <a:gd name="T8" fmla="*/ 0 w 70"/>
                      <a:gd name="T9" fmla="*/ 0 h 165"/>
                      <a:gd name="T10" fmla="*/ 0 60000 65536"/>
                      <a:gd name="T11" fmla="*/ 0 60000 65536"/>
                      <a:gd name="T12" fmla="*/ 0 60000 65536"/>
                      <a:gd name="T13" fmla="*/ 0 60000 65536"/>
                      <a:gd name="T14" fmla="*/ 0 60000 65536"/>
                      <a:gd name="T15" fmla="*/ 0 w 70"/>
                      <a:gd name="T16" fmla="*/ 0 h 165"/>
                      <a:gd name="T17" fmla="*/ 70 w 70"/>
                      <a:gd name="T18" fmla="*/ 165 h 165"/>
                    </a:gdLst>
                    <a:ahLst/>
                    <a:cxnLst>
                      <a:cxn ang="T10">
                        <a:pos x="T0" y="T1"/>
                      </a:cxn>
                      <a:cxn ang="T11">
                        <a:pos x="T2" y="T3"/>
                      </a:cxn>
                      <a:cxn ang="T12">
                        <a:pos x="T4" y="T5"/>
                      </a:cxn>
                      <a:cxn ang="T13">
                        <a:pos x="T6" y="T7"/>
                      </a:cxn>
                      <a:cxn ang="T14">
                        <a:pos x="T8" y="T9"/>
                      </a:cxn>
                    </a:cxnLst>
                    <a:rect l="T15" t="T16" r="T17" b="T18"/>
                    <a:pathLst>
                      <a:path w="70" h="165">
                        <a:moveTo>
                          <a:pt x="0" y="0"/>
                        </a:moveTo>
                        <a:lnTo>
                          <a:pt x="70" y="68"/>
                        </a:lnTo>
                        <a:lnTo>
                          <a:pt x="70" y="16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14" name="Rectangle 141"/>
                  <p:cNvSpPr>
                    <a:spLocks noChangeArrowheads="1"/>
                  </p:cNvSpPr>
                  <p:nvPr/>
                </p:nvSpPr>
                <p:spPr bwMode="auto">
                  <a:xfrm>
                    <a:off x="3078" y="2294"/>
                    <a:ext cx="207" cy="97"/>
                  </a:xfrm>
                  <a:prstGeom prst="rect">
                    <a:avLst/>
                  </a:prstGeom>
                  <a:solidFill>
                    <a:srgbClr val="CDE6FF"/>
                  </a:solidFill>
                  <a:ln w="4763">
                    <a:solidFill>
                      <a:schemeClr val="bg2"/>
                    </a:solidFill>
                    <a:miter lim="800000"/>
                    <a:headEnd/>
                    <a:tailEnd/>
                  </a:ln>
                </p:spPr>
                <p:txBody>
                  <a:bodyPr/>
                  <a:lstStyle/>
                  <a:p>
                    <a:endParaRPr lang="en-US"/>
                  </a:p>
                </p:txBody>
              </p:sp>
              <p:sp>
                <p:nvSpPr>
                  <p:cNvPr id="17615" name="Freeform 142"/>
                  <p:cNvSpPr>
                    <a:spLocks/>
                  </p:cNvSpPr>
                  <p:nvPr/>
                </p:nvSpPr>
                <p:spPr bwMode="auto">
                  <a:xfrm>
                    <a:off x="3008" y="2226"/>
                    <a:ext cx="277" cy="68"/>
                  </a:xfrm>
                  <a:custGeom>
                    <a:avLst/>
                    <a:gdLst>
                      <a:gd name="T0" fmla="*/ 207 w 277"/>
                      <a:gd name="T1" fmla="*/ 0 h 68"/>
                      <a:gd name="T2" fmla="*/ 0 w 277"/>
                      <a:gd name="T3" fmla="*/ 0 h 68"/>
                      <a:gd name="T4" fmla="*/ 70 w 277"/>
                      <a:gd name="T5" fmla="*/ 68 h 68"/>
                      <a:gd name="T6" fmla="*/ 277 w 277"/>
                      <a:gd name="T7" fmla="*/ 68 h 68"/>
                      <a:gd name="T8" fmla="*/ 207 w 277"/>
                      <a:gd name="T9" fmla="*/ 0 h 68"/>
                      <a:gd name="T10" fmla="*/ 0 60000 65536"/>
                      <a:gd name="T11" fmla="*/ 0 60000 65536"/>
                      <a:gd name="T12" fmla="*/ 0 60000 65536"/>
                      <a:gd name="T13" fmla="*/ 0 60000 65536"/>
                      <a:gd name="T14" fmla="*/ 0 60000 65536"/>
                      <a:gd name="T15" fmla="*/ 0 w 277"/>
                      <a:gd name="T16" fmla="*/ 0 h 68"/>
                      <a:gd name="T17" fmla="*/ 277 w 277"/>
                      <a:gd name="T18" fmla="*/ 68 h 68"/>
                    </a:gdLst>
                    <a:ahLst/>
                    <a:cxnLst>
                      <a:cxn ang="T10">
                        <a:pos x="T0" y="T1"/>
                      </a:cxn>
                      <a:cxn ang="T11">
                        <a:pos x="T2" y="T3"/>
                      </a:cxn>
                      <a:cxn ang="T12">
                        <a:pos x="T4" y="T5"/>
                      </a:cxn>
                      <a:cxn ang="T13">
                        <a:pos x="T6" y="T7"/>
                      </a:cxn>
                      <a:cxn ang="T14">
                        <a:pos x="T8" y="T9"/>
                      </a:cxn>
                    </a:cxnLst>
                    <a:rect l="T15" t="T16" r="T17" b="T18"/>
                    <a:pathLst>
                      <a:path w="277" h="68">
                        <a:moveTo>
                          <a:pt x="207" y="0"/>
                        </a:moveTo>
                        <a:lnTo>
                          <a:pt x="0" y="0"/>
                        </a:lnTo>
                        <a:lnTo>
                          <a:pt x="70" y="68"/>
                        </a:lnTo>
                        <a:lnTo>
                          <a:pt x="277" y="68"/>
                        </a:lnTo>
                        <a:lnTo>
                          <a:pt x="20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601" name="Group 143"/>
                <p:cNvGrpSpPr>
                  <a:grpSpLocks/>
                </p:cNvGrpSpPr>
                <p:nvPr/>
              </p:nvGrpSpPr>
              <p:grpSpPr bwMode="auto">
                <a:xfrm>
                  <a:off x="2765" y="2213"/>
                  <a:ext cx="300" cy="178"/>
                  <a:chOff x="2765" y="2213"/>
                  <a:chExt cx="300" cy="178"/>
                </a:xfrm>
              </p:grpSpPr>
              <p:sp>
                <p:nvSpPr>
                  <p:cNvPr id="17610" name="Freeform 144"/>
                  <p:cNvSpPr>
                    <a:spLocks/>
                  </p:cNvSpPr>
                  <p:nvPr/>
                </p:nvSpPr>
                <p:spPr bwMode="auto">
                  <a:xfrm>
                    <a:off x="2765" y="2213"/>
                    <a:ext cx="83" cy="178"/>
                  </a:xfrm>
                  <a:custGeom>
                    <a:avLst/>
                    <a:gdLst>
                      <a:gd name="T0" fmla="*/ 0 w 83"/>
                      <a:gd name="T1" fmla="*/ 0 h 178"/>
                      <a:gd name="T2" fmla="*/ 83 w 83"/>
                      <a:gd name="T3" fmla="*/ 81 h 178"/>
                      <a:gd name="T4" fmla="*/ 83 w 83"/>
                      <a:gd name="T5" fmla="*/ 178 h 178"/>
                      <a:gd name="T6" fmla="*/ 0 w 83"/>
                      <a:gd name="T7" fmla="*/ 97 h 178"/>
                      <a:gd name="T8" fmla="*/ 0 w 83"/>
                      <a:gd name="T9" fmla="*/ 0 h 178"/>
                      <a:gd name="T10" fmla="*/ 0 60000 65536"/>
                      <a:gd name="T11" fmla="*/ 0 60000 65536"/>
                      <a:gd name="T12" fmla="*/ 0 60000 65536"/>
                      <a:gd name="T13" fmla="*/ 0 60000 65536"/>
                      <a:gd name="T14" fmla="*/ 0 60000 65536"/>
                      <a:gd name="T15" fmla="*/ 0 w 83"/>
                      <a:gd name="T16" fmla="*/ 0 h 178"/>
                      <a:gd name="T17" fmla="*/ 83 w 83"/>
                      <a:gd name="T18" fmla="*/ 178 h 178"/>
                    </a:gdLst>
                    <a:ahLst/>
                    <a:cxnLst>
                      <a:cxn ang="T10">
                        <a:pos x="T0" y="T1"/>
                      </a:cxn>
                      <a:cxn ang="T11">
                        <a:pos x="T2" y="T3"/>
                      </a:cxn>
                      <a:cxn ang="T12">
                        <a:pos x="T4" y="T5"/>
                      </a:cxn>
                      <a:cxn ang="T13">
                        <a:pos x="T6" y="T7"/>
                      </a:cxn>
                      <a:cxn ang="T14">
                        <a:pos x="T8" y="T9"/>
                      </a:cxn>
                    </a:cxnLst>
                    <a:rect l="T15" t="T16" r="T17" b="T18"/>
                    <a:pathLst>
                      <a:path w="83" h="178">
                        <a:moveTo>
                          <a:pt x="0" y="0"/>
                        </a:moveTo>
                        <a:lnTo>
                          <a:pt x="83" y="81"/>
                        </a:lnTo>
                        <a:lnTo>
                          <a:pt x="83" y="17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11" name="Rectangle 145"/>
                  <p:cNvSpPr>
                    <a:spLocks noChangeArrowheads="1"/>
                  </p:cNvSpPr>
                  <p:nvPr/>
                </p:nvSpPr>
                <p:spPr bwMode="auto">
                  <a:xfrm>
                    <a:off x="2848" y="2294"/>
                    <a:ext cx="217" cy="97"/>
                  </a:xfrm>
                  <a:prstGeom prst="rect">
                    <a:avLst/>
                  </a:prstGeom>
                  <a:solidFill>
                    <a:srgbClr val="CDE6FF"/>
                  </a:solidFill>
                  <a:ln w="4763">
                    <a:solidFill>
                      <a:schemeClr val="bg2"/>
                    </a:solidFill>
                    <a:miter lim="800000"/>
                    <a:headEnd/>
                    <a:tailEnd/>
                  </a:ln>
                </p:spPr>
                <p:txBody>
                  <a:bodyPr/>
                  <a:lstStyle/>
                  <a:p>
                    <a:endParaRPr lang="en-US"/>
                  </a:p>
                </p:txBody>
              </p:sp>
              <p:sp>
                <p:nvSpPr>
                  <p:cNvPr id="17612" name="Freeform 146"/>
                  <p:cNvSpPr>
                    <a:spLocks/>
                  </p:cNvSpPr>
                  <p:nvPr/>
                </p:nvSpPr>
                <p:spPr bwMode="auto">
                  <a:xfrm>
                    <a:off x="2765" y="2213"/>
                    <a:ext cx="300" cy="81"/>
                  </a:xfrm>
                  <a:custGeom>
                    <a:avLst/>
                    <a:gdLst>
                      <a:gd name="T0" fmla="*/ 217 w 300"/>
                      <a:gd name="T1" fmla="*/ 0 h 81"/>
                      <a:gd name="T2" fmla="*/ 0 w 300"/>
                      <a:gd name="T3" fmla="*/ 0 h 81"/>
                      <a:gd name="T4" fmla="*/ 83 w 300"/>
                      <a:gd name="T5" fmla="*/ 81 h 81"/>
                      <a:gd name="T6" fmla="*/ 300 w 300"/>
                      <a:gd name="T7" fmla="*/ 81 h 81"/>
                      <a:gd name="T8" fmla="*/ 217 w 300"/>
                      <a:gd name="T9" fmla="*/ 0 h 81"/>
                      <a:gd name="T10" fmla="*/ 0 60000 65536"/>
                      <a:gd name="T11" fmla="*/ 0 60000 65536"/>
                      <a:gd name="T12" fmla="*/ 0 60000 65536"/>
                      <a:gd name="T13" fmla="*/ 0 60000 65536"/>
                      <a:gd name="T14" fmla="*/ 0 60000 65536"/>
                      <a:gd name="T15" fmla="*/ 0 w 300"/>
                      <a:gd name="T16" fmla="*/ 0 h 81"/>
                      <a:gd name="T17" fmla="*/ 300 w 300"/>
                      <a:gd name="T18" fmla="*/ 81 h 81"/>
                    </a:gdLst>
                    <a:ahLst/>
                    <a:cxnLst>
                      <a:cxn ang="T10">
                        <a:pos x="T0" y="T1"/>
                      </a:cxn>
                      <a:cxn ang="T11">
                        <a:pos x="T2" y="T3"/>
                      </a:cxn>
                      <a:cxn ang="T12">
                        <a:pos x="T4" y="T5"/>
                      </a:cxn>
                      <a:cxn ang="T13">
                        <a:pos x="T6" y="T7"/>
                      </a:cxn>
                      <a:cxn ang="T14">
                        <a:pos x="T8" y="T9"/>
                      </a:cxn>
                    </a:cxnLst>
                    <a:rect l="T15" t="T16" r="T17" b="T18"/>
                    <a:pathLst>
                      <a:path w="300" h="81">
                        <a:moveTo>
                          <a:pt x="217" y="0"/>
                        </a:moveTo>
                        <a:lnTo>
                          <a:pt x="0" y="0"/>
                        </a:lnTo>
                        <a:lnTo>
                          <a:pt x="83" y="81"/>
                        </a:lnTo>
                        <a:lnTo>
                          <a:pt x="300" y="81"/>
                        </a:lnTo>
                        <a:lnTo>
                          <a:pt x="21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602" name="Group 147"/>
                <p:cNvGrpSpPr>
                  <a:grpSpLocks/>
                </p:cNvGrpSpPr>
                <p:nvPr/>
              </p:nvGrpSpPr>
              <p:grpSpPr bwMode="auto">
                <a:xfrm>
                  <a:off x="2370" y="2239"/>
                  <a:ext cx="462" cy="152"/>
                  <a:chOff x="2370" y="2239"/>
                  <a:chExt cx="462" cy="152"/>
                </a:xfrm>
              </p:grpSpPr>
              <p:sp>
                <p:nvSpPr>
                  <p:cNvPr id="17607" name="Freeform 148"/>
                  <p:cNvSpPr>
                    <a:spLocks/>
                  </p:cNvSpPr>
                  <p:nvPr/>
                </p:nvSpPr>
                <p:spPr bwMode="auto">
                  <a:xfrm>
                    <a:off x="2370" y="2239"/>
                    <a:ext cx="57" cy="152"/>
                  </a:xfrm>
                  <a:custGeom>
                    <a:avLst/>
                    <a:gdLst>
                      <a:gd name="T0" fmla="*/ 0 w 57"/>
                      <a:gd name="T1" fmla="*/ 0 h 152"/>
                      <a:gd name="T2" fmla="*/ 57 w 57"/>
                      <a:gd name="T3" fmla="*/ 55 h 152"/>
                      <a:gd name="T4" fmla="*/ 57 w 57"/>
                      <a:gd name="T5" fmla="*/ 152 h 152"/>
                      <a:gd name="T6" fmla="*/ 0 w 57"/>
                      <a:gd name="T7" fmla="*/ 97 h 152"/>
                      <a:gd name="T8" fmla="*/ 0 w 57"/>
                      <a:gd name="T9" fmla="*/ 0 h 152"/>
                      <a:gd name="T10" fmla="*/ 0 60000 65536"/>
                      <a:gd name="T11" fmla="*/ 0 60000 65536"/>
                      <a:gd name="T12" fmla="*/ 0 60000 65536"/>
                      <a:gd name="T13" fmla="*/ 0 60000 65536"/>
                      <a:gd name="T14" fmla="*/ 0 60000 65536"/>
                      <a:gd name="T15" fmla="*/ 0 w 57"/>
                      <a:gd name="T16" fmla="*/ 0 h 152"/>
                      <a:gd name="T17" fmla="*/ 57 w 57"/>
                      <a:gd name="T18" fmla="*/ 152 h 152"/>
                    </a:gdLst>
                    <a:ahLst/>
                    <a:cxnLst>
                      <a:cxn ang="T10">
                        <a:pos x="T0" y="T1"/>
                      </a:cxn>
                      <a:cxn ang="T11">
                        <a:pos x="T2" y="T3"/>
                      </a:cxn>
                      <a:cxn ang="T12">
                        <a:pos x="T4" y="T5"/>
                      </a:cxn>
                      <a:cxn ang="T13">
                        <a:pos x="T6" y="T7"/>
                      </a:cxn>
                      <a:cxn ang="T14">
                        <a:pos x="T8" y="T9"/>
                      </a:cxn>
                    </a:cxnLst>
                    <a:rect l="T15" t="T16" r="T17" b="T18"/>
                    <a:pathLst>
                      <a:path w="57" h="152">
                        <a:moveTo>
                          <a:pt x="0" y="0"/>
                        </a:moveTo>
                        <a:lnTo>
                          <a:pt x="57" y="55"/>
                        </a:lnTo>
                        <a:lnTo>
                          <a:pt x="57" y="152"/>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08" name="Rectangle 149"/>
                  <p:cNvSpPr>
                    <a:spLocks noChangeArrowheads="1"/>
                  </p:cNvSpPr>
                  <p:nvPr/>
                </p:nvSpPr>
                <p:spPr bwMode="auto">
                  <a:xfrm>
                    <a:off x="2427" y="2294"/>
                    <a:ext cx="405" cy="97"/>
                  </a:xfrm>
                  <a:prstGeom prst="rect">
                    <a:avLst/>
                  </a:prstGeom>
                  <a:solidFill>
                    <a:srgbClr val="CDE6FF"/>
                  </a:solidFill>
                  <a:ln w="4763">
                    <a:solidFill>
                      <a:schemeClr val="bg2"/>
                    </a:solidFill>
                    <a:miter lim="800000"/>
                    <a:headEnd/>
                    <a:tailEnd/>
                  </a:ln>
                </p:spPr>
                <p:txBody>
                  <a:bodyPr/>
                  <a:lstStyle/>
                  <a:p>
                    <a:endParaRPr lang="en-US"/>
                  </a:p>
                </p:txBody>
              </p:sp>
              <p:sp>
                <p:nvSpPr>
                  <p:cNvPr id="17609" name="Freeform 150"/>
                  <p:cNvSpPr>
                    <a:spLocks/>
                  </p:cNvSpPr>
                  <p:nvPr/>
                </p:nvSpPr>
                <p:spPr bwMode="auto">
                  <a:xfrm>
                    <a:off x="2370" y="2239"/>
                    <a:ext cx="462" cy="55"/>
                  </a:xfrm>
                  <a:custGeom>
                    <a:avLst/>
                    <a:gdLst>
                      <a:gd name="T0" fmla="*/ 405 w 462"/>
                      <a:gd name="T1" fmla="*/ 0 h 55"/>
                      <a:gd name="T2" fmla="*/ 0 w 462"/>
                      <a:gd name="T3" fmla="*/ 0 h 55"/>
                      <a:gd name="T4" fmla="*/ 57 w 462"/>
                      <a:gd name="T5" fmla="*/ 55 h 55"/>
                      <a:gd name="T6" fmla="*/ 462 w 462"/>
                      <a:gd name="T7" fmla="*/ 55 h 55"/>
                      <a:gd name="T8" fmla="*/ 405 w 462"/>
                      <a:gd name="T9" fmla="*/ 0 h 55"/>
                      <a:gd name="T10" fmla="*/ 0 60000 65536"/>
                      <a:gd name="T11" fmla="*/ 0 60000 65536"/>
                      <a:gd name="T12" fmla="*/ 0 60000 65536"/>
                      <a:gd name="T13" fmla="*/ 0 60000 65536"/>
                      <a:gd name="T14" fmla="*/ 0 60000 65536"/>
                      <a:gd name="T15" fmla="*/ 0 w 462"/>
                      <a:gd name="T16" fmla="*/ 0 h 55"/>
                      <a:gd name="T17" fmla="*/ 462 w 462"/>
                      <a:gd name="T18" fmla="*/ 55 h 55"/>
                    </a:gdLst>
                    <a:ahLst/>
                    <a:cxnLst>
                      <a:cxn ang="T10">
                        <a:pos x="T0" y="T1"/>
                      </a:cxn>
                      <a:cxn ang="T11">
                        <a:pos x="T2" y="T3"/>
                      </a:cxn>
                      <a:cxn ang="T12">
                        <a:pos x="T4" y="T5"/>
                      </a:cxn>
                      <a:cxn ang="T13">
                        <a:pos x="T6" y="T7"/>
                      </a:cxn>
                      <a:cxn ang="T14">
                        <a:pos x="T8" y="T9"/>
                      </a:cxn>
                    </a:cxnLst>
                    <a:rect l="T15" t="T16" r="T17" b="T18"/>
                    <a:pathLst>
                      <a:path w="462" h="55">
                        <a:moveTo>
                          <a:pt x="405" y="0"/>
                        </a:moveTo>
                        <a:lnTo>
                          <a:pt x="0" y="0"/>
                        </a:lnTo>
                        <a:lnTo>
                          <a:pt x="57" y="55"/>
                        </a:lnTo>
                        <a:lnTo>
                          <a:pt x="462" y="55"/>
                        </a:lnTo>
                        <a:lnTo>
                          <a:pt x="405"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17603" name="Group 151"/>
                <p:cNvGrpSpPr>
                  <a:grpSpLocks/>
                </p:cNvGrpSpPr>
                <p:nvPr/>
              </p:nvGrpSpPr>
              <p:grpSpPr bwMode="auto">
                <a:xfrm>
                  <a:off x="2021" y="2236"/>
                  <a:ext cx="396" cy="155"/>
                  <a:chOff x="2021" y="2236"/>
                  <a:chExt cx="396" cy="155"/>
                </a:xfrm>
              </p:grpSpPr>
              <p:sp>
                <p:nvSpPr>
                  <p:cNvPr id="17604" name="Freeform 152"/>
                  <p:cNvSpPr>
                    <a:spLocks/>
                  </p:cNvSpPr>
                  <p:nvPr/>
                </p:nvSpPr>
                <p:spPr bwMode="auto">
                  <a:xfrm>
                    <a:off x="2021" y="2236"/>
                    <a:ext cx="59" cy="155"/>
                  </a:xfrm>
                  <a:custGeom>
                    <a:avLst/>
                    <a:gdLst>
                      <a:gd name="T0" fmla="*/ 0 w 59"/>
                      <a:gd name="T1" fmla="*/ 0 h 155"/>
                      <a:gd name="T2" fmla="*/ 59 w 59"/>
                      <a:gd name="T3" fmla="*/ 58 h 155"/>
                      <a:gd name="T4" fmla="*/ 59 w 59"/>
                      <a:gd name="T5" fmla="*/ 155 h 155"/>
                      <a:gd name="T6" fmla="*/ 0 w 59"/>
                      <a:gd name="T7" fmla="*/ 97 h 155"/>
                      <a:gd name="T8" fmla="*/ 0 w 59"/>
                      <a:gd name="T9" fmla="*/ 0 h 155"/>
                      <a:gd name="T10" fmla="*/ 0 60000 65536"/>
                      <a:gd name="T11" fmla="*/ 0 60000 65536"/>
                      <a:gd name="T12" fmla="*/ 0 60000 65536"/>
                      <a:gd name="T13" fmla="*/ 0 60000 65536"/>
                      <a:gd name="T14" fmla="*/ 0 60000 65536"/>
                      <a:gd name="T15" fmla="*/ 0 w 59"/>
                      <a:gd name="T16" fmla="*/ 0 h 155"/>
                      <a:gd name="T17" fmla="*/ 59 w 59"/>
                      <a:gd name="T18" fmla="*/ 155 h 155"/>
                    </a:gdLst>
                    <a:ahLst/>
                    <a:cxnLst>
                      <a:cxn ang="T10">
                        <a:pos x="T0" y="T1"/>
                      </a:cxn>
                      <a:cxn ang="T11">
                        <a:pos x="T2" y="T3"/>
                      </a:cxn>
                      <a:cxn ang="T12">
                        <a:pos x="T4" y="T5"/>
                      </a:cxn>
                      <a:cxn ang="T13">
                        <a:pos x="T6" y="T7"/>
                      </a:cxn>
                      <a:cxn ang="T14">
                        <a:pos x="T8" y="T9"/>
                      </a:cxn>
                    </a:cxnLst>
                    <a:rect l="T15" t="T16" r="T17" b="T18"/>
                    <a:pathLst>
                      <a:path w="59" h="155">
                        <a:moveTo>
                          <a:pt x="0" y="0"/>
                        </a:moveTo>
                        <a:lnTo>
                          <a:pt x="59" y="58"/>
                        </a:lnTo>
                        <a:lnTo>
                          <a:pt x="59" y="15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17605" name="Rectangle 153"/>
                  <p:cNvSpPr>
                    <a:spLocks noChangeArrowheads="1"/>
                  </p:cNvSpPr>
                  <p:nvPr/>
                </p:nvSpPr>
                <p:spPr bwMode="auto">
                  <a:xfrm>
                    <a:off x="2080" y="2294"/>
                    <a:ext cx="337" cy="97"/>
                  </a:xfrm>
                  <a:prstGeom prst="rect">
                    <a:avLst/>
                  </a:prstGeom>
                  <a:solidFill>
                    <a:srgbClr val="CDE6FF"/>
                  </a:solidFill>
                  <a:ln w="4763">
                    <a:solidFill>
                      <a:schemeClr val="bg2"/>
                    </a:solidFill>
                    <a:miter lim="800000"/>
                    <a:headEnd/>
                    <a:tailEnd/>
                  </a:ln>
                </p:spPr>
                <p:txBody>
                  <a:bodyPr/>
                  <a:lstStyle/>
                  <a:p>
                    <a:endParaRPr lang="en-US"/>
                  </a:p>
                </p:txBody>
              </p:sp>
              <p:sp>
                <p:nvSpPr>
                  <p:cNvPr id="17606" name="Freeform 154"/>
                  <p:cNvSpPr>
                    <a:spLocks/>
                  </p:cNvSpPr>
                  <p:nvPr/>
                </p:nvSpPr>
                <p:spPr bwMode="auto">
                  <a:xfrm>
                    <a:off x="2021" y="2236"/>
                    <a:ext cx="396" cy="58"/>
                  </a:xfrm>
                  <a:custGeom>
                    <a:avLst/>
                    <a:gdLst>
                      <a:gd name="T0" fmla="*/ 336 w 396"/>
                      <a:gd name="T1" fmla="*/ 0 h 58"/>
                      <a:gd name="T2" fmla="*/ 0 w 396"/>
                      <a:gd name="T3" fmla="*/ 0 h 58"/>
                      <a:gd name="T4" fmla="*/ 59 w 396"/>
                      <a:gd name="T5" fmla="*/ 58 h 58"/>
                      <a:gd name="T6" fmla="*/ 396 w 396"/>
                      <a:gd name="T7" fmla="*/ 58 h 58"/>
                      <a:gd name="T8" fmla="*/ 336 w 396"/>
                      <a:gd name="T9" fmla="*/ 0 h 58"/>
                      <a:gd name="T10" fmla="*/ 0 60000 65536"/>
                      <a:gd name="T11" fmla="*/ 0 60000 65536"/>
                      <a:gd name="T12" fmla="*/ 0 60000 65536"/>
                      <a:gd name="T13" fmla="*/ 0 60000 65536"/>
                      <a:gd name="T14" fmla="*/ 0 60000 65536"/>
                      <a:gd name="T15" fmla="*/ 0 w 396"/>
                      <a:gd name="T16" fmla="*/ 0 h 58"/>
                      <a:gd name="T17" fmla="*/ 396 w 396"/>
                      <a:gd name="T18" fmla="*/ 58 h 58"/>
                    </a:gdLst>
                    <a:ahLst/>
                    <a:cxnLst>
                      <a:cxn ang="T10">
                        <a:pos x="T0" y="T1"/>
                      </a:cxn>
                      <a:cxn ang="T11">
                        <a:pos x="T2" y="T3"/>
                      </a:cxn>
                      <a:cxn ang="T12">
                        <a:pos x="T4" y="T5"/>
                      </a:cxn>
                      <a:cxn ang="T13">
                        <a:pos x="T6" y="T7"/>
                      </a:cxn>
                      <a:cxn ang="T14">
                        <a:pos x="T8" y="T9"/>
                      </a:cxn>
                    </a:cxnLst>
                    <a:rect l="T15" t="T16" r="T17" b="T18"/>
                    <a:pathLst>
                      <a:path w="396" h="58">
                        <a:moveTo>
                          <a:pt x="336" y="0"/>
                        </a:moveTo>
                        <a:lnTo>
                          <a:pt x="0" y="0"/>
                        </a:lnTo>
                        <a:lnTo>
                          <a:pt x="59" y="58"/>
                        </a:lnTo>
                        <a:lnTo>
                          <a:pt x="396" y="58"/>
                        </a:lnTo>
                        <a:lnTo>
                          <a:pt x="336" y="0"/>
                        </a:lnTo>
                        <a:close/>
                      </a:path>
                    </a:pathLst>
                  </a:custGeom>
                  <a:solidFill>
                    <a:srgbClr val="CDE6FF"/>
                  </a:solidFill>
                  <a:ln w="4763">
                    <a:solidFill>
                      <a:schemeClr val="bg2"/>
                    </a:solidFill>
                    <a:prstDash val="solid"/>
                    <a:round/>
                    <a:headEnd/>
                    <a:tailEnd/>
                  </a:ln>
                </p:spPr>
                <p:txBody>
                  <a:bodyPr/>
                  <a:lstStyle/>
                  <a:p>
                    <a:endParaRPr lang="en-US"/>
                  </a:p>
                </p:txBody>
              </p:sp>
            </p:grpSp>
          </p:grpSp>
          <p:sp>
            <p:nvSpPr>
              <p:cNvPr id="17553" name="Line 155"/>
              <p:cNvSpPr>
                <a:spLocks noChangeShapeType="1"/>
              </p:cNvSpPr>
              <p:nvPr/>
            </p:nvSpPr>
            <p:spPr bwMode="auto">
              <a:xfrm flipV="1">
                <a:off x="1829" y="1959"/>
                <a:ext cx="700" cy="81"/>
              </a:xfrm>
              <a:prstGeom prst="line">
                <a:avLst/>
              </a:prstGeom>
              <a:noFill/>
              <a:ln w="3175">
                <a:solidFill>
                  <a:schemeClr val="bg2"/>
                </a:solidFill>
                <a:round/>
                <a:headEnd/>
                <a:tailEnd/>
              </a:ln>
            </p:spPr>
            <p:txBody>
              <a:bodyPr/>
              <a:lstStyle/>
              <a:p>
                <a:endParaRPr lang="en-US"/>
              </a:p>
            </p:txBody>
          </p:sp>
          <p:sp>
            <p:nvSpPr>
              <p:cNvPr id="17554" name="Line 156"/>
              <p:cNvSpPr>
                <a:spLocks noChangeShapeType="1"/>
              </p:cNvSpPr>
              <p:nvPr/>
            </p:nvSpPr>
            <p:spPr bwMode="auto">
              <a:xfrm flipH="1" flipV="1">
                <a:off x="1752" y="1962"/>
                <a:ext cx="861" cy="78"/>
              </a:xfrm>
              <a:prstGeom prst="line">
                <a:avLst/>
              </a:prstGeom>
              <a:noFill/>
              <a:ln w="3175">
                <a:solidFill>
                  <a:schemeClr val="bg2"/>
                </a:solidFill>
                <a:round/>
                <a:headEnd/>
                <a:tailEnd/>
              </a:ln>
            </p:spPr>
            <p:txBody>
              <a:bodyPr/>
              <a:lstStyle/>
              <a:p>
                <a:endParaRPr lang="en-US"/>
              </a:p>
            </p:txBody>
          </p:sp>
          <p:sp>
            <p:nvSpPr>
              <p:cNvPr id="17555" name="Oval 157"/>
              <p:cNvSpPr>
                <a:spLocks noChangeArrowheads="1"/>
              </p:cNvSpPr>
              <p:nvPr/>
            </p:nvSpPr>
            <p:spPr bwMode="auto">
              <a:xfrm>
                <a:off x="2114" y="1981"/>
                <a:ext cx="127" cy="38"/>
              </a:xfrm>
              <a:prstGeom prst="ellipse">
                <a:avLst/>
              </a:prstGeom>
              <a:solidFill>
                <a:srgbClr val="CDE6FF"/>
              </a:solidFill>
              <a:ln w="3175">
                <a:solidFill>
                  <a:schemeClr val="bg2"/>
                </a:solidFill>
                <a:round/>
                <a:headEnd/>
                <a:tailEnd/>
              </a:ln>
            </p:spPr>
            <p:txBody>
              <a:bodyPr/>
              <a:lstStyle/>
              <a:p>
                <a:endParaRPr lang="en-US"/>
              </a:p>
            </p:txBody>
          </p:sp>
          <p:sp>
            <p:nvSpPr>
              <p:cNvPr id="17556" name="Line 158"/>
              <p:cNvSpPr>
                <a:spLocks noChangeShapeType="1"/>
              </p:cNvSpPr>
              <p:nvPr/>
            </p:nvSpPr>
            <p:spPr bwMode="auto">
              <a:xfrm>
                <a:off x="2608" y="2002"/>
                <a:ext cx="311" cy="1"/>
              </a:xfrm>
              <a:prstGeom prst="line">
                <a:avLst/>
              </a:prstGeom>
              <a:noFill/>
              <a:ln w="3175">
                <a:solidFill>
                  <a:schemeClr val="bg2"/>
                </a:solidFill>
                <a:round/>
                <a:headEnd/>
                <a:tailEnd/>
              </a:ln>
            </p:spPr>
            <p:txBody>
              <a:bodyPr/>
              <a:lstStyle/>
              <a:p>
                <a:endParaRPr lang="en-US"/>
              </a:p>
            </p:txBody>
          </p:sp>
          <p:sp>
            <p:nvSpPr>
              <p:cNvPr id="17557" name="Line 159"/>
              <p:cNvSpPr>
                <a:spLocks noChangeShapeType="1"/>
              </p:cNvSpPr>
              <p:nvPr/>
            </p:nvSpPr>
            <p:spPr bwMode="auto">
              <a:xfrm flipH="1" flipV="1">
                <a:off x="2717" y="1959"/>
                <a:ext cx="81" cy="82"/>
              </a:xfrm>
              <a:prstGeom prst="line">
                <a:avLst/>
              </a:prstGeom>
              <a:noFill/>
              <a:ln w="3175">
                <a:solidFill>
                  <a:schemeClr val="bg2"/>
                </a:solidFill>
                <a:round/>
                <a:headEnd/>
                <a:tailEnd/>
              </a:ln>
            </p:spPr>
            <p:txBody>
              <a:bodyPr/>
              <a:lstStyle/>
              <a:p>
                <a:endParaRPr lang="en-US"/>
              </a:p>
            </p:txBody>
          </p:sp>
          <p:sp>
            <p:nvSpPr>
              <p:cNvPr id="17558" name="Line 160"/>
              <p:cNvSpPr>
                <a:spLocks noChangeShapeType="1"/>
              </p:cNvSpPr>
              <p:nvPr/>
            </p:nvSpPr>
            <p:spPr bwMode="auto">
              <a:xfrm>
                <a:off x="2801" y="2041"/>
                <a:ext cx="1" cy="97"/>
              </a:xfrm>
              <a:prstGeom prst="line">
                <a:avLst/>
              </a:prstGeom>
              <a:noFill/>
              <a:ln w="3175">
                <a:solidFill>
                  <a:schemeClr val="bg2"/>
                </a:solidFill>
                <a:round/>
                <a:headEnd/>
                <a:tailEnd/>
              </a:ln>
            </p:spPr>
            <p:txBody>
              <a:bodyPr/>
              <a:lstStyle/>
              <a:p>
                <a:endParaRPr lang="en-US"/>
              </a:p>
            </p:txBody>
          </p:sp>
          <p:sp>
            <p:nvSpPr>
              <p:cNvPr id="17559" name="Line 161"/>
              <p:cNvSpPr>
                <a:spLocks noChangeShapeType="1"/>
              </p:cNvSpPr>
              <p:nvPr/>
            </p:nvSpPr>
            <p:spPr bwMode="auto">
              <a:xfrm flipV="1">
                <a:off x="1897" y="2108"/>
                <a:ext cx="1" cy="94"/>
              </a:xfrm>
              <a:prstGeom prst="line">
                <a:avLst/>
              </a:prstGeom>
              <a:noFill/>
              <a:ln w="3175">
                <a:solidFill>
                  <a:schemeClr val="bg2"/>
                </a:solidFill>
                <a:round/>
                <a:headEnd/>
                <a:tailEnd/>
              </a:ln>
            </p:spPr>
            <p:txBody>
              <a:bodyPr/>
              <a:lstStyle/>
              <a:p>
                <a:endParaRPr lang="en-US"/>
              </a:p>
            </p:txBody>
          </p:sp>
          <p:sp>
            <p:nvSpPr>
              <p:cNvPr id="17560" name="Line 162"/>
              <p:cNvSpPr>
                <a:spLocks noChangeShapeType="1"/>
              </p:cNvSpPr>
              <p:nvPr/>
            </p:nvSpPr>
            <p:spPr bwMode="auto">
              <a:xfrm flipV="1">
                <a:off x="1956" y="2168"/>
                <a:ext cx="1" cy="93"/>
              </a:xfrm>
              <a:prstGeom prst="line">
                <a:avLst/>
              </a:prstGeom>
              <a:noFill/>
              <a:ln w="3175">
                <a:solidFill>
                  <a:schemeClr val="bg2"/>
                </a:solidFill>
                <a:round/>
                <a:headEnd/>
                <a:tailEnd/>
              </a:ln>
            </p:spPr>
            <p:txBody>
              <a:bodyPr/>
              <a:lstStyle/>
              <a:p>
                <a:endParaRPr lang="en-US"/>
              </a:p>
            </p:txBody>
          </p:sp>
          <p:sp>
            <p:nvSpPr>
              <p:cNvPr id="17561" name="Line 163"/>
              <p:cNvSpPr>
                <a:spLocks noChangeShapeType="1"/>
              </p:cNvSpPr>
              <p:nvPr/>
            </p:nvSpPr>
            <p:spPr bwMode="auto">
              <a:xfrm>
                <a:off x="1897" y="2108"/>
                <a:ext cx="96" cy="1"/>
              </a:xfrm>
              <a:prstGeom prst="line">
                <a:avLst/>
              </a:prstGeom>
              <a:noFill/>
              <a:ln w="3175">
                <a:solidFill>
                  <a:schemeClr val="bg2"/>
                </a:solidFill>
                <a:round/>
                <a:headEnd/>
                <a:tailEnd/>
              </a:ln>
            </p:spPr>
            <p:txBody>
              <a:bodyPr/>
              <a:lstStyle/>
              <a:p>
                <a:endParaRPr lang="en-US"/>
              </a:p>
            </p:txBody>
          </p:sp>
          <p:sp>
            <p:nvSpPr>
              <p:cNvPr id="17562" name="Line 164"/>
              <p:cNvSpPr>
                <a:spLocks noChangeShapeType="1"/>
              </p:cNvSpPr>
              <p:nvPr/>
            </p:nvSpPr>
            <p:spPr bwMode="auto">
              <a:xfrm>
                <a:off x="1956" y="2168"/>
                <a:ext cx="100" cy="1"/>
              </a:xfrm>
              <a:prstGeom prst="line">
                <a:avLst/>
              </a:prstGeom>
              <a:noFill/>
              <a:ln w="3175">
                <a:solidFill>
                  <a:schemeClr val="bg2"/>
                </a:solidFill>
                <a:round/>
                <a:headEnd/>
                <a:tailEnd/>
              </a:ln>
            </p:spPr>
            <p:txBody>
              <a:bodyPr/>
              <a:lstStyle/>
              <a:p>
                <a:endParaRPr lang="en-US"/>
              </a:p>
            </p:txBody>
          </p:sp>
          <p:sp>
            <p:nvSpPr>
              <p:cNvPr id="17563" name="Freeform 165"/>
              <p:cNvSpPr>
                <a:spLocks/>
              </p:cNvSpPr>
              <p:nvPr/>
            </p:nvSpPr>
            <p:spPr bwMode="auto">
              <a:xfrm>
                <a:off x="2359" y="2134"/>
                <a:ext cx="100" cy="92"/>
              </a:xfrm>
              <a:custGeom>
                <a:avLst/>
                <a:gdLst>
                  <a:gd name="T0" fmla="*/ 0 w 100"/>
                  <a:gd name="T1" fmla="*/ 92 h 92"/>
                  <a:gd name="T2" fmla="*/ 0 w 100"/>
                  <a:gd name="T3" fmla="*/ 0 h 92"/>
                  <a:gd name="T4" fmla="*/ 100 w 100"/>
                  <a:gd name="T5" fmla="*/ 0 h 92"/>
                  <a:gd name="T6" fmla="*/ 0 60000 65536"/>
                  <a:gd name="T7" fmla="*/ 0 60000 65536"/>
                  <a:gd name="T8" fmla="*/ 0 60000 65536"/>
                  <a:gd name="T9" fmla="*/ 0 w 100"/>
                  <a:gd name="T10" fmla="*/ 0 h 92"/>
                  <a:gd name="T11" fmla="*/ 100 w 100"/>
                  <a:gd name="T12" fmla="*/ 92 h 92"/>
                </a:gdLst>
                <a:ahLst/>
                <a:cxnLst>
                  <a:cxn ang="T6">
                    <a:pos x="T0" y="T1"/>
                  </a:cxn>
                  <a:cxn ang="T7">
                    <a:pos x="T2" y="T3"/>
                  </a:cxn>
                  <a:cxn ang="T8">
                    <a:pos x="T4" y="T5"/>
                  </a:cxn>
                </a:cxnLst>
                <a:rect l="T9" t="T10" r="T11" b="T12"/>
                <a:pathLst>
                  <a:path w="100" h="92">
                    <a:moveTo>
                      <a:pt x="0" y="92"/>
                    </a:moveTo>
                    <a:lnTo>
                      <a:pt x="0" y="0"/>
                    </a:lnTo>
                    <a:lnTo>
                      <a:pt x="100" y="0"/>
                    </a:lnTo>
                  </a:path>
                </a:pathLst>
              </a:custGeom>
              <a:noFill/>
              <a:ln w="3175">
                <a:solidFill>
                  <a:schemeClr val="bg2"/>
                </a:solidFill>
                <a:prstDash val="solid"/>
                <a:round/>
                <a:headEnd/>
                <a:tailEnd/>
              </a:ln>
            </p:spPr>
            <p:txBody>
              <a:bodyPr/>
              <a:lstStyle/>
              <a:p>
                <a:endParaRPr lang="en-US"/>
              </a:p>
            </p:txBody>
          </p:sp>
          <p:sp>
            <p:nvSpPr>
              <p:cNvPr id="17564" name="Line 166"/>
              <p:cNvSpPr>
                <a:spLocks noChangeShapeType="1"/>
              </p:cNvSpPr>
              <p:nvPr/>
            </p:nvSpPr>
            <p:spPr bwMode="auto">
              <a:xfrm flipV="1">
                <a:off x="2150" y="2295"/>
                <a:ext cx="1" cy="94"/>
              </a:xfrm>
              <a:prstGeom prst="line">
                <a:avLst/>
              </a:prstGeom>
              <a:noFill/>
              <a:ln w="4763">
                <a:solidFill>
                  <a:schemeClr val="bg2"/>
                </a:solidFill>
                <a:round/>
                <a:headEnd/>
                <a:tailEnd/>
              </a:ln>
            </p:spPr>
            <p:txBody>
              <a:bodyPr/>
              <a:lstStyle/>
              <a:p>
                <a:endParaRPr lang="en-US"/>
              </a:p>
            </p:txBody>
          </p:sp>
          <p:sp>
            <p:nvSpPr>
              <p:cNvPr id="17565" name="Line 167"/>
              <p:cNvSpPr>
                <a:spLocks noChangeShapeType="1"/>
              </p:cNvSpPr>
              <p:nvPr/>
            </p:nvSpPr>
            <p:spPr bwMode="auto">
              <a:xfrm flipV="1">
                <a:off x="2341" y="2295"/>
                <a:ext cx="1" cy="94"/>
              </a:xfrm>
              <a:prstGeom prst="line">
                <a:avLst/>
              </a:prstGeom>
              <a:noFill/>
              <a:ln w="4763">
                <a:solidFill>
                  <a:schemeClr val="bg2"/>
                </a:solidFill>
                <a:round/>
                <a:headEnd/>
                <a:tailEnd/>
              </a:ln>
            </p:spPr>
            <p:txBody>
              <a:bodyPr/>
              <a:lstStyle/>
              <a:p>
                <a:endParaRPr lang="en-US"/>
              </a:p>
            </p:txBody>
          </p:sp>
          <p:sp>
            <p:nvSpPr>
              <p:cNvPr id="17566" name="Line 168"/>
              <p:cNvSpPr>
                <a:spLocks noChangeShapeType="1"/>
              </p:cNvSpPr>
              <p:nvPr/>
            </p:nvSpPr>
            <p:spPr bwMode="auto">
              <a:xfrm flipV="1">
                <a:off x="2150" y="2239"/>
                <a:ext cx="60" cy="56"/>
              </a:xfrm>
              <a:prstGeom prst="line">
                <a:avLst/>
              </a:prstGeom>
              <a:noFill/>
              <a:ln w="4763">
                <a:solidFill>
                  <a:schemeClr val="bg2"/>
                </a:solidFill>
                <a:round/>
                <a:headEnd/>
                <a:tailEnd/>
              </a:ln>
            </p:spPr>
            <p:txBody>
              <a:bodyPr/>
              <a:lstStyle/>
              <a:p>
                <a:endParaRPr lang="en-US"/>
              </a:p>
            </p:txBody>
          </p:sp>
          <p:sp>
            <p:nvSpPr>
              <p:cNvPr id="17567" name="Line 169"/>
              <p:cNvSpPr>
                <a:spLocks noChangeShapeType="1"/>
              </p:cNvSpPr>
              <p:nvPr/>
            </p:nvSpPr>
            <p:spPr bwMode="auto">
              <a:xfrm flipH="1" flipV="1">
                <a:off x="2208" y="2239"/>
                <a:ext cx="133" cy="56"/>
              </a:xfrm>
              <a:prstGeom prst="line">
                <a:avLst/>
              </a:prstGeom>
              <a:noFill/>
              <a:ln w="4763">
                <a:solidFill>
                  <a:schemeClr val="bg2"/>
                </a:solidFill>
                <a:round/>
                <a:headEnd/>
                <a:tailEnd/>
              </a:ln>
            </p:spPr>
            <p:txBody>
              <a:bodyPr/>
              <a:lstStyle/>
              <a:p>
                <a:endParaRPr lang="en-US"/>
              </a:p>
            </p:txBody>
          </p:sp>
          <p:sp>
            <p:nvSpPr>
              <p:cNvPr id="17568" name="Line 170"/>
              <p:cNvSpPr>
                <a:spLocks noChangeShapeType="1"/>
              </p:cNvSpPr>
              <p:nvPr/>
            </p:nvSpPr>
            <p:spPr bwMode="auto">
              <a:xfrm flipV="1">
                <a:off x="2539" y="2295"/>
                <a:ext cx="1" cy="94"/>
              </a:xfrm>
              <a:prstGeom prst="line">
                <a:avLst/>
              </a:prstGeom>
              <a:noFill/>
              <a:ln w="4763">
                <a:solidFill>
                  <a:schemeClr val="bg2"/>
                </a:solidFill>
                <a:round/>
                <a:headEnd/>
                <a:tailEnd/>
              </a:ln>
            </p:spPr>
            <p:txBody>
              <a:bodyPr/>
              <a:lstStyle/>
              <a:p>
                <a:endParaRPr lang="en-US"/>
              </a:p>
            </p:txBody>
          </p:sp>
          <p:sp>
            <p:nvSpPr>
              <p:cNvPr id="17569" name="Line 171"/>
              <p:cNvSpPr>
                <a:spLocks noChangeShapeType="1"/>
              </p:cNvSpPr>
              <p:nvPr/>
            </p:nvSpPr>
            <p:spPr bwMode="auto">
              <a:xfrm flipV="1">
                <a:off x="2720" y="2295"/>
                <a:ext cx="1" cy="94"/>
              </a:xfrm>
              <a:prstGeom prst="line">
                <a:avLst/>
              </a:prstGeom>
              <a:noFill/>
              <a:ln w="4763">
                <a:solidFill>
                  <a:schemeClr val="bg2"/>
                </a:solidFill>
                <a:round/>
                <a:headEnd/>
                <a:tailEnd/>
              </a:ln>
            </p:spPr>
            <p:txBody>
              <a:bodyPr/>
              <a:lstStyle/>
              <a:p>
                <a:endParaRPr lang="en-US"/>
              </a:p>
            </p:txBody>
          </p:sp>
          <p:sp>
            <p:nvSpPr>
              <p:cNvPr id="17570" name="Line 172"/>
              <p:cNvSpPr>
                <a:spLocks noChangeShapeType="1"/>
              </p:cNvSpPr>
              <p:nvPr/>
            </p:nvSpPr>
            <p:spPr bwMode="auto">
              <a:xfrm flipV="1">
                <a:off x="2846" y="2211"/>
                <a:ext cx="135" cy="84"/>
              </a:xfrm>
              <a:prstGeom prst="line">
                <a:avLst/>
              </a:prstGeom>
              <a:noFill/>
              <a:ln w="4763">
                <a:solidFill>
                  <a:schemeClr val="bg2"/>
                </a:solidFill>
                <a:round/>
                <a:headEnd/>
                <a:tailEnd/>
              </a:ln>
            </p:spPr>
            <p:txBody>
              <a:bodyPr/>
              <a:lstStyle/>
              <a:p>
                <a:endParaRPr lang="en-US"/>
              </a:p>
            </p:txBody>
          </p:sp>
          <p:sp>
            <p:nvSpPr>
              <p:cNvPr id="17571" name="Line 173"/>
              <p:cNvSpPr>
                <a:spLocks noChangeShapeType="1"/>
              </p:cNvSpPr>
              <p:nvPr/>
            </p:nvSpPr>
            <p:spPr bwMode="auto">
              <a:xfrm flipV="1">
                <a:off x="3183" y="2295"/>
                <a:ext cx="1" cy="94"/>
              </a:xfrm>
              <a:prstGeom prst="line">
                <a:avLst/>
              </a:prstGeom>
              <a:noFill/>
              <a:ln w="4763">
                <a:solidFill>
                  <a:schemeClr val="bg2"/>
                </a:solidFill>
                <a:round/>
                <a:headEnd/>
                <a:tailEnd/>
              </a:ln>
            </p:spPr>
            <p:txBody>
              <a:bodyPr/>
              <a:lstStyle/>
              <a:p>
                <a:endParaRPr lang="en-US"/>
              </a:p>
            </p:txBody>
          </p:sp>
          <p:sp>
            <p:nvSpPr>
              <p:cNvPr id="17572" name="Line 174"/>
              <p:cNvSpPr>
                <a:spLocks noChangeShapeType="1"/>
              </p:cNvSpPr>
              <p:nvPr/>
            </p:nvSpPr>
            <p:spPr bwMode="auto">
              <a:xfrm flipV="1">
                <a:off x="3367" y="2295"/>
                <a:ext cx="1" cy="94"/>
              </a:xfrm>
              <a:prstGeom prst="line">
                <a:avLst/>
              </a:prstGeom>
              <a:noFill/>
              <a:ln w="4763">
                <a:solidFill>
                  <a:schemeClr val="bg2"/>
                </a:solidFill>
                <a:round/>
                <a:headEnd/>
                <a:tailEnd/>
              </a:ln>
            </p:spPr>
            <p:txBody>
              <a:bodyPr/>
              <a:lstStyle/>
              <a:p>
                <a:endParaRPr lang="en-US"/>
              </a:p>
            </p:txBody>
          </p:sp>
          <p:sp>
            <p:nvSpPr>
              <p:cNvPr id="17573" name="Line 175"/>
              <p:cNvSpPr>
                <a:spLocks noChangeShapeType="1"/>
              </p:cNvSpPr>
              <p:nvPr/>
            </p:nvSpPr>
            <p:spPr bwMode="auto">
              <a:xfrm flipV="1">
                <a:off x="3524" y="2295"/>
                <a:ext cx="1" cy="94"/>
              </a:xfrm>
              <a:prstGeom prst="line">
                <a:avLst/>
              </a:prstGeom>
              <a:noFill/>
              <a:ln w="4763">
                <a:solidFill>
                  <a:schemeClr val="bg2"/>
                </a:solidFill>
                <a:round/>
                <a:headEnd/>
                <a:tailEnd/>
              </a:ln>
            </p:spPr>
            <p:txBody>
              <a:bodyPr/>
              <a:lstStyle/>
              <a:p>
                <a:endParaRPr lang="en-US"/>
              </a:p>
            </p:txBody>
          </p:sp>
          <p:sp>
            <p:nvSpPr>
              <p:cNvPr id="17574" name="Line 176"/>
              <p:cNvSpPr>
                <a:spLocks noChangeShapeType="1"/>
              </p:cNvSpPr>
              <p:nvPr/>
            </p:nvSpPr>
            <p:spPr bwMode="auto">
              <a:xfrm flipV="1">
                <a:off x="3681" y="2295"/>
                <a:ext cx="1" cy="94"/>
              </a:xfrm>
              <a:prstGeom prst="line">
                <a:avLst/>
              </a:prstGeom>
              <a:noFill/>
              <a:ln w="4763">
                <a:solidFill>
                  <a:schemeClr val="bg2"/>
                </a:solidFill>
                <a:round/>
                <a:headEnd/>
                <a:tailEnd/>
              </a:ln>
            </p:spPr>
            <p:txBody>
              <a:bodyPr/>
              <a:lstStyle/>
              <a:p>
                <a:endParaRPr lang="en-US"/>
              </a:p>
            </p:txBody>
          </p:sp>
          <p:sp>
            <p:nvSpPr>
              <p:cNvPr id="17575" name="Line 177"/>
              <p:cNvSpPr>
                <a:spLocks noChangeShapeType="1"/>
              </p:cNvSpPr>
              <p:nvPr/>
            </p:nvSpPr>
            <p:spPr bwMode="auto">
              <a:xfrm>
                <a:off x="2560" y="2142"/>
                <a:ext cx="1" cy="82"/>
              </a:xfrm>
              <a:prstGeom prst="line">
                <a:avLst/>
              </a:prstGeom>
              <a:noFill/>
              <a:ln w="4763">
                <a:solidFill>
                  <a:schemeClr val="bg2"/>
                </a:solidFill>
                <a:round/>
                <a:headEnd/>
                <a:tailEnd/>
              </a:ln>
            </p:spPr>
            <p:txBody>
              <a:bodyPr/>
              <a:lstStyle/>
              <a:p>
                <a:endParaRPr lang="en-US"/>
              </a:p>
            </p:txBody>
          </p:sp>
          <p:sp>
            <p:nvSpPr>
              <p:cNvPr id="17576" name="Line 178"/>
              <p:cNvSpPr>
                <a:spLocks noChangeShapeType="1"/>
              </p:cNvSpPr>
              <p:nvPr/>
            </p:nvSpPr>
            <p:spPr bwMode="auto">
              <a:xfrm flipV="1">
                <a:off x="2560" y="2065"/>
                <a:ext cx="27" cy="77"/>
              </a:xfrm>
              <a:prstGeom prst="line">
                <a:avLst/>
              </a:prstGeom>
              <a:noFill/>
              <a:ln w="4763">
                <a:solidFill>
                  <a:schemeClr val="bg2"/>
                </a:solidFill>
                <a:round/>
                <a:headEnd/>
                <a:tailEnd/>
              </a:ln>
            </p:spPr>
            <p:txBody>
              <a:bodyPr/>
              <a:lstStyle/>
              <a:p>
                <a:endParaRPr lang="en-US"/>
              </a:p>
            </p:txBody>
          </p:sp>
          <p:sp>
            <p:nvSpPr>
              <p:cNvPr id="17577" name="Line 179"/>
              <p:cNvSpPr>
                <a:spLocks noChangeShapeType="1"/>
              </p:cNvSpPr>
              <p:nvPr/>
            </p:nvSpPr>
            <p:spPr bwMode="auto">
              <a:xfrm flipH="1" flipV="1">
                <a:off x="2564" y="2137"/>
                <a:ext cx="169" cy="74"/>
              </a:xfrm>
              <a:prstGeom prst="line">
                <a:avLst/>
              </a:prstGeom>
              <a:noFill/>
              <a:ln w="4763">
                <a:solidFill>
                  <a:schemeClr val="bg2"/>
                </a:solidFill>
                <a:round/>
                <a:headEnd/>
                <a:tailEnd/>
              </a:ln>
            </p:spPr>
            <p:txBody>
              <a:bodyPr/>
              <a:lstStyle/>
              <a:p>
                <a:endParaRPr lang="en-US"/>
              </a:p>
            </p:txBody>
          </p:sp>
          <p:sp>
            <p:nvSpPr>
              <p:cNvPr id="17578" name="Line 180"/>
              <p:cNvSpPr>
                <a:spLocks noChangeShapeType="1"/>
              </p:cNvSpPr>
              <p:nvPr/>
            </p:nvSpPr>
            <p:spPr bwMode="auto">
              <a:xfrm flipH="1" flipV="1">
                <a:off x="2378" y="2239"/>
                <a:ext cx="161" cy="56"/>
              </a:xfrm>
              <a:prstGeom prst="line">
                <a:avLst/>
              </a:prstGeom>
              <a:noFill/>
              <a:ln w="4763">
                <a:solidFill>
                  <a:schemeClr val="bg2"/>
                </a:solidFill>
                <a:round/>
                <a:headEnd/>
                <a:tailEnd/>
              </a:ln>
            </p:spPr>
            <p:txBody>
              <a:bodyPr/>
              <a:lstStyle/>
              <a:p>
                <a:endParaRPr lang="en-US"/>
              </a:p>
            </p:txBody>
          </p:sp>
          <p:sp>
            <p:nvSpPr>
              <p:cNvPr id="17579" name="Line 181"/>
              <p:cNvSpPr>
                <a:spLocks noChangeShapeType="1"/>
              </p:cNvSpPr>
              <p:nvPr/>
            </p:nvSpPr>
            <p:spPr bwMode="auto">
              <a:xfrm flipV="1">
                <a:off x="2720" y="2237"/>
                <a:ext cx="53" cy="58"/>
              </a:xfrm>
              <a:prstGeom prst="line">
                <a:avLst/>
              </a:prstGeom>
              <a:noFill/>
              <a:ln w="4763">
                <a:solidFill>
                  <a:schemeClr val="bg2"/>
                </a:solidFill>
                <a:round/>
                <a:headEnd/>
                <a:tailEnd/>
              </a:ln>
            </p:spPr>
            <p:txBody>
              <a:bodyPr/>
              <a:lstStyle/>
              <a:p>
                <a:endParaRPr lang="en-US"/>
              </a:p>
            </p:txBody>
          </p:sp>
          <p:sp>
            <p:nvSpPr>
              <p:cNvPr id="17580" name="Freeform 182"/>
              <p:cNvSpPr>
                <a:spLocks/>
              </p:cNvSpPr>
              <p:nvPr/>
            </p:nvSpPr>
            <p:spPr bwMode="auto">
              <a:xfrm>
                <a:off x="2574" y="2244"/>
                <a:ext cx="52" cy="145"/>
              </a:xfrm>
              <a:custGeom>
                <a:avLst/>
                <a:gdLst>
                  <a:gd name="T0" fmla="*/ 52 w 52"/>
                  <a:gd name="T1" fmla="*/ 145 h 145"/>
                  <a:gd name="T2" fmla="*/ 52 w 52"/>
                  <a:gd name="T3" fmla="*/ 51 h 145"/>
                  <a:gd name="T4" fmla="*/ 0 w 52"/>
                  <a:gd name="T5" fmla="*/ 0 h 145"/>
                  <a:gd name="T6" fmla="*/ 0 60000 65536"/>
                  <a:gd name="T7" fmla="*/ 0 60000 65536"/>
                  <a:gd name="T8" fmla="*/ 0 60000 65536"/>
                  <a:gd name="T9" fmla="*/ 0 w 52"/>
                  <a:gd name="T10" fmla="*/ 0 h 145"/>
                  <a:gd name="T11" fmla="*/ 52 w 52"/>
                  <a:gd name="T12" fmla="*/ 145 h 145"/>
                </a:gdLst>
                <a:ahLst/>
                <a:cxnLst>
                  <a:cxn ang="T6">
                    <a:pos x="T0" y="T1"/>
                  </a:cxn>
                  <a:cxn ang="T7">
                    <a:pos x="T2" y="T3"/>
                  </a:cxn>
                  <a:cxn ang="T8">
                    <a:pos x="T4" y="T5"/>
                  </a:cxn>
                </a:cxnLst>
                <a:rect l="T9" t="T10" r="T11" b="T12"/>
                <a:pathLst>
                  <a:path w="52" h="145">
                    <a:moveTo>
                      <a:pt x="52" y="145"/>
                    </a:moveTo>
                    <a:lnTo>
                      <a:pt x="52" y="51"/>
                    </a:lnTo>
                    <a:lnTo>
                      <a:pt x="0" y="0"/>
                    </a:lnTo>
                  </a:path>
                </a:pathLst>
              </a:custGeom>
              <a:noFill/>
              <a:ln w="4763">
                <a:solidFill>
                  <a:schemeClr val="bg2"/>
                </a:solidFill>
                <a:prstDash val="solid"/>
                <a:round/>
                <a:headEnd/>
                <a:tailEnd/>
              </a:ln>
            </p:spPr>
            <p:txBody>
              <a:bodyPr/>
              <a:lstStyle/>
              <a:p>
                <a:endParaRPr lang="en-US"/>
              </a:p>
            </p:txBody>
          </p:sp>
          <p:sp>
            <p:nvSpPr>
              <p:cNvPr id="17581" name="Line 183"/>
              <p:cNvSpPr>
                <a:spLocks noChangeShapeType="1"/>
              </p:cNvSpPr>
              <p:nvPr/>
            </p:nvSpPr>
            <p:spPr bwMode="auto">
              <a:xfrm flipH="1" flipV="1">
                <a:off x="2772" y="2213"/>
                <a:ext cx="291" cy="82"/>
              </a:xfrm>
              <a:prstGeom prst="line">
                <a:avLst/>
              </a:prstGeom>
              <a:noFill/>
              <a:ln w="4763">
                <a:solidFill>
                  <a:schemeClr val="bg2"/>
                </a:solidFill>
                <a:round/>
                <a:headEnd/>
                <a:tailEnd/>
              </a:ln>
            </p:spPr>
            <p:txBody>
              <a:bodyPr/>
              <a:lstStyle/>
              <a:p>
                <a:endParaRPr lang="en-US"/>
              </a:p>
            </p:txBody>
          </p:sp>
          <p:sp>
            <p:nvSpPr>
              <p:cNvPr id="17582" name="Freeform 184"/>
              <p:cNvSpPr>
                <a:spLocks/>
              </p:cNvSpPr>
              <p:nvPr/>
            </p:nvSpPr>
            <p:spPr bwMode="auto">
              <a:xfrm>
                <a:off x="2879" y="2231"/>
                <a:ext cx="69" cy="40"/>
              </a:xfrm>
              <a:custGeom>
                <a:avLst/>
                <a:gdLst>
                  <a:gd name="T0" fmla="*/ 69 w 69"/>
                  <a:gd name="T1" fmla="*/ 24 h 40"/>
                  <a:gd name="T2" fmla="*/ 69 w 69"/>
                  <a:gd name="T3" fmla="*/ 27 h 40"/>
                  <a:gd name="T4" fmla="*/ 66 w 69"/>
                  <a:gd name="T5" fmla="*/ 30 h 40"/>
                  <a:gd name="T6" fmla="*/ 63 w 69"/>
                  <a:gd name="T7" fmla="*/ 34 h 40"/>
                  <a:gd name="T8" fmla="*/ 58 w 69"/>
                  <a:gd name="T9" fmla="*/ 37 h 40"/>
                  <a:gd name="T10" fmla="*/ 46 w 69"/>
                  <a:gd name="T11" fmla="*/ 40 h 40"/>
                  <a:gd name="T12" fmla="*/ 32 w 69"/>
                  <a:gd name="T13" fmla="*/ 40 h 40"/>
                  <a:gd name="T14" fmla="*/ 19 w 69"/>
                  <a:gd name="T15" fmla="*/ 39 h 40"/>
                  <a:gd name="T16" fmla="*/ 8 w 69"/>
                  <a:gd name="T17" fmla="*/ 32 h 40"/>
                  <a:gd name="T18" fmla="*/ 4 w 69"/>
                  <a:gd name="T19" fmla="*/ 29 h 40"/>
                  <a:gd name="T20" fmla="*/ 1 w 69"/>
                  <a:gd name="T21" fmla="*/ 26 h 40"/>
                  <a:gd name="T22" fmla="*/ 0 w 69"/>
                  <a:gd name="T23" fmla="*/ 21 h 40"/>
                  <a:gd name="T24" fmla="*/ 0 w 69"/>
                  <a:gd name="T25" fmla="*/ 17 h 40"/>
                  <a:gd name="T26" fmla="*/ 0 w 69"/>
                  <a:gd name="T27" fmla="*/ 13 h 40"/>
                  <a:gd name="T28" fmla="*/ 3 w 69"/>
                  <a:gd name="T29" fmla="*/ 9 h 40"/>
                  <a:gd name="T30" fmla="*/ 6 w 69"/>
                  <a:gd name="T31" fmla="*/ 6 h 40"/>
                  <a:gd name="T32" fmla="*/ 11 w 69"/>
                  <a:gd name="T33" fmla="*/ 5 h 40"/>
                  <a:gd name="T34" fmla="*/ 22 w 69"/>
                  <a:gd name="T35" fmla="*/ 0 h 40"/>
                  <a:gd name="T36" fmla="*/ 37 w 69"/>
                  <a:gd name="T37" fmla="*/ 0 h 40"/>
                  <a:gd name="T38" fmla="*/ 50 w 69"/>
                  <a:gd name="T39" fmla="*/ 3 h 40"/>
                  <a:gd name="T40" fmla="*/ 61 w 69"/>
                  <a:gd name="T41" fmla="*/ 8 h 40"/>
                  <a:gd name="T42" fmla="*/ 64 w 69"/>
                  <a:gd name="T43" fmla="*/ 11 h 40"/>
                  <a:gd name="T44" fmla="*/ 68 w 69"/>
                  <a:gd name="T45" fmla="*/ 16 h 40"/>
                  <a:gd name="T46" fmla="*/ 69 w 69"/>
                  <a:gd name="T47" fmla="*/ 19 h 40"/>
                  <a:gd name="T48" fmla="*/ 69 w 69"/>
                  <a:gd name="T49" fmla="*/ 24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40"/>
                  <a:gd name="T77" fmla="*/ 69 w 69"/>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40">
                    <a:moveTo>
                      <a:pt x="69" y="24"/>
                    </a:moveTo>
                    <a:lnTo>
                      <a:pt x="69" y="27"/>
                    </a:lnTo>
                    <a:lnTo>
                      <a:pt x="66" y="30"/>
                    </a:lnTo>
                    <a:lnTo>
                      <a:pt x="63" y="34"/>
                    </a:lnTo>
                    <a:lnTo>
                      <a:pt x="58" y="37"/>
                    </a:lnTo>
                    <a:lnTo>
                      <a:pt x="46" y="40"/>
                    </a:lnTo>
                    <a:lnTo>
                      <a:pt x="32" y="40"/>
                    </a:lnTo>
                    <a:lnTo>
                      <a:pt x="19" y="39"/>
                    </a:lnTo>
                    <a:lnTo>
                      <a:pt x="8" y="32"/>
                    </a:lnTo>
                    <a:lnTo>
                      <a:pt x="4" y="29"/>
                    </a:lnTo>
                    <a:lnTo>
                      <a:pt x="1" y="26"/>
                    </a:lnTo>
                    <a:lnTo>
                      <a:pt x="0" y="21"/>
                    </a:lnTo>
                    <a:lnTo>
                      <a:pt x="0" y="17"/>
                    </a:lnTo>
                    <a:lnTo>
                      <a:pt x="0" y="13"/>
                    </a:lnTo>
                    <a:lnTo>
                      <a:pt x="3" y="9"/>
                    </a:lnTo>
                    <a:lnTo>
                      <a:pt x="6" y="6"/>
                    </a:lnTo>
                    <a:lnTo>
                      <a:pt x="11" y="5"/>
                    </a:lnTo>
                    <a:lnTo>
                      <a:pt x="22" y="0"/>
                    </a:lnTo>
                    <a:lnTo>
                      <a:pt x="37" y="0"/>
                    </a:lnTo>
                    <a:lnTo>
                      <a:pt x="50" y="3"/>
                    </a:lnTo>
                    <a:lnTo>
                      <a:pt x="61" y="8"/>
                    </a:lnTo>
                    <a:lnTo>
                      <a:pt x="64" y="11"/>
                    </a:lnTo>
                    <a:lnTo>
                      <a:pt x="68" y="16"/>
                    </a:lnTo>
                    <a:lnTo>
                      <a:pt x="69" y="19"/>
                    </a:lnTo>
                    <a:lnTo>
                      <a:pt x="69" y="24"/>
                    </a:lnTo>
                    <a:close/>
                  </a:path>
                </a:pathLst>
              </a:custGeom>
              <a:solidFill>
                <a:srgbClr val="CDE6FF"/>
              </a:solidFill>
              <a:ln w="3175">
                <a:solidFill>
                  <a:schemeClr val="bg2"/>
                </a:solidFill>
                <a:prstDash val="solid"/>
                <a:round/>
                <a:headEnd/>
                <a:tailEnd/>
              </a:ln>
            </p:spPr>
            <p:txBody>
              <a:bodyPr/>
              <a:lstStyle/>
              <a:p>
                <a:endParaRPr lang="en-US"/>
              </a:p>
            </p:txBody>
          </p:sp>
          <p:sp>
            <p:nvSpPr>
              <p:cNvPr id="17583" name="Line 185"/>
              <p:cNvSpPr>
                <a:spLocks noChangeShapeType="1"/>
              </p:cNvSpPr>
              <p:nvPr/>
            </p:nvSpPr>
            <p:spPr bwMode="auto">
              <a:xfrm flipH="1" flipV="1">
                <a:off x="3115" y="2227"/>
                <a:ext cx="68" cy="68"/>
              </a:xfrm>
              <a:prstGeom prst="line">
                <a:avLst/>
              </a:prstGeom>
              <a:noFill/>
              <a:ln w="4763">
                <a:solidFill>
                  <a:schemeClr val="bg2"/>
                </a:solidFill>
                <a:round/>
                <a:headEnd/>
                <a:tailEnd/>
              </a:ln>
            </p:spPr>
            <p:txBody>
              <a:bodyPr/>
              <a:lstStyle/>
              <a:p>
                <a:endParaRPr lang="en-US"/>
              </a:p>
            </p:txBody>
          </p:sp>
          <p:sp>
            <p:nvSpPr>
              <p:cNvPr id="17584" name="Line 186"/>
              <p:cNvSpPr>
                <a:spLocks noChangeShapeType="1"/>
              </p:cNvSpPr>
              <p:nvPr/>
            </p:nvSpPr>
            <p:spPr bwMode="auto">
              <a:xfrm flipV="1">
                <a:off x="3879" y="2295"/>
                <a:ext cx="1" cy="94"/>
              </a:xfrm>
              <a:prstGeom prst="line">
                <a:avLst/>
              </a:prstGeom>
              <a:noFill/>
              <a:ln w="4763">
                <a:solidFill>
                  <a:schemeClr val="bg2"/>
                </a:solidFill>
                <a:round/>
                <a:headEnd/>
                <a:tailEnd/>
              </a:ln>
            </p:spPr>
            <p:txBody>
              <a:bodyPr/>
              <a:lstStyle/>
              <a:p>
                <a:endParaRPr lang="en-US"/>
              </a:p>
            </p:txBody>
          </p:sp>
          <p:sp>
            <p:nvSpPr>
              <p:cNvPr id="17585" name="Line 187"/>
              <p:cNvSpPr>
                <a:spLocks noChangeShapeType="1"/>
              </p:cNvSpPr>
              <p:nvPr/>
            </p:nvSpPr>
            <p:spPr bwMode="auto">
              <a:xfrm flipV="1">
                <a:off x="3681" y="2213"/>
                <a:ext cx="149" cy="82"/>
              </a:xfrm>
              <a:prstGeom prst="line">
                <a:avLst/>
              </a:prstGeom>
              <a:noFill/>
              <a:ln w="4763">
                <a:solidFill>
                  <a:schemeClr val="bg2"/>
                </a:solidFill>
                <a:round/>
                <a:headEnd/>
                <a:tailEnd/>
              </a:ln>
            </p:spPr>
            <p:txBody>
              <a:bodyPr/>
              <a:lstStyle/>
              <a:p>
                <a:endParaRPr lang="en-US"/>
              </a:p>
            </p:txBody>
          </p:sp>
          <p:sp>
            <p:nvSpPr>
              <p:cNvPr id="17586" name="Line 188"/>
              <p:cNvSpPr>
                <a:spLocks noChangeShapeType="1"/>
              </p:cNvSpPr>
              <p:nvPr/>
            </p:nvSpPr>
            <p:spPr bwMode="auto">
              <a:xfrm flipH="1" flipV="1">
                <a:off x="3639" y="2213"/>
                <a:ext cx="240" cy="82"/>
              </a:xfrm>
              <a:prstGeom prst="line">
                <a:avLst/>
              </a:prstGeom>
              <a:noFill/>
              <a:ln w="4763">
                <a:solidFill>
                  <a:schemeClr val="bg2"/>
                </a:solidFill>
                <a:round/>
                <a:headEnd/>
                <a:tailEnd/>
              </a:ln>
            </p:spPr>
            <p:txBody>
              <a:bodyPr/>
              <a:lstStyle/>
              <a:p>
                <a:endParaRPr lang="en-US"/>
              </a:p>
            </p:txBody>
          </p:sp>
          <p:sp>
            <p:nvSpPr>
              <p:cNvPr id="17587" name="Line 189"/>
              <p:cNvSpPr>
                <a:spLocks noChangeShapeType="1"/>
              </p:cNvSpPr>
              <p:nvPr/>
            </p:nvSpPr>
            <p:spPr bwMode="auto">
              <a:xfrm flipH="1" flipV="1">
                <a:off x="3167" y="2095"/>
                <a:ext cx="200" cy="200"/>
              </a:xfrm>
              <a:prstGeom prst="line">
                <a:avLst/>
              </a:prstGeom>
              <a:noFill/>
              <a:ln w="4763">
                <a:solidFill>
                  <a:schemeClr val="bg2"/>
                </a:solidFill>
                <a:round/>
                <a:headEnd/>
                <a:tailEnd/>
              </a:ln>
            </p:spPr>
            <p:txBody>
              <a:bodyPr/>
              <a:lstStyle/>
              <a:p>
                <a:endParaRPr lang="en-US"/>
              </a:p>
            </p:txBody>
          </p:sp>
          <p:sp>
            <p:nvSpPr>
              <p:cNvPr id="17588" name="Line 190"/>
              <p:cNvSpPr>
                <a:spLocks noChangeShapeType="1"/>
              </p:cNvSpPr>
              <p:nvPr/>
            </p:nvSpPr>
            <p:spPr bwMode="auto">
              <a:xfrm flipH="1" flipV="1">
                <a:off x="3325" y="2098"/>
                <a:ext cx="199" cy="197"/>
              </a:xfrm>
              <a:prstGeom prst="line">
                <a:avLst/>
              </a:prstGeom>
              <a:noFill/>
              <a:ln w="4763">
                <a:solidFill>
                  <a:schemeClr val="bg2"/>
                </a:solidFill>
                <a:round/>
                <a:headEnd/>
                <a:tailEnd/>
              </a:ln>
            </p:spPr>
            <p:txBody>
              <a:bodyPr/>
              <a:lstStyle/>
              <a:p>
                <a:endParaRPr lang="en-US"/>
              </a:p>
            </p:txBody>
          </p:sp>
          <p:sp>
            <p:nvSpPr>
              <p:cNvPr id="17589" name="Line 191"/>
              <p:cNvSpPr>
                <a:spLocks noChangeShapeType="1"/>
              </p:cNvSpPr>
              <p:nvPr/>
            </p:nvSpPr>
            <p:spPr bwMode="auto">
              <a:xfrm flipH="1">
                <a:off x="3257" y="2185"/>
                <a:ext cx="153" cy="1"/>
              </a:xfrm>
              <a:prstGeom prst="line">
                <a:avLst/>
              </a:prstGeom>
              <a:noFill/>
              <a:ln w="4763">
                <a:solidFill>
                  <a:schemeClr val="bg2"/>
                </a:solidFill>
                <a:round/>
                <a:headEnd/>
                <a:tailEnd/>
              </a:ln>
            </p:spPr>
            <p:txBody>
              <a:bodyPr/>
              <a:lstStyle/>
              <a:p>
                <a:endParaRPr lang="en-US"/>
              </a:p>
            </p:txBody>
          </p:sp>
        </p:grpSp>
      </p:grpSp>
      <p:sp>
        <p:nvSpPr>
          <p:cNvPr id="17414" name="Text Box 192"/>
          <p:cNvSpPr txBox="1">
            <a:spLocks noChangeArrowheads="1"/>
          </p:cNvSpPr>
          <p:nvPr/>
        </p:nvSpPr>
        <p:spPr bwMode="auto">
          <a:xfrm>
            <a:off x="1074738" y="22225"/>
            <a:ext cx="7062787" cy="549275"/>
          </a:xfrm>
          <a:prstGeom prst="rect">
            <a:avLst/>
          </a:prstGeom>
          <a:noFill/>
          <a:ln w="9525" algn="ctr">
            <a:noFill/>
            <a:miter lim="800000"/>
            <a:headEnd/>
            <a:tailEnd/>
          </a:ln>
        </p:spPr>
        <p:txBody>
          <a:bodyPr wrap="none">
            <a:spAutoFit/>
          </a:bodyPr>
          <a:lstStyle/>
          <a:p>
            <a:pPr eaLnBrk="1" hangingPunct="1"/>
            <a:r>
              <a:rPr lang="en-US" sz="3000" b="0">
                <a:solidFill>
                  <a:srgbClr val="FF0000"/>
                </a:solidFill>
                <a:latin typeface="Impact" pitchFamily="34" charset="0"/>
                <a:cs typeface="Arial" charset="0"/>
              </a:rPr>
              <a:t>Optimizations for Product-line Architectures</a:t>
            </a:r>
          </a:p>
        </p:txBody>
      </p:sp>
      <p:sp>
        <p:nvSpPr>
          <p:cNvPr id="1449153" name="Text Box 193"/>
          <p:cNvSpPr txBox="1">
            <a:spLocks noChangeArrowheads="1"/>
          </p:cNvSpPr>
          <p:nvPr/>
        </p:nvSpPr>
        <p:spPr bwMode="auto">
          <a:xfrm>
            <a:off x="152400" y="4221163"/>
            <a:ext cx="8686800" cy="1798637"/>
          </a:xfrm>
          <a:prstGeom prst="rect">
            <a:avLst/>
          </a:prstGeom>
          <a:noFill/>
          <a:ln w="12700">
            <a:noFill/>
            <a:miter lim="800000"/>
            <a:headEnd/>
            <a:tailEnd/>
          </a:ln>
        </p:spPr>
        <p:txBody>
          <a:bodyPr>
            <a:spAutoFit/>
          </a:bodyPr>
          <a:lstStyle/>
          <a:p>
            <a:pPr marL="115888" indent="-115888" algn="l" eaLnBrk="1" hangingPunct="1">
              <a:spcBef>
                <a:spcPct val="20000"/>
              </a:spcBef>
              <a:buFontTx/>
              <a:buChar char="•"/>
            </a:pPr>
            <a:r>
              <a:rPr lang="en-US" sz="2200" b="0">
                <a:cs typeface="Arial" charset="0"/>
              </a:rPr>
              <a:t>PLAs define a framework of components that adhere to a common architectural style with a clean separation of commonalities and appropriate provisions for incorporating variations</a:t>
            </a:r>
            <a:endParaRPr lang="en-US" sz="2000" i="1">
              <a:cs typeface="Arial" charset="0"/>
            </a:endParaRPr>
          </a:p>
          <a:p>
            <a:pPr marL="115888" indent="-115888" algn="l">
              <a:spcBef>
                <a:spcPct val="30000"/>
              </a:spcBef>
              <a:buFontTx/>
              <a:buChar char="•"/>
            </a:pPr>
            <a:r>
              <a:rPr lang="en-US" sz="2000" i="1">
                <a:cs typeface="Arial" charset="0"/>
              </a:rPr>
              <a:t>Middleware</a:t>
            </a:r>
            <a:r>
              <a:rPr lang="en-US" sz="2000" b="0">
                <a:cs typeface="Arial" charset="0"/>
              </a:rPr>
              <a:t> factors out many reusable general-purpose &amp; domain-specific services from traditional DRE application responsibility </a:t>
            </a:r>
          </a:p>
        </p:txBody>
      </p:sp>
      <p:sp>
        <p:nvSpPr>
          <p:cNvPr id="17416" name="Text Box 194"/>
          <p:cNvSpPr txBox="1">
            <a:spLocks noChangeAspect="1" noChangeArrowheads="1"/>
          </p:cNvSpPr>
          <p:nvPr/>
        </p:nvSpPr>
        <p:spPr bwMode="auto">
          <a:xfrm>
            <a:off x="5715000" y="1981200"/>
            <a:ext cx="614363" cy="4095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Air</a:t>
            </a:r>
          </a:p>
          <a:p>
            <a:pPr defTabSz="800100">
              <a:lnSpc>
                <a:spcPct val="90000"/>
              </a:lnSpc>
            </a:pPr>
            <a:r>
              <a:rPr lang="en-US" sz="1200">
                <a:cs typeface="Arial" charset="0"/>
              </a:rPr>
              <a:t>Frame</a:t>
            </a:r>
          </a:p>
        </p:txBody>
      </p:sp>
      <p:sp>
        <p:nvSpPr>
          <p:cNvPr id="17417" name="Text Box 195"/>
          <p:cNvSpPr txBox="1">
            <a:spLocks noChangeAspect="1" noChangeArrowheads="1"/>
          </p:cNvSpPr>
          <p:nvPr/>
        </p:nvSpPr>
        <p:spPr bwMode="auto">
          <a:xfrm>
            <a:off x="4953000" y="2286000"/>
            <a:ext cx="369888" cy="2444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AP</a:t>
            </a:r>
          </a:p>
        </p:txBody>
      </p:sp>
      <p:sp>
        <p:nvSpPr>
          <p:cNvPr id="17418" name="Text Box 196"/>
          <p:cNvSpPr txBox="1">
            <a:spLocks noChangeAspect="1" noChangeArrowheads="1"/>
          </p:cNvSpPr>
          <p:nvPr/>
        </p:nvSpPr>
        <p:spPr bwMode="auto">
          <a:xfrm>
            <a:off x="5410200" y="2514600"/>
            <a:ext cx="436563" cy="2444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Nav</a:t>
            </a:r>
          </a:p>
        </p:txBody>
      </p:sp>
      <p:sp>
        <p:nvSpPr>
          <p:cNvPr id="17419" name="Text Box 197"/>
          <p:cNvSpPr txBox="1">
            <a:spLocks noChangeAspect="1" noChangeArrowheads="1"/>
          </p:cNvSpPr>
          <p:nvPr/>
        </p:nvSpPr>
        <p:spPr bwMode="auto">
          <a:xfrm>
            <a:off x="2590800" y="2362200"/>
            <a:ext cx="487363" cy="2444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HUD</a:t>
            </a:r>
          </a:p>
        </p:txBody>
      </p:sp>
      <p:sp>
        <p:nvSpPr>
          <p:cNvPr id="17420" name="Text Box 198"/>
          <p:cNvSpPr txBox="1">
            <a:spLocks noChangeAspect="1" noChangeArrowheads="1"/>
          </p:cNvSpPr>
          <p:nvPr/>
        </p:nvSpPr>
        <p:spPr bwMode="auto">
          <a:xfrm>
            <a:off x="3200400" y="2362200"/>
            <a:ext cx="481013" cy="2444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GPS</a:t>
            </a:r>
          </a:p>
        </p:txBody>
      </p:sp>
      <p:sp>
        <p:nvSpPr>
          <p:cNvPr id="17421" name="Text Box 199"/>
          <p:cNvSpPr txBox="1">
            <a:spLocks noChangeAspect="1" noChangeArrowheads="1"/>
          </p:cNvSpPr>
          <p:nvPr/>
        </p:nvSpPr>
        <p:spPr bwMode="auto">
          <a:xfrm>
            <a:off x="2209800" y="2667000"/>
            <a:ext cx="388938" cy="2444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IFF</a:t>
            </a:r>
          </a:p>
        </p:txBody>
      </p:sp>
      <p:sp>
        <p:nvSpPr>
          <p:cNvPr id="17422" name="Text Box 200"/>
          <p:cNvSpPr txBox="1">
            <a:spLocks noChangeAspect="1" noChangeArrowheads="1"/>
          </p:cNvSpPr>
          <p:nvPr/>
        </p:nvSpPr>
        <p:spPr bwMode="auto">
          <a:xfrm>
            <a:off x="4419600" y="2133600"/>
            <a:ext cx="498475" cy="244475"/>
          </a:xfrm>
          <a:prstGeom prst="rect">
            <a:avLst/>
          </a:prstGeom>
          <a:noFill/>
          <a:ln w="12700">
            <a:noFill/>
            <a:miter lim="800000"/>
            <a:headEnd/>
            <a:tailEnd/>
          </a:ln>
        </p:spPr>
        <p:txBody>
          <a:bodyPr wrap="none" lIns="80006" tIns="40003" rIns="80006" bIns="40003">
            <a:spAutoFit/>
          </a:bodyPr>
          <a:lstStyle/>
          <a:p>
            <a:pPr defTabSz="800100">
              <a:lnSpc>
                <a:spcPct val="90000"/>
              </a:lnSpc>
            </a:pPr>
            <a:r>
              <a:rPr lang="en-US" sz="1200">
                <a:cs typeface="Arial" charset="0"/>
              </a:rPr>
              <a:t>FLIR</a:t>
            </a:r>
          </a:p>
        </p:txBody>
      </p:sp>
      <p:pic>
        <p:nvPicPr>
          <p:cNvPr id="17423" name="Picture 201" descr="f15c"/>
          <p:cNvPicPr>
            <a:picLocks noChangeAspect="1" noChangeArrowheads="1"/>
          </p:cNvPicPr>
          <p:nvPr/>
        </p:nvPicPr>
        <p:blipFill>
          <a:blip r:embed="rId4" cstate="print"/>
          <a:srcRect/>
          <a:stretch>
            <a:fillRect/>
          </a:stretch>
        </p:blipFill>
        <p:spPr bwMode="auto">
          <a:xfrm>
            <a:off x="381000" y="762000"/>
            <a:ext cx="1612900" cy="574675"/>
          </a:xfrm>
          <a:prstGeom prst="rect">
            <a:avLst/>
          </a:prstGeom>
          <a:noFill/>
          <a:ln w="9525">
            <a:noFill/>
            <a:miter lim="800000"/>
            <a:headEnd/>
            <a:tailEnd/>
          </a:ln>
        </p:spPr>
      </p:pic>
      <p:pic>
        <p:nvPicPr>
          <p:cNvPr id="17424" name="Picture 202" descr="UCAV floating"/>
          <p:cNvPicPr>
            <a:picLocks noChangeAspect="1" noChangeArrowheads="1"/>
          </p:cNvPicPr>
          <p:nvPr/>
        </p:nvPicPr>
        <p:blipFill>
          <a:blip r:embed="rId5" cstate="print">
            <a:clrChange>
              <a:clrFrom>
                <a:srgbClr val="FFFFFF"/>
              </a:clrFrom>
              <a:clrTo>
                <a:srgbClr val="FFFFFF">
                  <a:alpha val="0"/>
                </a:srgbClr>
              </a:clrTo>
            </a:clrChange>
          </a:blip>
          <a:srcRect t="4663"/>
          <a:stretch>
            <a:fillRect/>
          </a:stretch>
        </p:blipFill>
        <p:spPr bwMode="auto">
          <a:xfrm>
            <a:off x="7086600" y="762000"/>
            <a:ext cx="1831975" cy="558800"/>
          </a:xfrm>
          <a:prstGeom prst="rect">
            <a:avLst/>
          </a:prstGeom>
          <a:noFill/>
          <a:ln w="9525">
            <a:noFill/>
            <a:miter lim="800000"/>
            <a:headEnd/>
            <a:tailEnd/>
          </a:ln>
        </p:spPr>
      </p:pic>
      <p:graphicFrame>
        <p:nvGraphicFramePr>
          <p:cNvPr id="17410" name="Object 203"/>
          <p:cNvGraphicFramePr>
            <a:graphicFrameLocks/>
          </p:cNvGraphicFramePr>
          <p:nvPr/>
        </p:nvGraphicFramePr>
        <p:xfrm>
          <a:off x="5181600" y="762000"/>
          <a:ext cx="1389063" cy="723900"/>
        </p:xfrm>
        <a:graphic>
          <a:graphicData uri="http://schemas.openxmlformats.org/presentationml/2006/ole">
            <p:oleObj spid="_x0000_s17410" name="Canvas Drawing" r:id="rId6" imgW="2260440" imgH="1155600" progId="">
              <p:embed/>
            </p:oleObj>
          </a:graphicData>
        </a:graphic>
      </p:graphicFrame>
      <p:grpSp>
        <p:nvGrpSpPr>
          <p:cNvPr id="17425" name="Group 204"/>
          <p:cNvGrpSpPr>
            <a:grpSpLocks/>
          </p:cNvGrpSpPr>
          <p:nvPr/>
        </p:nvGrpSpPr>
        <p:grpSpPr bwMode="auto">
          <a:xfrm>
            <a:off x="2819400" y="762000"/>
            <a:ext cx="1243013" cy="654050"/>
            <a:chOff x="3600" y="169"/>
            <a:chExt cx="2120" cy="978"/>
          </a:xfrm>
        </p:grpSpPr>
        <p:sp>
          <p:nvSpPr>
            <p:cNvPr id="17444" name="Freeform 205"/>
            <p:cNvSpPr>
              <a:spLocks/>
            </p:cNvSpPr>
            <p:nvPr/>
          </p:nvSpPr>
          <p:spPr bwMode="auto">
            <a:xfrm>
              <a:off x="3690" y="727"/>
              <a:ext cx="139" cy="43"/>
            </a:xfrm>
            <a:custGeom>
              <a:avLst/>
              <a:gdLst>
                <a:gd name="T0" fmla="*/ 138 w 139"/>
                <a:gd name="T1" fmla="*/ 38 h 43"/>
                <a:gd name="T2" fmla="*/ 38 w 139"/>
                <a:gd name="T3" fmla="*/ 8 h 43"/>
                <a:gd name="T4" fmla="*/ 0 w 139"/>
                <a:gd name="T5" fmla="*/ 0 h 43"/>
                <a:gd name="T6" fmla="*/ 12 w 139"/>
                <a:gd name="T7" fmla="*/ 32 h 43"/>
                <a:gd name="T8" fmla="*/ 96 w 139"/>
                <a:gd name="T9" fmla="*/ 42 h 43"/>
                <a:gd name="T10" fmla="*/ 138 w 139"/>
                <a:gd name="T11" fmla="*/ 38 h 43"/>
                <a:gd name="T12" fmla="*/ 0 60000 65536"/>
                <a:gd name="T13" fmla="*/ 0 60000 65536"/>
                <a:gd name="T14" fmla="*/ 0 60000 65536"/>
                <a:gd name="T15" fmla="*/ 0 60000 65536"/>
                <a:gd name="T16" fmla="*/ 0 60000 65536"/>
                <a:gd name="T17" fmla="*/ 0 60000 65536"/>
                <a:gd name="T18" fmla="*/ 0 w 139"/>
                <a:gd name="T19" fmla="*/ 0 h 43"/>
                <a:gd name="T20" fmla="*/ 139 w 13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39" h="43">
                  <a:moveTo>
                    <a:pt x="138" y="38"/>
                  </a:moveTo>
                  <a:lnTo>
                    <a:pt x="38" y="8"/>
                  </a:lnTo>
                  <a:lnTo>
                    <a:pt x="0" y="0"/>
                  </a:lnTo>
                  <a:lnTo>
                    <a:pt x="12" y="32"/>
                  </a:lnTo>
                  <a:lnTo>
                    <a:pt x="96" y="42"/>
                  </a:lnTo>
                  <a:lnTo>
                    <a:pt x="138" y="38"/>
                  </a:lnTo>
                </a:path>
              </a:pathLst>
            </a:custGeom>
            <a:solidFill>
              <a:srgbClr val="161616"/>
            </a:solidFill>
            <a:ln w="9525" cap="rnd">
              <a:noFill/>
              <a:round/>
              <a:headEnd/>
              <a:tailEnd/>
            </a:ln>
          </p:spPr>
          <p:txBody>
            <a:bodyPr/>
            <a:lstStyle/>
            <a:p>
              <a:endParaRPr lang="en-US"/>
            </a:p>
          </p:txBody>
        </p:sp>
        <p:sp>
          <p:nvSpPr>
            <p:cNvPr id="17445" name="Freeform 206"/>
            <p:cNvSpPr>
              <a:spLocks/>
            </p:cNvSpPr>
            <p:nvPr/>
          </p:nvSpPr>
          <p:spPr bwMode="auto">
            <a:xfrm>
              <a:off x="3728" y="729"/>
              <a:ext cx="139" cy="51"/>
            </a:xfrm>
            <a:custGeom>
              <a:avLst/>
              <a:gdLst>
                <a:gd name="T0" fmla="*/ 0 w 139"/>
                <a:gd name="T1" fmla="*/ 6 h 51"/>
                <a:gd name="T2" fmla="*/ 106 w 139"/>
                <a:gd name="T3" fmla="*/ 22 h 51"/>
                <a:gd name="T4" fmla="*/ 114 w 139"/>
                <a:gd name="T5" fmla="*/ 0 h 51"/>
                <a:gd name="T6" fmla="*/ 120 w 139"/>
                <a:gd name="T7" fmla="*/ 22 h 51"/>
                <a:gd name="T8" fmla="*/ 132 w 139"/>
                <a:gd name="T9" fmla="*/ 26 h 51"/>
                <a:gd name="T10" fmla="*/ 138 w 139"/>
                <a:gd name="T11" fmla="*/ 36 h 51"/>
                <a:gd name="T12" fmla="*/ 122 w 139"/>
                <a:gd name="T13" fmla="*/ 38 h 51"/>
                <a:gd name="T14" fmla="*/ 114 w 139"/>
                <a:gd name="T15" fmla="*/ 36 h 51"/>
                <a:gd name="T16" fmla="*/ 100 w 139"/>
                <a:gd name="T17" fmla="*/ 50 h 51"/>
                <a:gd name="T18" fmla="*/ 100 w 139"/>
                <a:gd name="T19" fmla="*/ 36 h 51"/>
                <a:gd name="T20" fmla="*/ 2 w 139"/>
                <a:gd name="T21" fmla="*/ 22 h 51"/>
                <a:gd name="T22" fmla="*/ 0 w 139"/>
                <a:gd name="T23" fmla="*/ 6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51"/>
                <a:gd name="T38" fmla="*/ 139 w 139"/>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51">
                  <a:moveTo>
                    <a:pt x="0" y="6"/>
                  </a:moveTo>
                  <a:lnTo>
                    <a:pt x="106" y="22"/>
                  </a:lnTo>
                  <a:lnTo>
                    <a:pt x="114" y="0"/>
                  </a:lnTo>
                  <a:lnTo>
                    <a:pt x="120" y="22"/>
                  </a:lnTo>
                  <a:lnTo>
                    <a:pt x="132" y="26"/>
                  </a:lnTo>
                  <a:lnTo>
                    <a:pt x="138" y="36"/>
                  </a:lnTo>
                  <a:lnTo>
                    <a:pt x="122" y="38"/>
                  </a:lnTo>
                  <a:lnTo>
                    <a:pt x="114" y="36"/>
                  </a:lnTo>
                  <a:lnTo>
                    <a:pt x="100" y="50"/>
                  </a:lnTo>
                  <a:lnTo>
                    <a:pt x="100" y="36"/>
                  </a:lnTo>
                  <a:lnTo>
                    <a:pt x="2" y="22"/>
                  </a:lnTo>
                  <a:lnTo>
                    <a:pt x="0" y="6"/>
                  </a:lnTo>
                </a:path>
              </a:pathLst>
            </a:custGeom>
            <a:solidFill>
              <a:srgbClr val="777777"/>
            </a:solidFill>
            <a:ln w="9525" cap="rnd">
              <a:noFill/>
              <a:round/>
              <a:headEnd/>
              <a:tailEnd/>
            </a:ln>
          </p:spPr>
          <p:txBody>
            <a:bodyPr/>
            <a:lstStyle/>
            <a:p>
              <a:endParaRPr lang="en-US"/>
            </a:p>
          </p:txBody>
        </p:sp>
        <p:sp>
          <p:nvSpPr>
            <p:cNvPr id="17446" name="Oval 207"/>
            <p:cNvSpPr>
              <a:spLocks noChangeArrowheads="1"/>
            </p:cNvSpPr>
            <p:nvPr/>
          </p:nvSpPr>
          <p:spPr bwMode="auto">
            <a:xfrm>
              <a:off x="4418" y="969"/>
              <a:ext cx="72" cy="178"/>
            </a:xfrm>
            <a:prstGeom prst="ellipse">
              <a:avLst/>
            </a:prstGeom>
            <a:solidFill>
              <a:srgbClr val="0D0D0D"/>
            </a:solidFill>
            <a:ln w="9525">
              <a:noFill/>
              <a:round/>
              <a:headEnd/>
              <a:tailEnd/>
            </a:ln>
          </p:spPr>
          <p:txBody>
            <a:bodyPr wrap="none" anchor="ctr"/>
            <a:lstStyle/>
            <a:p>
              <a:endParaRPr lang="en-US"/>
            </a:p>
          </p:txBody>
        </p:sp>
        <p:sp>
          <p:nvSpPr>
            <p:cNvPr id="17447" name="Rectangle 208"/>
            <p:cNvSpPr>
              <a:spLocks noChangeArrowheads="1"/>
            </p:cNvSpPr>
            <p:nvPr/>
          </p:nvSpPr>
          <p:spPr bwMode="auto">
            <a:xfrm>
              <a:off x="4454" y="971"/>
              <a:ext cx="28" cy="174"/>
            </a:xfrm>
            <a:prstGeom prst="rect">
              <a:avLst/>
            </a:prstGeom>
            <a:solidFill>
              <a:srgbClr val="0D0D0D"/>
            </a:solidFill>
            <a:ln w="9525">
              <a:noFill/>
              <a:miter lim="800000"/>
              <a:headEnd/>
              <a:tailEnd/>
            </a:ln>
          </p:spPr>
          <p:txBody>
            <a:bodyPr wrap="none" anchor="ctr"/>
            <a:lstStyle/>
            <a:p>
              <a:endParaRPr lang="en-US"/>
            </a:p>
          </p:txBody>
        </p:sp>
        <p:sp>
          <p:nvSpPr>
            <p:cNvPr id="17448" name="Oval 209"/>
            <p:cNvSpPr>
              <a:spLocks noChangeArrowheads="1"/>
            </p:cNvSpPr>
            <p:nvPr/>
          </p:nvSpPr>
          <p:spPr bwMode="auto">
            <a:xfrm>
              <a:off x="4446" y="969"/>
              <a:ext cx="72" cy="178"/>
            </a:xfrm>
            <a:prstGeom prst="ellipse">
              <a:avLst/>
            </a:prstGeom>
            <a:solidFill>
              <a:srgbClr val="0D0D0D"/>
            </a:solidFill>
            <a:ln w="9525">
              <a:noFill/>
              <a:round/>
              <a:headEnd/>
              <a:tailEnd/>
            </a:ln>
          </p:spPr>
          <p:txBody>
            <a:bodyPr wrap="none" anchor="ctr"/>
            <a:lstStyle/>
            <a:p>
              <a:endParaRPr lang="en-US"/>
            </a:p>
          </p:txBody>
        </p:sp>
        <p:sp>
          <p:nvSpPr>
            <p:cNvPr id="17449" name="Oval 210"/>
            <p:cNvSpPr>
              <a:spLocks noChangeArrowheads="1"/>
            </p:cNvSpPr>
            <p:nvPr/>
          </p:nvSpPr>
          <p:spPr bwMode="auto">
            <a:xfrm>
              <a:off x="4460" y="1001"/>
              <a:ext cx="44" cy="114"/>
            </a:xfrm>
            <a:prstGeom prst="ellipse">
              <a:avLst/>
            </a:prstGeom>
            <a:solidFill>
              <a:srgbClr val="7D9BB2"/>
            </a:solidFill>
            <a:ln w="9525">
              <a:noFill/>
              <a:round/>
              <a:headEnd/>
              <a:tailEnd/>
            </a:ln>
          </p:spPr>
          <p:txBody>
            <a:bodyPr wrap="none" anchor="ctr"/>
            <a:lstStyle/>
            <a:p>
              <a:endParaRPr lang="en-US"/>
            </a:p>
          </p:txBody>
        </p:sp>
        <p:sp>
          <p:nvSpPr>
            <p:cNvPr id="17450" name="Oval 211"/>
            <p:cNvSpPr>
              <a:spLocks noChangeArrowheads="1"/>
            </p:cNvSpPr>
            <p:nvPr/>
          </p:nvSpPr>
          <p:spPr bwMode="auto">
            <a:xfrm>
              <a:off x="4462" y="1019"/>
              <a:ext cx="30" cy="78"/>
            </a:xfrm>
            <a:prstGeom prst="ellipse">
              <a:avLst/>
            </a:prstGeom>
            <a:solidFill>
              <a:srgbClr val="647C8F"/>
            </a:solidFill>
            <a:ln w="9525">
              <a:noFill/>
              <a:round/>
              <a:headEnd/>
              <a:tailEnd/>
            </a:ln>
          </p:spPr>
          <p:txBody>
            <a:bodyPr wrap="none" anchor="ctr"/>
            <a:lstStyle/>
            <a:p>
              <a:endParaRPr lang="en-US"/>
            </a:p>
          </p:txBody>
        </p:sp>
        <p:sp>
          <p:nvSpPr>
            <p:cNvPr id="17451" name="Line 212"/>
            <p:cNvSpPr>
              <a:spLocks noChangeShapeType="1"/>
            </p:cNvSpPr>
            <p:nvPr/>
          </p:nvSpPr>
          <p:spPr bwMode="auto">
            <a:xfrm>
              <a:off x="4482" y="1057"/>
              <a:ext cx="10" cy="0"/>
            </a:xfrm>
            <a:prstGeom prst="line">
              <a:avLst/>
            </a:prstGeom>
            <a:noFill/>
            <a:ln w="12700">
              <a:solidFill>
                <a:srgbClr val="90B3CE"/>
              </a:solidFill>
              <a:round/>
              <a:headEnd type="none" w="sm" len="sm"/>
              <a:tailEnd type="none" w="sm" len="sm"/>
            </a:ln>
          </p:spPr>
          <p:txBody>
            <a:bodyPr wrap="none" anchor="ctr"/>
            <a:lstStyle/>
            <a:p>
              <a:endParaRPr lang="en-US"/>
            </a:p>
          </p:txBody>
        </p:sp>
        <p:sp>
          <p:nvSpPr>
            <p:cNvPr id="17452" name="Freeform 213"/>
            <p:cNvSpPr>
              <a:spLocks/>
            </p:cNvSpPr>
            <p:nvPr/>
          </p:nvSpPr>
          <p:spPr bwMode="auto">
            <a:xfrm>
              <a:off x="4468" y="949"/>
              <a:ext cx="53" cy="115"/>
            </a:xfrm>
            <a:custGeom>
              <a:avLst/>
              <a:gdLst>
                <a:gd name="T0" fmla="*/ 0 w 53"/>
                <a:gd name="T1" fmla="*/ 0 h 115"/>
                <a:gd name="T2" fmla="*/ 52 w 53"/>
                <a:gd name="T3" fmla="*/ 0 h 115"/>
                <a:gd name="T4" fmla="*/ 52 w 53"/>
                <a:gd name="T5" fmla="*/ 18 h 115"/>
                <a:gd name="T6" fmla="*/ 42 w 53"/>
                <a:gd name="T7" fmla="*/ 18 h 115"/>
                <a:gd name="T8" fmla="*/ 36 w 53"/>
                <a:gd name="T9" fmla="*/ 114 h 115"/>
                <a:gd name="T10" fmla="*/ 16 w 53"/>
                <a:gd name="T11" fmla="*/ 114 h 115"/>
                <a:gd name="T12" fmla="*/ 8 w 53"/>
                <a:gd name="T13" fmla="*/ 18 h 115"/>
                <a:gd name="T14" fmla="*/ 0 w 53"/>
                <a:gd name="T15" fmla="*/ 18 h 115"/>
                <a:gd name="T16" fmla="*/ 0 w 53"/>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15"/>
                <a:gd name="T29" fmla="*/ 53 w 53"/>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15">
                  <a:moveTo>
                    <a:pt x="0" y="0"/>
                  </a:moveTo>
                  <a:lnTo>
                    <a:pt x="52" y="0"/>
                  </a:lnTo>
                  <a:lnTo>
                    <a:pt x="52" y="18"/>
                  </a:lnTo>
                  <a:lnTo>
                    <a:pt x="42" y="18"/>
                  </a:lnTo>
                  <a:lnTo>
                    <a:pt x="36" y="114"/>
                  </a:lnTo>
                  <a:lnTo>
                    <a:pt x="16" y="114"/>
                  </a:lnTo>
                  <a:lnTo>
                    <a:pt x="8" y="18"/>
                  </a:lnTo>
                  <a:lnTo>
                    <a:pt x="0" y="18"/>
                  </a:lnTo>
                  <a:lnTo>
                    <a:pt x="0" y="0"/>
                  </a:lnTo>
                </a:path>
              </a:pathLst>
            </a:custGeom>
            <a:solidFill>
              <a:srgbClr val="90B3CE"/>
            </a:solidFill>
            <a:ln w="9525" cap="rnd">
              <a:noFill/>
              <a:round/>
              <a:headEnd/>
              <a:tailEnd/>
            </a:ln>
          </p:spPr>
          <p:txBody>
            <a:bodyPr/>
            <a:lstStyle/>
            <a:p>
              <a:endParaRPr lang="en-US"/>
            </a:p>
          </p:txBody>
        </p:sp>
        <p:sp>
          <p:nvSpPr>
            <p:cNvPr id="17453" name="Freeform 214"/>
            <p:cNvSpPr>
              <a:spLocks/>
            </p:cNvSpPr>
            <p:nvPr/>
          </p:nvSpPr>
          <p:spPr bwMode="auto">
            <a:xfrm>
              <a:off x="4472" y="841"/>
              <a:ext cx="43" cy="117"/>
            </a:xfrm>
            <a:custGeom>
              <a:avLst/>
              <a:gdLst>
                <a:gd name="T0" fmla="*/ 0 w 43"/>
                <a:gd name="T1" fmla="*/ 10 h 117"/>
                <a:gd name="T2" fmla="*/ 0 w 43"/>
                <a:gd name="T3" fmla="*/ 116 h 117"/>
                <a:gd name="T4" fmla="*/ 42 w 43"/>
                <a:gd name="T5" fmla="*/ 116 h 117"/>
                <a:gd name="T6" fmla="*/ 42 w 43"/>
                <a:gd name="T7" fmla="*/ 0 h 117"/>
                <a:gd name="T8" fmla="*/ 0 w 43"/>
                <a:gd name="T9" fmla="*/ 10 h 117"/>
                <a:gd name="T10" fmla="*/ 0 60000 65536"/>
                <a:gd name="T11" fmla="*/ 0 60000 65536"/>
                <a:gd name="T12" fmla="*/ 0 60000 65536"/>
                <a:gd name="T13" fmla="*/ 0 60000 65536"/>
                <a:gd name="T14" fmla="*/ 0 60000 65536"/>
                <a:gd name="T15" fmla="*/ 0 w 43"/>
                <a:gd name="T16" fmla="*/ 0 h 117"/>
                <a:gd name="T17" fmla="*/ 43 w 43"/>
                <a:gd name="T18" fmla="*/ 117 h 117"/>
              </a:gdLst>
              <a:ahLst/>
              <a:cxnLst>
                <a:cxn ang="T10">
                  <a:pos x="T0" y="T1"/>
                </a:cxn>
                <a:cxn ang="T11">
                  <a:pos x="T2" y="T3"/>
                </a:cxn>
                <a:cxn ang="T12">
                  <a:pos x="T4" y="T5"/>
                </a:cxn>
                <a:cxn ang="T13">
                  <a:pos x="T6" y="T7"/>
                </a:cxn>
                <a:cxn ang="T14">
                  <a:pos x="T8" y="T9"/>
                </a:cxn>
              </a:cxnLst>
              <a:rect l="T15" t="T16" r="T17" b="T18"/>
              <a:pathLst>
                <a:path w="43" h="117">
                  <a:moveTo>
                    <a:pt x="0" y="10"/>
                  </a:moveTo>
                  <a:lnTo>
                    <a:pt x="0" y="116"/>
                  </a:lnTo>
                  <a:lnTo>
                    <a:pt x="42" y="116"/>
                  </a:lnTo>
                  <a:lnTo>
                    <a:pt x="42" y="0"/>
                  </a:lnTo>
                  <a:lnTo>
                    <a:pt x="0" y="10"/>
                  </a:lnTo>
                </a:path>
              </a:pathLst>
            </a:custGeom>
            <a:solidFill>
              <a:srgbClr val="9BC1DD"/>
            </a:solidFill>
            <a:ln w="9525" cap="rnd">
              <a:noFill/>
              <a:round/>
              <a:headEnd/>
              <a:tailEnd/>
            </a:ln>
          </p:spPr>
          <p:txBody>
            <a:bodyPr/>
            <a:lstStyle/>
            <a:p>
              <a:endParaRPr lang="en-US"/>
            </a:p>
          </p:txBody>
        </p:sp>
        <p:sp>
          <p:nvSpPr>
            <p:cNvPr id="17454" name="Oval 215"/>
            <p:cNvSpPr>
              <a:spLocks noChangeArrowheads="1"/>
            </p:cNvSpPr>
            <p:nvPr/>
          </p:nvSpPr>
          <p:spPr bwMode="auto">
            <a:xfrm>
              <a:off x="4078" y="881"/>
              <a:ext cx="96" cy="228"/>
            </a:xfrm>
            <a:prstGeom prst="ellipse">
              <a:avLst/>
            </a:prstGeom>
            <a:solidFill>
              <a:srgbClr val="0D0D0D"/>
            </a:solidFill>
            <a:ln w="9525">
              <a:noFill/>
              <a:round/>
              <a:headEnd/>
              <a:tailEnd/>
            </a:ln>
          </p:spPr>
          <p:txBody>
            <a:bodyPr wrap="none" anchor="ctr"/>
            <a:lstStyle/>
            <a:p>
              <a:endParaRPr lang="en-US"/>
            </a:p>
          </p:txBody>
        </p:sp>
        <p:sp>
          <p:nvSpPr>
            <p:cNvPr id="17455" name="Rectangle 216"/>
            <p:cNvSpPr>
              <a:spLocks noChangeArrowheads="1"/>
            </p:cNvSpPr>
            <p:nvPr/>
          </p:nvSpPr>
          <p:spPr bwMode="auto">
            <a:xfrm>
              <a:off x="4126" y="883"/>
              <a:ext cx="36" cy="224"/>
            </a:xfrm>
            <a:prstGeom prst="rect">
              <a:avLst/>
            </a:prstGeom>
            <a:solidFill>
              <a:srgbClr val="0D0D0D"/>
            </a:solidFill>
            <a:ln w="9525">
              <a:noFill/>
              <a:miter lim="800000"/>
              <a:headEnd/>
              <a:tailEnd/>
            </a:ln>
          </p:spPr>
          <p:txBody>
            <a:bodyPr wrap="none" anchor="ctr"/>
            <a:lstStyle/>
            <a:p>
              <a:endParaRPr lang="en-US"/>
            </a:p>
          </p:txBody>
        </p:sp>
        <p:sp>
          <p:nvSpPr>
            <p:cNvPr id="17456" name="Oval 217"/>
            <p:cNvSpPr>
              <a:spLocks noChangeArrowheads="1"/>
            </p:cNvSpPr>
            <p:nvPr/>
          </p:nvSpPr>
          <p:spPr bwMode="auto">
            <a:xfrm>
              <a:off x="4112" y="881"/>
              <a:ext cx="96" cy="228"/>
            </a:xfrm>
            <a:prstGeom prst="ellipse">
              <a:avLst/>
            </a:prstGeom>
            <a:solidFill>
              <a:srgbClr val="0D0D0D"/>
            </a:solidFill>
            <a:ln w="9525">
              <a:noFill/>
              <a:round/>
              <a:headEnd/>
              <a:tailEnd/>
            </a:ln>
          </p:spPr>
          <p:txBody>
            <a:bodyPr wrap="none" anchor="ctr"/>
            <a:lstStyle/>
            <a:p>
              <a:endParaRPr lang="en-US"/>
            </a:p>
          </p:txBody>
        </p:sp>
        <p:sp>
          <p:nvSpPr>
            <p:cNvPr id="17457" name="Oval 218"/>
            <p:cNvSpPr>
              <a:spLocks noChangeArrowheads="1"/>
            </p:cNvSpPr>
            <p:nvPr/>
          </p:nvSpPr>
          <p:spPr bwMode="auto">
            <a:xfrm>
              <a:off x="4148" y="931"/>
              <a:ext cx="46" cy="130"/>
            </a:xfrm>
            <a:prstGeom prst="ellipse">
              <a:avLst/>
            </a:prstGeom>
            <a:solidFill>
              <a:srgbClr val="809FB7"/>
            </a:solidFill>
            <a:ln w="9525">
              <a:noFill/>
              <a:round/>
              <a:headEnd/>
              <a:tailEnd/>
            </a:ln>
          </p:spPr>
          <p:txBody>
            <a:bodyPr wrap="none" anchor="ctr"/>
            <a:lstStyle/>
            <a:p>
              <a:endParaRPr lang="en-US"/>
            </a:p>
          </p:txBody>
        </p:sp>
        <p:sp>
          <p:nvSpPr>
            <p:cNvPr id="17458" name="Oval 219"/>
            <p:cNvSpPr>
              <a:spLocks noChangeArrowheads="1"/>
            </p:cNvSpPr>
            <p:nvPr/>
          </p:nvSpPr>
          <p:spPr bwMode="auto">
            <a:xfrm>
              <a:off x="4154" y="951"/>
              <a:ext cx="34" cy="92"/>
            </a:xfrm>
            <a:prstGeom prst="ellipse">
              <a:avLst/>
            </a:prstGeom>
            <a:solidFill>
              <a:srgbClr val="647C8F"/>
            </a:solidFill>
            <a:ln w="9525">
              <a:noFill/>
              <a:round/>
              <a:headEnd/>
              <a:tailEnd/>
            </a:ln>
          </p:spPr>
          <p:txBody>
            <a:bodyPr wrap="none" anchor="ctr"/>
            <a:lstStyle/>
            <a:p>
              <a:endParaRPr lang="en-US"/>
            </a:p>
          </p:txBody>
        </p:sp>
        <p:sp>
          <p:nvSpPr>
            <p:cNvPr id="17459" name="Freeform 220"/>
            <p:cNvSpPr>
              <a:spLocks/>
            </p:cNvSpPr>
            <p:nvPr/>
          </p:nvSpPr>
          <p:spPr bwMode="auto">
            <a:xfrm>
              <a:off x="4096" y="745"/>
              <a:ext cx="341" cy="185"/>
            </a:xfrm>
            <a:custGeom>
              <a:avLst/>
              <a:gdLst>
                <a:gd name="T0" fmla="*/ 0 w 341"/>
                <a:gd name="T1" fmla="*/ 54 h 185"/>
                <a:gd name="T2" fmla="*/ 68 w 341"/>
                <a:gd name="T3" fmla="*/ 112 h 185"/>
                <a:gd name="T4" fmla="*/ 104 w 341"/>
                <a:gd name="T5" fmla="*/ 134 h 185"/>
                <a:gd name="T6" fmla="*/ 140 w 341"/>
                <a:gd name="T7" fmla="*/ 154 h 185"/>
                <a:gd name="T8" fmla="*/ 188 w 341"/>
                <a:gd name="T9" fmla="*/ 170 h 185"/>
                <a:gd name="T10" fmla="*/ 232 w 341"/>
                <a:gd name="T11" fmla="*/ 176 h 185"/>
                <a:gd name="T12" fmla="*/ 272 w 341"/>
                <a:gd name="T13" fmla="*/ 184 h 185"/>
                <a:gd name="T14" fmla="*/ 334 w 341"/>
                <a:gd name="T15" fmla="*/ 184 h 185"/>
                <a:gd name="T16" fmla="*/ 340 w 341"/>
                <a:gd name="T17" fmla="*/ 102 h 185"/>
                <a:gd name="T18" fmla="*/ 24 w 341"/>
                <a:gd name="T19" fmla="*/ 0 h 185"/>
                <a:gd name="T20" fmla="*/ 0 w 341"/>
                <a:gd name="T21" fmla="*/ 54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1"/>
                <a:gd name="T34" fmla="*/ 0 h 185"/>
                <a:gd name="T35" fmla="*/ 341 w 341"/>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1" h="185">
                  <a:moveTo>
                    <a:pt x="0" y="54"/>
                  </a:moveTo>
                  <a:lnTo>
                    <a:pt x="68" y="112"/>
                  </a:lnTo>
                  <a:lnTo>
                    <a:pt x="104" y="134"/>
                  </a:lnTo>
                  <a:lnTo>
                    <a:pt x="140" y="154"/>
                  </a:lnTo>
                  <a:lnTo>
                    <a:pt x="188" y="170"/>
                  </a:lnTo>
                  <a:lnTo>
                    <a:pt x="232" y="176"/>
                  </a:lnTo>
                  <a:lnTo>
                    <a:pt x="272" y="184"/>
                  </a:lnTo>
                  <a:lnTo>
                    <a:pt x="334" y="184"/>
                  </a:lnTo>
                  <a:lnTo>
                    <a:pt x="340" y="102"/>
                  </a:lnTo>
                  <a:lnTo>
                    <a:pt x="24" y="0"/>
                  </a:lnTo>
                  <a:lnTo>
                    <a:pt x="0" y="54"/>
                  </a:lnTo>
                </a:path>
              </a:pathLst>
            </a:custGeom>
            <a:solidFill>
              <a:srgbClr val="ACD5F4"/>
            </a:solidFill>
            <a:ln w="9525" cap="rnd">
              <a:noFill/>
              <a:round/>
              <a:headEnd/>
              <a:tailEnd/>
            </a:ln>
          </p:spPr>
          <p:txBody>
            <a:bodyPr/>
            <a:lstStyle/>
            <a:p>
              <a:endParaRPr lang="en-US"/>
            </a:p>
          </p:txBody>
        </p:sp>
        <p:sp>
          <p:nvSpPr>
            <p:cNvPr id="17460" name="Freeform 221"/>
            <p:cNvSpPr>
              <a:spLocks/>
            </p:cNvSpPr>
            <p:nvPr/>
          </p:nvSpPr>
          <p:spPr bwMode="auto">
            <a:xfrm>
              <a:off x="4158" y="703"/>
              <a:ext cx="291" cy="183"/>
            </a:xfrm>
            <a:custGeom>
              <a:avLst/>
              <a:gdLst>
                <a:gd name="T0" fmla="*/ 0 w 291"/>
                <a:gd name="T1" fmla="*/ 100 h 183"/>
                <a:gd name="T2" fmla="*/ 42 w 291"/>
                <a:gd name="T3" fmla="*/ 134 h 183"/>
                <a:gd name="T4" fmla="*/ 72 w 291"/>
                <a:gd name="T5" fmla="*/ 154 h 183"/>
                <a:gd name="T6" fmla="*/ 102 w 291"/>
                <a:gd name="T7" fmla="*/ 162 h 183"/>
                <a:gd name="T8" fmla="*/ 138 w 291"/>
                <a:gd name="T9" fmla="*/ 172 h 183"/>
                <a:gd name="T10" fmla="*/ 168 w 291"/>
                <a:gd name="T11" fmla="*/ 176 h 183"/>
                <a:gd name="T12" fmla="*/ 204 w 291"/>
                <a:gd name="T13" fmla="*/ 182 h 183"/>
                <a:gd name="T14" fmla="*/ 242 w 291"/>
                <a:gd name="T15" fmla="*/ 180 h 183"/>
                <a:gd name="T16" fmla="*/ 278 w 291"/>
                <a:gd name="T17" fmla="*/ 176 h 183"/>
                <a:gd name="T18" fmla="*/ 290 w 291"/>
                <a:gd name="T19" fmla="*/ 38 h 183"/>
                <a:gd name="T20" fmla="*/ 0 w 291"/>
                <a:gd name="T21" fmla="*/ 0 h 183"/>
                <a:gd name="T22" fmla="*/ 0 w 291"/>
                <a:gd name="T23" fmla="*/ 100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183"/>
                <a:gd name="T38" fmla="*/ 291 w 291"/>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183">
                  <a:moveTo>
                    <a:pt x="0" y="100"/>
                  </a:moveTo>
                  <a:lnTo>
                    <a:pt x="42" y="134"/>
                  </a:lnTo>
                  <a:lnTo>
                    <a:pt x="72" y="154"/>
                  </a:lnTo>
                  <a:lnTo>
                    <a:pt x="102" y="162"/>
                  </a:lnTo>
                  <a:lnTo>
                    <a:pt x="138" y="172"/>
                  </a:lnTo>
                  <a:lnTo>
                    <a:pt x="168" y="176"/>
                  </a:lnTo>
                  <a:lnTo>
                    <a:pt x="204" y="182"/>
                  </a:lnTo>
                  <a:lnTo>
                    <a:pt x="242" y="180"/>
                  </a:lnTo>
                  <a:lnTo>
                    <a:pt x="278" y="176"/>
                  </a:lnTo>
                  <a:lnTo>
                    <a:pt x="290" y="38"/>
                  </a:lnTo>
                  <a:lnTo>
                    <a:pt x="0" y="0"/>
                  </a:lnTo>
                  <a:lnTo>
                    <a:pt x="0" y="100"/>
                  </a:lnTo>
                </a:path>
              </a:pathLst>
            </a:custGeom>
            <a:solidFill>
              <a:srgbClr val="8FB1CB"/>
            </a:solidFill>
            <a:ln w="9525" cap="rnd">
              <a:noFill/>
              <a:round/>
              <a:headEnd/>
              <a:tailEnd/>
            </a:ln>
          </p:spPr>
          <p:txBody>
            <a:bodyPr/>
            <a:lstStyle/>
            <a:p>
              <a:endParaRPr lang="en-US"/>
            </a:p>
          </p:txBody>
        </p:sp>
        <p:sp>
          <p:nvSpPr>
            <p:cNvPr id="17461" name="Freeform 222"/>
            <p:cNvSpPr>
              <a:spLocks/>
            </p:cNvSpPr>
            <p:nvPr/>
          </p:nvSpPr>
          <p:spPr bwMode="auto">
            <a:xfrm>
              <a:off x="4744" y="265"/>
              <a:ext cx="194" cy="357"/>
            </a:xfrm>
            <a:custGeom>
              <a:avLst/>
              <a:gdLst>
                <a:gd name="T0" fmla="*/ 104 w 194"/>
                <a:gd name="T1" fmla="*/ 42 h 357"/>
                <a:gd name="T2" fmla="*/ 107 w 194"/>
                <a:gd name="T3" fmla="*/ 32 h 357"/>
                <a:gd name="T4" fmla="*/ 113 w 194"/>
                <a:gd name="T5" fmla="*/ 24 h 357"/>
                <a:gd name="T6" fmla="*/ 119 w 194"/>
                <a:gd name="T7" fmla="*/ 16 h 357"/>
                <a:gd name="T8" fmla="*/ 125 w 194"/>
                <a:gd name="T9" fmla="*/ 8 h 357"/>
                <a:gd name="T10" fmla="*/ 129 w 194"/>
                <a:gd name="T11" fmla="*/ 4 h 357"/>
                <a:gd name="T12" fmla="*/ 133 w 194"/>
                <a:gd name="T13" fmla="*/ 2 h 357"/>
                <a:gd name="T14" fmla="*/ 141 w 194"/>
                <a:gd name="T15" fmla="*/ 0 h 357"/>
                <a:gd name="T16" fmla="*/ 147 w 194"/>
                <a:gd name="T17" fmla="*/ 0 h 357"/>
                <a:gd name="T18" fmla="*/ 155 w 194"/>
                <a:gd name="T19" fmla="*/ 2 h 357"/>
                <a:gd name="T20" fmla="*/ 165 w 194"/>
                <a:gd name="T21" fmla="*/ 4 h 357"/>
                <a:gd name="T22" fmla="*/ 171 w 194"/>
                <a:gd name="T23" fmla="*/ 6 h 357"/>
                <a:gd name="T24" fmla="*/ 179 w 194"/>
                <a:gd name="T25" fmla="*/ 10 h 357"/>
                <a:gd name="T26" fmla="*/ 189 w 194"/>
                <a:gd name="T27" fmla="*/ 18 h 357"/>
                <a:gd name="T28" fmla="*/ 193 w 194"/>
                <a:gd name="T29" fmla="*/ 24 h 357"/>
                <a:gd name="T30" fmla="*/ 163 w 194"/>
                <a:gd name="T31" fmla="*/ 356 h 357"/>
                <a:gd name="T32" fmla="*/ 0 w 194"/>
                <a:gd name="T33" fmla="*/ 240 h 357"/>
                <a:gd name="T34" fmla="*/ 104 w 194"/>
                <a:gd name="T35" fmla="*/ 42 h 3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4"/>
                <a:gd name="T55" fmla="*/ 0 h 357"/>
                <a:gd name="T56" fmla="*/ 194 w 194"/>
                <a:gd name="T57" fmla="*/ 357 h 3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4" h="357">
                  <a:moveTo>
                    <a:pt x="104" y="42"/>
                  </a:moveTo>
                  <a:lnTo>
                    <a:pt x="107" y="32"/>
                  </a:lnTo>
                  <a:lnTo>
                    <a:pt x="113" y="24"/>
                  </a:lnTo>
                  <a:lnTo>
                    <a:pt x="119" y="16"/>
                  </a:lnTo>
                  <a:lnTo>
                    <a:pt x="125" y="8"/>
                  </a:lnTo>
                  <a:lnTo>
                    <a:pt x="129" y="4"/>
                  </a:lnTo>
                  <a:lnTo>
                    <a:pt x="133" y="2"/>
                  </a:lnTo>
                  <a:lnTo>
                    <a:pt x="141" y="0"/>
                  </a:lnTo>
                  <a:lnTo>
                    <a:pt x="147" y="0"/>
                  </a:lnTo>
                  <a:lnTo>
                    <a:pt x="155" y="2"/>
                  </a:lnTo>
                  <a:lnTo>
                    <a:pt x="165" y="4"/>
                  </a:lnTo>
                  <a:lnTo>
                    <a:pt x="171" y="6"/>
                  </a:lnTo>
                  <a:lnTo>
                    <a:pt x="179" y="10"/>
                  </a:lnTo>
                  <a:lnTo>
                    <a:pt x="189" y="18"/>
                  </a:lnTo>
                  <a:lnTo>
                    <a:pt x="193" y="24"/>
                  </a:lnTo>
                  <a:lnTo>
                    <a:pt x="163" y="356"/>
                  </a:lnTo>
                  <a:lnTo>
                    <a:pt x="0" y="240"/>
                  </a:lnTo>
                  <a:lnTo>
                    <a:pt x="104" y="42"/>
                  </a:lnTo>
                </a:path>
              </a:pathLst>
            </a:custGeom>
            <a:solidFill>
              <a:srgbClr val="9BC0DC"/>
            </a:solidFill>
            <a:ln w="9525" cap="rnd">
              <a:noFill/>
              <a:round/>
              <a:headEnd/>
              <a:tailEnd/>
            </a:ln>
          </p:spPr>
          <p:txBody>
            <a:bodyPr/>
            <a:lstStyle/>
            <a:p>
              <a:endParaRPr lang="en-US"/>
            </a:p>
          </p:txBody>
        </p:sp>
        <p:sp>
          <p:nvSpPr>
            <p:cNvPr id="17462" name="Freeform 223"/>
            <p:cNvSpPr>
              <a:spLocks/>
            </p:cNvSpPr>
            <p:nvPr/>
          </p:nvSpPr>
          <p:spPr bwMode="auto">
            <a:xfrm>
              <a:off x="4714" y="793"/>
              <a:ext cx="164" cy="189"/>
            </a:xfrm>
            <a:custGeom>
              <a:avLst/>
              <a:gdLst>
                <a:gd name="T0" fmla="*/ 0 w 164"/>
                <a:gd name="T1" fmla="*/ 102 h 189"/>
                <a:gd name="T2" fmla="*/ 60 w 164"/>
                <a:gd name="T3" fmla="*/ 148 h 189"/>
                <a:gd name="T4" fmla="*/ 104 w 164"/>
                <a:gd name="T5" fmla="*/ 184 h 189"/>
                <a:gd name="T6" fmla="*/ 116 w 164"/>
                <a:gd name="T7" fmla="*/ 188 h 189"/>
                <a:gd name="T8" fmla="*/ 128 w 164"/>
                <a:gd name="T9" fmla="*/ 186 h 189"/>
                <a:gd name="T10" fmla="*/ 139 w 164"/>
                <a:gd name="T11" fmla="*/ 178 h 189"/>
                <a:gd name="T12" fmla="*/ 145 w 164"/>
                <a:gd name="T13" fmla="*/ 164 h 189"/>
                <a:gd name="T14" fmla="*/ 163 w 164"/>
                <a:gd name="T15" fmla="*/ 0 h 189"/>
                <a:gd name="T16" fmla="*/ 0 w 164"/>
                <a:gd name="T17" fmla="*/ 102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
                <a:gd name="T28" fmla="*/ 0 h 189"/>
                <a:gd name="T29" fmla="*/ 164 w 164"/>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 h="189">
                  <a:moveTo>
                    <a:pt x="0" y="102"/>
                  </a:moveTo>
                  <a:lnTo>
                    <a:pt x="60" y="148"/>
                  </a:lnTo>
                  <a:lnTo>
                    <a:pt x="104" y="184"/>
                  </a:lnTo>
                  <a:lnTo>
                    <a:pt x="116" y="188"/>
                  </a:lnTo>
                  <a:lnTo>
                    <a:pt x="128" y="186"/>
                  </a:lnTo>
                  <a:lnTo>
                    <a:pt x="139" y="178"/>
                  </a:lnTo>
                  <a:lnTo>
                    <a:pt x="145" y="164"/>
                  </a:lnTo>
                  <a:lnTo>
                    <a:pt x="163" y="0"/>
                  </a:lnTo>
                  <a:lnTo>
                    <a:pt x="0" y="102"/>
                  </a:lnTo>
                </a:path>
              </a:pathLst>
            </a:custGeom>
            <a:solidFill>
              <a:srgbClr val="8DAEC8"/>
            </a:solidFill>
            <a:ln w="9525" cap="rnd">
              <a:noFill/>
              <a:round/>
              <a:headEnd/>
              <a:tailEnd/>
            </a:ln>
          </p:spPr>
          <p:txBody>
            <a:bodyPr/>
            <a:lstStyle/>
            <a:p>
              <a:endParaRPr lang="en-US"/>
            </a:p>
          </p:txBody>
        </p:sp>
        <p:sp>
          <p:nvSpPr>
            <p:cNvPr id="17463" name="Freeform 224"/>
            <p:cNvSpPr>
              <a:spLocks/>
            </p:cNvSpPr>
            <p:nvPr/>
          </p:nvSpPr>
          <p:spPr bwMode="auto">
            <a:xfrm>
              <a:off x="3896" y="169"/>
              <a:ext cx="293" cy="175"/>
            </a:xfrm>
            <a:custGeom>
              <a:avLst/>
              <a:gdLst>
                <a:gd name="T0" fmla="*/ 0 w 293"/>
                <a:gd name="T1" fmla="*/ 140 h 175"/>
                <a:gd name="T2" fmla="*/ 50 w 293"/>
                <a:gd name="T3" fmla="*/ 58 h 175"/>
                <a:gd name="T4" fmla="*/ 74 w 293"/>
                <a:gd name="T5" fmla="*/ 34 h 175"/>
                <a:gd name="T6" fmla="*/ 92 w 293"/>
                <a:gd name="T7" fmla="*/ 14 h 175"/>
                <a:gd name="T8" fmla="*/ 116 w 293"/>
                <a:gd name="T9" fmla="*/ 6 h 175"/>
                <a:gd name="T10" fmla="*/ 140 w 293"/>
                <a:gd name="T11" fmla="*/ 0 h 175"/>
                <a:gd name="T12" fmla="*/ 158 w 293"/>
                <a:gd name="T13" fmla="*/ 0 h 175"/>
                <a:gd name="T14" fmla="*/ 182 w 293"/>
                <a:gd name="T15" fmla="*/ 6 h 175"/>
                <a:gd name="T16" fmla="*/ 200 w 293"/>
                <a:gd name="T17" fmla="*/ 10 h 175"/>
                <a:gd name="T18" fmla="*/ 224 w 293"/>
                <a:gd name="T19" fmla="*/ 20 h 175"/>
                <a:gd name="T20" fmla="*/ 256 w 293"/>
                <a:gd name="T21" fmla="*/ 38 h 175"/>
                <a:gd name="T22" fmla="*/ 280 w 293"/>
                <a:gd name="T23" fmla="*/ 58 h 175"/>
                <a:gd name="T24" fmla="*/ 292 w 293"/>
                <a:gd name="T25" fmla="*/ 78 h 175"/>
                <a:gd name="T26" fmla="*/ 292 w 293"/>
                <a:gd name="T27" fmla="*/ 78 h 175"/>
                <a:gd name="T28" fmla="*/ 292 w 293"/>
                <a:gd name="T29" fmla="*/ 78 h 175"/>
                <a:gd name="T30" fmla="*/ 278 w 293"/>
                <a:gd name="T31" fmla="*/ 174 h 175"/>
                <a:gd name="T32" fmla="*/ 0 w 293"/>
                <a:gd name="T33" fmla="*/ 140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3"/>
                <a:gd name="T52" fmla="*/ 0 h 175"/>
                <a:gd name="T53" fmla="*/ 293 w 293"/>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3" h="175">
                  <a:moveTo>
                    <a:pt x="0" y="140"/>
                  </a:moveTo>
                  <a:lnTo>
                    <a:pt x="50" y="58"/>
                  </a:lnTo>
                  <a:lnTo>
                    <a:pt x="74" y="34"/>
                  </a:lnTo>
                  <a:lnTo>
                    <a:pt x="92" y="14"/>
                  </a:lnTo>
                  <a:lnTo>
                    <a:pt x="116" y="6"/>
                  </a:lnTo>
                  <a:lnTo>
                    <a:pt x="140" y="0"/>
                  </a:lnTo>
                  <a:lnTo>
                    <a:pt x="158" y="0"/>
                  </a:lnTo>
                  <a:lnTo>
                    <a:pt x="182" y="6"/>
                  </a:lnTo>
                  <a:lnTo>
                    <a:pt x="200" y="10"/>
                  </a:lnTo>
                  <a:lnTo>
                    <a:pt x="224" y="20"/>
                  </a:lnTo>
                  <a:lnTo>
                    <a:pt x="256" y="38"/>
                  </a:lnTo>
                  <a:lnTo>
                    <a:pt x="280" y="58"/>
                  </a:lnTo>
                  <a:lnTo>
                    <a:pt x="292" y="78"/>
                  </a:lnTo>
                  <a:lnTo>
                    <a:pt x="278" y="174"/>
                  </a:lnTo>
                  <a:lnTo>
                    <a:pt x="0" y="140"/>
                  </a:lnTo>
                </a:path>
              </a:pathLst>
            </a:custGeom>
            <a:solidFill>
              <a:srgbClr val="A2C8E6"/>
            </a:solidFill>
            <a:ln w="9525" cap="rnd">
              <a:noFill/>
              <a:round/>
              <a:headEnd/>
              <a:tailEnd/>
            </a:ln>
          </p:spPr>
          <p:txBody>
            <a:bodyPr/>
            <a:lstStyle/>
            <a:p>
              <a:endParaRPr lang="en-US"/>
            </a:p>
          </p:txBody>
        </p:sp>
        <p:sp>
          <p:nvSpPr>
            <p:cNvPr id="17464" name="Freeform 225"/>
            <p:cNvSpPr>
              <a:spLocks/>
            </p:cNvSpPr>
            <p:nvPr/>
          </p:nvSpPr>
          <p:spPr bwMode="auto">
            <a:xfrm>
              <a:off x="4078" y="215"/>
              <a:ext cx="63" cy="113"/>
            </a:xfrm>
            <a:custGeom>
              <a:avLst/>
              <a:gdLst>
                <a:gd name="T0" fmla="*/ 62 w 63"/>
                <a:gd name="T1" fmla="*/ 12 h 113"/>
                <a:gd name="T2" fmla="*/ 36 w 63"/>
                <a:gd name="T3" fmla="*/ 4 h 113"/>
                <a:gd name="T4" fmla="*/ 22 w 63"/>
                <a:gd name="T5" fmla="*/ 0 h 113"/>
                <a:gd name="T6" fmla="*/ 12 w 63"/>
                <a:gd name="T7" fmla="*/ 8 h 113"/>
                <a:gd name="T8" fmla="*/ 10 w 63"/>
                <a:gd name="T9" fmla="*/ 28 h 113"/>
                <a:gd name="T10" fmla="*/ 2 w 63"/>
                <a:gd name="T11" fmla="*/ 54 h 113"/>
                <a:gd name="T12" fmla="*/ 0 w 63"/>
                <a:gd name="T13" fmla="*/ 74 h 113"/>
                <a:gd name="T14" fmla="*/ 8 w 63"/>
                <a:gd name="T15" fmla="*/ 92 h 113"/>
                <a:gd name="T16" fmla="*/ 18 w 63"/>
                <a:gd name="T17" fmla="*/ 110 h 113"/>
                <a:gd name="T18" fmla="*/ 26 w 63"/>
                <a:gd name="T19" fmla="*/ 112 h 113"/>
                <a:gd name="T20" fmla="*/ 62 w 63"/>
                <a:gd name="T21" fmla="*/ 12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113"/>
                <a:gd name="T35" fmla="*/ 63 w 63"/>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113">
                  <a:moveTo>
                    <a:pt x="62" y="12"/>
                  </a:moveTo>
                  <a:lnTo>
                    <a:pt x="36" y="4"/>
                  </a:lnTo>
                  <a:lnTo>
                    <a:pt x="22" y="0"/>
                  </a:lnTo>
                  <a:lnTo>
                    <a:pt x="12" y="8"/>
                  </a:lnTo>
                  <a:lnTo>
                    <a:pt x="10" y="28"/>
                  </a:lnTo>
                  <a:lnTo>
                    <a:pt x="2" y="54"/>
                  </a:lnTo>
                  <a:lnTo>
                    <a:pt x="0" y="74"/>
                  </a:lnTo>
                  <a:lnTo>
                    <a:pt x="8" y="92"/>
                  </a:lnTo>
                  <a:lnTo>
                    <a:pt x="18" y="110"/>
                  </a:lnTo>
                  <a:lnTo>
                    <a:pt x="26" y="112"/>
                  </a:lnTo>
                  <a:lnTo>
                    <a:pt x="62" y="12"/>
                  </a:lnTo>
                </a:path>
              </a:pathLst>
            </a:custGeom>
            <a:solidFill>
              <a:srgbClr val="607A91"/>
            </a:solidFill>
            <a:ln w="9525" cap="rnd">
              <a:noFill/>
              <a:round/>
              <a:headEnd/>
              <a:tailEnd/>
            </a:ln>
          </p:spPr>
          <p:txBody>
            <a:bodyPr/>
            <a:lstStyle/>
            <a:p>
              <a:endParaRPr lang="en-US"/>
            </a:p>
          </p:txBody>
        </p:sp>
        <p:sp>
          <p:nvSpPr>
            <p:cNvPr id="17465" name="Freeform 226"/>
            <p:cNvSpPr>
              <a:spLocks/>
            </p:cNvSpPr>
            <p:nvPr/>
          </p:nvSpPr>
          <p:spPr bwMode="auto">
            <a:xfrm>
              <a:off x="4094" y="215"/>
              <a:ext cx="47" cy="113"/>
            </a:xfrm>
            <a:custGeom>
              <a:avLst/>
              <a:gdLst>
                <a:gd name="T0" fmla="*/ 46 w 47"/>
                <a:gd name="T1" fmla="*/ 12 h 113"/>
                <a:gd name="T2" fmla="*/ 34 w 47"/>
                <a:gd name="T3" fmla="*/ 4 h 113"/>
                <a:gd name="T4" fmla="*/ 22 w 47"/>
                <a:gd name="T5" fmla="*/ 0 h 113"/>
                <a:gd name="T6" fmla="*/ 10 w 47"/>
                <a:gd name="T7" fmla="*/ 8 h 113"/>
                <a:gd name="T8" fmla="*/ 8 w 47"/>
                <a:gd name="T9" fmla="*/ 28 h 113"/>
                <a:gd name="T10" fmla="*/ 0 w 47"/>
                <a:gd name="T11" fmla="*/ 54 h 113"/>
                <a:gd name="T12" fmla="*/ 0 w 47"/>
                <a:gd name="T13" fmla="*/ 74 h 113"/>
                <a:gd name="T14" fmla="*/ 6 w 47"/>
                <a:gd name="T15" fmla="*/ 92 h 113"/>
                <a:gd name="T16" fmla="*/ 18 w 47"/>
                <a:gd name="T17" fmla="*/ 110 h 113"/>
                <a:gd name="T18" fmla="*/ 24 w 47"/>
                <a:gd name="T19" fmla="*/ 112 h 113"/>
                <a:gd name="T20" fmla="*/ 46 w 47"/>
                <a:gd name="T21" fmla="*/ 12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13"/>
                <a:gd name="T35" fmla="*/ 47 w 47"/>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13">
                  <a:moveTo>
                    <a:pt x="46" y="12"/>
                  </a:moveTo>
                  <a:lnTo>
                    <a:pt x="34" y="4"/>
                  </a:lnTo>
                  <a:lnTo>
                    <a:pt x="22" y="0"/>
                  </a:lnTo>
                  <a:lnTo>
                    <a:pt x="10" y="8"/>
                  </a:lnTo>
                  <a:lnTo>
                    <a:pt x="8" y="28"/>
                  </a:lnTo>
                  <a:lnTo>
                    <a:pt x="0" y="54"/>
                  </a:lnTo>
                  <a:lnTo>
                    <a:pt x="0" y="74"/>
                  </a:lnTo>
                  <a:lnTo>
                    <a:pt x="6" y="92"/>
                  </a:lnTo>
                  <a:lnTo>
                    <a:pt x="18" y="110"/>
                  </a:lnTo>
                  <a:lnTo>
                    <a:pt x="24" y="112"/>
                  </a:lnTo>
                  <a:lnTo>
                    <a:pt x="46" y="12"/>
                  </a:lnTo>
                </a:path>
              </a:pathLst>
            </a:custGeom>
            <a:solidFill>
              <a:srgbClr val="6A87A0"/>
            </a:solidFill>
            <a:ln w="9525" cap="rnd">
              <a:noFill/>
              <a:round/>
              <a:headEnd/>
              <a:tailEnd/>
            </a:ln>
          </p:spPr>
          <p:txBody>
            <a:bodyPr/>
            <a:lstStyle/>
            <a:p>
              <a:endParaRPr lang="en-US"/>
            </a:p>
          </p:txBody>
        </p:sp>
        <p:sp>
          <p:nvSpPr>
            <p:cNvPr id="17466" name="Freeform 227"/>
            <p:cNvSpPr>
              <a:spLocks/>
            </p:cNvSpPr>
            <p:nvPr/>
          </p:nvSpPr>
          <p:spPr bwMode="auto">
            <a:xfrm>
              <a:off x="4004" y="213"/>
              <a:ext cx="83" cy="89"/>
            </a:xfrm>
            <a:custGeom>
              <a:avLst/>
              <a:gdLst>
                <a:gd name="T0" fmla="*/ 74 w 83"/>
                <a:gd name="T1" fmla="*/ 0 h 89"/>
                <a:gd name="T2" fmla="*/ 82 w 83"/>
                <a:gd name="T3" fmla="*/ 10 h 89"/>
                <a:gd name="T4" fmla="*/ 82 w 83"/>
                <a:gd name="T5" fmla="*/ 28 h 89"/>
                <a:gd name="T6" fmla="*/ 72 w 83"/>
                <a:gd name="T7" fmla="*/ 52 h 89"/>
                <a:gd name="T8" fmla="*/ 60 w 83"/>
                <a:gd name="T9" fmla="*/ 88 h 89"/>
                <a:gd name="T10" fmla="*/ 50 w 83"/>
                <a:gd name="T11" fmla="*/ 70 h 89"/>
                <a:gd name="T12" fmla="*/ 40 w 83"/>
                <a:gd name="T13" fmla="*/ 58 h 89"/>
                <a:gd name="T14" fmla="*/ 22 w 83"/>
                <a:gd name="T15" fmla="*/ 48 h 89"/>
                <a:gd name="T16" fmla="*/ 0 w 83"/>
                <a:gd name="T17" fmla="*/ 56 h 89"/>
                <a:gd name="T18" fmla="*/ 16 w 83"/>
                <a:gd name="T19" fmla="*/ 32 h 89"/>
                <a:gd name="T20" fmla="*/ 74 w 83"/>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89"/>
                <a:gd name="T35" fmla="*/ 83 w 83"/>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89">
                  <a:moveTo>
                    <a:pt x="74" y="0"/>
                  </a:moveTo>
                  <a:lnTo>
                    <a:pt x="82" y="10"/>
                  </a:lnTo>
                  <a:lnTo>
                    <a:pt x="82" y="28"/>
                  </a:lnTo>
                  <a:lnTo>
                    <a:pt x="72" y="52"/>
                  </a:lnTo>
                  <a:lnTo>
                    <a:pt x="60" y="88"/>
                  </a:lnTo>
                  <a:lnTo>
                    <a:pt x="50" y="70"/>
                  </a:lnTo>
                  <a:lnTo>
                    <a:pt x="40" y="58"/>
                  </a:lnTo>
                  <a:lnTo>
                    <a:pt x="22" y="48"/>
                  </a:lnTo>
                  <a:lnTo>
                    <a:pt x="0" y="56"/>
                  </a:lnTo>
                  <a:lnTo>
                    <a:pt x="16" y="32"/>
                  </a:lnTo>
                  <a:lnTo>
                    <a:pt x="74" y="0"/>
                  </a:lnTo>
                </a:path>
              </a:pathLst>
            </a:custGeom>
            <a:solidFill>
              <a:srgbClr val="5C768B"/>
            </a:solidFill>
            <a:ln w="9525" cap="rnd">
              <a:noFill/>
              <a:round/>
              <a:headEnd/>
              <a:tailEnd/>
            </a:ln>
          </p:spPr>
          <p:txBody>
            <a:bodyPr/>
            <a:lstStyle/>
            <a:p>
              <a:endParaRPr lang="en-US"/>
            </a:p>
          </p:txBody>
        </p:sp>
        <p:sp>
          <p:nvSpPr>
            <p:cNvPr id="17467" name="Freeform 228"/>
            <p:cNvSpPr>
              <a:spLocks/>
            </p:cNvSpPr>
            <p:nvPr/>
          </p:nvSpPr>
          <p:spPr bwMode="auto">
            <a:xfrm>
              <a:off x="4074" y="221"/>
              <a:ext cx="17" cy="97"/>
            </a:xfrm>
            <a:custGeom>
              <a:avLst/>
              <a:gdLst>
                <a:gd name="T0" fmla="*/ 16 w 17"/>
                <a:gd name="T1" fmla="*/ 0 h 97"/>
                <a:gd name="T2" fmla="*/ 12 w 17"/>
                <a:gd name="T3" fmla="*/ 2 h 97"/>
                <a:gd name="T4" fmla="*/ 8 w 17"/>
                <a:gd name="T5" fmla="*/ 14 h 97"/>
                <a:gd name="T6" fmla="*/ 2 w 17"/>
                <a:gd name="T7" fmla="*/ 36 h 97"/>
                <a:gd name="T8" fmla="*/ 0 w 17"/>
                <a:gd name="T9" fmla="*/ 52 h 97"/>
                <a:gd name="T10" fmla="*/ 2 w 17"/>
                <a:gd name="T11" fmla="*/ 64 h 97"/>
                <a:gd name="T12" fmla="*/ 6 w 17"/>
                <a:gd name="T13" fmla="*/ 82 h 97"/>
                <a:gd name="T14" fmla="*/ 12 w 17"/>
                <a:gd name="T15" fmla="*/ 96 h 9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97"/>
                <a:gd name="T26" fmla="*/ 17 w 17"/>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97">
                  <a:moveTo>
                    <a:pt x="16" y="0"/>
                  </a:moveTo>
                  <a:lnTo>
                    <a:pt x="12" y="2"/>
                  </a:lnTo>
                  <a:lnTo>
                    <a:pt x="8" y="14"/>
                  </a:lnTo>
                  <a:lnTo>
                    <a:pt x="2" y="36"/>
                  </a:lnTo>
                  <a:lnTo>
                    <a:pt x="0" y="52"/>
                  </a:lnTo>
                  <a:lnTo>
                    <a:pt x="2" y="64"/>
                  </a:lnTo>
                  <a:lnTo>
                    <a:pt x="6" y="82"/>
                  </a:lnTo>
                  <a:lnTo>
                    <a:pt x="12" y="96"/>
                  </a:lnTo>
                </a:path>
              </a:pathLst>
            </a:custGeom>
            <a:noFill/>
            <a:ln w="12700" cap="rnd" cmpd="sng">
              <a:solidFill>
                <a:srgbClr val="7595B0"/>
              </a:solidFill>
              <a:prstDash val="solid"/>
              <a:round/>
              <a:headEnd type="none" w="sm" len="sm"/>
              <a:tailEnd type="none" w="sm" len="sm"/>
            </a:ln>
          </p:spPr>
          <p:txBody>
            <a:bodyPr/>
            <a:lstStyle/>
            <a:p>
              <a:endParaRPr lang="en-US"/>
            </a:p>
          </p:txBody>
        </p:sp>
        <p:sp>
          <p:nvSpPr>
            <p:cNvPr id="17468" name="Oval 229"/>
            <p:cNvSpPr>
              <a:spLocks noChangeArrowheads="1"/>
            </p:cNvSpPr>
            <p:nvPr/>
          </p:nvSpPr>
          <p:spPr bwMode="auto">
            <a:xfrm>
              <a:off x="4010" y="179"/>
              <a:ext cx="68" cy="68"/>
            </a:xfrm>
            <a:prstGeom prst="ellipse">
              <a:avLst/>
            </a:prstGeom>
            <a:solidFill>
              <a:srgbClr val="7595B0"/>
            </a:solidFill>
            <a:ln w="9525">
              <a:noFill/>
              <a:round/>
              <a:headEnd/>
              <a:tailEnd/>
            </a:ln>
          </p:spPr>
          <p:txBody>
            <a:bodyPr wrap="none" anchor="ctr"/>
            <a:lstStyle/>
            <a:p>
              <a:endParaRPr lang="en-US"/>
            </a:p>
          </p:txBody>
        </p:sp>
        <p:sp>
          <p:nvSpPr>
            <p:cNvPr id="17469" name="Oval 230"/>
            <p:cNvSpPr>
              <a:spLocks noChangeArrowheads="1"/>
            </p:cNvSpPr>
            <p:nvPr/>
          </p:nvSpPr>
          <p:spPr bwMode="auto">
            <a:xfrm>
              <a:off x="4054" y="195"/>
              <a:ext cx="20" cy="32"/>
            </a:xfrm>
            <a:prstGeom prst="ellipse">
              <a:avLst/>
            </a:prstGeom>
            <a:solidFill>
              <a:srgbClr val="658199"/>
            </a:solidFill>
            <a:ln w="9525">
              <a:noFill/>
              <a:round/>
              <a:headEnd/>
              <a:tailEnd/>
            </a:ln>
          </p:spPr>
          <p:txBody>
            <a:bodyPr wrap="none" anchor="ctr"/>
            <a:lstStyle/>
            <a:p>
              <a:endParaRPr lang="en-US"/>
            </a:p>
          </p:txBody>
        </p:sp>
        <p:sp>
          <p:nvSpPr>
            <p:cNvPr id="17470" name="Freeform 231"/>
            <p:cNvSpPr>
              <a:spLocks/>
            </p:cNvSpPr>
            <p:nvPr/>
          </p:nvSpPr>
          <p:spPr bwMode="auto">
            <a:xfrm>
              <a:off x="4022" y="229"/>
              <a:ext cx="21" cy="17"/>
            </a:xfrm>
            <a:custGeom>
              <a:avLst/>
              <a:gdLst>
                <a:gd name="T0" fmla="*/ 10 w 21"/>
                <a:gd name="T1" fmla="*/ 0 h 17"/>
                <a:gd name="T2" fmla="*/ 0 w 21"/>
                <a:gd name="T3" fmla="*/ 14 h 17"/>
                <a:gd name="T4" fmla="*/ 20 w 21"/>
                <a:gd name="T5" fmla="*/ 16 h 17"/>
                <a:gd name="T6" fmla="*/ 18 w 21"/>
                <a:gd name="T7" fmla="*/ 4 h 17"/>
                <a:gd name="T8" fmla="*/ 10 w 21"/>
                <a:gd name="T9" fmla="*/ 0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10" y="0"/>
                  </a:moveTo>
                  <a:lnTo>
                    <a:pt x="0" y="14"/>
                  </a:lnTo>
                  <a:lnTo>
                    <a:pt x="20" y="16"/>
                  </a:lnTo>
                  <a:lnTo>
                    <a:pt x="18" y="4"/>
                  </a:lnTo>
                  <a:lnTo>
                    <a:pt x="10" y="0"/>
                  </a:lnTo>
                </a:path>
              </a:pathLst>
            </a:custGeom>
            <a:solidFill>
              <a:srgbClr val="658199"/>
            </a:solidFill>
            <a:ln w="9525" cap="rnd">
              <a:noFill/>
              <a:round/>
              <a:headEnd/>
              <a:tailEnd/>
            </a:ln>
          </p:spPr>
          <p:txBody>
            <a:bodyPr/>
            <a:lstStyle/>
            <a:p>
              <a:endParaRPr lang="en-US"/>
            </a:p>
          </p:txBody>
        </p:sp>
        <p:sp>
          <p:nvSpPr>
            <p:cNvPr id="17471" name="Freeform 232"/>
            <p:cNvSpPr>
              <a:spLocks/>
            </p:cNvSpPr>
            <p:nvPr/>
          </p:nvSpPr>
          <p:spPr bwMode="auto">
            <a:xfrm>
              <a:off x="4032" y="241"/>
              <a:ext cx="17" cy="43"/>
            </a:xfrm>
            <a:custGeom>
              <a:avLst/>
              <a:gdLst>
                <a:gd name="T0" fmla="*/ 0 w 17"/>
                <a:gd name="T1" fmla="*/ 0 h 43"/>
                <a:gd name="T2" fmla="*/ 0 w 17"/>
                <a:gd name="T3" fmla="*/ 8 h 43"/>
                <a:gd name="T4" fmla="*/ 0 w 17"/>
                <a:gd name="T5" fmla="*/ 18 h 43"/>
                <a:gd name="T6" fmla="*/ 2 w 17"/>
                <a:gd name="T7" fmla="*/ 28 h 43"/>
                <a:gd name="T8" fmla="*/ 16 w 17"/>
                <a:gd name="T9" fmla="*/ 42 h 43"/>
                <a:gd name="T10" fmla="*/ 0 60000 65536"/>
                <a:gd name="T11" fmla="*/ 0 60000 65536"/>
                <a:gd name="T12" fmla="*/ 0 60000 65536"/>
                <a:gd name="T13" fmla="*/ 0 60000 65536"/>
                <a:gd name="T14" fmla="*/ 0 60000 65536"/>
                <a:gd name="T15" fmla="*/ 0 w 17"/>
                <a:gd name="T16" fmla="*/ 0 h 43"/>
                <a:gd name="T17" fmla="*/ 17 w 17"/>
                <a:gd name="T18" fmla="*/ 43 h 43"/>
              </a:gdLst>
              <a:ahLst/>
              <a:cxnLst>
                <a:cxn ang="T10">
                  <a:pos x="T0" y="T1"/>
                </a:cxn>
                <a:cxn ang="T11">
                  <a:pos x="T2" y="T3"/>
                </a:cxn>
                <a:cxn ang="T12">
                  <a:pos x="T4" y="T5"/>
                </a:cxn>
                <a:cxn ang="T13">
                  <a:pos x="T6" y="T7"/>
                </a:cxn>
                <a:cxn ang="T14">
                  <a:pos x="T8" y="T9"/>
                </a:cxn>
              </a:cxnLst>
              <a:rect l="T15" t="T16" r="T17" b="T18"/>
              <a:pathLst>
                <a:path w="17" h="43">
                  <a:moveTo>
                    <a:pt x="0" y="0"/>
                  </a:moveTo>
                  <a:lnTo>
                    <a:pt x="0" y="8"/>
                  </a:lnTo>
                  <a:lnTo>
                    <a:pt x="0" y="18"/>
                  </a:lnTo>
                  <a:lnTo>
                    <a:pt x="2" y="28"/>
                  </a:lnTo>
                  <a:lnTo>
                    <a:pt x="16" y="42"/>
                  </a:lnTo>
                </a:path>
              </a:pathLst>
            </a:custGeom>
            <a:noFill/>
            <a:ln w="12700" cap="rnd" cmpd="sng">
              <a:solidFill>
                <a:srgbClr val="7697B3"/>
              </a:solidFill>
              <a:prstDash val="solid"/>
              <a:round/>
              <a:headEnd type="none" w="sm" len="sm"/>
              <a:tailEnd type="none" w="sm" len="sm"/>
            </a:ln>
          </p:spPr>
          <p:txBody>
            <a:bodyPr/>
            <a:lstStyle/>
            <a:p>
              <a:endParaRPr lang="en-US"/>
            </a:p>
          </p:txBody>
        </p:sp>
        <p:sp>
          <p:nvSpPr>
            <p:cNvPr id="17472" name="Freeform 233"/>
            <p:cNvSpPr>
              <a:spLocks/>
            </p:cNvSpPr>
            <p:nvPr/>
          </p:nvSpPr>
          <p:spPr bwMode="auto">
            <a:xfrm>
              <a:off x="3884" y="257"/>
              <a:ext cx="227" cy="87"/>
            </a:xfrm>
            <a:custGeom>
              <a:avLst/>
              <a:gdLst>
                <a:gd name="T0" fmla="*/ 34 w 227"/>
                <a:gd name="T1" fmla="*/ 14 h 87"/>
                <a:gd name="T2" fmla="*/ 66 w 227"/>
                <a:gd name="T3" fmla="*/ 4 h 87"/>
                <a:gd name="T4" fmla="*/ 100 w 227"/>
                <a:gd name="T5" fmla="*/ 0 h 87"/>
                <a:gd name="T6" fmla="*/ 130 w 227"/>
                <a:gd name="T7" fmla="*/ 2 h 87"/>
                <a:gd name="T8" fmla="*/ 158 w 227"/>
                <a:gd name="T9" fmla="*/ 10 h 87"/>
                <a:gd name="T10" fmla="*/ 226 w 227"/>
                <a:gd name="T11" fmla="*/ 64 h 87"/>
                <a:gd name="T12" fmla="*/ 56 w 227"/>
                <a:gd name="T13" fmla="*/ 86 h 87"/>
                <a:gd name="T14" fmla="*/ 0 w 227"/>
                <a:gd name="T15" fmla="*/ 60 h 87"/>
                <a:gd name="T16" fmla="*/ 34 w 227"/>
                <a:gd name="T17" fmla="*/ 14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87"/>
                <a:gd name="T29" fmla="*/ 227 w 227"/>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87">
                  <a:moveTo>
                    <a:pt x="34" y="14"/>
                  </a:moveTo>
                  <a:lnTo>
                    <a:pt x="66" y="4"/>
                  </a:lnTo>
                  <a:lnTo>
                    <a:pt x="100" y="0"/>
                  </a:lnTo>
                  <a:lnTo>
                    <a:pt x="130" y="2"/>
                  </a:lnTo>
                  <a:lnTo>
                    <a:pt x="158" y="10"/>
                  </a:lnTo>
                  <a:lnTo>
                    <a:pt x="226" y="64"/>
                  </a:lnTo>
                  <a:lnTo>
                    <a:pt x="56" y="86"/>
                  </a:lnTo>
                  <a:lnTo>
                    <a:pt x="0" y="60"/>
                  </a:lnTo>
                  <a:lnTo>
                    <a:pt x="34" y="14"/>
                  </a:lnTo>
                </a:path>
              </a:pathLst>
            </a:custGeom>
            <a:solidFill>
              <a:srgbClr val="6F899E"/>
            </a:solidFill>
            <a:ln w="9525" cap="rnd">
              <a:noFill/>
              <a:round/>
              <a:headEnd/>
              <a:tailEnd/>
            </a:ln>
          </p:spPr>
          <p:txBody>
            <a:bodyPr/>
            <a:lstStyle/>
            <a:p>
              <a:endParaRPr lang="en-US"/>
            </a:p>
          </p:txBody>
        </p:sp>
        <p:sp>
          <p:nvSpPr>
            <p:cNvPr id="17473" name="Freeform 234"/>
            <p:cNvSpPr>
              <a:spLocks/>
            </p:cNvSpPr>
            <p:nvPr/>
          </p:nvSpPr>
          <p:spPr bwMode="auto">
            <a:xfrm>
              <a:off x="3600" y="535"/>
              <a:ext cx="467" cy="259"/>
            </a:xfrm>
            <a:custGeom>
              <a:avLst/>
              <a:gdLst>
                <a:gd name="T0" fmla="*/ 260 w 467"/>
                <a:gd name="T1" fmla="*/ 0 h 259"/>
                <a:gd name="T2" fmla="*/ 6 w 467"/>
                <a:gd name="T3" fmla="*/ 206 h 259"/>
                <a:gd name="T4" fmla="*/ 2 w 467"/>
                <a:gd name="T5" fmla="*/ 210 h 259"/>
                <a:gd name="T6" fmla="*/ 0 w 467"/>
                <a:gd name="T7" fmla="*/ 220 h 259"/>
                <a:gd name="T8" fmla="*/ 0 w 467"/>
                <a:gd name="T9" fmla="*/ 226 h 259"/>
                <a:gd name="T10" fmla="*/ 6 w 467"/>
                <a:gd name="T11" fmla="*/ 234 h 259"/>
                <a:gd name="T12" fmla="*/ 24 w 467"/>
                <a:gd name="T13" fmla="*/ 244 h 259"/>
                <a:gd name="T14" fmla="*/ 54 w 467"/>
                <a:gd name="T15" fmla="*/ 254 h 259"/>
                <a:gd name="T16" fmla="*/ 84 w 467"/>
                <a:gd name="T17" fmla="*/ 258 h 259"/>
                <a:gd name="T18" fmla="*/ 104 w 467"/>
                <a:gd name="T19" fmla="*/ 258 h 259"/>
                <a:gd name="T20" fmla="*/ 128 w 467"/>
                <a:gd name="T21" fmla="*/ 258 h 259"/>
                <a:gd name="T22" fmla="*/ 146 w 467"/>
                <a:gd name="T23" fmla="*/ 254 h 259"/>
                <a:gd name="T24" fmla="*/ 176 w 467"/>
                <a:gd name="T25" fmla="*/ 244 h 259"/>
                <a:gd name="T26" fmla="*/ 466 w 467"/>
                <a:gd name="T27" fmla="*/ 134 h 259"/>
                <a:gd name="T28" fmla="*/ 260 w 467"/>
                <a:gd name="T29" fmla="*/ 0 h 2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7"/>
                <a:gd name="T46" fmla="*/ 0 h 259"/>
                <a:gd name="T47" fmla="*/ 467 w 467"/>
                <a:gd name="T48" fmla="*/ 259 h 2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7" h="259">
                  <a:moveTo>
                    <a:pt x="260" y="0"/>
                  </a:moveTo>
                  <a:lnTo>
                    <a:pt x="6" y="206"/>
                  </a:lnTo>
                  <a:lnTo>
                    <a:pt x="2" y="210"/>
                  </a:lnTo>
                  <a:lnTo>
                    <a:pt x="0" y="220"/>
                  </a:lnTo>
                  <a:lnTo>
                    <a:pt x="0" y="226"/>
                  </a:lnTo>
                  <a:lnTo>
                    <a:pt x="6" y="234"/>
                  </a:lnTo>
                  <a:lnTo>
                    <a:pt x="24" y="244"/>
                  </a:lnTo>
                  <a:lnTo>
                    <a:pt x="54" y="254"/>
                  </a:lnTo>
                  <a:lnTo>
                    <a:pt x="84" y="258"/>
                  </a:lnTo>
                  <a:lnTo>
                    <a:pt x="104" y="258"/>
                  </a:lnTo>
                  <a:lnTo>
                    <a:pt x="128" y="258"/>
                  </a:lnTo>
                  <a:lnTo>
                    <a:pt x="146" y="254"/>
                  </a:lnTo>
                  <a:lnTo>
                    <a:pt x="176" y="244"/>
                  </a:lnTo>
                  <a:lnTo>
                    <a:pt x="466" y="134"/>
                  </a:lnTo>
                  <a:lnTo>
                    <a:pt x="260" y="0"/>
                  </a:lnTo>
                </a:path>
              </a:pathLst>
            </a:custGeom>
            <a:solidFill>
              <a:srgbClr val="87A7C0"/>
            </a:solidFill>
            <a:ln w="9525" cap="rnd">
              <a:noFill/>
              <a:round/>
              <a:headEnd/>
              <a:tailEnd/>
            </a:ln>
          </p:spPr>
          <p:txBody>
            <a:bodyPr/>
            <a:lstStyle/>
            <a:p>
              <a:endParaRPr lang="en-US"/>
            </a:p>
          </p:txBody>
        </p:sp>
        <p:sp>
          <p:nvSpPr>
            <p:cNvPr id="17474" name="Freeform 235"/>
            <p:cNvSpPr>
              <a:spLocks/>
            </p:cNvSpPr>
            <p:nvPr/>
          </p:nvSpPr>
          <p:spPr bwMode="auto">
            <a:xfrm>
              <a:off x="3830" y="463"/>
              <a:ext cx="299" cy="245"/>
            </a:xfrm>
            <a:custGeom>
              <a:avLst/>
              <a:gdLst>
                <a:gd name="T0" fmla="*/ 0 w 299"/>
                <a:gd name="T1" fmla="*/ 18 h 245"/>
                <a:gd name="T2" fmla="*/ 6 w 299"/>
                <a:gd name="T3" fmla="*/ 52 h 245"/>
                <a:gd name="T4" fmla="*/ 12 w 299"/>
                <a:gd name="T5" fmla="*/ 82 h 245"/>
                <a:gd name="T6" fmla="*/ 20 w 299"/>
                <a:gd name="T7" fmla="*/ 100 h 245"/>
                <a:gd name="T8" fmla="*/ 36 w 299"/>
                <a:gd name="T9" fmla="*/ 120 h 245"/>
                <a:gd name="T10" fmla="*/ 54 w 299"/>
                <a:gd name="T11" fmla="*/ 138 h 245"/>
                <a:gd name="T12" fmla="*/ 78 w 299"/>
                <a:gd name="T13" fmla="*/ 158 h 245"/>
                <a:gd name="T14" fmla="*/ 104 w 299"/>
                <a:gd name="T15" fmla="*/ 172 h 245"/>
                <a:gd name="T16" fmla="*/ 134 w 299"/>
                <a:gd name="T17" fmla="*/ 186 h 245"/>
                <a:gd name="T18" fmla="*/ 164 w 299"/>
                <a:gd name="T19" fmla="*/ 200 h 245"/>
                <a:gd name="T20" fmla="*/ 206 w 299"/>
                <a:gd name="T21" fmla="*/ 220 h 245"/>
                <a:gd name="T22" fmla="*/ 242 w 299"/>
                <a:gd name="T23" fmla="*/ 230 h 245"/>
                <a:gd name="T24" fmla="*/ 298 w 299"/>
                <a:gd name="T25" fmla="*/ 244 h 245"/>
                <a:gd name="T26" fmla="*/ 290 w 299"/>
                <a:gd name="T27" fmla="*/ 200 h 245"/>
                <a:gd name="T28" fmla="*/ 12 w 299"/>
                <a:gd name="T29" fmla="*/ 0 h 245"/>
                <a:gd name="T30" fmla="*/ 0 w 299"/>
                <a:gd name="T31" fmla="*/ 18 h 2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9"/>
                <a:gd name="T49" fmla="*/ 0 h 245"/>
                <a:gd name="T50" fmla="*/ 299 w 299"/>
                <a:gd name="T51" fmla="*/ 245 h 2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9" h="245">
                  <a:moveTo>
                    <a:pt x="0" y="18"/>
                  </a:moveTo>
                  <a:lnTo>
                    <a:pt x="6" y="52"/>
                  </a:lnTo>
                  <a:lnTo>
                    <a:pt x="12" y="82"/>
                  </a:lnTo>
                  <a:lnTo>
                    <a:pt x="20" y="100"/>
                  </a:lnTo>
                  <a:lnTo>
                    <a:pt x="36" y="120"/>
                  </a:lnTo>
                  <a:lnTo>
                    <a:pt x="54" y="138"/>
                  </a:lnTo>
                  <a:lnTo>
                    <a:pt x="78" y="158"/>
                  </a:lnTo>
                  <a:lnTo>
                    <a:pt x="104" y="172"/>
                  </a:lnTo>
                  <a:lnTo>
                    <a:pt x="134" y="186"/>
                  </a:lnTo>
                  <a:lnTo>
                    <a:pt x="164" y="200"/>
                  </a:lnTo>
                  <a:lnTo>
                    <a:pt x="206" y="220"/>
                  </a:lnTo>
                  <a:lnTo>
                    <a:pt x="242" y="230"/>
                  </a:lnTo>
                  <a:lnTo>
                    <a:pt x="298" y="244"/>
                  </a:lnTo>
                  <a:lnTo>
                    <a:pt x="290" y="200"/>
                  </a:lnTo>
                  <a:lnTo>
                    <a:pt x="12" y="0"/>
                  </a:lnTo>
                  <a:lnTo>
                    <a:pt x="0" y="18"/>
                  </a:lnTo>
                </a:path>
              </a:pathLst>
            </a:custGeom>
            <a:solidFill>
              <a:srgbClr val="7D9BB2"/>
            </a:solidFill>
            <a:ln w="9525" cap="rnd">
              <a:noFill/>
              <a:round/>
              <a:headEnd/>
              <a:tailEnd/>
            </a:ln>
          </p:spPr>
          <p:txBody>
            <a:bodyPr/>
            <a:lstStyle/>
            <a:p>
              <a:endParaRPr lang="en-US"/>
            </a:p>
          </p:txBody>
        </p:sp>
        <p:sp>
          <p:nvSpPr>
            <p:cNvPr id="17475" name="Freeform 236"/>
            <p:cNvSpPr>
              <a:spLocks/>
            </p:cNvSpPr>
            <p:nvPr/>
          </p:nvSpPr>
          <p:spPr bwMode="auto">
            <a:xfrm>
              <a:off x="3784" y="247"/>
              <a:ext cx="1088" cy="657"/>
            </a:xfrm>
            <a:custGeom>
              <a:avLst/>
              <a:gdLst>
                <a:gd name="T0" fmla="*/ 344 w 1088"/>
                <a:gd name="T1" fmla="*/ 80 h 657"/>
                <a:gd name="T2" fmla="*/ 294 w 1088"/>
                <a:gd name="T3" fmla="*/ 76 h 657"/>
                <a:gd name="T4" fmla="*/ 246 w 1088"/>
                <a:gd name="T5" fmla="*/ 70 h 657"/>
                <a:gd name="T6" fmla="*/ 174 w 1088"/>
                <a:gd name="T7" fmla="*/ 66 h 657"/>
                <a:gd name="T8" fmla="*/ 112 w 1088"/>
                <a:gd name="T9" fmla="*/ 62 h 657"/>
                <a:gd name="T10" fmla="*/ 82 w 1088"/>
                <a:gd name="T11" fmla="*/ 76 h 657"/>
                <a:gd name="T12" fmla="*/ 50 w 1088"/>
                <a:gd name="T13" fmla="*/ 98 h 657"/>
                <a:gd name="T14" fmla="*/ 18 w 1088"/>
                <a:gd name="T15" fmla="*/ 124 h 657"/>
                <a:gd name="T16" fmla="*/ 8 w 1088"/>
                <a:gd name="T17" fmla="*/ 134 h 657"/>
                <a:gd name="T18" fmla="*/ 2 w 1088"/>
                <a:gd name="T19" fmla="*/ 144 h 657"/>
                <a:gd name="T20" fmla="*/ 0 w 1088"/>
                <a:gd name="T21" fmla="*/ 156 h 657"/>
                <a:gd name="T22" fmla="*/ 4 w 1088"/>
                <a:gd name="T23" fmla="*/ 172 h 657"/>
                <a:gd name="T24" fmla="*/ 10 w 1088"/>
                <a:gd name="T25" fmla="*/ 186 h 657"/>
                <a:gd name="T26" fmla="*/ 28 w 1088"/>
                <a:gd name="T27" fmla="*/ 216 h 657"/>
                <a:gd name="T28" fmla="*/ 76 w 1088"/>
                <a:gd name="T29" fmla="*/ 274 h 657"/>
                <a:gd name="T30" fmla="*/ 132 w 1088"/>
                <a:gd name="T31" fmla="*/ 326 h 657"/>
                <a:gd name="T32" fmla="*/ 222 w 1088"/>
                <a:gd name="T33" fmla="*/ 392 h 657"/>
                <a:gd name="T34" fmla="*/ 312 w 1088"/>
                <a:gd name="T35" fmla="*/ 454 h 657"/>
                <a:gd name="T36" fmla="*/ 894 w 1088"/>
                <a:gd name="T37" fmla="*/ 648 h 657"/>
                <a:gd name="T38" fmla="*/ 948 w 1088"/>
                <a:gd name="T39" fmla="*/ 656 h 657"/>
                <a:gd name="T40" fmla="*/ 984 w 1088"/>
                <a:gd name="T41" fmla="*/ 656 h 657"/>
                <a:gd name="T42" fmla="*/ 1020 w 1088"/>
                <a:gd name="T43" fmla="*/ 652 h 657"/>
                <a:gd name="T44" fmla="*/ 1052 w 1088"/>
                <a:gd name="T45" fmla="*/ 642 h 657"/>
                <a:gd name="T46" fmla="*/ 1069 w 1088"/>
                <a:gd name="T47" fmla="*/ 632 h 657"/>
                <a:gd name="T48" fmla="*/ 1085 w 1088"/>
                <a:gd name="T49" fmla="*/ 618 h 657"/>
                <a:gd name="T50" fmla="*/ 1087 w 1088"/>
                <a:gd name="T51" fmla="*/ 292 h 657"/>
                <a:gd name="T52" fmla="*/ 404 w 1088"/>
                <a:gd name="T53" fmla="*/ 0 h 657"/>
                <a:gd name="T54" fmla="*/ 386 w 1088"/>
                <a:gd name="T55" fmla="*/ 42 h 657"/>
                <a:gd name="T56" fmla="*/ 386 w 1088"/>
                <a:gd name="T57" fmla="*/ 42 h 657"/>
                <a:gd name="T58" fmla="*/ 370 w 1088"/>
                <a:gd name="T59" fmla="*/ 56 h 657"/>
                <a:gd name="T60" fmla="*/ 356 w 1088"/>
                <a:gd name="T61" fmla="*/ 70 h 657"/>
                <a:gd name="T62" fmla="*/ 344 w 1088"/>
                <a:gd name="T63" fmla="*/ 80 h 657"/>
                <a:gd name="T64" fmla="*/ 344 w 1088"/>
                <a:gd name="T65" fmla="*/ 80 h 6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8"/>
                <a:gd name="T100" fmla="*/ 0 h 657"/>
                <a:gd name="T101" fmla="*/ 1088 w 1088"/>
                <a:gd name="T102" fmla="*/ 657 h 6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8" h="657">
                  <a:moveTo>
                    <a:pt x="344" y="80"/>
                  </a:moveTo>
                  <a:lnTo>
                    <a:pt x="294" y="76"/>
                  </a:lnTo>
                  <a:lnTo>
                    <a:pt x="246" y="70"/>
                  </a:lnTo>
                  <a:lnTo>
                    <a:pt x="174" y="66"/>
                  </a:lnTo>
                  <a:lnTo>
                    <a:pt x="112" y="62"/>
                  </a:lnTo>
                  <a:lnTo>
                    <a:pt x="82" y="76"/>
                  </a:lnTo>
                  <a:lnTo>
                    <a:pt x="50" y="98"/>
                  </a:lnTo>
                  <a:lnTo>
                    <a:pt x="18" y="124"/>
                  </a:lnTo>
                  <a:lnTo>
                    <a:pt x="8" y="134"/>
                  </a:lnTo>
                  <a:lnTo>
                    <a:pt x="2" y="144"/>
                  </a:lnTo>
                  <a:lnTo>
                    <a:pt x="0" y="156"/>
                  </a:lnTo>
                  <a:lnTo>
                    <a:pt x="4" y="172"/>
                  </a:lnTo>
                  <a:lnTo>
                    <a:pt x="10" y="186"/>
                  </a:lnTo>
                  <a:lnTo>
                    <a:pt x="28" y="216"/>
                  </a:lnTo>
                  <a:lnTo>
                    <a:pt x="76" y="274"/>
                  </a:lnTo>
                  <a:lnTo>
                    <a:pt x="132" y="326"/>
                  </a:lnTo>
                  <a:lnTo>
                    <a:pt x="222" y="392"/>
                  </a:lnTo>
                  <a:lnTo>
                    <a:pt x="312" y="454"/>
                  </a:lnTo>
                  <a:lnTo>
                    <a:pt x="894" y="648"/>
                  </a:lnTo>
                  <a:lnTo>
                    <a:pt x="948" y="656"/>
                  </a:lnTo>
                  <a:lnTo>
                    <a:pt x="984" y="656"/>
                  </a:lnTo>
                  <a:lnTo>
                    <a:pt x="1020" y="652"/>
                  </a:lnTo>
                  <a:lnTo>
                    <a:pt x="1052" y="642"/>
                  </a:lnTo>
                  <a:lnTo>
                    <a:pt x="1069" y="632"/>
                  </a:lnTo>
                  <a:lnTo>
                    <a:pt x="1085" y="618"/>
                  </a:lnTo>
                  <a:lnTo>
                    <a:pt x="1087" y="292"/>
                  </a:lnTo>
                  <a:lnTo>
                    <a:pt x="404" y="0"/>
                  </a:lnTo>
                  <a:lnTo>
                    <a:pt x="386" y="42"/>
                  </a:lnTo>
                  <a:lnTo>
                    <a:pt x="370" y="56"/>
                  </a:lnTo>
                  <a:lnTo>
                    <a:pt x="356" y="70"/>
                  </a:lnTo>
                  <a:lnTo>
                    <a:pt x="344" y="80"/>
                  </a:lnTo>
                </a:path>
              </a:pathLst>
            </a:custGeom>
            <a:solidFill>
              <a:srgbClr val="8FB1CB"/>
            </a:solidFill>
            <a:ln w="9525" cap="rnd">
              <a:noFill/>
              <a:round/>
              <a:headEnd/>
              <a:tailEnd/>
            </a:ln>
          </p:spPr>
          <p:txBody>
            <a:bodyPr/>
            <a:lstStyle/>
            <a:p>
              <a:endParaRPr lang="en-US"/>
            </a:p>
          </p:txBody>
        </p:sp>
        <p:sp>
          <p:nvSpPr>
            <p:cNvPr id="17476" name="Freeform 237"/>
            <p:cNvSpPr>
              <a:spLocks/>
            </p:cNvSpPr>
            <p:nvPr/>
          </p:nvSpPr>
          <p:spPr bwMode="auto">
            <a:xfrm>
              <a:off x="3896" y="227"/>
              <a:ext cx="293" cy="101"/>
            </a:xfrm>
            <a:custGeom>
              <a:avLst/>
              <a:gdLst>
                <a:gd name="T0" fmla="*/ 246 w 293"/>
                <a:gd name="T1" fmla="*/ 0 h 101"/>
                <a:gd name="T2" fmla="*/ 246 w 293"/>
                <a:gd name="T3" fmla="*/ 0 h 101"/>
                <a:gd name="T4" fmla="*/ 246 w 293"/>
                <a:gd name="T5" fmla="*/ 0 h 101"/>
                <a:gd name="T6" fmla="*/ 260 w 293"/>
                <a:gd name="T7" fmla="*/ 2 h 101"/>
                <a:gd name="T8" fmla="*/ 282 w 293"/>
                <a:gd name="T9" fmla="*/ 8 h 101"/>
                <a:gd name="T10" fmla="*/ 292 w 293"/>
                <a:gd name="T11" fmla="*/ 20 h 101"/>
                <a:gd name="T12" fmla="*/ 274 w 293"/>
                <a:gd name="T13" fmla="*/ 62 h 101"/>
                <a:gd name="T14" fmla="*/ 274 w 293"/>
                <a:gd name="T15" fmla="*/ 62 h 101"/>
                <a:gd name="T16" fmla="*/ 258 w 293"/>
                <a:gd name="T17" fmla="*/ 76 h 101"/>
                <a:gd name="T18" fmla="*/ 244 w 293"/>
                <a:gd name="T19" fmla="*/ 90 h 101"/>
                <a:gd name="T20" fmla="*/ 232 w 293"/>
                <a:gd name="T21" fmla="*/ 100 h 101"/>
                <a:gd name="T22" fmla="*/ 232 w 293"/>
                <a:gd name="T23" fmla="*/ 100 h 101"/>
                <a:gd name="T24" fmla="*/ 182 w 293"/>
                <a:gd name="T25" fmla="*/ 96 h 101"/>
                <a:gd name="T26" fmla="*/ 134 w 293"/>
                <a:gd name="T27" fmla="*/ 90 h 101"/>
                <a:gd name="T28" fmla="*/ 62 w 293"/>
                <a:gd name="T29" fmla="*/ 86 h 101"/>
                <a:gd name="T30" fmla="*/ 0 w 293"/>
                <a:gd name="T31" fmla="*/ 82 h 1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3"/>
                <a:gd name="T49" fmla="*/ 0 h 101"/>
                <a:gd name="T50" fmla="*/ 293 w 293"/>
                <a:gd name="T51" fmla="*/ 101 h 1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3" h="101">
                  <a:moveTo>
                    <a:pt x="246" y="0"/>
                  </a:moveTo>
                  <a:lnTo>
                    <a:pt x="246" y="0"/>
                  </a:lnTo>
                  <a:lnTo>
                    <a:pt x="260" y="2"/>
                  </a:lnTo>
                  <a:lnTo>
                    <a:pt x="282" y="8"/>
                  </a:lnTo>
                  <a:lnTo>
                    <a:pt x="292" y="20"/>
                  </a:lnTo>
                  <a:lnTo>
                    <a:pt x="274" y="62"/>
                  </a:lnTo>
                  <a:lnTo>
                    <a:pt x="258" y="76"/>
                  </a:lnTo>
                  <a:lnTo>
                    <a:pt x="244" y="90"/>
                  </a:lnTo>
                  <a:lnTo>
                    <a:pt x="232" y="100"/>
                  </a:lnTo>
                  <a:lnTo>
                    <a:pt x="182" y="96"/>
                  </a:lnTo>
                  <a:lnTo>
                    <a:pt x="134" y="90"/>
                  </a:lnTo>
                  <a:lnTo>
                    <a:pt x="62" y="86"/>
                  </a:lnTo>
                  <a:lnTo>
                    <a:pt x="0" y="82"/>
                  </a:lnTo>
                </a:path>
              </a:pathLst>
            </a:custGeom>
            <a:noFill/>
            <a:ln w="12700" cap="rnd" cmpd="sng">
              <a:solidFill>
                <a:srgbClr val="86A5BE"/>
              </a:solidFill>
              <a:prstDash val="solid"/>
              <a:round/>
              <a:headEnd type="none" w="sm" len="sm"/>
              <a:tailEnd type="none" w="sm" len="sm"/>
            </a:ln>
          </p:spPr>
          <p:txBody>
            <a:bodyPr/>
            <a:lstStyle/>
            <a:p>
              <a:endParaRPr lang="en-US"/>
            </a:p>
          </p:txBody>
        </p:sp>
        <p:sp>
          <p:nvSpPr>
            <p:cNvPr id="17477" name="Freeform 238"/>
            <p:cNvSpPr>
              <a:spLocks/>
            </p:cNvSpPr>
            <p:nvPr/>
          </p:nvSpPr>
          <p:spPr bwMode="auto">
            <a:xfrm>
              <a:off x="4394" y="783"/>
              <a:ext cx="261" cy="155"/>
            </a:xfrm>
            <a:custGeom>
              <a:avLst/>
              <a:gdLst>
                <a:gd name="T0" fmla="*/ 12 w 261"/>
                <a:gd name="T1" fmla="*/ 58 h 155"/>
                <a:gd name="T2" fmla="*/ 44 w 261"/>
                <a:gd name="T3" fmla="*/ 82 h 155"/>
                <a:gd name="T4" fmla="*/ 44 w 261"/>
                <a:gd name="T5" fmla="*/ 82 h 155"/>
                <a:gd name="T6" fmla="*/ 44 w 261"/>
                <a:gd name="T7" fmla="*/ 82 h 155"/>
                <a:gd name="T8" fmla="*/ 78 w 261"/>
                <a:gd name="T9" fmla="*/ 100 h 155"/>
                <a:gd name="T10" fmla="*/ 106 w 261"/>
                <a:gd name="T11" fmla="*/ 114 h 155"/>
                <a:gd name="T12" fmla="*/ 106 w 261"/>
                <a:gd name="T13" fmla="*/ 114 h 155"/>
                <a:gd name="T14" fmla="*/ 134 w 261"/>
                <a:gd name="T15" fmla="*/ 126 h 155"/>
                <a:gd name="T16" fmla="*/ 134 w 261"/>
                <a:gd name="T17" fmla="*/ 126 h 155"/>
                <a:gd name="T18" fmla="*/ 166 w 261"/>
                <a:gd name="T19" fmla="*/ 138 h 155"/>
                <a:gd name="T20" fmla="*/ 166 w 261"/>
                <a:gd name="T21" fmla="*/ 138 h 155"/>
                <a:gd name="T22" fmla="*/ 200 w 261"/>
                <a:gd name="T23" fmla="*/ 150 h 155"/>
                <a:gd name="T24" fmla="*/ 200 w 261"/>
                <a:gd name="T25" fmla="*/ 150 h 155"/>
                <a:gd name="T26" fmla="*/ 230 w 261"/>
                <a:gd name="T27" fmla="*/ 154 h 155"/>
                <a:gd name="T28" fmla="*/ 230 w 261"/>
                <a:gd name="T29" fmla="*/ 154 h 155"/>
                <a:gd name="T30" fmla="*/ 260 w 261"/>
                <a:gd name="T31" fmla="*/ 150 h 155"/>
                <a:gd name="T32" fmla="*/ 260 w 261"/>
                <a:gd name="T33" fmla="*/ 150 h 155"/>
                <a:gd name="T34" fmla="*/ 246 w 261"/>
                <a:gd name="T35" fmla="*/ 100 h 155"/>
                <a:gd name="T36" fmla="*/ 0 w 261"/>
                <a:gd name="T37" fmla="*/ 0 h 155"/>
                <a:gd name="T38" fmla="*/ 12 w 261"/>
                <a:gd name="T39" fmla="*/ 58 h 1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155"/>
                <a:gd name="T62" fmla="*/ 261 w 261"/>
                <a:gd name="T63" fmla="*/ 155 h 1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155">
                  <a:moveTo>
                    <a:pt x="12" y="58"/>
                  </a:moveTo>
                  <a:lnTo>
                    <a:pt x="44" y="82"/>
                  </a:lnTo>
                  <a:lnTo>
                    <a:pt x="78" y="100"/>
                  </a:lnTo>
                  <a:lnTo>
                    <a:pt x="106" y="114"/>
                  </a:lnTo>
                  <a:lnTo>
                    <a:pt x="134" y="126"/>
                  </a:lnTo>
                  <a:lnTo>
                    <a:pt x="166" y="138"/>
                  </a:lnTo>
                  <a:lnTo>
                    <a:pt x="200" y="150"/>
                  </a:lnTo>
                  <a:lnTo>
                    <a:pt x="230" y="154"/>
                  </a:lnTo>
                  <a:lnTo>
                    <a:pt x="260" y="150"/>
                  </a:lnTo>
                  <a:lnTo>
                    <a:pt x="246" y="100"/>
                  </a:lnTo>
                  <a:lnTo>
                    <a:pt x="0" y="0"/>
                  </a:lnTo>
                  <a:lnTo>
                    <a:pt x="12" y="58"/>
                  </a:lnTo>
                </a:path>
              </a:pathLst>
            </a:custGeom>
            <a:solidFill>
              <a:srgbClr val="ACD5F4"/>
            </a:solidFill>
            <a:ln w="9525" cap="rnd">
              <a:noFill/>
              <a:round/>
              <a:headEnd/>
              <a:tailEnd/>
            </a:ln>
          </p:spPr>
          <p:txBody>
            <a:bodyPr/>
            <a:lstStyle/>
            <a:p>
              <a:endParaRPr lang="en-US"/>
            </a:p>
          </p:txBody>
        </p:sp>
        <p:sp>
          <p:nvSpPr>
            <p:cNvPr id="17478" name="Freeform 239"/>
            <p:cNvSpPr>
              <a:spLocks/>
            </p:cNvSpPr>
            <p:nvPr/>
          </p:nvSpPr>
          <p:spPr bwMode="auto">
            <a:xfrm>
              <a:off x="4490" y="381"/>
              <a:ext cx="1230" cy="481"/>
            </a:xfrm>
            <a:custGeom>
              <a:avLst/>
              <a:gdLst>
                <a:gd name="T0" fmla="*/ 36 w 1230"/>
                <a:gd name="T1" fmla="*/ 0 h 481"/>
                <a:gd name="T2" fmla="*/ 104 w 1230"/>
                <a:gd name="T3" fmla="*/ 14 h 481"/>
                <a:gd name="T4" fmla="*/ 114 w 1230"/>
                <a:gd name="T5" fmla="*/ 18 h 481"/>
                <a:gd name="T6" fmla="*/ 128 w 1230"/>
                <a:gd name="T7" fmla="*/ 24 h 481"/>
                <a:gd name="T8" fmla="*/ 140 w 1230"/>
                <a:gd name="T9" fmla="*/ 28 h 481"/>
                <a:gd name="T10" fmla="*/ 158 w 1230"/>
                <a:gd name="T11" fmla="*/ 34 h 481"/>
                <a:gd name="T12" fmla="*/ 176 w 1230"/>
                <a:gd name="T13" fmla="*/ 38 h 481"/>
                <a:gd name="T14" fmla="*/ 1149 w 1230"/>
                <a:gd name="T15" fmla="*/ 404 h 481"/>
                <a:gd name="T16" fmla="*/ 1161 w 1230"/>
                <a:gd name="T17" fmla="*/ 408 h 481"/>
                <a:gd name="T18" fmla="*/ 1179 w 1230"/>
                <a:gd name="T19" fmla="*/ 412 h 481"/>
                <a:gd name="T20" fmla="*/ 1197 w 1230"/>
                <a:gd name="T21" fmla="*/ 422 h 481"/>
                <a:gd name="T22" fmla="*/ 1203 w 1230"/>
                <a:gd name="T23" fmla="*/ 432 h 481"/>
                <a:gd name="T24" fmla="*/ 1217 w 1230"/>
                <a:gd name="T25" fmla="*/ 442 h 481"/>
                <a:gd name="T26" fmla="*/ 1223 w 1230"/>
                <a:gd name="T27" fmla="*/ 456 h 481"/>
                <a:gd name="T28" fmla="*/ 1229 w 1230"/>
                <a:gd name="T29" fmla="*/ 470 h 481"/>
                <a:gd name="T30" fmla="*/ 1223 w 1230"/>
                <a:gd name="T31" fmla="*/ 480 h 481"/>
                <a:gd name="T32" fmla="*/ 1217 w 1230"/>
                <a:gd name="T33" fmla="*/ 480 h 481"/>
                <a:gd name="T34" fmla="*/ 1203 w 1230"/>
                <a:gd name="T35" fmla="*/ 476 h 481"/>
                <a:gd name="T36" fmla="*/ 1193 w 1230"/>
                <a:gd name="T37" fmla="*/ 470 h 481"/>
                <a:gd name="T38" fmla="*/ 1185 w 1230"/>
                <a:gd name="T39" fmla="*/ 460 h 481"/>
                <a:gd name="T40" fmla="*/ 1179 w 1230"/>
                <a:gd name="T41" fmla="*/ 456 h 481"/>
                <a:gd name="T42" fmla="*/ 0 w 1230"/>
                <a:gd name="T43" fmla="*/ 124 h 481"/>
                <a:gd name="T44" fmla="*/ 36 w 1230"/>
                <a:gd name="T45" fmla="*/ 0 h 4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30"/>
                <a:gd name="T70" fmla="*/ 0 h 481"/>
                <a:gd name="T71" fmla="*/ 1230 w 1230"/>
                <a:gd name="T72" fmla="*/ 481 h 4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30" h="481">
                  <a:moveTo>
                    <a:pt x="36" y="0"/>
                  </a:moveTo>
                  <a:lnTo>
                    <a:pt x="104" y="14"/>
                  </a:lnTo>
                  <a:lnTo>
                    <a:pt x="114" y="18"/>
                  </a:lnTo>
                  <a:lnTo>
                    <a:pt x="128" y="24"/>
                  </a:lnTo>
                  <a:lnTo>
                    <a:pt x="140" y="28"/>
                  </a:lnTo>
                  <a:lnTo>
                    <a:pt x="158" y="34"/>
                  </a:lnTo>
                  <a:lnTo>
                    <a:pt x="176" y="38"/>
                  </a:lnTo>
                  <a:lnTo>
                    <a:pt x="1149" y="404"/>
                  </a:lnTo>
                  <a:lnTo>
                    <a:pt x="1161" y="408"/>
                  </a:lnTo>
                  <a:lnTo>
                    <a:pt x="1179" y="412"/>
                  </a:lnTo>
                  <a:lnTo>
                    <a:pt x="1197" y="422"/>
                  </a:lnTo>
                  <a:lnTo>
                    <a:pt x="1203" y="432"/>
                  </a:lnTo>
                  <a:lnTo>
                    <a:pt x="1217" y="442"/>
                  </a:lnTo>
                  <a:lnTo>
                    <a:pt x="1223" y="456"/>
                  </a:lnTo>
                  <a:lnTo>
                    <a:pt x="1229" y="470"/>
                  </a:lnTo>
                  <a:lnTo>
                    <a:pt x="1223" y="480"/>
                  </a:lnTo>
                  <a:lnTo>
                    <a:pt x="1217" y="480"/>
                  </a:lnTo>
                  <a:lnTo>
                    <a:pt x="1203" y="476"/>
                  </a:lnTo>
                  <a:lnTo>
                    <a:pt x="1193" y="470"/>
                  </a:lnTo>
                  <a:lnTo>
                    <a:pt x="1185" y="460"/>
                  </a:lnTo>
                  <a:lnTo>
                    <a:pt x="1179" y="456"/>
                  </a:lnTo>
                  <a:lnTo>
                    <a:pt x="0" y="124"/>
                  </a:lnTo>
                  <a:lnTo>
                    <a:pt x="36" y="0"/>
                  </a:lnTo>
                </a:path>
              </a:pathLst>
            </a:custGeom>
            <a:solidFill>
              <a:srgbClr val="87A7C0"/>
            </a:solidFill>
            <a:ln w="9525" cap="rnd">
              <a:noFill/>
              <a:round/>
              <a:headEnd/>
              <a:tailEnd/>
            </a:ln>
          </p:spPr>
          <p:txBody>
            <a:bodyPr/>
            <a:lstStyle/>
            <a:p>
              <a:endParaRPr lang="en-US"/>
            </a:p>
          </p:txBody>
        </p:sp>
        <p:sp>
          <p:nvSpPr>
            <p:cNvPr id="17479" name="Freeform 240"/>
            <p:cNvSpPr>
              <a:spLocks/>
            </p:cNvSpPr>
            <p:nvPr/>
          </p:nvSpPr>
          <p:spPr bwMode="auto">
            <a:xfrm>
              <a:off x="4212" y="343"/>
              <a:ext cx="157" cy="253"/>
            </a:xfrm>
            <a:custGeom>
              <a:avLst/>
              <a:gdLst>
                <a:gd name="T0" fmla="*/ 0 w 157"/>
                <a:gd name="T1" fmla="*/ 252 h 253"/>
                <a:gd name="T2" fmla="*/ 36 w 157"/>
                <a:gd name="T3" fmla="*/ 116 h 253"/>
                <a:gd name="T4" fmla="*/ 48 w 157"/>
                <a:gd name="T5" fmla="*/ 0 h 253"/>
                <a:gd name="T6" fmla="*/ 156 w 157"/>
                <a:gd name="T7" fmla="*/ 0 h 253"/>
                <a:gd name="T8" fmla="*/ 156 w 157"/>
                <a:gd name="T9" fmla="*/ 252 h 253"/>
                <a:gd name="T10" fmla="*/ 0 w 157"/>
                <a:gd name="T11" fmla="*/ 252 h 253"/>
                <a:gd name="T12" fmla="*/ 0 60000 65536"/>
                <a:gd name="T13" fmla="*/ 0 60000 65536"/>
                <a:gd name="T14" fmla="*/ 0 60000 65536"/>
                <a:gd name="T15" fmla="*/ 0 60000 65536"/>
                <a:gd name="T16" fmla="*/ 0 60000 65536"/>
                <a:gd name="T17" fmla="*/ 0 60000 65536"/>
                <a:gd name="T18" fmla="*/ 0 w 157"/>
                <a:gd name="T19" fmla="*/ 0 h 253"/>
                <a:gd name="T20" fmla="*/ 157 w 157"/>
                <a:gd name="T21" fmla="*/ 253 h 253"/>
              </a:gdLst>
              <a:ahLst/>
              <a:cxnLst>
                <a:cxn ang="T12">
                  <a:pos x="T0" y="T1"/>
                </a:cxn>
                <a:cxn ang="T13">
                  <a:pos x="T2" y="T3"/>
                </a:cxn>
                <a:cxn ang="T14">
                  <a:pos x="T4" y="T5"/>
                </a:cxn>
                <a:cxn ang="T15">
                  <a:pos x="T6" y="T7"/>
                </a:cxn>
                <a:cxn ang="T16">
                  <a:pos x="T8" y="T9"/>
                </a:cxn>
                <a:cxn ang="T17">
                  <a:pos x="T10" y="T11"/>
                </a:cxn>
              </a:cxnLst>
              <a:rect l="T18" t="T19" r="T20" b="T21"/>
              <a:pathLst>
                <a:path w="157" h="253">
                  <a:moveTo>
                    <a:pt x="0" y="252"/>
                  </a:moveTo>
                  <a:lnTo>
                    <a:pt x="36" y="116"/>
                  </a:lnTo>
                  <a:lnTo>
                    <a:pt x="48" y="0"/>
                  </a:lnTo>
                  <a:lnTo>
                    <a:pt x="156" y="0"/>
                  </a:lnTo>
                  <a:lnTo>
                    <a:pt x="156" y="252"/>
                  </a:lnTo>
                  <a:lnTo>
                    <a:pt x="0" y="252"/>
                  </a:lnTo>
                </a:path>
              </a:pathLst>
            </a:custGeom>
            <a:solidFill>
              <a:srgbClr val="445461"/>
            </a:solidFill>
            <a:ln w="9525" cap="rnd">
              <a:noFill/>
              <a:round/>
              <a:headEnd/>
              <a:tailEnd/>
            </a:ln>
          </p:spPr>
          <p:txBody>
            <a:bodyPr/>
            <a:lstStyle/>
            <a:p>
              <a:endParaRPr lang="en-US"/>
            </a:p>
          </p:txBody>
        </p:sp>
        <p:sp>
          <p:nvSpPr>
            <p:cNvPr id="17480" name="Line 241"/>
            <p:cNvSpPr>
              <a:spLocks noChangeShapeType="1"/>
            </p:cNvSpPr>
            <p:nvPr/>
          </p:nvSpPr>
          <p:spPr bwMode="auto">
            <a:xfrm flipH="1">
              <a:off x="4254" y="357"/>
              <a:ext cx="36" cy="102"/>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1" name="Line 242"/>
            <p:cNvSpPr>
              <a:spLocks noChangeShapeType="1"/>
            </p:cNvSpPr>
            <p:nvPr/>
          </p:nvSpPr>
          <p:spPr bwMode="auto">
            <a:xfrm flipH="1">
              <a:off x="4254" y="377"/>
              <a:ext cx="66" cy="82"/>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2" name="Line 243"/>
            <p:cNvSpPr>
              <a:spLocks noChangeShapeType="1"/>
            </p:cNvSpPr>
            <p:nvPr/>
          </p:nvSpPr>
          <p:spPr bwMode="auto">
            <a:xfrm flipH="1">
              <a:off x="4254" y="415"/>
              <a:ext cx="90" cy="44"/>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3" name="Line 244"/>
            <p:cNvSpPr>
              <a:spLocks noChangeShapeType="1"/>
            </p:cNvSpPr>
            <p:nvPr/>
          </p:nvSpPr>
          <p:spPr bwMode="auto">
            <a:xfrm flipH="1">
              <a:off x="4254" y="457"/>
              <a:ext cx="90" cy="2"/>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4" name="Line 245"/>
            <p:cNvSpPr>
              <a:spLocks noChangeShapeType="1"/>
            </p:cNvSpPr>
            <p:nvPr/>
          </p:nvSpPr>
          <p:spPr bwMode="auto">
            <a:xfrm flipH="1" flipV="1">
              <a:off x="4254" y="459"/>
              <a:ext cx="78" cy="36"/>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5" name="Line 246"/>
            <p:cNvSpPr>
              <a:spLocks noChangeShapeType="1"/>
            </p:cNvSpPr>
            <p:nvPr/>
          </p:nvSpPr>
          <p:spPr bwMode="auto">
            <a:xfrm flipH="1" flipV="1">
              <a:off x="4254" y="459"/>
              <a:ext cx="48" cy="90"/>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6" name="Line 247"/>
            <p:cNvSpPr>
              <a:spLocks noChangeShapeType="1"/>
            </p:cNvSpPr>
            <p:nvPr/>
          </p:nvSpPr>
          <p:spPr bwMode="auto">
            <a:xfrm flipH="1" flipV="1">
              <a:off x="4254" y="459"/>
              <a:ext cx="12" cy="124"/>
            </a:xfrm>
            <a:prstGeom prst="line">
              <a:avLst/>
            </a:prstGeom>
            <a:noFill/>
            <a:ln w="12700">
              <a:solidFill>
                <a:srgbClr val="485967"/>
              </a:solidFill>
              <a:round/>
              <a:headEnd type="none" w="sm" len="sm"/>
              <a:tailEnd type="none" w="sm" len="sm"/>
            </a:ln>
          </p:spPr>
          <p:txBody>
            <a:bodyPr wrap="none" anchor="ctr"/>
            <a:lstStyle/>
            <a:p>
              <a:endParaRPr lang="en-US"/>
            </a:p>
          </p:txBody>
        </p:sp>
        <p:sp>
          <p:nvSpPr>
            <p:cNvPr id="17487" name="Freeform 248"/>
            <p:cNvSpPr>
              <a:spLocks/>
            </p:cNvSpPr>
            <p:nvPr/>
          </p:nvSpPr>
          <p:spPr bwMode="auto">
            <a:xfrm>
              <a:off x="4180" y="269"/>
              <a:ext cx="692" cy="635"/>
            </a:xfrm>
            <a:custGeom>
              <a:avLst/>
              <a:gdLst>
                <a:gd name="T0" fmla="*/ 16 w 692"/>
                <a:gd name="T1" fmla="*/ 6 h 635"/>
                <a:gd name="T2" fmla="*/ 32 w 692"/>
                <a:gd name="T3" fmla="*/ 0 h 635"/>
                <a:gd name="T4" fmla="*/ 50 w 692"/>
                <a:gd name="T5" fmla="*/ 0 h 635"/>
                <a:gd name="T6" fmla="*/ 80 w 692"/>
                <a:gd name="T7" fmla="*/ 0 h 635"/>
                <a:gd name="T8" fmla="*/ 116 w 692"/>
                <a:gd name="T9" fmla="*/ 0 h 635"/>
                <a:gd name="T10" fmla="*/ 140 w 692"/>
                <a:gd name="T11" fmla="*/ 6 h 635"/>
                <a:gd name="T12" fmla="*/ 168 w 692"/>
                <a:gd name="T13" fmla="*/ 14 h 635"/>
                <a:gd name="T14" fmla="*/ 196 w 692"/>
                <a:gd name="T15" fmla="*/ 20 h 635"/>
                <a:gd name="T16" fmla="*/ 226 w 692"/>
                <a:gd name="T17" fmla="*/ 34 h 635"/>
                <a:gd name="T18" fmla="*/ 262 w 692"/>
                <a:gd name="T19" fmla="*/ 48 h 635"/>
                <a:gd name="T20" fmla="*/ 304 w 692"/>
                <a:gd name="T21" fmla="*/ 74 h 635"/>
                <a:gd name="T22" fmla="*/ 322 w 692"/>
                <a:gd name="T23" fmla="*/ 88 h 635"/>
                <a:gd name="T24" fmla="*/ 364 w 692"/>
                <a:gd name="T25" fmla="*/ 116 h 635"/>
                <a:gd name="T26" fmla="*/ 358 w 692"/>
                <a:gd name="T27" fmla="*/ 122 h 635"/>
                <a:gd name="T28" fmla="*/ 354 w 692"/>
                <a:gd name="T29" fmla="*/ 126 h 635"/>
                <a:gd name="T30" fmla="*/ 354 w 692"/>
                <a:gd name="T31" fmla="*/ 136 h 635"/>
                <a:gd name="T32" fmla="*/ 354 w 692"/>
                <a:gd name="T33" fmla="*/ 146 h 635"/>
                <a:gd name="T34" fmla="*/ 358 w 692"/>
                <a:gd name="T35" fmla="*/ 154 h 635"/>
                <a:gd name="T36" fmla="*/ 370 w 692"/>
                <a:gd name="T37" fmla="*/ 164 h 635"/>
                <a:gd name="T38" fmla="*/ 394 w 692"/>
                <a:gd name="T39" fmla="*/ 182 h 635"/>
                <a:gd name="T40" fmla="*/ 422 w 692"/>
                <a:gd name="T41" fmla="*/ 206 h 635"/>
                <a:gd name="T42" fmla="*/ 456 w 692"/>
                <a:gd name="T43" fmla="*/ 244 h 635"/>
                <a:gd name="T44" fmla="*/ 492 w 692"/>
                <a:gd name="T45" fmla="*/ 272 h 635"/>
                <a:gd name="T46" fmla="*/ 542 w 692"/>
                <a:gd name="T47" fmla="*/ 306 h 635"/>
                <a:gd name="T48" fmla="*/ 584 w 692"/>
                <a:gd name="T49" fmla="*/ 330 h 635"/>
                <a:gd name="T50" fmla="*/ 691 w 692"/>
                <a:gd name="T51" fmla="*/ 362 h 635"/>
                <a:gd name="T52" fmla="*/ 689 w 692"/>
                <a:gd name="T53" fmla="*/ 596 h 635"/>
                <a:gd name="T54" fmla="*/ 673 w 692"/>
                <a:gd name="T55" fmla="*/ 610 h 635"/>
                <a:gd name="T56" fmla="*/ 656 w 692"/>
                <a:gd name="T57" fmla="*/ 620 h 635"/>
                <a:gd name="T58" fmla="*/ 624 w 692"/>
                <a:gd name="T59" fmla="*/ 630 h 635"/>
                <a:gd name="T60" fmla="*/ 588 w 692"/>
                <a:gd name="T61" fmla="*/ 634 h 635"/>
                <a:gd name="T62" fmla="*/ 552 w 692"/>
                <a:gd name="T63" fmla="*/ 634 h 635"/>
                <a:gd name="T64" fmla="*/ 498 w 692"/>
                <a:gd name="T65" fmla="*/ 626 h 635"/>
                <a:gd name="T66" fmla="*/ 116 w 692"/>
                <a:gd name="T67" fmla="*/ 448 h 635"/>
                <a:gd name="T68" fmla="*/ 98 w 692"/>
                <a:gd name="T69" fmla="*/ 432 h 635"/>
                <a:gd name="T70" fmla="*/ 80 w 692"/>
                <a:gd name="T71" fmla="*/ 424 h 635"/>
                <a:gd name="T72" fmla="*/ 62 w 692"/>
                <a:gd name="T73" fmla="*/ 410 h 635"/>
                <a:gd name="T74" fmla="*/ 50 w 692"/>
                <a:gd name="T75" fmla="*/ 400 h 635"/>
                <a:gd name="T76" fmla="*/ 38 w 692"/>
                <a:gd name="T77" fmla="*/ 390 h 635"/>
                <a:gd name="T78" fmla="*/ 30 w 692"/>
                <a:gd name="T79" fmla="*/ 384 h 635"/>
                <a:gd name="T80" fmla="*/ 24 w 692"/>
                <a:gd name="T81" fmla="*/ 378 h 635"/>
                <a:gd name="T82" fmla="*/ 12 w 692"/>
                <a:gd name="T83" fmla="*/ 368 h 635"/>
                <a:gd name="T84" fmla="*/ 6 w 692"/>
                <a:gd name="T85" fmla="*/ 360 h 635"/>
                <a:gd name="T86" fmla="*/ 2 w 692"/>
                <a:gd name="T87" fmla="*/ 350 h 635"/>
                <a:gd name="T88" fmla="*/ 0 w 692"/>
                <a:gd name="T89" fmla="*/ 350 h 635"/>
                <a:gd name="T90" fmla="*/ 6 w 692"/>
                <a:gd name="T91" fmla="*/ 334 h 635"/>
                <a:gd name="T92" fmla="*/ 14 w 692"/>
                <a:gd name="T93" fmla="*/ 326 h 635"/>
                <a:gd name="T94" fmla="*/ 24 w 692"/>
                <a:gd name="T95" fmla="*/ 322 h 635"/>
                <a:gd name="T96" fmla="*/ 32 w 692"/>
                <a:gd name="T97" fmla="*/ 326 h 635"/>
                <a:gd name="T98" fmla="*/ 86 w 692"/>
                <a:gd name="T99" fmla="*/ 314 h 635"/>
                <a:gd name="T100" fmla="*/ 122 w 692"/>
                <a:gd name="T101" fmla="*/ 280 h 635"/>
                <a:gd name="T102" fmla="*/ 152 w 692"/>
                <a:gd name="T103" fmla="*/ 226 h 635"/>
                <a:gd name="T104" fmla="*/ 164 w 692"/>
                <a:gd name="T105" fmla="*/ 188 h 635"/>
                <a:gd name="T106" fmla="*/ 164 w 692"/>
                <a:gd name="T107" fmla="*/ 146 h 635"/>
                <a:gd name="T108" fmla="*/ 140 w 692"/>
                <a:gd name="T109" fmla="*/ 106 h 635"/>
                <a:gd name="T110" fmla="*/ 110 w 692"/>
                <a:gd name="T111" fmla="*/ 88 h 635"/>
                <a:gd name="T112" fmla="*/ 80 w 692"/>
                <a:gd name="T113" fmla="*/ 88 h 635"/>
                <a:gd name="T114" fmla="*/ 80 w 692"/>
                <a:gd name="T115" fmla="*/ 74 h 635"/>
                <a:gd name="T116" fmla="*/ 4 w 692"/>
                <a:gd name="T117" fmla="*/ 26 h 635"/>
                <a:gd name="T118" fmla="*/ 8 w 692"/>
                <a:gd name="T119" fmla="*/ 10 h 635"/>
                <a:gd name="T120" fmla="*/ 16 w 692"/>
                <a:gd name="T121" fmla="*/ 6 h 6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2"/>
                <a:gd name="T184" fmla="*/ 0 h 635"/>
                <a:gd name="T185" fmla="*/ 692 w 692"/>
                <a:gd name="T186" fmla="*/ 635 h 6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2" h="635">
                  <a:moveTo>
                    <a:pt x="16" y="6"/>
                  </a:moveTo>
                  <a:lnTo>
                    <a:pt x="32" y="0"/>
                  </a:lnTo>
                  <a:lnTo>
                    <a:pt x="50" y="0"/>
                  </a:lnTo>
                  <a:lnTo>
                    <a:pt x="80" y="0"/>
                  </a:lnTo>
                  <a:lnTo>
                    <a:pt x="116" y="0"/>
                  </a:lnTo>
                  <a:lnTo>
                    <a:pt x="140" y="6"/>
                  </a:lnTo>
                  <a:lnTo>
                    <a:pt x="168" y="14"/>
                  </a:lnTo>
                  <a:lnTo>
                    <a:pt x="196" y="20"/>
                  </a:lnTo>
                  <a:lnTo>
                    <a:pt x="226" y="34"/>
                  </a:lnTo>
                  <a:lnTo>
                    <a:pt x="262" y="48"/>
                  </a:lnTo>
                  <a:lnTo>
                    <a:pt x="304" y="74"/>
                  </a:lnTo>
                  <a:lnTo>
                    <a:pt x="322" y="88"/>
                  </a:lnTo>
                  <a:lnTo>
                    <a:pt x="364" y="116"/>
                  </a:lnTo>
                  <a:lnTo>
                    <a:pt x="358" y="122"/>
                  </a:lnTo>
                  <a:lnTo>
                    <a:pt x="354" y="126"/>
                  </a:lnTo>
                  <a:lnTo>
                    <a:pt x="354" y="136"/>
                  </a:lnTo>
                  <a:lnTo>
                    <a:pt x="354" y="146"/>
                  </a:lnTo>
                  <a:lnTo>
                    <a:pt x="358" y="154"/>
                  </a:lnTo>
                  <a:lnTo>
                    <a:pt x="370" y="164"/>
                  </a:lnTo>
                  <a:lnTo>
                    <a:pt x="394" y="182"/>
                  </a:lnTo>
                  <a:lnTo>
                    <a:pt x="422" y="206"/>
                  </a:lnTo>
                  <a:lnTo>
                    <a:pt x="456" y="244"/>
                  </a:lnTo>
                  <a:lnTo>
                    <a:pt x="492" y="272"/>
                  </a:lnTo>
                  <a:lnTo>
                    <a:pt x="542" y="306"/>
                  </a:lnTo>
                  <a:lnTo>
                    <a:pt x="584" y="330"/>
                  </a:lnTo>
                  <a:lnTo>
                    <a:pt x="691" y="362"/>
                  </a:lnTo>
                  <a:lnTo>
                    <a:pt x="689" y="596"/>
                  </a:lnTo>
                  <a:lnTo>
                    <a:pt x="673" y="610"/>
                  </a:lnTo>
                  <a:lnTo>
                    <a:pt x="656" y="620"/>
                  </a:lnTo>
                  <a:lnTo>
                    <a:pt x="624" y="630"/>
                  </a:lnTo>
                  <a:lnTo>
                    <a:pt x="588" y="634"/>
                  </a:lnTo>
                  <a:lnTo>
                    <a:pt x="552" y="634"/>
                  </a:lnTo>
                  <a:lnTo>
                    <a:pt x="498" y="626"/>
                  </a:lnTo>
                  <a:lnTo>
                    <a:pt x="116" y="448"/>
                  </a:lnTo>
                  <a:lnTo>
                    <a:pt x="98" y="432"/>
                  </a:lnTo>
                  <a:lnTo>
                    <a:pt x="80" y="424"/>
                  </a:lnTo>
                  <a:lnTo>
                    <a:pt x="62" y="410"/>
                  </a:lnTo>
                  <a:lnTo>
                    <a:pt x="50" y="400"/>
                  </a:lnTo>
                  <a:lnTo>
                    <a:pt x="38" y="390"/>
                  </a:lnTo>
                  <a:lnTo>
                    <a:pt x="30" y="384"/>
                  </a:lnTo>
                  <a:lnTo>
                    <a:pt x="24" y="378"/>
                  </a:lnTo>
                  <a:lnTo>
                    <a:pt x="12" y="368"/>
                  </a:lnTo>
                  <a:lnTo>
                    <a:pt x="6" y="360"/>
                  </a:lnTo>
                  <a:lnTo>
                    <a:pt x="2" y="350"/>
                  </a:lnTo>
                  <a:lnTo>
                    <a:pt x="0" y="350"/>
                  </a:lnTo>
                  <a:lnTo>
                    <a:pt x="6" y="334"/>
                  </a:lnTo>
                  <a:lnTo>
                    <a:pt x="14" y="326"/>
                  </a:lnTo>
                  <a:lnTo>
                    <a:pt x="24" y="322"/>
                  </a:lnTo>
                  <a:lnTo>
                    <a:pt x="32" y="326"/>
                  </a:lnTo>
                  <a:lnTo>
                    <a:pt x="86" y="314"/>
                  </a:lnTo>
                  <a:lnTo>
                    <a:pt x="122" y="280"/>
                  </a:lnTo>
                  <a:lnTo>
                    <a:pt x="152" y="226"/>
                  </a:lnTo>
                  <a:lnTo>
                    <a:pt x="164" y="188"/>
                  </a:lnTo>
                  <a:lnTo>
                    <a:pt x="164" y="146"/>
                  </a:lnTo>
                  <a:lnTo>
                    <a:pt x="140" y="106"/>
                  </a:lnTo>
                  <a:lnTo>
                    <a:pt x="110" y="88"/>
                  </a:lnTo>
                  <a:lnTo>
                    <a:pt x="80" y="88"/>
                  </a:lnTo>
                  <a:lnTo>
                    <a:pt x="80" y="74"/>
                  </a:lnTo>
                  <a:lnTo>
                    <a:pt x="4" y="26"/>
                  </a:lnTo>
                  <a:lnTo>
                    <a:pt x="8" y="10"/>
                  </a:lnTo>
                  <a:lnTo>
                    <a:pt x="16" y="6"/>
                  </a:lnTo>
                </a:path>
              </a:pathLst>
            </a:custGeom>
            <a:solidFill>
              <a:srgbClr val="7D9BB2"/>
            </a:solidFill>
            <a:ln w="9525" cap="rnd">
              <a:noFill/>
              <a:round/>
              <a:headEnd/>
              <a:tailEnd/>
            </a:ln>
          </p:spPr>
          <p:txBody>
            <a:bodyPr/>
            <a:lstStyle/>
            <a:p>
              <a:endParaRPr lang="en-US"/>
            </a:p>
          </p:txBody>
        </p:sp>
        <p:sp>
          <p:nvSpPr>
            <p:cNvPr id="17488" name="Freeform 249"/>
            <p:cNvSpPr>
              <a:spLocks/>
            </p:cNvSpPr>
            <p:nvPr/>
          </p:nvSpPr>
          <p:spPr bwMode="auto">
            <a:xfrm>
              <a:off x="4496" y="505"/>
              <a:ext cx="129" cy="189"/>
            </a:xfrm>
            <a:custGeom>
              <a:avLst/>
              <a:gdLst>
                <a:gd name="T0" fmla="*/ 0 w 129"/>
                <a:gd name="T1" fmla="*/ 72 h 189"/>
                <a:gd name="T2" fmla="*/ 18 w 129"/>
                <a:gd name="T3" fmla="*/ 182 h 189"/>
                <a:gd name="T4" fmla="*/ 48 w 129"/>
                <a:gd name="T5" fmla="*/ 188 h 189"/>
                <a:gd name="T6" fmla="*/ 54 w 129"/>
                <a:gd name="T7" fmla="*/ 188 h 189"/>
                <a:gd name="T8" fmla="*/ 66 w 129"/>
                <a:gd name="T9" fmla="*/ 182 h 189"/>
                <a:gd name="T10" fmla="*/ 122 w 129"/>
                <a:gd name="T11" fmla="*/ 154 h 189"/>
                <a:gd name="T12" fmla="*/ 128 w 129"/>
                <a:gd name="T13" fmla="*/ 150 h 189"/>
                <a:gd name="T14" fmla="*/ 104 w 129"/>
                <a:gd name="T15" fmla="*/ 0 h 189"/>
                <a:gd name="T16" fmla="*/ 0 w 129"/>
                <a:gd name="T17" fmla="*/ 16 h 189"/>
                <a:gd name="T18" fmla="*/ 0 w 129"/>
                <a:gd name="T19" fmla="*/ 72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89"/>
                <a:gd name="T32" fmla="*/ 129 w 129"/>
                <a:gd name="T33" fmla="*/ 189 h 1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89">
                  <a:moveTo>
                    <a:pt x="0" y="72"/>
                  </a:moveTo>
                  <a:lnTo>
                    <a:pt x="18" y="182"/>
                  </a:lnTo>
                  <a:lnTo>
                    <a:pt x="48" y="188"/>
                  </a:lnTo>
                  <a:lnTo>
                    <a:pt x="54" y="188"/>
                  </a:lnTo>
                  <a:lnTo>
                    <a:pt x="66" y="182"/>
                  </a:lnTo>
                  <a:lnTo>
                    <a:pt x="122" y="154"/>
                  </a:lnTo>
                  <a:lnTo>
                    <a:pt x="128" y="150"/>
                  </a:lnTo>
                  <a:lnTo>
                    <a:pt x="104" y="0"/>
                  </a:lnTo>
                  <a:lnTo>
                    <a:pt x="0" y="16"/>
                  </a:lnTo>
                  <a:lnTo>
                    <a:pt x="0" y="72"/>
                  </a:lnTo>
                </a:path>
              </a:pathLst>
            </a:custGeom>
            <a:solidFill>
              <a:srgbClr val="748FA4"/>
            </a:solidFill>
            <a:ln w="9525" cap="rnd">
              <a:noFill/>
              <a:round/>
              <a:headEnd/>
              <a:tailEnd/>
            </a:ln>
          </p:spPr>
          <p:txBody>
            <a:bodyPr/>
            <a:lstStyle/>
            <a:p>
              <a:endParaRPr lang="en-US"/>
            </a:p>
          </p:txBody>
        </p:sp>
        <p:sp>
          <p:nvSpPr>
            <p:cNvPr id="17489" name="Freeform 250"/>
            <p:cNvSpPr>
              <a:spLocks/>
            </p:cNvSpPr>
            <p:nvPr/>
          </p:nvSpPr>
          <p:spPr bwMode="auto">
            <a:xfrm>
              <a:off x="4186" y="297"/>
              <a:ext cx="159" cy="119"/>
            </a:xfrm>
            <a:custGeom>
              <a:avLst/>
              <a:gdLst>
                <a:gd name="T0" fmla="*/ 76 w 159"/>
                <a:gd name="T1" fmla="*/ 46 h 119"/>
                <a:gd name="T2" fmla="*/ 0 w 159"/>
                <a:gd name="T3" fmla="*/ 0 h 119"/>
                <a:gd name="T4" fmla="*/ 10 w 159"/>
                <a:gd name="T5" fmla="*/ 0 h 119"/>
                <a:gd name="T6" fmla="*/ 28 w 159"/>
                <a:gd name="T7" fmla="*/ 4 h 119"/>
                <a:gd name="T8" fmla="*/ 44 w 159"/>
                <a:gd name="T9" fmla="*/ 6 h 119"/>
                <a:gd name="T10" fmla="*/ 56 w 159"/>
                <a:gd name="T11" fmla="*/ 10 h 119"/>
                <a:gd name="T12" fmla="*/ 72 w 159"/>
                <a:gd name="T13" fmla="*/ 16 h 119"/>
                <a:gd name="T14" fmla="*/ 84 w 159"/>
                <a:gd name="T15" fmla="*/ 22 h 119"/>
                <a:gd name="T16" fmla="*/ 98 w 159"/>
                <a:gd name="T17" fmla="*/ 30 h 119"/>
                <a:gd name="T18" fmla="*/ 110 w 159"/>
                <a:gd name="T19" fmla="*/ 40 h 119"/>
                <a:gd name="T20" fmla="*/ 120 w 159"/>
                <a:gd name="T21" fmla="*/ 50 h 119"/>
                <a:gd name="T22" fmla="*/ 128 w 159"/>
                <a:gd name="T23" fmla="*/ 60 h 119"/>
                <a:gd name="T24" fmla="*/ 138 w 159"/>
                <a:gd name="T25" fmla="*/ 74 h 119"/>
                <a:gd name="T26" fmla="*/ 146 w 159"/>
                <a:gd name="T27" fmla="*/ 90 h 119"/>
                <a:gd name="T28" fmla="*/ 152 w 159"/>
                <a:gd name="T29" fmla="*/ 106 h 119"/>
                <a:gd name="T30" fmla="*/ 156 w 159"/>
                <a:gd name="T31" fmla="*/ 116 h 119"/>
                <a:gd name="T32" fmla="*/ 158 w 159"/>
                <a:gd name="T33" fmla="*/ 118 h 119"/>
                <a:gd name="T34" fmla="*/ 134 w 159"/>
                <a:gd name="T35" fmla="*/ 78 h 119"/>
                <a:gd name="T36" fmla="*/ 104 w 159"/>
                <a:gd name="T37" fmla="*/ 60 h 119"/>
                <a:gd name="T38" fmla="*/ 74 w 159"/>
                <a:gd name="T39" fmla="*/ 60 h 119"/>
                <a:gd name="T40" fmla="*/ 76 w 159"/>
                <a:gd name="T41" fmla="*/ 46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9"/>
                <a:gd name="T64" fmla="*/ 0 h 119"/>
                <a:gd name="T65" fmla="*/ 159 w 159"/>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9" h="119">
                  <a:moveTo>
                    <a:pt x="76" y="46"/>
                  </a:moveTo>
                  <a:lnTo>
                    <a:pt x="0" y="0"/>
                  </a:lnTo>
                  <a:lnTo>
                    <a:pt x="10" y="0"/>
                  </a:lnTo>
                  <a:lnTo>
                    <a:pt x="28" y="4"/>
                  </a:lnTo>
                  <a:lnTo>
                    <a:pt x="44" y="6"/>
                  </a:lnTo>
                  <a:lnTo>
                    <a:pt x="56" y="10"/>
                  </a:lnTo>
                  <a:lnTo>
                    <a:pt x="72" y="16"/>
                  </a:lnTo>
                  <a:lnTo>
                    <a:pt x="84" y="22"/>
                  </a:lnTo>
                  <a:lnTo>
                    <a:pt x="98" y="30"/>
                  </a:lnTo>
                  <a:lnTo>
                    <a:pt x="110" y="40"/>
                  </a:lnTo>
                  <a:lnTo>
                    <a:pt x="120" y="50"/>
                  </a:lnTo>
                  <a:lnTo>
                    <a:pt x="128" y="60"/>
                  </a:lnTo>
                  <a:lnTo>
                    <a:pt x="138" y="74"/>
                  </a:lnTo>
                  <a:lnTo>
                    <a:pt x="146" y="90"/>
                  </a:lnTo>
                  <a:lnTo>
                    <a:pt x="152" y="106"/>
                  </a:lnTo>
                  <a:lnTo>
                    <a:pt x="156" y="116"/>
                  </a:lnTo>
                  <a:lnTo>
                    <a:pt x="158" y="118"/>
                  </a:lnTo>
                  <a:lnTo>
                    <a:pt x="134" y="78"/>
                  </a:lnTo>
                  <a:lnTo>
                    <a:pt x="104" y="60"/>
                  </a:lnTo>
                  <a:lnTo>
                    <a:pt x="74" y="60"/>
                  </a:lnTo>
                  <a:lnTo>
                    <a:pt x="76" y="46"/>
                  </a:lnTo>
                </a:path>
              </a:pathLst>
            </a:custGeom>
            <a:solidFill>
              <a:srgbClr val="485967"/>
            </a:solidFill>
            <a:ln w="9525" cap="rnd">
              <a:noFill/>
              <a:round/>
              <a:headEnd/>
              <a:tailEnd/>
            </a:ln>
          </p:spPr>
          <p:txBody>
            <a:bodyPr/>
            <a:lstStyle/>
            <a:p>
              <a:endParaRPr lang="en-US"/>
            </a:p>
          </p:txBody>
        </p:sp>
        <p:sp>
          <p:nvSpPr>
            <p:cNvPr id="17490" name="Freeform 251"/>
            <p:cNvSpPr>
              <a:spLocks/>
            </p:cNvSpPr>
            <p:nvPr/>
          </p:nvSpPr>
          <p:spPr bwMode="auto">
            <a:xfrm>
              <a:off x="4218" y="419"/>
              <a:ext cx="67" cy="81"/>
            </a:xfrm>
            <a:custGeom>
              <a:avLst/>
              <a:gdLst>
                <a:gd name="T0" fmla="*/ 38 w 67"/>
                <a:gd name="T1" fmla="*/ 2 h 81"/>
                <a:gd name="T2" fmla="*/ 46 w 67"/>
                <a:gd name="T3" fmla="*/ 6 h 81"/>
                <a:gd name="T4" fmla="*/ 54 w 67"/>
                <a:gd name="T5" fmla="*/ 12 h 81"/>
                <a:gd name="T6" fmla="*/ 60 w 67"/>
                <a:gd name="T7" fmla="*/ 18 h 81"/>
                <a:gd name="T8" fmla="*/ 64 w 67"/>
                <a:gd name="T9" fmla="*/ 26 h 81"/>
                <a:gd name="T10" fmla="*/ 66 w 67"/>
                <a:gd name="T11" fmla="*/ 34 h 81"/>
                <a:gd name="T12" fmla="*/ 66 w 67"/>
                <a:gd name="T13" fmla="*/ 44 h 81"/>
                <a:gd name="T14" fmla="*/ 64 w 67"/>
                <a:gd name="T15" fmla="*/ 54 h 81"/>
                <a:gd name="T16" fmla="*/ 60 w 67"/>
                <a:gd name="T17" fmla="*/ 60 h 81"/>
                <a:gd name="T18" fmla="*/ 56 w 67"/>
                <a:gd name="T19" fmla="*/ 66 h 81"/>
                <a:gd name="T20" fmla="*/ 48 w 67"/>
                <a:gd name="T21" fmla="*/ 70 h 81"/>
                <a:gd name="T22" fmla="*/ 42 w 67"/>
                <a:gd name="T23" fmla="*/ 74 h 81"/>
                <a:gd name="T24" fmla="*/ 34 w 67"/>
                <a:gd name="T25" fmla="*/ 78 h 81"/>
                <a:gd name="T26" fmla="*/ 20 w 67"/>
                <a:gd name="T27" fmla="*/ 80 h 81"/>
                <a:gd name="T28" fmla="*/ 18 w 67"/>
                <a:gd name="T29" fmla="*/ 52 h 81"/>
                <a:gd name="T30" fmla="*/ 12 w 67"/>
                <a:gd name="T31" fmla="*/ 44 h 81"/>
                <a:gd name="T32" fmla="*/ 6 w 67"/>
                <a:gd name="T33" fmla="*/ 38 h 81"/>
                <a:gd name="T34" fmla="*/ 0 w 67"/>
                <a:gd name="T35" fmla="*/ 24 h 81"/>
                <a:gd name="T36" fmla="*/ 0 w 67"/>
                <a:gd name="T37" fmla="*/ 10 h 81"/>
                <a:gd name="T38" fmla="*/ 6 w 67"/>
                <a:gd name="T39" fmla="*/ 4 h 81"/>
                <a:gd name="T40" fmla="*/ 24 w 67"/>
                <a:gd name="T41" fmla="*/ 0 h 81"/>
                <a:gd name="T42" fmla="*/ 38 w 67"/>
                <a:gd name="T43" fmla="*/ 2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81"/>
                <a:gd name="T68" fmla="*/ 67 w 67"/>
                <a:gd name="T69" fmla="*/ 81 h 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81">
                  <a:moveTo>
                    <a:pt x="38" y="2"/>
                  </a:moveTo>
                  <a:lnTo>
                    <a:pt x="46" y="6"/>
                  </a:lnTo>
                  <a:lnTo>
                    <a:pt x="54" y="12"/>
                  </a:lnTo>
                  <a:lnTo>
                    <a:pt x="60" y="18"/>
                  </a:lnTo>
                  <a:lnTo>
                    <a:pt x="64" y="26"/>
                  </a:lnTo>
                  <a:lnTo>
                    <a:pt x="66" y="34"/>
                  </a:lnTo>
                  <a:lnTo>
                    <a:pt x="66" y="44"/>
                  </a:lnTo>
                  <a:lnTo>
                    <a:pt x="64" y="54"/>
                  </a:lnTo>
                  <a:lnTo>
                    <a:pt x="60" y="60"/>
                  </a:lnTo>
                  <a:lnTo>
                    <a:pt x="56" y="66"/>
                  </a:lnTo>
                  <a:lnTo>
                    <a:pt x="48" y="70"/>
                  </a:lnTo>
                  <a:lnTo>
                    <a:pt x="42" y="74"/>
                  </a:lnTo>
                  <a:lnTo>
                    <a:pt x="34" y="78"/>
                  </a:lnTo>
                  <a:lnTo>
                    <a:pt x="20" y="80"/>
                  </a:lnTo>
                  <a:lnTo>
                    <a:pt x="18" y="52"/>
                  </a:lnTo>
                  <a:lnTo>
                    <a:pt x="12" y="44"/>
                  </a:lnTo>
                  <a:lnTo>
                    <a:pt x="6" y="38"/>
                  </a:lnTo>
                  <a:lnTo>
                    <a:pt x="0" y="24"/>
                  </a:lnTo>
                  <a:lnTo>
                    <a:pt x="0" y="10"/>
                  </a:lnTo>
                  <a:lnTo>
                    <a:pt x="6" y="4"/>
                  </a:lnTo>
                  <a:lnTo>
                    <a:pt x="24" y="0"/>
                  </a:lnTo>
                  <a:lnTo>
                    <a:pt x="38" y="2"/>
                  </a:lnTo>
                </a:path>
              </a:pathLst>
            </a:custGeom>
            <a:solidFill>
              <a:srgbClr val="607688"/>
            </a:solidFill>
            <a:ln w="9525" cap="rnd">
              <a:noFill/>
              <a:round/>
              <a:headEnd/>
              <a:tailEnd/>
            </a:ln>
          </p:spPr>
          <p:txBody>
            <a:bodyPr/>
            <a:lstStyle/>
            <a:p>
              <a:endParaRPr lang="en-US"/>
            </a:p>
          </p:txBody>
        </p:sp>
        <p:sp>
          <p:nvSpPr>
            <p:cNvPr id="17491" name="Freeform 252"/>
            <p:cNvSpPr>
              <a:spLocks/>
            </p:cNvSpPr>
            <p:nvPr/>
          </p:nvSpPr>
          <p:spPr bwMode="auto">
            <a:xfrm>
              <a:off x="5239" y="707"/>
              <a:ext cx="401" cy="131"/>
            </a:xfrm>
            <a:custGeom>
              <a:avLst/>
              <a:gdLst>
                <a:gd name="T0" fmla="*/ 0 w 401"/>
                <a:gd name="T1" fmla="*/ 0 h 131"/>
                <a:gd name="T2" fmla="*/ 68 w 401"/>
                <a:gd name="T3" fmla="*/ 48 h 131"/>
                <a:gd name="T4" fmla="*/ 400 w 401"/>
                <a:gd name="T5" fmla="*/ 130 h 131"/>
                <a:gd name="T6" fmla="*/ 394 w 401"/>
                <a:gd name="T7" fmla="*/ 106 h 131"/>
                <a:gd name="T8" fmla="*/ 0 w 401"/>
                <a:gd name="T9" fmla="*/ 0 h 131"/>
                <a:gd name="T10" fmla="*/ 0 60000 65536"/>
                <a:gd name="T11" fmla="*/ 0 60000 65536"/>
                <a:gd name="T12" fmla="*/ 0 60000 65536"/>
                <a:gd name="T13" fmla="*/ 0 60000 65536"/>
                <a:gd name="T14" fmla="*/ 0 60000 65536"/>
                <a:gd name="T15" fmla="*/ 0 w 401"/>
                <a:gd name="T16" fmla="*/ 0 h 131"/>
                <a:gd name="T17" fmla="*/ 401 w 401"/>
                <a:gd name="T18" fmla="*/ 131 h 131"/>
              </a:gdLst>
              <a:ahLst/>
              <a:cxnLst>
                <a:cxn ang="T10">
                  <a:pos x="T0" y="T1"/>
                </a:cxn>
                <a:cxn ang="T11">
                  <a:pos x="T2" y="T3"/>
                </a:cxn>
                <a:cxn ang="T12">
                  <a:pos x="T4" y="T5"/>
                </a:cxn>
                <a:cxn ang="T13">
                  <a:pos x="T6" y="T7"/>
                </a:cxn>
                <a:cxn ang="T14">
                  <a:pos x="T8" y="T9"/>
                </a:cxn>
              </a:cxnLst>
              <a:rect l="T15" t="T16" r="T17" b="T18"/>
              <a:pathLst>
                <a:path w="401" h="131">
                  <a:moveTo>
                    <a:pt x="0" y="0"/>
                  </a:moveTo>
                  <a:lnTo>
                    <a:pt x="68" y="48"/>
                  </a:lnTo>
                  <a:lnTo>
                    <a:pt x="400" y="130"/>
                  </a:lnTo>
                  <a:lnTo>
                    <a:pt x="394" y="106"/>
                  </a:lnTo>
                  <a:lnTo>
                    <a:pt x="0" y="0"/>
                  </a:lnTo>
                </a:path>
              </a:pathLst>
            </a:custGeom>
            <a:solidFill>
              <a:srgbClr val="6C859A"/>
            </a:solidFill>
            <a:ln w="9525" cap="rnd">
              <a:noFill/>
              <a:round/>
              <a:headEnd/>
              <a:tailEnd/>
            </a:ln>
          </p:spPr>
          <p:txBody>
            <a:bodyPr/>
            <a:lstStyle/>
            <a:p>
              <a:endParaRPr lang="en-US"/>
            </a:p>
          </p:txBody>
        </p:sp>
        <p:sp>
          <p:nvSpPr>
            <p:cNvPr id="17492" name="Freeform 253"/>
            <p:cNvSpPr>
              <a:spLocks/>
            </p:cNvSpPr>
            <p:nvPr/>
          </p:nvSpPr>
          <p:spPr bwMode="auto">
            <a:xfrm>
              <a:off x="4738" y="559"/>
              <a:ext cx="484" cy="269"/>
            </a:xfrm>
            <a:custGeom>
              <a:avLst/>
              <a:gdLst>
                <a:gd name="T0" fmla="*/ 18 w 484"/>
                <a:gd name="T1" fmla="*/ 0 h 269"/>
                <a:gd name="T2" fmla="*/ 6 w 484"/>
                <a:gd name="T3" fmla="*/ 28 h 269"/>
                <a:gd name="T4" fmla="*/ 6 w 484"/>
                <a:gd name="T5" fmla="*/ 58 h 269"/>
                <a:gd name="T6" fmla="*/ 10 w 484"/>
                <a:gd name="T7" fmla="*/ 134 h 269"/>
                <a:gd name="T8" fmla="*/ 0 w 484"/>
                <a:gd name="T9" fmla="*/ 268 h 269"/>
                <a:gd name="T10" fmla="*/ 453 w 484"/>
                <a:gd name="T11" fmla="*/ 256 h 269"/>
                <a:gd name="T12" fmla="*/ 483 w 484"/>
                <a:gd name="T13" fmla="*/ 142 h 269"/>
                <a:gd name="T14" fmla="*/ 18 w 484"/>
                <a:gd name="T15" fmla="*/ 0 h 269"/>
                <a:gd name="T16" fmla="*/ 0 60000 65536"/>
                <a:gd name="T17" fmla="*/ 0 60000 65536"/>
                <a:gd name="T18" fmla="*/ 0 60000 65536"/>
                <a:gd name="T19" fmla="*/ 0 60000 65536"/>
                <a:gd name="T20" fmla="*/ 0 60000 65536"/>
                <a:gd name="T21" fmla="*/ 0 60000 65536"/>
                <a:gd name="T22" fmla="*/ 0 60000 65536"/>
                <a:gd name="T23" fmla="*/ 0 60000 65536"/>
                <a:gd name="T24" fmla="*/ 0 w 484"/>
                <a:gd name="T25" fmla="*/ 0 h 269"/>
                <a:gd name="T26" fmla="*/ 484 w 484"/>
                <a:gd name="T27" fmla="*/ 269 h 2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 h="269">
                  <a:moveTo>
                    <a:pt x="18" y="0"/>
                  </a:moveTo>
                  <a:lnTo>
                    <a:pt x="6" y="28"/>
                  </a:lnTo>
                  <a:lnTo>
                    <a:pt x="6" y="58"/>
                  </a:lnTo>
                  <a:lnTo>
                    <a:pt x="10" y="134"/>
                  </a:lnTo>
                  <a:lnTo>
                    <a:pt x="0" y="268"/>
                  </a:lnTo>
                  <a:lnTo>
                    <a:pt x="453" y="256"/>
                  </a:lnTo>
                  <a:lnTo>
                    <a:pt x="483" y="142"/>
                  </a:lnTo>
                  <a:lnTo>
                    <a:pt x="18" y="0"/>
                  </a:lnTo>
                </a:path>
              </a:pathLst>
            </a:custGeom>
            <a:solidFill>
              <a:srgbClr val="6C859A"/>
            </a:solidFill>
            <a:ln w="9525" cap="rnd">
              <a:noFill/>
              <a:round/>
              <a:headEnd/>
              <a:tailEnd/>
            </a:ln>
          </p:spPr>
          <p:txBody>
            <a:bodyPr/>
            <a:lstStyle/>
            <a:p>
              <a:endParaRPr lang="en-US"/>
            </a:p>
          </p:txBody>
        </p:sp>
        <p:sp>
          <p:nvSpPr>
            <p:cNvPr id="17493" name="Arc 254"/>
            <p:cNvSpPr>
              <a:spLocks/>
            </p:cNvSpPr>
            <p:nvPr/>
          </p:nvSpPr>
          <p:spPr bwMode="auto">
            <a:xfrm>
              <a:off x="3894" y="308"/>
              <a:ext cx="94" cy="250"/>
            </a:xfrm>
            <a:custGeom>
              <a:avLst/>
              <a:gdLst>
                <a:gd name="T0" fmla="*/ 0 w 21834"/>
                <a:gd name="T1" fmla="*/ 0 h 43200"/>
                <a:gd name="T2" fmla="*/ 0 w 21834"/>
                <a:gd name="T3" fmla="*/ 250 h 43200"/>
                <a:gd name="T4" fmla="*/ 1 w 21834"/>
                <a:gd name="T5" fmla="*/ 125 h 43200"/>
                <a:gd name="T6" fmla="*/ 0 60000 65536"/>
                <a:gd name="T7" fmla="*/ 0 60000 65536"/>
                <a:gd name="T8" fmla="*/ 0 60000 65536"/>
                <a:gd name="T9" fmla="*/ 0 w 21834"/>
                <a:gd name="T10" fmla="*/ 0 h 43200"/>
                <a:gd name="T11" fmla="*/ 21834 w 21834"/>
                <a:gd name="T12" fmla="*/ 43200 h 43200"/>
              </a:gdLst>
              <a:ahLst/>
              <a:cxnLst>
                <a:cxn ang="T6">
                  <a:pos x="T0" y="T1"/>
                </a:cxn>
                <a:cxn ang="T7">
                  <a:pos x="T2" y="T3"/>
                </a:cxn>
                <a:cxn ang="T8">
                  <a:pos x="T4" y="T5"/>
                </a:cxn>
              </a:cxnLst>
              <a:rect l="T9" t="T10" r="T11" b="T12"/>
              <a:pathLst>
                <a:path w="21834" h="43200" fill="none" extrusionOk="0">
                  <a:moveTo>
                    <a:pt x="2" y="1"/>
                  </a:moveTo>
                  <a:cubicBezTo>
                    <a:pt x="79" y="0"/>
                    <a:pt x="156" y="-1"/>
                    <a:pt x="234" y="0"/>
                  </a:cubicBezTo>
                  <a:cubicBezTo>
                    <a:pt x="12163" y="0"/>
                    <a:pt x="21834" y="9670"/>
                    <a:pt x="21834" y="21600"/>
                  </a:cubicBezTo>
                  <a:cubicBezTo>
                    <a:pt x="21834" y="33529"/>
                    <a:pt x="12163" y="43200"/>
                    <a:pt x="234" y="43200"/>
                  </a:cubicBezTo>
                  <a:cubicBezTo>
                    <a:pt x="155" y="43200"/>
                    <a:pt x="77" y="43199"/>
                    <a:pt x="0" y="43198"/>
                  </a:cubicBezTo>
                </a:path>
                <a:path w="21834" h="43200" stroke="0" extrusionOk="0">
                  <a:moveTo>
                    <a:pt x="2" y="1"/>
                  </a:moveTo>
                  <a:cubicBezTo>
                    <a:pt x="79" y="0"/>
                    <a:pt x="156" y="-1"/>
                    <a:pt x="234" y="0"/>
                  </a:cubicBezTo>
                  <a:cubicBezTo>
                    <a:pt x="12163" y="0"/>
                    <a:pt x="21834" y="9670"/>
                    <a:pt x="21834" y="21600"/>
                  </a:cubicBezTo>
                  <a:cubicBezTo>
                    <a:pt x="21834" y="33529"/>
                    <a:pt x="12163" y="43200"/>
                    <a:pt x="234" y="43200"/>
                  </a:cubicBezTo>
                  <a:cubicBezTo>
                    <a:pt x="155" y="43200"/>
                    <a:pt x="77" y="43199"/>
                    <a:pt x="0" y="43198"/>
                  </a:cubicBezTo>
                  <a:lnTo>
                    <a:pt x="234" y="21600"/>
                  </a:lnTo>
                  <a:close/>
                </a:path>
              </a:pathLst>
            </a:custGeom>
            <a:solidFill>
              <a:srgbClr val="86A8C2"/>
            </a:solidFill>
            <a:ln w="9525" cap="rnd">
              <a:noFill/>
              <a:round/>
              <a:headEnd/>
              <a:tailEnd/>
            </a:ln>
          </p:spPr>
          <p:txBody>
            <a:bodyPr wrap="none" anchor="ctr"/>
            <a:lstStyle/>
            <a:p>
              <a:endParaRPr lang="en-US"/>
            </a:p>
          </p:txBody>
        </p:sp>
        <p:sp>
          <p:nvSpPr>
            <p:cNvPr id="17494" name="Freeform 255"/>
            <p:cNvSpPr>
              <a:spLocks/>
            </p:cNvSpPr>
            <p:nvPr/>
          </p:nvSpPr>
          <p:spPr bwMode="auto">
            <a:xfrm>
              <a:off x="3784" y="309"/>
              <a:ext cx="113" cy="245"/>
            </a:xfrm>
            <a:custGeom>
              <a:avLst/>
              <a:gdLst>
                <a:gd name="T0" fmla="*/ 110 w 113"/>
                <a:gd name="T1" fmla="*/ 244 h 245"/>
                <a:gd name="T2" fmla="*/ 76 w 113"/>
                <a:gd name="T3" fmla="*/ 212 h 245"/>
                <a:gd name="T4" fmla="*/ 28 w 113"/>
                <a:gd name="T5" fmla="*/ 154 h 245"/>
                <a:gd name="T6" fmla="*/ 10 w 113"/>
                <a:gd name="T7" fmla="*/ 124 h 245"/>
                <a:gd name="T8" fmla="*/ 4 w 113"/>
                <a:gd name="T9" fmla="*/ 110 h 245"/>
                <a:gd name="T10" fmla="*/ 0 w 113"/>
                <a:gd name="T11" fmla="*/ 94 h 245"/>
                <a:gd name="T12" fmla="*/ 2 w 113"/>
                <a:gd name="T13" fmla="*/ 82 h 245"/>
                <a:gd name="T14" fmla="*/ 8 w 113"/>
                <a:gd name="T15" fmla="*/ 72 h 245"/>
                <a:gd name="T16" fmla="*/ 18 w 113"/>
                <a:gd name="T17" fmla="*/ 62 h 245"/>
                <a:gd name="T18" fmla="*/ 50 w 113"/>
                <a:gd name="T19" fmla="*/ 36 h 245"/>
                <a:gd name="T20" fmla="*/ 82 w 113"/>
                <a:gd name="T21" fmla="*/ 14 h 245"/>
                <a:gd name="T22" fmla="*/ 112 w 113"/>
                <a:gd name="T23" fmla="*/ 0 h 245"/>
                <a:gd name="T24" fmla="*/ 110 w 113"/>
                <a:gd name="T25" fmla="*/ 244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245"/>
                <a:gd name="T41" fmla="*/ 113 w 113"/>
                <a:gd name="T42" fmla="*/ 245 h 2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245">
                  <a:moveTo>
                    <a:pt x="110" y="244"/>
                  </a:moveTo>
                  <a:lnTo>
                    <a:pt x="76" y="212"/>
                  </a:lnTo>
                  <a:lnTo>
                    <a:pt x="28" y="154"/>
                  </a:lnTo>
                  <a:lnTo>
                    <a:pt x="10" y="124"/>
                  </a:lnTo>
                  <a:lnTo>
                    <a:pt x="4" y="110"/>
                  </a:lnTo>
                  <a:lnTo>
                    <a:pt x="0" y="94"/>
                  </a:lnTo>
                  <a:lnTo>
                    <a:pt x="2" y="82"/>
                  </a:lnTo>
                  <a:lnTo>
                    <a:pt x="8" y="72"/>
                  </a:lnTo>
                  <a:lnTo>
                    <a:pt x="18" y="62"/>
                  </a:lnTo>
                  <a:lnTo>
                    <a:pt x="50" y="36"/>
                  </a:lnTo>
                  <a:lnTo>
                    <a:pt x="82" y="14"/>
                  </a:lnTo>
                  <a:lnTo>
                    <a:pt x="112" y="0"/>
                  </a:lnTo>
                  <a:lnTo>
                    <a:pt x="110" y="244"/>
                  </a:lnTo>
                </a:path>
              </a:pathLst>
            </a:custGeom>
            <a:solidFill>
              <a:srgbClr val="86A8C2"/>
            </a:solidFill>
            <a:ln w="9525" cap="rnd">
              <a:noFill/>
              <a:round/>
              <a:headEnd/>
              <a:tailEnd/>
            </a:ln>
          </p:spPr>
          <p:txBody>
            <a:bodyPr/>
            <a:lstStyle/>
            <a:p>
              <a:endParaRPr lang="en-US"/>
            </a:p>
          </p:txBody>
        </p:sp>
        <p:sp>
          <p:nvSpPr>
            <p:cNvPr id="17495" name="Freeform 256"/>
            <p:cNvSpPr>
              <a:spLocks/>
            </p:cNvSpPr>
            <p:nvPr/>
          </p:nvSpPr>
          <p:spPr bwMode="auto">
            <a:xfrm>
              <a:off x="3794" y="649"/>
              <a:ext cx="177" cy="97"/>
            </a:xfrm>
            <a:custGeom>
              <a:avLst/>
              <a:gdLst>
                <a:gd name="T0" fmla="*/ 12 w 177"/>
                <a:gd name="T1" fmla="*/ 6 h 97"/>
                <a:gd name="T2" fmla="*/ 12 w 177"/>
                <a:gd name="T3" fmla="*/ 0 h 97"/>
                <a:gd name="T4" fmla="*/ 6 w 177"/>
                <a:gd name="T5" fmla="*/ 0 h 97"/>
                <a:gd name="T6" fmla="*/ 0 w 177"/>
                <a:gd name="T7" fmla="*/ 0 h 97"/>
                <a:gd name="T8" fmla="*/ 0 w 177"/>
                <a:gd name="T9" fmla="*/ 10 h 97"/>
                <a:gd name="T10" fmla="*/ 0 w 177"/>
                <a:gd name="T11" fmla="*/ 20 h 97"/>
                <a:gd name="T12" fmla="*/ 42 w 177"/>
                <a:gd name="T13" fmla="*/ 58 h 97"/>
                <a:gd name="T14" fmla="*/ 66 w 177"/>
                <a:gd name="T15" fmla="*/ 44 h 97"/>
                <a:gd name="T16" fmla="*/ 176 w 177"/>
                <a:gd name="T17" fmla="*/ 96 h 97"/>
                <a:gd name="T18" fmla="*/ 170 w 177"/>
                <a:gd name="T19" fmla="*/ 68 h 97"/>
                <a:gd name="T20" fmla="*/ 12 w 177"/>
                <a:gd name="T21" fmla="*/ 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7"/>
                <a:gd name="T34" fmla="*/ 0 h 97"/>
                <a:gd name="T35" fmla="*/ 177 w 177"/>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7" h="97">
                  <a:moveTo>
                    <a:pt x="12" y="6"/>
                  </a:moveTo>
                  <a:lnTo>
                    <a:pt x="12" y="0"/>
                  </a:lnTo>
                  <a:lnTo>
                    <a:pt x="6" y="0"/>
                  </a:lnTo>
                  <a:lnTo>
                    <a:pt x="0" y="0"/>
                  </a:lnTo>
                  <a:lnTo>
                    <a:pt x="0" y="10"/>
                  </a:lnTo>
                  <a:lnTo>
                    <a:pt x="0" y="20"/>
                  </a:lnTo>
                  <a:lnTo>
                    <a:pt x="42" y="58"/>
                  </a:lnTo>
                  <a:lnTo>
                    <a:pt x="66" y="44"/>
                  </a:lnTo>
                  <a:lnTo>
                    <a:pt x="176" y="96"/>
                  </a:lnTo>
                  <a:lnTo>
                    <a:pt x="170" y="68"/>
                  </a:lnTo>
                  <a:lnTo>
                    <a:pt x="12" y="6"/>
                  </a:lnTo>
                </a:path>
              </a:pathLst>
            </a:custGeom>
            <a:solidFill>
              <a:srgbClr val="7692A7"/>
            </a:solidFill>
            <a:ln w="9525" cap="rnd">
              <a:noFill/>
              <a:round/>
              <a:headEnd/>
              <a:tailEnd/>
            </a:ln>
          </p:spPr>
          <p:txBody>
            <a:bodyPr/>
            <a:lstStyle/>
            <a:p>
              <a:endParaRPr lang="en-US"/>
            </a:p>
          </p:txBody>
        </p:sp>
        <p:sp>
          <p:nvSpPr>
            <p:cNvPr id="17496" name="Freeform 257"/>
            <p:cNvSpPr>
              <a:spLocks/>
            </p:cNvSpPr>
            <p:nvPr/>
          </p:nvSpPr>
          <p:spPr bwMode="auto">
            <a:xfrm>
              <a:off x="4478" y="429"/>
              <a:ext cx="123" cy="169"/>
            </a:xfrm>
            <a:custGeom>
              <a:avLst/>
              <a:gdLst>
                <a:gd name="T0" fmla="*/ 12 w 123"/>
                <a:gd name="T1" fmla="*/ 168 h 169"/>
                <a:gd name="T2" fmla="*/ 18 w 123"/>
                <a:gd name="T3" fmla="*/ 158 h 169"/>
                <a:gd name="T4" fmla="*/ 30 w 123"/>
                <a:gd name="T5" fmla="*/ 158 h 169"/>
                <a:gd name="T6" fmla="*/ 36 w 123"/>
                <a:gd name="T7" fmla="*/ 158 h 169"/>
                <a:gd name="T8" fmla="*/ 48 w 123"/>
                <a:gd name="T9" fmla="*/ 158 h 169"/>
                <a:gd name="T10" fmla="*/ 56 w 123"/>
                <a:gd name="T11" fmla="*/ 154 h 169"/>
                <a:gd name="T12" fmla="*/ 66 w 123"/>
                <a:gd name="T13" fmla="*/ 144 h 169"/>
                <a:gd name="T14" fmla="*/ 90 w 123"/>
                <a:gd name="T15" fmla="*/ 124 h 169"/>
                <a:gd name="T16" fmla="*/ 110 w 123"/>
                <a:gd name="T17" fmla="*/ 106 h 169"/>
                <a:gd name="T18" fmla="*/ 122 w 123"/>
                <a:gd name="T19" fmla="*/ 96 h 169"/>
                <a:gd name="T20" fmla="*/ 122 w 123"/>
                <a:gd name="T21" fmla="*/ 76 h 169"/>
                <a:gd name="T22" fmla="*/ 116 w 123"/>
                <a:gd name="T23" fmla="*/ 72 h 169"/>
                <a:gd name="T24" fmla="*/ 98 w 123"/>
                <a:gd name="T25" fmla="*/ 56 h 169"/>
                <a:gd name="T26" fmla="*/ 0 w 123"/>
                <a:gd name="T27" fmla="*/ 0 h 169"/>
                <a:gd name="T28" fmla="*/ 12 w 123"/>
                <a:gd name="T29" fmla="*/ 16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3"/>
                <a:gd name="T46" fmla="*/ 0 h 169"/>
                <a:gd name="T47" fmla="*/ 123 w 123"/>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3" h="169">
                  <a:moveTo>
                    <a:pt x="12" y="168"/>
                  </a:moveTo>
                  <a:lnTo>
                    <a:pt x="18" y="158"/>
                  </a:lnTo>
                  <a:lnTo>
                    <a:pt x="30" y="158"/>
                  </a:lnTo>
                  <a:lnTo>
                    <a:pt x="36" y="158"/>
                  </a:lnTo>
                  <a:lnTo>
                    <a:pt x="48" y="158"/>
                  </a:lnTo>
                  <a:lnTo>
                    <a:pt x="56" y="154"/>
                  </a:lnTo>
                  <a:lnTo>
                    <a:pt x="66" y="144"/>
                  </a:lnTo>
                  <a:lnTo>
                    <a:pt x="90" y="124"/>
                  </a:lnTo>
                  <a:lnTo>
                    <a:pt x="110" y="106"/>
                  </a:lnTo>
                  <a:lnTo>
                    <a:pt x="122" y="96"/>
                  </a:lnTo>
                  <a:lnTo>
                    <a:pt x="122" y="76"/>
                  </a:lnTo>
                  <a:lnTo>
                    <a:pt x="116" y="72"/>
                  </a:lnTo>
                  <a:lnTo>
                    <a:pt x="98" y="56"/>
                  </a:lnTo>
                  <a:lnTo>
                    <a:pt x="0" y="0"/>
                  </a:lnTo>
                  <a:lnTo>
                    <a:pt x="12" y="168"/>
                  </a:lnTo>
                </a:path>
              </a:pathLst>
            </a:custGeom>
            <a:solidFill>
              <a:srgbClr val="7D9BB2"/>
            </a:solidFill>
            <a:ln w="9525" cap="rnd">
              <a:noFill/>
              <a:round/>
              <a:headEnd/>
              <a:tailEnd/>
            </a:ln>
          </p:spPr>
          <p:txBody>
            <a:bodyPr/>
            <a:lstStyle/>
            <a:p>
              <a:endParaRPr lang="en-US"/>
            </a:p>
          </p:txBody>
        </p:sp>
        <p:sp>
          <p:nvSpPr>
            <p:cNvPr id="17497" name="Freeform 258"/>
            <p:cNvSpPr>
              <a:spLocks/>
            </p:cNvSpPr>
            <p:nvPr/>
          </p:nvSpPr>
          <p:spPr bwMode="auto">
            <a:xfrm>
              <a:off x="5143" y="655"/>
              <a:ext cx="213" cy="173"/>
            </a:xfrm>
            <a:custGeom>
              <a:avLst/>
              <a:gdLst>
                <a:gd name="T0" fmla="*/ 0 w 213"/>
                <a:gd name="T1" fmla="*/ 0 h 173"/>
                <a:gd name="T2" fmla="*/ 24 w 213"/>
                <a:gd name="T3" fmla="*/ 8 h 173"/>
                <a:gd name="T4" fmla="*/ 48 w 213"/>
                <a:gd name="T5" fmla="*/ 24 h 173"/>
                <a:gd name="T6" fmla="*/ 84 w 213"/>
                <a:gd name="T7" fmla="*/ 38 h 173"/>
                <a:gd name="T8" fmla="*/ 108 w 213"/>
                <a:gd name="T9" fmla="*/ 52 h 173"/>
                <a:gd name="T10" fmla="*/ 128 w 213"/>
                <a:gd name="T11" fmla="*/ 66 h 173"/>
                <a:gd name="T12" fmla="*/ 212 w 213"/>
                <a:gd name="T13" fmla="*/ 138 h 173"/>
                <a:gd name="T14" fmla="*/ 194 w 213"/>
                <a:gd name="T15" fmla="*/ 168 h 173"/>
                <a:gd name="T16" fmla="*/ 158 w 213"/>
                <a:gd name="T17" fmla="*/ 172 h 173"/>
                <a:gd name="T18" fmla="*/ 24 w 213"/>
                <a:gd name="T19" fmla="*/ 66 h 173"/>
                <a:gd name="T20" fmla="*/ 12 w 213"/>
                <a:gd name="T21" fmla="*/ 52 h 173"/>
                <a:gd name="T22" fmla="*/ 0 w 213"/>
                <a:gd name="T23" fmla="*/ 32 h 173"/>
                <a:gd name="T24" fmla="*/ 0 w 213"/>
                <a:gd name="T25" fmla="*/ 8 h 173"/>
                <a:gd name="T26" fmla="*/ 0 w 213"/>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3"/>
                <a:gd name="T43" fmla="*/ 0 h 173"/>
                <a:gd name="T44" fmla="*/ 213 w 213"/>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3" h="173">
                  <a:moveTo>
                    <a:pt x="0" y="0"/>
                  </a:moveTo>
                  <a:lnTo>
                    <a:pt x="24" y="8"/>
                  </a:lnTo>
                  <a:lnTo>
                    <a:pt x="48" y="24"/>
                  </a:lnTo>
                  <a:lnTo>
                    <a:pt x="84" y="38"/>
                  </a:lnTo>
                  <a:lnTo>
                    <a:pt x="108" y="52"/>
                  </a:lnTo>
                  <a:lnTo>
                    <a:pt x="128" y="66"/>
                  </a:lnTo>
                  <a:lnTo>
                    <a:pt x="212" y="138"/>
                  </a:lnTo>
                  <a:lnTo>
                    <a:pt x="194" y="168"/>
                  </a:lnTo>
                  <a:lnTo>
                    <a:pt x="158" y="172"/>
                  </a:lnTo>
                  <a:lnTo>
                    <a:pt x="24" y="66"/>
                  </a:lnTo>
                  <a:lnTo>
                    <a:pt x="12" y="52"/>
                  </a:lnTo>
                  <a:lnTo>
                    <a:pt x="0" y="32"/>
                  </a:lnTo>
                  <a:lnTo>
                    <a:pt x="0" y="8"/>
                  </a:lnTo>
                  <a:lnTo>
                    <a:pt x="0" y="0"/>
                  </a:lnTo>
                </a:path>
              </a:pathLst>
            </a:custGeom>
            <a:solidFill>
              <a:srgbClr val="7692A7"/>
            </a:solidFill>
            <a:ln w="9525" cap="rnd">
              <a:noFill/>
              <a:round/>
              <a:headEnd/>
              <a:tailEnd/>
            </a:ln>
          </p:spPr>
          <p:txBody>
            <a:bodyPr/>
            <a:lstStyle/>
            <a:p>
              <a:endParaRPr lang="en-US"/>
            </a:p>
          </p:txBody>
        </p:sp>
        <p:sp>
          <p:nvSpPr>
            <p:cNvPr id="17498" name="Oval 259"/>
            <p:cNvSpPr>
              <a:spLocks noChangeArrowheads="1"/>
            </p:cNvSpPr>
            <p:nvPr/>
          </p:nvSpPr>
          <p:spPr bwMode="auto">
            <a:xfrm>
              <a:off x="5179" y="929"/>
              <a:ext cx="32" cy="108"/>
            </a:xfrm>
            <a:prstGeom prst="ellipse">
              <a:avLst/>
            </a:prstGeom>
            <a:solidFill>
              <a:srgbClr val="0D0D0D"/>
            </a:solidFill>
            <a:ln w="9525">
              <a:noFill/>
              <a:round/>
              <a:headEnd/>
              <a:tailEnd/>
            </a:ln>
          </p:spPr>
          <p:txBody>
            <a:bodyPr wrap="none" anchor="ctr"/>
            <a:lstStyle/>
            <a:p>
              <a:endParaRPr lang="en-US"/>
            </a:p>
          </p:txBody>
        </p:sp>
        <p:sp>
          <p:nvSpPr>
            <p:cNvPr id="17499" name="Rectangle 260"/>
            <p:cNvSpPr>
              <a:spLocks noChangeArrowheads="1"/>
            </p:cNvSpPr>
            <p:nvPr/>
          </p:nvSpPr>
          <p:spPr bwMode="auto">
            <a:xfrm>
              <a:off x="5193" y="931"/>
              <a:ext cx="20" cy="104"/>
            </a:xfrm>
            <a:prstGeom prst="rect">
              <a:avLst/>
            </a:prstGeom>
            <a:solidFill>
              <a:srgbClr val="0D0D0D"/>
            </a:solidFill>
            <a:ln w="9525">
              <a:noFill/>
              <a:miter lim="800000"/>
              <a:headEnd/>
              <a:tailEnd/>
            </a:ln>
          </p:spPr>
          <p:txBody>
            <a:bodyPr wrap="none" anchor="ctr"/>
            <a:lstStyle/>
            <a:p>
              <a:endParaRPr lang="en-US"/>
            </a:p>
          </p:txBody>
        </p:sp>
        <p:sp>
          <p:nvSpPr>
            <p:cNvPr id="17500" name="Oval 261"/>
            <p:cNvSpPr>
              <a:spLocks noChangeArrowheads="1"/>
            </p:cNvSpPr>
            <p:nvPr/>
          </p:nvSpPr>
          <p:spPr bwMode="auto">
            <a:xfrm>
              <a:off x="5197" y="929"/>
              <a:ext cx="30" cy="108"/>
            </a:xfrm>
            <a:prstGeom prst="ellipse">
              <a:avLst/>
            </a:prstGeom>
            <a:solidFill>
              <a:srgbClr val="0D0D0D"/>
            </a:solidFill>
            <a:ln w="9525">
              <a:noFill/>
              <a:round/>
              <a:headEnd/>
              <a:tailEnd/>
            </a:ln>
          </p:spPr>
          <p:txBody>
            <a:bodyPr wrap="none" anchor="ctr"/>
            <a:lstStyle/>
            <a:p>
              <a:endParaRPr lang="en-US"/>
            </a:p>
          </p:txBody>
        </p:sp>
        <p:sp>
          <p:nvSpPr>
            <p:cNvPr id="17501" name="Oval 262"/>
            <p:cNvSpPr>
              <a:spLocks noChangeArrowheads="1"/>
            </p:cNvSpPr>
            <p:nvPr/>
          </p:nvSpPr>
          <p:spPr bwMode="auto">
            <a:xfrm>
              <a:off x="5205" y="953"/>
              <a:ext cx="18" cy="60"/>
            </a:xfrm>
            <a:prstGeom prst="ellipse">
              <a:avLst/>
            </a:prstGeom>
            <a:solidFill>
              <a:srgbClr val="A2C8E6"/>
            </a:solidFill>
            <a:ln w="9525">
              <a:noFill/>
              <a:round/>
              <a:headEnd/>
              <a:tailEnd/>
            </a:ln>
          </p:spPr>
          <p:txBody>
            <a:bodyPr wrap="none" anchor="ctr"/>
            <a:lstStyle/>
            <a:p>
              <a:endParaRPr lang="en-US"/>
            </a:p>
          </p:txBody>
        </p:sp>
        <p:sp>
          <p:nvSpPr>
            <p:cNvPr id="17502" name="Freeform 263"/>
            <p:cNvSpPr>
              <a:spLocks/>
            </p:cNvSpPr>
            <p:nvPr/>
          </p:nvSpPr>
          <p:spPr bwMode="auto">
            <a:xfrm>
              <a:off x="5191" y="729"/>
              <a:ext cx="25" cy="191"/>
            </a:xfrm>
            <a:custGeom>
              <a:avLst/>
              <a:gdLst>
                <a:gd name="T0" fmla="*/ 24 w 25"/>
                <a:gd name="T1" fmla="*/ 8 h 191"/>
                <a:gd name="T2" fmla="*/ 24 w 25"/>
                <a:gd name="T3" fmla="*/ 190 h 191"/>
                <a:gd name="T4" fmla="*/ 0 w 25"/>
                <a:gd name="T5" fmla="*/ 190 h 191"/>
                <a:gd name="T6" fmla="*/ 0 w 25"/>
                <a:gd name="T7" fmla="*/ 0 h 191"/>
                <a:gd name="T8" fmla="*/ 24 w 25"/>
                <a:gd name="T9" fmla="*/ 8 h 191"/>
                <a:gd name="T10" fmla="*/ 0 60000 65536"/>
                <a:gd name="T11" fmla="*/ 0 60000 65536"/>
                <a:gd name="T12" fmla="*/ 0 60000 65536"/>
                <a:gd name="T13" fmla="*/ 0 60000 65536"/>
                <a:gd name="T14" fmla="*/ 0 60000 65536"/>
                <a:gd name="T15" fmla="*/ 0 w 25"/>
                <a:gd name="T16" fmla="*/ 0 h 191"/>
                <a:gd name="T17" fmla="*/ 25 w 25"/>
                <a:gd name="T18" fmla="*/ 191 h 191"/>
              </a:gdLst>
              <a:ahLst/>
              <a:cxnLst>
                <a:cxn ang="T10">
                  <a:pos x="T0" y="T1"/>
                </a:cxn>
                <a:cxn ang="T11">
                  <a:pos x="T2" y="T3"/>
                </a:cxn>
                <a:cxn ang="T12">
                  <a:pos x="T4" y="T5"/>
                </a:cxn>
                <a:cxn ang="T13">
                  <a:pos x="T6" y="T7"/>
                </a:cxn>
                <a:cxn ang="T14">
                  <a:pos x="T8" y="T9"/>
                </a:cxn>
              </a:cxnLst>
              <a:rect l="T15" t="T16" r="T17" b="T18"/>
              <a:pathLst>
                <a:path w="25" h="191">
                  <a:moveTo>
                    <a:pt x="24" y="8"/>
                  </a:moveTo>
                  <a:lnTo>
                    <a:pt x="24" y="190"/>
                  </a:lnTo>
                  <a:lnTo>
                    <a:pt x="0" y="190"/>
                  </a:lnTo>
                  <a:lnTo>
                    <a:pt x="0" y="0"/>
                  </a:lnTo>
                  <a:lnTo>
                    <a:pt x="24" y="8"/>
                  </a:lnTo>
                </a:path>
              </a:pathLst>
            </a:custGeom>
            <a:solidFill>
              <a:srgbClr val="9BC1DD"/>
            </a:solidFill>
            <a:ln w="9525" cap="rnd">
              <a:noFill/>
              <a:round/>
              <a:headEnd/>
              <a:tailEnd/>
            </a:ln>
          </p:spPr>
          <p:txBody>
            <a:bodyPr/>
            <a:lstStyle/>
            <a:p>
              <a:endParaRPr lang="en-US"/>
            </a:p>
          </p:txBody>
        </p:sp>
        <p:sp>
          <p:nvSpPr>
            <p:cNvPr id="17503" name="Freeform 264"/>
            <p:cNvSpPr>
              <a:spLocks/>
            </p:cNvSpPr>
            <p:nvPr/>
          </p:nvSpPr>
          <p:spPr bwMode="auto">
            <a:xfrm>
              <a:off x="5185" y="919"/>
              <a:ext cx="39" cy="67"/>
            </a:xfrm>
            <a:custGeom>
              <a:avLst/>
              <a:gdLst>
                <a:gd name="T0" fmla="*/ 30 w 39"/>
                <a:gd name="T1" fmla="*/ 66 h 67"/>
                <a:gd name="T2" fmla="*/ 38 w 39"/>
                <a:gd name="T3" fmla="*/ 10 h 67"/>
                <a:gd name="T4" fmla="*/ 36 w 39"/>
                <a:gd name="T5" fmla="*/ 0 h 67"/>
                <a:gd name="T6" fmla="*/ 0 w 39"/>
                <a:gd name="T7" fmla="*/ 0 h 67"/>
                <a:gd name="T8" fmla="*/ 0 w 39"/>
                <a:gd name="T9" fmla="*/ 26 h 67"/>
                <a:gd name="T10" fmla="*/ 6 w 39"/>
                <a:gd name="T11" fmla="*/ 14 h 67"/>
                <a:gd name="T12" fmla="*/ 26 w 39"/>
                <a:gd name="T13" fmla="*/ 14 h 67"/>
                <a:gd name="T14" fmla="*/ 30 w 39"/>
                <a:gd name="T15" fmla="*/ 66 h 6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7"/>
                <a:gd name="T26" fmla="*/ 39 w 39"/>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7">
                  <a:moveTo>
                    <a:pt x="30" y="66"/>
                  </a:moveTo>
                  <a:lnTo>
                    <a:pt x="38" y="10"/>
                  </a:lnTo>
                  <a:lnTo>
                    <a:pt x="36" y="0"/>
                  </a:lnTo>
                  <a:lnTo>
                    <a:pt x="0" y="0"/>
                  </a:lnTo>
                  <a:lnTo>
                    <a:pt x="0" y="26"/>
                  </a:lnTo>
                  <a:lnTo>
                    <a:pt x="6" y="14"/>
                  </a:lnTo>
                  <a:lnTo>
                    <a:pt x="26" y="14"/>
                  </a:lnTo>
                  <a:lnTo>
                    <a:pt x="30" y="66"/>
                  </a:lnTo>
                </a:path>
              </a:pathLst>
            </a:custGeom>
            <a:solidFill>
              <a:srgbClr val="7692A8"/>
            </a:solidFill>
            <a:ln w="9525" cap="rnd">
              <a:noFill/>
              <a:round/>
              <a:headEnd/>
              <a:tailEnd/>
            </a:ln>
          </p:spPr>
          <p:txBody>
            <a:bodyPr/>
            <a:lstStyle/>
            <a:p>
              <a:endParaRPr lang="en-US"/>
            </a:p>
          </p:txBody>
        </p:sp>
        <p:sp>
          <p:nvSpPr>
            <p:cNvPr id="17504" name="Freeform 265"/>
            <p:cNvSpPr>
              <a:spLocks/>
            </p:cNvSpPr>
            <p:nvPr/>
          </p:nvSpPr>
          <p:spPr bwMode="auto">
            <a:xfrm>
              <a:off x="4478" y="429"/>
              <a:ext cx="123" cy="169"/>
            </a:xfrm>
            <a:custGeom>
              <a:avLst/>
              <a:gdLst>
                <a:gd name="T0" fmla="*/ 0 w 123"/>
                <a:gd name="T1" fmla="*/ 0 h 169"/>
                <a:gd name="T2" fmla="*/ 98 w 123"/>
                <a:gd name="T3" fmla="*/ 56 h 169"/>
                <a:gd name="T4" fmla="*/ 116 w 123"/>
                <a:gd name="T5" fmla="*/ 72 h 169"/>
                <a:gd name="T6" fmla="*/ 122 w 123"/>
                <a:gd name="T7" fmla="*/ 76 h 169"/>
                <a:gd name="T8" fmla="*/ 122 w 123"/>
                <a:gd name="T9" fmla="*/ 96 h 169"/>
                <a:gd name="T10" fmla="*/ 110 w 123"/>
                <a:gd name="T11" fmla="*/ 106 h 169"/>
                <a:gd name="T12" fmla="*/ 90 w 123"/>
                <a:gd name="T13" fmla="*/ 124 h 169"/>
                <a:gd name="T14" fmla="*/ 66 w 123"/>
                <a:gd name="T15" fmla="*/ 144 h 169"/>
                <a:gd name="T16" fmla="*/ 56 w 123"/>
                <a:gd name="T17" fmla="*/ 154 h 169"/>
                <a:gd name="T18" fmla="*/ 48 w 123"/>
                <a:gd name="T19" fmla="*/ 158 h 169"/>
                <a:gd name="T20" fmla="*/ 36 w 123"/>
                <a:gd name="T21" fmla="*/ 158 h 169"/>
                <a:gd name="T22" fmla="*/ 30 w 123"/>
                <a:gd name="T23" fmla="*/ 158 h 169"/>
                <a:gd name="T24" fmla="*/ 18 w 123"/>
                <a:gd name="T25" fmla="*/ 158 h 169"/>
                <a:gd name="T26" fmla="*/ 12 w 123"/>
                <a:gd name="T27" fmla="*/ 168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3"/>
                <a:gd name="T43" fmla="*/ 0 h 169"/>
                <a:gd name="T44" fmla="*/ 123 w 123"/>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3" h="169">
                  <a:moveTo>
                    <a:pt x="0" y="0"/>
                  </a:moveTo>
                  <a:lnTo>
                    <a:pt x="98" y="56"/>
                  </a:lnTo>
                  <a:lnTo>
                    <a:pt x="116" y="72"/>
                  </a:lnTo>
                  <a:lnTo>
                    <a:pt x="122" y="76"/>
                  </a:lnTo>
                  <a:lnTo>
                    <a:pt x="122" y="96"/>
                  </a:lnTo>
                  <a:lnTo>
                    <a:pt x="110" y="106"/>
                  </a:lnTo>
                  <a:lnTo>
                    <a:pt x="90" y="124"/>
                  </a:lnTo>
                  <a:lnTo>
                    <a:pt x="66" y="144"/>
                  </a:lnTo>
                  <a:lnTo>
                    <a:pt x="56" y="154"/>
                  </a:lnTo>
                  <a:lnTo>
                    <a:pt x="48" y="158"/>
                  </a:lnTo>
                  <a:lnTo>
                    <a:pt x="36" y="158"/>
                  </a:lnTo>
                  <a:lnTo>
                    <a:pt x="30" y="158"/>
                  </a:lnTo>
                  <a:lnTo>
                    <a:pt x="18" y="158"/>
                  </a:lnTo>
                  <a:lnTo>
                    <a:pt x="12" y="168"/>
                  </a:lnTo>
                </a:path>
              </a:pathLst>
            </a:custGeom>
            <a:noFill/>
            <a:ln w="12700" cap="rnd" cmpd="sng">
              <a:solidFill>
                <a:srgbClr val="526676"/>
              </a:solidFill>
              <a:prstDash val="solid"/>
              <a:round/>
              <a:headEnd type="none" w="sm" len="sm"/>
              <a:tailEnd type="none" w="sm" len="sm"/>
            </a:ln>
          </p:spPr>
          <p:txBody>
            <a:bodyPr/>
            <a:lstStyle/>
            <a:p>
              <a:endParaRPr lang="en-US"/>
            </a:p>
          </p:txBody>
        </p:sp>
        <p:sp>
          <p:nvSpPr>
            <p:cNvPr id="17505" name="Freeform 266"/>
            <p:cNvSpPr>
              <a:spLocks/>
            </p:cNvSpPr>
            <p:nvPr/>
          </p:nvSpPr>
          <p:spPr bwMode="auto">
            <a:xfrm>
              <a:off x="4646" y="633"/>
              <a:ext cx="131" cy="175"/>
            </a:xfrm>
            <a:custGeom>
              <a:avLst/>
              <a:gdLst>
                <a:gd name="T0" fmla="*/ 78 w 131"/>
                <a:gd name="T1" fmla="*/ 0 h 175"/>
                <a:gd name="T2" fmla="*/ 102 w 131"/>
                <a:gd name="T3" fmla="*/ 6 h 175"/>
                <a:gd name="T4" fmla="*/ 120 w 131"/>
                <a:gd name="T5" fmla="*/ 18 h 175"/>
                <a:gd name="T6" fmla="*/ 126 w 131"/>
                <a:gd name="T7" fmla="*/ 34 h 175"/>
                <a:gd name="T8" fmla="*/ 130 w 131"/>
                <a:gd name="T9" fmla="*/ 56 h 175"/>
                <a:gd name="T10" fmla="*/ 106 w 131"/>
                <a:gd name="T11" fmla="*/ 52 h 175"/>
                <a:gd name="T12" fmla="*/ 76 w 131"/>
                <a:gd name="T13" fmla="*/ 70 h 175"/>
                <a:gd name="T14" fmla="*/ 60 w 131"/>
                <a:gd name="T15" fmla="*/ 82 h 175"/>
                <a:gd name="T16" fmla="*/ 30 w 131"/>
                <a:gd name="T17" fmla="*/ 174 h 175"/>
                <a:gd name="T18" fmla="*/ 0 w 131"/>
                <a:gd name="T19" fmla="*/ 46 h 175"/>
                <a:gd name="T20" fmla="*/ 78 w 131"/>
                <a:gd name="T21" fmla="*/ 0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
                <a:gd name="T34" fmla="*/ 0 h 175"/>
                <a:gd name="T35" fmla="*/ 131 w 131"/>
                <a:gd name="T36" fmla="*/ 175 h 1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 h="175">
                  <a:moveTo>
                    <a:pt x="78" y="0"/>
                  </a:moveTo>
                  <a:lnTo>
                    <a:pt x="102" y="6"/>
                  </a:lnTo>
                  <a:lnTo>
                    <a:pt x="120" y="18"/>
                  </a:lnTo>
                  <a:lnTo>
                    <a:pt x="126" y="34"/>
                  </a:lnTo>
                  <a:lnTo>
                    <a:pt x="130" y="56"/>
                  </a:lnTo>
                  <a:lnTo>
                    <a:pt x="106" y="52"/>
                  </a:lnTo>
                  <a:lnTo>
                    <a:pt x="76" y="70"/>
                  </a:lnTo>
                  <a:lnTo>
                    <a:pt x="60" y="82"/>
                  </a:lnTo>
                  <a:lnTo>
                    <a:pt x="30" y="174"/>
                  </a:lnTo>
                  <a:lnTo>
                    <a:pt x="0" y="46"/>
                  </a:lnTo>
                  <a:lnTo>
                    <a:pt x="78" y="0"/>
                  </a:lnTo>
                </a:path>
              </a:pathLst>
            </a:custGeom>
            <a:solidFill>
              <a:srgbClr val="8EB0CA"/>
            </a:solidFill>
            <a:ln w="9525" cap="rnd">
              <a:noFill/>
              <a:round/>
              <a:headEnd/>
              <a:tailEnd/>
            </a:ln>
          </p:spPr>
          <p:txBody>
            <a:bodyPr/>
            <a:lstStyle/>
            <a:p>
              <a:endParaRPr lang="en-US"/>
            </a:p>
          </p:txBody>
        </p:sp>
        <p:sp>
          <p:nvSpPr>
            <p:cNvPr id="17506" name="Freeform 267"/>
            <p:cNvSpPr>
              <a:spLocks/>
            </p:cNvSpPr>
            <p:nvPr/>
          </p:nvSpPr>
          <p:spPr bwMode="auto">
            <a:xfrm>
              <a:off x="4676" y="681"/>
              <a:ext cx="101" cy="131"/>
            </a:xfrm>
            <a:custGeom>
              <a:avLst/>
              <a:gdLst>
                <a:gd name="T0" fmla="*/ 2 w 101"/>
                <a:gd name="T1" fmla="*/ 124 h 131"/>
                <a:gd name="T2" fmla="*/ 26 w 101"/>
                <a:gd name="T3" fmla="*/ 44 h 131"/>
                <a:gd name="T4" fmla="*/ 28 w 101"/>
                <a:gd name="T5" fmla="*/ 38 h 131"/>
                <a:gd name="T6" fmla="*/ 30 w 101"/>
                <a:gd name="T7" fmla="*/ 34 h 131"/>
                <a:gd name="T8" fmla="*/ 32 w 101"/>
                <a:gd name="T9" fmla="*/ 30 h 131"/>
                <a:gd name="T10" fmla="*/ 38 w 101"/>
                <a:gd name="T11" fmla="*/ 24 h 131"/>
                <a:gd name="T12" fmla="*/ 44 w 101"/>
                <a:gd name="T13" fmla="*/ 18 h 131"/>
                <a:gd name="T14" fmla="*/ 48 w 101"/>
                <a:gd name="T15" fmla="*/ 16 h 131"/>
                <a:gd name="T16" fmla="*/ 58 w 101"/>
                <a:gd name="T17" fmla="*/ 10 h 131"/>
                <a:gd name="T18" fmla="*/ 66 w 101"/>
                <a:gd name="T19" fmla="*/ 6 h 131"/>
                <a:gd name="T20" fmla="*/ 74 w 101"/>
                <a:gd name="T21" fmla="*/ 2 h 131"/>
                <a:gd name="T22" fmla="*/ 82 w 101"/>
                <a:gd name="T23" fmla="*/ 0 h 131"/>
                <a:gd name="T24" fmla="*/ 86 w 101"/>
                <a:gd name="T25" fmla="*/ 0 h 131"/>
                <a:gd name="T26" fmla="*/ 90 w 101"/>
                <a:gd name="T27" fmla="*/ 0 h 131"/>
                <a:gd name="T28" fmla="*/ 92 w 101"/>
                <a:gd name="T29" fmla="*/ 0 h 131"/>
                <a:gd name="T30" fmla="*/ 96 w 101"/>
                <a:gd name="T31" fmla="*/ 2 h 131"/>
                <a:gd name="T32" fmla="*/ 98 w 101"/>
                <a:gd name="T33" fmla="*/ 4 h 131"/>
                <a:gd name="T34" fmla="*/ 100 w 101"/>
                <a:gd name="T35" fmla="*/ 6 h 131"/>
                <a:gd name="T36" fmla="*/ 100 w 101"/>
                <a:gd name="T37" fmla="*/ 8 h 131"/>
                <a:gd name="T38" fmla="*/ 96 w 101"/>
                <a:gd name="T39" fmla="*/ 16 h 131"/>
                <a:gd name="T40" fmla="*/ 78 w 101"/>
                <a:gd name="T41" fmla="*/ 106 h 131"/>
                <a:gd name="T42" fmla="*/ 76 w 101"/>
                <a:gd name="T43" fmla="*/ 108 h 131"/>
                <a:gd name="T44" fmla="*/ 74 w 101"/>
                <a:gd name="T45" fmla="*/ 112 h 131"/>
                <a:gd name="T46" fmla="*/ 58 w 101"/>
                <a:gd name="T47" fmla="*/ 124 h 131"/>
                <a:gd name="T48" fmla="*/ 50 w 101"/>
                <a:gd name="T49" fmla="*/ 124 h 131"/>
                <a:gd name="T50" fmla="*/ 42 w 101"/>
                <a:gd name="T51" fmla="*/ 126 h 131"/>
                <a:gd name="T52" fmla="*/ 30 w 101"/>
                <a:gd name="T53" fmla="*/ 128 h 131"/>
                <a:gd name="T54" fmla="*/ 22 w 101"/>
                <a:gd name="T55" fmla="*/ 130 h 131"/>
                <a:gd name="T56" fmla="*/ 14 w 101"/>
                <a:gd name="T57" fmla="*/ 128 h 131"/>
                <a:gd name="T58" fmla="*/ 8 w 101"/>
                <a:gd name="T59" fmla="*/ 128 h 131"/>
                <a:gd name="T60" fmla="*/ 4 w 101"/>
                <a:gd name="T61" fmla="*/ 128 h 131"/>
                <a:gd name="T62" fmla="*/ 0 w 101"/>
                <a:gd name="T63" fmla="*/ 126 h 131"/>
                <a:gd name="T64" fmla="*/ 2 w 101"/>
                <a:gd name="T65" fmla="*/ 124 h 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131"/>
                <a:gd name="T101" fmla="*/ 101 w 101"/>
                <a:gd name="T102" fmla="*/ 131 h 1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131">
                  <a:moveTo>
                    <a:pt x="2" y="124"/>
                  </a:moveTo>
                  <a:lnTo>
                    <a:pt x="26" y="44"/>
                  </a:lnTo>
                  <a:lnTo>
                    <a:pt x="28" y="38"/>
                  </a:lnTo>
                  <a:lnTo>
                    <a:pt x="30" y="34"/>
                  </a:lnTo>
                  <a:lnTo>
                    <a:pt x="32" y="30"/>
                  </a:lnTo>
                  <a:lnTo>
                    <a:pt x="38" y="24"/>
                  </a:lnTo>
                  <a:lnTo>
                    <a:pt x="44" y="18"/>
                  </a:lnTo>
                  <a:lnTo>
                    <a:pt x="48" y="16"/>
                  </a:lnTo>
                  <a:lnTo>
                    <a:pt x="58" y="10"/>
                  </a:lnTo>
                  <a:lnTo>
                    <a:pt x="66" y="6"/>
                  </a:lnTo>
                  <a:lnTo>
                    <a:pt x="74" y="2"/>
                  </a:lnTo>
                  <a:lnTo>
                    <a:pt x="82" y="0"/>
                  </a:lnTo>
                  <a:lnTo>
                    <a:pt x="86" y="0"/>
                  </a:lnTo>
                  <a:lnTo>
                    <a:pt x="90" y="0"/>
                  </a:lnTo>
                  <a:lnTo>
                    <a:pt x="92" y="0"/>
                  </a:lnTo>
                  <a:lnTo>
                    <a:pt x="96" y="2"/>
                  </a:lnTo>
                  <a:lnTo>
                    <a:pt x="98" y="4"/>
                  </a:lnTo>
                  <a:lnTo>
                    <a:pt x="100" y="6"/>
                  </a:lnTo>
                  <a:lnTo>
                    <a:pt x="100" y="8"/>
                  </a:lnTo>
                  <a:lnTo>
                    <a:pt x="96" y="16"/>
                  </a:lnTo>
                  <a:lnTo>
                    <a:pt x="78" y="106"/>
                  </a:lnTo>
                  <a:lnTo>
                    <a:pt x="76" y="108"/>
                  </a:lnTo>
                  <a:lnTo>
                    <a:pt x="74" y="112"/>
                  </a:lnTo>
                  <a:lnTo>
                    <a:pt x="58" y="124"/>
                  </a:lnTo>
                  <a:lnTo>
                    <a:pt x="50" y="124"/>
                  </a:lnTo>
                  <a:lnTo>
                    <a:pt x="42" y="126"/>
                  </a:lnTo>
                  <a:lnTo>
                    <a:pt x="30" y="128"/>
                  </a:lnTo>
                  <a:lnTo>
                    <a:pt x="22" y="130"/>
                  </a:lnTo>
                  <a:lnTo>
                    <a:pt x="14" y="128"/>
                  </a:lnTo>
                  <a:lnTo>
                    <a:pt x="8" y="128"/>
                  </a:lnTo>
                  <a:lnTo>
                    <a:pt x="4" y="128"/>
                  </a:lnTo>
                  <a:lnTo>
                    <a:pt x="0" y="126"/>
                  </a:lnTo>
                  <a:lnTo>
                    <a:pt x="2" y="124"/>
                  </a:lnTo>
                </a:path>
              </a:pathLst>
            </a:custGeom>
            <a:solidFill>
              <a:srgbClr val="526676"/>
            </a:solidFill>
            <a:ln w="9525" cap="rnd">
              <a:noFill/>
              <a:round/>
              <a:headEnd/>
              <a:tailEnd/>
            </a:ln>
          </p:spPr>
          <p:txBody>
            <a:bodyPr/>
            <a:lstStyle/>
            <a:p>
              <a:endParaRPr lang="en-US"/>
            </a:p>
          </p:txBody>
        </p:sp>
        <p:sp>
          <p:nvSpPr>
            <p:cNvPr id="17507" name="Freeform 268"/>
            <p:cNvSpPr>
              <a:spLocks/>
            </p:cNvSpPr>
            <p:nvPr/>
          </p:nvSpPr>
          <p:spPr bwMode="auto">
            <a:xfrm>
              <a:off x="4616" y="571"/>
              <a:ext cx="121" cy="175"/>
            </a:xfrm>
            <a:custGeom>
              <a:avLst/>
              <a:gdLst>
                <a:gd name="T0" fmla="*/ 42 w 121"/>
                <a:gd name="T1" fmla="*/ 174 h 175"/>
                <a:gd name="T2" fmla="*/ 66 w 121"/>
                <a:gd name="T3" fmla="*/ 174 h 175"/>
                <a:gd name="T4" fmla="*/ 78 w 121"/>
                <a:gd name="T5" fmla="*/ 154 h 175"/>
                <a:gd name="T6" fmla="*/ 80 w 121"/>
                <a:gd name="T7" fmla="*/ 134 h 175"/>
                <a:gd name="T8" fmla="*/ 92 w 121"/>
                <a:gd name="T9" fmla="*/ 116 h 175"/>
                <a:gd name="T10" fmla="*/ 110 w 121"/>
                <a:gd name="T11" fmla="*/ 104 h 175"/>
                <a:gd name="T12" fmla="*/ 120 w 121"/>
                <a:gd name="T13" fmla="*/ 86 h 175"/>
                <a:gd name="T14" fmla="*/ 102 w 121"/>
                <a:gd name="T15" fmla="*/ 64 h 175"/>
                <a:gd name="T16" fmla="*/ 0 w 121"/>
                <a:gd name="T17" fmla="*/ 0 h 175"/>
                <a:gd name="T18" fmla="*/ 42 w 121"/>
                <a:gd name="T19" fmla="*/ 174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75"/>
                <a:gd name="T32" fmla="*/ 121 w 121"/>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75">
                  <a:moveTo>
                    <a:pt x="42" y="174"/>
                  </a:moveTo>
                  <a:lnTo>
                    <a:pt x="66" y="174"/>
                  </a:lnTo>
                  <a:lnTo>
                    <a:pt x="78" y="154"/>
                  </a:lnTo>
                  <a:lnTo>
                    <a:pt x="80" y="134"/>
                  </a:lnTo>
                  <a:lnTo>
                    <a:pt x="92" y="116"/>
                  </a:lnTo>
                  <a:lnTo>
                    <a:pt x="110" y="104"/>
                  </a:lnTo>
                  <a:lnTo>
                    <a:pt x="120" y="86"/>
                  </a:lnTo>
                  <a:lnTo>
                    <a:pt x="102" y="64"/>
                  </a:lnTo>
                  <a:lnTo>
                    <a:pt x="0" y="0"/>
                  </a:lnTo>
                  <a:lnTo>
                    <a:pt x="42" y="174"/>
                  </a:lnTo>
                </a:path>
              </a:pathLst>
            </a:custGeom>
            <a:solidFill>
              <a:srgbClr val="7D9BB2"/>
            </a:solidFill>
            <a:ln w="9525" cap="rnd">
              <a:noFill/>
              <a:round/>
              <a:headEnd/>
              <a:tailEnd/>
            </a:ln>
          </p:spPr>
          <p:txBody>
            <a:bodyPr/>
            <a:lstStyle/>
            <a:p>
              <a:endParaRPr lang="en-US"/>
            </a:p>
          </p:txBody>
        </p:sp>
        <p:sp>
          <p:nvSpPr>
            <p:cNvPr id="17508" name="Freeform 269"/>
            <p:cNvSpPr>
              <a:spLocks/>
            </p:cNvSpPr>
            <p:nvPr/>
          </p:nvSpPr>
          <p:spPr bwMode="auto">
            <a:xfrm>
              <a:off x="4616" y="571"/>
              <a:ext cx="121" cy="175"/>
            </a:xfrm>
            <a:custGeom>
              <a:avLst/>
              <a:gdLst>
                <a:gd name="T0" fmla="*/ 0 w 121"/>
                <a:gd name="T1" fmla="*/ 0 h 175"/>
                <a:gd name="T2" fmla="*/ 102 w 121"/>
                <a:gd name="T3" fmla="*/ 64 h 175"/>
                <a:gd name="T4" fmla="*/ 120 w 121"/>
                <a:gd name="T5" fmla="*/ 86 h 175"/>
                <a:gd name="T6" fmla="*/ 110 w 121"/>
                <a:gd name="T7" fmla="*/ 104 h 175"/>
                <a:gd name="T8" fmla="*/ 92 w 121"/>
                <a:gd name="T9" fmla="*/ 116 h 175"/>
                <a:gd name="T10" fmla="*/ 80 w 121"/>
                <a:gd name="T11" fmla="*/ 134 h 175"/>
                <a:gd name="T12" fmla="*/ 78 w 121"/>
                <a:gd name="T13" fmla="*/ 154 h 175"/>
                <a:gd name="T14" fmla="*/ 66 w 121"/>
                <a:gd name="T15" fmla="*/ 174 h 175"/>
                <a:gd name="T16" fmla="*/ 42 w 121"/>
                <a:gd name="T17" fmla="*/ 174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175"/>
                <a:gd name="T29" fmla="*/ 121 w 121"/>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175">
                  <a:moveTo>
                    <a:pt x="0" y="0"/>
                  </a:moveTo>
                  <a:lnTo>
                    <a:pt x="102" y="64"/>
                  </a:lnTo>
                  <a:lnTo>
                    <a:pt x="120" y="86"/>
                  </a:lnTo>
                  <a:lnTo>
                    <a:pt x="110" y="104"/>
                  </a:lnTo>
                  <a:lnTo>
                    <a:pt x="92" y="116"/>
                  </a:lnTo>
                  <a:lnTo>
                    <a:pt x="80" y="134"/>
                  </a:lnTo>
                  <a:lnTo>
                    <a:pt x="78" y="154"/>
                  </a:lnTo>
                  <a:lnTo>
                    <a:pt x="66" y="174"/>
                  </a:lnTo>
                  <a:lnTo>
                    <a:pt x="42" y="174"/>
                  </a:lnTo>
                </a:path>
              </a:pathLst>
            </a:custGeom>
            <a:noFill/>
            <a:ln w="12700" cap="rnd" cmpd="sng">
              <a:solidFill>
                <a:srgbClr val="526676"/>
              </a:solidFill>
              <a:prstDash val="solid"/>
              <a:round/>
              <a:headEnd type="none" w="sm" len="sm"/>
              <a:tailEnd type="none" w="sm" len="sm"/>
            </a:ln>
          </p:spPr>
          <p:txBody>
            <a:bodyPr/>
            <a:lstStyle/>
            <a:p>
              <a:endParaRPr lang="en-US"/>
            </a:p>
          </p:txBody>
        </p:sp>
        <p:sp>
          <p:nvSpPr>
            <p:cNvPr id="17509" name="Freeform 270"/>
            <p:cNvSpPr>
              <a:spLocks/>
            </p:cNvSpPr>
            <p:nvPr/>
          </p:nvSpPr>
          <p:spPr bwMode="auto">
            <a:xfrm>
              <a:off x="3952" y="653"/>
              <a:ext cx="449" cy="165"/>
            </a:xfrm>
            <a:custGeom>
              <a:avLst/>
              <a:gdLst>
                <a:gd name="T0" fmla="*/ 20 w 449"/>
                <a:gd name="T1" fmla="*/ 0 h 165"/>
                <a:gd name="T2" fmla="*/ 0 w 449"/>
                <a:gd name="T3" fmla="*/ 10 h 165"/>
                <a:gd name="T4" fmla="*/ 6 w 449"/>
                <a:gd name="T5" fmla="*/ 126 h 165"/>
                <a:gd name="T6" fmla="*/ 60 w 449"/>
                <a:gd name="T7" fmla="*/ 132 h 165"/>
                <a:gd name="T8" fmla="*/ 150 w 449"/>
                <a:gd name="T9" fmla="*/ 150 h 165"/>
                <a:gd name="T10" fmla="*/ 194 w 449"/>
                <a:gd name="T11" fmla="*/ 160 h 165"/>
                <a:gd name="T12" fmla="*/ 242 w 449"/>
                <a:gd name="T13" fmla="*/ 160 h 165"/>
                <a:gd name="T14" fmla="*/ 248 w 449"/>
                <a:gd name="T15" fmla="*/ 154 h 165"/>
                <a:gd name="T16" fmla="*/ 260 w 449"/>
                <a:gd name="T17" fmla="*/ 150 h 165"/>
                <a:gd name="T18" fmla="*/ 266 w 449"/>
                <a:gd name="T19" fmla="*/ 150 h 165"/>
                <a:gd name="T20" fmla="*/ 272 w 449"/>
                <a:gd name="T21" fmla="*/ 154 h 165"/>
                <a:gd name="T22" fmla="*/ 284 w 449"/>
                <a:gd name="T23" fmla="*/ 164 h 165"/>
                <a:gd name="T24" fmla="*/ 320 w 449"/>
                <a:gd name="T25" fmla="*/ 164 h 165"/>
                <a:gd name="T26" fmla="*/ 356 w 449"/>
                <a:gd name="T27" fmla="*/ 154 h 165"/>
                <a:gd name="T28" fmla="*/ 410 w 449"/>
                <a:gd name="T29" fmla="*/ 140 h 165"/>
                <a:gd name="T30" fmla="*/ 448 w 449"/>
                <a:gd name="T31" fmla="*/ 122 h 165"/>
                <a:gd name="T32" fmla="*/ 380 w 449"/>
                <a:gd name="T33" fmla="*/ 54 h 165"/>
                <a:gd name="T34" fmla="*/ 384 w 449"/>
                <a:gd name="T35" fmla="*/ 82 h 165"/>
                <a:gd name="T36" fmla="*/ 332 w 449"/>
                <a:gd name="T37" fmla="*/ 74 h 165"/>
                <a:gd name="T38" fmla="*/ 308 w 449"/>
                <a:gd name="T39" fmla="*/ 80 h 165"/>
                <a:gd name="T40" fmla="*/ 290 w 449"/>
                <a:gd name="T41" fmla="*/ 84 h 165"/>
                <a:gd name="T42" fmla="*/ 272 w 449"/>
                <a:gd name="T43" fmla="*/ 84 h 165"/>
                <a:gd name="T44" fmla="*/ 254 w 449"/>
                <a:gd name="T45" fmla="*/ 84 h 165"/>
                <a:gd name="T46" fmla="*/ 218 w 449"/>
                <a:gd name="T47" fmla="*/ 76 h 165"/>
                <a:gd name="T48" fmla="*/ 20 w 449"/>
                <a:gd name="T49" fmla="*/ 0 h 1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9"/>
                <a:gd name="T76" fmla="*/ 0 h 165"/>
                <a:gd name="T77" fmla="*/ 449 w 449"/>
                <a:gd name="T78" fmla="*/ 165 h 1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9" h="165">
                  <a:moveTo>
                    <a:pt x="20" y="0"/>
                  </a:moveTo>
                  <a:lnTo>
                    <a:pt x="0" y="10"/>
                  </a:lnTo>
                  <a:lnTo>
                    <a:pt x="6" y="126"/>
                  </a:lnTo>
                  <a:lnTo>
                    <a:pt x="60" y="132"/>
                  </a:lnTo>
                  <a:lnTo>
                    <a:pt x="150" y="150"/>
                  </a:lnTo>
                  <a:lnTo>
                    <a:pt x="194" y="160"/>
                  </a:lnTo>
                  <a:lnTo>
                    <a:pt x="242" y="160"/>
                  </a:lnTo>
                  <a:lnTo>
                    <a:pt x="248" y="154"/>
                  </a:lnTo>
                  <a:lnTo>
                    <a:pt x="260" y="150"/>
                  </a:lnTo>
                  <a:lnTo>
                    <a:pt x="266" y="150"/>
                  </a:lnTo>
                  <a:lnTo>
                    <a:pt x="272" y="154"/>
                  </a:lnTo>
                  <a:lnTo>
                    <a:pt x="284" y="164"/>
                  </a:lnTo>
                  <a:lnTo>
                    <a:pt x="320" y="164"/>
                  </a:lnTo>
                  <a:lnTo>
                    <a:pt x="356" y="154"/>
                  </a:lnTo>
                  <a:lnTo>
                    <a:pt x="410" y="140"/>
                  </a:lnTo>
                  <a:lnTo>
                    <a:pt x="448" y="122"/>
                  </a:lnTo>
                  <a:lnTo>
                    <a:pt x="380" y="54"/>
                  </a:lnTo>
                  <a:lnTo>
                    <a:pt x="384" y="82"/>
                  </a:lnTo>
                  <a:lnTo>
                    <a:pt x="332" y="74"/>
                  </a:lnTo>
                  <a:lnTo>
                    <a:pt x="308" y="80"/>
                  </a:lnTo>
                  <a:lnTo>
                    <a:pt x="290" y="84"/>
                  </a:lnTo>
                  <a:lnTo>
                    <a:pt x="272" y="84"/>
                  </a:lnTo>
                  <a:lnTo>
                    <a:pt x="254" y="84"/>
                  </a:lnTo>
                  <a:lnTo>
                    <a:pt x="218" y="76"/>
                  </a:lnTo>
                  <a:lnTo>
                    <a:pt x="20" y="0"/>
                  </a:lnTo>
                </a:path>
              </a:pathLst>
            </a:custGeom>
            <a:solidFill>
              <a:srgbClr val="7D9BB2"/>
            </a:solidFill>
            <a:ln w="9525" cap="rnd">
              <a:noFill/>
              <a:round/>
              <a:headEnd/>
              <a:tailEnd/>
            </a:ln>
          </p:spPr>
          <p:txBody>
            <a:bodyPr/>
            <a:lstStyle/>
            <a:p>
              <a:endParaRPr lang="en-US"/>
            </a:p>
          </p:txBody>
        </p:sp>
        <p:sp>
          <p:nvSpPr>
            <p:cNvPr id="17510" name="Freeform 271"/>
            <p:cNvSpPr>
              <a:spLocks/>
            </p:cNvSpPr>
            <p:nvPr/>
          </p:nvSpPr>
          <p:spPr bwMode="auto">
            <a:xfrm>
              <a:off x="4108" y="679"/>
              <a:ext cx="87" cy="87"/>
            </a:xfrm>
            <a:custGeom>
              <a:avLst/>
              <a:gdLst>
                <a:gd name="T0" fmla="*/ 68 w 87"/>
                <a:gd name="T1" fmla="*/ 0 h 87"/>
                <a:gd name="T2" fmla="*/ 86 w 87"/>
                <a:gd name="T3" fmla="*/ 72 h 87"/>
                <a:gd name="T4" fmla="*/ 12 w 87"/>
                <a:gd name="T5" fmla="*/ 86 h 87"/>
                <a:gd name="T6" fmla="*/ 0 w 87"/>
                <a:gd name="T7" fmla="*/ 18 h 87"/>
                <a:gd name="T8" fmla="*/ 68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68" y="0"/>
                  </a:moveTo>
                  <a:lnTo>
                    <a:pt x="86" y="72"/>
                  </a:lnTo>
                  <a:lnTo>
                    <a:pt x="12" y="86"/>
                  </a:lnTo>
                  <a:lnTo>
                    <a:pt x="0" y="18"/>
                  </a:lnTo>
                  <a:lnTo>
                    <a:pt x="68" y="0"/>
                  </a:lnTo>
                </a:path>
              </a:pathLst>
            </a:custGeom>
            <a:solidFill>
              <a:srgbClr val="607789"/>
            </a:solidFill>
            <a:ln w="9525" cap="rnd">
              <a:noFill/>
              <a:round/>
              <a:headEnd/>
              <a:tailEnd/>
            </a:ln>
          </p:spPr>
          <p:txBody>
            <a:bodyPr/>
            <a:lstStyle/>
            <a:p>
              <a:endParaRPr lang="en-US"/>
            </a:p>
          </p:txBody>
        </p:sp>
        <p:sp>
          <p:nvSpPr>
            <p:cNvPr id="17511" name="Freeform 272"/>
            <p:cNvSpPr>
              <a:spLocks/>
            </p:cNvSpPr>
            <p:nvPr/>
          </p:nvSpPr>
          <p:spPr bwMode="auto">
            <a:xfrm>
              <a:off x="4114" y="659"/>
              <a:ext cx="63" cy="39"/>
            </a:xfrm>
            <a:custGeom>
              <a:avLst/>
              <a:gdLst>
                <a:gd name="T0" fmla="*/ 30 w 63"/>
                <a:gd name="T1" fmla="*/ 0 h 39"/>
                <a:gd name="T2" fmla="*/ 62 w 63"/>
                <a:gd name="T3" fmla="*/ 20 h 39"/>
                <a:gd name="T4" fmla="*/ 0 w 63"/>
                <a:gd name="T5" fmla="*/ 38 h 39"/>
                <a:gd name="T6" fmla="*/ 30 w 63"/>
                <a:gd name="T7" fmla="*/ 0 h 39"/>
                <a:gd name="T8" fmla="*/ 0 60000 65536"/>
                <a:gd name="T9" fmla="*/ 0 60000 65536"/>
                <a:gd name="T10" fmla="*/ 0 60000 65536"/>
                <a:gd name="T11" fmla="*/ 0 60000 65536"/>
                <a:gd name="T12" fmla="*/ 0 w 63"/>
                <a:gd name="T13" fmla="*/ 0 h 39"/>
                <a:gd name="T14" fmla="*/ 63 w 63"/>
                <a:gd name="T15" fmla="*/ 39 h 39"/>
              </a:gdLst>
              <a:ahLst/>
              <a:cxnLst>
                <a:cxn ang="T8">
                  <a:pos x="T0" y="T1"/>
                </a:cxn>
                <a:cxn ang="T9">
                  <a:pos x="T2" y="T3"/>
                </a:cxn>
                <a:cxn ang="T10">
                  <a:pos x="T4" y="T5"/>
                </a:cxn>
                <a:cxn ang="T11">
                  <a:pos x="T6" y="T7"/>
                </a:cxn>
              </a:cxnLst>
              <a:rect l="T12" t="T13" r="T14" b="T15"/>
              <a:pathLst>
                <a:path w="63" h="39">
                  <a:moveTo>
                    <a:pt x="30" y="0"/>
                  </a:moveTo>
                  <a:lnTo>
                    <a:pt x="62" y="20"/>
                  </a:lnTo>
                  <a:lnTo>
                    <a:pt x="0" y="38"/>
                  </a:lnTo>
                  <a:lnTo>
                    <a:pt x="30" y="0"/>
                  </a:lnTo>
                </a:path>
              </a:pathLst>
            </a:custGeom>
            <a:solidFill>
              <a:srgbClr val="4C5E6D"/>
            </a:solidFill>
            <a:ln w="9525" cap="rnd">
              <a:noFill/>
              <a:round/>
              <a:headEnd/>
              <a:tailEnd/>
            </a:ln>
          </p:spPr>
          <p:txBody>
            <a:bodyPr/>
            <a:lstStyle/>
            <a:p>
              <a:endParaRPr lang="en-US"/>
            </a:p>
          </p:txBody>
        </p:sp>
        <p:sp>
          <p:nvSpPr>
            <p:cNvPr id="17512" name="Freeform 273"/>
            <p:cNvSpPr>
              <a:spLocks/>
            </p:cNvSpPr>
            <p:nvPr/>
          </p:nvSpPr>
          <p:spPr bwMode="auto">
            <a:xfrm>
              <a:off x="4326" y="697"/>
              <a:ext cx="365" cy="199"/>
            </a:xfrm>
            <a:custGeom>
              <a:avLst/>
              <a:gdLst>
                <a:gd name="T0" fmla="*/ 0 w 365"/>
                <a:gd name="T1" fmla="*/ 10 h 199"/>
                <a:gd name="T2" fmla="*/ 12 w 365"/>
                <a:gd name="T3" fmla="*/ 0 h 199"/>
                <a:gd name="T4" fmla="*/ 36 w 365"/>
                <a:gd name="T5" fmla="*/ 4 h 199"/>
                <a:gd name="T6" fmla="*/ 74 w 365"/>
                <a:gd name="T7" fmla="*/ 14 h 199"/>
                <a:gd name="T8" fmla="*/ 110 w 365"/>
                <a:gd name="T9" fmla="*/ 30 h 199"/>
                <a:gd name="T10" fmla="*/ 140 w 365"/>
                <a:gd name="T11" fmla="*/ 40 h 199"/>
                <a:gd name="T12" fmla="*/ 170 w 365"/>
                <a:gd name="T13" fmla="*/ 48 h 199"/>
                <a:gd name="T14" fmla="*/ 200 w 365"/>
                <a:gd name="T15" fmla="*/ 58 h 199"/>
                <a:gd name="T16" fmla="*/ 218 w 365"/>
                <a:gd name="T17" fmla="*/ 64 h 199"/>
                <a:gd name="T18" fmla="*/ 250 w 365"/>
                <a:gd name="T19" fmla="*/ 72 h 199"/>
                <a:gd name="T20" fmla="*/ 268 w 365"/>
                <a:gd name="T21" fmla="*/ 82 h 199"/>
                <a:gd name="T22" fmla="*/ 286 w 365"/>
                <a:gd name="T23" fmla="*/ 92 h 199"/>
                <a:gd name="T24" fmla="*/ 304 w 365"/>
                <a:gd name="T25" fmla="*/ 102 h 199"/>
                <a:gd name="T26" fmla="*/ 320 w 365"/>
                <a:gd name="T27" fmla="*/ 112 h 199"/>
                <a:gd name="T28" fmla="*/ 334 w 365"/>
                <a:gd name="T29" fmla="*/ 130 h 199"/>
                <a:gd name="T30" fmla="*/ 344 w 365"/>
                <a:gd name="T31" fmla="*/ 140 h 199"/>
                <a:gd name="T32" fmla="*/ 364 w 365"/>
                <a:gd name="T33" fmla="*/ 164 h 199"/>
                <a:gd name="T34" fmla="*/ 352 w 365"/>
                <a:gd name="T35" fmla="*/ 178 h 199"/>
                <a:gd name="T36" fmla="*/ 334 w 365"/>
                <a:gd name="T37" fmla="*/ 188 h 199"/>
                <a:gd name="T38" fmla="*/ 322 w 365"/>
                <a:gd name="T39" fmla="*/ 192 h 199"/>
                <a:gd name="T40" fmla="*/ 292 w 365"/>
                <a:gd name="T41" fmla="*/ 198 h 199"/>
                <a:gd name="T42" fmla="*/ 262 w 365"/>
                <a:gd name="T43" fmla="*/ 192 h 199"/>
                <a:gd name="T44" fmla="*/ 228 w 365"/>
                <a:gd name="T45" fmla="*/ 182 h 199"/>
                <a:gd name="T46" fmla="*/ 194 w 365"/>
                <a:gd name="T47" fmla="*/ 168 h 199"/>
                <a:gd name="T48" fmla="*/ 166 w 365"/>
                <a:gd name="T49" fmla="*/ 158 h 199"/>
                <a:gd name="T50" fmla="*/ 140 w 365"/>
                <a:gd name="T51" fmla="*/ 144 h 199"/>
                <a:gd name="T52" fmla="*/ 104 w 365"/>
                <a:gd name="T53" fmla="*/ 126 h 199"/>
                <a:gd name="T54" fmla="*/ 74 w 365"/>
                <a:gd name="T55" fmla="*/ 102 h 199"/>
                <a:gd name="T56" fmla="*/ 76 w 365"/>
                <a:gd name="T57" fmla="*/ 120 h 199"/>
                <a:gd name="T58" fmla="*/ 54 w 365"/>
                <a:gd name="T59" fmla="*/ 110 h 199"/>
                <a:gd name="T60" fmla="*/ 36 w 365"/>
                <a:gd name="T61" fmla="*/ 102 h 199"/>
                <a:gd name="T62" fmla="*/ 6 w 365"/>
                <a:gd name="T63" fmla="*/ 72 h 199"/>
                <a:gd name="T64" fmla="*/ 6 w 365"/>
                <a:gd name="T65" fmla="*/ 48 h 199"/>
                <a:gd name="T66" fmla="*/ 0 w 365"/>
                <a:gd name="T67" fmla="*/ 10 h 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5"/>
                <a:gd name="T103" fmla="*/ 0 h 199"/>
                <a:gd name="T104" fmla="*/ 365 w 365"/>
                <a:gd name="T105" fmla="*/ 199 h 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5" h="199">
                  <a:moveTo>
                    <a:pt x="0" y="10"/>
                  </a:moveTo>
                  <a:lnTo>
                    <a:pt x="12" y="0"/>
                  </a:lnTo>
                  <a:lnTo>
                    <a:pt x="36" y="4"/>
                  </a:lnTo>
                  <a:lnTo>
                    <a:pt x="74" y="14"/>
                  </a:lnTo>
                  <a:lnTo>
                    <a:pt x="110" y="30"/>
                  </a:lnTo>
                  <a:lnTo>
                    <a:pt x="140" y="40"/>
                  </a:lnTo>
                  <a:lnTo>
                    <a:pt x="170" y="48"/>
                  </a:lnTo>
                  <a:lnTo>
                    <a:pt x="200" y="58"/>
                  </a:lnTo>
                  <a:lnTo>
                    <a:pt x="218" y="64"/>
                  </a:lnTo>
                  <a:lnTo>
                    <a:pt x="250" y="72"/>
                  </a:lnTo>
                  <a:lnTo>
                    <a:pt x="268" y="82"/>
                  </a:lnTo>
                  <a:lnTo>
                    <a:pt x="286" y="92"/>
                  </a:lnTo>
                  <a:lnTo>
                    <a:pt x="304" y="102"/>
                  </a:lnTo>
                  <a:lnTo>
                    <a:pt x="320" y="112"/>
                  </a:lnTo>
                  <a:lnTo>
                    <a:pt x="334" y="130"/>
                  </a:lnTo>
                  <a:lnTo>
                    <a:pt x="344" y="140"/>
                  </a:lnTo>
                  <a:lnTo>
                    <a:pt x="364" y="164"/>
                  </a:lnTo>
                  <a:lnTo>
                    <a:pt x="352" y="178"/>
                  </a:lnTo>
                  <a:lnTo>
                    <a:pt x="334" y="188"/>
                  </a:lnTo>
                  <a:lnTo>
                    <a:pt x="322" y="192"/>
                  </a:lnTo>
                  <a:lnTo>
                    <a:pt x="292" y="198"/>
                  </a:lnTo>
                  <a:lnTo>
                    <a:pt x="262" y="192"/>
                  </a:lnTo>
                  <a:lnTo>
                    <a:pt x="228" y="182"/>
                  </a:lnTo>
                  <a:lnTo>
                    <a:pt x="194" y="168"/>
                  </a:lnTo>
                  <a:lnTo>
                    <a:pt x="166" y="158"/>
                  </a:lnTo>
                  <a:lnTo>
                    <a:pt x="140" y="144"/>
                  </a:lnTo>
                  <a:lnTo>
                    <a:pt x="104" y="126"/>
                  </a:lnTo>
                  <a:lnTo>
                    <a:pt x="74" y="102"/>
                  </a:lnTo>
                  <a:lnTo>
                    <a:pt x="76" y="120"/>
                  </a:lnTo>
                  <a:lnTo>
                    <a:pt x="54" y="110"/>
                  </a:lnTo>
                  <a:lnTo>
                    <a:pt x="36" y="102"/>
                  </a:lnTo>
                  <a:lnTo>
                    <a:pt x="6" y="72"/>
                  </a:lnTo>
                  <a:lnTo>
                    <a:pt x="6" y="48"/>
                  </a:lnTo>
                  <a:lnTo>
                    <a:pt x="0" y="10"/>
                  </a:lnTo>
                </a:path>
              </a:pathLst>
            </a:custGeom>
            <a:solidFill>
              <a:srgbClr val="9BC0DC"/>
            </a:solidFill>
            <a:ln w="9525" cap="rnd">
              <a:noFill/>
              <a:round/>
              <a:headEnd/>
              <a:tailEnd/>
            </a:ln>
          </p:spPr>
          <p:txBody>
            <a:bodyPr/>
            <a:lstStyle/>
            <a:p>
              <a:endParaRPr lang="en-US"/>
            </a:p>
          </p:txBody>
        </p:sp>
        <p:sp>
          <p:nvSpPr>
            <p:cNvPr id="17513" name="Freeform 274"/>
            <p:cNvSpPr>
              <a:spLocks/>
            </p:cNvSpPr>
            <p:nvPr/>
          </p:nvSpPr>
          <p:spPr bwMode="auto">
            <a:xfrm>
              <a:off x="4336" y="735"/>
              <a:ext cx="39" cy="17"/>
            </a:xfrm>
            <a:custGeom>
              <a:avLst/>
              <a:gdLst>
                <a:gd name="T0" fmla="*/ 0 w 39"/>
                <a:gd name="T1" fmla="*/ 0 h 17"/>
                <a:gd name="T2" fmla="*/ 8 w 39"/>
                <a:gd name="T3" fmla="*/ 0 h 17"/>
                <a:gd name="T4" fmla="*/ 20 w 39"/>
                <a:gd name="T5" fmla="*/ 2 h 17"/>
                <a:gd name="T6" fmla="*/ 28 w 39"/>
                <a:gd name="T7" fmla="*/ 10 h 17"/>
                <a:gd name="T8" fmla="*/ 38 w 39"/>
                <a:gd name="T9" fmla="*/ 16 h 17"/>
                <a:gd name="T10" fmla="*/ 0 60000 65536"/>
                <a:gd name="T11" fmla="*/ 0 60000 65536"/>
                <a:gd name="T12" fmla="*/ 0 60000 65536"/>
                <a:gd name="T13" fmla="*/ 0 60000 65536"/>
                <a:gd name="T14" fmla="*/ 0 60000 65536"/>
                <a:gd name="T15" fmla="*/ 0 w 39"/>
                <a:gd name="T16" fmla="*/ 0 h 17"/>
                <a:gd name="T17" fmla="*/ 39 w 39"/>
                <a:gd name="T18" fmla="*/ 17 h 17"/>
              </a:gdLst>
              <a:ahLst/>
              <a:cxnLst>
                <a:cxn ang="T10">
                  <a:pos x="T0" y="T1"/>
                </a:cxn>
                <a:cxn ang="T11">
                  <a:pos x="T2" y="T3"/>
                </a:cxn>
                <a:cxn ang="T12">
                  <a:pos x="T4" y="T5"/>
                </a:cxn>
                <a:cxn ang="T13">
                  <a:pos x="T6" y="T7"/>
                </a:cxn>
                <a:cxn ang="T14">
                  <a:pos x="T8" y="T9"/>
                </a:cxn>
              </a:cxnLst>
              <a:rect l="T15" t="T16" r="T17" b="T18"/>
              <a:pathLst>
                <a:path w="39" h="17">
                  <a:moveTo>
                    <a:pt x="0" y="0"/>
                  </a:moveTo>
                  <a:lnTo>
                    <a:pt x="8" y="0"/>
                  </a:lnTo>
                  <a:lnTo>
                    <a:pt x="20" y="2"/>
                  </a:lnTo>
                  <a:lnTo>
                    <a:pt x="28" y="10"/>
                  </a:lnTo>
                  <a:lnTo>
                    <a:pt x="38" y="16"/>
                  </a:lnTo>
                </a:path>
              </a:pathLst>
            </a:custGeom>
            <a:noFill/>
            <a:ln w="12700" cap="rnd" cmpd="sng">
              <a:solidFill>
                <a:srgbClr val="8FB1CB"/>
              </a:solidFill>
              <a:prstDash val="solid"/>
              <a:round/>
              <a:headEnd type="none" w="sm" len="sm"/>
              <a:tailEnd type="none" w="sm" len="sm"/>
            </a:ln>
          </p:spPr>
          <p:txBody>
            <a:bodyPr/>
            <a:lstStyle/>
            <a:p>
              <a:endParaRPr lang="en-US"/>
            </a:p>
          </p:txBody>
        </p:sp>
        <p:sp>
          <p:nvSpPr>
            <p:cNvPr id="17514" name="Oval 275"/>
            <p:cNvSpPr>
              <a:spLocks noChangeArrowheads="1"/>
            </p:cNvSpPr>
            <p:nvPr/>
          </p:nvSpPr>
          <p:spPr bwMode="auto">
            <a:xfrm>
              <a:off x="4320" y="731"/>
              <a:ext cx="28" cy="42"/>
            </a:xfrm>
            <a:prstGeom prst="ellipse">
              <a:avLst/>
            </a:prstGeom>
            <a:solidFill>
              <a:srgbClr val="8AABC5"/>
            </a:solidFill>
            <a:ln w="9525">
              <a:noFill/>
              <a:round/>
              <a:headEnd/>
              <a:tailEnd/>
            </a:ln>
          </p:spPr>
          <p:txBody>
            <a:bodyPr wrap="none" anchor="ctr"/>
            <a:lstStyle/>
            <a:p>
              <a:endParaRPr lang="en-US"/>
            </a:p>
          </p:txBody>
        </p:sp>
        <p:sp>
          <p:nvSpPr>
            <p:cNvPr id="17515" name="Oval 276"/>
            <p:cNvSpPr>
              <a:spLocks noChangeArrowheads="1"/>
            </p:cNvSpPr>
            <p:nvPr/>
          </p:nvSpPr>
          <p:spPr bwMode="auto">
            <a:xfrm>
              <a:off x="4326" y="741"/>
              <a:ext cx="18" cy="24"/>
            </a:xfrm>
            <a:prstGeom prst="ellipse">
              <a:avLst/>
            </a:prstGeom>
            <a:solidFill>
              <a:srgbClr val="475865"/>
            </a:solidFill>
            <a:ln w="9525">
              <a:noFill/>
              <a:round/>
              <a:headEnd/>
              <a:tailEnd/>
            </a:ln>
          </p:spPr>
          <p:txBody>
            <a:bodyPr wrap="none" anchor="ctr"/>
            <a:lstStyle/>
            <a:p>
              <a:endParaRPr lang="en-US"/>
            </a:p>
          </p:txBody>
        </p:sp>
        <p:sp>
          <p:nvSpPr>
            <p:cNvPr id="17516" name="Line 277"/>
            <p:cNvSpPr>
              <a:spLocks noChangeShapeType="1"/>
            </p:cNvSpPr>
            <p:nvPr/>
          </p:nvSpPr>
          <p:spPr bwMode="auto">
            <a:xfrm flipV="1">
              <a:off x="4700" y="721"/>
              <a:ext cx="66" cy="16"/>
            </a:xfrm>
            <a:prstGeom prst="line">
              <a:avLst/>
            </a:prstGeom>
            <a:noFill/>
            <a:ln w="12700">
              <a:solidFill>
                <a:srgbClr val="A2C9E7"/>
              </a:solidFill>
              <a:round/>
              <a:headEnd type="none" w="sm" len="sm"/>
              <a:tailEnd type="none" w="sm" len="sm"/>
            </a:ln>
          </p:spPr>
          <p:txBody>
            <a:bodyPr wrap="none" anchor="ctr"/>
            <a:lstStyle/>
            <a:p>
              <a:endParaRPr lang="en-US"/>
            </a:p>
          </p:txBody>
        </p:sp>
        <p:sp>
          <p:nvSpPr>
            <p:cNvPr id="17517" name="Line 278"/>
            <p:cNvSpPr>
              <a:spLocks noChangeShapeType="1"/>
            </p:cNvSpPr>
            <p:nvPr/>
          </p:nvSpPr>
          <p:spPr bwMode="auto">
            <a:xfrm flipV="1">
              <a:off x="4688" y="755"/>
              <a:ext cx="70" cy="18"/>
            </a:xfrm>
            <a:prstGeom prst="line">
              <a:avLst/>
            </a:prstGeom>
            <a:noFill/>
            <a:ln w="12700">
              <a:solidFill>
                <a:srgbClr val="A2C9E7"/>
              </a:solidFill>
              <a:round/>
              <a:headEnd type="none" w="sm" len="sm"/>
              <a:tailEnd type="none" w="sm" len="sm"/>
            </a:ln>
          </p:spPr>
          <p:txBody>
            <a:bodyPr wrap="none" anchor="ctr"/>
            <a:lstStyle/>
            <a:p>
              <a:endParaRPr lang="en-US"/>
            </a:p>
          </p:txBody>
        </p:sp>
        <p:sp>
          <p:nvSpPr>
            <p:cNvPr id="17518" name="Oval 279"/>
            <p:cNvSpPr>
              <a:spLocks noChangeArrowheads="1"/>
            </p:cNvSpPr>
            <p:nvPr/>
          </p:nvSpPr>
          <p:spPr bwMode="auto">
            <a:xfrm>
              <a:off x="4380" y="791"/>
              <a:ext cx="20" cy="16"/>
            </a:xfrm>
            <a:prstGeom prst="ellipse">
              <a:avLst/>
            </a:prstGeom>
            <a:solidFill>
              <a:srgbClr val="475865"/>
            </a:solidFill>
            <a:ln w="9525">
              <a:noFill/>
              <a:round/>
              <a:headEnd/>
              <a:tailEnd/>
            </a:ln>
          </p:spPr>
          <p:txBody>
            <a:bodyPr wrap="none" anchor="ctr"/>
            <a:lstStyle/>
            <a:p>
              <a:endParaRPr lang="en-US"/>
            </a:p>
          </p:txBody>
        </p:sp>
        <p:sp>
          <p:nvSpPr>
            <p:cNvPr id="17519" name="Oval 280"/>
            <p:cNvSpPr>
              <a:spLocks noChangeArrowheads="1"/>
            </p:cNvSpPr>
            <p:nvPr/>
          </p:nvSpPr>
          <p:spPr bwMode="auto">
            <a:xfrm>
              <a:off x="4366" y="787"/>
              <a:ext cx="18" cy="16"/>
            </a:xfrm>
            <a:prstGeom prst="ellipse">
              <a:avLst/>
            </a:prstGeom>
            <a:solidFill>
              <a:srgbClr val="475865"/>
            </a:solidFill>
            <a:ln w="9525">
              <a:noFill/>
              <a:round/>
              <a:headEnd/>
              <a:tailEnd/>
            </a:ln>
          </p:spPr>
          <p:txBody>
            <a:bodyPr wrap="none" anchor="ctr"/>
            <a:lstStyle/>
            <a:p>
              <a:endParaRPr lang="en-US"/>
            </a:p>
          </p:txBody>
        </p:sp>
        <p:sp>
          <p:nvSpPr>
            <p:cNvPr id="17520" name="Freeform 281"/>
            <p:cNvSpPr>
              <a:spLocks/>
            </p:cNvSpPr>
            <p:nvPr/>
          </p:nvSpPr>
          <p:spPr bwMode="auto">
            <a:xfrm>
              <a:off x="4062" y="807"/>
              <a:ext cx="127" cy="195"/>
            </a:xfrm>
            <a:custGeom>
              <a:avLst/>
              <a:gdLst>
                <a:gd name="T0" fmla="*/ 108 w 127"/>
                <a:gd name="T1" fmla="*/ 194 h 195"/>
                <a:gd name="T2" fmla="*/ 126 w 127"/>
                <a:gd name="T3" fmla="*/ 194 h 195"/>
                <a:gd name="T4" fmla="*/ 104 w 127"/>
                <a:gd name="T5" fmla="*/ 76 h 195"/>
                <a:gd name="T6" fmla="*/ 78 w 127"/>
                <a:gd name="T7" fmla="*/ 58 h 195"/>
                <a:gd name="T8" fmla="*/ 70 w 127"/>
                <a:gd name="T9" fmla="*/ 0 h 195"/>
                <a:gd name="T10" fmla="*/ 6 w 127"/>
                <a:gd name="T11" fmla="*/ 6 h 195"/>
                <a:gd name="T12" fmla="*/ 12 w 127"/>
                <a:gd name="T13" fmla="*/ 64 h 195"/>
                <a:gd name="T14" fmla="*/ 0 w 127"/>
                <a:gd name="T15" fmla="*/ 82 h 195"/>
                <a:gd name="T16" fmla="*/ 18 w 127"/>
                <a:gd name="T17" fmla="*/ 154 h 195"/>
                <a:gd name="T18" fmla="*/ 26 w 127"/>
                <a:gd name="T19" fmla="*/ 120 h 195"/>
                <a:gd name="T20" fmla="*/ 26 w 127"/>
                <a:gd name="T21" fmla="*/ 96 h 195"/>
                <a:gd name="T22" fmla="*/ 72 w 127"/>
                <a:gd name="T23" fmla="*/ 96 h 195"/>
                <a:gd name="T24" fmla="*/ 108 w 127"/>
                <a:gd name="T25" fmla="*/ 194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195"/>
                <a:gd name="T41" fmla="*/ 127 w 127"/>
                <a:gd name="T42" fmla="*/ 195 h 1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195">
                  <a:moveTo>
                    <a:pt x="108" y="194"/>
                  </a:moveTo>
                  <a:lnTo>
                    <a:pt x="126" y="194"/>
                  </a:lnTo>
                  <a:lnTo>
                    <a:pt x="104" y="76"/>
                  </a:lnTo>
                  <a:lnTo>
                    <a:pt x="78" y="58"/>
                  </a:lnTo>
                  <a:lnTo>
                    <a:pt x="70" y="0"/>
                  </a:lnTo>
                  <a:lnTo>
                    <a:pt x="6" y="6"/>
                  </a:lnTo>
                  <a:lnTo>
                    <a:pt x="12" y="64"/>
                  </a:lnTo>
                  <a:lnTo>
                    <a:pt x="0" y="82"/>
                  </a:lnTo>
                  <a:lnTo>
                    <a:pt x="18" y="154"/>
                  </a:lnTo>
                  <a:lnTo>
                    <a:pt x="26" y="120"/>
                  </a:lnTo>
                  <a:lnTo>
                    <a:pt x="26" y="96"/>
                  </a:lnTo>
                  <a:lnTo>
                    <a:pt x="72" y="96"/>
                  </a:lnTo>
                  <a:lnTo>
                    <a:pt x="108" y="194"/>
                  </a:lnTo>
                </a:path>
              </a:pathLst>
            </a:custGeom>
            <a:solidFill>
              <a:srgbClr val="9BC1DD"/>
            </a:solidFill>
            <a:ln w="9525" cap="rnd">
              <a:noFill/>
              <a:round/>
              <a:headEnd/>
              <a:tailEnd/>
            </a:ln>
          </p:spPr>
          <p:txBody>
            <a:bodyPr/>
            <a:lstStyle/>
            <a:p>
              <a:endParaRPr lang="en-US"/>
            </a:p>
          </p:txBody>
        </p:sp>
        <p:sp>
          <p:nvSpPr>
            <p:cNvPr id="17521" name="Freeform 282"/>
            <p:cNvSpPr>
              <a:spLocks/>
            </p:cNvSpPr>
            <p:nvPr/>
          </p:nvSpPr>
          <p:spPr bwMode="auto">
            <a:xfrm>
              <a:off x="4084" y="663"/>
              <a:ext cx="61" cy="53"/>
            </a:xfrm>
            <a:custGeom>
              <a:avLst/>
              <a:gdLst>
                <a:gd name="T0" fmla="*/ 0 w 61"/>
                <a:gd name="T1" fmla="*/ 18 h 53"/>
                <a:gd name="T2" fmla="*/ 6 w 61"/>
                <a:gd name="T3" fmla="*/ 38 h 53"/>
                <a:gd name="T4" fmla="*/ 18 w 61"/>
                <a:gd name="T5" fmla="*/ 52 h 53"/>
                <a:gd name="T6" fmla="*/ 42 w 61"/>
                <a:gd name="T7" fmla="*/ 52 h 53"/>
                <a:gd name="T8" fmla="*/ 60 w 61"/>
                <a:gd name="T9" fmla="*/ 32 h 53"/>
                <a:gd name="T10" fmla="*/ 60 w 61"/>
                <a:gd name="T11" fmla="*/ 0 h 53"/>
                <a:gd name="T12" fmla="*/ 0 w 61"/>
                <a:gd name="T13" fmla="*/ 18 h 53"/>
                <a:gd name="T14" fmla="*/ 0 60000 65536"/>
                <a:gd name="T15" fmla="*/ 0 60000 65536"/>
                <a:gd name="T16" fmla="*/ 0 60000 65536"/>
                <a:gd name="T17" fmla="*/ 0 60000 65536"/>
                <a:gd name="T18" fmla="*/ 0 60000 65536"/>
                <a:gd name="T19" fmla="*/ 0 60000 65536"/>
                <a:gd name="T20" fmla="*/ 0 60000 65536"/>
                <a:gd name="T21" fmla="*/ 0 w 61"/>
                <a:gd name="T22" fmla="*/ 0 h 53"/>
                <a:gd name="T23" fmla="*/ 61 w 6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3">
                  <a:moveTo>
                    <a:pt x="0" y="18"/>
                  </a:moveTo>
                  <a:lnTo>
                    <a:pt x="6" y="38"/>
                  </a:lnTo>
                  <a:lnTo>
                    <a:pt x="18" y="52"/>
                  </a:lnTo>
                  <a:lnTo>
                    <a:pt x="42" y="52"/>
                  </a:lnTo>
                  <a:lnTo>
                    <a:pt x="60" y="32"/>
                  </a:lnTo>
                  <a:lnTo>
                    <a:pt x="60" y="0"/>
                  </a:lnTo>
                  <a:lnTo>
                    <a:pt x="0" y="18"/>
                  </a:lnTo>
                </a:path>
              </a:pathLst>
            </a:custGeom>
            <a:solidFill>
              <a:srgbClr val="9BC1DD"/>
            </a:solidFill>
            <a:ln w="9525" cap="rnd">
              <a:noFill/>
              <a:round/>
              <a:headEnd/>
              <a:tailEnd/>
            </a:ln>
          </p:spPr>
          <p:txBody>
            <a:bodyPr/>
            <a:lstStyle/>
            <a:p>
              <a:endParaRPr lang="en-US"/>
            </a:p>
          </p:txBody>
        </p:sp>
        <p:sp>
          <p:nvSpPr>
            <p:cNvPr id="17522" name="Freeform 283"/>
            <p:cNvSpPr>
              <a:spLocks/>
            </p:cNvSpPr>
            <p:nvPr/>
          </p:nvSpPr>
          <p:spPr bwMode="auto">
            <a:xfrm>
              <a:off x="4130" y="673"/>
              <a:ext cx="39" cy="63"/>
            </a:xfrm>
            <a:custGeom>
              <a:avLst/>
              <a:gdLst>
                <a:gd name="T0" fmla="*/ 0 w 39"/>
                <a:gd name="T1" fmla="*/ 10 h 63"/>
                <a:gd name="T2" fmla="*/ 26 w 39"/>
                <a:gd name="T3" fmla="*/ 62 h 63"/>
                <a:gd name="T4" fmla="*/ 38 w 39"/>
                <a:gd name="T5" fmla="*/ 28 h 63"/>
                <a:gd name="T6" fmla="*/ 26 w 39"/>
                <a:gd name="T7" fmla="*/ 0 h 63"/>
                <a:gd name="T8" fmla="*/ 0 w 39"/>
                <a:gd name="T9" fmla="*/ 10 h 63"/>
                <a:gd name="T10" fmla="*/ 0 60000 65536"/>
                <a:gd name="T11" fmla="*/ 0 60000 65536"/>
                <a:gd name="T12" fmla="*/ 0 60000 65536"/>
                <a:gd name="T13" fmla="*/ 0 60000 65536"/>
                <a:gd name="T14" fmla="*/ 0 60000 65536"/>
                <a:gd name="T15" fmla="*/ 0 w 39"/>
                <a:gd name="T16" fmla="*/ 0 h 63"/>
                <a:gd name="T17" fmla="*/ 39 w 39"/>
                <a:gd name="T18" fmla="*/ 63 h 63"/>
              </a:gdLst>
              <a:ahLst/>
              <a:cxnLst>
                <a:cxn ang="T10">
                  <a:pos x="T0" y="T1"/>
                </a:cxn>
                <a:cxn ang="T11">
                  <a:pos x="T2" y="T3"/>
                </a:cxn>
                <a:cxn ang="T12">
                  <a:pos x="T4" y="T5"/>
                </a:cxn>
                <a:cxn ang="T13">
                  <a:pos x="T6" y="T7"/>
                </a:cxn>
                <a:cxn ang="T14">
                  <a:pos x="T8" y="T9"/>
                </a:cxn>
              </a:cxnLst>
              <a:rect l="T15" t="T16" r="T17" b="T18"/>
              <a:pathLst>
                <a:path w="39" h="63">
                  <a:moveTo>
                    <a:pt x="0" y="10"/>
                  </a:moveTo>
                  <a:lnTo>
                    <a:pt x="26" y="62"/>
                  </a:lnTo>
                  <a:lnTo>
                    <a:pt x="38" y="28"/>
                  </a:lnTo>
                  <a:lnTo>
                    <a:pt x="26" y="0"/>
                  </a:lnTo>
                  <a:lnTo>
                    <a:pt x="0" y="10"/>
                  </a:lnTo>
                </a:path>
              </a:pathLst>
            </a:custGeom>
            <a:solidFill>
              <a:srgbClr val="9BC1DD"/>
            </a:solidFill>
            <a:ln w="9525" cap="rnd">
              <a:noFill/>
              <a:round/>
              <a:headEnd/>
              <a:tailEnd/>
            </a:ln>
          </p:spPr>
          <p:txBody>
            <a:bodyPr/>
            <a:lstStyle/>
            <a:p>
              <a:endParaRPr lang="en-US"/>
            </a:p>
          </p:txBody>
        </p:sp>
        <p:sp>
          <p:nvSpPr>
            <p:cNvPr id="17523" name="Freeform 284"/>
            <p:cNvSpPr>
              <a:spLocks/>
            </p:cNvSpPr>
            <p:nvPr/>
          </p:nvSpPr>
          <p:spPr bwMode="auto">
            <a:xfrm>
              <a:off x="4060" y="711"/>
              <a:ext cx="97" cy="123"/>
            </a:xfrm>
            <a:custGeom>
              <a:avLst/>
              <a:gdLst>
                <a:gd name="T0" fmla="*/ 24 w 97"/>
                <a:gd name="T1" fmla="*/ 10 h 123"/>
                <a:gd name="T2" fmla="*/ 48 w 97"/>
                <a:gd name="T3" fmla="*/ 0 h 123"/>
                <a:gd name="T4" fmla="*/ 72 w 97"/>
                <a:gd name="T5" fmla="*/ 6 h 123"/>
                <a:gd name="T6" fmla="*/ 96 w 97"/>
                <a:gd name="T7" fmla="*/ 20 h 123"/>
                <a:gd name="T8" fmla="*/ 86 w 97"/>
                <a:gd name="T9" fmla="*/ 122 h 123"/>
                <a:gd name="T10" fmla="*/ 0 w 97"/>
                <a:gd name="T11" fmla="*/ 122 h 123"/>
                <a:gd name="T12" fmla="*/ 12 w 97"/>
                <a:gd name="T13" fmla="*/ 66 h 123"/>
                <a:gd name="T14" fmla="*/ 24 w 97"/>
                <a:gd name="T15" fmla="*/ 10 h 123"/>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23"/>
                <a:gd name="T26" fmla="*/ 97 w 97"/>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23">
                  <a:moveTo>
                    <a:pt x="24" y="10"/>
                  </a:moveTo>
                  <a:lnTo>
                    <a:pt x="48" y="0"/>
                  </a:lnTo>
                  <a:lnTo>
                    <a:pt x="72" y="6"/>
                  </a:lnTo>
                  <a:lnTo>
                    <a:pt x="96" y="20"/>
                  </a:lnTo>
                  <a:lnTo>
                    <a:pt x="86" y="122"/>
                  </a:lnTo>
                  <a:lnTo>
                    <a:pt x="0" y="122"/>
                  </a:lnTo>
                  <a:lnTo>
                    <a:pt x="12" y="66"/>
                  </a:lnTo>
                  <a:lnTo>
                    <a:pt x="24" y="10"/>
                  </a:lnTo>
                </a:path>
              </a:pathLst>
            </a:custGeom>
            <a:solidFill>
              <a:srgbClr val="9BC1DD"/>
            </a:solidFill>
            <a:ln w="9525" cap="rnd">
              <a:noFill/>
              <a:round/>
              <a:headEnd/>
              <a:tailEnd/>
            </a:ln>
          </p:spPr>
          <p:txBody>
            <a:bodyPr/>
            <a:lstStyle/>
            <a:p>
              <a:endParaRPr lang="en-US"/>
            </a:p>
          </p:txBody>
        </p:sp>
        <p:sp>
          <p:nvSpPr>
            <p:cNvPr id="17524" name="Freeform 285"/>
            <p:cNvSpPr>
              <a:spLocks/>
            </p:cNvSpPr>
            <p:nvPr/>
          </p:nvSpPr>
          <p:spPr bwMode="auto">
            <a:xfrm>
              <a:off x="3992" y="605"/>
              <a:ext cx="173" cy="91"/>
            </a:xfrm>
            <a:custGeom>
              <a:avLst/>
              <a:gdLst>
                <a:gd name="T0" fmla="*/ 0 w 173"/>
                <a:gd name="T1" fmla="*/ 18 h 91"/>
                <a:gd name="T2" fmla="*/ 18 w 173"/>
                <a:gd name="T3" fmla="*/ 22 h 91"/>
                <a:gd name="T4" fmla="*/ 36 w 173"/>
                <a:gd name="T5" fmla="*/ 22 h 91"/>
                <a:gd name="T6" fmla="*/ 48 w 173"/>
                <a:gd name="T7" fmla="*/ 18 h 91"/>
                <a:gd name="T8" fmla="*/ 60 w 173"/>
                <a:gd name="T9" fmla="*/ 14 h 91"/>
                <a:gd name="T10" fmla="*/ 76 w 173"/>
                <a:gd name="T11" fmla="*/ 0 h 91"/>
                <a:gd name="T12" fmla="*/ 172 w 173"/>
                <a:gd name="T13" fmla="*/ 62 h 91"/>
                <a:gd name="T14" fmla="*/ 144 w 173"/>
                <a:gd name="T15" fmla="*/ 80 h 91"/>
                <a:gd name="T16" fmla="*/ 122 w 173"/>
                <a:gd name="T17" fmla="*/ 88 h 91"/>
                <a:gd name="T18" fmla="*/ 96 w 173"/>
                <a:gd name="T19" fmla="*/ 90 h 91"/>
                <a:gd name="T20" fmla="*/ 0 w 173"/>
                <a:gd name="T21" fmla="*/ 18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91"/>
                <a:gd name="T35" fmla="*/ 173 w 17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91">
                  <a:moveTo>
                    <a:pt x="0" y="18"/>
                  </a:moveTo>
                  <a:lnTo>
                    <a:pt x="18" y="22"/>
                  </a:lnTo>
                  <a:lnTo>
                    <a:pt x="36" y="22"/>
                  </a:lnTo>
                  <a:lnTo>
                    <a:pt x="48" y="18"/>
                  </a:lnTo>
                  <a:lnTo>
                    <a:pt x="60" y="14"/>
                  </a:lnTo>
                  <a:lnTo>
                    <a:pt x="76" y="0"/>
                  </a:lnTo>
                  <a:lnTo>
                    <a:pt x="172" y="62"/>
                  </a:lnTo>
                  <a:lnTo>
                    <a:pt x="144" y="80"/>
                  </a:lnTo>
                  <a:lnTo>
                    <a:pt x="122" y="88"/>
                  </a:lnTo>
                  <a:lnTo>
                    <a:pt x="96" y="90"/>
                  </a:lnTo>
                  <a:lnTo>
                    <a:pt x="0" y="18"/>
                  </a:lnTo>
                </a:path>
              </a:pathLst>
            </a:custGeom>
            <a:solidFill>
              <a:srgbClr val="A3CBE8"/>
            </a:solidFill>
            <a:ln w="9525" cap="rnd">
              <a:noFill/>
              <a:round/>
              <a:headEnd/>
              <a:tailEnd/>
            </a:ln>
          </p:spPr>
          <p:txBody>
            <a:bodyPr/>
            <a:lstStyle/>
            <a:p>
              <a:endParaRPr lang="en-US"/>
            </a:p>
          </p:txBody>
        </p:sp>
        <p:sp>
          <p:nvSpPr>
            <p:cNvPr id="17525" name="Freeform 286"/>
            <p:cNvSpPr>
              <a:spLocks/>
            </p:cNvSpPr>
            <p:nvPr/>
          </p:nvSpPr>
          <p:spPr bwMode="auto">
            <a:xfrm>
              <a:off x="5173" y="721"/>
              <a:ext cx="43" cy="107"/>
            </a:xfrm>
            <a:custGeom>
              <a:avLst/>
              <a:gdLst>
                <a:gd name="T0" fmla="*/ 0 w 43"/>
                <a:gd name="T1" fmla="*/ 0 h 107"/>
                <a:gd name="T2" fmla="*/ 30 w 43"/>
                <a:gd name="T3" fmla="*/ 0 h 107"/>
                <a:gd name="T4" fmla="*/ 42 w 43"/>
                <a:gd name="T5" fmla="*/ 106 h 107"/>
                <a:gd name="T6" fmla="*/ 12 w 43"/>
                <a:gd name="T7" fmla="*/ 106 h 107"/>
                <a:gd name="T8" fmla="*/ 0 w 43"/>
                <a:gd name="T9" fmla="*/ 0 h 107"/>
                <a:gd name="T10" fmla="*/ 0 60000 65536"/>
                <a:gd name="T11" fmla="*/ 0 60000 65536"/>
                <a:gd name="T12" fmla="*/ 0 60000 65536"/>
                <a:gd name="T13" fmla="*/ 0 60000 65536"/>
                <a:gd name="T14" fmla="*/ 0 60000 65536"/>
                <a:gd name="T15" fmla="*/ 0 w 43"/>
                <a:gd name="T16" fmla="*/ 0 h 107"/>
                <a:gd name="T17" fmla="*/ 43 w 43"/>
                <a:gd name="T18" fmla="*/ 107 h 107"/>
              </a:gdLst>
              <a:ahLst/>
              <a:cxnLst>
                <a:cxn ang="T10">
                  <a:pos x="T0" y="T1"/>
                </a:cxn>
                <a:cxn ang="T11">
                  <a:pos x="T2" y="T3"/>
                </a:cxn>
                <a:cxn ang="T12">
                  <a:pos x="T4" y="T5"/>
                </a:cxn>
                <a:cxn ang="T13">
                  <a:pos x="T6" y="T7"/>
                </a:cxn>
                <a:cxn ang="T14">
                  <a:pos x="T8" y="T9"/>
                </a:cxn>
              </a:cxnLst>
              <a:rect l="T15" t="T16" r="T17" b="T18"/>
              <a:pathLst>
                <a:path w="43" h="107">
                  <a:moveTo>
                    <a:pt x="0" y="0"/>
                  </a:moveTo>
                  <a:lnTo>
                    <a:pt x="30" y="0"/>
                  </a:lnTo>
                  <a:lnTo>
                    <a:pt x="42" y="106"/>
                  </a:lnTo>
                  <a:lnTo>
                    <a:pt x="12" y="106"/>
                  </a:lnTo>
                  <a:lnTo>
                    <a:pt x="0" y="0"/>
                  </a:lnTo>
                </a:path>
              </a:pathLst>
            </a:custGeom>
            <a:solidFill>
              <a:srgbClr val="8CAEC7"/>
            </a:solidFill>
            <a:ln w="9525" cap="rnd">
              <a:noFill/>
              <a:round/>
              <a:headEnd/>
              <a:tailEnd/>
            </a:ln>
          </p:spPr>
          <p:txBody>
            <a:bodyPr/>
            <a:lstStyle/>
            <a:p>
              <a:endParaRPr lang="en-US"/>
            </a:p>
          </p:txBody>
        </p:sp>
        <p:sp>
          <p:nvSpPr>
            <p:cNvPr id="17526" name="Oval 287"/>
            <p:cNvSpPr>
              <a:spLocks noChangeArrowheads="1"/>
            </p:cNvSpPr>
            <p:nvPr/>
          </p:nvSpPr>
          <p:spPr bwMode="auto">
            <a:xfrm>
              <a:off x="3882" y="929"/>
              <a:ext cx="40" cy="108"/>
            </a:xfrm>
            <a:prstGeom prst="ellipse">
              <a:avLst/>
            </a:prstGeom>
            <a:solidFill>
              <a:srgbClr val="0D0D0D"/>
            </a:solidFill>
            <a:ln w="9525">
              <a:noFill/>
              <a:round/>
              <a:headEnd/>
              <a:tailEnd/>
            </a:ln>
          </p:spPr>
          <p:txBody>
            <a:bodyPr wrap="none" anchor="ctr"/>
            <a:lstStyle/>
            <a:p>
              <a:endParaRPr lang="en-US"/>
            </a:p>
          </p:txBody>
        </p:sp>
        <p:sp>
          <p:nvSpPr>
            <p:cNvPr id="17527" name="Rectangle 288"/>
            <p:cNvSpPr>
              <a:spLocks noChangeArrowheads="1"/>
            </p:cNvSpPr>
            <p:nvPr/>
          </p:nvSpPr>
          <p:spPr bwMode="auto">
            <a:xfrm>
              <a:off x="3900" y="931"/>
              <a:ext cx="18" cy="104"/>
            </a:xfrm>
            <a:prstGeom prst="rect">
              <a:avLst/>
            </a:prstGeom>
            <a:solidFill>
              <a:srgbClr val="0D0D0D"/>
            </a:solidFill>
            <a:ln w="9525">
              <a:noFill/>
              <a:miter lim="800000"/>
              <a:headEnd/>
              <a:tailEnd/>
            </a:ln>
          </p:spPr>
          <p:txBody>
            <a:bodyPr wrap="none" anchor="ctr"/>
            <a:lstStyle/>
            <a:p>
              <a:endParaRPr lang="en-US"/>
            </a:p>
          </p:txBody>
        </p:sp>
        <p:sp>
          <p:nvSpPr>
            <p:cNvPr id="17528" name="Oval 289"/>
            <p:cNvSpPr>
              <a:spLocks noChangeArrowheads="1"/>
            </p:cNvSpPr>
            <p:nvPr/>
          </p:nvSpPr>
          <p:spPr bwMode="auto">
            <a:xfrm>
              <a:off x="3896" y="929"/>
              <a:ext cx="40" cy="108"/>
            </a:xfrm>
            <a:prstGeom prst="ellipse">
              <a:avLst/>
            </a:prstGeom>
            <a:solidFill>
              <a:srgbClr val="0D0D0D"/>
            </a:solidFill>
            <a:ln w="9525">
              <a:noFill/>
              <a:round/>
              <a:headEnd/>
              <a:tailEnd/>
            </a:ln>
          </p:spPr>
          <p:txBody>
            <a:bodyPr wrap="none" anchor="ctr"/>
            <a:lstStyle/>
            <a:p>
              <a:endParaRPr lang="en-US"/>
            </a:p>
          </p:txBody>
        </p:sp>
        <p:sp>
          <p:nvSpPr>
            <p:cNvPr id="17529" name="Oval 290"/>
            <p:cNvSpPr>
              <a:spLocks noChangeArrowheads="1"/>
            </p:cNvSpPr>
            <p:nvPr/>
          </p:nvSpPr>
          <p:spPr bwMode="auto">
            <a:xfrm>
              <a:off x="3908" y="953"/>
              <a:ext cx="22" cy="60"/>
            </a:xfrm>
            <a:prstGeom prst="ellipse">
              <a:avLst/>
            </a:prstGeom>
            <a:solidFill>
              <a:srgbClr val="A2C8E6"/>
            </a:solidFill>
            <a:ln w="9525">
              <a:noFill/>
              <a:round/>
              <a:headEnd/>
              <a:tailEnd/>
            </a:ln>
          </p:spPr>
          <p:txBody>
            <a:bodyPr wrap="none" anchor="ctr"/>
            <a:lstStyle/>
            <a:p>
              <a:endParaRPr lang="en-US"/>
            </a:p>
          </p:txBody>
        </p:sp>
        <p:sp>
          <p:nvSpPr>
            <p:cNvPr id="17530" name="Freeform 291"/>
            <p:cNvSpPr>
              <a:spLocks/>
            </p:cNvSpPr>
            <p:nvPr/>
          </p:nvSpPr>
          <p:spPr bwMode="auto">
            <a:xfrm>
              <a:off x="3896" y="701"/>
              <a:ext cx="25" cy="219"/>
            </a:xfrm>
            <a:custGeom>
              <a:avLst/>
              <a:gdLst>
                <a:gd name="T0" fmla="*/ 24 w 25"/>
                <a:gd name="T1" fmla="*/ 10 h 219"/>
                <a:gd name="T2" fmla="*/ 24 w 25"/>
                <a:gd name="T3" fmla="*/ 218 h 219"/>
                <a:gd name="T4" fmla="*/ 0 w 25"/>
                <a:gd name="T5" fmla="*/ 218 h 219"/>
                <a:gd name="T6" fmla="*/ 0 w 25"/>
                <a:gd name="T7" fmla="*/ 0 h 219"/>
                <a:gd name="T8" fmla="*/ 24 w 25"/>
                <a:gd name="T9" fmla="*/ 10 h 219"/>
                <a:gd name="T10" fmla="*/ 0 60000 65536"/>
                <a:gd name="T11" fmla="*/ 0 60000 65536"/>
                <a:gd name="T12" fmla="*/ 0 60000 65536"/>
                <a:gd name="T13" fmla="*/ 0 60000 65536"/>
                <a:gd name="T14" fmla="*/ 0 60000 65536"/>
                <a:gd name="T15" fmla="*/ 0 w 25"/>
                <a:gd name="T16" fmla="*/ 0 h 219"/>
                <a:gd name="T17" fmla="*/ 25 w 25"/>
                <a:gd name="T18" fmla="*/ 219 h 219"/>
              </a:gdLst>
              <a:ahLst/>
              <a:cxnLst>
                <a:cxn ang="T10">
                  <a:pos x="T0" y="T1"/>
                </a:cxn>
                <a:cxn ang="T11">
                  <a:pos x="T2" y="T3"/>
                </a:cxn>
                <a:cxn ang="T12">
                  <a:pos x="T4" y="T5"/>
                </a:cxn>
                <a:cxn ang="T13">
                  <a:pos x="T6" y="T7"/>
                </a:cxn>
                <a:cxn ang="T14">
                  <a:pos x="T8" y="T9"/>
                </a:cxn>
              </a:cxnLst>
              <a:rect l="T15" t="T16" r="T17" b="T18"/>
              <a:pathLst>
                <a:path w="25" h="219">
                  <a:moveTo>
                    <a:pt x="24" y="10"/>
                  </a:moveTo>
                  <a:lnTo>
                    <a:pt x="24" y="218"/>
                  </a:lnTo>
                  <a:lnTo>
                    <a:pt x="0" y="218"/>
                  </a:lnTo>
                  <a:lnTo>
                    <a:pt x="0" y="0"/>
                  </a:lnTo>
                  <a:lnTo>
                    <a:pt x="24" y="10"/>
                  </a:lnTo>
                </a:path>
              </a:pathLst>
            </a:custGeom>
            <a:solidFill>
              <a:srgbClr val="9BC1DD"/>
            </a:solidFill>
            <a:ln w="9525" cap="rnd">
              <a:noFill/>
              <a:round/>
              <a:headEnd/>
              <a:tailEnd/>
            </a:ln>
          </p:spPr>
          <p:txBody>
            <a:bodyPr/>
            <a:lstStyle/>
            <a:p>
              <a:endParaRPr lang="en-US"/>
            </a:p>
          </p:txBody>
        </p:sp>
        <p:sp>
          <p:nvSpPr>
            <p:cNvPr id="17531" name="Freeform 292"/>
            <p:cNvSpPr>
              <a:spLocks/>
            </p:cNvSpPr>
            <p:nvPr/>
          </p:nvSpPr>
          <p:spPr bwMode="auto">
            <a:xfrm>
              <a:off x="3836" y="693"/>
              <a:ext cx="79" cy="97"/>
            </a:xfrm>
            <a:custGeom>
              <a:avLst/>
              <a:gdLst>
                <a:gd name="T0" fmla="*/ 54 w 79"/>
                <a:gd name="T1" fmla="*/ 96 h 97"/>
                <a:gd name="T2" fmla="*/ 78 w 79"/>
                <a:gd name="T3" fmla="*/ 86 h 97"/>
                <a:gd name="T4" fmla="*/ 24 w 79"/>
                <a:gd name="T5" fmla="*/ 0 h 97"/>
                <a:gd name="T6" fmla="*/ 0 w 79"/>
                <a:gd name="T7" fmla="*/ 14 h 97"/>
                <a:gd name="T8" fmla="*/ 54 w 79"/>
                <a:gd name="T9" fmla="*/ 96 h 97"/>
                <a:gd name="T10" fmla="*/ 0 60000 65536"/>
                <a:gd name="T11" fmla="*/ 0 60000 65536"/>
                <a:gd name="T12" fmla="*/ 0 60000 65536"/>
                <a:gd name="T13" fmla="*/ 0 60000 65536"/>
                <a:gd name="T14" fmla="*/ 0 60000 65536"/>
                <a:gd name="T15" fmla="*/ 0 w 79"/>
                <a:gd name="T16" fmla="*/ 0 h 97"/>
                <a:gd name="T17" fmla="*/ 79 w 79"/>
                <a:gd name="T18" fmla="*/ 97 h 97"/>
              </a:gdLst>
              <a:ahLst/>
              <a:cxnLst>
                <a:cxn ang="T10">
                  <a:pos x="T0" y="T1"/>
                </a:cxn>
                <a:cxn ang="T11">
                  <a:pos x="T2" y="T3"/>
                </a:cxn>
                <a:cxn ang="T12">
                  <a:pos x="T4" y="T5"/>
                </a:cxn>
                <a:cxn ang="T13">
                  <a:pos x="T6" y="T7"/>
                </a:cxn>
                <a:cxn ang="T14">
                  <a:pos x="T8" y="T9"/>
                </a:cxn>
              </a:cxnLst>
              <a:rect l="T15" t="T16" r="T17" b="T18"/>
              <a:pathLst>
                <a:path w="79" h="97">
                  <a:moveTo>
                    <a:pt x="54" y="96"/>
                  </a:moveTo>
                  <a:lnTo>
                    <a:pt x="78" y="86"/>
                  </a:lnTo>
                  <a:lnTo>
                    <a:pt x="24" y="0"/>
                  </a:lnTo>
                  <a:lnTo>
                    <a:pt x="0" y="14"/>
                  </a:lnTo>
                  <a:lnTo>
                    <a:pt x="54" y="96"/>
                  </a:lnTo>
                </a:path>
              </a:pathLst>
            </a:custGeom>
            <a:solidFill>
              <a:srgbClr val="8CAEC7"/>
            </a:solidFill>
            <a:ln w="9525" cap="rnd">
              <a:noFill/>
              <a:round/>
              <a:headEnd/>
              <a:tailEnd/>
            </a:ln>
          </p:spPr>
          <p:txBody>
            <a:bodyPr/>
            <a:lstStyle/>
            <a:p>
              <a:endParaRPr lang="en-US"/>
            </a:p>
          </p:txBody>
        </p:sp>
        <p:sp>
          <p:nvSpPr>
            <p:cNvPr id="17532" name="Freeform 293"/>
            <p:cNvSpPr>
              <a:spLocks/>
            </p:cNvSpPr>
            <p:nvPr/>
          </p:nvSpPr>
          <p:spPr bwMode="auto">
            <a:xfrm>
              <a:off x="3888" y="919"/>
              <a:ext cx="47" cy="67"/>
            </a:xfrm>
            <a:custGeom>
              <a:avLst/>
              <a:gdLst>
                <a:gd name="T0" fmla="*/ 32 w 47"/>
                <a:gd name="T1" fmla="*/ 66 h 67"/>
                <a:gd name="T2" fmla="*/ 46 w 47"/>
                <a:gd name="T3" fmla="*/ 10 h 67"/>
                <a:gd name="T4" fmla="*/ 40 w 47"/>
                <a:gd name="T5" fmla="*/ 0 h 67"/>
                <a:gd name="T6" fmla="*/ 0 w 47"/>
                <a:gd name="T7" fmla="*/ 0 h 67"/>
                <a:gd name="T8" fmla="*/ 0 w 47"/>
                <a:gd name="T9" fmla="*/ 26 h 67"/>
                <a:gd name="T10" fmla="*/ 6 w 47"/>
                <a:gd name="T11" fmla="*/ 14 h 67"/>
                <a:gd name="T12" fmla="*/ 28 w 47"/>
                <a:gd name="T13" fmla="*/ 14 h 67"/>
                <a:gd name="T14" fmla="*/ 32 w 47"/>
                <a:gd name="T15" fmla="*/ 66 h 67"/>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67"/>
                <a:gd name="T26" fmla="*/ 47 w 47"/>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67">
                  <a:moveTo>
                    <a:pt x="32" y="66"/>
                  </a:moveTo>
                  <a:lnTo>
                    <a:pt x="46" y="10"/>
                  </a:lnTo>
                  <a:lnTo>
                    <a:pt x="40" y="0"/>
                  </a:lnTo>
                  <a:lnTo>
                    <a:pt x="0" y="0"/>
                  </a:lnTo>
                  <a:lnTo>
                    <a:pt x="0" y="26"/>
                  </a:lnTo>
                  <a:lnTo>
                    <a:pt x="6" y="14"/>
                  </a:lnTo>
                  <a:lnTo>
                    <a:pt x="28" y="14"/>
                  </a:lnTo>
                  <a:lnTo>
                    <a:pt x="32" y="66"/>
                  </a:lnTo>
                </a:path>
              </a:pathLst>
            </a:custGeom>
            <a:solidFill>
              <a:srgbClr val="7692A8"/>
            </a:solidFill>
            <a:ln w="9525" cap="rnd">
              <a:noFill/>
              <a:round/>
              <a:headEnd/>
              <a:tailEnd/>
            </a:ln>
          </p:spPr>
          <p:txBody>
            <a:bodyPr/>
            <a:lstStyle/>
            <a:p>
              <a:endParaRPr lang="en-US"/>
            </a:p>
          </p:txBody>
        </p:sp>
        <p:sp>
          <p:nvSpPr>
            <p:cNvPr id="17533" name="Oval 294"/>
            <p:cNvSpPr>
              <a:spLocks noChangeArrowheads="1"/>
            </p:cNvSpPr>
            <p:nvPr/>
          </p:nvSpPr>
          <p:spPr bwMode="auto">
            <a:xfrm>
              <a:off x="4484" y="969"/>
              <a:ext cx="72" cy="178"/>
            </a:xfrm>
            <a:prstGeom prst="ellipse">
              <a:avLst/>
            </a:prstGeom>
            <a:solidFill>
              <a:srgbClr val="0D0D0D"/>
            </a:solidFill>
            <a:ln w="9525">
              <a:noFill/>
              <a:round/>
              <a:headEnd/>
              <a:tailEnd/>
            </a:ln>
          </p:spPr>
          <p:txBody>
            <a:bodyPr wrap="none" anchor="ctr"/>
            <a:lstStyle/>
            <a:p>
              <a:endParaRPr lang="en-US"/>
            </a:p>
          </p:txBody>
        </p:sp>
        <p:sp>
          <p:nvSpPr>
            <p:cNvPr id="17534" name="Rectangle 295"/>
            <p:cNvSpPr>
              <a:spLocks noChangeArrowheads="1"/>
            </p:cNvSpPr>
            <p:nvPr/>
          </p:nvSpPr>
          <p:spPr bwMode="auto">
            <a:xfrm>
              <a:off x="4520" y="971"/>
              <a:ext cx="28" cy="174"/>
            </a:xfrm>
            <a:prstGeom prst="rect">
              <a:avLst/>
            </a:prstGeom>
            <a:solidFill>
              <a:srgbClr val="0D0D0D"/>
            </a:solidFill>
            <a:ln w="9525">
              <a:noFill/>
              <a:miter lim="800000"/>
              <a:headEnd/>
              <a:tailEnd/>
            </a:ln>
          </p:spPr>
          <p:txBody>
            <a:bodyPr wrap="none" anchor="ctr"/>
            <a:lstStyle/>
            <a:p>
              <a:endParaRPr lang="en-US"/>
            </a:p>
          </p:txBody>
        </p:sp>
        <p:sp>
          <p:nvSpPr>
            <p:cNvPr id="17535" name="Oval 296"/>
            <p:cNvSpPr>
              <a:spLocks noChangeArrowheads="1"/>
            </p:cNvSpPr>
            <p:nvPr/>
          </p:nvSpPr>
          <p:spPr bwMode="auto">
            <a:xfrm>
              <a:off x="4510" y="969"/>
              <a:ext cx="74" cy="178"/>
            </a:xfrm>
            <a:prstGeom prst="ellipse">
              <a:avLst/>
            </a:prstGeom>
            <a:solidFill>
              <a:srgbClr val="0D0D0D"/>
            </a:solidFill>
            <a:ln w="9525">
              <a:noFill/>
              <a:round/>
              <a:headEnd/>
              <a:tailEnd/>
            </a:ln>
          </p:spPr>
          <p:txBody>
            <a:bodyPr wrap="none" anchor="ctr"/>
            <a:lstStyle/>
            <a:p>
              <a:endParaRPr lang="en-US"/>
            </a:p>
          </p:txBody>
        </p:sp>
        <p:sp>
          <p:nvSpPr>
            <p:cNvPr id="17536" name="Oval 297"/>
            <p:cNvSpPr>
              <a:spLocks noChangeArrowheads="1"/>
            </p:cNvSpPr>
            <p:nvPr/>
          </p:nvSpPr>
          <p:spPr bwMode="auto">
            <a:xfrm>
              <a:off x="4524" y="1001"/>
              <a:ext cx="44" cy="114"/>
            </a:xfrm>
            <a:prstGeom prst="ellipse">
              <a:avLst/>
            </a:prstGeom>
            <a:solidFill>
              <a:srgbClr val="7D9BB2"/>
            </a:solidFill>
            <a:ln w="9525">
              <a:noFill/>
              <a:round/>
              <a:headEnd/>
              <a:tailEnd/>
            </a:ln>
          </p:spPr>
          <p:txBody>
            <a:bodyPr wrap="none" anchor="ctr"/>
            <a:lstStyle/>
            <a:p>
              <a:endParaRPr lang="en-US"/>
            </a:p>
          </p:txBody>
        </p:sp>
        <p:sp>
          <p:nvSpPr>
            <p:cNvPr id="17537" name="Oval 298"/>
            <p:cNvSpPr>
              <a:spLocks noChangeArrowheads="1"/>
            </p:cNvSpPr>
            <p:nvPr/>
          </p:nvSpPr>
          <p:spPr bwMode="auto">
            <a:xfrm>
              <a:off x="4528" y="1019"/>
              <a:ext cx="28" cy="78"/>
            </a:xfrm>
            <a:prstGeom prst="ellipse">
              <a:avLst/>
            </a:prstGeom>
            <a:solidFill>
              <a:srgbClr val="647C8F"/>
            </a:solidFill>
            <a:ln w="9525">
              <a:noFill/>
              <a:round/>
              <a:headEnd/>
              <a:tailEnd/>
            </a:ln>
          </p:spPr>
          <p:txBody>
            <a:bodyPr wrap="none" anchor="ctr"/>
            <a:lstStyle/>
            <a:p>
              <a:endParaRPr lang="en-US"/>
            </a:p>
          </p:txBody>
        </p:sp>
        <p:sp>
          <p:nvSpPr>
            <p:cNvPr id="17538" name="Line 299"/>
            <p:cNvSpPr>
              <a:spLocks noChangeShapeType="1"/>
            </p:cNvSpPr>
            <p:nvPr/>
          </p:nvSpPr>
          <p:spPr bwMode="auto">
            <a:xfrm>
              <a:off x="4066" y="833"/>
              <a:ext cx="72" cy="0"/>
            </a:xfrm>
            <a:prstGeom prst="line">
              <a:avLst/>
            </a:prstGeom>
            <a:noFill/>
            <a:ln w="12700">
              <a:solidFill>
                <a:srgbClr val="90B3CE"/>
              </a:solidFill>
              <a:round/>
              <a:headEnd type="none" w="sm" len="sm"/>
              <a:tailEnd type="none" w="sm" len="sm"/>
            </a:ln>
          </p:spPr>
          <p:txBody>
            <a:bodyPr wrap="none" anchor="ctr"/>
            <a:lstStyle/>
            <a:p>
              <a:endParaRPr lang="en-US"/>
            </a:p>
          </p:txBody>
        </p:sp>
        <p:sp>
          <p:nvSpPr>
            <p:cNvPr id="17539" name="Freeform 300"/>
            <p:cNvSpPr>
              <a:spLocks/>
            </p:cNvSpPr>
            <p:nvPr/>
          </p:nvSpPr>
          <p:spPr bwMode="auto">
            <a:xfrm>
              <a:off x="4076" y="789"/>
              <a:ext cx="51" cy="33"/>
            </a:xfrm>
            <a:custGeom>
              <a:avLst/>
              <a:gdLst>
                <a:gd name="T0" fmla="*/ 0 w 51"/>
                <a:gd name="T1" fmla="*/ 32 h 33"/>
                <a:gd name="T2" fmla="*/ 4 w 51"/>
                <a:gd name="T3" fmla="*/ 18 h 33"/>
                <a:gd name="T4" fmla="*/ 14 w 51"/>
                <a:gd name="T5" fmla="*/ 6 h 33"/>
                <a:gd name="T6" fmla="*/ 26 w 51"/>
                <a:gd name="T7" fmla="*/ 0 h 33"/>
                <a:gd name="T8" fmla="*/ 40 w 51"/>
                <a:gd name="T9" fmla="*/ 0 h 33"/>
                <a:gd name="T10" fmla="*/ 48 w 51"/>
                <a:gd name="T11" fmla="*/ 8 h 33"/>
                <a:gd name="T12" fmla="*/ 50 w 51"/>
                <a:gd name="T13" fmla="*/ 22 h 33"/>
                <a:gd name="T14" fmla="*/ 48 w 51"/>
                <a:gd name="T15" fmla="*/ 32 h 33"/>
                <a:gd name="T16" fmla="*/ 0 w 51"/>
                <a:gd name="T17" fmla="*/ 3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3"/>
                <a:gd name="T29" fmla="*/ 51 w 51"/>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3">
                  <a:moveTo>
                    <a:pt x="0" y="32"/>
                  </a:moveTo>
                  <a:lnTo>
                    <a:pt x="4" y="18"/>
                  </a:lnTo>
                  <a:lnTo>
                    <a:pt x="14" y="6"/>
                  </a:lnTo>
                  <a:lnTo>
                    <a:pt x="26" y="0"/>
                  </a:lnTo>
                  <a:lnTo>
                    <a:pt x="40" y="0"/>
                  </a:lnTo>
                  <a:lnTo>
                    <a:pt x="48" y="8"/>
                  </a:lnTo>
                  <a:lnTo>
                    <a:pt x="50" y="22"/>
                  </a:lnTo>
                  <a:lnTo>
                    <a:pt x="48" y="32"/>
                  </a:lnTo>
                  <a:lnTo>
                    <a:pt x="0" y="32"/>
                  </a:lnTo>
                </a:path>
              </a:pathLst>
            </a:custGeom>
            <a:solidFill>
              <a:srgbClr val="4C5E6D"/>
            </a:solidFill>
            <a:ln w="9525" cap="rnd">
              <a:noFill/>
              <a:round/>
              <a:headEnd/>
              <a:tailEnd/>
            </a:ln>
          </p:spPr>
          <p:txBody>
            <a:bodyPr/>
            <a:lstStyle/>
            <a:p>
              <a:endParaRPr lang="en-US"/>
            </a:p>
          </p:txBody>
        </p:sp>
        <p:sp>
          <p:nvSpPr>
            <p:cNvPr id="17540" name="Freeform 301"/>
            <p:cNvSpPr>
              <a:spLocks/>
            </p:cNvSpPr>
            <p:nvPr/>
          </p:nvSpPr>
          <p:spPr bwMode="auto">
            <a:xfrm>
              <a:off x="4196" y="297"/>
              <a:ext cx="149" cy="299"/>
            </a:xfrm>
            <a:custGeom>
              <a:avLst/>
              <a:gdLst>
                <a:gd name="T0" fmla="*/ 0 w 149"/>
                <a:gd name="T1" fmla="*/ 0 h 299"/>
                <a:gd name="T2" fmla="*/ 46 w 149"/>
                <a:gd name="T3" fmla="*/ 10 h 299"/>
                <a:gd name="T4" fmla="*/ 74 w 149"/>
                <a:gd name="T5" fmla="*/ 22 h 299"/>
                <a:gd name="T6" fmla="*/ 88 w 149"/>
                <a:gd name="T7" fmla="*/ 30 h 299"/>
                <a:gd name="T8" fmla="*/ 110 w 149"/>
                <a:gd name="T9" fmla="*/ 50 h 299"/>
                <a:gd name="T10" fmla="*/ 128 w 149"/>
                <a:gd name="T11" fmla="*/ 74 h 299"/>
                <a:gd name="T12" fmla="*/ 136 w 149"/>
                <a:gd name="T13" fmla="*/ 90 h 299"/>
                <a:gd name="T14" fmla="*/ 142 w 149"/>
                <a:gd name="T15" fmla="*/ 106 h 299"/>
                <a:gd name="T16" fmla="*/ 148 w 149"/>
                <a:gd name="T17" fmla="*/ 160 h 299"/>
                <a:gd name="T18" fmla="*/ 148 w 149"/>
                <a:gd name="T19" fmla="*/ 160 h 299"/>
                <a:gd name="T20" fmla="*/ 136 w 149"/>
                <a:gd name="T21" fmla="*/ 198 h 299"/>
                <a:gd name="T22" fmla="*/ 136 w 149"/>
                <a:gd name="T23" fmla="*/ 198 h 299"/>
                <a:gd name="T24" fmla="*/ 106 w 149"/>
                <a:gd name="T25" fmla="*/ 252 h 299"/>
                <a:gd name="T26" fmla="*/ 106 w 149"/>
                <a:gd name="T27" fmla="*/ 252 h 299"/>
                <a:gd name="T28" fmla="*/ 70 w 149"/>
                <a:gd name="T29" fmla="*/ 286 h 299"/>
                <a:gd name="T30" fmla="*/ 70 w 149"/>
                <a:gd name="T31" fmla="*/ 286 h 299"/>
                <a:gd name="T32" fmla="*/ 70 w 149"/>
                <a:gd name="T33" fmla="*/ 286 h 299"/>
                <a:gd name="T34" fmla="*/ 70 w 149"/>
                <a:gd name="T35" fmla="*/ 286 h 299"/>
                <a:gd name="T36" fmla="*/ 16 w 149"/>
                <a:gd name="T37" fmla="*/ 298 h 299"/>
                <a:gd name="T38" fmla="*/ 8 w 149"/>
                <a:gd name="T39" fmla="*/ 294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9"/>
                <a:gd name="T61" fmla="*/ 0 h 299"/>
                <a:gd name="T62" fmla="*/ 149 w 149"/>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9" h="299">
                  <a:moveTo>
                    <a:pt x="0" y="0"/>
                  </a:moveTo>
                  <a:lnTo>
                    <a:pt x="46" y="10"/>
                  </a:lnTo>
                  <a:lnTo>
                    <a:pt x="74" y="22"/>
                  </a:lnTo>
                  <a:lnTo>
                    <a:pt x="88" y="30"/>
                  </a:lnTo>
                  <a:lnTo>
                    <a:pt x="110" y="50"/>
                  </a:lnTo>
                  <a:lnTo>
                    <a:pt x="128" y="74"/>
                  </a:lnTo>
                  <a:lnTo>
                    <a:pt x="136" y="90"/>
                  </a:lnTo>
                  <a:lnTo>
                    <a:pt x="142" y="106"/>
                  </a:lnTo>
                  <a:lnTo>
                    <a:pt x="148" y="160"/>
                  </a:lnTo>
                  <a:lnTo>
                    <a:pt x="136" y="198"/>
                  </a:lnTo>
                  <a:lnTo>
                    <a:pt x="106" y="252"/>
                  </a:lnTo>
                  <a:lnTo>
                    <a:pt x="70" y="286"/>
                  </a:lnTo>
                  <a:lnTo>
                    <a:pt x="16" y="298"/>
                  </a:lnTo>
                  <a:lnTo>
                    <a:pt x="8" y="294"/>
                  </a:lnTo>
                </a:path>
              </a:pathLst>
            </a:custGeom>
            <a:noFill/>
            <a:ln w="12700" cap="rnd" cmpd="sng">
              <a:solidFill>
                <a:srgbClr val="A6CDEB"/>
              </a:solidFill>
              <a:prstDash val="solid"/>
              <a:round/>
              <a:headEnd type="none" w="sm" len="sm"/>
              <a:tailEnd type="none" w="sm" len="sm"/>
            </a:ln>
          </p:spPr>
          <p:txBody>
            <a:bodyPr/>
            <a:lstStyle/>
            <a:p>
              <a:endParaRPr lang="en-US"/>
            </a:p>
          </p:txBody>
        </p:sp>
        <p:sp>
          <p:nvSpPr>
            <p:cNvPr id="17541" name="Freeform 302"/>
            <p:cNvSpPr>
              <a:spLocks/>
            </p:cNvSpPr>
            <p:nvPr/>
          </p:nvSpPr>
          <p:spPr bwMode="auto">
            <a:xfrm>
              <a:off x="3964" y="179"/>
              <a:ext cx="159" cy="141"/>
            </a:xfrm>
            <a:custGeom>
              <a:avLst/>
              <a:gdLst>
                <a:gd name="T0" fmla="*/ 0 w 159"/>
                <a:gd name="T1" fmla="*/ 74 h 141"/>
                <a:gd name="T2" fmla="*/ 0 w 159"/>
                <a:gd name="T3" fmla="*/ 72 h 141"/>
                <a:gd name="T4" fmla="*/ 0 w 159"/>
                <a:gd name="T5" fmla="*/ 60 h 141"/>
                <a:gd name="T6" fmla="*/ 4 w 159"/>
                <a:gd name="T7" fmla="*/ 44 h 141"/>
                <a:gd name="T8" fmla="*/ 8 w 159"/>
                <a:gd name="T9" fmla="*/ 30 h 141"/>
                <a:gd name="T10" fmla="*/ 14 w 159"/>
                <a:gd name="T11" fmla="*/ 20 h 141"/>
                <a:gd name="T12" fmla="*/ 22 w 159"/>
                <a:gd name="T13" fmla="*/ 14 h 141"/>
                <a:gd name="T14" fmla="*/ 32 w 159"/>
                <a:gd name="T15" fmla="*/ 6 h 141"/>
                <a:gd name="T16" fmla="*/ 42 w 159"/>
                <a:gd name="T17" fmla="*/ 4 h 141"/>
                <a:gd name="T18" fmla="*/ 56 w 159"/>
                <a:gd name="T19" fmla="*/ 0 h 141"/>
                <a:gd name="T20" fmla="*/ 68 w 159"/>
                <a:gd name="T21" fmla="*/ 0 h 141"/>
                <a:gd name="T22" fmla="*/ 82 w 159"/>
                <a:gd name="T23" fmla="*/ 4 h 141"/>
                <a:gd name="T24" fmla="*/ 96 w 159"/>
                <a:gd name="T25" fmla="*/ 10 h 141"/>
                <a:gd name="T26" fmla="*/ 106 w 159"/>
                <a:gd name="T27" fmla="*/ 14 h 141"/>
                <a:gd name="T28" fmla="*/ 116 w 159"/>
                <a:gd name="T29" fmla="*/ 24 h 141"/>
                <a:gd name="T30" fmla="*/ 126 w 159"/>
                <a:gd name="T31" fmla="*/ 34 h 141"/>
                <a:gd name="T32" fmla="*/ 134 w 159"/>
                <a:gd name="T33" fmla="*/ 44 h 141"/>
                <a:gd name="T34" fmla="*/ 142 w 159"/>
                <a:gd name="T35" fmla="*/ 58 h 141"/>
                <a:gd name="T36" fmla="*/ 148 w 159"/>
                <a:gd name="T37" fmla="*/ 70 h 141"/>
                <a:gd name="T38" fmla="*/ 154 w 159"/>
                <a:gd name="T39" fmla="*/ 94 h 141"/>
                <a:gd name="T40" fmla="*/ 158 w 159"/>
                <a:gd name="T41" fmla="*/ 114 h 141"/>
                <a:gd name="T42" fmla="*/ 154 w 159"/>
                <a:gd name="T43" fmla="*/ 140 h 1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141"/>
                <a:gd name="T68" fmla="*/ 159 w 159"/>
                <a:gd name="T69" fmla="*/ 141 h 1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141">
                  <a:moveTo>
                    <a:pt x="0" y="74"/>
                  </a:moveTo>
                  <a:lnTo>
                    <a:pt x="0" y="72"/>
                  </a:lnTo>
                  <a:lnTo>
                    <a:pt x="0" y="60"/>
                  </a:lnTo>
                  <a:lnTo>
                    <a:pt x="4" y="44"/>
                  </a:lnTo>
                  <a:lnTo>
                    <a:pt x="8" y="30"/>
                  </a:lnTo>
                  <a:lnTo>
                    <a:pt x="14" y="20"/>
                  </a:lnTo>
                  <a:lnTo>
                    <a:pt x="22" y="14"/>
                  </a:lnTo>
                  <a:lnTo>
                    <a:pt x="32" y="6"/>
                  </a:lnTo>
                  <a:lnTo>
                    <a:pt x="42" y="4"/>
                  </a:lnTo>
                  <a:lnTo>
                    <a:pt x="56" y="0"/>
                  </a:lnTo>
                  <a:lnTo>
                    <a:pt x="68" y="0"/>
                  </a:lnTo>
                  <a:lnTo>
                    <a:pt x="82" y="4"/>
                  </a:lnTo>
                  <a:lnTo>
                    <a:pt x="96" y="10"/>
                  </a:lnTo>
                  <a:lnTo>
                    <a:pt x="106" y="14"/>
                  </a:lnTo>
                  <a:lnTo>
                    <a:pt x="116" y="24"/>
                  </a:lnTo>
                  <a:lnTo>
                    <a:pt x="126" y="34"/>
                  </a:lnTo>
                  <a:lnTo>
                    <a:pt x="134" y="44"/>
                  </a:lnTo>
                  <a:lnTo>
                    <a:pt x="142" y="58"/>
                  </a:lnTo>
                  <a:lnTo>
                    <a:pt x="148" y="70"/>
                  </a:lnTo>
                  <a:lnTo>
                    <a:pt x="154" y="94"/>
                  </a:lnTo>
                  <a:lnTo>
                    <a:pt x="158" y="114"/>
                  </a:lnTo>
                  <a:lnTo>
                    <a:pt x="154" y="140"/>
                  </a:lnTo>
                </a:path>
              </a:pathLst>
            </a:custGeom>
            <a:noFill/>
            <a:ln w="12700" cap="rnd" cmpd="sng">
              <a:solidFill>
                <a:srgbClr val="7B98AF"/>
              </a:solidFill>
              <a:prstDash val="solid"/>
              <a:round/>
              <a:headEnd type="none" w="sm" len="sm"/>
              <a:tailEnd type="none" w="sm" len="sm"/>
            </a:ln>
          </p:spPr>
          <p:txBody>
            <a:bodyPr/>
            <a:lstStyle/>
            <a:p>
              <a:endParaRPr lang="en-US"/>
            </a:p>
          </p:txBody>
        </p:sp>
        <p:sp>
          <p:nvSpPr>
            <p:cNvPr id="17542" name="Freeform 303"/>
            <p:cNvSpPr>
              <a:spLocks/>
            </p:cNvSpPr>
            <p:nvPr/>
          </p:nvSpPr>
          <p:spPr bwMode="auto">
            <a:xfrm>
              <a:off x="4218" y="295"/>
              <a:ext cx="219" cy="337"/>
            </a:xfrm>
            <a:custGeom>
              <a:avLst/>
              <a:gdLst>
                <a:gd name="T0" fmla="*/ 156 w 219"/>
                <a:gd name="T1" fmla="*/ 0 h 337"/>
                <a:gd name="T2" fmla="*/ 188 w 219"/>
                <a:gd name="T3" fmla="*/ 28 h 337"/>
                <a:gd name="T4" fmla="*/ 200 w 219"/>
                <a:gd name="T5" fmla="*/ 42 h 337"/>
                <a:gd name="T6" fmla="*/ 212 w 219"/>
                <a:gd name="T7" fmla="*/ 96 h 337"/>
                <a:gd name="T8" fmla="*/ 218 w 219"/>
                <a:gd name="T9" fmla="*/ 114 h 337"/>
                <a:gd name="T10" fmla="*/ 206 w 219"/>
                <a:gd name="T11" fmla="*/ 182 h 337"/>
                <a:gd name="T12" fmla="*/ 196 w 219"/>
                <a:gd name="T13" fmla="*/ 210 h 337"/>
                <a:gd name="T14" fmla="*/ 156 w 219"/>
                <a:gd name="T15" fmla="*/ 270 h 337"/>
                <a:gd name="T16" fmla="*/ 156 w 219"/>
                <a:gd name="T17" fmla="*/ 270 h 337"/>
                <a:gd name="T18" fmla="*/ 84 w 219"/>
                <a:gd name="T19" fmla="*/ 316 h 337"/>
                <a:gd name="T20" fmla="*/ 80 w 219"/>
                <a:gd name="T21" fmla="*/ 320 h 337"/>
                <a:gd name="T22" fmla="*/ 0 w 219"/>
                <a:gd name="T23" fmla="*/ 336 h 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9"/>
                <a:gd name="T37" fmla="*/ 0 h 337"/>
                <a:gd name="T38" fmla="*/ 219 w 219"/>
                <a:gd name="T39" fmla="*/ 337 h 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9" h="337">
                  <a:moveTo>
                    <a:pt x="156" y="0"/>
                  </a:moveTo>
                  <a:lnTo>
                    <a:pt x="188" y="28"/>
                  </a:lnTo>
                  <a:lnTo>
                    <a:pt x="200" y="42"/>
                  </a:lnTo>
                  <a:lnTo>
                    <a:pt x="212" y="96"/>
                  </a:lnTo>
                  <a:lnTo>
                    <a:pt x="218" y="114"/>
                  </a:lnTo>
                  <a:lnTo>
                    <a:pt x="206" y="182"/>
                  </a:lnTo>
                  <a:lnTo>
                    <a:pt x="196" y="210"/>
                  </a:lnTo>
                  <a:lnTo>
                    <a:pt x="156" y="270"/>
                  </a:lnTo>
                  <a:lnTo>
                    <a:pt x="84" y="316"/>
                  </a:lnTo>
                  <a:lnTo>
                    <a:pt x="80" y="320"/>
                  </a:lnTo>
                  <a:lnTo>
                    <a:pt x="0" y="336"/>
                  </a:lnTo>
                </a:path>
              </a:pathLst>
            </a:custGeom>
            <a:noFill/>
            <a:ln w="12700" cap="rnd" cmpd="sng">
              <a:solidFill>
                <a:srgbClr val="485967"/>
              </a:solidFill>
              <a:prstDash val="solid"/>
              <a:round/>
              <a:headEnd type="none" w="sm" len="sm"/>
              <a:tailEnd type="none" w="sm" len="sm"/>
            </a:ln>
          </p:spPr>
          <p:txBody>
            <a:bodyPr/>
            <a:lstStyle/>
            <a:p>
              <a:endParaRPr lang="en-US"/>
            </a:p>
          </p:txBody>
        </p:sp>
        <p:sp>
          <p:nvSpPr>
            <p:cNvPr id="17543" name="Freeform 304"/>
            <p:cNvSpPr>
              <a:spLocks/>
            </p:cNvSpPr>
            <p:nvPr/>
          </p:nvSpPr>
          <p:spPr bwMode="auto">
            <a:xfrm>
              <a:off x="4236" y="305"/>
              <a:ext cx="219" cy="343"/>
            </a:xfrm>
            <a:custGeom>
              <a:avLst/>
              <a:gdLst>
                <a:gd name="T0" fmla="*/ 162 w 219"/>
                <a:gd name="T1" fmla="*/ 0 h 343"/>
                <a:gd name="T2" fmla="*/ 182 w 219"/>
                <a:gd name="T3" fmla="*/ 18 h 343"/>
                <a:gd name="T4" fmla="*/ 200 w 219"/>
                <a:gd name="T5" fmla="*/ 38 h 343"/>
                <a:gd name="T6" fmla="*/ 218 w 219"/>
                <a:gd name="T7" fmla="*/ 90 h 343"/>
                <a:gd name="T8" fmla="*/ 218 w 219"/>
                <a:gd name="T9" fmla="*/ 112 h 343"/>
                <a:gd name="T10" fmla="*/ 206 w 219"/>
                <a:gd name="T11" fmla="*/ 186 h 343"/>
                <a:gd name="T12" fmla="*/ 200 w 219"/>
                <a:gd name="T13" fmla="*/ 210 h 343"/>
                <a:gd name="T14" fmla="*/ 158 w 219"/>
                <a:gd name="T15" fmla="*/ 272 h 343"/>
                <a:gd name="T16" fmla="*/ 140 w 219"/>
                <a:gd name="T17" fmla="*/ 286 h 343"/>
                <a:gd name="T18" fmla="*/ 84 w 219"/>
                <a:gd name="T19" fmla="*/ 326 h 343"/>
                <a:gd name="T20" fmla="*/ 60 w 219"/>
                <a:gd name="T21" fmla="*/ 334 h 343"/>
                <a:gd name="T22" fmla="*/ 0 w 219"/>
                <a:gd name="T23" fmla="*/ 342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9"/>
                <a:gd name="T37" fmla="*/ 0 h 343"/>
                <a:gd name="T38" fmla="*/ 219 w 219"/>
                <a:gd name="T39" fmla="*/ 343 h 3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9" h="343">
                  <a:moveTo>
                    <a:pt x="162" y="0"/>
                  </a:moveTo>
                  <a:lnTo>
                    <a:pt x="182" y="18"/>
                  </a:lnTo>
                  <a:lnTo>
                    <a:pt x="200" y="38"/>
                  </a:lnTo>
                  <a:lnTo>
                    <a:pt x="218" y="90"/>
                  </a:lnTo>
                  <a:lnTo>
                    <a:pt x="218" y="112"/>
                  </a:lnTo>
                  <a:lnTo>
                    <a:pt x="206" y="186"/>
                  </a:lnTo>
                  <a:lnTo>
                    <a:pt x="200" y="210"/>
                  </a:lnTo>
                  <a:lnTo>
                    <a:pt x="158" y="272"/>
                  </a:lnTo>
                  <a:lnTo>
                    <a:pt x="140" y="286"/>
                  </a:lnTo>
                  <a:lnTo>
                    <a:pt x="84" y="326"/>
                  </a:lnTo>
                  <a:lnTo>
                    <a:pt x="60" y="334"/>
                  </a:lnTo>
                  <a:lnTo>
                    <a:pt x="0" y="342"/>
                  </a:lnTo>
                </a:path>
              </a:pathLst>
            </a:custGeom>
            <a:noFill/>
            <a:ln w="12700" cap="rnd" cmpd="sng">
              <a:solidFill>
                <a:srgbClr val="485967"/>
              </a:solidFill>
              <a:prstDash val="solid"/>
              <a:round/>
              <a:headEnd type="none" w="sm" len="sm"/>
              <a:tailEnd type="none" w="sm" len="sm"/>
            </a:ln>
          </p:spPr>
          <p:txBody>
            <a:bodyPr/>
            <a:lstStyle/>
            <a:p>
              <a:endParaRPr lang="en-US"/>
            </a:p>
          </p:txBody>
        </p:sp>
        <p:sp>
          <p:nvSpPr>
            <p:cNvPr id="17544" name="Freeform 305"/>
            <p:cNvSpPr>
              <a:spLocks/>
            </p:cNvSpPr>
            <p:nvPr/>
          </p:nvSpPr>
          <p:spPr bwMode="auto">
            <a:xfrm>
              <a:off x="4356" y="289"/>
              <a:ext cx="63" cy="25"/>
            </a:xfrm>
            <a:custGeom>
              <a:avLst/>
              <a:gdLst>
                <a:gd name="T0" fmla="*/ 0 w 63"/>
                <a:gd name="T1" fmla="*/ 0 h 25"/>
                <a:gd name="T2" fmla="*/ 36 w 63"/>
                <a:gd name="T3" fmla="*/ 8 h 25"/>
                <a:gd name="T4" fmla="*/ 62 w 63"/>
                <a:gd name="T5" fmla="*/ 24 h 25"/>
                <a:gd name="T6" fmla="*/ 0 60000 65536"/>
                <a:gd name="T7" fmla="*/ 0 60000 65536"/>
                <a:gd name="T8" fmla="*/ 0 60000 65536"/>
                <a:gd name="T9" fmla="*/ 0 w 63"/>
                <a:gd name="T10" fmla="*/ 0 h 25"/>
                <a:gd name="T11" fmla="*/ 63 w 63"/>
                <a:gd name="T12" fmla="*/ 25 h 25"/>
              </a:gdLst>
              <a:ahLst/>
              <a:cxnLst>
                <a:cxn ang="T6">
                  <a:pos x="T0" y="T1"/>
                </a:cxn>
                <a:cxn ang="T7">
                  <a:pos x="T2" y="T3"/>
                </a:cxn>
                <a:cxn ang="T8">
                  <a:pos x="T4" y="T5"/>
                </a:cxn>
              </a:cxnLst>
              <a:rect l="T9" t="T10" r="T11" b="T12"/>
              <a:pathLst>
                <a:path w="63" h="25">
                  <a:moveTo>
                    <a:pt x="0" y="0"/>
                  </a:moveTo>
                  <a:lnTo>
                    <a:pt x="36" y="8"/>
                  </a:lnTo>
                  <a:lnTo>
                    <a:pt x="62" y="24"/>
                  </a:lnTo>
                </a:path>
              </a:pathLst>
            </a:custGeom>
            <a:noFill/>
            <a:ln w="12700" cap="rnd" cmpd="sng">
              <a:solidFill>
                <a:srgbClr val="7D9BB2"/>
              </a:solidFill>
              <a:prstDash val="solid"/>
              <a:round/>
              <a:headEnd type="none" w="sm" len="sm"/>
              <a:tailEnd type="none" w="sm" len="sm"/>
            </a:ln>
          </p:spPr>
          <p:txBody>
            <a:bodyPr/>
            <a:lstStyle/>
            <a:p>
              <a:endParaRPr lang="en-US"/>
            </a:p>
          </p:txBody>
        </p:sp>
        <p:sp>
          <p:nvSpPr>
            <p:cNvPr id="17545" name="Line 306"/>
            <p:cNvSpPr>
              <a:spLocks noChangeShapeType="1"/>
            </p:cNvSpPr>
            <p:nvPr/>
          </p:nvSpPr>
          <p:spPr bwMode="auto">
            <a:xfrm>
              <a:off x="4384" y="337"/>
              <a:ext cx="74" cy="8"/>
            </a:xfrm>
            <a:prstGeom prst="line">
              <a:avLst/>
            </a:prstGeom>
            <a:noFill/>
            <a:ln w="12700">
              <a:solidFill>
                <a:srgbClr val="7D9BB2"/>
              </a:solidFill>
              <a:round/>
              <a:headEnd type="none" w="sm" len="sm"/>
              <a:tailEnd type="none" w="sm" len="sm"/>
            </a:ln>
          </p:spPr>
          <p:txBody>
            <a:bodyPr wrap="none" anchor="ctr"/>
            <a:lstStyle/>
            <a:p>
              <a:endParaRPr lang="en-US"/>
            </a:p>
          </p:txBody>
        </p:sp>
        <p:sp>
          <p:nvSpPr>
            <p:cNvPr id="17546" name="Line 307"/>
            <p:cNvSpPr>
              <a:spLocks noChangeShapeType="1"/>
            </p:cNvSpPr>
            <p:nvPr/>
          </p:nvSpPr>
          <p:spPr bwMode="auto">
            <a:xfrm>
              <a:off x="4402" y="407"/>
              <a:ext cx="68" cy="12"/>
            </a:xfrm>
            <a:prstGeom prst="line">
              <a:avLst/>
            </a:prstGeom>
            <a:noFill/>
            <a:ln w="12700">
              <a:solidFill>
                <a:srgbClr val="7D9BB2"/>
              </a:solidFill>
              <a:round/>
              <a:headEnd type="none" w="sm" len="sm"/>
              <a:tailEnd type="none" w="sm" len="sm"/>
            </a:ln>
          </p:spPr>
          <p:txBody>
            <a:bodyPr wrap="none" anchor="ctr"/>
            <a:lstStyle/>
            <a:p>
              <a:endParaRPr lang="en-US"/>
            </a:p>
          </p:txBody>
        </p:sp>
        <p:sp>
          <p:nvSpPr>
            <p:cNvPr id="17547" name="Line 308"/>
            <p:cNvSpPr>
              <a:spLocks noChangeShapeType="1"/>
            </p:cNvSpPr>
            <p:nvPr/>
          </p:nvSpPr>
          <p:spPr bwMode="auto">
            <a:xfrm>
              <a:off x="4394" y="483"/>
              <a:ext cx="70" cy="36"/>
            </a:xfrm>
            <a:prstGeom prst="line">
              <a:avLst/>
            </a:prstGeom>
            <a:noFill/>
            <a:ln w="12700">
              <a:solidFill>
                <a:srgbClr val="7D9BB2"/>
              </a:solidFill>
              <a:round/>
              <a:headEnd type="none" w="sm" len="sm"/>
              <a:tailEnd type="none" w="sm" len="sm"/>
            </a:ln>
          </p:spPr>
          <p:txBody>
            <a:bodyPr wrap="none" anchor="ctr"/>
            <a:lstStyle/>
            <a:p>
              <a:endParaRPr lang="en-US"/>
            </a:p>
          </p:txBody>
        </p:sp>
        <p:sp>
          <p:nvSpPr>
            <p:cNvPr id="17548" name="Line 309"/>
            <p:cNvSpPr>
              <a:spLocks noChangeShapeType="1"/>
            </p:cNvSpPr>
            <p:nvPr/>
          </p:nvSpPr>
          <p:spPr bwMode="auto">
            <a:xfrm>
              <a:off x="4360" y="553"/>
              <a:ext cx="50" cy="46"/>
            </a:xfrm>
            <a:prstGeom prst="line">
              <a:avLst/>
            </a:prstGeom>
            <a:noFill/>
            <a:ln w="12700">
              <a:solidFill>
                <a:srgbClr val="7D9BB2"/>
              </a:solidFill>
              <a:round/>
              <a:headEnd type="none" w="sm" len="sm"/>
              <a:tailEnd type="none" w="sm" len="sm"/>
            </a:ln>
          </p:spPr>
          <p:txBody>
            <a:bodyPr wrap="none" anchor="ctr"/>
            <a:lstStyle/>
            <a:p>
              <a:endParaRPr lang="en-US"/>
            </a:p>
          </p:txBody>
        </p:sp>
        <p:sp>
          <p:nvSpPr>
            <p:cNvPr id="17549" name="Line 310"/>
            <p:cNvSpPr>
              <a:spLocks noChangeShapeType="1"/>
            </p:cNvSpPr>
            <p:nvPr/>
          </p:nvSpPr>
          <p:spPr bwMode="auto">
            <a:xfrm flipH="1" flipV="1">
              <a:off x="4290" y="601"/>
              <a:ext cx="34" cy="60"/>
            </a:xfrm>
            <a:prstGeom prst="line">
              <a:avLst/>
            </a:prstGeom>
            <a:noFill/>
            <a:ln w="12700">
              <a:solidFill>
                <a:srgbClr val="7D9BB2"/>
              </a:solidFill>
              <a:round/>
              <a:headEnd type="none" w="sm" len="sm"/>
              <a:tailEnd type="none" w="sm" len="sm"/>
            </a:ln>
          </p:spPr>
          <p:txBody>
            <a:bodyPr wrap="none" anchor="ctr"/>
            <a:lstStyle/>
            <a:p>
              <a:endParaRPr lang="en-US"/>
            </a:p>
          </p:txBody>
        </p:sp>
      </p:grpSp>
      <p:grpSp>
        <p:nvGrpSpPr>
          <p:cNvPr id="1449291" name="Group 311"/>
          <p:cNvGrpSpPr>
            <a:grpSpLocks/>
          </p:cNvGrpSpPr>
          <p:nvPr/>
        </p:nvGrpSpPr>
        <p:grpSpPr bwMode="auto">
          <a:xfrm>
            <a:off x="2895600" y="2763838"/>
            <a:ext cx="2590800" cy="1295400"/>
            <a:chOff x="1824" y="1741"/>
            <a:chExt cx="1632" cy="816"/>
          </a:xfrm>
        </p:grpSpPr>
        <p:grpSp>
          <p:nvGrpSpPr>
            <p:cNvPr id="17428" name="Group 312"/>
            <p:cNvGrpSpPr>
              <a:grpSpLocks/>
            </p:cNvGrpSpPr>
            <p:nvPr/>
          </p:nvGrpSpPr>
          <p:grpSpPr bwMode="auto">
            <a:xfrm>
              <a:off x="1824" y="2422"/>
              <a:ext cx="1632" cy="135"/>
              <a:chOff x="2122" y="3017"/>
              <a:chExt cx="1595" cy="170"/>
            </a:xfrm>
          </p:grpSpPr>
          <p:sp>
            <p:nvSpPr>
              <p:cNvPr id="1449273" name="AutoShape 313"/>
              <p:cNvSpPr>
                <a:spLocks noChangeArrowheads="1"/>
              </p:cNvSpPr>
              <p:nvPr/>
            </p:nvSpPr>
            <p:spPr bwMode="auto">
              <a:xfrm>
                <a:off x="2122" y="3017"/>
                <a:ext cx="1595" cy="170"/>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449274" name="Text Box 314"/>
              <p:cNvSpPr txBox="1">
                <a:spLocks noChangeArrowheads="1"/>
              </p:cNvSpPr>
              <p:nvPr/>
            </p:nvSpPr>
            <p:spPr bwMode="auto">
              <a:xfrm flipH="1">
                <a:off x="2139" y="3060"/>
                <a:ext cx="1564" cy="107"/>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cs typeface="Arial" charset="0"/>
                  </a:rPr>
                  <a:t>Hardware (CPU, Memory, I/O)</a:t>
                </a:r>
                <a:endParaRPr lang="en-US" altLang="en-US" sz="1100" b="0">
                  <a:solidFill>
                    <a:srgbClr val="800000"/>
                  </a:solidFill>
                  <a:cs typeface="Arial" charset="0"/>
                </a:endParaRPr>
              </a:p>
            </p:txBody>
          </p:sp>
        </p:grpSp>
        <p:grpSp>
          <p:nvGrpSpPr>
            <p:cNvPr id="17429" name="Group 315"/>
            <p:cNvGrpSpPr>
              <a:grpSpLocks/>
            </p:cNvGrpSpPr>
            <p:nvPr/>
          </p:nvGrpSpPr>
          <p:grpSpPr bwMode="auto">
            <a:xfrm>
              <a:off x="1824" y="2280"/>
              <a:ext cx="1632" cy="135"/>
              <a:chOff x="2074" y="2723"/>
              <a:chExt cx="1317" cy="135"/>
            </a:xfrm>
          </p:grpSpPr>
          <p:sp>
            <p:nvSpPr>
              <p:cNvPr id="1449276" name="AutoShape 316"/>
              <p:cNvSpPr>
                <a:spLocks noChangeArrowheads="1"/>
              </p:cNvSpPr>
              <p:nvPr/>
            </p:nvSpPr>
            <p:spPr bwMode="auto">
              <a:xfrm>
                <a:off x="2074" y="272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449277" name="Text Box 317"/>
              <p:cNvSpPr txBox="1">
                <a:spLocks noChangeArrowheads="1"/>
              </p:cNvSpPr>
              <p:nvPr/>
            </p:nvSpPr>
            <p:spPr bwMode="auto">
              <a:xfrm flipH="1">
                <a:off x="2088" y="2757"/>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cs typeface="Arial" charset="0"/>
                  </a:rPr>
                  <a:t>OS &amp; Network Protocols</a:t>
                </a:r>
                <a:endParaRPr lang="en-US" altLang="en-US" sz="1100" b="0">
                  <a:solidFill>
                    <a:srgbClr val="800000"/>
                  </a:solidFill>
                  <a:cs typeface="Arial" charset="0"/>
                </a:endParaRPr>
              </a:p>
            </p:txBody>
          </p:sp>
        </p:grpSp>
        <p:grpSp>
          <p:nvGrpSpPr>
            <p:cNvPr id="17430" name="Group 318"/>
            <p:cNvGrpSpPr>
              <a:grpSpLocks/>
            </p:cNvGrpSpPr>
            <p:nvPr/>
          </p:nvGrpSpPr>
          <p:grpSpPr bwMode="auto">
            <a:xfrm>
              <a:off x="1824" y="2145"/>
              <a:ext cx="1632" cy="135"/>
              <a:chOff x="2074" y="2558"/>
              <a:chExt cx="1317" cy="135"/>
            </a:xfrm>
          </p:grpSpPr>
          <p:sp>
            <p:nvSpPr>
              <p:cNvPr id="1449279" name="AutoShape 319"/>
              <p:cNvSpPr>
                <a:spLocks noChangeArrowheads="1"/>
              </p:cNvSpPr>
              <p:nvPr/>
            </p:nvSpPr>
            <p:spPr bwMode="auto">
              <a:xfrm>
                <a:off x="2074" y="2558"/>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449280" name="Text Box 320"/>
              <p:cNvSpPr txBox="1">
                <a:spLocks noChangeArrowheads="1"/>
              </p:cNvSpPr>
              <p:nvPr/>
            </p:nvSpPr>
            <p:spPr bwMode="auto">
              <a:xfrm flipH="1">
                <a:off x="2090" y="2592"/>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cs typeface="Arial" charset="0"/>
                  </a:rPr>
                  <a:t>Host Infrastructure Middleware</a:t>
                </a:r>
                <a:endParaRPr lang="en-US" altLang="en-US" sz="1100" b="0">
                  <a:solidFill>
                    <a:srgbClr val="800000"/>
                  </a:solidFill>
                  <a:cs typeface="Arial" charset="0"/>
                </a:endParaRPr>
              </a:p>
            </p:txBody>
          </p:sp>
        </p:grpSp>
        <p:grpSp>
          <p:nvGrpSpPr>
            <p:cNvPr id="17431" name="Group 321"/>
            <p:cNvGrpSpPr>
              <a:grpSpLocks/>
            </p:cNvGrpSpPr>
            <p:nvPr/>
          </p:nvGrpSpPr>
          <p:grpSpPr bwMode="auto">
            <a:xfrm>
              <a:off x="1824" y="2012"/>
              <a:ext cx="1632" cy="135"/>
              <a:chOff x="2074" y="2393"/>
              <a:chExt cx="1317" cy="135"/>
            </a:xfrm>
          </p:grpSpPr>
          <p:sp>
            <p:nvSpPr>
              <p:cNvPr id="1449282" name="AutoShape 322"/>
              <p:cNvSpPr>
                <a:spLocks noChangeArrowheads="1"/>
              </p:cNvSpPr>
              <p:nvPr/>
            </p:nvSpPr>
            <p:spPr bwMode="auto">
              <a:xfrm>
                <a:off x="2074" y="239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449283" name="Text Box 323"/>
              <p:cNvSpPr txBox="1">
                <a:spLocks noChangeArrowheads="1"/>
              </p:cNvSpPr>
              <p:nvPr/>
            </p:nvSpPr>
            <p:spPr bwMode="auto">
              <a:xfrm flipH="1">
                <a:off x="2088" y="2428"/>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cs typeface="Arial" charset="0"/>
                  </a:rPr>
                  <a:t>Distribution Middleware</a:t>
                </a:r>
                <a:endParaRPr lang="en-US" altLang="en-US" sz="1100" b="0">
                  <a:solidFill>
                    <a:srgbClr val="800000"/>
                  </a:solidFill>
                  <a:cs typeface="Arial" charset="0"/>
                </a:endParaRPr>
              </a:p>
            </p:txBody>
          </p:sp>
        </p:grpSp>
        <p:sp>
          <p:nvSpPr>
            <p:cNvPr id="1449284" name="AutoShape 324"/>
            <p:cNvSpPr>
              <a:spLocks noChangeArrowheads="1"/>
            </p:cNvSpPr>
            <p:nvPr/>
          </p:nvSpPr>
          <p:spPr bwMode="auto">
            <a:xfrm>
              <a:off x="1824" y="1876"/>
              <a:ext cx="1632"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449285" name="Text Box 325"/>
            <p:cNvSpPr txBox="1">
              <a:spLocks noChangeArrowheads="1"/>
            </p:cNvSpPr>
            <p:nvPr/>
          </p:nvSpPr>
          <p:spPr bwMode="auto">
            <a:xfrm flipH="1">
              <a:off x="1841" y="1911"/>
              <a:ext cx="1600"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cs typeface="Arial" charset="0"/>
                </a:rPr>
                <a:t>Common Middleware Services</a:t>
              </a:r>
              <a:endParaRPr lang="en-US" altLang="en-US" sz="1100" b="0">
                <a:solidFill>
                  <a:srgbClr val="800000"/>
                </a:solidFill>
                <a:cs typeface="Arial" charset="0"/>
              </a:endParaRPr>
            </a:p>
          </p:txBody>
        </p:sp>
        <p:sp>
          <p:nvSpPr>
            <p:cNvPr id="1449286" name="AutoShape 326"/>
            <p:cNvSpPr>
              <a:spLocks noChangeArrowheads="1"/>
            </p:cNvSpPr>
            <p:nvPr/>
          </p:nvSpPr>
          <p:spPr bwMode="auto">
            <a:xfrm>
              <a:off x="1824" y="1741"/>
              <a:ext cx="1632"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449287" name="Text Box 327"/>
            <p:cNvSpPr txBox="1">
              <a:spLocks noChangeArrowheads="1"/>
            </p:cNvSpPr>
            <p:nvPr/>
          </p:nvSpPr>
          <p:spPr bwMode="auto">
            <a:xfrm flipH="1">
              <a:off x="1841" y="1776"/>
              <a:ext cx="1600"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cs typeface="Arial" charset="0"/>
                </a:rPr>
                <a:t>Domain-specific Services</a:t>
              </a:r>
              <a:endParaRPr lang="en-US" altLang="en-US" sz="1100" b="0">
                <a:solidFill>
                  <a:srgbClr val="800000"/>
                </a:solidFill>
                <a:cs typeface="Arial" charset="0"/>
              </a:endParaRPr>
            </a:p>
          </p:txBody>
        </p:sp>
      </p:grpSp>
      <p:sp>
        <p:nvSpPr>
          <p:cNvPr id="1449288" name="Text Box 328"/>
          <p:cNvSpPr txBox="1">
            <a:spLocks noChangeArrowheads="1"/>
          </p:cNvSpPr>
          <p:nvPr/>
        </p:nvSpPr>
        <p:spPr bwMode="auto">
          <a:xfrm>
            <a:off x="1295400" y="6096000"/>
            <a:ext cx="6019800" cy="650875"/>
          </a:xfrm>
          <a:prstGeom prst="rect">
            <a:avLst/>
          </a:prstGeom>
          <a:solidFill>
            <a:srgbClr val="FFFF00"/>
          </a:solidFill>
          <a:ln w="9525">
            <a:solidFill>
              <a:schemeClr val="tx1"/>
            </a:solidFill>
            <a:miter lim="800000"/>
            <a:headEnd/>
            <a:tailEnd/>
          </a:ln>
        </p:spPr>
        <p:txBody>
          <a:bodyPr>
            <a:spAutoFit/>
          </a:bodyPr>
          <a:lstStyle/>
          <a:p>
            <a:pPr algn="l" eaLnBrk="1" hangingPunct="1">
              <a:spcBef>
                <a:spcPct val="50000"/>
              </a:spcBef>
            </a:pPr>
            <a:r>
              <a:rPr lang="en-US" sz="1800" b="0">
                <a:cs typeface="Arial" charset="0"/>
              </a:rPr>
              <a:t>Standards middleware is a key technology candidate for supporting and sustaining vision of software product-lines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915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92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49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28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1"/>
          </p:nvPr>
        </p:nvSpPr>
        <p:spPr>
          <a:noFill/>
        </p:spPr>
        <p:txBody>
          <a:bodyPr/>
          <a:lstStyle/>
          <a:p>
            <a:fld id="{2F7F9E17-05F7-4034-9AB4-6C488B15D091}" type="slidenum">
              <a:rPr lang="en-US"/>
              <a:pPr/>
              <a:t>103</a:t>
            </a:fld>
            <a:endParaRPr lang="en-US"/>
          </a:p>
        </p:txBody>
      </p:sp>
      <p:sp>
        <p:nvSpPr>
          <p:cNvPr id="108547" name="Rectangle 2"/>
          <p:cNvSpPr>
            <a:spLocks noGrp="1" noChangeArrowheads="1"/>
          </p:cNvSpPr>
          <p:nvPr>
            <p:ph type="title"/>
          </p:nvPr>
        </p:nvSpPr>
        <p:spPr>
          <a:xfrm>
            <a:off x="365125" y="-38100"/>
            <a:ext cx="8458200" cy="914400"/>
          </a:xfrm>
        </p:spPr>
        <p:txBody>
          <a:bodyPr/>
          <a:lstStyle/>
          <a:p>
            <a:pPr eaLnBrk="1" hangingPunct="1"/>
            <a:r>
              <a:rPr lang="en-US" sz="3200" smtClean="0"/>
              <a:t>Middleware Structure &amp; Functionality</a:t>
            </a:r>
          </a:p>
        </p:txBody>
      </p:sp>
      <p:sp>
        <p:nvSpPr>
          <p:cNvPr id="1432579" name="Text Box 3"/>
          <p:cNvSpPr txBox="1">
            <a:spLocks noChangeArrowheads="1"/>
          </p:cNvSpPr>
          <p:nvPr/>
        </p:nvSpPr>
        <p:spPr bwMode="auto">
          <a:xfrm>
            <a:off x="4572000" y="1676400"/>
            <a:ext cx="4471988" cy="2492375"/>
          </a:xfrm>
          <a:prstGeom prst="rect">
            <a:avLst/>
          </a:prstGeom>
          <a:noFill/>
          <a:ln w="12700">
            <a:noFill/>
            <a:miter lim="800000"/>
            <a:headEnd type="none" w="sm" len="sm"/>
            <a:tailEnd type="none" w="sm" len="sm"/>
          </a:ln>
        </p:spPr>
        <p:txBody>
          <a:bodyPr>
            <a:spAutoFit/>
          </a:bodyPr>
          <a:lstStyle/>
          <a:p>
            <a:pPr marL="173038" indent="-173038" algn="l">
              <a:lnSpc>
                <a:spcPct val="95000"/>
              </a:lnSpc>
              <a:buFontTx/>
              <a:buChar char="•"/>
            </a:pPr>
            <a:r>
              <a:rPr lang="en-US" sz="2000" b="0">
                <a:cs typeface="Arial" charset="0"/>
              </a:rPr>
              <a:t>Standards-based COTS middleware helps:</a:t>
            </a:r>
            <a:endParaRPr lang="en-US" sz="1800" b="0">
              <a:cs typeface="Arial" charset="0"/>
            </a:endParaRPr>
          </a:p>
          <a:p>
            <a:pPr marL="401638" lvl="1" indent="-114300" algn="l">
              <a:lnSpc>
                <a:spcPct val="95000"/>
              </a:lnSpc>
              <a:buFontTx/>
              <a:buChar char="•"/>
            </a:pPr>
            <a:r>
              <a:rPr lang="en-US" sz="1800" b="0">
                <a:cs typeface="Arial" charset="0"/>
              </a:rPr>
              <a:t>Control end-to-end resources &amp; QoS</a:t>
            </a:r>
          </a:p>
          <a:p>
            <a:pPr marL="401638" lvl="1" indent="-114300" algn="l">
              <a:lnSpc>
                <a:spcPct val="95000"/>
              </a:lnSpc>
              <a:buFontTx/>
              <a:buChar char="•"/>
            </a:pPr>
            <a:r>
              <a:rPr lang="en-US" sz="1800" b="0">
                <a:cs typeface="Arial" charset="0"/>
              </a:rPr>
              <a:t>Leverage hardware &amp; software technology advances</a:t>
            </a:r>
          </a:p>
          <a:p>
            <a:pPr marL="401638" lvl="1" indent="-114300" algn="l">
              <a:lnSpc>
                <a:spcPct val="95000"/>
              </a:lnSpc>
              <a:buFontTx/>
              <a:buChar char="•"/>
            </a:pPr>
            <a:r>
              <a:rPr lang="en-US" sz="1800" b="0">
                <a:cs typeface="Arial" charset="0"/>
              </a:rPr>
              <a:t>Evolve to new environments &amp; requirements</a:t>
            </a:r>
          </a:p>
          <a:p>
            <a:pPr marL="401638" lvl="1" indent="-114300" algn="l">
              <a:lnSpc>
                <a:spcPct val="95000"/>
              </a:lnSpc>
              <a:buFontTx/>
              <a:buChar char="•"/>
            </a:pPr>
            <a:r>
              <a:rPr lang="en-US" sz="1800" b="0">
                <a:cs typeface="Times New Roman" pitchFamily="18" charset="0"/>
              </a:rPr>
              <a:t>Provide a wide array of reusable, off-the-shelf developer-oriented services</a:t>
            </a:r>
            <a:r>
              <a:rPr lang="en-US" sz="1800" b="0">
                <a:cs typeface="Arial" charset="0"/>
              </a:rPr>
              <a:t> </a:t>
            </a:r>
          </a:p>
        </p:txBody>
      </p:sp>
      <p:sp>
        <p:nvSpPr>
          <p:cNvPr id="1432580" name="Text Box 4"/>
          <p:cNvSpPr txBox="1">
            <a:spLocks noChangeArrowheads="1"/>
          </p:cNvSpPr>
          <p:nvPr/>
        </p:nvSpPr>
        <p:spPr bwMode="auto">
          <a:xfrm>
            <a:off x="4648200" y="4191000"/>
            <a:ext cx="3957638" cy="1536700"/>
          </a:xfrm>
          <a:prstGeom prst="rect">
            <a:avLst/>
          </a:prstGeom>
          <a:noFill/>
          <a:ln w="12700">
            <a:noFill/>
            <a:miter lim="800000"/>
            <a:headEnd type="none" w="sm" len="sm"/>
            <a:tailEnd type="none" w="sm" len="sm"/>
          </a:ln>
        </p:spPr>
        <p:txBody>
          <a:bodyPr>
            <a:spAutoFit/>
          </a:bodyPr>
          <a:lstStyle/>
          <a:p>
            <a:pPr marL="173038" indent="-173038" algn="l">
              <a:lnSpc>
                <a:spcPct val="95000"/>
              </a:lnSpc>
              <a:buFontTx/>
              <a:buChar char="•"/>
            </a:pPr>
            <a:r>
              <a:rPr lang="en-US" sz="2000">
                <a:cs typeface="Arial" charset="0"/>
              </a:rPr>
              <a:t>Problem</a:t>
            </a:r>
            <a:endParaRPr lang="en-US" sz="2000" b="0">
              <a:cs typeface="Arial" charset="0"/>
            </a:endParaRPr>
          </a:p>
          <a:p>
            <a:pPr lvl="1" indent="-169863" algn="l">
              <a:lnSpc>
                <a:spcPct val="95000"/>
              </a:lnSpc>
              <a:buFontTx/>
              <a:buChar char="•"/>
            </a:pPr>
            <a:r>
              <a:rPr lang="en-US" sz="2000" b="0">
                <a:cs typeface="Arial" charset="0"/>
              </a:rPr>
              <a:t>Manually provisioning middleware is tedious, error-prone, &amp; costly over system lifecycles</a:t>
            </a:r>
          </a:p>
        </p:txBody>
      </p:sp>
      <p:grpSp>
        <p:nvGrpSpPr>
          <p:cNvPr id="108550" name="Group 5"/>
          <p:cNvGrpSpPr>
            <a:grpSpLocks/>
          </p:cNvGrpSpPr>
          <p:nvPr/>
        </p:nvGrpSpPr>
        <p:grpSpPr bwMode="auto">
          <a:xfrm>
            <a:off x="-33338" y="685800"/>
            <a:ext cx="4462463" cy="5751513"/>
            <a:chOff x="-21" y="432"/>
            <a:chExt cx="2811" cy="3623"/>
          </a:xfrm>
        </p:grpSpPr>
        <p:pic>
          <p:nvPicPr>
            <p:cNvPr id="108553" name="Picture 6" descr="mw-layers1"/>
            <p:cNvPicPr preferRelativeResize="0">
              <a:picLocks noChangeAspect="1" noChangeArrowheads="1"/>
            </p:cNvPicPr>
            <p:nvPr/>
          </p:nvPicPr>
          <p:blipFill>
            <a:blip r:embed="rId2" cstate="print"/>
            <a:srcRect/>
            <a:stretch>
              <a:fillRect/>
            </a:stretch>
          </p:blipFill>
          <p:spPr bwMode="auto">
            <a:xfrm>
              <a:off x="0" y="432"/>
              <a:ext cx="2765" cy="3623"/>
            </a:xfrm>
            <a:prstGeom prst="rect">
              <a:avLst/>
            </a:prstGeom>
            <a:noFill/>
            <a:ln w="9525">
              <a:noFill/>
              <a:miter lim="800000"/>
              <a:headEnd/>
              <a:tailEnd/>
            </a:ln>
          </p:spPr>
        </p:pic>
        <p:pic>
          <p:nvPicPr>
            <p:cNvPr id="108554" name="Picture 7" descr="mw-layers2"/>
            <p:cNvPicPr preferRelativeResize="0">
              <a:picLocks noChangeAspect="1" noChangeArrowheads="1"/>
            </p:cNvPicPr>
            <p:nvPr/>
          </p:nvPicPr>
          <p:blipFill>
            <a:blip r:embed="rId3" cstate="print"/>
            <a:srcRect/>
            <a:stretch>
              <a:fillRect/>
            </a:stretch>
          </p:blipFill>
          <p:spPr bwMode="auto">
            <a:xfrm>
              <a:off x="13" y="3170"/>
              <a:ext cx="2765" cy="609"/>
            </a:xfrm>
            <a:prstGeom prst="rect">
              <a:avLst/>
            </a:prstGeom>
            <a:noFill/>
            <a:ln w="9525">
              <a:noFill/>
              <a:miter lim="800000"/>
              <a:headEnd/>
              <a:tailEnd/>
            </a:ln>
          </p:spPr>
        </p:pic>
        <p:grpSp>
          <p:nvGrpSpPr>
            <p:cNvPr id="108555" name="Group 8"/>
            <p:cNvGrpSpPr>
              <a:grpSpLocks noChangeAspect="1"/>
            </p:cNvGrpSpPr>
            <p:nvPr/>
          </p:nvGrpSpPr>
          <p:grpSpPr bwMode="auto">
            <a:xfrm>
              <a:off x="-21" y="978"/>
              <a:ext cx="2811" cy="654"/>
              <a:chOff x="1544" y="1525"/>
              <a:chExt cx="1960" cy="443"/>
            </a:xfrm>
          </p:grpSpPr>
          <p:pic>
            <p:nvPicPr>
              <p:cNvPr id="108559" name="Picture 9" descr="mw-layers6"/>
              <p:cNvPicPr preferRelativeResize="0">
                <a:picLocks noChangeAspect="1" noChangeArrowheads="1"/>
              </p:cNvPicPr>
              <p:nvPr/>
            </p:nvPicPr>
            <p:blipFill>
              <a:blip r:embed="rId4" cstate="print"/>
              <a:srcRect/>
              <a:stretch>
                <a:fillRect/>
              </a:stretch>
            </p:blipFill>
            <p:spPr bwMode="auto">
              <a:xfrm>
                <a:off x="1544" y="1525"/>
                <a:ext cx="1960" cy="369"/>
              </a:xfrm>
              <a:prstGeom prst="rect">
                <a:avLst/>
              </a:prstGeom>
              <a:noFill/>
              <a:ln w="9525">
                <a:noFill/>
                <a:miter lim="800000"/>
                <a:headEnd/>
                <a:tailEnd/>
              </a:ln>
            </p:spPr>
          </p:pic>
          <p:sp>
            <p:nvSpPr>
              <p:cNvPr id="108560" name="Line 10"/>
              <p:cNvSpPr>
                <a:spLocks noChangeAspect="1" noChangeShapeType="1"/>
              </p:cNvSpPr>
              <p:nvPr/>
            </p:nvSpPr>
            <p:spPr bwMode="auto">
              <a:xfrm flipV="1">
                <a:off x="3270" y="1800"/>
                <a:ext cx="0" cy="168"/>
              </a:xfrm>
              <a:prstGeom prst="line">
                <a:avLst/>
              </a:prstGeom>
              <a:noFill/>
              <a:ln w="12700">
                <a:solidFill>
                  <a:schemeClr val="tx1"/>
                </a:solidFill>
                <a:round/>
                <a:headEnd/>
                <a:tailEnd type="triangle" w="med" len="med"/>
              </a:ln>
            </p:spPr>
            <p:txBody>
              <a:bodyPr rot="10800000" wrap="none" anchor="ctr"/>
              <a:lstStyle/>
              <a:p>
                <a:endParaRPr lang="en-US"/>
              </a:p>
            </p:txBody>
          </p:sp>
        </p:grpSp>
        <p:pic>
          <p:nvPicPr>
            <p:cNvPr id="108556" name="Picture 11" descr="mw-layers5"/>
            <p:cNvPicPr preferRelativeResize="0">
              <a:picLocks noChangeAspect="1" noChangeArrowheads="1"/>
            </p:cNvPicPr>
            <p:nvPr/>
          </p:nvPicPr>
          <p:blipFill>
            <a:blip r:embed="rId5" cstate="print"/>
            <a:srcRect/>
            <a:stretch>
              <a:fillRect/>
            </a:stretch>
          </p:blipFill>
          <p:spPr bwMode="auto">
            <a:xfrm>
              <a:off x="13" y="1527"/>
              <a:ext cx="2765" cy="565"/>
            </a:xfrm>
            <a:prstGeom prst="rect">
              <a:avLst/>
            </a:prstGeom>
            <a:noFill/>
            <a:ln w="9525">
              <a:noFill/>
              <a:miter lim="800000"/>
              <a:headEnd/>
              <a:tailEnd/>
            </a:ln>
          </p:spPr>
        </p:pic>
        <p:pic>
          <p:nvPicPr>
            <p:cNvPr id="108557" name="Picture 12" descr="mw-layers4"/>
            <p:cNvPicPr preferRelativeResize="0">
              <a:picLocks noChangeAspect="1" noChangeArrowheads="1"/>
            </p:cNvPicPr>
            <p:nvPr/>
          </p:nvPicPr>
          <p:blipFill>
            <a:blip r:embed="rId6" cstate="print"/>
            <a:srcRect/>
            <a:stretch>
              <a:fillRect/>
            </a:stretch>
          </p:blipFill>
          <p:spPr bwMode="auto">
            <a:xfrm>
              <a:off x="13" y="2092"/>
              <a:ext cx="2765" cy="546"/>
            </a:xfrm>
            <a:prstGeom prst="rect">
              <a:avLst/>
            </a:prstGeom>
            <a:noFill/>
            <a:ln w="9525">
              <a:noFill/>
              <a:miter lim="800000"/>
              <a:headEnd/>
              <a:tailEnd/>
            </a:ln>
          </p:spPr>
        </p:pic>
        <p:pic>
          <p:nvPicPr>
            <p:cNvPr id="108558" name="Picture 13" descr="mw-layers3"/>
            <p:cNvPicPr preferRelativeResize="0">
              <a:picLocks noChangeAspect="1" noChangeArrowheads="1"/>
            </p:cNvPicPr>
            <p:nvPr/>
          </p:nvPicPr>
          <p:blipFill>
            <a:blip r:embed="rId7" cstate="print"/>
            <a:srcRect/>
            <a:stretch>
              <a:fillRect/>
            </a:stretch>
          </p:blipFill>
          <p:spPr bwMode="auto">
            <a:xfrm>
              <a:off x="13" y="2647"/>
              <a:ext cx="2765" cy="546"/>
            </a:xfrm>
            <a:prstGeom prst="rect">
              <a:avLst/>
            </a:prstGeom>
            <a:noFill/>
            <a:ln w="9525">
              <a:noFill/>
              <a:miter lim="800000"/>
              <a:headEnd/>
              <a:tailEnd/>
            </a:ln>
          </p:spPr>
        </p:pic>
      </p:grpSp>
      <p:sp>
        <p:nvSpPr>
          <p:cNvPr id="108551" name="Text Box 14"/>
          <p:cNvSpPr txBox="1">
            <a:spLocks noChangeArrowheads="1"/>
          </p:cNvSpPr>
          <p:nvPr/>
        </p:nvSpPr>
        <p:spPr bwMode="auto">
          <a:xfrm>
            <a:off x="4619625" y="717550"/>
            <a:ext cx="4371975" cy="958850"/>
          </a:xfrm>
          <a:prstGeom prst="rect">
            <a:avLst/>
          </a:prstGeom>
          <a:noFill/>
          <a:ln w="12700">
            <a:noFill/>
            <a:miter lim="800000"/>
            <a:headEnd type="none" w="sm" len="sm"/>
            <a:tailEnd type="none" w="sm" len="sm"/>
          </a:ln>
        </p:spPr>
        <p:txBody>
          <a:bodyPr>
            <a:spAutoFit/>
          </a:bodyPr>
          <a:lstStyle/>
          <a:p>
            <a:pPr marL="173038" indent="-173038" algn="l">
              <a:lnSpc>
                <a:spcPct val="95000"/>
              </a:lnSpc>
              <a:buFontTx/>
              <a:buChar char="•"/>
            </a:pPr>
            <a:r>
              <a:rPr lang="en-US" sz="2000" b="0">
                <a:cs typeface="Arial" charset="0"/>
              </a:rPr>
              <a:t>There are layers of middleware, just like there are layers of networking protocols</a:t>
            </a:r>
          </a:p>
        </p:txBody>
      </p:sp>
      <p:sp>
        <p:nvSpPr>
          <p:cNvPr id="1432591" name="Rectangle 15"/>
          <p:cNvSpPr>
            <a:spLocks noChangeArrowheads="1"/>
          </p:cNvSpPr>
          <p:nvPr/>
        </p:nvSpPr>
        <p:spPr bwMode="auto">
          <a:xfrm>
            <a:off x="4419600" y="5842000"/>
            <a:ext cx="4648200" cy="625475"/>
          </a:xfrm>
          <a:prstGeom prst="rect">
            <a:avLst/>
          </a:prstGeom>
          <a:solidFill>
            <a:srgbClr val="FFFF9F"/>
          </a:solidFill>
          <a:ln w="12700">
            <a:solidFill>
              <a:schemeClr val="tx1"/>
            </a:solidFill>
            <a:miter lim="800000"/>
            <a:headEnd/>
            <a:tailEnd/>
          </a:ln>
        </p:spPr>
        <p:txBody>
          <a:bodyPr>
            <a:spAutoFit/>
          </a:bodyPr>
          <a:lstStyle/>
          <a:p>
            <a:pPr algn="l">
              <a:lnSpc>
                <a:spcPct val="95000"/>
              </a:lnSpc>
            </a:pPr>
            <a:r>
              <a:rPr lang="en-US" sz="1800" b="0">
                <a:cs typeface="Arial" charset="0"/>
              </a:rPr>
              <a:t>Need an intuitive, visual and declarative mechanism for middleware provisioning.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2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2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2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p:bldP spid="1432580" grpId="0"/>
      <p:bldP spid="143259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1"/>
          </p:nvPr>
        </p:nvSpPr>
        <p:spPr>
          <a:noFill/>
        </p:spPr>
        <p:txBody>
          <a:bodyPr/>
          <a:lstStyle/>
          <a:p>
            <a:fld id="{AA10AD4E-8DD7-4973-BCC9-8CA0AFD0C209}" type="slidenum">
              <a:rPr lang="en-US"/>
              <a:pPr/>
              <a:t>104</a:t>
            </a:fld>
            <a:endParaRPr lang="en-US"/>
          </a:p>
        </p:txBody>
      </p:sp>
      <p:sp>
        <p:nvSpPr>
          <p:cNvPr id="109571" name="Rectangle 2"/>
          <p:cNvSpPr>
            <a:spLocks noGrp="1" noChangeArrowheads="1"/>
          </p:cNvSpPr>
          <p:nvPr>
            <p:ph type="title"/>
          </p:nvPr>
        </p:nvSpPr>
        <p:spPr>
          <a:xfrm>
            <a:off x="654050" y="166688"/>
            <a:ext cx="7772400" cy="277812"/>
          </a:xfrm>
        </p:spPr>
        <p:txBody>
          <a:bodyPr/>
          <a:lstStyle/>
          <a:p>
            <a:pPr eaLnBrk="1" hangingPunct="1"/>
            <a:r>
              <a:rPr lang="en-US" sz="3200" smtClean="0"/>
              <a:t>Technology Gaps in Middleware for PLAs</a:t>
            </a:r>
          </a:p>
        </p:txBody>
      </p:sp>
      <p:sp>
        <p:nvSpPr>
          <p:cNvPr id="109572" name="Rectangle 3"/>
          <p:cNvSpPr>
            <a:spLocks noGrp="1" noChangeArrowheads="1"/>
          </p:cNvSpPr>
          <p:nvPr>
            <p:ph type="body" sz="half" idx="2"/>
          </p:nvPr>
        </p:nvSpPr>
        <p:spPr>
          <a:xfrm>
            <a:off x="4038600" y="762000"/>
            <a:ext cx="4953000" cy="5334000"/>
          </a:xfrm>
        </p:spPr>
        <p:txBody>
          <a:bodyPr/>
          <a:lstStyle/>
          <a:p>
            <a:pPr eaLnBrk="1" hangingPunct="1">
              <a:lnSpc>
                <a:spcPct val="90000"/>
              </a:lnSpc>
            </a:pPr>
            <a:r>
              <a:rPr lang="en-US" sz="1800" smtClean="0"/>
              <a:t>PLAs have very </a:t>
            </a:r>
            <a:r>
              <a:rPr lang="en-US" sz="1800" b="1" i="1" smtClean="0"/>
              <a:t>“focused but crosscutting”</a:t>
            </a:r>
            <a:r>
              <a:rPr lang="en-US" sz="1800" smtClean="0"/>
              <a:t> requirements of underlying middleware infrastructure</a:t>
            </a:r>
          </a:p>
          <a:p>
            <a:pPr lvl="1" eaLnBrk="1" hangingPunct="1">
              <a:lnSpc>
                <a:spcPct val="90000"/>
              </a:lnSpc>
            </a:pPr>
            <a:r>
              <a:rPr lang="en-US" sz="1800" smtClean="0"/>
              <a:t>Optimized for the platform</a:t>
            </a:r>
          </a:p>
          <a:p>
            <a:pPr lvl="1" eaLnBrk="1" hangingPunct="1">
              <a:lnSpc>
                <a:spcPct val="90000"/>
              </a:lnSpc>
            </a:pPr>
            <a:r>
              <a:rPr lang="en-US" sz="1800" smtClean="0"/>
              <a:t>Lean footprint</a:t>
            </a:r>
          </a:p>
          <a:p>
            <a:pPr lvl="1" eaLnBrk="1" hangingPunct="1">
              <a:lnSpc>
                <a:spcPct val="90000"/>
              </a:lnSpc>
            </a:pPr>
            <a:r>
              <a:rPr lang="en-US" sz="1800" smtClean="0"/>
              <a:t>Efficient configuration &amp; deployment</a:t>
            </a:r>
          </a:p>
          <a:p>
            <a:pPr lvl="1" eaLnBrk="1" hangingPunct="1">
              <a:lnSpc>
                <a:spcPct val="90000"/>
              </a:lnSpc>
            </a:pPr>
            <a:r>
              <a:rPr lang="en-US" sz="1800" smtClean="0"/>
              <a:t>Support run-time adaptations &amp; reconfigurations</a:t>
            </a:r>
          </a:p>
        </p:txBody>
      </p:sp>
      <p:pic>
        <p:nvPicPr>
          <p:cNvPr id="109573" name="Picture 4" descr="forces-vert-view"/>
          <p:cNvPicPr>
            <a:picLocks noGrp="1" noChangeAspect="1" noChangeArrowheads="1"/>
          </p:cNvPicPr>
          <p:nvPr>
            <p:ph sz="half" idx="1"/>
          </p:nvPr>
        </p:nvPicPr>
        <p:blipFill>
          <a:blip r:embed="rId3" cstate="print"/>
          <a:srcRect/>
          <a:stretch>
            <a:fillRect/>
          </a:stretch>
        </p:blipFill>
        <p:spPr>
          <a:xfrm>
            <a:off x="381000" y="762000"/>
            <a:ext cx="3306763" cy="5334000"/>
          </a:xfrm>
          <a:noFill/>
        </p:spPr>
      </p:pic>
      <p:sp>
        <p:nvSpPr>
          <p:cNvPr id="109574" name="Rectangle 5"/>
          <p:cNvSpPr>
            <a:spLocks noChangeArrowheads="1"/>
          </p:cNvSpPr>
          <p:nvPr/>
        </p:nvSpPr>
        <p:spPr bwMode="auto">
          <a:xfrm>
            <a:off x="152400" y="2971800"/>
            <a:ext cx="3657600" cy="3200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9575" name="Rectangle 6"/>
          <p:cNvSpPr>
            <a:spLocks noChangeArrowheads="1"/>
          </p:cNvSpPr>
          <p:nvPr/>
        </p:nvSpPr>
        <p:spPr bwMode="auto">
          <a:xfrm>
            <a:off x="228600" y="2971800"/>
            <a:ext cx="3657600" cy="9144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1"/>
          </p:nvPr>
        </p:nvSpPr>
        <p:spPr>
          <a:noFill/>
        </p:spPr>
        <p:txBody>
          <a:bodyPr/>
          <a:lstStyle/>
          <a:p>
            <a:fld id="{E62F86E3-4419-4EF8-982D-CC28AD233C6E}" type="slidenum">
              <a:rPr lang="en-US"/>
              <a:pPr/>
              <a:t>105</a:t>
            </a:fld>
            <a:endParaRPr lang="en-US"/>
          </a:p>
        </p:txBody>
      </p:sp>
      <p:pic>
        <p:nvPicPr>
          <p:cNvPr id="110595" name="Picture 4" descr="forces-vert-view"/>
          <p:cNvPicPr>
            <a:picLocks noGrp="1" noChangeAspect="1" noChangeArrowheads="1"/>
          </p:cNvPicPr>
          <p:nvPr>
            <p:ph sz="half" idx="1"/>
          </p:nvPr>
        </p:nvPicPr>
        <p:blipFill>
          <a:blip r:embed="rId3" cstate="print"/>
          <a:srcRect/>
          <a:stretch>
            <a:fillRect/>
          </a:stretch>
        </p:blipFill>
        <p:spPr>
          <a:xfrm>
            <a:off x="381000" y="762000"/>
            <a:ext cx="3306763" cy="5334000"/>
          </a:xfrm>
          <a:noFill/>
        </p:spPr>
      </p:pic>
      <p:sp>
        <p:nvSpPr>
          <p:cNvPr id="110596" name="Rectangle 2"/>
          <p:cNvSpPr>
            <a:spLocks noGrp="1" noChangeArrowheads="1"/>
          </p:cNvSpPr>
          <p:nvPr>
            <p:ph type="title"/>
          </p:nvPr>
        </p:nvSpPr>
        <p:spPr>
          <a:xfrm>
            <a:off x="654050" y="166688"/>
            <a:ext cx="7772400" cy="277812"/>
          </a:xfrm>
        </p:spPr>
        <p:txBody>
          <a:bodyPr/>
          <a:lstStyle/>
          <a:p>
            <a:pPr eaLnBrk="1" hangingPunct="1"/>
            <a:r>
              <a:rPr lang="en-US" sz="3200" smtClean="0"/>
              <a:t>Technology Gaps in Middleware for PLAs</a:t>
            </a:r>
          </a:p>
        </p:txBody>
      </p:sp>
      <p:sp>
        <p:nvSpPr>
          <p:cNvPr id="110597" name="Rectangle 3"/>
          <p:cNvSpPr>
            <a:spLocks noGrp="1" noChangeArrowheads="1"/>
          </p:cNvSpPr>
          <p:nvPr>
            <p:ph type="body" sz="half" idx="2"/>
          </p:nvPr>
        </p:nvSpPr>
        <p:spPr>
          <a:xfrm>
            <a:off x="4038600" y="762000"/>
            <a:ext cx="4953000" cy="5334000"/>
          </a:xfrm>
        </p:spPr>
        <p:txBody>
          <a:bodyPr/>
          <a:lstStyle/>
          <a:p>
            <a:pPr eaLnBrk="1" hangingPunct="1">
              <a:lnSpc>
                <a:spcPct val="90000"/>
              </a:lnSpc>
            </a:pPr>
            <a:r>
              <a:rPr lang="en-US" sz="1800" smtClean="0"/>
              <a:t>PLAs have very </a:t>
            </a:r>
            <a:r>
              <a:rPr lang="en-US" sz="1800" b="1" i="1" smtClean="0"/>
              <a:t>“focused but crosscutting”</a:t>
            </a:r>
            <a:r>
              <a:rPr lang="en-US" sz="1800" smtClean="0"/>
              <a:t> requirements of underlying middleware infrastructure</a:t>
            </a:r>
          </a:p>
          <a:p>
            <a:pPr lvl="1" eaLnBrk="1" hangingPunct="1">
              <a:lnSpc>
                <a:spcPct val="90000"/>
              </a:lnSpc>
            </a:pPr>
            <a:r>
              <a:rPr lang="en-US" sz="1800" smtClean="0"/>
              <a:t>Optimized for the platform</a:t>
            </a:r>
          </a:p>
          <a:p>
            <a:pPr lvl="1" eaLnBrk="1" hangingPunct="1">
              <a:lnSpc>
                <a:spcPct val="90000"/>
              </a:lnSpc>
            </a:pPr>
            <a:r>
              <a:rPr lang="en-US" sz="1800" smtClean="0"/>
              <a:t>Lean footprint</a:t>
            </a:r>
          </a:p>
          <a:p>
            <a:pPr lvl="1" eaLnBrk="1" hangingPunct="1">
              <a:lnSpc>
                <a:spcPct val="90000"/>
              </a:lnSpc>
            </a:pPr>
            <a:r>
              <a:rPr lang="en-US" sz="1800" smtClean="0"/>
              <a:t>Efficient configuration &amp; deployment</a:t>
            </a:r>
          </a:p>
          <a:p>
            <a:pPr lvl="1" eaLnBrk="1" hangingPunct="1">
              <a:lnSpc>
                <a:spcPct val="90000"/>
              </a:lnSpc>
            </a:pPr>
            <a:r>
              <a:rPr lang="en-US" sz="1800" smtClean="0"/>
              <a:t>Support run-time adaptations &amp; reconfigurations</a:t>
            </a:r>
          </a:p>
          <a:p>
            <a:pPr eaLnBrk="1" hangingPunct="1">
              <a:lnSpc>
                <a:spcPct val="90000"/>
              </a:lnSpc>
            </a:pPr>
            <a:r>
              <a:rPr lang="en-US" sz="1800" smtClean="0"/>
              <a:t>Standards middleware development &amp; optimizations philosophy catered to maintaining </a:t>
            </a:r>
            <a:r>
              <a:rPr lang="en-US" sz="1800" b="1" i="1" smtClean="0"/>
              <a:t>“generality, wide applicability, portability &amp; reusability”</a:t>
            </a:r>
          </a:p>
          <a:p>
            <a:pPr lvl="1" eaLnBrk="1" hangingPunct="1">
              <a:lnSpc>
                <a:spcPct val="90000"/>
              </a:lnSpc>
            </a:pPr>
            <a:r>
              <a:rPr lang="en-US" sz="1800" i="1" smtClean="0"/>
              <a:t>OS, compiler and hardware independent</a:t>
            </a:r>
          </a:p>
          <a:p>
            <a:pPr lvl="1" eaLnBrk="1" hangingPunct="1">
              <a:lnSpc>
                <a:spcPct val="90000"/>
              </a:lnSpc>
            </a:pPr>
            <a:r>
              <a:rPr lang="en-US" sz="1800" i="1" smtClean="0"/>
              <a:t>e.g., CORBA, J2EE. .NET</a:t>
            </a:r>
            <a:r>
              <a:rPr lang="en-US" sz="1800" b="1" i="1" smtClean="0"/>
              <a:t>   </a:t>
            </a:r>
          </a:p>
          <a:p>
            <a:pPr eaLnBrk="1" hangingPunct="1">
              <a:lnSpc>
                <a:spcPct val="90000"/>
              </a:lnSpc>
            </a:pPr>
            <a:r>
              <a:rPr lang="en-US" sz="1800" smtClean="0"/>
              <a:t>These technology gaps are hindering PLA progress =&gt; adverse economic and societal consequences</a:t>
            </a:r>
          </a:p>
          <a:p>
            <a:pPr lvl="1" eaLnBrk="1" hangingPunct="1">
              <a:lnSpc>
                <a:spcPct val="90000"/>
              </a:lnSpc>
            </a:pPr>
            <a:r>
              <a:rPr lang="en-US" sz="1800" smtClean="0"/>
              <a:t>e.g. shortcomings of pre-postulated middleware [Jacobsen 04]</a:t>
            </a:r>
          </a:p>
        </p:txBody>
      </p:sp>
      <p:sp>
        <p:nvSpPr>
          <p:cNvPr id="1686535" name="Text Box 7"/>
          <p:cNvSpPr txBox="1">
            <a:spLocks noChangeArrowheads="1"/>
          </p:cNvSpPr>
          <p:nvPr/>
        </p:nvSpPr>
        <p:spPr bwMode="auto">
          <a:xfrm>
            <a:off x="838200" y="6096000"/>
            <a:ext cx="7086600" cy="650875"/>
          </a:xfrm>
          <a:prstGeom prst="rect">
            <a:avLst/>
          </a:prstGeom>
          <a:solidFill>
            <a:srgbClr val="FFFF00"/>
          </a:solidFill>
          <a:ln w="9525">
            <a:solidFill>
              <a:schemeClr val="tx1"/>
            </a:solidFill>
            <a:miter lim="800000"/>
            <a:headEnd/>
            <a:tailEnd/>
          </a:ln>
        </p:spPr>
        <p:txBody>
          <a:bodyPr>
            <a:spAutoFit/>
          </a:bodyPr>
          <a:lstStyle/>
          <a:p>
            <a:pPr algn="l" eaLnBrk="1" hangingPunct="1">
              <a:spcBef>
                <a:spcPct val="50000"/>
              </a:spcBef>
            </a:pPr>
            <a:r>
              <a:rPr lang="en-US" sz="1800" b="0">
                <a:cs typeface="Arial" charset="0"/>
              </a:rPr>
              <a:t>Need to tailor and optimize standards middleware for PLAs while continuing to provide standards compliance, portability and flexibility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6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653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1"/>
          </p:nvPr>
        </p:nvSpPr>
        <p:spPr>
          <a:noFill/>
        </p:spPr>
        <p:txBody>
          <a:bodyPr/>
          <a:lstStyle/>
          <a:p>
            <a:fld id="{B3C27045-3F11-4FDB-A8D9-CB91995AFC5A}" type="slidenum">
              <a:rPr lang="en-US"/>
              <a:pPr/>
              <a:t>106</a:t>
            </a:fld>
            <a:endParaRPr lang="en-US"/>
          </a:p>
        </p:txBody>
      </p:sp>
      <p:pic>
        <p:nvPicPr>
          <p:cNvPr id="18436" name="Picture 2" descr="CORBA_CCM"/>
          <p:cNvPicPr>
            <a:picLocks noChangeAspect="1" noChangeArrowheads="1"/>
          </p:cNvPicPr>
          <p:nvPr/>
        </p:nvPicPr>
        <p:blipFill>
          <a:blip r:embed="rId4" cstate="print"/>
          <a:srcRect/>
          <a:stretch>
            <a:fillRect/>
          </a:stretch>
        </p:blipFill>
        <p:spPr bwMode="auto">
          <a:xfrm>
            <a:off x="5562600" y="838200"/>
            <a:ext cx="3124200" cy="2719388"/>
          </a:xfrm>
          <a:prstGeom prst="rect">
            <a:avLst/>
          </a:prstGeom>
          <a:noFill/>
          <a:ln w="9525">
            <a:noFill/>
            <a:miter lim="800000"/>
            <a:headEnd/>
            <a:tailEnd/>
          </a:ln>
        </p:spPr>
      </p:pic>
      <p:pic>
        <p:nvPicPr>
          <p:cNvPr id="18437" name="Picture 3" descr="Network"/>
          <p:cNvPicPr>
            <a:picLocks noChangeAspect="1" noChangeArrowheads="1"/>
          </p:cNvPicPr>
          <p:nvPr/>
        </p:nvPicPr>
        <p:blipFill>
          <a:blip r:embed="rId5" cstate="print"/>
          <a:srcRect/>
          <a:stretch>
            <a:fillRect/>
          </a:stretch>
        </p:blipFill>
        <p:spPr bwMode="auto">
          <a:xfrm>
            <a:off x="5486400" y="3394075"/>
            <a:ext cx="3429000" cy="912813"/>
          </a:xfrm>
          <a:prstGeom prst="rect">
            <a:avLst/>
          </a:prstGeom>
          <a:noFill/>
          <a:ln w="9525">
            <a:noFill/>
            <a:miter lim="800000"/>
            <a:headEnd/>
            <a:tailEnd/>
          </a:ln>
        </p:spPr>
      </p:pic>
      <p:sp>
        <p:nvSpPr>
          <p:cNvPr id="1453060" name="AutoShape 4"/>
          <p:cNvSpPr>
            <a:spLocks noChangeAspect="1" noChangeArrowheads="1"/>
          </p:cNvSpPr>
          <p:nvPr/>
        </p:nvSpPr>
        <p:spPr bwMode="auto">
          <a:xfrm flipH="1" flipV="1">
            <a:off x="7696200" y="2895600"/>
            <a:ext cx="241300" cy="334963"/>
          </a:xfrm>
          <a:custGeom>
            <a:avLst/>
            <a:gdLst>
              <a:gd name="T0" fmla="*/ 103334 w 21600"/>
              <a:gd name="T1" fmla="*/ 0 h 21600"/>
              <a:gd name="T2" fmla="*/ 34128 w 21600"/>
              <a:gd name="T3" fmla="*/ 334963 h 21600"/>
              <a:gd name="T4" fmla="*/ 108641 w 21600"/>
              <a:gd name="T5" fmla="*/ 128868 h 21600"/>
              <a:gd name="T6" fmla="*/ 174965 w 21600"/>
              <a:gd name="T7" fmla="*/ 221525 h 21600"/>
              <a:gd name="T8" fmla="*/ 241300 w 21600"/>
              <a:gd name="T9" fmla="*/ 128868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tx2"/>
          </a:solidFill>
          <a:ln w="9525" algn="ctr">
            <a:solidFill>
              <a:schemeClr val="tx1"/>
            </a:solidFill>
            <a:miter lim="800000"/>
            <a:headEnd/>
            <a:tailEnd/>
          </a:ln>
        </p:spPr>
        <p:txBody>
          <a:bodyPr anchor="ctr">
            <a:spAutoFit/>
          </a:bodyPr>
          <a:lstStyle/>
          <a:p>
            <a:endParaRPr lang="en-US"/>
          </a:p>
        </p:txBody>
      </p:sp>
      <p:sp>
        <p:nvSpPr>
          <p:cNvPr id="18439" name="Rectangle 5"/>
          <p:cNvSpPr>
            <a:spLocks noGrp="1" noChangeArrowheads="1"/>
          </p:cNvSpPr>
          <p:nvPr>
            <p:ph type="title"/>
          </p:nvPr>
        </p:nvSpPr>
        <p:spPr>
          <a:xfrm>
            <a:off x="0" y="0"/>
            <a:ext cx="9144000" cy="554038"/>
          </a:xfrm>
        </p:spPr>
        <p:txBody>
          <a:bodyPr/>
          <a:lstStyle/>
          <a:p>
            <a:pPr eaLnBrk="1" hangingPunct="1"/>
            <a:r>
              <a:rPr lang="en-US" sz="3200" smtClean="0">
                <a:sym typeface="Wingdings" pitchFamily="2" charset="2"/>
              </a:rPr>
              <a:t>Middleware Specialization Catalog</a:t>
            </a:r>
            <a:endParaRPr lang="en-US" sz="3200" smtClean="0"/>
          </a:p>
        </p:txBody>
      </p:sp>
      <p:sp>
        <p:nvSpPr>
          <p:cNvPr id="1453062" name="Rectangle 6"/>
          <p:cNvSpPr>
            <a:spLocks noGrp="1" noChangeArrowheads="1"/>
          </p:cNvSpPr>
          <p:nvPr>
            <p:ph type="body" sz="half" idx="1"/>
          </p:nvPr>
        </p:nvSpPr>
        <p:spPr>
          <a:xfrm>
            <a:off x="3810000" y="5562600"/>
            <a:ext cx="5181600" cy="685800"/>
          </a:xfrm>
          <a:noFill/>
        </p:spPr>
        <p:txBody>
          <a:bodyPr/>
          <a:lstStyle/>
          <a:p>
            <a:pPr marL="112713" indent="-112713" eaLnBrk="1" hangingPunct="1"/>
            <a:r>
              <a:rPr lang="en-US" sz="2000" smtClean="0"/>
              <a:t>Domain-specific language (DSL) tools &amp; process for automating the specializations</a:t>
            </a:r>
          </a:p>
        </p:txBody>
      </p:sp>
      <p:sp>
        <p:nvSpPr>
          <p:cNvPr id="1453063" name="Text Box 7"/>
          <p:cNvSpPr txBox="1">
            <a:spLocks noChangeArrowheads="1"/>
          </p:cNvSpPr>
          <p:nvPr/>
        </p:nvSpPr>
        <p:spPr bwMode="auto">
          <a:xfrm>
            <a:off x="152400" y="739775"/>
            <a:ext cx="3440113" cy="1546225"/>
          </a:xfrm>
          <a:prstGeom prst="rect">
            <a:avLst/>
          </a:prstGeom>
          <a:solidFill>
            <a:schemeClr val="bg1"/>
          </a:solidFill>
          <a:ln w="9525">
            <a:solidFill>
              <a:schemeClr val="tx2"/>
            </a:solidFill>
            <a:miter lim="800000"/>
            <a:headEnd/>
            <a:tailEnd/>
          </a:ln>
        </p:spPr>
        <p:txBody>
          <a:bodyPr>
            <a:spAutoFit/>
          </a:bodyPr>
          <a:lstStyle/>
          <a:p>
            <a:pPr algn="l" eaLnBrk="1" hangingPunct="1">
              <a:lnSpc>
                <a:spcPct val="95000"/>
              </a:lnSpc>
            </a:pPr>
            <a:r>
              <a:rPr lang="en-US" sz="2000">
                <a:cs typeface="Arial" charset="0"/>
              </a:rPr>
              <a:t>Specification-imposed specializations</a:t>
            </a:r>
          </a:p>
          <a:p>
            <a:pPr marL="290513" lvl="1" indent="-176213" algn="l" eaLnBrk="1" hangingPunct="1">
              <a:lnSpc>
                <a:spcPct val="95000"/>
              </a:lnSpc>
              <a:buFontTx/>
              <a:buChar char="•"/>
            </a:pPr>
            <a:r>
              <a:rPr lang="en-US" sz="2000" b="0">
                <a:cs typeface="Arial" charset="0"/>
              </a:rPr>
              <a:t>Layer-folding</a:t>
            </a:r>
          </a:p>
          <a:p>
            <a:pPr marL="290513" lvl="1" indent="-176213" algn="l" eaLnBrk="1" hangingPunct="1">
              <a:lnSpc>
                <a:spcPct val="95000"/>
              </a:lnSpc>
              <a:buFontTx/>
              <a:buChar char="•"/>
            </a:pPr>
            <a:r>
              <a:rPr lang="en-US" sz="2000" b="0">
                <a:cs typeface="Arial" charset="0"/>
              </a:rPr>
              <a:t>Constant propagation</a:t>
            </a:r>
          </a:p>
          <a:p>
            <a:pPr marL="290513" lvl="1" indent="-176213" algn="l" eaLnBrk="1" hangingPunct="1">
              <a:lnSpc>
                <a:spcPct val="95000"/>
              </a:lnSpc>
              <a:buFontTx/>
              <a:buChar char="•"/>
            </a:pPr>
            <a:r>
              <a:rPr lang="en-US" sz="2000" b="0">
                <a:cs typeface="Arial" charset="0"/>
              </a:rPr>
              <a:t>Memoization </a:t>
            </a:r>
          </a:p>
        </p:txBody>
      </p:sp>
      <p:sp>
        <p:nvSpPr>
          <p:cNvPr id="1453064" name="Text Box 8"/>
          <p:cNvSpPr txBox="1">
            <a:spLocks noChangeArrowheads="1"/>
          </p:cNvSpPr>
          <p:nvPr/>
        </p:nvSpPr>
        <p:spPr bwMode="auto">
          <a:xfrm>
            <a:off x="152400" y="2438400"/>
            <a:ext cx="3459163" cy="2270125"/>
          </a:xfrm>
          <a:prstGeom prst="rect">
            <a:avLst/>
          </a:prstGeom>
          <a:solidFill>
            <a:schemeClr val="bg1"/>
          </a:solidFill>
          <a:ln w="9525">
            <a:solidFill>
              <a:schemeClr val="tx2"/>
            </a:solidFill>
            <a:miter lim="800000"/>
            <a:headEnd/>
            <a:tailEnd/>
          </a:ln>
        </p:spPr>
        <p:txBody>
          <a:bodyPr>
            <a:spAutoFit/>
          </a:bodyPr>
          <a:lstStyle/>
          <a:p>
            <a:pPr algn="l" eaLnBrk="1" hangingPunct="1">
              <a:lnSpc>
                <a:spcPct val="95000"/>
              </a:lnSpc>
            </a:pPr>
            <a:r>
              <a:rPr lang="en-US" sz="2000">
                <a:cs typeface="Arial" charset="0"/>
              </a:rPr>
              <a:t>Framework specializations</a:t>
            </a:r>
            <a:endParaRPr lang="en-US" sz="2000" b="0">
              <a:cs typeface="Arial" charset="0"/>
            </a:endParaRPr>
          </a:p>
          <a:p>
            <a:pPr marL="285750" lvl="1" indent="-171450" algn="l" eaLnBrk="1" hangingPunct="1">
              <a:lnSpc>
                <a:spcPct val="95000"/>
              </a:lnSpc>
              <a:buFontTx/>
              <a:buChar char="•"/>
            </a:pPr>
            <a:r>
              <a:rPr lang="en-US" sz="2000" b="0">
                <a:cs typeface="Arial" charset="0"/>
              </a:rPr>
              <a:t>Aspect Weaving techniques</a:t>
            </a:r>
          </a:p>
          <a:p>
            <a:pPr marL="576263" lvl="2" indent="-176213" algn="l" eaLnBrk="1" hangingPunct="1">
              <a:lnSpc>
                <a:spcPct val="95000"/>
              </a:lnSpc>
              <a:buFontTx/>
              <a:buChar char="•"/>
            </a:pPr>
            <a:r>
              <a:rPr lang="en-US" sz="1800" b="0">
                <a:cs typeface="Arial" charset="0"/>
              </a:rPr>
              <a:t>Bridge </a:t>
            </a:r>
            <a:r>
              <a:rPr lang="en-US" sz="1800" b="0">
                <a:cs typeface="Arial" charset="0"/>
                <a:sym typeface="Wingdings" pitchFamily="2" charset="2"/>
              </a:rPr>
              <a:t>Reactor</a:t>
            </a:r>
          </a:p>
          <a:p>
            <a:pPr marL="576263" lvl="2" indent="-176213" algn="l" eaLnBrk="1" hangingPunct="1">
              <a:lnSpc>
                <a:spcPct val="95000"/>
              </a:lnSpc>
              <a:buFontTx/>
              <a:buChar char="•"/>
            </a:pPr>
            <a:r>
              <a:rPr lang="en-US" sz="1800" b="0">
                <a:cs typeface="Arial" charset="0"/>
                <a:sym typeface="Wingdings" pitchFamily="2" charset="2"/>
              </a:rPr>
              <a:t>Template method  Protocol</a:t>
            </a:r>
          </a:p>
          <a:p>
            <a:pPr marL="576263" lvl="2" indent="-176213" algn="l" eaLnBrk="1" hangingPunct="1">
              <a:lnSpc>
                <a:spcPct val="95000"/>
              </a:lnSpc>
              <a:buFontTx/>
              <a:buChar char="•"/>
            </a:pPr>
            <a:r>
              <a:rPr lang="en-US" sz="1800" b="0">
                <a:cs typeface="Arial" charset="0"/>
                <a:sym typeface="Wingdings" pitchFamily="2" charset="2"/>
              </a:rPr>
              <a:t>Strategy Messaging, Wait, Demultiplexing</a:t>
            </a:r>
            <a:endParaRPr lang="en-US" sz="1800" b="0">
              <a:cs typeface="Arial" charset="0"/>
            </a:endParaRPr>
          </a:p>
        </p:txBody>
      </p:sp>
      <p:sp>
        <p:nvSpPr>
          <p:cNvPr id="1453065" name="Text Box 9"/>
          <p:cNvSpPr txBox="1">
            <a:spLocks noChangeArrowheads="1"/>
          </p:cNvSpPr>
          <p:nvPr/>
        </p:nvSpPr>
        <p:spPr bwMode="auto">
          <a:xfrm>
            <a:off x="152400" y="4794250"/>
            <a:ext cx="3459163" cy="1892300"/>
          </a:xfrm>
          <a:prstGeom prst="rect">
            <a:avLst/>
          </a:prstGeom>
          <a:solidFill>
            <a:schemeClr val="bg1"/>
          </a:solidFill>
          <a:ln w="9525">
            <a:solidFill>
              <a:schemeClr val="tx2"/>
            </a:solidFill>
            <a:miter lim="800000"/>
            <a:headEnd/>
            <a:tailEnd/>
          </a:ln>
        </p:spPr>
        <p:txBody>
          <a:bodyPr>
            <a:spAutoFit/>
          </a:bodyPr>
          <a:lstStyle/>
          <a:p>
            <a:pPr algn="l" eaLnBrk="1" hangingPunct="1">
              <a:lnSpc>
                <a:spcPct val="95000"/>
              </a:lnSpc>
            </a:pPr>
            <a:r>
              <a:rPr lang="en-US" sz="2000">
                <a:cs typeface="Arial" charset="0"/>
              </a:rPr>
              <a:t>Deployment platform specializations</a:t>
            </a:r>
            <a:endParaRPr lang="en-US" sz="2000" b="0">
              <a:cs typeface="Arial" charset="0"/>
            </a:endParaRPr>
          </a:p>
          <a:p>
            <a:pPr marL="290513" lvl="1" indent="-176213" algn="l" eaLnBrk="1" hangingPunct="1">
              <a:lnSpc>
                <a:spcPct val="95000"/>
              </a:lnSpc>
              <a:buFontTx/>
              <a:buChar char="•"/>
            </a:pPr>
            <a:r>
              <a:rPr lang="en-US" sz="2000" b="0">
                <a:cs typeface="Arial" charset="0"/>
              </a:rPr>
              <a:t>Unroll copy loops </a:t>
            </a:r>
          </a:p>
          <a:p>
            <a:pPr marL="290513" lvl="1" indent="-176213" algn="l" eaLnBrk="1" hangingPunct="1">
              <a:lnSpc>
                <a:spcPct val="95000"/>
              </a:lnSpc>
              <a:buFontTx/>
              <a:buChar char="•"/>
            </a:pPr>
            <a:r>
              <a:rPr lang="en-US" sz="2000" b="0">
                <a:cs typeface="Arial" charset="0"/>
              </a:rPr>
              <a:t>Use emulated exceptions</a:t>
            </a:r>
          </a:p>
          <a:p>
            <a:pPr marL="290513" lvl="1" indent="-176213" algn="l" eaLnBrk="1" hangingPunct="1">
              <a:lnSpc>
                <a:spcPct val="95000"/>
              </a:lnSpc>
              <a:buFontTx/>
              <a:buChar char="•"/>
            </a:pPr>
            <a:r>
              <a:rPr lang="en-US" sz="2200" b="0">
                <a:cs typeface="Arial" charset="0"/>
              </a:rPr>
              <a:t>Leverage zero-copy data transfer buffers</a:t>
            </a:r>
            <a:endParaRPr lang="en-US" sz="2000" b="0">
              <a:cs typeface="Arial" charset="0"/>
            </a:endParaRPr>
          </a:p>
        </p:txBody>
      </p:sp>
      <p:sp>
        <p:nvSpPr>
          <p:cNvPr id="1453066" name="Rectangle 10"/>
          <p:cNvSpPr>
            <a:spLocks noChangeArrowheads="1"/>
          </p:cNvSpPr>
          <p:nvPr/>
        </p:nvSpPr>
        <p:spPr bwMode="auto">
          <a:xfrm>
            <a:off x="3810000" y="4267200"/>
            <a:ext cx="4876800" cy="685800"/>
          </a:xfrm>
          <a:prstGeom prst="rect">
            <a:avLst/>
          </a:prstGeom>
          <a:noFill/>
          <a:ln w="9525">
            <a:noFill/>
            <a:miter lim="800000"/>
            <a:headEnd/>
            <a:tailEnd/>
          </a:ln>
        </p:spPr>
        <p:txBody>
          <a:bodyPr/>
          <a:lstStyle/>
          <a:p>
            <a:pPr marL="112713" indent="-112713" algn="l" eaLnBrk="1" hangingPunct="1">
              <a:spcBef>
                <a:spcPct val="20000"/>
              </a:spcBef>
              <a:buFontTx/>
              <a:buChar char="•"/>
            </a:pPr>
            <a:r>
              <a:rPr lang="en-US" sz="2000" b="0"/>
              <a:t>Development of reusable specialization patterns</a:t>
            </a:r>
          </a:p>
        </p:txBody>
      </p:sp>
      <p:graphicFrame>
        <p:nvGraphicFramePr>
          <p:cNvPr id="1453067" name="Object 11"/>
          <p:cNvGraphicFramePr>
            <a:graphicFrameLocks noChangeAspect="1"/>
          </p:cNvGraphicFramePr>
          <p:nvPr>
            <p:ph sz="half" idx="2"/>
          </p:nvPr>
        </p:nvGraphicFramePr>
        <p:xfrm>
          <a:off x="4132263" y="914400"/>
          <a:ext cx="885825" cy="884238"/>
        </p:xfrm>
        <a:graphic>
          <a:graphicData uri="http://schemas.openxmlformats.org/presentationml/2006/ole">
            <p:oleObj spid="_x0000_s18434" name="Visio" r:id="rId6" imgW="1687418" imgH="1576370" progId="Visio.Drawing.11">
              <p:embed/>
            </p:oleObj>
          </a:graphicData>
        </a:graphic>
      </p:graphicFrame>
      <p:sp>
        <p:nvSpPr>
          <p:cNvPr id="1453068" name="Rectangle 12"/>
          <p:cNvSpPr>
            <a:spLocks noChangeArrowheads="1"/>
          </p:cNvSpPr>
          <p:nvPr/>
        </p:nvSpPr>
        <p:spPr bwMode="auto">
          <a:xfrm>
            <a:off x="3810000" y="4953000"/>
            <a:ext cx="5029200" cy="685800"/>
          </a:xfrm>
          <a:prstGeom prst="rect">
            <a:avLst/>
          </a:prstGeom>
          <a:noFill/>
          <a:ln w="9525">
            <a:noFill/>
            <a:miter lim="800000"/>
            <a:headEnd/>
            <a:tailEnd/>
          </a:ln>
        </p:spPr>
        <p:txBody>
          <a:bodyPr/>
          <a:lstStyle/>
          <a:p>
            <a:pPr marL="112713" indent="-112713" algn="l" eaLnBrk="1" hangingPunct="1">
              <a:spcBef>
                <a:spcPct val="20000"/>
              </a:spcBef>
              <a:buFontTx/>
              <a:buChar char="•"/>
            </a:pPr>
            <a:r>
              <a:rPr lang="en-US" sz="2000" b="0"/>
              <a:t>Identifying specialization points in middleware where patterns are applicable </a:t>
            </a:r>
          </a:p>
        </p:txBody>
      </p:sp>
      <p:sp>
        <p:nvSpPr>
          <p:cNvPr id="1453069" name="AutoShape 13"/>
          <p:cNvSpPr>
            <a:spLocks noChangeAspect="1" noChangeArrowheads="1"/>
          </p:cNvSpPr>
          <p:nvPr/>
        </p:nvSpPr>
        <p:spPr bwMode="auto">
          <a:xfrm flipH="1" flipV="1">
            <a:off x="8001000" y="2286000"/>
            <a:ext cx="241300" cy="334963"/>
          </a:xfrm>
          <a:custGeom>
            <a:avLst/>
            <a:gdLst>
              <a:gd name="T0" fmla="*/ 103334 w 21600"/>
              <a:gd name="T1" fmla="*/ 0 h 21600"/>
              <a:gd name="T2" fmla="*/ 34128 w 21600"/>
              <a:gd name="T3" fmla="*/ 334963 h 21600"/>
              <a:gd name="T4" fmla="*/ 108641 w 21600"/>
              <a:gd name="T5" fmla="*/ 128868 h 21600"/>
              <a:gd name="T6" fmla="*/ 174965 w 21600"/>
              <a:gd name="T7" fmla="*/ 221525 h 21600"/>
              <a:gd name="T8" fmla="*/ 241300 w 21600"/>
              <a:gd name="T9" fmla="*/ 128868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tx2"/>
          </a:solidFill>
          <a:ln w="9525" algn="ctr">
            <a:solidFill>
              <a:schemeClr val="tx1"/>
            </a:solidFill>
            <a:miter lim="800000"/>
            <a:headEnd/>
            <a:tailEnd/>
          </a:ln>
        </p:spPr>
        <p:txBody>
          <a:bodyPr anchor="ctr">
            <a:spAutoFit/>
          </a:bodyPr>
          <a:lstStyle/>
          <a:p>
            <a:endParaRPr lang="en-US"/>
          </a:p>
        </p:txBody>
      </p:sp>
      <p:sp>
        <p:nvSpPr>
          <p:cNvPr id="1453070" name="AutoShape 14"/>
          <p:cNvSpPr>
            <a:spLocks noChangeAspect="1" noChangeArrowheads="1"/>
          </p:cNvSpPr>
          <p:nvPr/>
        </p:nvSpPr>
        <p:spPr bwMode="auto">
          <a:xfrm flipH="1" flipV="1">
            <a:off x="5638800" y="2895600"/>
            <a:ext cx="241300" cy="334963"/>
          </a:xfrm>
          <a:custGeom>
            <a:avLst/>
            <a:gdLst>
              <a:gd name="T0" fmla="*/ 103334 w 21600"/>
              <a:gd name="T1" fmla="*/ 0 h 21600"/>
              <a:gd name="T2" fmla="*/ 34128 w 21600"/>
              <a:gd name="T3" fmla="*/ 334963 h 21600"/>
              <a:gd name="T4" fmla="*/ 108641 w 21600"/>
              <a:gd name="T5" fmla="*/ 128868 h 21600"/>
              <a:gd name="T6" fmla="*/ 174965 w 21600"/>
              <a:gd name="T7" fmla="*/ 221525 h 21600"/>
              <a:gd name="T8" fmla="*/ 241300 w 21600"/>
              <a:gd name="T9" fmla="*/ 128868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tx2"/>
          </a:solidFill>
          <a:ln w="9525" algn="ctr">
            <a:solidFill>
              <a:schemeClr val="tx1"/>
            </a:solidFill>
            <a:miter lim="800000"/>
            <a:headEnd/>
            <a:tailEnd/>
          </a:ln>
        </p:spPr>
        <p:txBody>
          <a:bodyPr anchor="ctr">
            <a:spAutoFit/>
          </a:bodyPr>
          <a:lstStyle/>
          <a:p>
            <a:endParaRPr lang="en-US"/>
          </a:p>
        </p:txBody>
      </p:sp>
      <p:sp>
        <p:nvSpPr>
          <p:cNvPr id="1453071" name="Freeform 15"/>
          <p:cNvSpPr>
            <a:spLocks/>
          </p:cNvSpPr>
          <p:nvPr/>
        </p:nvSpPr>
        <p:spPr bwMode="auto">
          <a:xfrm>
            <a:off x="3581400" y="3340100"/>
            <a:ext cx="1600200" cy="2298700"/>
          </a:xfrm>
          <a:custGeom>
            <a:avLst/>
            <a:gdLst>
              <a:gd name="T0" fmla="*/ 0 w 1008"/>
              <a:gd name="T1" fmla="*/ 1448 h 1448"/>
              <a:gd name="T2" fmla="*/ 240 w 1008"/>
              <a:gd name="T3" fmla="*/ 200 h 1448"/>
              <a:gd name="T4" fmla="*/ 1008 w 1008"/>
              <a:gd name="T5" fmla="*/ 248 h 1448"/>
              <a:gd name="T6" fmla="*/ 0 60000 65536"/>
              <a:gd name="T7" fmla="*/ 0 60000 65536"/>
              <a:gd name="T8" fmla="*/ 0 60000 65536"/>
              <a:gd name="T9" fmla="*/ 0 w 1008"/>
              <a:gd name="T10" fmla="*/ 0 h 1448"/>
              <a:gd name="T11" fmla="*/ 1008 w 1008"/>
              <a:gd name="T12" fmla="*/ 1448 h 1448"/>
            </a:gdLst>
            <a:ahLst/>
            <a:cxnLst>
              <a:cxn ang="T6">
                <a:pos x="T0" y="T1"/>
              </a:cxn>
              <a:cxn ang="T7">
                <a:pos x="T2" y="T3"/>
              </a:cxn>
              <a:cxn ang="T8">
                <a:pos x="T4" y="T5"/>
              </a:cxn>
            </a:cxnLst>
            <a:rect l="T9" t="T10" r="T11" b="T12"/>
            <a:pathLst>
              <a:path w="1008" h="1448">
                <a:moveTo>
                  <a:pt x="0" y="1448"/>
                </a:moveTo>
                <a:cubicBezTo>
                  <a:pt x="36" y="924"/>
                  <a:pt x="72" y="400"/>
                  <a:pt x="240" y="200"/>
                </a:cubicBezTo>
                <a:cubicBezTo>
                  <a:pt x="408" y="0"/>
                  <a:pt x="880" y="224"/>
                  <a:pt x="1008" y="248"/>
                </a:cubicBezTo>
              </a:path>
            </a:pathLst>
          </a:custGeom>
          <a:noFill/>
          <a:ln w="38100" cap="flat" cmpd="sng">
            <a:solidFill>
              <a:srgbClr val="888888"/>
            </a:solidFill>
            <a:prstDash val="solid"/>
            <a:round/>
            <a:headEnd type="none" w="med" len="med"/>
            <a:tailEnd type="none" w="med" len="med"/>
          </a:ln>
        </p:spPr>
        <p:txBody>
          <a:bodyPr/>
          <a:lstStyle/>
          <a:p>
            <a:endParaRPr lang="en-US"/>
          </a:p>
        </p:txBody>
      </p:sp>
      <p:sp>
        <p:nvSpPr>
          <p:cNvPr id="1453072" name="Freeform 16"/>
          <p:cNvSpPr>
            <a:spLocks/>
          </p:cNvSpPr>
          <p:nvPr/>
        </p:nvSpPr>
        <p:spPr bwMode="auto">
          <a:xfrm>
            <a:off x="5181600" y="3733800"/>
            <a:ext cx="1219200" cy="457200"/>
          </a:xfrm>
          <a:custGeom>
            <a:avLst/>
            <a:gdLst>
              <a:gd name="T0" fmla="*/ 0 w 1440"/>
              <a:gd name="T1" fmla="*/ 0 h 336"/>
              <a:gd name="T2" fmla="*/ 672 w 1440"/>
              <a:gd name="T3" fmla="*/ 288 h 336"/>
              <a:gd name="T4" fmla="*/ 1056 w 1440"/>
              <a:gd name="T5" fmla="*/ 288 h 336"/>
              <a:gd name="T6" fmla="*/ 1440 w 1440"/>
              <a:gd name="T7" fmla="*/ 48 h 336"/>
              <a:gd name="T8" fmla="*/ 0 60000 65536"/>
              <a:gd name="T9" fmla="*/ 0 60000 65536"/>
              <a:gd name="T10" fmla="*/ 0 60000 65536"/>
              <a:gd name="T11" fmla="*/ 0 60000 65536"/>
              <a:gd name="T12" fmla="*/ 0 w 1440"/>
              <a:gd name="T13" fmla="*/ 0 h 336"/>
              <a:gd name="T14" fmla="*/ 1440 w 1440"/>
              <a:gd name="T15" fmla="*/ 336 h 336"/>
            </a:gdLst>
            <a:ahLst/>
            <a:cxnLst>
              <a:cxn ang="T8">
                <a:pos x="T0" y="T1"/>
              </a:cxn>
              <a:cxn ang="T9">
                <a:pos x="T2" y="T3"/>
              </a:cxn>
              <a:cxn ang="T10">
                <a:pos x="T4" y="T5"/>
              </a:cxn>
              <a:cxn ang="T11">
                <a:pos x="T6" y="T7"/>
              </a:cxn>
            </a:cxnLst>
            <a:rect l="T12" t="T13" r="T14" b="T15"/>
            <a:pathLst>
              <a:path w="1440" h="336">
                <a:moveTo>
                  <a:pt x="0" y="0"/>
                </a:moveTo>
                <a:cubicBezTo>
                  <a:pt x="248" y="120"/>
                  <a:pt x="496" y="240"/>
                  <a:pt x="672" y="288"/>
                </a:cubicBezTo>
                <a:cubicBezTo>
                  <a:pt x="848" y="336"/>
                  <a:pt x="928" y="328"/>
                  <a:pt x="1056" y="288"/>
                </a:cubicBezTo>
                <a:cubicBezTo>
                  <a:pt x="1184" y="248"/>
                  <a:pt x="1312" y="148"/>
                  <a:pt x="1440" y="48"/>
                </a:cubicBezTo>
              </a:path>
            </a:pathLst>
          </a:custGeom>
          <a:noFill/>
          <a:ln w="38100" cap="flat" cmpd="sng">
            <a:solidFill>
              <a:srgbClr val="888888"/>
            </a:solidFill>
            <a:prstDash val="solid"/>
            <a:round/>
            <a:headEnd type="none" w="med" len="med"/>
            <a:tailEnd type="none" w="med" len="med"/>
          </a:ln>
        </p:spPr>
        <p:txBody>
          <a:bodyPr/>
          <a:lstStyle/>
          <a:p>
            <a:endParaRPr lang="en-US"/>
          </a:p>
        </p:txBody>
      </p:sp>
      <p:sp>
        <p:nvSpPr>
          <p:cNvPr id="1453073" name="Freeform 17"/>
          <p:cNvSpPr>
            <a:spLocks/>
          </p:cNvSpPr>
          <p:nvPr/>
        </p:nvSpPr>
        <p:spPr bwMode="auto">
          <a:xfrm>
            <a:off x="3657600" y="3124200"/>
            <a:ext cx="2057400" cy="228600"/>
          </a:xfrm>
          <a:custGeom>
            <a:avLst/>
            <a:gdLst>
              <a:gd name="T0" fmla="*/ 0 w 1296"/>
              <a:gd name="T1" fmla="*/ 144 h 144"/>
              <a:gd name="T2" fmla="*/ 1296 w 1296"/>
              <a:gd name="T3" fmla="*/ 0 h 144"/>
              <a:gd name="T4" fmla="*/ 0 60000 65536"/>
              <a:gd name="T5" fmla="*/ 0 60000 65536"/>
              <a:gd name="T6" fmla="*/ 0 w 1296"/>
              <a:gd name="T7" fmla="*/ 0 h 144"/>
              <a:gd name="T8" fmla="*/ 1296 w 1296"/>
              <a:gd name="T9" fmla="*/ 144 h 144"/>
            </a:gdLst>
            <a:ahLst/>
            <a:cxnLst>
              <a:cxn ang="T4">
                <a:pos x="T0" y="T1"/>
              </a:cxn>
              <a:cxn ang="T5">
                <a:pos x="T2" y="T3"/>
              </a:cxn>
            </a:cxnLst>
            <a:rect l="T6" t="T7" r="T8" b="T9"/>
            <a:pathLst>
              <a:path w="1296" h="144">
                <a:moveTo>
                  <a:pt x="0" y="144"/>
                </a:moveTo>
                <a:cubicBezTo>
                  <a:pt x="0" y="144"/>
                  <a:pt x="648" y="72"/>
                  <a:pt x="1296" y="0"/>
                </a:cubicBezTo>
              </a:path>
            </a:pathLst>
          </a:custGeom>
          <a:noFill/>
          <a:ln w="38100" cap="flat" cmpd="sng">
            <a:solidFill>
              <a:schemeClr val="tx1"/>
            </a:solidFill>
            <a:prstDash val="solid"/>
            <a:round/>
            <a:headEnd type="none" w="med" len="med"/>
            <a:tailEnd type="none" w="med" len="med"/>
          </a:ln>
        </p:spPr>
        <p:txBody>
          <a:bodyPr/>
          <a:lstStyle/>
          <a:p>
            <a:endParaRPr lang="en-US"/>
          </a:p>
        </p:txBody>
      </p:sp>
      <p:sp>
        <p:nvSpPr>
          <p:cNvPr id="1453074" name="Freeform 18"/>
          <p:cNvSpPr>
            <a:spLocks/>
          </p:cNvSpPr>
          <p:nvPr/>
        </p:nvSpPr>
        <p:spPr bwMode="auto">
          <a:xfrm>
            <a:off x="3657600" y="1600200"/>
            <a:ext cx="1905000" cy="965200"/>
          </a:xfrm>
          <a:custGeom>
            <a:avLst/>
            <a:gdLst>
              <a:gd name="T0" fmla="*/ 0 w 1200"/>
              <a:gd name="T1" fmla="*/ 0 h 608"/>
              <a:gd name="T2" fmla="*/ 480 w 1200"/>
              <a:gd name="T3" fmla="*/ 528 h 608"/>
              <a:gd name="T4" fmla="*/ 1200 w 1200"/>
              <a:gd name="T5" fmla="*/ 480 h 608"/>
              <a:gd name="T6" fmla="*/ 0 60000 65536"/>
              <a:gd name="T7" fmla="*/ 0 60000 65536"/>
              <a:gd name="T8" fmla="*/ 0 60000 65536"/>
              <a:gd name="T9" fmla="*/ 0 w 1200"/>
              <a:gd name="T10" fmla="*/ 0 h 608"/>
              <a:gd name="T11" fmla="*/ 1200 w 1200"/>
              <a:gd name="T12" fmla="*/ 608 h 608"/>
            </a:gdLst>
            <a:ahLst/>
            <a:cxnLst>
              <a:cxn ang="T6">
                <a:pos x="T0" y="T1"/>
              </a:cxn>
              <a:cxn ang="T7">
                <a:pos x="T2" y="T3"/>
              </a:cxn>
              <a:cxn ang="T8">
                <a:pos x="T4" y="T5"/>
              </a:cxn>
            </a:cxnLst>
            <a:rect l="T9" t="T10" r="T11" b="T12"/>
            <a:pathLst>
              <a:path w="1200" h="608">
                <a:moveTo>
                  <a:pt x="0" y="0"/>
                </a:moveTo>
                <a:cubicBezTo>
                  <a:pt x="140" y="224"/>
                  <a:pt x="280" y="448"/>
                  <a:pt x="480" y="528"/>
                </a:cubicBezTo>
                <a:cubicBezTo>
                  <a:pt x="680" y="608"/>
                  <a:pt x="940" y="544"/>
                  <a:pt x="1200" y="480"/>
                </a:cubicBezTo>
              </a:path>
            </a:pathLst>
          </a:custGeom>
          <a:noFill/>
          <a:ln w="38100" cap="flat" cmpd="sng">
            <a:solidFill>
              <a:srgbClr val="990000"/>
            </a:solidFill>
            <a:prstDash val="solid"/>
            <a:round/>
            <a:headEnd type="none" w="med" len="med"/>
            <a:tailEnd type="none" w="med" len="med"/>
          </a:ln>
        </p:spPr>
        <p:txBody>
          <a:bodyPr/>
          <a:lstStyle/>
          <a:p>
            <a:endParaRPr lang="en-US"/>
          </a:p>
        </p:txBody>
      </p:sp>
      <p:sp>
        <p:nvSpPr>
          <p:cNvPr id="1453075" name="Freeform 19"/>
          <p:cNvSpPr>
            <a:spLocks/>
          </p:cNvSpPr>
          <p:nvPr/>
        </p:nvSpPr>
        <p:spPr bwMode="auto">
          <a:xfrm>
            <a:off x="3657600" y="1295400"/>
            <a:ext cx="3733800" cy="1371600"/>
          </a:xfrm>
          <a:custGeom>
            <a:avLst/>
            <a:gdLst>
              <a:gd name="T0" fmla="*/ 0 w 2352"/>
              <a:gd name="T1" fmla="*/ 0 h 864"/>
              <a:gd name="T2" fmla="*/ 2352 w 2352"/>
              <a:gd name="T3" fmla="*/ 864 h 864"/>
              <a:gd name="T4" fmla="*/ 0 60000 65536"/>
              <a:gd name="T5" fmla="*/ 0 60000 65536"/>
              <a:gd name="T6" fmla="*/ 0 w 2352"/>
              <a:gd name="T7" fmla="*/ 0 h 864"/>
              <a:gd name="T8" fmla="*/ 2352 w 2352"/>
              <a:gd name="T9" fmla="*/ 864 h 864"/>
            </a:gdLst>
            <a:ahLst/>
            <a:cxnLst>
              <a:cxn ang="T4">
                <a:pos x="T0" y="T1"/>
              </a:cxn>
              <a:cxn ang="T5">
                <a:pos x="T2" y="T3"/>
              </a:cxn>
            </a:cxnLst>
            <a:rect l="T6" t="T7" r="T8" b="T9"/>
            <a:pathLst>
              <a:path w="2352" h="864">
                <a:moveTo>
                  <a:pt x="0" y="0"/>
                </a:moveTo>
                <a:cubicBezTo>
                  <a:pt x="0" y="0"/>
                  <a:pt x="1176" y="432"/>
                  <a:pt x="2352" y="864"/>
                </a:cubicBezTo>
              </a:path>
            </a:pathLst>
          </a:custGeom>
          <a:noFill/>
          <a:ln w="38100" cap="flat" cmpd="sng">
            <a:solidFill>
              <a:srgbClr val="990000"/>
            </a:solidFill>
            <a:prstDash val="solid"/>
            <a:round/>
            <a:headEnd type="none" w="med" len="med"/>
            <a:tailEnd type="none" w="med" len="med"/>
          </a:ln>
        </p:spPr>
        <p:txBody>
          <a:bodyPr/>
          <a:lstStyle/>
          <a:p>
            <a:endParaRPr lang="en-US"/>
          </a:p>
        </p:txBody>
      </p:sp>
      <p:sp>
        <p:nvSpPr>
          <p:cNvPr id="1453076" name="AutoShape 20"/>
          <p:cNvSpPr>
            <a:spLocks noChangeArrowheads="1"/>
          </p:cNvSpPr>
          <p:nvPr/>
        </p:nvSpPr>
        <p:spPr bwMode="auto">
          <a:xfrm rot="-3430831">
            <a:off x="5207794" y="492919"/>
            <a:ext cx="1984375" cy="3271837"/>
          </a:xfrm>
          <a:prstGeom prst="triangle">
            <a:avLst>
              <a:gd name="adj" fmla="val 50000"/>
            </a:avLst>
          </a:prstGeom>
          <a:noFill/>
          <a:ln w="25400" algn="ctr">
            <a:solidFill>
              <a:schemeClr val="tx1"/>
            </a:solidFill>
            <a:prstDash val="dash"/>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30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30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530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530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530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30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530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530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530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530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530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530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530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53062">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530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5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60" grpId="0" animBg="1"/>
      <p:bldP spid="1453062" grpId="0" build="p"/>
      <p:bldP spid="1453063" grpId="0" animBg="1"/>
      <p:bldP spid="1453064" grpId="0" animBg="1"/>
      <p:bldP spid="1453065" grpId="0" animBg="1"/>
      <p:bldP spid="1453066" grpId="0"/>
      <p:bldP spid="1453068" grpId="0"/>
      <p:bldP spid="1453069" grpId="0" animBg="1"/>
      <p:bldP spid="1453070" grpId="0" animBg="1"/>
      <p:bldP spid="1453071" grpId="0" animBg="1"/>
      <p:bldP spid="1453072" grpId="0" animBg="1"/>
      <p:bldP spid="1453073" grpId="0" animBg="1"/>
      <p:bldP spid="1453074" grpId="0" animBg="1"/>
      <p:bldP spid="1453075" grpId="0" animBg="1"/>
      <p:bldP spid="145307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6"/>
          <p:cNvSpPr>
            <a:spLocks noGrp="1"/>
          </p:cNvSpPr>
          <p:nvPr>
            <p:ph type="sldNum" sz="quarter" idx="11"/>
          </p:nvPr>
        </p:nvSpPr>
        <p:spPr>
          <a:noFill/>
        </p:spPr>
        <p:txBody>
          <a:bodyPr/>
          <a:lstStyle/>
          <a:p>
            <a:fld id="{88E0413D-5859-4B5F-8162-E137262E94E9}" type="slidenum">
              <a:rPr lang="en-US"/>
              <a:pPr/>
              <a:t>107</a:t>
            </a:fld>
            <a:endParaRPr lang="en-US"/>
          </a:p>
        </p:txBody>
      </p:sp>
      <p:sp>
        <p:nvSpPr>
          <p:cNvPr id="19461" name="Rectangle 2"/>
          <p:cNvSpPr>
            <a:spLocks noGrp="1" noChangeArrowheads="1"/>
          </p:cNvSpPr>
          <p:nvPr>
            <p:ph type="title"/>
          </p:nvPr>
        </p:nvSpPr>
        <p:spPr>
          <a:xfrm>
            <a:off x="381000" y="76200"/>
            <a:ext cx="8001000" cy="457200"/>
          </a:xfrm>
        </p:spPr>
        <p:txBody>
          <a:bodyPr/>
          <a:lstStyle/>
          <a:p>
            <a:pPr eaLnBrk="1" hangingPunct="1"/>
            <a:r>
              <a:rPr lang="en-US" sz="3200" smtClean="0"/>
              <a:t>Feature Oriented CUStomizer (FOCUS)</a:t>
            </a:r>
          </a:p>
        </p:txBody>
      </p:sp>
      <p:sp>
        <p:nvSpPr>
          <p:cNvPr id="1455107" name="Rectangle 3"/>
          <p:cNvSpPr>
            <a:spLocks noChangeArrowheads="1"/>
          </p:cNvSpPr>
          <p:nvPr/>
        </p:nvSpPr>
        <p:spPr bwMode="auto">
          <a:xfrm>
            <a:off x="0" y="1371600"/>
            <a:ext cx="4648200" cy="381000"/>
          </a:xfrm>
          <a:prstGeom prst="rect">
            <a:avLst/>
          </a:prstGeom>
          <a:noFill/>
          <a:ln w="9525">
            <a:noFill/>
            <a:miter lim="800000"/>
            <a:headEnd/>
            <a:tailEnd/>
          </a:ln>
        </p:spPr>
        <p:txBody>
          <a:bodyPr/>
          <a:lstStyle/>
          <a:p>
            <a:pPr algn="l" eaLnBrk="1" hangingPunct="1">
              <a:spcBef>
                <a:spcPct val="10000"/>
              </a:spcBef>
            </a:pPr>
            <a:r>
              <a:rPr lang="en-US" sz="2000"/>
              <a:t>Middleware Instrumentation Phase</a:t>
            </a:r>
          </a:p>
        </p:txBody>
      </p:sp>
      <p:sp>
        <p:nvSpPr>
          <p:cNvPr id="1455108" name="Rectangle 4"/>
          <p:cNvSpPr>
            <a:spLocks noChangeArrowheads="1"/>
          </p:cNvSpPr>
          <p:nvPr/>
        </p:nvSpPr>
        <p:spPr bwMode="auto">
          <a:xfrm>
            <a:off x="0" y="4267200"/>
            <a:ext cx="4724400" cy="457200"/>
          </a:xfrm>
          <a:prstGeom prst="rect">
            <a:avLst/>
          </a:prstGeom>
          <a:noFill/>
          <a:ln w="9525">
            <a:noFill/>
            <a:miter lim="800000"/>
            <a:headEnd/>
            <a:tailEnd/>
          </a:ln>
        </p:spPr>
        <p:txBody>
          <a:bodyPr/>
          <a:lstStyle/>
          <a:p>
            <a:pPr algn="l" eaLnBrk="1" hangingPunct="1">
              <a:spcBef>
                <a:spcPct val="10000"/>
              </a:spcBef>
            </a:pPr>
            <a:r>
              <a:rPr lang="en-US" sz="2000"/>
              <a:t>Middleware Specialization Phase</a:t>
            </a:r>
          </a:p>
        </p:txBody>
      </p:sp>
      <p:sp>
        <p:nvSpPr>
          <p:cNvPr id="19464" name="Line 5"/>
          <p:cNvSpPr>
            <a:spLocks noChangeShapeType="1"/>
          </p:cNvSpPr>
          <p:nvPr/>
        </p:nvSpPr>
        <p:spPr bwMode="auto">
          <a:xfrm>
            <a:off x="609600" y="609600"/>
            <a:ext cx="7772400" cy="0"/>
          </a:xfrm>
          <a:prstGeom prst="line">
            <a:avLst/>
          </a:prstGeom>
          <a:noFill/>
          <a:ln w="38100">
            <a:solidFill>
              <a:srgbClr val="888888"/>
            </a:solidFill>
            <a:round/>
            <a:headEnd/>
            <a:tailEnd/>
          </a:ln>
        </p:spPr>
        <p:txBody>
          <a:bodyPr/>
          <a:lstStyle/>
          <a:p>
            <a:endParaRPr lang="en-US"/>
          </a:p>
        </p:txBody>
      </p:sp>
      <p:sp>
        <p:nvSpPr>
          <p:cNvPr id="19465" name="Text Box 6"/>
          <p:cNvSpPr txBox="1">
            <a:spLocks noChangeArrowheads="1"/>
          </p:cNvSpPr>
          <p:nvPr/>
        </p:nvSpPr>
        <p:spPr bwMode="auto">
          <a:xfrm>
            <a:off x="0" y="685800"/>
            <a:ext cx="9144000" cy="650875"/>
          </a:xfrm>
          <a:prstGeom prst="rect">
            <a:avLst/>
          </a:prstGeom>
          <a:solidFill>
            <a:srgbClr val="FFFF99"/>
          </a:solidFill>
          <a:ln w="9525">
            <a:solidFill>
              <a:schemeClr val="tx1"/>
            </a:solidFill>
            <a:miter lim="800000"/>
            <a:headEnd/>
            <a:tailEnd/>
          </a:ln>
        </p:spPr>
        <p:txBody>
          <a:bodyPr>
            <a:spAutoFit/>
          </a:bodyPr>
          <a:lstStyle/>
          <a:p>
            <a:pPr eaLnBrk="1" hangingPunct="1">
              <a:spcBef>
                <a:spcPct val="15000"/>
              </a:spcBef>
            </a:pPr>
            <a:r>
              <a:rPr lang="en-US" sz="1800">
                <a:cs typeface="Arial" charset="0"/>
              </a:rPr>
              <a:t>FOCUS addresses specialization challenges by building specialization language, tool, &amp; process to capture &amp; automate middleware specializations</a:t>
            </a:r>
          </a:p>
        </p:txBody>
      </p:sp>
      <p:graphicFrame>
        <p:nvGraphicFramePr>
          <p:cNvPr id="1455111" name="Object 7"/>
          <p:cNvGraphicFramePr>
            <a:graphicFrameLocks noChangeAspect="1"/>
          </p:cNvGraphicFramePr>
          <p:nvPr>
            <p:ph sz="quarter" idx="3"/>
          </p:nvPr>
        </p:nvGraphicFramePr>
        <p:xfrm>
          <a:off x="4038600" y="4416425"/>
          <a:ext cx="4267200" cy="2365375"/>
        </p:xfrm>
        <a:graphic>
          <a:graphicData uri="http://schemas.openxmlformats.org/presentationml/2006/ole">
            <p:oleObj spid="_x0000_s19458" name="Visio" r:id="rId4" imgW="7127377" imgH="3952119" progId="Visio.Drawing.11">
              <p:embed/>
            </p:oleObj>
          </a:graphicData>
        </a:graphic>
      </p:graphicFrame>
      <p:sp>
        <p:nvSpPr>
          <p:cNvPr id="1455112" name="Rectangle 8"/>
          <p:cNvSpPr>
            <a:spLocks noChangeArrowheads="1"/>
          </p:cNvSpPr>
          <p:nvPr/>
        </p:nvSpPr>
        <p:spPr bwMode="auto">
          <a:xfrm>
            <a:off x="6400800" y="2362200"/>
            <a:ext cx="914400" cy="914400"/>
          </a:xfrm>
          <a:prstGeom prst="rect">
            <a:avLst/>
          </a:prstGeom>
          <a:noFill/>
          <a:ln w="38100" algn="ctr">
            <a:solidFill>
              <a:schemeClr val="tx1"/>
            </a:solidFill>
            <a:miter lim="800000"/>
            <a:headEnd/>
            <a:tailEnd/>
          </a:ln>
        </p:spPr>
        <p:txBody>
          <a:bodyPr wrap="none" anchor="ctr"/>
          <a:lstStyle/>
          <a:p>
            <a:endParaRPr lang="en-US"/>
          </a:p>
        </p:txBody>
      </p:sp>
      <p:sp>
        <p:nvSpPr>
          <p:cNvPr id="1455113" name="Rectangle 9"/>
          <p:cNvSpPr>
            <a:spLocks noChangeArrowheads="1"/>
          </p:cNvSpPr>
          <p:nvPr/>
        </p:nvSpPr>
        <p:spPr bwMode="auto">
          <a:xfrm>
            <a:off x="6172200" y="1371600"/>
            <a:ext cx="1143000" cy="990600"/>
          </a:xfrm>
          <a:prstGeom prst="rect">
            <a:avLst/>
          </a:prstGeom>
          <a:noFill/>
          <a:ln w="38100" algn="ctr">
            <a:solidFill>
              <a:schemeClr val="tx1"/>
            </a:solidFill>
            <a:miter lim="800000"/>
            <a:headEnd/>
            <a:tailEnd/>
          </a:ln>
        </p:spPr>
        <p:txBody>
          <a:bodyPr wrap="none" anchor="ctr"/>
          <a:lstStyle/>
          <a:p>
            <a:endParaRPr lang="en-US"/>
          </a:p>
        </p:txBody>
      </p:sp>
      <p:sp>
        <p:nvSpPr>
          <p:cNvPr id="1455114" name="Rectangle 10"/>
          <p:cNvSpPr>
            <a:spLocks noChangeArrowheads="1"/>
          </p:cNvSpPr>
          <p:nvPr/>
        </p:nvSpPr>
        <p:spPr bwMode="auto">
          <a:xfrm>
            <a:off x="5257800" y="3505200"/>
            <a:ext cx="1295400" cy="914400"/>
          </a:xfrm>
          <a:prstGeom prst="rect">
            <a:avLst/>
          </a:prstGeom>
          <a:noFill/>
          <a:ln w="38100" algn="ctr">
            <a:solidFill>
              <a:schemeClr val="tx1"/>
            </a:solidFill>
            <a:miter lim="800000"/>
            <a:headEnd/>
            <a:tailEnd/>
          </a:ln>
        </p:spPr>
        <p:txBody>
          <a:bodyPr wrap="none" anchor="ctr"/>
          <a:lstStyle/>
          <a:p>
            <a:endParaRPr lang="en-US"/>
          </a:p>
        </p:txBody>
      </p:sp>
      <p:sp>
        <p:nvSpPr>
          <p:cNvPr id="1455115" name="Rectangle 11"/>
          <p:cNvSpPr>
            <a:spLocks noChangeArrowheads="1"/>
          </p:cNvSpPr>
          <p:nvPr/>
        </p:nvSpPr>
        <p:spPr bwMode="auto">
          <a:xfrm>
            <a:off x="5257800" y="5410200"/>
            <a:ext cx="914400" cy="990600"/>
          </a:xfrm>
          <a:prstGeom prst="rect">
            <a:avLst/>
          </a:prstGeom>
          <a:noFill/>
          <a:ln w="38100" algn="ctr">
            <a:solidFill>
              <a:schemeClr val="tx1"/>
            </a:solidFill>
            <a:miter lim="800000"/>
            <a:headEnd/>
            <a:tailEnd/>
          </a:ln>
        </p:spPr>
        <p:txBody>
          <a:bodyPr wrap="none" anchor="ctr"/>
          <a:lstStyle/>
          <a:p>
            <a:endParaRPr lang="en-US"/>
          </a:p>
        </p:txBody>
      </p:sp>
      <p:sp>
        <p:nvSpPr>
          <p:cNvPr id="1455116" name="Rectangle 12"/>
          <p:cNvSpPr>
            <a:spLocks noChangeArrowheads="1"/>
          </p:cNvSpPr>
          <p:nvPr/>
        </p:nvSpPr>
        <p:spPr bwMode="auto">
          <a:xfrm>
            <a:off x="6477000" y="5791200"/>
            <a:ext cx="1066800" cy="990600"/>
          </a:xfrm>
          <a:prstGeom prst="rect">
            <a:avLst/>
          </a:prstGeom>
          <a:noFill/>
          <a:ln w="38100" algn="ctr">
            <a:solidFill>
              <a:schemeClr val="tx1"/>
            </a:solidFill>
            <a:miter lim="800000"/>
            <a:headEnd/>
            <a:tailEnd/>
          </a:ln>
        </p:spPr>
        <p:txBody>
          <a:bodyPr wrap="none" anchor="ctr"/>
          <a:lstStyle/>
          <a:p>
            <a:endParaRPr lang="en-US"/>
          </a:p>
        </p:txBody>
      </p:sp>
      <p:sp>
        <p:nvSpPr>
          <p:cNvPr id="1455117" name="Rectangle 13"/>
          <p:cNvSpPr>
            <a:spLocks noChangeArrowheads="1"/>
          </p:cNvSpPr>
          <p:nvPr/>
        </p:nvSpPr>
        <p:spPr bwMode="auto">
          <a:xfrm>
            <a:off x="6629400" y="3429000"/>
            <a:ext cx="2514600" cy="1004888"/>
          </a:xfrm>
          <a:prstGeom prst="rect">
            <a:avLst/>
          </a:prstGeom>
          <a:noFill/>
          <a:ln w="38100" algn="ctr">
            <a:noFill/>
            <a:miter lim="800000"/>
            <a:headEnd/>
            <a:tailEnd/>
          </a:ln>
        </p:spPr>
        <p:txBody>
          <a:bodyPr>
            <a:spAutoFit/>
          </a:bodyPr>
          <a:lstStyle/>
          <a:p>
            <a:pPr marL="114300" indent="-114300" algn="l" eaLnBrk="1" hangingPunct="1">
              <a:buFontTx/>
              <a:buChar char="•"/>
            </a:pPr>
            <a:r>
              <a:rPr lang="en-US" sz="1200">
                <a:cs typeface="Arial" charset="0"/>
              </a:rPr>
              <a:t>~1,000 Perl SLOC Parser + weaver</a:t>
            </a:r>
          </a:p>
          <a:p>
            <a:pPr marL="114300" indent="-114300" algn="l" eaLnBrk="1" hangingPunct="1">
              <a:buFontTx/>
              <a:buChar char="•"/>
            </a:pPr>
            <a:r>
              <a:rPr lang="en-US" sz="1200">
                <a:cs typeface="Arial" charset="0"/>
              </a:rPr>
              <a:t>~2,500 XML SLOC specialization files</a:t>
            </a:r>
          </a:p>
          <a:p>
            <a:pPr marL="114300" indent="-114300" algn="l" eaLnBrk="1" hangingPunct="1">
              <a:buFontTx/>
              <a:buChar char="•"/>
            </a:pPr>
            <a:r>
              <a:rPr lang="en-US" sz="1200">
                <a:cs typeface="Arial" charset="0"/>
              </a:rPr>
              <a:t>~50 (files) annotations</a:t>
            </a:r>
          </a:p>
        </p:txBody>
      </p:sp>
      <p:graphicFrame>
        <p:nvGraphicFramePr>
          <p:cNvPr id="1455118" name="Object 14"/>
          <p:cNvGraphicFramePr>
            <a:graphicFrameLocks noChangeAspect="1"/>
          </p:cNvGraphicFramePr>
          <p:nvPr>
            <p:ph sz="quarter" idx="2"/>
          </p:nvPr>
        </p:nvGraphicFramePr>
        <p:xfrm>
          <a:off x="4589463" y="1541463"/>
          <a:ext cx="2622550" cy="3135312"/>
        </p:xfrm>
        <a:graphic>
          <a:graphicData uri="http://schemas.openxmlformats.org/presentationml/2006/ole">
            <p:oleObj spid="_x0000_s19459" name="Visio" r:id="rId5" imgW="5008914" imgH="5600339" progId="Visio.Drawing.11">
              <p:embed/>
            </p:oleObj>
          </a:graphicData>
        </a:graphic>
      </p:graphicFrame>
      <p:sp>
        <p:nvSpPr>
          <p:cNvPr id="1455119" name="Text Box 15"/>
          <p:cNvSpPr txBox="1">
            <a:spLocks noChangeArrowheads="1"/>
          </p:cNvSpPr>
          <p:nvPr/>
        </p:nvSpPr>
        <p:spPr bwMode="auto">
          <a:xfrm>
            <a:off x="0" y="1752600"/>
            <a:ext cx="4800600" cy="641350"/>
          </a:xfrm>
          <a:prstGeom prst="rect">
            <a:avLst/>
          </a:prstGeom>
          <a:noFill/>
          <a:ln w="38100" algn="ctr">
            <a:noFill/>
            <a:miter lim="800000"/>
            <a:headEnd/>
            <a:tailEnd/>
          </a:ln>
        </p:spPr>
        <p:txBody>
          <a:bodyPr>
            <a:spAutoFit/>
          </a:bodyPr>
          <a:lstStyle/>
          <a:p>
            <a:pPr marL="114300" indent="-114300" algn="l" eaLnBrk="1" hangingPunct="1">
              <a:spcBef>
                <a:spcPct val="10000"/>
              </a:spcBef>
              <a:buClr>
                <a:schemeClr val="tx1"/>
              </a:buClr>
              <a:buFontTx/>
              <a:buChar char="•"/>
            </a:pPr>
            <a:r>
              <a:rPr lang="en-US" sz="1800" b="0">
                <a:cs typeface="Arial" charset="0"/>
              </a:rPr>
              <a:t>Capture specialization transformations via FOCUS specialization language</a:t>
            </a:r>
          </a:p>
        </p:txBody>
      </p:sp>
      <p:sp>
        <p:nvSpPr>
          <p:cNvPr id="1455120" name="Text Box 16"/>
          <p:cNvSpPr txBox="1">
            <a:spLocks noChangeArrowheads="1"/>
          </p:cNvSpPr>
          <p:nvPr/>
        </p:nvSpPr>
        <p:spPr bwMode="auto">
          <a:xfrm>
            <a:off x="0" y="2422525"/>
            <a:ext cx="4648200" cy="641350"/>
          </a:xfrm>
          <a:prstGeom prst="rect">
            <a:avLst/>
          </a:prstGeom>
          <a:noFill/>
          <a:ln w="38100" algn="ctr">
            <a:noFill/>
            <a:miter lim="800000"/>
            <a:headEnd/>
            <a:tailEnd/>
          </a:ln>
        </p:spPr>
        <p:txBody>
          <a:bodyPr>
            <a:spAutoFit/>
          </a:bodyPr>
          <a:lstStyle/>
          <a:p>
            <a:pPr marL="114300" indent="-114300" algn="l" eaLnBrk="1" hangingPunct="1">
              <a:spcBef>
                <a:spcPct val="10000"/>
              </a:spcBef>
              <a:buClr>
                <a:schemeClr val="tx1"/>
              </a:buClr>
              <a:buFontTx/>
              <a:buChar char="•"/>
            </a:pPr>
            <a:r>
              <a:rPr lang="en-US" sz="1800" b="0">
                <a:cs typeface="Arial" charset="0"/>
              </a:rPr>
              <a:t>Annotate middleware source code with specialization directives </a:t>
            </a:r>
          </a:p>
        </p:txBody>
      </p:sp>
      <p:sp>
        <p:nvSpPr>
          <p:cNvPr id="1455121" name="Text Box 17"/>
          <p:cNvSpPr txBox="1">
            <a:spLocks noChangeArrowheads="1"/>
          </p:cNvSpPr>
          <p:nvPr/>
        </p:nvSpPr>
        <p:spPr bwMode="auto">
          <a:xfrm>
            <a:off x="0" y="3124200"/>
            <a:ext cx="4648200" cy="641350"/>
          </a:xfrm>
          <a:prstGeom prst="rect">
            <a:avLst/>
          </a:prstGeom>
          <a:noFill/>
          <a:ln w="38100" algn="ctr">
            <a:noFill/>
            <a:miter lim="800000"/>
            <a:headEnd/>
            <a:tailEnd/>
          </a:ln>
        </p:spPr>
        <p:txBody>
          <a:bodyPr>
            <a:spAutoFit/>
          </a:bodyPr>
          <a:lstStyle/>
          <a:p>
            <a:pPr marL="114300" indent="-114300" algn="l" eaLnBrk="1" hangingPunct="1">
              <a:spcBef>
                <a:spcPct val="10000"/>
              </a:spcBef>
              <a:buClr>
                <a:schemeClr val="tx1"/>
              </a:buClr>
              <a:buFontTx/>
              <a:buChar char="•"/>
            </a:pPr>
            <a:r>
              <a:rPr lang="en-US" sz="1800" b="0">
                <a:cs typeface="Arial" charset="0"/>
              </a:rPr>
              <a:t>Create a domain-specific language (DSL) to capture middleware variability</a:t>
            </a:r>
          </a:p>
        </p:txBody>
      </p:sp>
      <p:sp>
        <p:nvSpPr>
          <p:cNvPr id="1455122" name="Text Box 18"/>
          <p:cNvSpPr txBox="1">
            <a:spLocks noChangeArrowheads="1"/>
          </p:cNvSpPr>
          <p:nvPr/>
        </p:nvSpPr>
        <p:spPr bwMode="auto">
          <a:xfrm>
            <a:off x="0" y="4648200"/>
            <a:ext cx="4648200" cy="641350"/>
          </a:xfrm>
          <a:prstGeom prst="rect">
            <a:avLst/>
          </a:prstGeom>
          <a:noFill/>
          <a:ln w="38100" algn="ctr">
            <a:noFill/>
            <a:miter lim="800000"/>
            <a:headEnd/>
            <a:tailEnd/>
          </a:ln>
        </p:spPr>
        <p:txBody>
          <a:bodyPr>
            <a:spAutoFit/>
          </a:bodyPr>
          <a:lstStyle/>
          <a:p>
            <a:pPr marL="114300" indent="-114300" algn="l" eaLnBrk="1" hangingPunct="1">
              <a:spcBef>
                <a:spcPct val="10000"/>
              </a:spcBef>
              <a:buClr>
                <a:schemeClr val="tx1"/>
              </a:buClr>
              <a:buFontTx/>
              <a:buChar char="•"/>
            </a:pPr>
            <a:r>
              <a:rPr lang="en-US" sz="1800" b="0">
                <a:cs typeface="Arial" charset="0"/>
              </a:rPr>
              <a:t>Analyzes &amp; determines the type of specializations applicable</a:t>
            </a:r>
          </a:p>
        </p:txBody>
      </p:sp>
      <p:sp>
        <p:nvSpPr>
          <p:cNvPr id="1455123" name="Text Box 19"/>
          <p:cNvSpPr txBox="1">
            <a:spLocks noChangeArrowheads="1"/>
          </p:cNvSpPr>
          <p:nvPr/>
        </p:nvSpPr>
        <p:spPr bwMode="auto">
          <a:xfrm>
            <a:off x="0" y="5394325"/>
            <a:ext cx="4648200" cy="915988"/>
          </a:xfrm>
          <a:prstGeom prst="rect">
            <a:avLst/>
          </a:prstGeom>
          <a:noFill/>
          <a:ln w="38100" algn="ctr">
            <a:noFill/>
            <a:miter lim="800000"/>
            <a:headEnd/>
            <a:tailEnd/>
          </a:ln>
        </p:spPr>
        <p:txBody>
          <a:bodyPr>
            <a:spAutoFit/>
          </a:bodyPr>
          <a:lstStyle/>
          <a:p>
            <a:pPr marL="114300" indent="-114300" algn="l" eaLnBrk="1" hangingPunct="1">
              <a:spcBef>
                <a:spcPct val="10000"/>
              </a:spcBef>
              <a:buClr>
                <a:schemeClr val="tx1"/>
              </a:buClr>
              <a:buFontTx/>
              <a:buChar char="•"/>
            </a:pPr>
            <a:r>
              <a:rPr lang="en-US" sz="1800" b="0" i="1">
                <a:cs typeface="Arial" charset="0"/>
              </a:rPr>
              <a:t>FOCUS transformation engine</a:t>
            </a:r>
            <a:r>
              <a:rPr lang="en-US" sz="1800">
                <a:cs typeface="Arial" charset="0"/>
              </a:rPr>
              <a:t> </a:t>
            </a:r>
            <a:r>
              <a:rPr lang="en-US" sz="1800" b="0">
                <a:cs typeface="Arial" charset="0"/>
              </a:rPr>
              <a:t>selects the appropriate transformations &amp; uses the annotations to automate specializations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5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5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55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5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5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551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551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4551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551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5512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4551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551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55111"/>
                                        </p:tgtEl>
                                        <p:attrNameLst>
                                          <p:attrName>style.visibility</p:attrName>
                                        </p:attrNameLst>
                                      </p:cBhvr>
                                      <p:to>
                                        <p:strVal val="visible"/>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14551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5512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551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551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455116"/>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1455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5107" grpId="0"/>
      <p:bldP spid="1455108" grpId="0"/>
      <p:bldP spid="1455112" grpId="0" animBg="1"/>
      <p:bldP spid="1455112" grpId="1" animBg="1"/>
      <p:bldP spid="1455113" grpId="0" animBg="1"/>
      <p:bldP spid="1455113" grpId="1" animBg="1"/>
      <p:bldP spid="1455114" grpId="0" animBg="1"/>
      <p:bldP spid="1455114" grpId="1" animBg="1"/>
      <p:bldP spid="1455115" grpId="0" animBg="1"/>
      <p:bldP spid="1455115" grpId="1" animBg="1"/>
      <p:bldP spid="1455116" grpId="0" animBg="1"/>
      <p:bldP spid="1455117" grpId="0"/>
      <p:bldP spid="1455119" grpId="0"/>
      <p:bldP spid="1455120" grpId="0"/>
      <p:bldP spid="1455121" grpId="0"/>
      <p:bldP spid="1455122" grpId="0"/>
      <p:bldP spid="145512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4"/>
          <p:cNvSpPr>
            <a:spLocks noGrp="1"/>
          </p:cNvSpPr>
          <p:nvPr>
            <p:ph type="sldNum" sz="quarter" idx="11"/>
          </p:nvPr>
        </p:nvSpPr>
        <p:spPr>
          <a:noFill/>
        </p:spPr>
        <p:txBody>
          <a:bodyPr/>
          <a:lstStyle/>
          <a:p>
            <a:fld id="{2FD63859-B862-4D94-B064-B98AF0A94BCF}" type="slidenum">
              <a:rPr lang="en-US"/>
              <a:pPr/>
              <a:t>108</a:t>
            </a:fld>
            <a:endParaRPr lang="en-US"/>
          </a:p>
        </p:txBody>
      </p:sp>
      <p:sp>
        <p:nvSpPr>
          <p:cNvPr id="111619" name="Rectangle 2"/>
          <p:cNvSpPr>
            <a:spLocks noGrp="1" noChangeArrowheads="1"/>
          </p:cNvSpPr>
          <p:nvPr>
            <p:ph type="title"/>
          </p:nvPr>
        </p:nvSpPr>
        <p:spPr>
          <a:xfrm>
            <a:off x="685800" y="0"/>
            <a:ext cx="7772400" cy="554038"/>
          </a:xfrm>
        </p:spPr>
        <p:txBody>
          <a:bodyPr/>
          <a:lstStyle/>
          <a:p>
            <a:pPr eaLnBrk="1" hangingPunct="1"/>
            <a:r>
              <a:rPr lang="en-US" sz="3200" smtClean="0"/>
              <a:t>FOCUS Specialization Language (FSL)</a:t>
            </a:r>
          </a:p>
        </p:txBody>
      </p:sp>
      <p:sp>
        <p:nvSpPr>
          <p:cNvPr id="111620" name="Rectangle 3"/>
          <p:cNvSpPr>
            <a:spLocks noGrp="1" noChangeArrowheads="1"/>
          </p:cNvSpPr>
          <p:nvPr>
            <p:ph type="body" idx="1"/>
          </p:nvPr>
        </p:nvSpPr>
        <p:spPr>
          <a:xfrm>
            <a:off x="304800" y="622300"/>
            <a:ext cx="8458200" cy="381000"/>
          </a:xfrm>
          <a:solidFill>
            <a:srgbClr val="FFFF99"/>
          </a:solidFill>
          <a:ln>
            <a:solidFill>
              <a:schemeClr val="tx1"/>
            </a:solidFill>
          </a:ln>
        </p:spPr>
        <p:txBody>
          <a:bodyPr/>
          <a:lstStyle/>
          <a:p>
            <a:pPr marL="228600" indent="-228600" algn="ctr" eaLnBrk="1" hangingPunct="1">
              <a:buFontTx/>
              <a:buNone/>
            </a:pPr>
            <a:r>
              <a:rPr lang="en-US" smtClean="0"/>
              <a:t>FOCUS uses an XML DTD to create a DSL for capturing specializations</a:t>
            </a:r>
          </a:p>
        </p:txBody>
      </p:sp>
      <p:sp>
        <p:nvSpPr>
          <p:cNvPr id="111621" name="AutoShape 4"/>
          <p:cNvSpPr>
            <a:spLocks noChangeArrowheads="1"/>
          </p:cNvSpPr>
          <p:nvPr/>
        </p:nvSpPr>
        <p:spPr bwMode="auto">
          <a:xfrm>
            <a:off x="3276600" y="3505200"/>
            <a:ext cx="1981200" cy="609600"/>
          </a:xfrm>
          <a:prstGeom prst="cloudCallout">
            <a:avLst>
              <a:gd name="adj1" fmla="val 1204"/>
              <a:gd name="adj2" fmla="val 50259"/>
            </a:avLst>
          </a:prstGeom>
          <a:solidFill>
            <a:srgbClr val="FFFF99"/>
          </a:solidFill>
          <a:ln w="19050">
            <a:solidFill>
              <a:schemeClr val="tx1"/>
            </a:solidFill>
            <a:round/>
            <a:headEnd/>
            <a:tailEnd/>
          </a:ln>
        </p:spPr>
        <p:txBody>
          <a:bodyPr/>
          <a:lstStyle/>
          <a:p>
            <a:pPr eaLnBrk="1" hangingPunct="1"/>
            <a:r>
              <a:rPr lang="en-US" sz="2200" b="0">
                <a:cs typeface="Arial" charset="0"/>
              </a:rPr>
              <a:t>FSL</a:t>
            </a:r>
          </a:p>
        </p:txBody>
      </p:sp>
      <p:sp>
        <p:nvSpPr>
          <p:cNvPr id="1457157" name="Freeform 5"/>
          <p:cNvSpPr>
            <a:spLocks/>
          </p:cNvSpPr>
          <p:nvPr/>
        </p:nvSpPr>
        <p:spPr bwMode="auto">
          <a:xfrm>
            <a:off x="4572000" y="990600"/>
            <a:ext cx="3276600" cy="2819400"/>
          </a:xfrm>
          <a:custGeom>
            <a:avLst/>
            <a:gdLst>
              <a:gd name="T0" fmla="*/ 755 w 755"/>
              <a:gd name="T1" fmla="*/ 570 h 1489"/>
              <a:gd name="T2" fmla="*/ 544 w 755"/>
              <a:gd name="T3" fmla="*/ 0 h 1489"/>
              <a:gd name="T4" fmla="*/ 0 w 755"/>
              <a:gd name="T5" fmla="*/ 1489 h 1489"/>
              <a:gd name="T6" fmla="*/ 755 w 755"/>
              <a:gd name="T7" fmla="*/ 570 h 1489"/>
              <a:gd name="T8" fmla="*/ 0 60000 65536"/>
              <a:gd name="T9" fmla="*/ 0 60000 65536"/>
              <a:gd name="T10" fmla="*/ 0 60000 65536"/>
              <a:gd name="T11" fmla="*/ 0 60000 65536"/>
              <a:gd name="T12" fmla="*/ 0 w 755"/>
              <a:gd name="T13" fmla="*/ 0 h 1489"/>
              <a:gd name="T14" fmla="*/ 755 w 755"/>
              <a:gd name="T15" fmla="*/ 1489 h 1489"/>
            </a:gdLst>
            <a:ahLst/>
            <a:cxnLst>
              <a:cxn ang="T8">
                <a:pos x="T0" y="T1"/>
              </a:cxn>
              <a:cxn ang="T9">
                <a:pos x="T2" y="T3"/>
              </a:cxn>
              <a:cxn ang="T10">
                <a:pos x="T4" y="T5"/>
              </a:cxn>
              <a:cxn ang="T11">
                <a:pos x="T6" y="T7"/>
              </a:cxn>
            </a:cxnLst>
            <a:rect l="T12" t="T13" r="T14" b="T15"/>
            <a:pathLst>
              <a:path w="755" h="1489">
                <a:moveTo>
                  <a:pt x="755" y="570"/>
                </a:moveTo>
                <a:lnTo>
                  <a:pt x="544" y="0"/>
                </a:lnTo>
                <a:lnTo>
                  <a:pt x="0" y="1489"/>
                </a:lnTo>
                <a:lnTo>
                  <a:pt x="755" y="570"/>
                </a:lnTo>
                <a:close/>
              </a:path>
            </a:pathLst>
          </a:custGeom>
          <a:gradFill rotWithShape="1">
            <a:gsLst>
              <a:gs pos="0">
                <a:srgbClr val="C0C0C0"/>
              </a:gs>
              <a:gs pos="100000">
                <a:srgbClr val="595959"/>
              </a:gs>
            </a:gsLst>
            <a:lin ang="2700000" scaled="1"/>
          </a:gradFill>
          <a:ln w="19050" cap="flat" cmpd="sng">
            <a:noFill/>
            <a:prstDash val="solid"/>
            <a:round/>
            <a:headEnd type="none" w="med" len="med"/>
            <a:tailEnd type="none" w="med" len="med"/>
          </a:ln>
        </p:spPr>
        <p:txBody>
          <a:bodyPr/>
          <a:lstStyle/>
          <a:p>
            <a:endParaRPr lang="en-US"/>
          </a:p>
        </p:txBody>
      </p:sp>
      <p:sp>
        <p:nvSpPr>
          <p:cNvPr id="1457158" name="AutoShape 6"/>
          <p:cNvSpPr>
            <a:spLocks noChangeArrowheads="1"/>
          </p:cNvSpPr>
          <p:nvPr/>
        </p:nvSpPr>
        <p:spPr bwMode="auto">
          <a:xfrm>
            <a:off x="5181600" y="990600"/>
            <a:ext cx="3810000" cy="2057400"/>
          </a:xfrm>
          <a:prstGeom prst="roundRect">
            <a:avLst>
              <a:gd name="adj" fmla="val 16667"/>
            </a:avLst>
          </a:prstGeom>
          <a:solidFill>
            <a:schemeClr val="bg1"/>
          </a:solidFill>
          <a:ln w="9525" algn="ctr">
            <a:solidFill>
              <a:schemeClr val="tx1"/>
            </a:solidFill>
            <a:round/>
            <a:headEnd/>
            <a:tailEnd/>
          </a:ln>
        </p:spPr>
        <p:txBody>
          <a:bodyPr wrap="none" anchor="ctr"/>
          <a:lstStyle/>
          <a:p>
            <a:pPr algn="l" eaLnBrk="1" hangingPunct="1"/>
            <a:r>
              <a:rPr lang="en-US" sz="1600">
                <a:solidFill>
                  <a:srgbClr val="FF0000"/>
                </a:solidFill>
                <a:cs typeface="Arial" charset="0"/>
              </a:rPr>
              <a:t>Capability to perform code </a:t>
            </a:r>
          </a:p>
          <a:p>
            <a:pPr algn="l" eaLnBrk="1" hangingPunct="1"/>
            <a:r>
              <a:rPr lang="en-US" sz="1600">
                <a:solidFill>
                  <a:srgbClr val="FF0000"/>
                </a:solidFill>
                <a:cs typeface="Arial" charset="0"/>
              </a:rPr>
              <a:t>substitutions</a:t>
            </a:r>
          </a:p>
          <a:p>
            <a:pPr algn="l" eaLnBrk="1" hangingPunct="1">
              <a:buFontTx/>
              <a:buChar char="•"/>
            </a:pPr>
            <a:r>
              <a:rPr lang="en-US" sz="1600" b="0">
                <a:cs typeface="Arial" charset="0"/>
              </a:rPr>
              <a:t> </a:t>
            </a:r>
            <a:r>
              <a:rPr lang="en-US" sz="1600">
                <a:cs typeface="Arial" charset="0"/>
              </a:rPr>
              <a:t>Devirtualize interfaces</a:t>
            </a:r>
          </a:p>
          <a:p>
            <a:pPr algn="l" eaLnBrk="1" hangingPunct="1">
              <a:buFontTx/>
              <a:buChar char="•"/>
            </a:pPr>
            <a:r>
              <a:rPr lang="en-US" sz="1600">
                <a:cs typeface="Arial" charset="0"/>
              </a:rPr>
              <a:t> Replace base classes with derived </a:t>
            </a:r>
          </a:p>
          <a:p>
            <a:pPr algn="l" eaLnBrk="1" hangingPunct="1"/>
            <a:r>
              <a:rPr lang="en-US" sz="1600">
                <a:cs typeface="Arial" charset="0"/>
              </a:rPr>
              <a:t>  class</a:t>
            </a:r>
          </a:p>
          <a:p>
            <a:pPr algn="l" eaLnBrk="1" hangingPunct="1"/>
            <a:r>
              <a:rPr lang="en-US" sz="1600">
                <a:solidFill>
                  <a:srgbClr val="FF3300"/>
                </a:solidFill>
                <a:cs typeface="Arial" charset="0"/>
              </a:rPr>
              <a:t>FSL Approach</a:t>
            </a:r>
          </a:p>
          <a:p>
            <a:pPr algn="l" eaLnBrk="1" hangingPunct="1">
              <a:buFontTx/>
              <a:buChar char="•"/>
            </a:pPr>
            <a:r>
              <a:rPr lang="en-US" sz="1600">
                <a:cs typeface="Arial" charset="0"/>
              </a:rPr>
              <a:t> &lt;substitute&gt;: Capability to do </a:t>
            </a:r>
          </a:p>
          <a:p>
            <a:pPr algn="l" eaLnBrk="1" hangingPunct="1"/>
            <a:r>
              <a:rPr lang="en-US" sz="1600">
                <a:cs typeface="Arial" charset="0"/>
              </a:rPr>
              <a:t>  &lt;search&gt; … &lt;replace&gt; on code</a:t>
            </a:r>
          </a:p>
        </p:txBody>
      </p:sp>
      <p:sp>
        <p:nvSpPr>
          <p:cNvPr id="1457159" name="Text Box 7"/>
          <p:cNvSpPr txBox="1">
            <a:spLocks noChangeArrowheads="1"/>
          </p:cNvSpPr>
          <p:nvPr/>
        </p:nvSpPr>
        <p:spPr bwMode="auto">
          <a:xfrm>
            <a:off x="152400" y="4191000"/>
            <a:ext cx="4572000" cy="1016000"/>
          </a:xfrm>
          <a:prstGeom prst="rect">
            <a:avLst/>
          </a:prstGeom>
          <a:solidFill>
            <a:srgbClr val="CCFFFF"/>
          </a:solidFill>
          <a:ln w="9525">
            <a:solidFill>
              <a:schemeClr val="tx1"/>
            </a:solidFill>
            <a:miter lim="800000"/>
            <a:headEnd/>
            <a:tailEnd/>
          </a:ln>
        </p:spPr>
        <p:txBody>
          <a:bodyPr>
            <a:spAutoFit/>
          </a:bodyPr>
          <a:lstStyle/>
          <a:p>
            <a:pPr algn="l" eaLnBrk="1" hangingPunct="1"/>
            <a:r>
              <a:rPr lang="en-US" sz="1500">
                <a:cs typeface="Arial" charset="0"/>
              </a:rPr>
              <a:t>&lt;substitute&gt;</a:t>
            </a:r>
          </a:p>
          <a:p>
            <a:pPr algn="l" eaLnBrk="1" hangingPunct="1"/>
            <a:r>
              <a:rPr lang="en-US" sz="1500">
                <a:cs typeface="Arial" charset="0"/>
              </a:rPr>
              <a:t> &lt;search&gt;ACE_Reactor_Impl&lt;/search&gt;</a:t>
            </a:r>
          </a:p>
          <a:p>
            <a:pPr algn="l" eaLnBrk="1" hangingPunct="1"/>
            <a:r>
              <a:rPr lang="en-US" sz="1500">
                <a:cs typeface="Arial" charset="0"/>
              </a:rPr>
              <a:t> &lt;replace&gt;ACE_Select_Reactor_Impl&lt;/replace&gt;</a:t>
            </a:r>
          </a:p>
          <a:p>
            <a:pPr algn="l" eaLnBrk="1" hangingPunct="1"/>
            <a:r>
              <a:rPr lang="en-US" sz="1500">
                <a:cs typeface="Arial" charset="0"/>
              </a:rPr>
              <a:t>&lt;/substitute&gt; </a:t>
            </a:r>
          </a:p>
        </p:txBody>
      </p:sp>
      <p:sp>
        <p:nvSpPr>
          <p:cNvPr id="1457160" name="Text Box 8"/>
          <p:cNvSpPr txBox="1">
            <a:spLocks noChangeArrowheads="1"/>
          </p:cNvSpPr>
          <p:nvPr/>
        </p:nvSpPr>
        <p:spPr bwMode="auto">
          <a:xfrm>
            <a:off x="152400" y="5384800"/>
            <a:ext cx="5029200" cy="1473200"/>
          </a:xfrm>
          <a:prstGeom prst="rect">
            <a:avLst/>
          </a:prstGeom>
          <a:solidFill>
            <a:srgbClr val="CCFFFF"/>
          </a:solidFill>
          <a:ln w="9525">
            <a:solidFill>
              <a:schemeClr val="tx1"/>
            </a:solidFill>
            <a:miter lim="800000"/>
            <a:headEnd/>
            <a:tailEnd/>
          </a:ln>
        </p:spPr>
        <p:txBody>
          <a:bodyPr>
            <a:spAutoFit/>
          </a:bodyPr>
          <a:lstStyle/>
          <a:p>
            <a:pPr algn="l" eaLnBrk="1" hangingPunct="1"/>
            <a:r>
              <a:rPr lang="en-US" sz="1500">
                <a:cs typeface="Arial" charset="0"/>
              </a:rPr>
              <a:t>&lt;copy-from-source&gt;</a:t>
            </a:r>
          </a:p>
          <a:p>
            <a:pPr algn="l" eaLnBrk="1" hangingPunct="1"/>
            <a:r>
              <a:rPr lang="en-US" sz="1500">
                <a:cs typeface="Arial" charset="0"/>
              </a:rPr>
              <a:t>  &lt;source&gt;Select_Reactor.h&lt;/source&gt;</a:t>
            </a:r>
          </a:p>
          <a:p>
            <a:pPr algn="l" eaLnBrk="1" hangingPunct="1"/>
            <a:r>
              <a:rPr lang="en-US" sz="1500">
                <a:cs typeface="Arial" charset="0"/>
              </a:rPr>
              <a:t>  &lt;copy-hook-start&gt;HOOK-START &lt;/copy-hook-start&gt;</a:t>
            </a:r>
          </a:p>
          <a:p>
            <a:pPr algn="l" eaLnBrk="1" hangingPunct="1"/>
            <a:r>
              <a:rPr lang="en-US" sz="1500">
                <a:cs typeface="Arial" charset="0"/>
              </a:rPr>
              <a:t>  &lt;copy-hook-end&gt;HOOK-END &lt;/copy-hook-end&gt;</a:t>
            </a:r>
          </a:p>
          <a:p>
            <a:pPr algn="l" eaLnBrk="1" hangingPunct="1"/>
            <a:r>
              <a:rPr lang="en-US" sz="1500">
                <a:cs typeface="Arial" charset="0"/>
              </a:rPr>
              <a:t>  &lt;dest-hook&gt;HOOK-COPY&lt;/dest-hook&gt;</a:t>
            </a:r>
          </a:p>
          <a:p>
            <a:pPr algn="l" eaLnBrk="1" hangingPunct="1"/>
            <a:r>
              <a:rPr lang="en-US" sz="1500">
                <a:cs typeface="Arial" charset="0"/>
              </a:rPr>
              <a:t>&lt;/copy-from-source&gt;</a:t>
            </a:r>
          </a:p>
        </p:txBody>
      </p:sp>
      <p:sp>
        <p:nvSpPr>
          <p:cNvPr id="1457161" name="Freeform 9"/>
          <p:cNvSpPr>
            <a:spLocks/>
          </p:cNvSpPr>
          <p:nvPr/>
        </p:nvSpPr>
        <p:spPr bwMode="auto">
          <a:xfrm rot="3087346">
            <a:off x="5105400" y="2895600"/>
            <a:ext cx="3276600" cy="2819400"/>
          </a:xfrm>
          <a:custGeom>
            <a:avLst/>
            <a:gdLst>
              <a:gd name="T0" fmla="*/ 755 w 755"/>
              <a:gd name="T1" fmla="*/ 570 h 1489"/>
              <a:gd name="T2" fmla="*/ 544 w 755"/>
              <a:gd name="T3" fmla="*/ 0 h 1489"/>
              <a:gd name="T4" fmla="*/ 0 w 755"/>
              <a:gd name="T5" fmla="*/ 1489 h 1489"/>
              <a:gd name="T6" fmla="*/ 755 w 755"/>
              <a:gd name="T7" fmla="*/ 570 h 1489"/>
              <a:gd name="T8" fmla="*/ 0 60000 65536"/>
              <a:gd name="T9" fmla="*/ 0 60000 65536"/>
              <a:gd name="T10" fmla="*/ 0 60000 65536"/>
              <a:gd name="T11" fmla="*/ 0 60000 65536"/>
              <a:gd name="T12" fmla="*/ 0 w 755"/>
              <a:gd name="T13" fmla="*/ 0 h 1489"/>
              <a:gd name="T14" fmla="*/ 755 w 755"/>
              <a:gd name="T15" fmla="*/ 1489 h 1489"/>
            </a:gdLst>
            <a:ahLst/>
            <a:cxnLst>
              <a:cxn ang="T8">
                <a:pos x="T0" y="T1"/>
              </a:cxn>
              <a:cxn ang="T9">
                <a:pos x="T2" y="T3"/>
              </a:cxn>
              <a:cxn ang="T10">
                <a:pos x="T4" y="T5"/>
              </a:cxn>
              <a:cxn ang="T11">
                <a:pos x="T6" y="T7"/>
              </a:cxn>
            </a:cxnLst>
            <a:rect l="T12" t="T13" r="T14" b="T15"/>
            <a:pathLst>
              <a:path w="755" h="1489">
                <a:moveTo>
                  <a:pt x="755" y="570"/>
                </a:moveTo>
                <a:lnTo>
                  <a:pt x="544" y="0"/>
                </a:lnTo>
                <a:lnTo>
                  <a:pt x="0" y="1489"/>
                </a:lnTo>
                <a:lnTo>
                  <a:pt x="755" y="570"/>
                </a:lnTo>
                <a:close/>
              </a:path>
            </a:pathLst>
          </a:custGeom>
          <a:gradFill rotWithShape="1">
            <a:gsLst>
              <a:gs pos="0">
                <a:srgbClr val="C0C0C0"/>
              </a:gs>
              <a:gs pos="100000">
                <a:srgbClr val="595959"/>
              </a:gs>
            </a:gsLst>
            <a:lin ang="2700000" scaled="1"/>
          </a:gradFill>
          <a:ln w="19050" cap="flat" cmpd="sng">
            <a:noFill/>
            <a:prstDash val="solid"/>
            <a:round/>
            <a:headEnd type="none" w="med" len="med"/>
            <a:tailEnd type="none" w="med" len="med"/>
          </a:ln>
        </p:spPr>
        <p:txBody>
          <a:bodyPr/>
          <a:lstStyle/>
          <a:p>
            <a:endParaRPr lang="en-US"/>
          </a:p>
        </p:txBody>
      </p:sp>
      <p:sp>
        <p:nvSpPr>
          <p:cNvPr id="1457162" name="AutoShape 10"/>
          <p:cNvSpPr>
            <a:spLocks noChangeArrowheads="1"/>
          </p:cNvSpPr>
          <p:nvPr/>
        </p:nvSpPr>
        <p:spPr bwMode="auto">
          <a:xfrm>
            <a:off x="5181600" y="3162300"/>
            <a:ext cx="3810000" cy="2362200"/>
          </a:xfrm>
          <a:prstGeom prst="roundRect">
            <a:avLst>
              <a:gd name="adj" fmla="val 16667"/>
            </a:avLst>
          </a:prstGeom>
          <a:solidFill>
            <a:schemeClr val="bg1"/>
          </a:solidFill>
          <a:ln w="9525" algn="ctr">
            <a:solidFill>
              <a:schemeClr val="tx1"/>
            </a:solidFill>
            <a:round/>
            <a:headEnd/>
            <a:tailEnd/>
          </a:ln>
        </p:spPr>
        <p:txBody>
          <a:bodyPr wrap="none" anchor="ctr"/>
          <a:lstStyle/>
          <a:p>
            <a:pPr algn="l" eaLnBrk="1" hangingPunct="1"/>
            <a:r>
              <a:rPr lang="en-US" sz="1600">
                <a:solidFill>
                  <a:srgbClr val="FF0000"/>
                </a:solidFill>
                <a:cs typeface="Arial" charset="0"/>
              </a:rPr>
              <a:t>Capability to weave code at </a:t>
            </a:r>
          </a:p>
          <a:p>
            <a:pPr algn="l" eaLnBrk="1" hangingPunct="1"/>
            <a:r>
              <a:rPr lang="en-US" sz="1600">
                <a:solidFill>
                  <a:srgbClr val="FF0000"/>
                </a:solidFill>
                <a:cs typeface="Arial" charset="0"/>
              </a:rPr>
              <a:t>specified points</a:t>
            </a:r>
          </a:p>
          <a:p>
            <a:pPr algn="l" eaLnBrk="1" hangingPunct="1">
              <a:buFontTx/>
              <a:buChar char="•"/>
            </a:pPr>
            <a:r>
              <a:rPr lang="en-US" sz="1600" b="0">
                <a:cs typeface="Arial" charset="0"/>
              </a:rPr>
              <a:t> </a:t>
            </a:r>
            <a:r>
              <a:rPr lang="en-US" sz="1600">
                <a:cs typeface="Arial" charset="0"/>
              </a:rPr>
              <a:t>The layer folding specializations </a:t>
            </a:r>
          </a:p>
          <a:p>
            <a:pPr algn="l" eaLnBrk="1" hangingPunct="1"/>
            <a:r>
              <a:rPr lang="en-US" sz="1600">
                <a:cs typeface="Arial" charset="0"/>
              </a:rPr>
              <a:t>  require code to be woven in along </a:t>
            </a:r>
          </a:p>
          <a:p>
            <a:pPr algn="l" eaLnBrk="1" hangingPunct="1"/>
            <a:r>
              <a:rPr lang="en-US" sz="1600">
                <a:cs typeface="Arial" charset="0"/>
              </a:rPr>
              <a:t>  the request processing path</a:t>
            </a:r>
            <a:r>
              <a:rPr lang="en-US" sz="1600" b="0">
                <a:cs typeface="Arial" charset="0"/>
              </a:rPr>
              <a:t> </a:t>
            </a:r>
          </a:p>
          <a:p>
            <a:pPr algn="l" eaLnBrk="1" hangingPunct="1"/>
            <a:r>
              <a:rPr lang="en-US" sz="1600">
                <a:solidFill>
                  <a:srgbClr val="FF3300"/>
                </a:solidFill>
                <a:cs typeface="Arial" charset="0"/>
              </a:rPr>
              <a:t>FSL Approach</a:t>
            </a:r>
          </a:p>
          <a:p>
            <a:pPr algn="l" eaLnBrk="1" hangingPunct="1">
              <a:buFontTx/>
              <a:buChar char="•"/>
            </a:pPr>
            <a:r>
              <a:rPr lang="en-US" sz="1600">
                <a:cs typeface="Arial" charset="0"/>
              </a:rPr>
              <a:t> &lt;add&gt;: &lt;hook&gt; that specifies the </a:t>
            </a:r>
          </a:p>
          <a:p>
            <a:pPr algn="l" eaLnBrk="1" hangingPunct="1"/>
            <a:r>
              <a:rPr lang="en-US" sz="1600">
                <a:cs typeface="Arial" charset="0"/>
              </a:rPr>
              <a:t>  annotated point; &lt;data&gt; where </a:t>
            </a:r>
          </a:p>
          <a:p>
            <a:pPr algn="l" eaLnBrk="1" hangingPunct="1"/>
            <a:r>
              <a:rPr lang="en-US" sz="1600">
                <a:cs typeface="Arial" charset="0"/>
              </a:rPr>
              <a:t>  data is specified </a:t>
            </a:r>
          </a:p>
        </p:txBody>
      </p:sp>
      <p:sp>
        <p:nvSpPr>
          <p:cNvPr id="1457163" name="Freeform 11"/>
          <p:cNvSpPr>
            <a:spLocks/>
          </p:cNvSpPr>
          <p:nvPr/>
        </p:nvSpPr>
        <p:spPr bwMode="auto">
          <a:xfrm rot="-6200859">
            <a:off x="457200" y="1143000"/>
            <a:ext cx="3276600" cy="2819400"/>
          </a:xfrm>
          <a:custGeom>
            <a:avLst/>
            <a:gdLst>
              <a:gd name="T0" fmla="*/ 755 w 755"/>
              <a:gd name="T1" fmla="*/ 570 h 1489"/>
              <a:gd name="T2" fmla="*/ 544 w 755"/>
              <a:gd name="T3" fmla="*/ 0 h 1489"/>
              <a:gd name="T4" fmla="*/ 0 w 755"/>
              <a:gd name="T5" fmla="*/ 1489 h 1489"/>
              <a:gd name="T6" fmla="*/ 755 w 755"/>
              <a:gd name="T7" fmla="*/ 570 h 1489"/>
              <a:gd name="T8" fmla="*/ 0 60000 65536"/>
              <a:gd name="T9" fmla="*/ 0 60000 65536"/>
              <a:gd name="T10" fmla="*/ 0 60000 65536"/>
              <a:gd name="T11" fmla="*/ 0 60000 65536"/>
              <a:gd name="T12" fmla="*/ 0 w 755"/>
              <a:gd name="T13" fmla="*/ 0 h 1489"/>
              <a:gd name="T14" fmla="*/ 755 w 755"/>
              <a:gd name="T15" fmla="*/ 1489 h 1489"/>
            </a:gdLst>
            <a:ahLst/>
            <a:cxnLst>
              <a:cxn ang="T8">
                <a:pos x="T0" y="T1"/>
              </a:cxn>
              <a:cxn ang="T9">
                <a:pos x="T2" y="T3"/>
              </a:cxn>
              <a:cxn ang="T10">
                <a:pos x="T4" y="T5"/>
              </a:cxn>
              <a:cxn ang="T11">
                <a:pos x="T6" y="T7"/>
              </a:cxn>
            </a:cxnLst>
            <a:rect l="T12" t="T13" r="T14" b="T15"/>
            <a:pathLst>
              <a:path w="755" h="1489">
                <a:moveTo>
                  <a:pt x="755" y="570"/>
                </a:moveTo>
                <a:lnTo>
                  <a:pt x="544" y="0"/>
                </a:lnTo>
                <a:lnTo>
                  <a:pt x="0" y="1489"/>
                </a:lnTo>
                <a:lnTo>
                  <a:pt x="755" y="570"/>
                </a:lnTo>
                <a:close/>
              </a:path>
            </a:pathLst>
          </a:custGeom>
          <a:gradFill rotWithShape="1">
            <a:gsLst>
              <a:gs pos="0">
                <a:srgbClr val="C0C0C0"/>
              </a:gs>
              <a:gs pos="100000">
                <a:srgbClr val="595959"/>
              </a:gs>
            </a:gsLst>
            <a:lin ang="2700000" scaled="1"/>
          </a:gradFill>
          <a:ln w="19050" cap="flat" cmpd="sng">
            <a:noFill/>
            <a:prstDash val="solid"/>
            <a:round/>
            <a:headEnd type="none" w="med" len="med"/>
            <a:tailEnd type="none" w="med" len="med"/>
          </a:ln>
        </p:spPr>
        <p:txBody>
          <a:bodyPr/>
          <a:lstStyle/>
          <a:p>
            <a:endParaRPr lang="en-US"/>
          </a:p>
        </p:txBody>
      </p:sp>
      <p:sp>
        <p:nvSpPr>
          <p:cNvPr id="1457164" name="AutoShape 12"/>
          <p:cNvSpPr>
            <a:spLocks noChangeArrowheads="1"/>
          </p:cNvSpPr>
          <p:nvPr/>
        </p:nvSpPr>
        <p:spPr bwMode="auto">
          <a:xfrm>
            <a:off x="152400" y="1066800"/>
            <a:ext cx="4800600" cy="2286000"/>
          </a:xfrm>
          <a:prstGeom prst="roundRect">
            <a:avLst>
              <a:gd name="adj" fmla="val 16667"/>
            </a:avLst>
          </a:prstGeom>
          <a:solidFill>
            <a:schemeClr val="bg1"/>
          </a:solidFill>
          <a:ln w="9525" algn="ctr">
            <a:solidFill>
              <a:schemeClr val="tx1"/>
            </a:solidFill>
            <a:round/>
            <a:headEnd/>
            <a:tailEnd/>
          </a:ln>
        </p:spPr>
        <p:txBody>
          <a:bodyPr wrap="none" anchor="ctr"/>
          <a:lstStyle/>
          <a:p>
            <a:pPr algn="l" eaLnBrk="1" hangingPunct="1"/>
            <a:r>
              <a:rPr lang="en-US" sz="1600">
                <a:solidFill>
                  <a:srgbClr val="FF0000"/>
                </a:solidFill>
                <a:cs typeface="Arial" charset="0"/>
              </a:rPr>
              <a:t>Capability to specialize base implementations</a:t>
            </a:r>
          </a:p>
          <a:p>
            <a:pPr algn="l" eaLnBrk="1" hangingPunct="1">
              <a:buFontTx/>
              <a:buChar char="•"/>
            </a:pPr>
            <a:r>
              <a:rPr lang="en-US" sz="1600" b="0">
                <a:cs typeface="Arial" charset="0"/>
              </a:rPr>
              <a:t> </a:t>
            </a:r>
            <a:r>
              <a:rPr lang="en-US" sz="1600">
                <a:cs typeface="Arial" charset="0"/>
              </a:rPr>
              <a:t>Framework specialization requires code </a:t>
            </a:r>
          </a:p>
          <a:p>
            <a:pPr algn="l" eaLnBrk="1" hangingPunct="1"/>
            <a:r>
              <a:rPr lang="en-US" sz="1600">
                <a:cs typeface="Arial" charset="0"/>
              </a:rPr>
              <a:t>  to be copied from derived to base classes</a:t>
            </a:r>
          </a:p>
          <a:p>
            <a:pPr algn="l" eaLnBrk="1" hangingPunct="1"/>
            <a:r>
              <a:rPr lang="en-US" sz="1600">
                <a:solidFill>
                  <a:srgbClr val="FF3300"/>
                </a:solidFill>
                <a:cs typeface="Arial" charset="0"/>
              </a:rPr>
              <a:t>FSL Approach</a:t>
            </a:r>
          </a:p>
          <a:p>
            <a:pPr algn="l" eaLnBrk="1" hangingPunct="1"/>
            <a:r>
              <a:rPr lang="en-US" sz="1600">
                <a:cs typeface="Arial" charset="0"/>
              </a:rPr>
              <a:t>&lt;copy-from-source&gt;: </a:t>
            </a:r>
            <a:r>
              <a:rPr lang="en-US" sz="1600">
                <a:cs typeface="Arial" charset="0"/>
                <a:sym typeface="Wingdings" pitchFamily="2" charset="2"/>
              </a:rPr>
              <a:t>Copy code from a specific </a:t>
            </a:r>
          </a:p>
          <a:p>
            <a:pPr algn="l" eaLnBrk="1" hangingPunct="1"/>
            <a:r>
              <a:rPr lang="en-US" sz="1600">
                <a:cs typeface="Arial" charset="0"/>
                <a:sym typeface="Wingdings" pitchFamily="2" charset="2"/>
              </a:rPr>
              <a:t>point to a specific point between different files </a:t>
            </a:r>
          </a:p>
          <a:p>
            <a:pPr algn="l" eaLnBrk="1" hangingPunct="1"/>
            <a:r>
              <a:rPr lang="en-US" sz="1600">
                <a:cs typeface="Arial" charset="0"/>
                <a:sym typeface="Wingdings" pitchFamily="2" charset="2"/>
              </a:rPr>
              <a:t>&lt;start-hook&gt;  start copying </a:t>
            </a:r>
          </a:p>
          <a:p>
            <a:pPr algn="l" eaLnBrk="1" hangingPunct="1"/>
            <a:r>
              <a:rPr lang="en-US" sz="1600">
                <a:cs typeface="Arial" charset="0"/>
                <a:sym typeface="Wingdings" pitchFamily="2" charset="2"/>
              </a:rPr>
              <a:t>&lt;end-hook&gt;  hook to stop copying </a:t>
            </a:r>
          </a:p>
          <a:p>
            <a:pPr algn="l" eaLnBrk="1" hangingPunct="1"/>
            <a:r>
              <a:rPr lang="en-US" sz="1600">
                <a:cs typeface="Arial" charset="0"/>
                <a:sym typeface="Wingdings" pitchFamily="2" charset="2"/>
              </a:rPr>
              <a:t>&lt;dest-hook&gt;  destination</a:t>
            </a:r>
            <a:endParaRPr lang="en-US" sz="2200">
              <a:cs typeface="Arial" charset="0"/>
              <a:sym typeface="Wingdings" pitchFamily="2" charset="2"/>
            </a:endParaRPr>
          </a:p>
        </p:txBody>
      </p:sp>
      <p:sp>
        <p:nvSpPr>
          <p:cNvPr id="1457165" name="Text Box 13"/>
          <p:cNvSpPr txBox="1">
            <a:spLocks noChangeArrowheads="1"/>
          </p:cNvSpPr>
          <p:nvPr/>
        </p:nvSpPr>
        <p:spPr bwMode="auto">
          <a:xfrm>
            <a:off x="5334000" y="5562600"/>
            <a:ext cx="3810000" cy="1244600"/>
          </a:xfrm>
          <a:prstGeom prst="rect">
            <a:avLst/>
          </a:prstGeom>
          <a:solidFill>
            <a:srgbClr val="CCFFFF"/>
          </a:solidFill>
          <a:ln w="9525">
            <a:solidFill>
              <a:schemeClr val="tx1"/>
            </a:solidFill>
            <a:miter lim="800000"/>
            <a:headEnd/>
            <a:tailEnd/>
          </a:ln>
        </p:spPr>
        <p:txBody>
          <a:bodyPr>
            <a:spAutoFit/>
          </a:bodyPr>
          <a:lstStyle/>
          <a:p>
            <a:pPr algn="l" eaLnBrk="1" hangingPunct="1"/>
            <a:r>
              <a:rPr lang="en-US" sz="1500">
                <a:cs typeface="Arial" charset="0"/>
              </a:rPr>
              <a:t>&lt;add&gt; &lt;hook&gt;FORWARD_DECL&lt;/hook&gt;</a:t>
            </a:r>
          </a:p>
          <a:p>
            <a:pPr algn="l" eaLnBrk="1" hangingPunct="1"/>
            <a:r>
              <a:rPr lang="en-US" sz="1500">
                <a:cs typeface="Arial" charset="0"/>
              </a:rPr>
              <a:t> &lt;data&gt;#include “Select_Reactor.h”&lt;/data&gt;</a:t>
            </a:r>
          </a:p>
          <a:p>
            <a:pPr algn="l" eaLnBrk="1" hangingPunct="1"/>
            <a:r>
              <a:rPr lang="en-US" sz="1500">
                <a:cs typeface="Arial" charset="0"/>
              </a:rPr>
              <a:t>&lt;add&gt;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7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71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57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71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71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7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571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5716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57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7157" grpId="0" animBg="1"/>
      <p:bldP spid="1457158" grpId="0" animBg="1"/>
      <p:bldP spid="1457159" grpId="0" animBg="1"/>
      <p:bldP spid="1457160" grpId="0" animBg="1"/>
      <p:bldP spid="1457161" grpId="0" animBg="1"/>
      <p:bldP spid="1457162" grpId="0" animBg="1"/>
      <p:bldP spid="1457163" grpId="0" animBg="1"/>
      <p:bldP spid="1457164" grpId="0" animBg="1"/>
      <p:bldP spid="145716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1"/>
          </p:nvPr>
        </p:nvSpPr>
        <p:spPr>
          <a:noFill/>
        </p:spPr>
        <p:txBody>
          <a:bodyPr/>
          <a:lstStyle/>
          <a:p>
            <a:fld id="{5AA726C7-96D9-467A-BE50-EE162452B212}" type="slidenum">
              <a:rPr lang="en-US"/>
              <a:pPr/>
              <a:t>109</a:t>
            </a:fld>
            <a:endParaRPr lang="en-US"/>
          </a:p>
        </p:txBody>
      </p:sp>
      <p:sp>
        <p:nvSpPr>
          <p:cNvPr id="112643" name="Rectangle 2"/>
          <p:cNvSpPr>
            <a:spLocks noGrp="1" noChangeArrowheads="1"/>
          </p:cNvSpPr>
          <p:nvPr>
            <p:ph type="title"/>
          </p:nvPr>
        </p:nvSpPr>
        <p:spPr>
          <a:xfrm>
            <a:off x="685800" y="0"/>
            <a:ext cx="7772400" cy="554038"/>
          </a:xfrm>
        </p:spPr>
        <p:txBody>
          <a:bodyPr/>
          <a:lstStyle/>
          <a:p>
            <a:pPr eaLnBrk="1" hangingPunct="1"/>
            <a:r>
              <a:rPr lang="en-US" sz="3200" smtClean="0"/>
              <a:t>Cumulative Specialization Results</a:t>
            </a:r>
          </a:p>
        </p:txBody>
      </p:sp>
      <p:pic>
        <p:nvPicPr>
          <p:cNvPr id="112644" name="Picture 3" descr="Optimistic-Optimization-2"/>
          <p:cNvPicPr>
            <a:picLocks noGrp="1" noChangeAspect="1" noChangeArrowheads="1"/>
          </p:cNvPicPr>
          <p:nvPr>
            <p:ph sz="half" idx="2"/>
          </p:nvPr>
        </p:nvPicPr>
        <p:blipFill>
          <a:blip r:embed="rId3" cstate="print"/>
          <a:srcRect/>
          <a:stretch>
            <a:fillRect/>
          </a:stretch>
        </p:blipFill>
        <p:spPr>
          <a:xfrm>
            <a:off x="3038475" y="762000"/>
            <a:ext cx="6096000" cy="4710113"/>
          </a:xfrm>
          <a:noFill/>
        </p:spPr>
      </p:pic>
      <p:sp>
        <p:nvSpPr>
          <p:cNvPr id="1459204" name="AutoShape 4"/>
          <p:cNvSpPr>
            <a:spLocks noChangeArrowheads="1"/>
          </p:cNvSpPr>
          <p:nvPr/>
        </p:nvSpPr>
        <p:spPr bwMode="auto">
          <a:xfrm>
            <a:off x="5410200" y="2971800"/>
            <a:ext cx="1447800" cy="1143000"/>
          </a:xfrm>
          <a:prstGeom prst="wedgeRoundRectCallout">
            <a:avLst>
              <a:gd name="adj1" fmla="val 107787"/>
              <a:gd name="adj2" fmla="val 64306"/>
              <a:gd name="adj3" fmla="val 16667"/>
            </a:avLst>
          </a:prstGeom>
          <a:solidFill>
            <a:srgbClr val="FFFF99"/>
          </a:solidFill>
          <a:ln w="19050">
            <a:solidFill>
              <a:schemeClr val="tx1"/>
            </a:solidFill>
            <a:miter lim="800000"/>
            <a:headEnd/>
            <a:tailEnd/>
          </a:ln>
        </p:spPr>
        <p:txBody>
          <a:bodyPr/>
          <a:lstStyle/>
          <a:p>
            <a:pPr eaLnBrk="1" hangingPunct="1"/>
            <a:r>
              <a:rPr lang="en-US" sz="1600" b="0">
                <a:cs typeface="Arial" charset="0"/>
              </a:rPr>
              <a:t>Worst-case measures improved by ~45% </a:t>
            </a:r>
          </a:p>
        </p:txBody>
      </p:sp>
      <p:sp>
        <p:nvSpPr>
          <p:cNvPr id="1459205" name="Rectangle 5"/>
          <p:cNvSpPr>
            <a:spLocks noChangeArrowheads="1"/>
          </p:cNvSpPr>
          <p:nvPr/>
        </p:nvSpPr>
        <p:spPr bwMode="auto">
          <a:xfrm>
            <a:off x="641350" y="5613400"/>
            <a:ext cx="7740650" cy="711200"/>
          </a:xfrm>
          <a:prstGeom prst="rect">
            <a:avLst/>
          </a:prstGeom>
          <a:solidFill>
            <a:srgbClr val="FFFF99"/>
          </a:solidFill>
          <a:ln w="9525" algn="ctr">
            <a:solidFill>
              <a:schemeClr val="tx1"/>
            </a:solidFill>
            <a:miter lim="800000"/>
            <a:headEnd/>
            <a:tailEnd/>
          </a:ln>
        </p:spPr>
        <p:txBody>
          <a:bodyPr>
            <a:spAutoFit/>
          </a:bodyPr>
          <a:lstStyle/>
          <a:p>
            <a:pPr marL="177800" indent="-177800" algn="l" eaLnBrk="1" hangingPunct="1">
              <a:buFontTx/>
              <a:buChar char="•"/>
            </a:pPr>
            <a:r>
              <a:rPr lang="en-US" sz="2000">
                <a:cs typeface="Arial" charset="0"/>
              </a:rPr>
              <a:t>End-to-end client side throughput improved by ~65%. </a:t>
            </a:r>
          </a:p>
          <a:p>
            <a:pPr marL="177800" indent="-177800" algn="l" eaLnBrk="1" hangingPunct="1">
              <a:buFontTx/>
              <a:buChar char="•"/>
            </a:pPr>
            <a:r>
              <a:rPr lang="en-US" sz="2000">
                <a:cs typeface="Arial" charset="0"/>
              </a:rPr>
              <a:t>Results exceeded the hypothesis &amp; evaluation criteria</a:t>
            </a:r>
          </a:p>
        </p:txBody>
      </p:sp>
      <p:sp>
        <p:nvSpPr>
          <p:cNvPr id="112647" name="Rectangle 6"/>
          <p:cNvSpPr>
            <a:spLocks noGrp="1" noChangeArrowheads="1"/>
          </p:cNvSpPr>
          <p:nvPr>
            <p:ph type="body" sz="half" idx="1"/>
          </p:nvPr>
        </p:nvSpPr>
        <p:spPr>
          <a:xfrm>
            <a:off x="76200" y="762000"/>
            <a:ext cx="3124200" cy="4343400"/>
          </a:xfrm>
          <a:noFill/>
        </p:spPr>
        <p:txBody>
          <a:bodyPr/>
          <a:lstStyle/>
          <a:p>
            <a:pPr marL="115888" indent="-115888" eaLnBrk="1" hangingPunct="1"/>
            <a:r>
              <a:rPr lang="en-US" sz="1800" b="1" smtClean="0"/>
              <a:t>Applied to Bold Stroke BasicSP</a:t>
            </a:r>
          </a:p>
          <a:p>
            <a:pPr marL="115888" indent="-115888" eaLnBrk="1" hangingPunct="1"/>
            <a:r>
              <a:rPr lang="en-US" sz="1800" b="1" smtClean="0"/>
              <a:t>Specification related</a:t>
            </a:r>
          </a:p>
          <a:p>
            <a:pPr marL="407988" lvl="1" indent="-177800" eaLnBrk="1" hangingPunct="1"/>
            <a:r>
              <a:rPr lang="en-US" sz="2000" smtClean="0"/>
              <a:t>Layer folding</a:t>
            </a:r>
          </a:p>
          <a:p>
            <a:pPr marL="407988" lvl="1" indent="-177800" eaLnBrk="1" hangingPunct="1"/>
            <a:r>
              <a:rPr lang="en-US" sz="2000" smtClean="0"/>
              <a:t>Memoization</a:t>
            </a:r>
          </a:p>
          <a:p>
            <a:pPr marL="407988" lvl="1" indent="-177800" eaLnBrk="1" hangingPunct="1"/>
            <a:r>
              <a:rPr lang="en-US" sz="2000" smtClean="0"/>
              <a:t>Constant propagation (ignoring endianess)</a:t>
            </a:r>
          </a:p>
          <a:p>
            <a:pPr marL="115888" indent="-115888" eaLnBrk="1" hangingPunct="1"/>
            <a:r>
              <a:rPr lang="en-US" sz="1800" b="1" smtClean="0"/>
              <a:t> Framework</a:t>
            </a:r>
          </a:p>
          <a:p>
            <a:pPr marL="407988" lvl="1" indent="-177800" eaLnBrk="1" hangingPunct="1"/>
            <a:r>
              <a:rPr lang="en-US" sz="2000" smtClean="0"/>
              <a:t>Aspect weaving (Reactor + protocol)</a:t>
            </a:r>
          </a:p>
          <a:p>
            <a:pPr marL="115888" indent="-115888" eaLnBrk="1" hangingPunct="1"/>
            <a:r>
              <a:rPr lang="en-US" sz="1800" b="1" smtClean="0"/>
              <a:t> Deployment </a:t>
            </a:r>
          </a:p>
          <a:p>
            <a:pPr marL="407988" lvl="1" indent="-177800" eaLnBrk="1" hangingPunct="1"/>
            <a:r>
              <a:rPr lang="en-US" sz="2000" smtClean="0"/>
              <a:t>Loop unrolling + emulated exceptions</a:t>
            </a:r>
          </a:p>
        </p:txBody>
      </p:sp>
      <p:sp>
        <p:nvSpPr>
          <p:cNvPr id="1459207" name="AutoShape 7"/>
          <p:cNvSpPr>
            <a:spLocks noChangeArrowheads="1"/>
          </p:cNvSpPr>
          <p:nvPr/>
        </p:nvSpPr>
        <p:spPr bwMode="auto">
          <a:xfrm>
            <a:off x="2438400" y="914400"/>
            <a:ext cx="2057400" cy="914400"/>
          </a:xfrm>
          <a:prstGeom prst="wedgeRoundRectCallout">
            <a:avLst>
              <a:gd name="adj1" fmla="val 56250"/>
              <a:gd name="adj2" fmla="val 103648"/>
              <a:gd name="adj3" fmla="val 16667"/>
            </a:avLst>
          </a:prstGeom>
          <a:solidFill>
            <a:srgbClr val="FFFF99"/>
          </a:solidFill>
          <a:ln w="19050">
            <a:solidFill>
              <a:schemeClr val="tx1"/>
            </a:solidFill>
            <a:miter lim="800000"/>
            <a:headEnd/>
            <a:tailEnd/>
          </a:ln>
        </p:spPr>
        <p:txBody>
          <a:bodyPr/>
          <a:lstStyle/>
          <a:p>
            <a:pPr eaLnBrk="1" hangingPunct="1"/>
            <a:r>
              <a:rPr lang="en-US" sz="1600" b="0">
                <a:cs typeface="Arial" charset="0"/>
              </a:rPr>
              <a:t>Average end-to-end measures improved by ~43%</a:t>
            </a:r>
          </a:p>
        </p:txBody>
      </p:sp>
      <p:sp>
        <p:nvSpPr>
          <p:cNvPr id="1459208" name="AutoShape 8"/>
          <p:cNvSpPr>
            <a:spLocks noChangeArrowheads="1"/>
          </p:cNvSpPr>
          <p:nvPr/>
        </p:nvSpPr>
        <p:spPr bwMode="auto">
          <a:xfrm>
            <a:off x="2286000" y="4343400"/>
            <a:ext cx="1905000" cy="1143000"/>
          </a:xfrm>
          <a:prstGeom prst="wedgeRoundRectCallout">
            <a:avLst>
              <a:gd name="adj1" fmla="val 83417"/>
              <a:gd name="adj2" fmla="val -17500"/>
              <a:gd name="adj3" fmla="val 16667"/>
            </a:avLst>
          </a:prstGeom>
          <a:solidFill>
            <a:srgbClr val="FFFF99"/>
          </a:solidFill>
          <a:ln w="19050">
            <a:solidFill>
              <a:schemeClr val="tx1"/>
            </a:solidFill>
            <a:miter lim="800000"/>
            <a:headEnd/>
            <a:tailEnd/>
          </a:ln>
        </p:spPr>
        <p:txBody>
          <a:bodyPr/>
          <a:lstStyle/>
          <a:p>
            <a:pPr eaLnBrk="1" hangingPunct="1"/>
            <a:r>
              <a:rPr lang="en-US" sz="1600" b="0">
                <a:cs typeface="Arial" charset="0"/>
              </a:rPr>
              <a:t>Jitter results twice as good as general-purpose optimized TAO</a:t>
            </a:r>
          </a:p>
        </p:txBody>
      </p:sp>
      <p:sp>
        <p:nvSpPr>
          <p:cNvPr id="112650" name="AutoShape 9"/>
          <p:cNvSpPr>
            <a:spLocks noChangeArrowheads="1"/>
          </p:cNvSpPr>
          <p:nvPr/>
        </p:nvSpPr>
        <p:spPr bwMode="auto">
          <a:xfrm>
            <a:off x="5410200" y="685800"/>
            <a:ext cx="2286000" cy="1219200"/>
          </a:xfrm>
          <a:prstGeom prst="wedgeRoundRectCallout">
            <a:avLst>
              <a:gd name="adj1" fmla="val -68056"/>
              <a:gd name="adj2" fmla="val 101694"/>
              <a:gd name="adj3" fmla="val 16667"/>
            </a:avLst>
          </a:prstGeom>
          <a:solidFill>
            <a:srgbClr val="FFFF99"/>
          </a:solidFill>
          <a:ln w="12700" algn="ctr">
            <a:solidFill>
              <a:schemeClr val="tx1"/>
            </a:solidFill>
            <a:miter lim="800000"/>
            <a:headEnd/>
            <a:tailEnd/>
          </a:ln>
        </p:spPr>
        <p:txBody>
          <a:bodyPr/>
          <a:lstStyle/>
          <a:p>
            <a:pPr eaLnBrk="1" hangingPunct="1"/>
            <a:r>
              <a:rPr lang="en-US" sz="1600" b="0">
                <a:cs typeface="Arial" charset="0"/>
                <a:sym typeface="Wingdings" pitchFamily="2" charset="2"/>
              </a:rPr>
              <a:t>Layer folding, deployment platform, memoization, constant propagation</a:t>
            </a:r>
            <a:endParaRPr lang="en-US" sz="1600" b="0">
              <a:cs typeface="Arial" charset="0"/>
            </a:endParaRPr>
          </a:p>
          <a:p>
            <a:pPr eaLnBrk="1" hangingPunct="1"/>
            <a:endParaRPr lang="en-US" sz="1600" b="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9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9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9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59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4" grpId="0" animBg="1"/>
      <p:bldP spid="1459205" grpId="0" animBg="1"/>
      <p:bldP spid="1459207" grpId="0" animBg="1"/>
      <p:bldP spid="14592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1"/>
          </p:nvPr>
        </p:nvSpPr>
        <p:spPr>
          <a:noFill/>
        </p:spPr>
        <p:txBody>
          <a:bodyPr/>
          <a:lstStyle/>
          <a:p>
            <a:fld id="{633F4B6E-AB05-48B0-B59F-9312DD925D7F}" type="slidenum">
              <a:rPr lang="en-US"/>
              <a:pPr/>
              <a:t>11</a:t>
            </a:fld>
            <a:endParaRPr lang="en-US"/>
          </a:p>
        </p:txBody>
      </p:sp>
      <p:sp>
        <p:nvSpPr>
          <p:cNvPr id="46084" name="Rectangle 3"/>
          <p:cNvSpPr>
            <a:spLocks noGrp="1" noChangeArrowheads="1"/>
          </p:cNvSpPr>
          <p:nvPr>
            <p:ph type="title"/>
          </p:nvPr>
        </p:nvSpPr>
        <p:spPr>
          <a:xfrm>
            <a:off x="133350" y="166688"/>
            <a:ext cx="8821738" cy="381000"/>
          </a:xfrm>
        </p:spPr>
        <p:txBody>
          <a:bodyPr/>
          <a:lstStyle/>
          <a:p>
            <a:pPr eaLnBrk="1" hangingPunct="1"/>
            <a:r>
              <a:rPr lang="en-US" sz="3200" dirty="0" smtClean="0"/>
              <a:t>DRE System Example 6: RACE Baseline Scenario</a:t>
            </a:r>
          </a:p>
        </p:txBody>
      </p:sp>
      <p:pic>
        <p:nvPicPr>
          <p:cNvPr id="9" name="Picture 4" descr="MLRM"/>
          <p:cNvPicPr>
            <a:picLocks noChangeAspect="1" noChangeArrowheads="1"/>
          </p:cNvPicPr>
          <p:nvPr/>
        </p:nvPicPr>
        <p:blipFill>
          <a:blip r:embed="rId2" cstate="print"/>
          <a:srcRect/>
          <a:stretch>
            <a:fillRect/>
          </a:stretch>
        </p:blipFill>
        <p:spPr bwMode="auto">
          <a:xfrm>
            <a:off x="4572000" y="2362200"/>
            <a:ext cx="4041739" cy="2286000"/>
          </a:xfrm>
          <a:prstGeom prst="rect">
            <a:avLst/>
          </a:prstGeom>
          <a:noFill/>
          <a:ln w="9525">
            <a:noFill/>
            <a:miter lim="800000"/>
            <a:headEnd/>
            <a:tailEnd/>
          </a:ln>
        </p:spPr>
      </p:pic>
      <p:sp>
        <p:nvSpPr>
          <p:cNvPr id="10" name="Text Box 5"/>
          <p:cNvSpPr txBox="1">
            <a:spLocks noChangeArrowheads="1"/>
          </p:cNvSpPr>
          <p:nvPr/>
        </p:nvSpPr>
        <p:spPr bwMode="auto">
          <a:xfrm>
            <a:off x="0" y="1625292"/>
            <a:ext cx="4343400" cy="3708708"/>
          </a:xfrm>
          <a:prstGeom prst="rect">
            <a:avLst/>
          </a:prstGeom>
          <a:noFill/>
          <a:ln w="9525">
            <a:noFill/>
            <a:miter lim="800000"/>
            <a:headEnd/>
            <a:tailEnd/>
          </a:ln>
        </p:spPr>
        <p:txBody>
          <a:bodyPr wrap="square">
            <a:spAutoFit/>
          </a:bodyPr>
          <a:lstStyle/>
          <a:p>
            <a:pPr marL="236538" indent="-236538" algn="l">
              <a:spcBef>
                <a:spcPts val="600"/>
              </a:spcBef>
              <a:buFontTx/>
              <a:buChar char="•"/>
            </a:pPr>
            <a:r>
              <a:rPr lang="en-US" sz="2000" b="0" dirty="0" smtClean="0"/>
              <a:t>RACE </a:t>
            </a:r>
            <a:r>
              <a:rPr lang="en-US" sz="2000" b="0" dirty="0"/>
              <a:t>supports two types</a:t>
            </a:r>
            <a:r>
              <a:rPr lang="en-US" sz="2000" b="0" dirty="0" smtClean="0"/>
              <a:t> of application-level deployments</a:t>
            </a:r>
          </a:p>
          <a:p>
            <a:pPr marL="574675" lvl="1" indent="-223838" algn="l">
              <a:spcBef>
                <a:spcPts val="600"/>
              </a:spcBef>
              <a:buFontTx/>
              <a:buChar char="•"/>
            </a:pPr>
            <a:r>
              <a:rPr lang="en-US" sz="2000" b="0" dirty="0"/>
              <a:t>Static – deployments created offline where components are </a:t>
            </a:r>
            <a:r>
              <a:rPr lang="en-US" sz="2000" b="0" dirty="0" smtClean="0"/>
              <a:t>    pre-assigned </a:t>
            </a:r>
            <a:r>
              <a:rPr lang="en-US" sz="2000" b="0" dirty="0"/>
              <a:t>to hosts</a:t>
            </a:r>
          </a:p>
          <a:p>
            <a:pPr marL="574675" lvl="1" indent="-223838" algn="l">
              <a:spcBef>
                <a:spcPts val="600"/>
              </a:spcBef>
              <a:buFontTx/>
              <a:buChar char="•"/>
            </a:pPr>
            <a:r>
              <a:rPr lang="en-US" sz="2000" b="0" dirty="0"/>
              <a:t>Dynamic – deployments created </a:t>
            </a:r>
            <a:r>
              <a:rPr lang="en-US" sz="2000" b="0" dirty="0" smtClean="0"/>
              <a:t>online such that components are assigned at runtime</a:t>
            </a:r>
          </a:p>
          <a:p>
            <a:pPr marL="1031875" lvl="2" indent="-223838" algn="l">
              <a:spcBef>
                <a:spcPts val="600"/>
              </a:spcBef>
              <a:buFontTx/>
              <a:buChar char="•"/>
            </a:pPr>
            <a:r>
              <a:rPr lang="en-US" sz="2000" b="0" dirty="0" smtClean="0"/>
              <a:t>e.g., based on operating conditions</a:t>
            </a:r>
            <a:endParaRPr lang="en-US" sz="2000" b="0" dirty="0"/>
          </a:p>
        </p:txBody>
      </p:sp>
      <p:sp>
        <p:nvSpPr>
          <p:cNvPr id="11" name="Text Box 5"/>
          <p:cNvSpPr txBox="1">
            <a:spLocks noChangeArrowheads="1"/>
          </p:cNvSpPr>
          <p:nvPr/>
        </p:nvSpPr>
        <p:spPr bwMode="auto">
          <a:xfrm>
            <a:off x="0" y="5334000"/>
            <a:ext cx="7924800" cy="1092607"/>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l">
              <a:spcBef>
                <a:spcPts val="600"/>
              </a:spcBef>
            </a:pPr>
            <a:r>
              <a:rPr lang="en-US" sz="2000" dirty="0" smtClean="0"/>
              <a:t>Baseline </a:t>
            </a:r>
            <a:r>
              <a:rPr lang="en-US" sz="2000" dirty="0"/>
              <a:t>S</a:t>
            </a:r>
            <a:r>
              <a:rPr lang="en-US" sz="2000" dirty="0" smtClean="0"/>
              <a:t>cenario Requirement </a:t>
            </a:r>
            <a:r>
              <a:rPr lang="en-US" sz="2000" b="0" dirty="0" smtClean="0"/>
              <a:t>- </a:t>
            </a:r>
            <a:r>
              <a:rPr lang="en-US" sz="2000" b="0" dirty="0"/>
              <a:t>higher priority</a:t>
            </a:r>
            <a:r>
              <a:rPr lang="en-US" sz="2000" b="0" dirty="0" smtClean="0"/>
              <a:t> application-level assemblies must </a:t>
            </a:r>
            <a:r>
              <a:rPr lang="en-US" sz="2000" b="0" dirty="0"/>
              <a:t>have longer lifetime than lower</a:t>
            </a:r>
            <a:r>
              <a:rPr lang="en-US" sz="2000" b="0" dirty="0" smtClean="0"/>
              <a:t> priority ones</a:t>
            </a:r>
          </a:p>
          <a:p>
            <a:pPr marL="574675" lvl="1" indent="-223838" algn="l">
              <a:spcBef>
                <a:spcPts val="600"/>
              </a:spcBef>
              <a:buFontTx/>
              <a:buChar char="•"/>
            </a:pPr>
            <a:r>
              <a:rPr lang="en-US" sz="2000" b="0" dirty="0"/>
              <a:t>e.g., under low resource availability</a:t>
            </a:r>
          </a:p>
        </p:txBody>
      </p:sp>
      <p:sp>
        <p:nvSpPr>
          <p:cNvPr id="12" name="Rectangle 11"/>
          <p:cNvSpPr/>
          <p:nvPr/>
        </p:nvSpPr>
        <p:spPr>
          <a:xfrm>
            <a:off x="76200" y="838200"/>
            <a:ext cx="89916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spcBef>
                <a:spcPts val="600"/>
              </a:spcBef>
            </a:pPr>
            <a:r>
              <a:rPr lang="en-US" sz="2000" b="0" dirty="0" smtClean="0"/>
              <a:t>The </a:t>
            </a:r>
            <a:r>
              <a:rPr lang="en-US" sz="2000" b="0" i="1" dirty="0" smtClean="0"/>
              <a:t>Resource Allocation &amp; Control Engine (RACE) </a:t>
            </a:r>
            <a:r>
              <a:rPr lang="en-US" sz="2000" b="0" dirty="0" smtClean="0"/>
              <a:t>is an infrastructure-level component-based DRE system that manages application-level assemblies</a:t>
            </a:r>
          </a:p>
        </p:txBody>
      </p:sp>
      <p:pic>
        <p:nvPicPr>
          <p:cNvPr id="13" name="Picture 2" descr="http://www.nswc.navy.mil/ET/DDG/ddg1000_logo.jpg"/>
          <p:cNvPicPr>
            <a:picLocks noChangeAspect="1" noChangeArrowheads="1"/>
          </p:cNvPicPr>
          <p:nvPr/>
        </p:nvPicPr>
        <p:blipFill>
          <a:blip r:embed="rId3" cstate="print"/>
          <a:srcRect/>
          <a:stretch>
            <a:fillRect/>
          </a:stretch>
        </p:blipFill>
        <p:spPr bwMode="auto">
          <a:xfrm>
            <a:off x="7994650" y="5146301"/>
            <a:ext cx="1149350" cy="1186626"/>
          </a:xfrm>
          <a:prstGeom prst="rect">
            <a:avLst/>
          </a:prstGeom>
          <a:noFill/>
        </p:spPr>
      </p:pic>
      <p:pic>
        <p:nvPicPr>
          <p:cNvPr id="14" name="Picture 8" descr="ARMS_Logo_r2_small"/>
          <p:cNvPicPr>
            <a:picLocks noChangeAspect="1" noChangeArrowheads="1"/>
          </p:cNvPicPr>
          <p:nvPr/>
        </p:nvPicPr>
        <p:blipFill>
          <a:blip r:embed="rId4" cstate="print"/>
          <a:srcRect/>
          <a:stretch>
            <a:fillRect/>
          </a:stretch>
        </p:blipFill>
        <p:spPr bwMode="auto">
          <a:xfrm>
            <a:off x="5287682" y="6243070"/>
            <a:ext cx="838200" cy="614930"/>
          </a:xfrm>
          <a:prstGeom prst="rect">
            <a:avLst/>
          </a:prstGeom>
          <a:noFill/>
        </p:spPr>
      </p:pic>
      <p:pic>
        <p:nvPicPr>
          <p:cNvPr id="15" name="Picture 93" descr="darpa"/>
          <p:cNvPicPr>
            <a:picLocks noChangeAspect="1" noChangeArrowheads="1"/>
          </p:cNvPicPr>
          <p:nvPr/>
        </p:nvPicPr>
        <p:blipFill>
          <a:blip r:embed="rId5" cstate="print"/>
          <a:srcRect/>
          <a:stretch>
            <a:fillRect/>
          </a:stretch>
        </p:blipFill>
        <p:spPr bwMode="auto">
          <a:xfrm>
            <a:off x="6339229" y="6127750"/>
            <a:ext cx="1316038" cy="7302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6"/>
          <p:cNvSpPr>
            <a:spLocks noGrp="1"/>
          </p:cNvSpPr>
          <p:nvPr>
            <p:ph type="sldNum" sz="quarter" idx="11"/>
          </p:nvPr>
        </p:nvSpPr>
        <p:spPr>
          <a:noFill/>
        </p:spPr>
        <p:txBody>
          <a:bodyPr/>
          <a:lstStyle/>
          <a:p>
            <a:fld id="{3D9892A1-3B7C-4EBF-84A2-D1341239D7D7}" type="slidenum">
              <a:rPr lang="en-US"/>
              <a:pPr/>
              <a:t>110</a:t>
            </a:fld>
            <a:endParaRPr lang="en-US"/>
          </a:p>
        </p:txBody>
      </p:sp>
      <p:sp>
        <p:nvSpPr>
          <p:cNvPr id="20484" name="Rectangle 2"/>
          <p:cNvSpPr>
            <a:spLocks noGrp="1" noChangeArrowheads="1"/>
          </p:cNvSpPr>
          <p:nvPr>
            <p:ph type="title"/>
          </p:nvPr>
        </p:nvSpPr>
        <p:spPr>
          <a:xfrm>
            <a:off x="0" y="0"/>
            <a:ext cx="9144000" cy="554038"/>
          </a:xfrm>
        </p:spPr>
        <p:txBody>
          <a:bodyPr/>
          <a:lstStyle/>
          <a:p>
            <a:pPr eaLnBrk="1" hangingPunct="1">
              <a:tabLst>
                <a:tab pos="6003925" algn="l"/>
              </a:tabLst>
            </a:pPr>
            <a:r>
              <a:rPr lang="en-US" sz="3200" smtClean="0"/>
              <a:t>Automation Tool Requirements (1/2)</a:t>
            </a:r>
          </a:p>
        </p:txBody>
      </p:sp>
      <p:pic>
        <p:nvPicPr>
          <p:cNvPr id="1512451" name="Picture 3" descr="middleware-patterns"/>
          <p:cNvPicPr>
            <a:picLocks noGrp="1" noChangeAspect="1" noChangeArrowheads="1"/>
          </p:cNvPicPr>
          <p:nvPr>
            <p:ph sz="quarter" idx="1"/>
          </p:nvPr>
        </p:nvPicPr>
        <p:blipFill>
          <a:blip r:embed="rId4" cstate="print"/>
          <a:srcRect/>
          <a:stretch>
            <a:fillRect/>
          </a:stretch>
        </p:blipFill>
        <p:spPr>
          <a:xfrm>
            <a:off x="76200" y="1558925"/>
            <a:ext cx="4603750" cy="2430463"/>
          </a:xfrm>
          <a:noFill/>
        </p:spPr>
      </p:pic>
      <p:sp>
        <p:nvSpPr>
          <p:cNvPr id="1512452" name="Rectangle 4"/>
          <p:cNvSpPr>
            <a:spLocks noGrp="1" noChangeArrowheads="1"/>
          </p:cNvSpPr>
          <p:nvPr>
            <p:ph type="body" sz="half" idx="3"/>
          </p:nvPr>
        </p:nvSpPr>
        <p:spPr>
          <a:xfrm>
            <a:off x="4495800" y="3983038"/>
            <a:ext cx="4581525" cy="1851025"/>
          </a:xfrm>
        </p:spPr>
        <p:txBody>
          <a:bodyPr/>
          <a:lstStyle/>
          <a:p>
            <a:pPr marL="115888" indent="-115888" eaLnBrk="1" hangingPunct="1"/>
            <a:r>
              <a:rPr lang="en-US" sz="1800" b="1" smtClean="0"/>
              <a:t>Must account for Per-Block Configuration Variability</a:t>
            </a:r>
          </a:p>
          <a:p>
            <a:pPr marL="404813" lvl="1" indent="-173038" eaLnBrk="1" hangingPunct="1"/>
            <a:r>
              <a:rPr lang="en-US" sz="1600" smtClean="0"/>
              <a:t>Incurred due to variations in implementations &amp; configurations for a patterns-based building block</a:t>
            </a:r>
          </a:p>
          <a:p>
            <a:pPr marL="404813" lvl="1" indent="-173038" eaLnBrk="1" hangingPunct="1"/>
            <a:r>
              <a:rPr lang="en-US" sz="1600" smtClean="0"/>
              <a:t>E.g., single threaded versus thread-pool based reactor implementation dimension that crosscuts the event demultiplexing strategy (e.g., </a:t>
            </a:r>
            <a:r>
              <a:rPr lang="en-US" sz="1600" smtClean="0">
                <a:latin typeface="Courier New" pitchFamily="49" charset="0"/>
              </a:rPr>
              <a:t>select, poll</a:t>
            </a:r>
            <a:r>
              <a:rPr lang="en-US" sz="1600" smtClean="0"/>
              <a:t>, </a:t>
            </a:r>
            <a:r>
              <a:rPr lang="en-US" sz="1600" smtClean="0">
                <a:latin typeface="Courier New" pitchFamily="49" charset="0"/>
              </a:rPr>
              <a:t>WaitForMultipleObjects</a:t>
            </a:r>
          </a:p>
        </p:txBody>
      </p:sp>
      <p:sp>
        <p:nvSpPr>
          <p:cNvPr id="20487" name="Rectangle 5"/>
          <p:cNvSpPr>
            <a:spLocks noChangeArrowheads="1"/>
          </p:cNvSpPr>
          <p:nvPr/>
        </p:nvSpPr>
        <p:spPr bwMode="auto">
          <a:xfrm>
            <a:off x="1371600" y="669925"/>
            <a:ext cx="5867400" cy="625475"/>
          </a:xfrm>
          <a:prstGeom prst="rect">
            <a:avLst/>
          </a:prstGeom>
          <a:solidFill>
            <a:srgbClr val="FFFF9F"/>
          </a:solidFill>
          <a:ln w="12700">
            <a:solidFill>
              <a:schemeClr val="tx1"/>
            </a:solidFill>
            <a:miter lim="800000"/>
            <a:headEnd/>
            <a:tailEnd/>
          </a:ln>
        </p:spPr>
        <p:txBody>
          <a:bodyPr>
            <a:spAutoFit/>
          </a:bodyPr>
          <a:lstStyle/>
          <a:p>
            <a:pPr algn="l">
              <a:lnSpc>
                <a:spcPct val="95000"/>
              </a:lnSpc>
            </a:pPr>
            <a:r>
              <a:rPr lang="en-US" sz="1800">
                <a:cs typeface="Arial" charset="0"/>
              </a:rPr>
              <a:t>Criteria 1:</a:t>
            </a:r>
            <a:r>
              <a:rPr lang="en-US" sz="1800" b="0">
                <a:cs typeface="Arial" charset="0"/>
              </a:rPr>
              <a:t> Intuitive management of middleware variabilities that impact performance in significant ways</a:t>
            </a:r>
          </a:p>
        </p:txBody>
      </p:sp>
      <p:sp>
        <p:nvSpPr>
          <p:cNvPr id="1512454" name="Rectangle 6"/>
          <p:cNvSpPr>
            <a:spLocks noChangeArrowheads="1"/>
          </p:cNvSpPr>
          <p:nvPr/>
        </p:nvSpPr>
        <p:spPr bwMode="auto">
          <a:xfrm>
            <a:off x="4813300" y="1219200"/>
            <a:ext cx="4244975" cy="2794000"/>
          </a:xfrm>
          <a:prstGeom prst="rect">
            <a:avLst/>
          </a:prstGeom>
          <a:noFill/>
          <a:ln w="9525">
            <a:noFill/>
            <a:miter lim="800000"/>
            <a:headEnd/>
            <a:tailEnd/>
          </a:ln>
        </p:spPr>
        <p:txBody>
          <a:bodyPr lIns="92075" tIns="46038" rIns="92075" bIns="46038">
            <a:spAutoFit/>
          </a:bodyPr>
          <a:lstStyle/>
          <a:p>
            <a:pPr marL="115888" indent="-115888" algn="l" eaLnBrk="1" hangingPunct="1">
              <a:spcBef>
                <a:spcPct val="20000"/>
              </a:spcBef>
              <a:buFontTx/>
              <a:buChar char="•"/>
            </a:pPr>
            <a:r>
              <a:rPr lang="en-US" sz="1800"/>
              <a:t>Tool must account for Compositional Variability</a:t>
            </a:r>
          </a:p>
          <a:p>
            <a:pPr marL="404813" lvl="1" indent="-173038" algn="l" eaLnBrk="1" hangingPunct="1">
              <a:spcBef>
                <a:spcPct val="20000"/>
              </a:spcBef>
              <a:buFontTx/>
              <a:buChar char="•"/>
            </a:pPr>
            <a:r>
              <a:rPr lang="en-US" sz="1600" b="0"/>
              <a:t>Incurred due to variations in the compositions of mw building blocks</a:t>
            </a:r>
          </a:p>
          <a:p>
            <a:pPr marL="404813" lvl="1" indent="-173038" algn="l" eaLnBrk="1" hangingPunct="1">
              <a:spcBef>
                <a:spcPct val="20000"/>
              </a:spcBef>
              <a:buFontTx/>
              <a:buChar char="•"/>
            </a:pPr>
            <a:r>
              <a:rPr lang="en-US" sz="1600" b="0"/>
              <a:t>Need to address compatibility in the compositions and individual configurations</a:t>
            </a:r>
          </a:p>
          <a:p>
            <a:pPr marL="404813" lvl="1" indent="-173038" algn="l" eaLnBrk="1" hangingPunct="1">
              <a:spcBef>
                <a:spcPct val="20000"/>
              </a:spcBef>
              <a:buFontTx/>
              <a:buChar char="•"/>
            </a:pPr>
            <a:r>
              <a:rPr lang="en-US" sz="1600" b="0"/>
              <a:t>Dictated by needs of the domain</a:t>
            </a:r>
          </a:p>
          <a:p>
            <a:pPr marL="404813" lvl="1" indent="-173038" algn="l" eaLnBrk="1" hangingPunct="1">
              <a:spcBef>
                <a:spcPct val="20000"/>
              </a:spcBef>
              <a:buFontTx/>
              <a:buChar char="•"/>
            </a:pPr>
            <a:r>
              <a:rPr lang="en-US" sz="1600" b="0"/>
              <a:t>E.g., Leader-Follower makes no sense in a single threaded Reactor</a:t>
            </a:r>
          </a:p>
        </p:txBody>
      </p:sp>
      <p:graphicFrame>
        <p:nvGraphicFramePr>
          <p:cNvPr id="1512455" name="Object 7"/>
          <p:cNvGraphicFramePr>
            <a:graphicFrameLocks noChangeAspect="1"/>
          </p:cNvGraphicFramePr>
          <p:nvPr>
            <p:ph sz="quarter" idx="2"/>
          </p:nvPr>
        </p:nvGraphicFramePr>
        <p:xfrm>
          <a:off x="741363" y="4211638"/>
          <a:ext cx="3228975" cy="2493962"/>
        </p:xfrm>
        <a:graphic>
          <a:graphicData uri="http://schemas.openxmlformats.org/presentationml/2006/ole">
            <p:oleObj spid="_x0000_s20482" name="Visio" r:id="rId5" imgW="5524024" imgH="4266867" progId="Visio.Drawing.11">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24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124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245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245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24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2" grpId="0" build="p"/>
      <p:bldP spid="151245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6"/>
          <p:cNvSpPr>
            <a:spLocks noGrp="1"/>
          </p:cNvSpPr>
          <p:nvPr>
            <p:ph type="sldNum" sz="quarter" idx="11"/>
          </p:nvPr>
        </p:nvSpPr>
        <p:spPr>
          <a:noFill/>
        </p:spPr>
        <p:txBody>
          <a:bodyPr/>
          <a:lstStyle/>
          <a:p>
            <a:fld id="{9FE9F2B7-5877-4DAE-A0DD-B96E8AC9A39A}" type="slidenum">
              <a:rPr lang="en-US"/>
              <a:pPr/>
              <a:t>111</a:t>
            </a:fld>
            <a:endParaRPr lang="en-US"/>
          </a:p>
        </p:txBody>
      </p:sp>
      <p:sp>
        <p:nvSpPr>
          <p:cNvPr id="21508" name="Rectangle 2"/>
          <p:cNvSpPr>
            <a:spLocks noGrp="1" noChangeArrowheads="1"/>
          </p:cNvSpPr>
          <p:nvPr>
            <p:ph type="title"/>
          </p:nvPr>
        </p:nvSpPr>
        <p:spPr>
          <a:xfrm>
            <a:off x="0" y="76200"/>
            <a:ext cx="9144000" cy="554038"/>
          </a:xfrm>
        </p:spPr>
        <p:txBody>
          <a:bodyPr/>
          <a:lstStyle/>
          <a:p>
            <a:pPr eaLnBrk="1" hangingPunct="1">
              <a:tabLst>
                <a:tab pos="6003925" algn="l"/>
              </a:tabLst>
            </a:pPr>
            <a:r>
              <a:rPr lang="en-US" sz="3200" smtClean="0"/>
              <a:t>Automation Tool Requirements (2/2)</a:t>
            </a:r>
          </a:p>
        </p:txBody>
      </p:sp>
      <p:sp>
        <p:nvSpPr>
          <p:cNvPr id="1514499" name="Rectangle 3"/>
          <p:cNvSpPr>
            <a:spLocks noGrp="1" noChangeArrowheads="1"/>
          </p:cNvSpPr>
          <p:nvPr>
            <p:ph type="body" sz="half" idx="3"/>
          </p:nvPr>
        </p:nvSpPr>
        <p:spPr>
          <a:xfrm>
            <a:off x="4979988" y="1700213"/>
            <a:ext cx="4124325" cy="1851025"/>
          </a:xfrm>
        </p:spPr>
        <p:txBody>
          <a:bodyPr/>
          <a:lstStyle/>
          <a:p>
            <a:pPr marL="115888" indent="-115888" eaLnBrk="1" hangingPunct="1"/>
            <a:r>
              <a:rPr lang="en-US" sz="1600" b="1" dirty="0" smtClean="0"/>
              <a:t>Separation of concerns</a:t>
            </a:r>
          </a:p>
          <a:p>
            <a:pPr marL="404813" lvl="1" indent="-173038" eaLnBrk="1" hangingPunct="1"/>
            <a:r>
              <a:rPr lang="en-US" sz="1600" dirty="0" smtClean="0"/>
              <a:t>Unified framework must separate the provisioning and validating stages</a:t>
            </a:r>
          </a:p>
          <a:p>
            <a:pPr marL="404813" lvl="1" indent="-173038" eaLnBrk="1" hangingPunct="1"/>
            <a:r>
              <a:rPr lang="en-US" sz="1600" dirty="0" smtClean="0"/>
              <a:t>Different actors should be able to use the visual aids in different stages of the application lifecycle</a:t>
            </a:r>
          </a:p>
        </p:txBody>
      </p:sp>
      <p:sp>
        <p:nvSpPr>
          <p:cNvPr id="1514500" name="Rectangle 4"/>
          <p:cNvSpPr>
            <a:spLocks noChangeArrowheads="1"/>
          </p:cNvSpPr>
          <p:nvPr/>
        </p:nvSpPr>
        <p:spPr bwMode="auto">
          <a:xfrm>
            <a:off x="5029200" y="3629025"/>
            <a:ext cx="3863975" cy="885825"/>
          </a:xfrm>
          <a:prstGeom prst="rect">
            <a:avLst/>
          </a:prstGeom>
          <a:solidFill>
            <a:srgbClr val="FFFF9F"/>
          </a:solidFill>
          <a:ln w="12700">
            <a:solidFill>
              <a:schemeClr val="tx1"/>
            </a:solidFill>
            <a:miter lim="800000"/>
            <a:headEnd/>
            <a:tailEnd/>
          </a:ln>
        </p:spPr>
        <p:txBody>
          <a:bodyPr>
            <a:spAutoFit/>
          </a:bodyPr>
          <a:lstStyle/>
          <a:p>
            <a:pPr algn="l">
              <a:lnSpc>
                <a:spcPct val="95000"/>
              </a:lnSpc>
            </a:pPr>
            <a:r>
              <a:rPr lang="en-US" sz="1800">
                <a:cs typeface="Arial" charset="0"/>
              </a:rPr>
              <a:t>Criteria 3:</a:t>
            </a:r>
            <a:r>
              <a:rPr lang="en-US" sz="1800" b="0">
                <a:cs typeface="Arial" charset="0"/>
              </a:rPr>
              <a:t> Unified framework for middleware provisioning and QoS validation</a:t>
            </a:r>
          </a:p>
        </p:txBody>
      </p:sp>
      <p:sp>
        <p:nvSpPr>
          <p:cNvPr id="1514501" name="Rectangle 5"/>
          <p:cNvSpPr>
            <a:spLocks noChangeArrowheads="1"/>
          </p:cNvSpPr>
          <p:nvPr/>
        </p:nvSpPr>
        <p:spPr bwMode="auto">
          <a:xfrm>
            <a:off x="4794250" y="4759325"/>
            <a:ext cx="4244975" cy="1668791"/>
          </a:xfrm>
          <a:prstGeom prst="rect">
            <a:avLst/>
          </a:prstGeom>
          <a:noFill/>
          <a:ln w="9525">
            <a:noFill/>
            <a:miter lim="800000"/>
            <a:headEnd/>
            <a:tailEnd/>
          </a:ln>
        </p:spPr>
        <p:txBody>
          <a:bodyPr lIns="92075" tIns="46038" rIns="92075" bIns="46038">
            <a:spAutoFit/>
          </a:bodyPr>
          <a:lstStyle/>
          <a:p>
            <a:pPr marL="115888" indent="-115888" algn="l" eaLnBrk="1" hangingPunct="1">
              <a:spcBef>
                <a:spcPct val="20000"/>
              </a:spcBef>
              <a:buFontTx/>
              <a:buChar char="•"/>
            </a:pPr>
            <a:r>
              <a:rPr lang="en-US" sz="1600" dirty="0"/>
              <a:t>Unified framework for provisioning and validating</a:t>
            </a:r>
          </a:p>
          <a:p>
            <a:pPr marL="404813" lvl="1" indent="-173038" algn="l" eaLnBrk="1" hangingPunct="1">
              <a:spcBef>
                <a:spcPct val="20000"/>
              </a:spcBef>
              <a:buFontTx/>
              <a:buChar char="•"/>
            </a:pPr>
            <a:r>
              <a:rPr lang="en-US" sz="1600" b="0" dirty="0"/>
              <a:t>Provisioning decisions should be coupled with QoS validation</a:t>
            </a:r>
          </a:p>
          <a:p>
            <a:pPr marL="404813" lvl="1" indent="-173038" algn="l" eaLnBrk="1" hangingPunct="1">
              <a:spcBef>
                <a:spcPct val="20000"/>
              </a:spcBef>
              <a:buFontTx/>
              <a:buChar char="•"/>
            </a:pPr>
            <a:r>
              <a:rPr lang="en-US" sz="1600" b="0" dirty="0"/>
              <a:t>Decisions at one stage drive decisions at the next stage </a:t>
            </a:r>
          </a:p>
        </p:txBody>
      </p:sp>
      <p:sp>
        <p:nvSpPr>
          <p:cNvPr id="1514502" name="Rectangle 6"/>
          <p:cNvSpPr>
            <a:spLocks noChangeArrowheads="1"/>
          </p:cNvSpPr>
          <p:nvPr/>
        </p:nvSpPr>
        <p:spPr bwMode="auto">
          <a:xfrm>
            <a:off x="5027613" y="684213"/>
            <a:ext cx="3200400" cy="942975"/>
          </a:xfrm>
          <a:prstGeom prst="rect">
            <a:avLst/>
          </a:prstGeom>
          <a:solidFill>
            <a:srgbClr val="FFFF9F"/>
          </a:solidFill>
          <a:ln w="12700">
            <a:solidFill>
              <a:schemeClr val="tx1"/>
            </a:solidFill>
            <a:miter lim="800000"/>
            <a:headEnd/>
            <a:tailEnd/>
          </a:ln>
        </p:spPr>
        <p:txBody>
          <a:bodyPr>
            <a:spAutoFit/>
          </a:bodyPr>
          <a:lstStyle/>
          <a:p>
            <a:pPr algn="l">
              <a:lnSpc>
                <a:spcPct val="95000"/>
              </a:lnSpc>
            </a:pPr>
            <a:r>
              <a:rPr lang="en-US" sz="1800" dirty="0">
                <a:cs typeface="Arial" charset="0"/>
              </a:rPr>
              <a:t>Criteria 2:</a:t>
            </a:r>
            <a:r>
              <a:rPr lang="en-US" sz="2200" b="0" dirty="0">
                <a:cs typeface="Arial" charset="0"/>
              </a:rPr>
              <a:t> </a:t>
            </a:r>
            <a:r>
              <a:rPr lang="en-US" sz="1800" b="0" dirty="0">
                <a:cs typeface="Arial" charset="0"/>
              </a:rPr>
              <a:t>Visual separation of concerns within the Unified Framework</a:t>
            </a:r>
          </a:p>
        </p:txBody>
      </p:sp>
      <p:pic>
        <p:nvPicPr>
          <p:cNvPr id="21513" name="Picture 7" descr="corba12"/>
          <p:cNvPicPr>
            <a:picLocks noChangeAspect="1" noChangeArrowheads="1"/>
          </p:cNvPicPr>
          <p:nvPr/>
        </p:nvPicPr>
        <p:blipFill>
          <a:blip r:embed="rId4" cstate="print"/>
          <a:srcRect/>
          <a:stretch>
            <a:fillRect/>
          </a:stretch>
        </p:blipFill>
        <p:spPr bwMode="auto">
          <a:xfrm>
            <a:off x="152400" y="679450"/>
            <a:ext cx="4191000" cy="4044950"/>
          </a:xfrm>
          <a:prstGeom prst="rect">
            <a:avLst/>
          </a:prstGeom>
          <a:noFill/>
          <a:ln w="9525">
            <a:noFill/>
            <a:miter lim="800000"/>
            <a:headEnd/>
            <a:tailEnd/>
          </a:ln>
        </p:spPr>
      </p:pic>
      <p:grpSp>
        <p:nvGrpSpPr>
          <p:cNvPr id="2" name="Group 8"/>
          <p:cNvGrpSpPr>
            <a:grpSpLocks/>
          </p:cNvGrpSpPr>
          <p:nvPr/>
        </p:nvGrpSpPr>
        <p:grpSpPr bwMode="auto">
          <a:xfrm>
            <a:off x="85725" y="4902200"/>
            <a:ext cx="4486275" cy="1179513"/>
            <a:chOff x="54" y="3088"/>
            <a:chExt cx="2826" cy="743"/>
          </a:xfrm>
        </p:grpSpPr>
        <p:grpSp>
          <p:nvGrpSpPr>
            <p:cNvPr id="21515" name="Group 9"/>
            <p:cNvGrpSpPr>
              <a:grpSpLocks/>
            </p:cNvGrpSpPr>
            <p:nvPr/>
          </p:nvGrpSpPr>
          <p:grpSpPr bwMode="auto">
            <a:xfrm>
              <a:off x="54" y="3126"/>
              <a:ext cx="835" cy="570"/>
              <a:chOff x="347" y="3310"/>
              <a:chExt cx="1051" cy="680"/>
            </a:xfrm>
          </p:grpSpPr>
          <p:sp>
            <p:nvSpPr>
              <p:cNvPr id="21519" name="Rectangle 10"/>
              <p:cNvSpPr>
                <a:spLocks noChangeArrowheads="1"/>
              </p:cNvSpPr>
              <p:nvPr/>
            </p:nvSpPr>
            <p:spPr bwMode="auto">
              <a:xfrm>
                <a:off x="347" y="3310"/>
                <a:ext cx="726" cy="680"/>
              </a:xfrm>
              <a:prstGeom prst="rect">
                <a:avLst/>
              </a:prstGeom>
              <a:solidFill>
                <a:srgbClr val="EDE7E7"/>
              </a:solidFill>
              <a:ln w="12700">
                <a:solidFill>
                  <a:schemeClr val="tx1"/>
                </a:solidFill>
                <a:miter lim="800000"/>
                <a:headEnd/>
                <a:tailEnd/>
              </a:ln>
            </p:spPr>
            <p:txBody>
              <a:bodyPr wrap="none" anchor="b" anchorCtr="1"/>
              <a:lstStyle/>
              <a:p>
                <a:r>
                  <a:rPr lang="en-US" sz="1800" b="0">
                    <a:latin typeface="Arial Narrow" pitchFamily="34" charset="0"/>
                    <a:cs typeface="Arial" charset="0"/>
                  </a:rPr>
                  <a:t>workload</a:t>
                </a:r>
              </a:p>
            </p:txBody>
          </p:sp>
          <p:sp>
            <p:nvSpPr>
              <p:cNvPr id="21520" name="Freeform 11"/>
              <p:cNvSpPr>
                <a:spLocks/>
              </p:cNvSpPr>
              <p:nvPr/>
            </p:nvSpPr>
            <p:spPr bwMode="auto">
              <a:xfrm>
                <a:off x="570" y="3401"/>
                <a:ext cx="165" cy="318"/>
              </a:xfrm>
              <a:custGeom>
                <a:avLst/>
                <a:gdLst>
                  <a:gd name="T0" fmla="*/ 152 w 165"/>
                  <a:gd name="T1" fmla="*/ 0 h 318"/>
                  <a:gd name="T2" fmla="*/ 18 w 165"/>
                  <a:gd name="T3" fmla="*/ 61 h 318"/>
                  <a:gd name="T4" fmla="*/ 158 w 165"/>
                  <a:gd name="T5" fmla="*/ 176 h 318"/>
                  <a:gd name="T6" fmla="*/ 61 w 165"/>
                  <a:gd name="T7" fmla="*/ 298 h 318"/>
                  <a:gd name="T8" fmla="*/ 0 w 165"/>
                  <a:gd name="T9" fmla="*/ 298 h 318"/>
                  <a:gd name="T10" fmla="*/ 0 60000 65536"/>
                  <a:gd name="T11" fmla="*/ 0 60000 65536"/>
                  <a:gd name="T12" fmla="*/ 0 60000 65536"/>
                  <a:gd name="T13" fmla="*/ 0 60000 65536"/>
                  <a:gd name="T14" fmla="*/ 0 60000 65536"/>
                  <a:gd name="T15" fmla="*/ 0 w 165"/>
                  <a:gd name="T16" fmla="*/ 0 h 318"/>
                  <a:gd name="T17" fmla="*/ 165 w 165"/>
                  <a:gd name="T18" fmla="*/ 318 h 318"/>
                </a:gdLst>
                <a:ahLst/>
                <a:cxnLst>
                  <a:cxn ang="T10">
                    <a:pos x="T0" y="T1"/>
                  </a:cxn>
                  <a:cxn ang="T11">
                    <a:pos x="T2" y="T3"/>
                  </a:cxn>
                  <a:cxn ang="T12">
                    <a:pos x="T4" y="T5"/>
                  </a:cxn>
                  <a:cxn ang="T13">
                    <a:pos x="T6" y="T7"/>
                  </a:cxn>
                  <a:cxn ang="T14">
                    <a:pos x="T8" y="T9"/>
                  </a:cxn>
                </a:cxnLst>
                <a:rect l="T15" t="T16" r="T17" b="T18"/>
                <a:pathLst>
                  <a:path w="165" h="318">
                    <a:moveTo>
                      <a:pt x="152" y="0"/>
                    </a:moveTo>
                    <a:cubicBezTo>
                      <a:pt x="84" y="16"/>
                      <a:pt x="17" y="32"/>
                      <a:pt x="18" y="61"/>
                    </a:cubicBezTo>
                    <a:cubicBezTo>
                      <a:pt x="19" y="90"/>
                      <a:pt x="151" y="137"/>
                      <a:pt x="158" y="176"/>
                    </a:cubicBezTo>
                    <a:cubicBezTo>
                      <a:pt x="165" y="215"/>
                      <a:pt x="87" y="278"/>
                      <a:pt x="61" y="298"/>
                    </a:cubicBezTo>
                    <a:cubicBezTo>
                      <a:pt x="35" y="318"/>
                      <a:pt x="10" y="302"/>
                      <a:pt x="0" y="298"/>
                    </a:cubicBezTo>
                  </a:path>
                </a:pathLst>
              </a:custGeom>
              <a:noFill/>
              <a:ln w="12700" cap="flat" cmpd="sng">
                <a:solidFill>
                  <a:schemeClr val="tx1"/>
                </a:solidFill>
                <a:prstDash val="solid"/>
                <a:round/>
                <a:headEnd/>
                <a:tailEnd/>
              </a:ln>
            </p:spPr>
            <p:txBody>
              <a:bodyPr wrap="none"/>
              <a:lstStyle/>
              <a:p>
                <a:endParaRPr lang="en-US"/>
              </a:p>
            </p:txBody>
          </p:sp>
          <p:sp>
            <p:nvSpPr>
              <p:cNvPr id="21521" name="Freeform 12"/>
              <p:cNvSpPr>
                <a:spLocks/>
              </p:cNvSpPr>
              <p:nvPr/>
            </p:nvSpPr>
            <p:spPr bwMode="auto">
              <a:xfrm>
                <a:off x="630" y="3407"/>
                <a:ext cx="165" cy="318"/>
              </a:xfrm>
              <a:custGeom>
                <a:avLst/>
                <a:gdLst>
                  <a:gd name="T0" fmla="*/ 152 w 165"/>
                  <a:gd name="T1" fmla="*/ 0 h 318"/>
                  <a:gd name="T2" fmla="*/ 18 w 165"/>
                  <a:gd name="T3" fmla="*/ 61 h 318"/>
                  <a:gd name="T4" fmla="*/ 158 w 165"/>
                  <a:gd name="T5" fmla="*/ 176 h 318"/>
                  <a:gd name="T6" fmla="*/ 61 w 165"/>
                  <a:gd name="T7" fmla="*/ 298 h 318"/>
                  <a:gd name="T8" fmla="*/ 0 w 165"/>
                  <a:gd name="T9" fmla="*/ 298 h 318"/>
                  <a:gd name="T10" fmla="*/ 0 60000 65536"/>
                  <a:gd name="T11" fmla="*/ 0 60000 65536"/>
                  <a:gd name="T12" fmla="*/ 0 60000 65536"/>
                  <a:gd name="T13" fmla="*/ 0 60000 65536"/>
                  <a:gd name="T14" fmla="*/ 0 60000 65536"/>
                  <a:gd name="T15" fmla="*/ 0 w 165"/>
                  <a:gd name="T16" fmla="*/ 0 h 318"/>
                  <a:gd name="T17" fmla="*/ 165 w 165"/>
                  <a:gd name="T18" fmla="*/ 318 h 318"/>
                </a:gdLst>
                <a:ahLst/>
                <a:cxnLst>
                  <a:cxn ang="T10">
                    <a:pos x="T0" y="T1"/>
                  </a:cxn>
                  <a:cxn ang="T11">
                    <a:pos x="T2" y="T3"/>
                  </a:cxn>
                  <a:cxn ang="T12">
                    <a:pos x="T4" y="T5"/>
                  </a:cxn>
                  <a:cxn ang="T13">
                    <a:pos x="T6" y="T7"/>
                  </a:cxn>
                  <a:cxn ang="T14">
                    <a:pos x="T8" y="T9"/>
                  </a:cxn>
                </a:cxnLst>
                <a:rect l="T15" t="T16" r="T17" b="T18"/>
                <a:pathLst>
                  <a:path w="165" h="318">
                    <a:moveTo>
                      <a:pt x="152" y="0"/>
                    </a:moveTo>
                    <a:cubicBezTo>
                      <a:pt x="84" y="16"/>
                      <a:pt x="17" y="32"/>
                      <a:pt x="18" y="61"/>
                    </a:cubicBezTo>
                    <a:cubicBezTo>
                      <a:pt x="19" y="90"/>
                      <a:pt x="151" y="137"/>
                      <a:pt x="158" y="176"/>
                    </a:cubicBezTo>
                    <a:cubicBezTo>
                      <a:pt x="165" y="215"/>
                      <a:pt x="87" y="278"/>
                      <a:pt x="61" y="298"/>
                    </a:cubicBezTo>
                    <a:cubicBezTo>
                      <a:pt x="35" y="318"/>
                      <a:pt x="10" y="302"/>
                      <a:pt x="0" y="298"/>
                    </a:cubicBezTo>
                  </a:path>
                </a:pathLst>
              </a:custGeom>
              <a:noFill/>
              <a:ln w="12700" cap="flat" cmpd="sng">
                <a:solidFill>
                  <a:schemeClr val="tx1"/>
                </a:solidFill>
                <a:prstDash val="solid"/>
                <a:round/>
                <a:headEnd/>
                <a:tailEnd/>
              </a:ln>
            </p:spPr>
            <p:txBody>
              <a:bodyPr wrap="none"/>
              <a:lstStyle/>
              <a:p>
                <a:endParaRPr lang="en-US"/>
              </a:p>
            </p:txBody>
          </p:sp>
          <p:sp>
            <p:nvSpPr>
              <p:cNvPr id="21522" name="Freeform 13"/>
              <p:cNvSpPr>
                <a:spLocks/>
              </p:cNvSpPr>
              <p:nvPr/>
            </p:nvSpPr>
            <p:spPr bwMode="auto">
              <a:xfrm>
                <a:off x="702" y="3418"/>
                <a:ext cx="165" cy="318"/>
              </a:xfrm>
              <a:custGeom>
                <a:avLst/>
                <a:gdLst>
                  <a:gd name="T0" fmla="*/ 152 w 165"/>
                  <a:gd name="T1" fmla="*/ 0 h 318"/>
                  <a:gd name="T2" fmla="*/ 18 w 165"/>
                  <a:gd name="T3" fmla="*/ 61 h 318"/>
                  <a:gd name="T4" fmla="*/ 158 w 165"/>
                  <a:gd name="T5" fmla="*/ 176 h 318"/>
                  <a:gd name="T6" fmla="*/ 61 w 165"/>
                  <a:gd name="T7" fmla="*/ 298 h 318"/>
                  <a:gd name="T8" fmla="*/ 0 w 165"/>
                  <a:gd name="T9" fmla="*/ 298 h 318"/>
                  <a:gd name="T10" fmla="*/ 0 60000 65536"/>
                  <a:gd name="T11" fmla="*/ 0 60000 65536"/>
                  <a:gd name="T12" fmla="*/ 0 60000 65536"/>
                  <a:gd name="T13" fmla="*/ 0 60000 65536"/>
                  <a:gd name="T14" fmla="*/ 0 60000 65536"/>
                  <a:gd name="T15" fmla="*/ 0 w 165"/>
                  <a:gd name="T16" fmla="*/ 0 h 318"/>
                  <a:gd name="T17" fmla="*/ 165 w 165"/>
                  <a:gd name="T18" fmla="*/ 318 h 318"/>
                </a:gdLst>
                <a:ahLst/>
                <a:cxnLst>
                  <a:cxn ang="T10">
                    <a:pos x="T0" y="T1"/>
                  </a:cxn>
                  <a:cxn ang="T11">
                    <a:pos x="T2" y="T3"/>
                  </a:cxn>
                  <a:cxn ang="T12">
                    <a:pos x="T4" y="T5"/>
                  </a:cxn>
                  <a:cxn ang="T13">
                    <a:pos x="T6" y="T7"/>
                  </a:cxn>
                  <a:cxn ang="T14">
                    <a:pos x="T8" y="T9"/>
                  </a:cxn>
                </a:cxnLst>
                <a:rect l="T15" t="T16" r="T17" b="T18"/>
                <a:pathLst>
                  <a:path w="165" h="318">
                    <a:moveTo>
                      <a:pt x="152" y="0"/>
                    </a:moveTo>
                    <a:cubicBezTo>
                      <a:pt x="84" y="16"/>
                      <a:pt x="17" y="32"/>
                      <a:pt x="18" y="61"/>
                    </a:cubicBezTo>
                    <a:cubicBezTo>
                      <a:pt x="19" y="90"/>
                      <a:pt x="151" y="137"/>
                      <a:pt x="158" y="176"/>
                    </a:cubicBezTo>
                    <a:cubicBezTo>
                      <a:pt x="165" y="215"/>
                      <a:pt x="87" y="278"/>
                      <a:pt x="61" y="298"/>
                    </a:cubicBezTo>
                    <a:cubicBezTo>
                      <a:pt x="35" y="318"/>
                      <a:pt x="10" y="302"/>
                      <a:pt x="0" y="298"/>
                    </a:cubicBezTo>
                  </a:path>
                </a:pathLst>
              </a:custGeom>
              <a:noFill/>
              <a:ln w="12700" cap="flat" cmpd="sng">
                <a:solidFill>
                  <a:schemeClr val="tx1"/>
                </a:solidFill>
                <a:prstDash val="solid"/>
                <a:round/>
                <a:headEnd/>
                <a:tailEnd/>
              </a:ln>
            </p:spPr>
            <p:txBody>
              <a:bodyPr wrap="none"/>
              <a:lstStyle/>
              <a:p>
                <a:endParaRPr lang="en-US"/>
              </a:p>
            </p:txBody>
          </p:sp>
          <p:sp>
            <p:nvSpPr>
              <p:cNvPr id="21523" name="AutoShape 14"/>
              <p:cNvSpPr>
                <a:spLocks noChangeArrowheads="1"/>
              </p:cNvSpPr>
              <p:nvPr/>
            </p:nvSpPr>
            <p:spPr bwMode="auto">
              <a:xfrm>
                <a:off x="1107" y="3540"/>
                <a:ext cx="291" cy="249"/>
              </a:xfrm>
              <a:prstGeom prst="rightArrow">
                <a:avLst>
                  <a:gd name="adj1" fmla="val 50000"/>
                  <a:gd name="adj2" fmla="val 29217"/>
                </a:avLst>
              </a:prstGeom>
              <a:solidFill>
                <a:schemeClr val="bg2"/>
              </a:solidFill>
              <a:ln w="12700">
                <a:solidFill>
                  <a:schemeClr val="tx1"/>
                </a:solidFill>
                <a:miter lim="800000"/>
                <a:headEnd/>
                <a:tailEnd/>
              </a:ln>
            </p:spPr>
            <p:txBody>
              <a:bodyPr wrap="none" anchor="ctr"/>
              <a:lstStyle/>
              <a:p>
                <a:endParaRPr lang="en-US"/>
              </a:p>
            </p:txBody>
          </p:sp>
        </p:grpSp>
        <p:grpSp>
          <p:nvGrpSpPr>
            <p:cNvPr id="21516" name="Group 15"/>
            <p:cNvGrpSpPr>
              <a:grpSpLocks/>
            </p:cNvGrpSpPr>
            <p:nvPr/>
          </p:nvGrpSpPr>
          <p:grpSpPr bwMode="auto">
            <a:xfrm>
              <a:off x="1632" y="3088"/>
              <a:ext cx="1248" cy="743"/>
              <a:chOff x="1907" y="3301"/>
              <a:chExt cx="1248" cy="743"/>
            </a:xfrm>
          </p:grpSpPr>
          <p:graphicFrame>
            <p:nvGraphicFramePr>
              <p:cNvPr id="21506" name="Object 16"/>
              <p:cNvGraphicFramePr>
                <a:graphicFrameLocks noChangeAspect="1"/>
              </p:cNvGraphicFramePr>
              <p:nvPr/>
            </p:nvGraphicFramePr>
            <p:xfrm>
              <a:off x="2285" y="3301"/>
              <a:ext cx="870" cy="743"/>
            </p:xfrm>
            <a:graphic>
              <a:graphicData uri="http://schemas.openxmlformats.org/presentationml/2006/ole">
                <p:oleObj spid="_x0000_s21506" name="Chart" r:id="rId5" imgW="6096095" imgH="4061508" progId="MSGraph.Chart.8">
                  <p:embed followColorScheme="full"/>
                </p:oleObj>
              </a:graphicData>
            </a:graphic>
          </p:graphicFrame>
          <p:sp>
            <p:nvSpPr>
              <p:cNvPr id="21518" name="AutoShape 17"/>
              <p:cNvSpPr>
                <a:spLocks noChangeArrowheads="1"/>
              </p:cNvSpPr>
              <p:nvPr/>
            </p:nvSpPr>
            <p:spPr bwMode="auto">
              <a:xfrm>
                <a:off x="1907" y="3511"/>
                <a:ext cx="291" cy="249"/>
              </a:xfrm>
              <a:prstGeom prst="rightArrow">
                <a:avLst>
                  <a:gd name="adj1" fmla="val 50000"/>
                  <a:gd name="adj2" fmla="val 29217"/>
                </a:avLst>
              </a:prstGeom>
              <a:solidFill>
                <a:schemeClr val="bg2"/>
              </a:solidFill>
              <a:ln w="12700">
                <a:solidFill>
                  <a:schemeClr val="tx1"/>
                </a:solidFill>
                <a:miter lim="800000"/>
                <a:headEnd/>
                <a:tailEnd/>
              </a:ln>
            </p:spPr>
            <p:txBody>
              <a:bodyPr wrap="none" anchor="ctr"/>
              <a:lstStyle/>
              <a:p>
                <a:endParaRPr lang="en-US"/>
              </a:p>
            </p:txBody>
          </p:sp>
        </p:grpSp>
        <p:sp>
          <p:nvSpPr>
            <p:cNvPr id="21517" name="AutoShape 18"/>
            <p:cNvSpPr>
              <a:spLocks noChangeArrowheads="1"/>
            </p:cNvSpPr>
            <p:nvPr/>
          </p:nvSpPr>
          <p:spPr bwMode="auto">
            <a:xfrm>
              <a:off x="943" y="3280"/>
              <a:ext cx="629" cy="398"/>
            </a:xfrm>
            <a:prstGeom prst="wedgeRectCallout">
              <a:avLst>
                <a:gd name="adj1" fmla="val 9144"/>
                <a:gd name="adj2" fmla="val -124875"/>
              </a:avLst>
            </a:prstGeom>
            <a:solidFill>
              <a:schemeClr val="accent1"/>
            </a:solidFill>
            <a:ln w="12700">
              <a:solidFill>
                <a:schemeClr val="tx1"/>
              </a:solidFill>
              <a:miter lim="800000"/>
              <a:headEnd/>
              <a:tailEnd/>
            </a:ln>
          </p:spPr>
          <p:txBody>
            <a:bodyPr/>
            <a:lstStyle/>
            <a:p>
              <a:r>
                <a:rPr lang="en-US" sz="1800" b="0">
                  <a:latin typeface="Arial Narrow" pitchFamily="34" charset="0"/>
                  <a:cs typeface="Arial" charset="0"/>
                </a:rPr>
                <a:t>system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44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144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145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14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450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5145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p:bldP spid="1514500" grpId="0" animBg="1"/>
      <p:bldP spid="1514501" grpId="0"/>
      <p:bldP spid="1514501" grpId="1"/>
      <p:bldP spid="151450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6"/>
          <p:cNvSpPr>
            <a:spLocks noGrp="1"/>
          </p:cNvSpPr>
          <p:nvPr>
            <p:ph type="sldNum" sz="quarter" idx="11"/>
          </p:nvPr>
        </p:nvSpPr>
        <p:spPr>
          <a:noFill/>
        </p:spPr>
        <p:txBody>
          <a:bodyPr/>
          <a:lstStyle/>
          <a:p>
            <a:fld id="{E0751325-0BCF-448A-B814-53ED2FB820AC}" type="slidenum">
              <a:rPr lang="en-US"/>
              <a:pPr/>
              <a:t>112</a:t>
            </a:fld>
            <a:endParaRPr lang="en-US"/>
          </a:p>
        </p:txBody>
      </p:sp>
      <p:sp>
        <p:nvSpPr>
          <p:cNvPr id="113667" name="Rectangle 2"/>
          <p:cNvSpPr>
            <a:spLocks noGrp="1" noChangeArrowheads="1"/>
          </p:cNvSpPr>
          <p:nvPr>
            <p:ph type="title"/>
          </p:nvPr>
        </p:nvSpPr>
        <p:spPr>
          <a:xfrm>
            <a:off x="76200" y="100013"/>
            <a:ext cx="8915400" cy="334962"/>
          </a:xfrm>
        </p:spPr>
        <p:txBody>
          <a:bodyPr/>
          <a:lstStyle/>
          <a:p>
            <a:pPr eaLnBrk="1" hangingPunct="1"/>
            <a:r>
              <a:rPr lang="en-US" sz="3200" smtClean="0"/>
              <a:t>POSAML: A Visual Provisioning Tool</a:t>
            </a:r>
          </a:p>
        </p:txBody>
      </p:sp>
      <p:sp>
        <p:nvSpPr>
          <p:cNvPr id="113668" name="Rectangle 3"/>
          <p:cNvSpPr>
            <a:spLocks noGrp="1" noChangeArrowheads="1"/>
          </p:cNvSpPr>
          <p:nvPr>
            <p:ph type="body" sz="half" idx="3"/>
          </p:nvPr>
        </p:nvSpPr>
        <p:spPr>
          <a:xfrm>
            <a:off x="0" y="4062413"/>
            <a:ext cx="4956175" cy="2206625"/>
          </a:xfrm>
        </p:spPr>
        <p:txBody>
          <a:bodyPr/>
          <a:lstStyle/>
          <a:p>
            <a:pPr eaLnBrk="1" hangingPunct="1">
              <a:lnSpc>
                <a:spcPct val="80000"/>
              </a:lnSpc>
            </a:pPr>
            <a:r>
              <a:rPr lang="en-US" sz="2000" smtClean="0"/>
              <a:t>POSAML – GME-based modeling language for middleware composition</a:t>
            </a:r>
          </a:p>
          <a:p>
            <a:pPr eaLnBrk="1" hangingPunct="1">
              <a:lnSpc>
                <a:spcPct val="80000"/>
              </a:lnSpc>
            </a:pPr>
            <a:r>
              <a:rPr lang="en-US" sz="2000" smtClean="0"/>
              <a:t>Provides a structural composition model</a:t>
            </a:r>
          </a:p>
          <a:p>
            <a:pPr eaLnBrk="1" hangingPunct="1">
              <a:lnSpc>
                <a:spcPct val="80000"/>
              </a:lnSpc>
            </a:pPr>
            <a:r>
              <a:rPr lang="en-US" sz="2000" smtClean="0"/>
              <a:t>Captures variability in blocks</a:t>
            </a:r>
          </a:p>
          <a:p>
            <a:pPr eaLnBrk="1" hangingPunct="1">
              <a:lnSpc>
                <a:spcPct val="80000"/>
              </a:lnSpc>
            </a:pPr>
            <a:r>
              <a:rPr lang="en-US" sz="2000" smtClean="0"/>
              <a:t>Generative programming capabilities to synthesize different artifacts e.g., benchmarking, configuration, performance modeling.</a:t>
            </a:r>
          </a:p>
        </p:txBody>
      </p:sp>
      <p:pic>
        <p:nvPicPr>
          <p:cNvPr id="113669" name="Picture 4" descr="corba12"/>
          <p:cNvPicPr>
            <a:picLocks noChangeAspect="1" noChangeArrowheads="1"/>
          </p:cNvPicPr>
          <p:nvPr/>
        </p:nvPicPr>
        <p:blipFill>
          <a:blip r:embed="rId3" cstate="print"/>
          <a:srcRect/>
          <a:stretch>
            <a:fillRect/>
          </a:stretch>
        </p:blipFill>
        <p:spPr bwMode="auto">
          <a:xfrm>
            <a:off x="228600" y="685800"/>
            <a:ext cx="3492500" cy="3368675"/>
          </a:xfrm>
          <a:prstGeom prst="rect">
            <a:avLst/>
          </a:prstGeom>
          <a:noFill/>
          <a:ln w="9525">
            <a:noFill/>
            <a:miter lim="800000"/>
            <a:headEnd/>
            <a:tailEnd/>
          </a:ln>
        </p:spPr>
      </p:pic>
      <p:pic>
        <p:nvPicPr>
          <p:cNvPr id="113670" name="Picture 5" descr="feature_meta"/>
          <p:cNvPicPr>
            <a:picLocks noChangeAspect="1" noChangeArrowheads="1"/>
          </p:cNvPicPr>
          <p:nvPr/>
        </p:nvPicPr>
        <p:blipFill>
          <a:blip r:embed="rId4" cstate="print"/>
          <a:srcRect/>
          <a:stretch>
            <a:fillRect/>
          </a:stretch>
        </p:blipFill>
        <p:spPr bwMode="auto">
          <a:xfrm>
            <a:off x="5029200" y="3733800"/>
            <a:ext cx="3762375" cy="2722563"/>
          </a:xfrm>
          <a:prstGeom prst="rect">
            <a:avLst/>
          </a:prstGeom>
          <a:noFill/>
          <a:ln w="9525">
            <a:noFill/>
            <a:miter lim="800000"/>
            <a:headEnd/>
            <a:tailEnd/>
          </a:ln>
        </p:spPr>
      </p:pic>
      <p:pic>
        <p:nvPicPr>
          <p:cNvPr id="113671" name="Picture 6" descr="middleware_meta"/>
          <p:cNvPicPr>
            <a:picLocks noChangeAspect="1" noChangeArrowheads="1"/>
          </p:cNvPicPr>
          <p:nvPr/>
        </p:nvPicPr>
        <p:blipFill>
          <a:blip r:embed="rId5" cstate="print"/>
          <a:srcRect/>
          <a:stretch>
            <a:fillRect/>
          </a:stretch>
        </p:blipFill>
        <p:spPr bwMode="auto">
          <a:xfrm>
            <a:off x="4648200" y="1143000"/>
            <a:ext cx="4267200" cy="2476500"/>
          </a:xfrm>
          <a:prstGeom prst="rect">
            <a:avLst/>
          </a:prstGeom>
          <a:noFill/>
          <a:ln w="9525">
            <a:noFill/>
            <a:miter lim="800000"/>
            <a:headEnd/>
            <a:tailEnd/>
          </a:ln>
        </p:spPr>
      </p:pic>
      <p:sp>
        <p:nvSpPr>
          <p:cNvPr id="113672" name="AutoShape 7"/>
          <p:cNvSpPr>
            <a:spLocks noChangeArrowheads="1"/>
          </p:cNvSpPr>
          <p:nvPr/>
        </p:nvSpPr>
        <p:spPr bwMode="auto">
          <a:xfrm>
            <a:off x="3733800" y="2209800"/>
            <a:ext cx="914400" cy="609600"/>
          </a:xfrm>
          <a:prstGeom prst="rightArrow">
            <a:avLst>
              <a:gd name="adj1" fmla="val 50000"/>
              <a:gd name="adj2" fmla="val 37500"/>
            </a:avLst>
          </a:prstGeom>
          <a:solidFill>
            <a:schemeClr val="accent1"/>
          </a:solidFill>
          <a:ln w="38100" algn="ctr">
            <a:solidFill>
              <a:srgbClr val="888888"/>
            </a:solidFill>
            <a:miter lim="800000"/>
            <a:headEnd/>
            <a:tailEnd/>
          </a:ln>
        </p:spPr>
        <p:txBody>
          <a:bodyPr wrap="none" anchor="ctr"/>
          <a:lstStyle/>
          <a:p>
            <a:endParaRPr lang="en-US"/>
          </a:p>
        </p:txBody>
      </p:sp>
      <p:sp>
        <p:nvSpPr>
          <p:cNvPr id="113673" name="Text Box 8"/>
          <p:cNvSpPr txBox="1">
            <a:spLocks noChangeArrowheads="1"/>
          </p:cNvSpPr>
          <p:nvPr/>
        </p:nvSpPr>
        <p:spPr bwMode="auto">
          <a:xfrm>
            <a:off x="4419600" y="685800"/>
            <a:ext cx="4572000" cy="379413"/>
          </a:xfrm>
          <a:prstGeom prst="rect">
            <a:avLst/>
          </a:prstGeom>
          <a:solidFill>
            <a:srgbClr val="FFFF66"/>
          </a:solidFill>
          <a:ln w="12700">
            <a:solidFill>
              <a:schemeClr val="tx1"/>
            </a:solidFill>
            <a:miter lim="800000"/>
            <a:headEnd type="none" w="sm" len="sm"/>
            <a:tailEnd type="none" w="sm" len="sm"/>
          </a:ln>
        </p:spPr>
        <p:txBody>
          <a:bodyPr>
            <a:spAutoFit/>
          </a:bodyPr>
          <a:lstStyle/>
          <a:p>
            <a:pPr algn="l"/>
            <a:r>
              <a:rPr lang="en-US" sz="1800" b="0">
                <a:cs typeface="Arial" charset="0"/>
              </a:rPr>
              <a:t>Metamodel for the POSA pattern language</a:t>
            </a:r>
          </a:p>
        </p:txBody>
      </p:sp>
      <p:sp>
        <p:nvSpPr>
          <p:cNvPr id="113674" name="Text Box 9"/>
          <p:cNvSpPr txBox="1">
            <a:spLocks noChangeArrowheads="1"/>
          </p:cNvSpPr>
          <p:nvPr/>
        </p:nvSpPr>
        <p:spPr bwMode="auto">
          <a:xfrm>
            <a:off x="4572000" y="6402388"/>
            <a:ext cx="4572000" cy="379412"/>
          </a:xfrm>
          <a:prstGeom prst="rect">
            <a:avLst/>
          </a:prstGeom>
          <a:solidFill>
            <a:srgbClr val="FFFF66"/>
          </a:solidFill>
          <a:ln w="12700">
            <a:solidFill>
              <a:schemeClr val="tx1"/>
            </a:solidFill>
            <a:miter lim="800000"/>
            <a:headEnd type="none" w="sm" len="sm"/>
            <a:tailEnd type="none" w="sm" len="sm"/>
          </a:ln>
        </p:spPr>
        <p:txBody>
          <a:bodyPr>
            <a:spAutoFit/>
          </a:bodyPr>
          <a:lstStyle/>
          <a:p>
            <a:pPr algn="l"/>
            <a:r>
              <a:rPr lang="en-US" sz="1800" b="0">
                <a:cs typeface="Arial" charset="0"/>
              </a:rPr>
              <a:t>Feature modeling metamodel in POSAML</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p:cNvSpPr>
            <a:spLocks noGrp="1"/>
          </p:cNvSpPr>
          <p:nvPr>
            <p:ph type="sldNum" sz="quarter" idx="11"/>
          </p:nvPr>
        </p:nvSpPr>
        <p:spPr>
          <a:noFill/>
        </p:spPr>
        <p:txBody>
          <a:bodyPr/>
          <a:lstStyle/>
          <a:p>
            <a:fld id="{D68AACF6-122F-4EFC-A6F0-D24B51EF05D9}" type="slidenum">
              <a:rPr lang="en-US"/>
              <a:pPr/>
              <a:t>113</a:t>
            </a:fld>
            <a:endParaRPr lang="en-US"/>
          </a:p>
        </p:txBody>
      </p:sp>
      <p:sp>
        <p:nvSpPr>
          <p:cNvPr id="114691" name="Rectangle 2"/>
          <p:cNvSpPr>
            <a:spLocks noGrp="1" noChangeArrowheads="1"/>
          </p:cNvSpPr>
          <p:nvPr>
            <p:ph type="title"/>
          </p:nvPr>
        </p:nvSpPr>
        <p:spPr/>
        <p:txBody>
          <a:bodyPr/>
          <a:lstStyle/>
          <a:p>
            <a:pPr eaLnBrk="1" hangingPunct="1"/>
            <a:r>
              <a:rPr lang="en-US" sz="3200" smtClean="0"/>
              <a:t>POSAML Unified Framework</a:t>
            </a:r>
          </a:p>
        </p:txBody>
      </p:sp>
      <p:pic>
        <p:nvPicPr>
          <p:cNvPr id="114692" name="Picture 3" descr="middleware_model"/>
          <p:cNvPicPr>
            <a:picLocks noGrp="1" noChangeAspect="1" noChangeArrowheads="1"/>
          </p:cNvPicPr>
          <p:nvPr>
            <p:ph sz="half" idx="1"/>
          </p:nvPr>
        </p:nvPicPr>
        <p:blipFill>
          <a:blip r:embed="rId2" cstate="print"/>
          <a:srcRect/>
          <a:stretch>
            <a:fillRect/>
          </a:stretch>
        </p:blipFill>
        <p:spPr>
          <a:xfrm>
            <a:off x="152400" y="960438"/>
            <a:ext cx="5029200" cy="3625850"/>
          </a:xfrm>
          <a:noFill/>
        </p:spPr>
      </p:pic>
      <p:sp>
        <p:nvSpPr>
          <p:cNvPr id="114693" name="Rectangle 4"/>
          <p:cNvSpPr>
            <a:spLocks noGrp="1" noChangeArrowheads="1"/>
          </p:cNvSpPr>
          <p:nvPr>
            <p:ph type="body" sz="half" idx="2"/>
          </p:nvPr>
        </p:nvSpPr>
        <p:spPr>
          <a:xfrm>
            <a:off x="381000" y="4810125"/>
            <a:ext cx="8458200" cy="1752600"/>
          </a:xfrm>
        </p:spPr>
        <p:txBody>
          <a:bodyPr/>
          <a:lstStyle/>
          <a:p>
            <a:pPr eaLnBrk="1" hangingPunct="1">
              <a:lnSpc>
                <a:spcPct val="90000"/>
              </a:lnSpc>
            </a:pPr>
            <a:r>
              <a:rPr lang="en-US" sz="2000" smtClean="0"/>
              <a:t>Unified visual view enables modeling the middleware composition as a set of interacting patterns</a:t>
            </a:r>
          </a:p>
          <a:p>
            <a:pPr eaLnBrk="1" hangingPunct="1">
              <a:lnSpc>
                <a:spcPct val="90000"/>
              </a:lnSpc>
            </a:pPr>
            <a:r>
              <a:rPr lang="en-US" sz="2000" smtClean="0"/>
              <a:t>Individual patterns can be visually configured</a:t>
            </a:r>
          </a:p>
          <a:p>
            <a:pPr lvl="1" eaLnBrk="1" hangingPunct="1">
              <a:lnSpc>
                <a:spcPct val="90000"/>
              </a:lnSpc>
            </a:pPr>
            <a:r>
              <a:rPr lang="en-US" sz="2000" smtClean="0"/>
              <a:t>E.g., reactor and acceptor-connector patterns</a:t>
            </a:r>
          </a:p>
          <a:p>
            <a:pPr eaLnBrk="1" hangingPunct="1">
              <a:lnSpc>
                <a:spcPct val="90000"/>
              </a:lnSpc>
            </a:pPr>
            <a:r>
              <a:rPr lang="en-US" sz="2000" smtClean="0"/>
              <a:t>POSAML languages conforms to the POSA pattern language enabling error-free composition of building blocks.</a:t>
            </a:r>
          </a:p>
        </p:txBody>
      </p:sp>
      <p:pic>
        <p:nvPicPr>
          <p:cNvPr id="114694" name="Picture 5" descr="reactor_model"/>
          <p:cNvPicPr>
            <a:picLocks noChangeAspect="1" noChangeArrowheads="1"/>
          </p:cNvPicPr>
          <p:nvPr/>
        </p:nvPicPr>
        <p:blipFill>
          <a:blip r:embed="rId3" cstate="print"/>
          <a:srcRect/>
          <a:stretch>
            <a:fillRect/>
          </a:stretch>
        </p:blipFill>
        <p:spPr bwMode="auto">
          <a:xfrm>
            <a:off x="5334000" y="773113"/>
            <a:ext cx="3657600" cy="1758950"/>
          </a:xfrm>
          <a:prstGeom prst="rect">
            <a:avLst/>
          </a:prstGeom>
          <a:noFill/>
          <a:ln w="9525">
            <a:noFill/>
            <a:miter lim="800000"/>
            <a:headEnd/>
            <a:tailEnd/>
          </a:ln>
        </p:spPr>
      </p:pic>
      <p:pic>
        <p:nvPicPr>
          <p:cNvPr id="114695" name="Picture 6" descr="Acc-Con-model"/>
          <p:cNvPicPr>
            <a:picLocks noChangeAspect="1" noChangeArrowheads="1"/>
          </p:cNvPicPr>
          <p:nvPr/>
        </p:nvPicPr>
        <p:blipFill>
          <a:blip r:embed="rId4" cstate="print"/>
          <a:srcRect/>
          <a:stretch>
            <a:fillRect/>
          </a:stretch>
        </p:blipFill>
        <p:spPr bwMode="auto">
          <a:xfrm>
            <a:off x="5207000" y="2678113"/>
            <a:ext cx="3784600" cy="2198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1"/>
          </p:nvPr>
        </p:nvSpPr>
        <p:spPr>
          <a:noFill/>
        </p:spPr>
        <p:txBody>
          <a:bodyPr/>
          <a:lstStyle/>
          <a:p>
            <a:fld id="{8C1354D6-7332-4434-8FA7-981036DBE199}" type="slidenum">
              <a:rPr lang="en-US"/>
              <a:pPr/>
              <a:t>114</a:t>
            </a:fld>
            <a:endParaRPr lang="en-US"/>
          </a:p>
        </p:txBody>
      </p:sp>
      <p:sp>
        <p:nvSpPr>
          <p:cNvPr id="115715" name="Rectangle 2"/>
          <p:cNvSpPr>
            <a:spLocks noGrp="1" noChangeArrowheads="1"/>
          </p:cNvSpPr>
          <p:nvPr>
            <p:ph type="title"/>
          </p:nvPr>
        </p:nvSpPr>
        <p:spPr/>
        <p:txBody>
          <a:bodyPr/>
          <a:lstStyle/>
          <a:p>
            <a:pPr eaLnBrk="1" hangingPunct="1"/>
            <a:r>
              <a:rPr lang="en-US" sz="3200" smtClean="0"/>
              <a:t>POSAML Separation of Concerns</a:t>
            </a:r>
          </a:p>
        </p:txBody>
      </p:sp>
      <p:sp>
        <p:nvSpPr>
          <p:cNvPr id="115716" name="Rectangle 3"/>
          <p:cNvSpPr>
            <a:spLocks noGrp="1" noChangeArrowheads="1"/>
          </p:cNvSpPr>
          <p:nvPr>
            <p:ph type="body" sz="half" idx="2"/>
          </p:nvPr>
        </p:nvSpPr>
        <p:spPr>
          <a:xfrm>
            <a:off x="4703763" y="982663"/>
            <a:ext cx="4117975" cy="4937125"/>
          </a:xfrm>
        </p:spPr>
        <p:txBody>
          <a:bodyPr/>
          <a:lstStyle/>
          <a:p>
            <a:pPr eaLnBrk="1" hangingPunct="1"/>
            <a:r>
              <a:rPr lang="en-US" sz="2000" smtClean="0"/>
              <a:t>POSAML separates pattern feature modeling from pattern benchmarking</a:t>
            </a:r>
          </a:p>
          <a:p>
            <a:pPr eaLnBrk="1" hangingPunct="1"/>
            <a:r>
              <a:rPr lang="en-US" sz="2000" smtClean="0"/>
              <a:t>Feature model allows selecting features of each pattern</a:t>
            </a:r>
          </a:p>
          <a:p>
            <a:pPr lvl="1" eaLnBrk="1" hangingPunct="1"/>
            <a:r>
              <a:rPr lang="en-US" sz="2000" smtClean="0"/>
              <a:t>E.g., reactor and acceptor-connector shown with concurrency models</a:t>
            </a:r>
          </a:p>
          <a:p>
            <a:pPr eaLnBrk="1" hangingPunct="1"/>
            <a:r>
              <a:rPr lang="en-US" sz="2000" smtClean="0"/>
              <a:t>Benchmarking view separated from feature view</a:t>
            </a:r>
          </a:p>
          <a:p>
            <a:pPr lvl="1" eaLnBrk="1" hangingPunct="1"/>
            <a:r>
              <a:rPr lang="en-US" sz="2000" smtClean="0"/>
              <a:t>E.g., selecting parameters for elements of the pattern</a:t>
            </a:r>
          </a:p>
          <a:p>
            <a:pPr eaLnBrk="1" hangingPunct="1"/>
            <a:r>
              <a:rPr lang="en-US" sz="2000" smtClean="0"/>
              <a:t>Views are unified </a:t>
            </a:r>
            <a:r>
              <a:rPr lang="en-US" sz="2000" i="1" smtClean="0"/>
              <a:t>under the hood</a:t>
            </a:r>
          </a:p>
        </p:txBody>
      </p:sp>
      <p:pic>
        <p:nvPicPr>
          <p:cNvPr id="115717" name="Picture 4" descr="feature-model"/>
          <p:cNvPicPr>
            <a:picLocks noGrp="1" noChangeAspect="1" noChangeArrowheads="1"/>
          </p:cNvPicPr>
          <p:nvPr>
            <p:ph sz="half" idx="1"/>
          </p:nvPr>
        </p:nvPicPr>
        <p:blipFill>
          <a:blip r:embed="rId2" cstate="print"/>
          <a:srcRect/>
          <a:stretch>
            <a:fillRect/>
          </a:stretch>
        </p:blipFill>
        <p:spPr>
          <a:xfrm>
            <a:off x="228600" y="677863"/>
            <a:ext cx="4191000" cy="3055937"/>
          </a:xfrm>
          <a:noFill/>
        </p:spPr>
      </p:pic>
      <p:pic>
        <p:nvPicPr>
          <p:cNvPr id="115718" name="Picture 5" descr="benchmark_model"/>
          <p:cNvPicPr>
            <a:picLocks noChangeAspect="1" noChangeArrowheads="1"/>
          </p:cNvPicPr>
          <p:nvPr/>
        </p:nvPicPr>
        <p:blipFill>
          <a:blip r:embed="rId3" cstate="print"/>
          <a:srcRect/>
          <a:stretch>
            <a:fillRect/>
          </a:stretch>
        </p:blipFill>
        <p:spPr bwMode="auto">
          <a:xfrm>
            <a:off x="228600" y="3810000"/>
            <a:ext cx="4191000" cy="255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685800" y="1066800"/>
            <a:ext cx="7772400" cy="1752600"/>
          </a:xfrm>
        </p:spPr>
        <p:txBody>
          <a:bodyPr/>
          <a:lstStyle/>
          <a:p>
            <a:pPr eaLnBrk="1" hangingPunct="1"/>
            <a:r>
              <a:rPr lang="en-US" sz="4000" dirty="0" smtClean="0"/>
              <a:t>Part 10</a:t>
            </a:r>
            <a:br>
              <a:rPr lang="en-US" sz="4000" dirty="0" smtClean="0"/>
            </a:br>
            <a:r>
              <a:rPr lang="en-US" sz="4000" dirty="0" smtClean="0"/>
              <a:t>Closing Remarks</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5"/>
          <p:cNvSpPr>
            <a:spLocks noGrp="1"/>
          </p:cNvSpPr>
          <p:nvPr>
            <p:ph type="sldNum" sz="quarter" idx="11"/>
          </p:nvPr>
        </p:nvSpPr>
        <p:spPr>
          <a:noFill/>
        </p:spPr>
        <p:txBody>
          <a:bodyPr/>
          <a:lstStyle/>
          <a:p>
            <a:fld id="{EDAC8D53-1809-4B63-A3CF-3F3002D9C21E}" type="slidenum">
              <a:rPr lang="en-US"/>
              <a:pPr/>
              <a:t>116</a:t>
            </a:fld>
            <a:endParaRPr lang="en-US"/>
          </a:p>
        </p:txBody>
      </p:sp>
      <p:sp>
        <p:nvSpPr>
          <p:cNvPr id="117763" name="Rectangle 2"/>
          <p:cNvSpPr>
            <a:spLocks noGrp="1" noChangeArrowheads="1"/>
          </p:cNvSpPr>
          <p:nvPr>
            <p:ph type="title"/>
          </p:nvPr>
        </p:nvSpPr>
        <p:spPr/>
        <p:txBody>
          <a:bodyPr/>
          <a:lstStyle/>
          <a:p>
            <a:pPr eaLnBrk="1" hangingPunct="1"/>
            <a:r>
              <a:rPr lang="en-US" sz="3200" smtClean="0"/>
              <a:t>Research Impact &amp; Future Work</a:t>
            </a:r>
          </a:p>
        </p:txBody>
      </p:sp>
      <p:sp>
        <p:nvSpPr>
          <p:cNvPr id="117764" name="Rectangle 3"/>
          <p:cNvSpPr>
            <a:spLocks noChangeArrowheads="1"/>
          </p:cNvSpPr>
          <p:nvPr/>
        </p:nvSpPr>
        <p:spPr bwMode="auto">
          <a:xfrm>
            <a:off x="131763" y="923925"/>
            <a:ext cx="3187700" cy="928688"/>
          </a:xfrm>
          <a:prstGeom prst="rect">
            <a:avLst/>
          </a:prstGeom>
          <a:solidFill>
            <a:srgbClr val="FFFF66"/>
          </a:solidFill>
          <a:ln w="12700">
            <a:solidFill>
              <a:schemeClr val="tx1"/>
            </a:solidFill>
            <a:miter lim="800000"/>
            <a:headEnd/>
            <a:tailEnd/>
          </a:ln>
        </p:spPr>
        <p:txBody>
          <a:bodyPr>
            <a:spAutoFit/>
          </a:bodyPr>
          <a:lstStyle/>
          <a:p>
            <a:pPr algn="l">
              <a:tabLst>
                <a:tab pos="0" algn="l"/>
              </a:tabLst>
            </a:pPr>
            <a:r>
              <a:rPr lang="en-US" sz="1800" b="0" i="1">
                <a:cs typeface="Times New Roman" pitchFamily="18" charset="0"/>
              </a:rPr>
              <a:t>Current progress stems from years of iteration, refinement, &amp; successful use</a:t>
            </a:r>
            <a:endParaRPr lang="en-US" sz="1800" b="0"/>
          </a:p>
        </p:txBody>
      </p:sp>
      <p:sp>
        <p:nvSpPr>
          <p:cNvPr id="117765" name="Oval 4"/>
          <p:cNvSpPr>
            <a:spLocks noChangeArrowheads="1"/>
          </p:cNvSpPr>
          <p:nvPr/>
        </p:nvSpPr>
        <p:spPr bwMode="auto">
          <a:xfrm>
            <a:off x="312738" y="5897563"/>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66" name="Oval 5"/>
          <p:cNvSpPr>
            <a:spLocks noChangeArrowheads="1"/>
          </p:cNvSpPr>
          <p:nvPr/>
        </p:nvSpPr>
        <p:spPr bwMode="auto">
          <a:xfrm>
            <a:off x="800100" y="5111750"/>
            <a:ext cx="863600" cy="274638"/>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67" name="Oval 6"/>
          <p:cNvSpPr>
            <a:spLocks noChangeArrowheads="1"/>
          </p:cNvSpPr>
          <p:nvPr/>
        </p:nvSpPr>
        <p:spPr bwMode="auto">
          <a:xfrm>
            <a:off x="1344613" y="4332288"/>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68" name="Oval 7"/>
          <p:cNvSpPr>
            <a:spLocks noChangeArrowheads="1"/>
          </p:cNvSpPr>
          <p:nvPr/>
        </p:nvSpPr>
        <p:spPr bwMode="auto">
          <a:xfrm>
            <a:off x="2916238" y="2917825"/>
            <a:ext cx="863600" cy="274638"/>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69" name="Oval 8"/>
          <p:cNvSpPr>
            <a:spLocks noChangeArrowheads="1"/>
          </p:cNvSpPr>
          <p:nvPr/>
        </p:nvSpPr>
        <p:spPr bwMode="auto">
          <a:xfrm>
            <a:off x="3454400" y="2466975"/>
            <a:ext cx="863600" cy="274638"/>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70" name="Oval 9"/>
          <p:cNvSpPr>
            <a:spLocks noChangeArrowheads="1"/>
          </p:cNvSpPr>
          <p:nvPr/>
        </p:nvSpPr>
        <p:spPr bwMode="auto">
          <a:xfrm>
            <a:off x="2398713" y="3427413"/>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71" name="Line 10"/>
          <p:cNvSpPr>
            <a:spLocks noChangeShapeType="1"/>
          </p:cNvSpPr>
          <p:nvPr/>
        </p:nvSpPr>
        <p:spPr bwMode="auto">
          <a:xfrm flipV="1">
            <a:off x="230188" y="6196013"/>
            <a:ext cx="5664200" cy="0"/>
          </a:xfrm>
          <a:prstGeom prst="line">
            <a:avLst/>
          </a:prstGeom>
          <a:noFill/>
          <a:ln w="12700">
            <a:solidFill>
              <a:schemeClr val="tx1"/>
            </a:solidFill>
            <a:round/>
            <a:headEnd/>
            <a:tailEnd/>
          </a:ln>
        </p:spPr>
        <p:txBody>
          <a:bodyPr wrap="none"/>
          <a:lstStyle/>
          <a:p>
            <a:endParaRPr lang="en-US"/>
          </a:p>
        </p:txBody>
      </p:sp>
      <p:sp>
        <p:nvSpPr>
          <p:cNvPr id="117772" name="Rectangle 11"/>
          <p:cNvSpPr>
            <a:spLocks noChangeArrowheads="1"/>
          </p:cNvSpPr>
          <p:nvPr/>
        </p:nvSpPr>
        <p:spPr bwMode="auto">
          <a:xfrm>
            <a:off x="3394075" y="6461125"/>
            <a:ext cx="720725" cy="396875"/>
          </a:xfrm>
          <a:prstGeom prst="rect">
            <a:avLst/>
          </a:prstGeom>
          <a:noFill/>
          <a:ln w="12700">
            <a:noFill/>
            <a:miter lim="800000"/>
            <a:headEnd/>
            <a:tailEnd/>
          </a:ln>
        </p:spPr>
        <p:txBody>
          <a:bodyPr wrap="none">
            <a:spAutoFit/>
          </a:bodyPr>
          <a:lstStyle/>
          <a:p>
            <a:pPr algn="l"/>
            <a:r>
              <a:rPr lang="en-US" sz="2000" b="0"/>
              <a:t>Year</a:t>
            </a:r>
          </a:p>
        </p:txBody>
      </p:sp>
      <p:sp>
        <p:nvSpPr>
          <p:cNvPr id="117773" name="Rectangle 12"/>
          <p:cNvSpPr>
            <a:spLocks noChangeArrowheads="1"/>
          </p:cNvSpPr>
          <p:nvPr/>
        </p:nvSpPr>
        <p:spPr bwMode="auto">
          <a:xfrm>
            <a:off x="217488" y="6156325"/>
            <a:ext cx="749300" cy="396875"/>
          </a:xfrm>
          <a:prstGeom prst="rect">
            <a:avLst/>
          </a:prstGeom>
          <a:noFill/>
          <a:ln w="12700">
            <a:noFill/>
            <a:miter lim="800000"/>
            <a:headEnd/>
            <a:tailEnd/>
          </a:ln>
        </p:spPr>
        <p:txBody>
          <a:bodyPr wrap="none">
            <a:spAutoFit/>
          </a:bodyPr>
          <a:lstStyle/>
          <a:p>
            <a:pPr algn="l"/>
            <a:r>
              <a:rPr lang="en-US" sz="2000" b="0"/>
              <a:t>1970</a:t>
            </a:r>
          </a:p>
        </p:txBody>
      </p:sp>
      <p:sp>
        <p:nvSpPr>
          <p:cNvPr id="117774" name="Rectangle 13"/>
          <p:cNvSpPr>
            <a:spLocks noChangeArrowheads="1"/>
          </p:cNvSpPr>
          <p:nvPr/>
        </p:nvSpPr>
        <p:spPr bwMode="auto">
          <a:xfrm>
            <a:off x="5175250" y="6156325"/>
            <a:ext cx="749300" cy="396875"/>
          </a:xfrm>
          <a:prstGeom prst="rect">
            <a:avLst/>
          </a:prstGeom>
          <a:noFill/>
          <a:ln w="12700">
            <a:noFill/>
            <a:miter lim="800000"/>
            <a:headEnd/>
            <a:tailEnd/>
          </a:ln>
        </p:spPr>
        <p:txBody>
          <a:bodyPr wrap="none">
            <a:spAutoFit/>
          </a:bodyPr>
          <a:lstStyle/>
          <a:p>
            <a:pPr algn="l"/>
            <a:r>
              <a:rPr lang="en-US" sz="2000" b="0"/>
              <a:t>2010</a:t>
            </a:r>
          </a:p>
        </p:txBody>
      </p:sp>
      <p:sp>
        <p:nvSpPr>
          <p:cNvPr id="117775" name="Oval 14"/>
          <p:cNvSpPr>
            <a:spLocks noChangeArrowheads="1"/>
          </p:cNvSpPr>
          <p:nvPr/>
        </p:nvSpPr>
        <p:spPr bwMode="auto">
          <a:xfrm>
            <a:off x="668338" y="5507038"/>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76" name="Rectangle 15"/>
          <p:cNvSpPr>
            <a:spLocks noChangeArrowheads="1"/>
          </p:cNvSpPr>
          <p:nvPr/>
        </p:nvSpPr>
        <p:spPr bwMode="auto">
          <a:xfrm>
            <a:off x="1265238" y="5867400"/>
            <a:ext cx="874712" cy="336550"/>
          </a:xfrm>
          <a:prstGeom prst="rect">
            <a:avLst/>
          </a:prstGeom>
          <a:noFill/>
          <a:ln w="12700">
            <a:noFill/>
            <a:miter lim="800000"/>
            <a:headEnd/>
            <a:tailEnd/>
          </a:ln>
        </p:spPr>
        <p:txBody>
          <a:bodyPr wrap="none">
            <a:spAutoFit/>
          </a:bodyPr>
          <a:lstStyle/>
          <a:p>
            <a:pPr algn="l"/>
            <a:r>
              <a:rPr lang="en-US" sz="1600" b="0"/>
              <a:t>Internet</a:t>
            </a:r>
          </a:p>
        </p:txBody>
      </p:sp>
      <p:sp>
        <p:nvSpPr>
          <p:cNvPr id="117777" name="Rectangle 16"/>
          <p:cNvSpPr>
            <a:spLocks noChangeArrowheads="1"/>
          </p:cNvSpPr>
          <p:nvPr/>
        </p:nvSpPr>
        <p:spPr bwMode="auto">
          <a:xfrm>
            <a:off x="1563688" y="5476875"/>
            <a:ext cx="611187" cy="336550"/>
          </a:xfrm>
          <a:prstGeom prst="rect">
            <a:avLst/>
          </a:prstGeom>
          <a:noFill/>
          <a:ln w="12700">
            <a:noFill/>
            <a:miter lim="800000"/>
            <a:headEnd/>
            <a:tailEnd/>
          </a:ln>
        </p:spPr>
        <p:txBody>
          <a:bodyPr wrap="none">
            <a:spAutoFit/>
          </a:bodyPr>
          <a:lstStyle/>
          <a:p>
            <a:pPr algn="l"/>
            <a:r>
              <a:rPr lang="en-US" sz="1600" b="0"/>
              <a:t>RPC</a:t>
            </a:r>
          </a:p>
        </p:txBody>
      </p:sp>
      <p:sp>
        <p:nvSpPr>
          <p:cNvPr id="117778" name="Rectangle 17"/>
          <p:cNvSpPr>
            <a:spLocks noChangeArrowheads="1"/>
          </p:cNvSpPr>
          <p:nvPr/>
        </p:nvSpPr>
        <p:spPr bwMode="auto">
          <a:xfrm>
            <a:off x="1787525" y="5081588"/>
            <a:ext cx="1403350" cy="336550"/>
          </a:xfrm>
          <a:prstGeom prst="rect">
            <a:avLst/>
          </a:prstGeom>
          <a:noFill/>
          <a:ln w="12700">
            <a:noFill/>
            <a:miter lim="800000"/>
            <a:headEnd/>
            <a:tailEnd/>
          </a:ln>
        </p:spPr>
        <p:txBody>
          <a:bodyPr wrap="none">
            <a:spAutoFit/>
          </a:bodyPr>
          <a:lstStyle/>
          <a:p>
            <a:pPr algn="l"/>
            <a:r>
              <a:rPr lang="en-US" sz="1600" b="0"/>
              <a:t>Micro-kernels</a:t>
            </a:r>
          </a:p>
        </p:txBody>
      </p:sp>
      <p:sp>
        <p:nvSpPr>
          <p:cNvPr id="117779" name="Oval 18"/>
          <p:cNvSpPr>
            <a:spLocks noChangeArrowheads="1"/>
          </p:cNvSpPr>
          <p:nvPr/>
        </p:nvSpPr>
        <p:spPr bwMode="auto">
          <a:xfrm>
            <a:off x="1865313" y="3938588"/>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80" name="Rectangle 19"/>
          <p:cNvSpPr>
            <a:spLocks noChangeArrowheads="1"/>
          </p:cNvSpPr>
          <p:nvPr/>
        </p:nvSpPr>
        <p:spPr bwMode="auto">
          <a:xfrm>
            <a:off x="2201863" y="4302125"/>
            <a:ext cx="1774825" cy="336550"/>
          </a:xfrm>
          <a:prstGeom prst="rect">
            <a:avLst/>
          </a:prstGeom>
          <a:noFill/>
          <a:ln w="12700">
            <a:noFill/>
            <a:miter lim="800000"/>
            <a:headEnd/>
            <a:tailEnd/>
          </a:ln>
        </p:spPr>
        <p:txBody>
          <a:bodyPr wrap="none">
            <a:spAutoFit/>
          </a:bodyPr>
          <a:lstStyle/>
          <a:p>
            <a:pPr algn="l"/>
            <a:r>
              <a:rPr lang="en-US" sz="1600" b="0"/>
              <a:t>CORBA &amp; DCOM</a:t>
            </a:r>
          </a:p>
        </p:txBody>
      </p:sp>
      <p:sp>
        <p:nvSpPr>
          <p:cNvPr id="117781" name="Rectangle 20"/>
          <p:cNvSpPr>
            <a:spLocks noChangeArrowheads="1"/>
          </p:cNvSpPr>
          <p:nvPr/>
        </p:nvSpPr>
        <p:spPr bwMode="auto">
          <a:xfrm>
            <a:off x="165100" y="3786188"/>
            <a:ext cx="1516063" cy="581025"/>
          </a:xfrm>
          <a:prstGeom prst="rect">
            <a:avLst/>
          </a:prstGeom>
          <a:noFill/>
          <a:ln w="12700">
            <a:noFill/>
            <a:miter lim="800000"/>
            <a:headEnd/>
            <a:tailEnd/>
          </a:ln>
        </p:spPr>
        <p:txBody>
          <a:bodyPr wrap="none">
            <a:spAutoFit/>
          </a:bodyPr>
          <a:lstStyle/>
          <a:p>
            <a:r>
              <a:rPr lang="en-US" sz="1600" b="0"/>
              <a:t>Real-time (RT)</a:t>
            </a:r>
          </a:p>
          <a:p>
            <a:r>
              <a:rPr lang="en-US" sz="1600" b="0"/>
              <a:t>CORBA</a:t>
            </a:r>
          </a:p>
        </p:txBody>
      </p:sp>
      <p:sp>
        <p:nvSpPr>
          <p:cNvPr id="117782" name="Rectangle 21"/>
          <p:cNvSpPr>
            <a:spLocks noChangeArrowheads="1"/>
          </p:cNvSpPr>
          <p:nvPr/>
        </p:nvSpPr>
        <p:spPr bwMode="auto">
          <a:xfrm>
            <a:off x="787400" y="3275013"/>
            <a:ext cx="2032000" cy="581025"/>
          </a:xfrm>
          <a:prstGeom prst="rect">
            <a:avLst/>
          </a:prstGeom>
          <a:noFill/>
          <a:ln w="12700">
            <a:noFill/>
            <a:miter lim="800000"/>
            <a:headEnd/>
            <a:tailEnd/>
          </a:ln>
        </p:spPr>
        <p:txBody>
          <a:bodyPr wrap="none">
            <a:spAutoFit/>
          </a:bodyPr>
          <a:lstStyle/>
          <a:p>
            <a:pPr algn="l"/>
            <a:r>
              <a:rPr lang="en-US" sz="1600" b="0"/>
              <a:t>    Component</a:t>
            </a:r>
          </a:p>
          <a:p>
            <a:pPr algn="l"/>
            <a:r>
              <a:rPr lang="en-US" sz="1600" b="0"/>
              <a:t>   Models (EJB)        </a:t>
            </a:r>
          </a:p>
        </p:txBody>
      </p:sp>
      <p:sp>
        <p:nvSpPr>
          <p:cNvPr id="117783" name="Rectangle 22"/>
          <p:cNvSpPr>
            <a:spLocks noChangeArrowheads="1"/>
          </p:cNvSpPr>
          <p:nvPr/>
        </p:nvSpPr>
        <p:spPr bwMode="auto">
          <a:xfrm>
            <a:off x="884238" y="2717800"/>
            <a:ext cx="2011362" cy="581025"/>
          </a:xfrm>
          <a:prstGeom prst="rect">
            <a:avLst/>
          </a:prstGeom>
          <a:noFill/>
          <a:ln w="12700">
            <a:noFill/>
            <a:miter lim="800000"/>
            <a:headEnd/>
            <a:tailEnd/>
          </a:ln>
        </p:spPr>
        <p:txBody>
          <a:bodyPr wrap="none">
            <a:spAutoFit/>
          </a:bodyPr>
          <a:lstStyle/>
          <a:p>
            <a:r>
              <a:rPr lang="en-US" sz="1600" b="0"/>
              <a:t>CORBA Component</a:t>
            </a:r>
          </a:p>
          <a:p>
            <a:r>
              <a:rPr lang="en-US" sz="1600" b="0"/>
              <a:t>Model (CCM)</a:t>
            </a:r>
          </a:p>
        </p:txBody>
      </p:sp>
      <p:sp>
        <p:nvSpPr>
          <p:cNvPr id="117784" name="Rectangle 23"/>
          <p:cNvSpPr>
            <a:spLocks noChangeArrowheads="1"/>
          </p:cNvSpPr>
          <p:nvPr/>
        </p:nvSpPr>
        <p:spPr bwMode="auto">
          <a:xfrm>
            <a:off x="2227263" y="2371725"/>
            <a:ext cx="973137" cy="336550"/>
          </a:xfrm>
          <a:prstGeom prst="rect">
            <a:avLst/>
          </a:prstGeom>
          <a:noFill/>
          <a:ln w="12700">
            <a:noFill/>
            <a:miter lim="800000"/>
            <a:headEnd/>
            <a:tailEnd/>
          </a:ln>
        </p:spPr>
        <p:txBody>
          <a:bodyPr wrap="none">
            <a:spAutoFit/>
          </a:bodyPr>
          <a:lstStyle/>
          <a:p>
            <a:r>
              <a:rPr lang="en-US" sz="1600" b="0"/>
              <a:t>RT/CCM</a:t>
            </a:r>
          </a:p>
        </p:txBody>
      </p:sp>
      <p:sp>
        <p:nvSpPr>
          <p:cNvPr id="117785" name="Oval 24"/>
          <p:cNvSpPr>
            <a:spLocks noChangeArrowheads="1"/>
          </p:cNvSpPr>
          <p:nvPr/>
        </p:nvSpPr>
        <p:spPr bwMode="auto">
          <a:xfrm>
            <a:off x="1001713" y="4716463"/>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86" name="Rectangle 25"/>
          <p:cNvSpPr>
            <a:spLocks noChangeArrowheads="1"/>
          </p:cNvSpPr>
          <p:nvPr/>
        </p:nvSpPr>
        <p:spPr bwMode="auto">
          <a:xfrm>
            <a:off x="1984375" y="4686300"/>
            <a:ext cx="611188" cy="336550"/>
          </a:xfrm>
          <a:prstGeom prst="rect">
            <a:avLst/>
          </a:prstGeom>
          <a:noFill/>
          <a:ln w="12700">
            <a:noFill/>
            <a:miter lim="800000"/>
            <a:headEnd/>
            <a:tailEnd/>
          </a:ln>
        </p:spPr>
        <p:txBody>
          <a:bodyPr wrap="none">
            <a:spAutoFit/>
          </a:bodyPr>
          <a:lstStyle/>
          <a:p>
            <a:pPr algn="l"/>
            <a:r>
              <a:rPr lang="en-US" sz="1600" b="0"/>
              <a:t>DCE</a:t>
            </a:r>
          </a:p>
        </p:txBody>
      </p:sp>
      <p:sp>
        <p:nvSpPr>
          <p:cNvPr id="117787" name="Oval 26"/>
          <p:cNvSpPr>
            <a:spLocks noChangeArrowheads="1"/>
          </p:cNvSpPr>
          <p:nvPr/>
        </p:nvSpPr>
        <p:spPr bwMode="auto">
          <a:xfrm>
            <a:off x="4165600" y="2057400"/>
            <a:ext cx="863600" cy="274638"/>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17788" name="Oval 27"/>
          <p:cNvSpPr>
            <a:spLocks noChangeArrowheads="1"/>
          </p:cNvSpPr>
          <p:nvPr/>
        </p:nvSpPr>
        <p:spPr bwMode="auto">
          <a:xfrm>
            <a:off x="4800600" y="1630363"/>
            <a:ext cx="863600" cy="274637"/>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046556" name="AutoShape 28"/>
          <p:cNvSpPr>
            <a:spLocks noChangeArrowheads="1"/>
          </p:cNvSpPr>
          <p:nvPr/>
        </p:nvSpPr>
        <p:spPr bwMode="auto">
          <a:xfrm rot="3431660">
            <a:off x="3844926" y="1722437"/>
            <a:ext cx="512762" cy="1630363"/>
          </a:xfrm>
          <a:prstGeom prst="upArrow">
            <a:avLst>
              <a:gd name="adj1" fmla="val 50000"/>
              <a:gd name="adj2" fmla="val 79489"/>
            </a:avLst>
          </a:prstGeom>
          <a:solidFill>
            <a:srgbClr val="FF00FF"/>
          </a:solidFill>
          <a:ln w="19050">
            <a:solidFill>
              <a:schemeClr val="tx1"/>
            </a:solidFill>
            <a:miter lim="800000"/>
            <a:headEnd/>
            <a:tailEnd/>
          </a:ln>
        </p:spPr>
        <p:txBody>
          <a:bodyPr rot="10800000" vert="eaVert" wrap="none" anchor="ctr"/>
          <a:lstStyle/>
          <a:p>
            <a:pPr eaLnBrk="1" hangingPunct="1"/>
            <a:r>
              <a:rPr lang="en-US" sz="2000" b="0"/>
              <a:t>CoSMIC</a:t>
            </a:r>
          </a:p>
        </p:txBody>
      </p:sp>
      <p:sp>
        <p:nvSpPr>
          <p:cNvPr id="1046557" name="Text Box 29"/>
          <p:cNvSpPr txBox="1">
            <a:spLocks noChangeArrowheads="1"/>
          </p:cNvSpPr>
          <p:nvPr/>
        </p:nvSpPr>
        <p:spPr bwMode="auto">
          <a:xfrm>
            <a:off x="4832350" y="3595688"/>
            <a:ext cx="3971925" cy="2308225"/>
          </a:xfrm>
          <a:prstGeom prst="rect">
            <a:avLst/>
          </a:prstGeom>
          <a:solidFill>
            <a:srgbClr val="CCFFFF"/>
          </a:solidFill>
          <a:ln w="19050">
            <a:solidFill>
              <a:schemeClr val="tx1"/>
            </a:solidFill>
            <a:miter lim="800000"/>
            <a:headEnd/>
            <a:tailEnd/>
          </a:ln>
          <a:effectLst>
            <a:outerShdw dist="35921" dir="2700000" algn="ctr" rotWithShape="0">
              <a:schemeClr val="bg2"/>
            </a:outerShdw>
          </a:effectLst>
        </p:spPr>
        <p:txBody>
          <a:bodyPr>
            <a:spAutoFit/>
          </a:bodyPr>
          <a:lstStyle/>
          <a:p>
            <a:pPr marL="109538" indent="-109538" algn="l" eaLnBrk="1" hangingPunct="1">
              <a:defRPr/>
            </a:pPr>
            <a:r>
              <a:rPr lang="en-US" sz="1800"/>
              <a:t>Long-term Research Directions</a:t>
            </a:r>
          </a:p>
          <a:p>
            <a:pPr marL="109538" indent="-109538" algn="l" eaLnBrk="1" hangingPunct="1">
              <a:buFontTx/>
              <a:buChar char="•"/>
              <a:defRPr/>
            </a:pPr>
            <a:r>
              <a:rPr lang="en-US" sz="1800" b="0"/>
              <a:t>Heterogeneous component systems</a:t>
            </a:r>
          </a:p>
          <a:p>
            <a:pPr marL="109538" indent="-109538" algn="l" eaLnBrk="1" hangingPunct="1">
              <a:buFontTx/>
              <a:buChar char="•"/>
              <a:defRPr/>
            </a:pPr>
            <a:r>
              <a:rPr lang="en-US" sz="1800" b="0"/>
              <a:t>Automated QoS configurations</a:t>
            </a:r>
          </a:p>
          <a:p>
            <a:pPr marL="109538" indent="-109538" algn="l" eaLnBrk="1" hangingPunct="1">
              <a:buFontTx/>
              <a:buChar char="•"/>
              <a:defRPr/>
            </a:pPr>
            <a:r>
              <a:rPr lang="en-US" sz="1800" b="0"/>
              <a:t>Runtime model feedback</a:t>
            </a:r>
          </a:p>
          <a:p>
            <a:pPr marL="109538" indent="-109538" algn="l" eaLnBrk="1" hangingPunct="1">
              <a:buFontTx/>
              <a:buChar char="•"/>
              <a:defRPr/>
            </a:pPr>
            <a:r>
              <a:rPr lang="en-US" sz="1800" b="0"/>
              <a:t>Automated inference of bottlenecks</a:t>
            </a:r>
          </a:p>
          <a:p>
            <a:pPr marL="109538" indent="-109538" algn="l" eaLnBrk="1" hangingPunct="1">
              <a:buFontTx/>
              <a:buChar char="•"/>
              <a:defRPr/>
            </a:pPr>
            <a:r>
              <a:rPr lang="en-US" sz="1800" b="0"/>
              <a:t>Synthesis of QoS management policies</a:t>
            </a:r>
          </a:p>
          <a:p>
            <a:pPr marL="109538" indent="-109538" algn="l" eaLnBrk="1" hangingPunct="1">
              <a:buFontTx/>
              <a:buChar char="•"/>
              <a:defRPr/>
            </a:pPr>
            <a:r>
              <a:rPr lang="en-US" sz="1800" b="0"/>
              <a:t>Synthesis of autonomic survivability</a:t>
            </a:r>
          </a:p>
        </p:txBody>
      </p:sp>
      <p:sp>
        <p:nvSpPr>
          <p:cNvPr id="117791" name="Rectangle 30"/>
          <p:cNvSpPr>
            <a:spLocks noChangeArrowheads="1"/>
          </p:cNvSpPr>
          <p:nvPr/>
        </p:nvSpPr>
        <p:spPr bwMode="auto">
          <a:xfrm>
            <a:off x="2811463" y="1857375"/>
            <a:ext cx="1346200" cy="581025"/>
          </a:xfrm>
          <a:prstGeom prst="rect">
            <a:avLst/>
          </a:prstGeom>
          <a:noFill/>
          <a:ln w="12700">
            <a:noFill/>
            <a:miter lim="800000"/>
            <a:headEnd/>
            <a:tailEnd/>
          </a:ln>
        </p:spPr>
        <p:txBody>
          <a:bodyPr wrap="none">
            <a:spAutoFit/>
          </a:bodyPr>
          <a:lstStyle/>
          <a:p>
            <a:r>
              <a:rPr lang="en-US" sz="1600" b="0"/>
              <a:t>Model driven</a:t>
            </a:r>
          </a:p>
          <a:p>
            <a:r>
              <a:rPr lang="en-US" sz="1600" b="0"/>
              <a:t>middleware</a:t>
            </a:r>
          </a:p>
        </p:txBody>
      </p:sp>
      <p:sp>
        <p:nvSpPr>
          <p:cNvPr id="1046559" name="AutoShape 31"/>
          <p:cNvSpPr>
            <a:spLocks noChangeArrowheads="1"/>
          </p:cNvSpPr>
          <p:nvPr/>
        </p:nvSpPr>
        <p:spPr bwMode="auto">
          <a:xfrm>
            <a:off x="5632450" y="2100263"/>
            <a:ext cx="2867025" cy="1181100"/>
          </a:xfrm>
          <a:prstGeom prst="wedgeRoundRectCallout">
            <a:avLst>
              <a:gd name="adj1" fmla="val -111185"/>
              <a:gd name="adj2" fmla="val 14653"/>
              <a:gd name="adj3" fmla="val 16667"/>
            </a:avLst>
          </a:prstGeom>
          <a:solidFill>
            <a:srgbClr val="FFFF99"/>
          </a:solidFill>
          <a:ln w="19050">
            <a:solidFill>
              <a:schemeClr val="tx1"/>
            </a:solidFill>
            <a:miter lim="800000"/>
            <a:headEnd/>
            <a:tailEnd/>
          </a:ln>
        </p:spPr>
        <p:txBody>
          <a:bodyPr/>
          <a:lstStyle/>
          <a:p>
            <a:pPr algn="l" eaLnBrk="1" hangingPunct="1">
              <a:spcBef>
                <a:spcPct val="50000"/>
              </a:spcBef>
            </a:pPr>
            <a:r>
              <a:rPr lang="en-US" sz="1600">
                <a:solidFill>
                  <a:srgbClr val="993300"/>
                </a:solidFill>
              </a:rPr>
              <a:t>Shape the standards e.g., OMG’s Model Driven Architecture (MDA)  for DRE systems</a:t>
            </a:r>
          </a:p>
          <a:p>
            <a:pPr eaLnBrk="1" hangingPunct="1"/>
            <a:endParaRPr lang="en-US" sz="1600">
              <a:solidFill>
                <a:srgbClr val="993300"/>
              </a:solidFill>
            </a:endParaRPr>
          </a:p>
        </p:txBody>
      </p:sp>
      <p:sp>
        <p:nvSpPr>
          <p:cNvPr id="1046560" name="AutoShape 32"/>
          <p:cNvSpPr>
            <a:spLocks noChangeArrowheads="1"/>
          </p:cNvSpPr>
          <p:nvPr/>
        </p:nvSpPr>
        <p:spPr bwMode="auto">
          <a:xfrm rot="3869694">
            <a:off x="5553868" y="478632"/>
            <a:ext cx="512763" cy="2209800"/>
          </a:xfrm>
          <a:prstGeom prst="upArrow">
            <a:avLst>
              <a:gd name="adj1" fmla="val 50000"/>
              <a:gd name="adj2" fmla="val 107740"/>
            </a:avLst>
          </a:prstGeom>
          <a:solidFill>
            <a:srgbClr val="FF00FF"/>
          </a:solidFill>
          <a:ln w="19050">
            <a:solidFill>
              <a:schemeClr val="tx1"/>
            </a:solidFill>
            <a:miter lim="800000"/>
            <a:headEnd/>
            <a:tailEnd/>
          </a:ln>
        </p:spPr>
        <p:txBody>
          <a:bodyPr rot="10800000" vert="eaVert" wrap="none" anchor="ctr"/>
          <a:lstStyle/>
          <a:p>
            <a:pPr eaLnBrk="1" hangingPunct="1"/>
            <a:r>
              <a:rPr lang="en-US" sz="2000" b="0"/>
              <a:t>Advanced MDE</a:t>
            </a:r>
          </a:p>
        </p:txBody>
      </p:sp>
      <p:sp>
        <p:nvSpPr>
          <p:cNvPr id="1046561" name="AutoShape 33"/>
          <p:cNvSpPr>
            <a:spLocks noChangeArrowheads="1"/>
          </p:cNvSpPr>
          <p:nvPr/>
        </p:nvSpPr>
        <p:spPr bwMode="auto">
          <a:xfrm rot="2954218">
            <a:off x="2405062" y="2700338"/>
            <a:ext cx="512763" cy="1970088"/>
          </a:xfrm>
          <a:prstGeom prst="upArrow">
            <a:avLst>
              <a:gd name="adj1" fmla="val 50000"/>
              <a:gd name="adj2" fmla="val 96053"/>
            </a:avLst>
          </a:prstGeom>
          <a:solidFill>
            <a:srgbClr val="FF00FF"/>
          </a:solidFill>
          <a:ln w="19050">
            <a:solidFill>
              <a:schemeClr val="tx1"/>
            </a:solidFill>
            <a:miter lim="800000"/>
            <a:headEnd/>
            <a:tailEnd/>
          </a:ln>
        </p:spPr>
        <p:txBody>
          <a:bodyPr rot="10800000" vert="eaVert" wrap="none" anchor="ctr"/>
          <a:lstStyle/>
          <a:p>
            <a:pPr eaLnBrk="1" hangingPunct="1"/>
            <a:r>
              <a:rPr lang="en-US" sz="2000" b="0"/>
              <a:t>ACE+TAO</a:t>
            </a:r>
          </a:p>
        </p:txBody>
      </p:sp>
      <p:sp>
        <p:nvSpPr>
          <p:cNvPr id="117795" name="Rectangle 34"/>
          <p:cNvSpPr>
            <a:spLocks noChangeArrowheads="1"/>
          </p:cNvSpPr>
          <p:nvPr/>
        </p:nvSpPr>
        <p:spPr bwMode="auto">
          <a:xfrm>
            <a:off x="2476500" y="6156325"/>
            <a:ext cx="749300" cy="396875"/>
          </a:xfrm>
          <a:prstGeom prst="rect">
            <a:avLst/>
          </a:prstGeom>
          <a:noFill/>
          <a:ln w="12700">
            <a:noFill/>
            <a:miter lim="800000"/>
            <a:headEnd/>
            <a:tailEnd/>
          </a:ln>
        </p:spPr>
        <p:txBody>
          <a:bodyPr wrap="none">
            <a:spAutoFit/>
          </a:bodyPr>
          <a:lstStyle/>
          <a:p>
            <a:pPr algn="l"/>
            <a:r>
              <a:rPr lang="en-US" sz="2000" b="0"/>
              <a:t>2000</a:t>
            </a:r>
          </a:p>
        </p:txBody>
      </p:sp>
      <p:sp>
        <p:nvSpPr>
          <p:cNvPr id="117796" name="Rectangle 35"/>
          <p:cNvSpPr>
            <a:spLocks noChangeArrowheads="1"/>
          </p:cNvSpPr>
          <p:nvPr/>
        </p:nvSpPr>
        <p:spPr bwMode="auto">
          <a:xfrm>
            <a:off x="3790950" y="6156325"/>
            <a:ext cx="749300" cy="396875"/>
          </a:xfrm>
          <a:prstGeom prst="rect">
            <a:avLst/>
          </a:prstGeom>
          <a:noFill/>
          <a:ln w="12700">
            <a:noFill/>
            <a:miter lim="800000"/>
            <a:headEnd/>
            <a:tailEnd/>
          </a:ln>
        </p:spPr>
        <p:txBody>
          <a:bodyPr wrap="none">
            <a:spAutoFit/>
          </a:bodyPr>
          <a:lstStyle/>
          <a:p>
            <a:pPr algn="l"/>
            <a:r>
              <a:rPr lang="en-US" sz="2000" b="0"/>
              <a:t>2005</a:t>
            </a:r>
          </a:p>
        </p:txBody>
      </p:sp>
      <p:sp>
        <p:nvSpPr>
          <p:cNvPr id="117797" name="Line 36"/>
          <p:cNvSpPr>
            <a:spLocks noChangeShapeType="1"/>
          </p:cNvSpPr>
          <p:nvPr/>
        </p:nvSpPr>
        <p:spPr bwMode="auto">
          <a:xfrm flipV="1">
            <a:off x="465138" y="6477000"/>
            <a:ext cx="8221662" cy="0"/>
          </a:xfrm>
          <a:prstGeom prst="line">
            <a:avLst/>
          </a:prstGeom>
          <a:noFill/>
          <a:ln w="12700">
            <a:solidFill>
              <a:schemeClr val="bg1"/>
            </a:solidFill>
            <a:round/>
            <a:headEnd/>
            <a:tailEnd/>
          </a:ln>
        </p:spPr>
        <p:txBody>
          <a:bodyPr wrap="none"/>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6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65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6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65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6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56" grpId="0" animBg="1"/>
      <p:bldP spid="1046557" grpId="0" animBg="1"/>
      <p:bldP spid="1046559" grpId="0" animBg="1"/>
      <p:bldP spid="1046560" grpId="0" animBg="1"/>
      <p:bldP spid="104656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4"/>
          <p:cNvSpPr>
            <a:spLocks noGrp="1"/>
          </p:cNvSpPr>
          <p:nvPr>
            <p:ph type="sldNum" sz="quarter" idx="11"/>
          </p:nvPr>
        </p:nvSpPr>
        <p:spPr>
          <a:noFill/>
        </p:spPr>
        <p:txBody>
          <a:bodyPr/>
          <a:lstStyle/>
          <a:p>
            <a:fld id="{EEE63F54-D89A-467D-AA2A-3DA5C5B165C8}" type="slidenum">
              <a:rPr lang="en-US"/>
              <a:pPr/>
              <a:t>117</a:t>
            </a:fld>
            <a:endParaRPr lang="en-US"/>
          </a:p>
        </p:txBody>
      </p:sp>
      <p:sp>
        <p:nvSpPr>
          <p:cNvPr id="118787" name="Rectangle 2"/>
          <p:cNvSpPr>
            <a:spLocks noGrp="1" noChangeArrowheads="1"/>
          </p:cNvSpPr>
          <p:nvPr>
            <p:ph type="title"/>
          </p:nvPr>
        </p:nvSpPr>
        <p:spPr/>
        <p:txBody>
          <a:bodyPr/>
          <a:lstStyle/>
          <a:p>
            <a:pPr eaLnBrk="1" hangingPunct="1"/>
            <a:r>
              <a:rPr lang="en-US" sz="3200" smtClean="0"/>
              <a:t>Acknowledgments</a:t>
            </a:r>
          </a:p>
        </p:txBody>
      </p:sp>
      <p:sp>
        <p:nvSpPr>
          <p:cNvPr id="118788" name="Rectangle 3"/>
          <p:cNvSpPr>
            <a:spLocks noGrp="1" noChangeArrowheads="1"/>
          </p:cNvSpPr>
          <p:nvPr>
            <p:ph type="body" idx="1"/>
          </p:nvPr>
        </p:nvSpPr>
        <p:spPr>
          <a:xfrm>
            <a:off x="282575" y="1181100"/>
            <a:ext cx="4710113" cy="4560888"/>
          </a:xfrm>
        </p:spPr>
        <p:txBody>
          <a:bodyPr/>
          <a:lstStyle/>
          <a:p>
            <a:pPr eaLnBrk="1" hangingPunct="1">
              <a:lnSpc>
                <a:spcPct val="80000"/>
              </a:lnSpc>
            </a:pPr>
            <a:r>
              <a:rPr lang="en-US" sz="1600" b="1" smtClean="0"/>
              <a:t>Current/Past DOC Students &amp; Staff</a:t>
            </a:r>
          </a:p>
          <a:p>
            <a:pPr lvl="1" eaLnBrk="1" hangingPunct="1">
              <a:lnSpc>
                <a:spcPct val="80000"/>
              </a:lnSpc>
            </a:pPr>
            <a:r>
              <a:rPr lang="en-US" sz="1600" smtClean="0"/>
              <a:t>Krishnakumar Balasubramanian</a:t>
            </a:r>
          </a:p>
          <a:p>
            <a:pPr lvl="1" eaLnBrk="1" hangingPunct="1">
              <a:lnSpc>
                <a:spcPct val="80000"/>
              </a:lnSpc>
            </a:pPr>
            <a:r>
              <a:rPr lang="en-US" sz="1600" smtClean="0"/>
              <a:t>Arvind Krishna</a:t>
            </a:r>
          </a:p>
          <a:p>
            <a:pPr lvl="1" eaLnBrk="1" hangingPunct="1">
              <a:lnSpc>
                <a:spcPct val="80000"/>
              </a:lnSpc>
            </a:pPr>
            <a:r>
              <a:rPr lang="en-US" sz="1600" smtClean="0"/>
              <a:t>Jaiganesh Balasubramanian</a:t>
            </a:r>
          </a:p>
          <a:p>
            <a:pPr lvl="1" eaLnBrk="1" hangingPunct="1">
              <a:lnSpc>
                <a:spcPct val="80000"/>
              </a:lnSpc>
            </a:pPr>
            <a:r>
              <a:rPr lang="en-US" sz="1600" smtClean="0"/>
              <a:t>Emre Turkay</a:t>
            </a:r>
          </a:p>
          <a:p>
            <a:pPr lvl="1" eaLnBrk="1" hangingPunct="1">
              <a:lnSpc>
                <a:spcPct val="80000"/>
              </a:lnSpc>
            </a:pPr>
            <a:r>
              <a:rPr lang="en-US" sz="1600" smtClean="0"/>
              <a:t>Jeff Parsons</a:t>
            </a:r>
          </a:p>
          <a:p>
            <a:pPr lvl="1" eaLnBrk="1" hangingPunct="1">
              <a:lnSpc>
                <a:spcPct val="80000"/>
              </a:lnSpc>
            </a:pPr>
            <a:r>
              <a:rPr lang="en-US" sz="1600" smtClean="0"/>
              <a:t>Balachandran Natarajan</a:t>
            </a:r>
          </a:p>
          <a:p>
            <a:pPr lvl="1" eaLnBrk="1" hangingPunct="1">
              <a:lnSpc>
                <a:spcPct val="80000"/>
              </a:lnSpc>
            </a:pPr>
            <a:r>
              <a:rPr lang="en-US" sz="1600" smtClean="0"/>
              <a:t>Sumant Tambe</a:t>
            </a:r>
          </a:p>
          <a:p>
            <a:pPr lvl="1" eaLnBrk="1" hangingPunct="1">
              <a:lnSpc>
                <a:spcPct val="80000"/>
              </a:lnSpc>
            </a:pPr>
            <a:r>
              <a:rPr lang="en-US" sz="1600" smtClean="0"/>
              <a:t>James Hill</a:t>
            </a:r>
          </a:p>
          <a:p>
            <a:pPr lvl="1" eaLnBrk="1" hangingPunct="1">
              <a:lnSpc>
                <a:spcPct val="80000"/>
              </a:lnSpc>
            </a:pPr>
            <a:r>
              <a:rPr lang="en-US" sz="1600" smtClean="0"/>
              <a:t>Akshay Dabholkar</a:t>
            </a:r>
          </a:p>
          <a:p>
            <a:pPr lvl="1" eaLnBrk="1" hangingPunct="1">
              <a:lnSpc>
                <a:spcPct val="80000"/>
              </a:lnSpc>
            </a:pPr>
            <a:r>
              <a:rPr lang="en-US" sz="1600" smtClean="0"/>
              <a:t>Amogh Kavimandan</a:t>
            </a:r>
          </a:p>
          <a:p>
            <a:pPr lvl="1" eaLnBrk="1" hangingPunct="1">
              <a:lnSpc>
                <a:spcPct val="80000"/>
              </a:lnSpc>
            </a:pPr>
            <a:r>
              <a:rPr lang="en-US" sz="1600" smtClean="0"/>
              <a:t>Gan Deng</a:t>
            </a:r>
          </a:p>
          <a:p>
            <a:pPr lvl="1" eaLnBrk="1" hangingPunct="1">
              <a:lnSpc>
                <a:spcPct val="80000"/>
              </a:lnSpc>
            </a:pPr>
            <a:r>
              <a:rPr lang="en-US" sz="1600" smtClean="0"/>
              <a:t>Will Otte</a:t>
            </a:r>
          </a:p>
          <a:p>
            <a:pPr lvl="1" eaLnBrk="1" hangingPunct="1">
              <a:lnSpc>
                <a:spcPct val="80000"/>
              </a:lnSpc>
            </a:pPr>
            <a:r>
              <a:rPr lang="en-US" sz="1600" smtClean="0"/>
              <a:t>Joe Hoffert</a:t>
            </a:r>
          </a:p>
          <a:p>
            <a:pPr lvl="1" eaLnBrk="1" hangingPunct="1">
              <a:lnSpc>
                <a:spcPct val="80000"/>
              </a:lnSpc>
            </a:pPr>
            <a:r>
              <a:rPr lang="en-US" sz="1600" smtClean="0"/>
              <a:t>George Edwards</a:t>
            </a:r>
          </a:p>
          <a:p>
            <a:pPr lvl="1" eaLnBrk="1" hangingPunct="1">
              <a:lnSpc>
                <a:spcPct val="80000"/>
              </a:lnSpc>
            </a:pPr>
            <a:r>
              <a:rPr lang="en-US" sz="1600" smtClean="0"/>
              <a:t>Dimple Kaul</a:t>
            </a:r>
          </a:p>
          <a:p>
            <a:pPr lvl="1" eaLnBrk="1" hangingPunct="1">
              <a:lnSpc>
                <a:spcPct val="80000"/>
              </a:lnSpc>
            </a:pPr>
            <a:r>
              <a:rPr lang="en-US" sz="1600" smtClean="0"/>
              <a:t>Arundhati Kogekar</a:t>
            </a:r>
          </a:p>
          <a:p>
            <a:pPr lvl="1" eaLnBrk="1" hangingPunct="1">
              <a:lnSpc>
                <a:spcPct val="80000"/>
              </a:lnSpc>
            </a:pPr>
            <a:r>
              <a:rPr lang="en-US" sz="1600" smtClean="0"/>
              <a:t>Gabriele Trombetti</a:t>
            </a:r>
          </a:p>
        </p:txBody>
      </p:sp>
      <p:sp>
        <p:nvSpPr>
          <p:cNvPr id="118789" name="Rectangle 4"/>
          <p:cNvSpPr>
            <a:spLocks noChangeArrowheads="1"/>
          </p:cNvSpPr>
          <p:nvPr/>
        </p:nvSpPr>
        <p:spPr bwMode="auto">
          <a:xfrm>
            <a:off x="66675" y="666750"/>
            <a:ext cx="9012238" cy="379413"/>
          </a:xfrm>
          <a:prstGeom prst="rect">
            <a:avLst/>
          </a:prstGeom>
          <a:solidFill>
            <a:srgbClr val="FFFF66"/>
          </a:solidFill>
          <a:ln w="12700">
            <a:solidFill>
              <a:schemeClr val="tx1"/>
            </a:solidFill>
            <a:miter lim="800000"/>
            <a:headEnd/>
            <a:tailEnd/>
          </a:ln>
        </p:spPr>
        <p:txBody>
          <a:bodyPr>
            <a:spAutoFit/>
          </a:bodyPr>
          <a:lstStyle/>
          <a:p>
            <a:pPr algn="l">
              <a:tabLst>
                <a:tab pos="0" algn="l"/>
              </a:tabLst>
            </a:pPr>
            <a:r>
              <a:rPr lang="en-US" sz="1800" b="0" i="1">
                <a:cs typeface="Times New Roman" pitchFamily="18" charset="0"/>
              </a:rPr>
              <a:t>This research was possible due to our sponsors, efforts of students, and collaborations</a:t>
            </a:r>
            <a:endParaRPr lang="en-US" sz="1800" b="0"/>
          </a:p>
        </p:txBody>
      </p:sp>
      <p:sp>
        <p:nvSpPr>
          <p:cNvPr id="118790" name="Rectangle 5"/>
          <p:cNvSpPr>
            <a:spLocks noChangeArrowheads="1"/>
          </p:cNvSpPr>
          <p:nvPr/>
        </p:nvSpPr>
        <p:spPr bwMode="auto">
          <a:xfrm>
            <a:off x="4705350" y="1076325"/>
            <a:ext cx="4316413" cy="4708525"/>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1600"/>
              <a:t>Collaborations</a:t>
            </a:r>
          </a:p>
          <a:p>
            <a:pPr marL="742950" lvl="1" indent="-285750" algn="l" eaLnBrk="1" hangingPunct="1">
              <a:spcBef>
                <a:spcPct val="20000"/>
              </a:spcBef>
              <a:buFontTx/>
              <a:buChar char="•"/>
            </a:pPr>
            <a:r>
              <a:rPr lang="en-US" sz="1600" b="0"/>
              <a:t>Dr. Doug Schmidt</a:t>
            </a:r>
          </a:p>
          <a:p>
            <a:pPr marL="742950" lvl="1" indent="-285750" algn="l" eaLnBrk="1" hangingPunct="1">
              <a:spcBef>
                <a:spcPct val="20000"/>
              </a:spcBef>
              <a:buFontTx/>
              <a:buChar char="•"/>
            </a:pPr>
            <a:r>
              <a:rPr lang="en-US" sz="1600" b="0"/>
              <a:t>Dr. Janos Sztipanovits</a:t>
            </a:r>
          </a:p>
          <a:p>
            <a:pPr marL="742950" lvl="1" indent="-285750" algn="l" eaLnBrk="1" hangingPunct="1">
              <a:spcBef>
                <a:spcPct val="20000"/>
              </a:spcBef>
              <a:buFontTx/>
              <a:buChar char="•"/>
            </a:pPr>
            <a:r>
              <a:rPr lang="en-US" sz="1600" b="0"/>
              <a:t>Dr. Gabor Karsai</a:t>
            </a:r>
          </a:p>
          <a:p>
            <a:pPr marL="742950" lvl="1" indent="-285750" algn="l" eaLnBrk="1" hangingPunct="1">
              <a:spcBef>
                <a:spcPct val="20000"/>
              </a:spcBef>
              <a:buFontTx/>
              <a:buChar char="•"/>
            </a:pPr>
            <a:r>
              <a:rPr lang="en-US" sz="1600" b="0"/>
              <a:t>Dr. Joe Loyall</a:t>
            </a:r>
          </a:p>
          <a:p>
            <a:pPr marL="742950" lvl="1" indent="-285750" algn="l" eaLnBrk="1" hangingPunct="1">
              <a:spcBef>
                <a:spcPct val="20000"/>
              </a:spcBef>
              <a:buFontTx/>
              <a:buChar char="•"/>
            </a:pPr>
            <a:r>
              <a:rPr lang="en-US" sz="1600" b="0"/>
              <a:t>Dr. Rick Schantz</a:t>
            </a:r>
          </a:p>
          <a:p>
            <a:pPr marL="742950" lvl="1" indent="-285750" algn="l" eaLnBrk="1" hangingPunct="1">
              <a:spcBef>
                <a:spcPct val="20000"/>
              </a:spcBef>
              <a:buFontTx/>
              <a:buChar char="•"/>
            </a:pPr>
            <a:r>
              <a:rPr lang="en-US" sz="1600" b="0"/>
              <a:t>Dr. Joe Cross</a:t>
            </a:r>
          </a:p>
          <a:p>
            <a:pPr marL="742950" lvl="1" indent="-285750" algn="l" eaLnBrk="1" hangingPunct="1">
              <a:spcBef>
                <a:spcPct val="20000"/>
              </a:spcBef>
              <a:buFontTx/>
              <a:buChar char="•"/>
            </a:pPr>
            <a:r>
              <a:rPr lang="en-US" sz="1600" b="0"/>
              <a:t>Dr. Sylvester Fernandez</a:t>
            </a:r>
          </a:p>
          <a:p>
            <a:pPr marL="742950" lvl="1" indent="-285750" algn="l" eaLnBrk="1" hangingPunct="1">
              <a:spcBef>
                <a:spcPct val="20000"/>
              </a:spcBef>
              <a:buFontTx/>
              <a:buChar char="•"/>
            </a:pPr>
            <a:r>
              <a:rPr lang="en-US" sz="1600" b="0"/>
              <a:t>Dr. Adam Porter</a:t>
            </a:r>
          </a:p>
          <a:p>
            <a:pPr marL="742950" lvl="1" indent="-285750" algn="l" eaLnBrk="1" hangingPunct="1">
              <a:spcBef>
                <a:spcPct val="20000"/>
              </a:spcBef>
              <a:buFontTx/>
              <a:buChar char="•"/>
            </a:pPr>
            <a:r>
              <a:rPr lang="en-US" sz="1600" b="0"/>
              <a:t>Dr. Sherif Abdelwahed</a:t>
            </a:r>
          </a:p>
          <a:p>
            <a:pPr marL="742950" lvl="1" indent="-285750" algn="l" eaLnBrk="1" hangingPunct="1">
              <a:spcBef>
                <a:spcPct val="20000"/>
              </a:spcBef>
              <a:buFontTx/>
              <a:buChar char="•"/>
            </a:pPr>
            <a:r>
              <a:rPr lang="en-US" sz="1600" b="0"/>
              <a:t>Dr. Jeff Gray</a:t>
            </a:r>
          </a:p>
          <a:p>
            <a:pPr marL="742950" lvl="1" indent="-285750" algn="l" eaLnBrk="1" hangingPunct="1">
              <a:spcBef>
                <a:spcPct val="20000"/>
              </a:spcBef>
              <a:buFontTx/>
              <a:buChar char="•"/>
            </a:pPr>
            <a:r>
              <a:rPr lang="en-US" sz="1600" b="0"/>
              <a:t>Dr. Swapna Gokhale</a:t>
            </a:r>
          </a:p>
          <a:p>
            <a:pPr marL="742950" lvl="1" indent="-285750" algn="l" eaLnBrk="1" hangingPunct="1">
              <a:spcBef>
                <a:spcPct val="20000"/>
              </a:spcBef>
              <a:buFontTx/>
              <a:buChar char="•"/>
            </a:pPr>
            <a:r>
              <a:rPr lang="en-US" sz="1600" b="0"/>
              <a:t>Dr. Cemal Yilmaz</a:t>
            </a:r>
          </a:p>
          <a:p>
            <a:pPr marL="742950" lvl="1" indent="-285750" algn="l" eaLnBrk="1" hangingPunct="1">
              <a:spcBef>
                <a:spcPct val="20000"/>
              </a:spcBef>
              <a:buFontTx/>
              <a:buChar char="•"/>
            </a:pPr>
            <a:r>
              <a:rPr lang="en-US" sz="1600" b="0"/>
              <a:t>Thomas Damiano</a:t>
            </a:r>
          </a:p>
          <a:p>
            <a:pPr marL="742950" lvl="1" indent="-285750" algn="l" eaLnBrk="1" hangingPunct="1">
              <a:spcBef>
                <a:spcPct val="20000"/>
              </a:spcBef>
              <a:buFontTx/>
              <a:buChar char="•"/>
            </a:pPr>
            <a:r>
              <a:rPr lang="en-US" sz="1600" b="0"/>
              <a:t>Christopher Andrews</a:t>
            </a:r>
          </a:p>
          <a:p>
            <a:pPr marL="742950" lvl="1" indent="-285750" algn="l" eaLnBrk="1" hangingPunct="1">
              <a:spcBef>
                <a:spcPct val="20000"/>
              </a:spcBef>
              <a:buFontTx/>
              <a:buChar char="•"/>
            </a:pPr>
            <a:r>
              <a:rPr lang="en-US" sz="1600" b="0"/>
              <a:t>Theckla Louchios</a:t>
            </a:r>
          </a:p>
          <a:p>
            <a:pPr marL="742950" lvl="1" indent="-285750" algn="l" eaLnBrk="1" hangingPunct="1">
              <a:spcBef>
                <a:spcPct val="20000"/>
              </a:spcBef>
              <a:buFontTx/>
              <a:buChar char="•"/>
            </a:pPr>
            <a:endParaRPr lang="en-US" sz="1600" b="0"/>
          </a:p>
        </p:txBody>
      </p:sp>
      <p:sp>
        <p:nvSpPr>
          <p:cNvPr id="118791" name="Rectangle 7"/>
          <p:cNvSpPr>
            <a:spLocks noChangeArrowheads="1"/>
          </p:cNvSpPr>
          <p:nvPr/>
        </p:nvSpPr>
        <p:spPr bwMode="auto">
          <a:xfrm>
            <a:off x="1312863" y="5942013"/>
            <a:ext cx="6007100" cy="590550"/>
          </a:xfrm>
          <a:prstGeom prst="rect">
            <a:avLst/>
          </a:prstGeom>
          <a:noFill/>
          <a:ln w="9525">
            <a:noFill/>
            <a:miter lim="800000"/>
            <a:headEnd/>
            <a:tailEnd/>
          </a:ln>
        </p:spPr>
        <p:txBody>
          <a:bodyPr/>
          <a:lstStyle/>
          <a:p>
            <a:pPr marL="342900" indent="-342900" algn="l" eaLnBrk="1" hangingPunct="1">
              <a:lnSpc>
                <a:spcPct val="80000"/>
              </a:lnSpc>
              <a:spcBef>
                <a:spcPct val="20000"/>
              </a:spcBef>
              <a:buFontTx/>
              <a:buChar char="•"/>
            </a:pPr>
            <a:r>
              <a:rPr lang="en-US" sz="1600"/>
              <a:t>Sponsors: </a:t>
            </a:r>
            <a:r>
              <a:rPr lang="en-US" sz="1600" b="0"/>
              <a:t>DARPA PCES, DARPA ARMS, NSF CSR-SMA, Raytheon IRAD, LMCO, Siemens, BBN, Telcordia </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Slide Number Placeholder 7"/>
          <p:cNvSpPr>
            <a:spLocks noGrp="1"/>
          </p:cNvSpPr>
          <p:nvPr>
            <p:ph type="sldNum" sz="quarter" idx="11"/>
          </p:nvPr>
        </p:nvSpPr>
        <p:spPr>
          <a:noFill/>
        </p:spPr>
        <p:txBody>
          <a:bodyPr/>
          <a:lstStyle/>
          <a:p>
            <a:fld id="{158FEAEF-A298-4A04-9CB5-50658C63BBEC}" type="slidenum">
              <a:rPr lang="en-US"/>
              <a:pPr/>
              <a:t>118</a:t>
            </a:fld>
            <a:endParaRPr lang="en-US"/>
          </a:p>
        </p:txBody>
      </p:sp>
      <p:sp>
        <p:nvSpPr>
          <p:cNvPr id="22534" name="Rectangle 2"/>
          <p:cNvSpPr>
            <a:spLocks noGrp="1" noChangeArrowheads="1"/>
          </p:cNvSpPr>
          <p:nvPr>
            <p:ph type="title" sz="quarter"/>
          </p:nvPr>
        </p:nvSpPr>
        <p:spPr/>
        <p:txBody>
          <a:bodyPr/>
          <a:lstStyle/>
          <a:p>
            <a:pPr eaLnBrk="1" hangingPunct="1"/>
            <a:r>
              <a:rPr lang="en-US" sz="3200" smtClean="0"/>
              <a:t>DOC Group Research on DRE Systems</a:t>
            </a:r>
          </a:p>
        </p:txBody>
      </p:sp>
      <p:pic>
        <p:nvPicPr>
          <p:cNvPr id="1524739" name="Picture 3" descr="ciao"/>
          <p:cNvPicPr>
            <a:picLocks noGrp="1" noChangeAspect="1" noChangeArrowheads="1"/>
          </p:cNvPicPr>
          <p:nvPr>
            <p:ph sz="quarter" idx="1"/>
          </p:nvPr>
        </p:nvPicPr>
        <p:blipFill>
          <a:blip r:embed="rId4" cstate="print"/>
          <a:srcRect/>
          <a:stretch>
            <a:fillRect/>
          </a:stretch>
        </p:blipFill>
        <p:spPr>
          <a:xfrm>
            <a:off x="6688138" y="666750"/>
            <a:ext cx="2368550" cy="3163888"/>
          </a:xfrm>
          <a:noFill/>
        </p:spPr>
      </p:pic>
      <p:graphicFrame>
        <p:nvGraphicFramePr>
          <p:cNvPr id="1524740" name="Object 4"/>
          <p:cNvGraphicFramePr>
            <a:graphicFrameLocks noChangeAspect="1"/>
          </p:cNvGraphicFramePr>
          <p:nvPr>
            <p:ph sz="quarter" idx="2"/>
          </p:nvPr>
        </p:nvGraphicFramePr>
        <p:xfrm>
          <a:off x="247650" y="776288"/>
          <a:ext cx="2216150" cy="3228975"/>
        </p:xfrm>
        <a:graphic>
          <a:graphicData uri="http://schemas.openxmlformats.org/presentationml/2006/ole">
            <p:oleObj spid="_x0000_s22530" name="Visio" r:id="rId5" imgW="5434200" imgH="7915911" progId="Visio.Drawing.11">
              <p:embed/>
            </p:oleObj>
          </a:graphicData>
        </a:graphic>
      </p:graphicFrame>
      <p:graphicFrame>
        <p:nvGraphicFramePr>
          <p:cNvPr id="1524741" name="Object 5"/>
          <p:cNvGraphicFramePr>
            <a:graphicFrameLocks noChangeAspect="1"/>
          </p:cNvGraphicFramePr>
          <p:nvPr>
            <p:ph sz="quarter" idx="3"/>
          </p:nvPr>
        </p:nvGraphicFramePr>
        <p:xfrm>
          <a:off x="5140325" y="4079875"/>
          <a:ext cx="3009900" cy="2332038"/>
        </p:xfrm>
        <a:graphic>
          <a:graphicData uri="http://schemas.openxmlformats.org/presentationml/2006/ole">
            <p:oleObj spid="_x0000_s22531" name="Visio" r:id="rId6" imgW="9717837" imgH="7532854" progId="Visio.Drawing.11">
              <p:embed/>
            </p:oleObj>
          </a:graphicData>
        </a:graphic>
      </p:graphicFrame>
      <p:sp>
        <p:nvSpPr>
          <p:cNvPr id="22536" name="Rectangle 6"/>
          <p:cNvSpPr>
            <a:spLocks noChangeArrowheads="1"/>
          </p:cNvSpPr>
          <p:nvPr/>
        </p:nvSpPr>
        <p:spPr bwMode="auto">
          <a:xfrm>
            <a:off x="2335213" y="896938"/>
            <a:ext cx="3840162" cy="4751387"/>
          </a:xfrm>
          <a:prstGeom prst="rect">
            <a:avLst/>
          </a:prstGeom>
          <a:noFill/>
          <a:ln w="9525" algn="ctr">
            <a:noFill/>
            <a:miter lim="800000"/>
            <a:headEnd/>
            <a:tailEnd/>
          </a:ln>
        </p:spPr>
        <p:txBody>
          <a:bodyPr wrap="none" anchor="ctr"/>
          <a:lstStyle/>
          <a:p>
            <a:endParaRPr lang="en-US"/>
          </a:p>
        </p:txBody>
      </p:sp>
      <p:sp>
        <p:nvSpPr>
          <p:cNvPr id="22537" name="Rectangle 7"/>
          <p:cNvSpPr>
            <a:spLocks noChangeArrowheads="1"/>
          </p:cNvSpPr>
          <p:nvPr/>
        </p:nvSpPr>
        <p:spPr bwMode="auto">
          <a:xfrm>
            <a:off x="3589338" y="6553200"/>
            <a:ext cx="2455862" cy="304800"/>
          </a:xfrm>
          <a:prstGeom prst="rect">
            <a:avLst/>
          </a:prstGeom>
          <a:noFill/>
          <a:ln w="9525">
            <a:noFill/>
            <a:miter lim="800000"/>
            <a:headEnd/>
            <a:tailEnd/>
          </a:ln>
        </p:spPr>
        <p:txBody>
          <a:bodyPr lIns="92075" tIns="46038" rIns="92075" bIns="46038">
            <a:spAutoFit/>
          </a:bodyPr>
          <a:lstStyle/>
          <a:p>
            <a:pPr marL="342900" indent="-342900" algn="l" eaLnBrk="1" hangingPunct="1">
              <a:spcBef>
                <a:spcPct val="20000"/>
              </a:spcBef>
            </a:pPr>
            <a:r>
              <a:rPr lang="en-US" sz="1400">
                <a:solidFill>
                  <a:srgbClr val="336699"/>
                </a:solidFill>
              </a:rPr>
              <a:t>www.dre.vanderbilt.edu</a:t>
            </a:r>
          </a:p>
        </p:txBody>
      </p:sp>
      <p:sp>
        <p:nvSpPr>
          <p:cNvPr id="1524744" name="Rectangle 8"/>
          <p:cNvSpPr>
            <a:spLocks noChangeArrowheads="1"/>
          </p:cNvSpPr>
          <p:nvPr/>
        </p:nvSpPr>
        <p:spPr bwMode="auto">
          <a:xfrm>
            <a:off x="2676525" y="1106488"/>
            <a:ext cx="4152900" cy="915987"/>
          </a:xfrm>
          <a:prstGeom prst="rect">
            <a:avLst/>
          </a:prstGeom>
          <a:noFill/>
          <a:ln w="9525">
            <a:noFill/>
            <a:miter lim="800000"/>
            <a:headEnd/>
            <a:tailEnd/>
          </a:ln>
        </p:spPr>
        <p:txBody>
          <a:bodyPr lIns="92075" tIns="46038" rIns="92075" bIns="46038">
            <a:spAutoFit/>
          </a:bodyPr>
          <a:lstStyle/>
          <a:p>
            <a:pPr marL="115888" indent="-115888" algn="l" eaLnBrk="1" hangingPunct="1">
              <a:spcBef>
                <a:spcPct val="20000"/>
              </a:spcBef>
              <a:buClr>
                <a:srgbClr val="336699"/>
              </a:buClr>
              <a:buFontTx/>
              <a:buChar char="•"/>
            </a:pPr>
            <a:r>
              <a:rPr lang="en-US" sz="1800" dirty="0" err="1">
                <a:solidFill>
                  <a:srgbClr val="336699"/>
                </a:solidFill>
              </a:rPr>
              <a:t>CoSMIC</a:t>
            </a:r>
            <a:r>
              <a:rPr lang="en-US" sz="1800" dirty="0">
                <a:solidFill>
                  <a:srgbClr val="336699"/>
                </a:solidFill>
              </a:rPr>
              <a:t> - Modeling Deployment &amp; Configuration (D&amp;C) crosscutting concerns</a:t>
            </a:r>
          </a:p>
        </p:txBody>
      </p:sp>
      <p:sp>
        <p:nvSpPr>
          <p:cNvPr id="1524745" name="Rectangle 9"/>
          <p:cNvSpPr>
            <a:spLocks noChangeArrowheads="1"/>
          </p:cNvSpPr>
          <p:nvPr/>
        </p:nvSpPr>
        <p:spPr bwMode="auto">
          <a:xfrm>
            <a:off x="2676525" y="3409950"/>
            <a:ext cx="4094163" cy="641350"/>
          </a:xfrm>
          <a:prstGeom prst="rect">
            <a:avLst/>
          </a:prstGeom>
          <a:noFill/>
          <a:ln w="9525">
            <a:noFill/>
            <a:miter lim="800000"/>
            <a:headEnd/>
            <a:tailEnd/>
          </a:ln>
        </p:spPr>
        <p:txBody>
          <a:bodyPr lIns="92075" tIns="46038" rIns="92075" bIns="46038">
            <a:spAutoFit/>
          </a:bodyPr>
          <a:lstStyle/>
          <a:p>
            <a:pPr marL="115888" indent="-115888" algn="l" eaLnBrk="1" hangingPunct="1">
              <a:spcBef>
                <a:spcPct val="20000"/>
              </a:spcBef>
              <a:buClr>
                <a:srgbClr val="336699"/>
              </a:buClr>
              <a:buFontTx/>
              <a:buChar char="•"/>
            </a:pPr>
            <a:r>
              <a:rPr lang="en-US" sz="1800">
                <a:solidFill>
                  <a:srgbClr val="336699"/>
                </a:solidFill>
              </a:rPr>
              <a:t>CIAO – QoS-enabled component middleware</a:t>
            </a:r>
          </a:p>
        </p:txBody>
      </p:sp>
      <p:sp>
        <p:nvSpPr>
          <p:cNvPr id="1524746" name="Rectangle 10"/>
          <p:cNvSpPr>
            <a:spLocks noChangeArrowheads="1"/>
          </p:cNvSpPr>
          <p:nvPr/>
        </p:nvSpPr>
        <p:spPr bwMode="auto">
          <a:xfrm>
            <a:off x="2676525" y="2733675"/>
            <a:ext cx="4094163" cy="641350"/>
          </a:xfrm>
          <a:prstGeom prst="rect">
            <a:avLst/>
          </a:prstGeom>
          <a:noFill/>
          <a:ln w="9525">
            <a:noFill/>
            <a:miter lim="800000"/>
            <a:headEnd/>
            <a:tailEnd/>
          </a:ln>
        </p:spPr>
        <p:txBody>
          <a:bodyPr lIns="92075" tIns="46038" rIns="92075" bIns="46038">
            <a:spAutoFit/>
          </a:bodyPr>
          <a:lstStyle/>
          <a:p>
            <a:pPr marL="115888" indent="-115888" algn="l" eaLnBrk="1" hangingPunct="1">
              <a:spcBef>
                <a:spcPct val="20000"/>
              </a:spcBef>
              <a:buClr>
                <a:srgbClr val="336699"/>
              </a:buClr>
              <a:buFontTx/>
              <a:buChar char="•"/>
            </a:pPr>
            <a:r>
              <a:rPr lang="en-US" sz="1800">
                <a:solidFill>
                  <a:srgbClr val="336699"/>
                </a:solidFill>
              </a:rPr>
              <a:t>DAnCE – Deployment And Configuration Engine</a:t>
            </a:r>
          </a:p>
        </p:txBody>
      </p:sp>
      <p:graphicFrame>
        <p:nvGraphicFramePr>
          <p:cNvPr id="1524747" name="Object 11"/>
          <p:cNvGraphicFramePr>
            <a:graphicFrameLocks noChangeAspect="1"/>
          </p:cNvGraphicFramePr>
          <p:nvPr>
            <p:ph sz="quarter" idx="4"/>
          </p:nvPr>
        </p:nvGraphicFramePr>
        <p:xfrm>
          <a:off x="922338" y="4114800"/>
          <a:ext cx="3522662" cy="2222500"/>
        </p:xfrm>
        <a:graphic>
          <a:graphicData uri="http://schemas.openxmlformats.org/presentationml/2006/ole">
            <p:oleObj spid="_x0000_s22532" name="Visio" r:id="rId7" imgW="6616700" imgH="4483100" progId="Visio.Drawing.11">
              <p:embed/>
            </p:oleObj>
          </a:graphicData>
        </a:graphic>
      </p:graphicFrame>
      <p:sp>
        <p:nvSpPr>
          <p:cNvPr id="1524748" name="Rectangle 12"/>
          <p:cNvSpPr>
            <a:spLocks noChangeArrowheads="1"/>
          </p:cNvSpPr>
          <p:nvPr/>
        </p:nvSpPr>
        <p:spPr bwMode="auto">
          <a:xfrm>
            <a:off x="2676525" y="2057400"/>
            <a:ext cx="4094163" cy="641350"/>
          </a:xfrm>
          <a:prstGeom prst="rect">
            <a:avLst/>
          </a:prstGeom>
          <a:noFill/>
          <a:ln w="9525">
            <a:noFill/>
            <a:miter lim="800000"/>
            <a:headEnd/>
            <a:tailEnd/>
          </a:ln>
        </p:spPr>
        <p:txBody>
          <a:bodyPr lIns="92075" tIns="46038" rIns="92075" bIns="46038">
            <a:spAutoFit/>
          </a:bodyPr>
          <a:lstStyle/>
          <a:p>
            <a:pPr marL="115888" indent="-115888" algn="l" eaLnBrk="1" hangingPunct="1">
              <a:spcBef>
                <a:spcPct val="20000"/>
              </a:spcBef>
              <a:buClr>
                <a:srgbClr val="336699"/>
              </a:buClr>
              <a:buFontTx/>
              <a:buChar char="•"/>
            </a:pPr>
            <a:r>
              <a:rPr lang="en-US" sz="1800">
                <a:solidFill>
                  <a:srgbClr val="336699"/>
                </a:solidFill>
              </a:rPr>
              <a:t>RACE – Resource and Control Engine</a:t>
            </a:r>
          </a:p>
        </p:txBody>
      </p:sp>
      <p:sp>
        <p:nvSpPr>
          <p:cNvPr id="1524749" name="AutoShape 13"/>
          <p:cNvSpPr>
            <a:spLocks noChangeArrowheads="1"/>
          </p:cNvSpPr>
          <p:nvPr/>
        </p:nvSpPr>
        <p:spPr bwMode="auto">
          <a:xfrm rot="5400000">
            <a:off x="338932" y="4153694"/>
            <a:ext cx="660400" cy="649287"/>
          </a:xfrm>
          <a:custGeom>
            <a:avLst/>
            <a:gdLst>
              <a:gd name="T0" fmla="*/ 471727 w 21600"/>
              <a:gd name="T1" fmla="*/ 0 h 21600"/>
              <a:gd name="T2" fmla="*/ 283024 w 21600"/>
              <a:gd name="T3" fmla="*/ 216429 h 21600"/>
              <a:gd name="T4" fmla="*/ 0 w 21600"/>
              <a:gd name="T5" fmla="*/ 541103 h 21600"/>
              <a:gd name="T6" fmla="*/ 283024 w 21600"/>
              <a:gd name="T7" fmla="*/ 649287 h 21600"/>
              <a:gd name="T8" fmla="*/ 566048 w 21600"/>
              <a:gd name="T9" fmla="*/ 450894 h 21600"/>
              <a:gd name="T10" fmla="*/ 660400 w 21600"/>
              <a:gd name="T11" fmla="*/ 216429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0000"/>
          </a:solidFill>
          <a:ln w="9525" algn="ctr">
            <a:solidFill>
              <a:schemeClr val="tx1"/>
            </a:solidFill>
            <a:miter lim="800000"/>
            <a:headEnd/>
            <a:tailEnd/>
          </a:ln>
        </p:spPr>
        <p:txBody>
          <a:bodyPr wrap="none" anchor="ctr"/>
          <a:lstStyle/>
          <a:p>
            <a:endParaRPr lang="en-US"/>
          </a:p>
        </p:txBody>
      </p:sp>
      <p:sp>
        <p:nvSpPr>
          <p:cNvPr id="1524750" name="AutoShape 14"/>
          <p:cNvSpPr>
            <a:spLocks noChangeArrowheads="1"/>
          </p:cNvSpPr>
          <p:nvPr/>
        </p:nvSpPr>
        <p:spPr bwMode="auto">
          <a:xfrm>
            <a:off x="8355013" y="4030663"/>
            <a:ext cx="660400" cy="649287"/>
          </a:xfrm>
          <a:custGeom>
            <a:avLst/>
            <a:gdLst>
              <a:gd name="T0" fmla="*/ 471727 w 21600"/>
              <a:gd name="T1" fmla="*/ 0 h 21600"/>
              <a:gd name="T2" fmla="*/ 283024 w 21600"/>
              <a:gd name="T3" fmla="*/ 216429 h 21600"/>
              <a:gd name="T4" fmla="*/ 0 w 21600"/>
              <a:gd name="T5" fmla="*/ 541103 h 21600"/>
              <a:gd name="T6" fmla="*/ 283024 w 21600"/>
              <a:gd name="T7" fmla="*/ 649287 h 21600"/>
              <a:gd name="T8" fmla="*/ 566048 w 21600"/>
              <a:gd name="T9" fmla="*/ 450894 h 21600"/>
              <a:gd name="T10" fmla="*/ 660400 w 21600"/>
              <a:gd name="T11" fmla="*/ 216429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0000"/>
          </a:solidFill>
          <a:ln w="9525" algn="ctr">
            <a:solidFill>
              <a:schemeClr val="tx1"/>
            </a:solidFill>
            <a:miter lim="800000"/>
            <a:headEnd/>
            <a:tailEnd/>
          </a:ln>
        </p:spPr>
        <p:txBody>
          <a:bodyPr wrap="none" anchor="ctr"/>
          <a:lstStyle/>
          <a:p>
            <a:endParaRPr lang="en-US"/>
          </a:p>
        </p:txBody>
      </p:sp>
      <p:sp>
        <p:nvSpPr>
          <p:cNvPr id="1524751" name="AutoShape 15"/>
          <p:cNvSpPr>
            <a:spLocks noChangeArrowheads="1"/>
          </p:cNvSpPr>
          <p:nvPr/>
        </p:nvSpPr>
        <p:spPr bwMode="auto">
          <a:xfrm>
            <a:off x="4279900" y="4613275"/>
            <a:ext cx="752475" cy="395288"/>
          </a:xfrm>
          <a:prstGeom prst="rightArrow">
            <a:avLst>
              <a:gd name="adj1" fmla="val 50000"/>
              <a:gd name="adj2" fmla="val 47590"/>
            </a:avLst>
          </a:prstGeom>
          <a:solidFill>
            <a:srgbClr val="990000"/>
          </a:solidFill>
          <a:ln w="9525" algn="ctr">
            <a:solidFill>
              <a:schemeClr val="tx1"/>
            </a:solidFill>
            <a:miter lim="800000"/>
            <a:headEnd/>
            <a:tailEnd/>
          </a:ln>
        </p:spPr>
        <p:txBody>
          <a:bodyPr wrap="none" anchor="ctr"/>
          <a:lstStyle/>
          <a:p>
            <a:endParaRPr lang="en-US"/>
          </a:p>
        </p:txBody>
      </p:sp>
      <p:sp>
        <p:nvSpPr>
          <p:cNvPr id="22545" name="Text Box 16"/>
          <p:cNvSpPr txBox="1">
            <a:spLocks noChangeArrowheads="1"/>
          </p:cNvSpPr>
          <p:nvPr/>
        </p:nvSpPr>
        <p:spPr bwMode="auto">
          <a:xfrm>
            <a:off x="2808288" y="700088"/>
            <a:ext cx="3736975" cy="379412"/>
          </a:xfrm>
          <a:prstGeom prst="rect">
            <a:avLst/>
          </a:prstGeom>
          <a:solidFill>
            <a:srgbClr val="FFFF66"/>
          </a:solidFill>
          <a:ln w="12700">
            <a:solidFill>
              <a:schemeClr val="tx1"/>
            </a:solidFill>
            <a:miter lim="800000"/>
            <a:headEnd type="none" w="sm" len="sm"/>
            <a:tailEnd type="none" w="sm" len="sm"/>
          </a:ln>
        </p:spPr>
        <p:txBody>
          <a:bodyPr>
            <a:spAutoFit/>
          </a:bodyPr>
          <a:lstStyle/>
          <a:p>
            <a:r>
              <a:rPr lang="en-US" sz="1800"/>
              <a:t>Multiple Levels of Abstraction</a:t>
            </a:r>
          </a:p>
        </p:txBody>
      </p:sp>
      <p:sp>
        <p:nvSpPr>
          <p:cNvPr id="1524753" name="Rectangle 17"/>
          <p:cNvSpPr>
            <a:spLocks noChangeArrowheads="1"/>
          </p:cNvSpPr>
          <p:nvPr/>
        </p:nvSpPr>
        <p:spPr bwMode="auto">
          <a:xfrm>
            <a:off x="2695575" y="1087438"/>
            <a:ext cx="3994150" cy="962025"/>
          </a:xfrm>
          <a:prstGeom prst="rect">
            <a:avLst/>
          </a:prstGeom>
          <a:noFill/>
          <a:ln w="38100" algn="ctr">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47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47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247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47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2474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247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247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2474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247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247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2474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24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4749" grpId="0" animBg="1"/>
      <p:bldP spid="1524750" grpId="0" animBg="1"/>
      <p:bldP spid="1524751" grpId="0" animBg="1"/>
      <p:bldP spid="152475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4"/>
          <p:cNvSpPr>
            <a:spLocks noGrp="1"/>
          </p:cNvSpPr>
          <p:nvPr>
            <p:ph type="sldNum" sz="quarter" idx="11"/>
          </p:nvPr>
        </p:nvSpPr>
        <p:spPr>
          <a:noFill/>
        </p:spPr>
        <p:txBody>
          <a:bodyPr/>
          <a:lstStyle/>
          <a:p>
            <a:fld id="{BF0396F4-2062-4247-99F0-B66AD0A2EE2D}" type="slidenum">
              <a:rPr lang="en-US"/>
              <a:pPr/>
              <a:t>119</a:t>
            </a:fld>
            <a:endParaRPr lang="en-US"/>
          </a:p>
        </p:txBody>
      </p:sp>
      <p:pic>
        <p:nvPicPr>
          <p:cNvPr id="119811" name="Picture 2" descr="cosmic-hex"/>
          <p:cNvPicPr>
            <a:picLocks noChangeAspect="1" noChangeArrowheads="1"/>
          </p:cNvPicPr>
          <p:nvPr/>
        </p:nvPicPr>
        <p:blipFill>
          <a:blip r:embed="rId3" cstate="print"/>
          <a:srcRect/>
          <a:stretch>
            <a:fillRect/>
          </a:stretch>
        </p:blipFill>
        <p:spPr bwMode="auto">
          <a:xfrm>
            <a:off x="3343275" y="893763"/>
            <a:ext cx="5722938" cy="4011612"/>
          </a:xfrm>
          <a:prstGeom prst="rect">
            <a:avLst/>
          </a:prstGeom>
          <a:noFill/>
          <a:ln w="9525">
            <a:noFill/>
            <a:miter lim="800000"/>
            <a:headEnd/>
            <a:tailEnd/>
          </a:ln>
        </p:spPr>
      </p:pic>
      <p:sp>
        <p:nvSpPr>
          <p:cNvPr id="119812" name="Rectangle 3"/>
          <p:cNvSpPr>
            <a:spLocks noGrp="1" noChangeArrowheads="1"/>
          </p:cNvSpPr>
          <p:nvPr>
            <p:ph type="title"/>
          </p:nvPr>
        </p:nvSpPr>
        <p:spPr>
          <a:xfrm>
            <a:off x="1873250" y="166688"/>
            <a:ext cx="5105400" cy="381000"/>
          </a:xfrm>
        </p:spPr>
        <p:txBody>
          <a:bodyPr/>
          <a:lstStyle/>
          <a:p>
            <a:pPr eaLnBrk="1" hangingPunct="1"/>
            <a:r>
              <a:rPr lang="en-US" smtClean="0"/>
              <a:t>Concluding Remarks</a:t>
            </a:r>
          </a:p>
        </p:txBody>
      </p:sp>
      <p:sp>
        <p:nvSpPr>
          <p:cNvPr id="119813" name="Rectangle 4"/>
          <p:cNvSpPr>
            <a:spLocks noChangeArrowheads="1"/>
          </p:cNvSpPr>
          <p:nvPr/>
        </p:nvSpPr>
        <p:spPr bwMode="auto">
          <a:xfrm>
            <a:off x="131763" y="906463"/>
            <a:ext cx="3281362" cy="2927350"/>
          </a:xfrm>
          <a:prstGeom prst="rect">
            <a:avLst/>
          </a:prstGeom>
          <a:noFill/>
          <a:ln w="19050">
            <a:noFill/>
            <a:miter lim="800000"/>
            <a:headEnd/>
            <a:tailEnd/>
          </a:ln>
        </p:spPr>
        <p:txBody>
          <a:bodyPr>
            <a:spAutoFit/>
          </a:bodyPr>
          <a:lstStyle/>
          <a:p>
            <a:pPr marL="115888" indent="-115888" algn="l" eaLnBrk="1" hangingPunct="1">
              <a:spcBef>
                <a:spcPct val="30000"/>
              </a:spcBef>
              <a:buFontTx/>
              <a:buChar char="•"/>
            </a:pPr>
            <a:r>
              <a:rPr lang="en-US" sz="2000" b="0"/>
              <a:t>Model-Driven Engineering (MDE) is an important emerging generative technology paradigm that addresses key lifecycle challenges of DRE middleware &amp; applications</a:t>
            </a:r>
          </a:p>
          <a:p>
            <a:pPr marL="115888" indent="-115888" algn="l" eaLnBrk="1" hangingPunct="1">
              <a:spcBef>
                <a:spcPct val="30000"/>
              </a:spcBef>
              <a:buFontTx/>
              <a:buChar char="•"/>
            </a:pPr>
            <a:r>
              <a:rPr lang="en-US" sz="2000" b="0"/>
              <a:t>OMG PSIG on Model Integrated Computing</a:t>
            </a:r>
            <a:endParaRPr lang="en-US" sz="2000" i="1">
              <a:solidFill>
                <a:srgbClr val="FF0000"/>
              </a:solidFill>
            </a:endParaRPr>
          </a:p>
        </p:txBody>
      </p:sp>
      <p:sp>
        <p:nvSpPr>
          <p:cNvPr id="119814" name="Rectangle 5"/>
          <p:cNvSpPr>
            <a:spLocks noChangeArrowheads="1"/>
          </p:cNvSpPr>
          <p:nvPr/>
        </p:nvSpPr>
        <p:spPr bwMode="auto">
          <a:xfrm>
            <a:off x="76200" y="5375275"/>
            <a:ext cx="8932863" cy="1127125"/>
          </a:xfrm>
          <a:prstGeom prst="rect">
            <a:avLst/>
          </a:prstGeom>
          <a:noFill/>
          <a:ln w="19050">
            <a:noFill/>
            <a:miter lim="800000"/>
            <a:headEnd/>
            <a:tailEnd/>
          </a:ln>
        </p:spPr>
        <p:txBody>
          <a:bodyPr>
            <a:spAutoFit/>
          </a:bodyPr>
          <a:lstStyle/>
          <a:p>
            <a:pPr marL="112713" indent="-112713" eaLnBrk="1" hangingPunct="1">
              <a:spcBef>
                <a:spcPct val="20000"/>
              </a:spcBef>
              <a:buFontTx/>
              <a:buChar char="•"/>
            </a:pPr>
            <a:r>
              <a:rPr lang="en-US" sz="2000" b="0"/>
              <a:t>CoSMIC MDE tools are based on the Generic Modeling Environment (GME)</a:t>
            </a:r>
          </a:p>
          <a:p>
            <a:pPr marL="344488" lvl="1" indent="-117475" algn="l" eaLnBrk="1" hangingPunct="1">
              <a:spcBef>
                <a:spcPct val="20000"/>
              </a:spcBef>
              <a:buFontTx/>
              <a:buChar char="•"/>
            </a:pPr>
            <a:r>
              <a:rPr lang="en-US" sz="2000" b="0"/>
              <a:t>CoSMIC is available from </a:t>
            </a:r>
            <a:r>
              <a:rPr lang="en-US" sz="2000" b="0" u="sng"/>
              <a:t>www.dre.vanderbilt.edu/cosmic</a:t>
            </a:r>
          </a:p>
          <a:p>
            <a:pPr marL="344488" lvl="1" indent="-117475" algn="l" eaLnBrk="1" hangingPunct="1">
              <a:spcBef>
                <a:spcPct val="20000"/>
              </a:spcBef>
              <a:buFontTx/>
              <a:buChar char="•"/>
            </a:pPr>
            <a:r>
              <a:rPr lang="en-US" sz="2000" b="0"/>
              <a:t>GME is available from </a:t>
            </a:r>
            <a:r>
              <a:rPr lang="en-US" sz="2000" b="0" u="sng"/>
              <a:t>www.isis.vanderbilt.edu/Projects/gme/default.htm</a:t>
            </a:r>
            <a:endParaRPr lang="en-US" sz="1400" b="0"/>
          </a:p>
        </p:txBody>
      </p:sp>
      <p:sp>
        <p:nvSpPr>
          <p:cNvPr id="119815" name="Rectangle 6"/>
          <p:cNvSpPr>
            <a:spLocks noChangeArrowheads="1"/>
          </p:cNvSpPr>
          <p:nvPr/>
        </p:nvSpPr>
        <p:spPr bwMode="auto">
          <a:xfrm>
            <a:off x="438150" y="4090988"/>
            <a:ext cx="3340100" cy="581025"/>
          </a:xfrm>
          <a:prstGeom prst="rect">
            <a:avLst/>
          </a:prstGeom>
          <a:noFill/>
          <a:ln w="9525" algn="ctr">
            <a:noFill/>
            <a:miter lim="800000"/>
            <a:headEnd/>
            <a:tailEnd/>
          </a:ln>
        </p:spPr>
        <p:txBody>
          <a:bodyPr wrap="none">
            <a:spAutoFit/>
          </a:bodyPr>
          <a:lstStyle/>
          <a:p>
            <a:pPr algn="l"/>
            <a:r>
              <a:rPr lang="en-US" sz="1600" u="sng"/>
              <a:t>www.omg.org/news/meetings/tc/</a:t>
            </a:r>
          </a:p>
          <a:p>
            <a:pPr algn="l"/>
            <a:r>
              <a:rPr lang="en-US" sz="1600" u="sng"/>
              <a:t>agendas/mic.htm</a:t>
            </a:r>
          </a:p>
        </p:txBody>
      </p:sp>
      <p:sp>
        <p:nvSpPr>
          <p:cNvPr id="119816" name="Rectangle 7"/>
          <p:cNvSpPr>
            <a:spLocks noChangeArrowheads="1"/>
          </p:cNvSpPr>
          <p:nvPr/>
        </p:nvSpPr>
        <p:spPr bwMode="auto">
          <a:xfrm>
            <a:off x="601663" y="4929188"/>
            <a:ext cx="8045450" cy="415925"/>
          </a:xfrm>
          <a:prstGeom prst="rect">
            <a:avLst/>
          </a:prstGeom>
          <a:solidFill>
            <a:srgbClr val="FFFF99"/>
          </a:solidFill>
          <a:ln w="19050">
            <a:solidFill>
              <a:schemeClr val="tx1"/>
            </a:solidFill>
            <a:miter lim="800000"/>
            <a:headEnd/>
            <a:tailEnd/>
          </a:ln>
        </p:spPr>
        <p:txBody>
          <a:bodyPr>
            <a:spAutoFit/>
          </a:bodyPr>
          <a:lstStyle/>
          <a:p>
            <a:pPr marL="115888" indent="-115888" eaLnBrk="1" hangingPunct="1">
              <a:spcBef>
                <a:spcPct val="70000"/>
              </a:spcBef>
            </a:pPr>
            <a:r>
              <a:rPr lang="en-US" sz="2000" i="1">
                <a:solidFill>
                  <a:srgbClr val="FF0000"/>
                </a:solidFill>
                <a:latin typeface="Arial Narrow" pitchFamily="34" charset="0"/>
              </a:rPr>
              <a:t>Many hard R&amp;D problems with model-driven engineering remain unresolved!!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1066800"/>
            <a:ext cx="7772400" cy="1752600"/>
          </a:xfrm>
        </p:spPr>
        <p:txBody>
          <a:bodyPr/>
          <a:lstStyle/>
          <a:p>
            <a:pPr eaLnBrk="1" hangingPunct="1"/>
            <a:r>
              <a:rPr lang="en-US" sz="4400" dirty="0" smtClean="0"/>
              <a:t>Part 2</a:t>
            </a:r>
            <a:br>
              <a:rPr lang="en-US" sz="4400" dirty="0" smtClean="0"/>
            </a:br>
            <a:r>
              <a:rPr lang="en-US" sz="4400" dirty="0" smtClean="0"/>
              <a:t>Design &amp; </a:t>
            </a:r>
            <a:r>
              <a:rPr lang="en-US" sz="4400" dirty="0" err="1" smtClean="0"/>
              <a:t>Operationalization</a:t>
            </a:r>
            <a:r>
              <a:rPr lang="en-US" sz="4400" dirty="0" smtClean="0"/>
              <a:t> Challenges</a:t>
            </a:r>
          </a:p>
        </p:txBody>
      </p:sp>
      <p:sp>
        <p:nvSpPr>
          <p:cNvPr id="31747" name="Rectangle 3"/>
          <p:cNvSpPr>
            <a:spLocks noGrp="1" noChangeArrowheads="1"/>
          </p:cNvSpPr>
          <p:nvPr>
            <p:ph type="subTitle" idx="4294967295"/>
          </p:nvPr>
        </p:nvSpPr>
        <p:spPr>
          <a:xfrm>
            <a:off x="1371600" y="3886200"/>
            <a:ext cx="6400800" cy="1752600"/>
          </a:xfrm>
          <a:noFill/>
        </p:spPr>
        <p:txBody>
          <a:bodyPr/>
          <a:lstStyle/>
          <a:p>
            <a:pPr marL="0" indent="0" algn="ctr" eaLnBrk="1" hangingPunct="1">
              <a:buFontTx/>
              <a:buNone/>
            </a:pPr>
            <a:r>
              <a:rPr lang="en-US" dirty="0" smtClean="0"/>
              <a:t>Challenges in assuring functional and quality of service (QoS) properties of DRE systems across the lifecycle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1"/>
          </p:nvPr>
        </p:nvSpPr>
        <p:spPr>
          <a:noFill/>
        </p:spPr>
        <p:txBody>
          <a:bodyPr/>
          <a:lstStyle/>
          <a:p>
            <a:fld id="{3C34C9F5-3C28-4930-8DEC-CED7244D045E}" type="slidenum">
              <a:rPr lang="en-US"/>
              <a:pPr/>
              <a:t>13</a:t>
            </a:fld>
            <a:endParaRPr lang="en-US"/>
          </a:p>
        </p:txBody>
      </p:sp>
      <p:sp>
        <p:nvSpPr>
          <p:cNvPr id="29699" name="Rectangle 110"/>
          <p:cNvSpPr>
            <a:spLocks noChangeArrowheads="1"/>
          </p:cNvSpPr>
          <p:nvPr/>
        </p:nvSpPr>
        <p:spPr bwMode="auto">
          <a:xfrm>
            <a:off x="327025" y="6391275"/>
            <a:ext cx="8313738" cy="204788"/>
          </a:xfrm>
          <a:prstGeom prst="rect">
            <a:avLst/>
          </a:prstGeom>
          <a:solidFill>
            <a:schemeClr val="bg1"/>
          </a:solidFill>
          <a:ln w="9525" algn="ctr">
            <a:noFill/>
            <a:miter lim="800000"/>
            <a:headEnd/>
            <a:tailEnd/>
          </a:ln>
        </p:spPr>
        <p:txBody>
          <a:bodyPr wrap="none" anchor="ctr"/>
          <a:lstStyle/>
          <a:p>
            <a:endParaRPr lang="en-US"/>
          </a:p>
        </p:txBody>
      </p:sp>
      <p:sp>
        <p:nvSpPr>
          <p:cNvPr id="753667" name="Rectangle 3"/>
          <p:cNvSpPr>
            <a:spLocks noChangeArrowheads="1"/>
          </p:cNvSpPr>
          <p:nvPr/>
        </p:nvSpPr>
        <p:spPr bwMode="auto">
          <a:xfrm>
            <a:off x="4602163" y="1376363"/>
            <a:ext cx="4541837" cy="5349875"/>
          </a:xfrm>
          <a:prstGeom prst="rect">
            <a:avLst/>
          </a:prstGeom>
          <a:solidFill>
            <a:schemeClr val="bg1"/>
          </a:solidFill>
          <a:ln w="9525">
            <a:noFill/>
            <a:miter lim="800000"/>
            <a:headEnd/>
            <a:tailEnd/>
          </a:ln>
        </p:spPr>
        <p:txBody>
          <a:bodyPr lIns="92075" tIns="46038" rIns="92075" bIns="46038">
            <a:spAutoFit/>
          </a:bodyPr>
          <a:lstStyle/>
          <a:p>
            <a:pPr marL="109538" indent="-109538" algn="l" eaLnBrk="1" hangingPunct="1">
              <a:spcBef>
                <a:spcPct val="25000"/>
              </a:spcBef>
              <a:buClr>
                <a:schemeClr val="tx1"/>
              </a:buClr>
              <a:buFontTx/>
              <a:buChar char="•"/>
            </a:pPr>
            <a:r>
              <a:rPr lang="en-US" sz="2000" b="0" i="1"/>
              <a:t>Components</a:t>
            </a:r>
            <a:r>
              <a:rPr lang="en-US" sz="2000" b="0"/>
              <a:t> encapsulate application “business” logic</a:t>
            </a:r>
          </a:p>
          <a:p>
            <a:pPr marL="109538" indent="-109538" algn="l" eaLnBrk="1" hangingPunct="1">
              <a:spcBef>
                <a:spcPct val="25000"/>
              </a:spcBef>
              <a:buClr>
                <a:schemeClr val="tx1"/>
              </a:buClr>
              <a:buFontTx/>
              <a:buChar char="•"/>
            </a:pPr>
            <a:r>
              <a:rPr lang="en-US" sz="2000" b="0"/>
              <a:t>Components interact via </a:t>
            </a:r>
            <a:r>
              <a:rPr lang="en-US" sz="2000" b="0" i="1"/>
              <a:t>ports</a:t>
            </a:r>
          </a:p>
          <a:p>
            <a:pPr marL="341313" lvl="1" indent="-109538" algn="l" eaLnBrk="1" hangingPunct="1">
              <a:buFontTx/>
              <a:buChar char="•"/>
            </a:pPr>
            <a:r>
              <a:rPr lang="en-US" sz="2000" b="0" i="1"/>
              <a:t>Provided interfaces</a:t>
            </a:r>
            <a:r>
              <a:rPr lang="en-US" sz="2000" b="0"/>
              <a:t>, e.g., facets</a:t>
            </a:r>
          </a:p>
          <a:p>
            <a:pPr marL="341313" lvl="1" indent="-109538" algn="l" eaLnBrk="1" hangingPunct="1">
              <a:buFontTx/>
              <a:buChar char="•"/>
            </a:pPr>
            <a:r>
              <a:rPr lang="en-US" sz="2000" b="0" i="1"/>
              <a:t>Required connection points</a:t>
            </a:r>
            <a:r>
              <a:rPr lang="en-US" sz="2000" b="0"/>
              <a:t>, e.g., receptacles</a:t>
            </a:r>
          </a:p>
          <a:p>
            <a:pPr marL="341313" lvl="1" indent="-109538" algn="l" eaLnBrk="1" hangingPunct="1">
              <a:buFontTx/>
              <a:buChar char="•"/>
            </a:pPr>
            <a:r>
              <a:rPr lang="en-US" sz="2000" b="0" i="1"/>
              <a:t>Event sinks &amp; sources</a:t>
            </a:r>
          </a:p>
          <a:p>
            <a:pPr marL="341313" lvl="1" indent="-109538" algn="l" eaLnBrk="1" hangingPunct="1">
              <a:buFontTx/>
              <a:buChar char="•"/>
            </a:pPr>
            <a:r>
              <a:rPr lang="en-US" sz="2000" b="0" i="1"/>
              <a:t>Attributes</a:t>
            </a:r>
          </a:p>
          <a:p>
            <a:pPr marL="109538" indent="-109538" algn="l" eaLnBrk="1" hangingPunct="1">
              <a:spcBef>
                <a:spcPct val="25000"/>
              </a:spcBef>
              <a:buClr>
                <a:schemeClr val="tx1"/>
              </a:buClr>
              <a:buFontTx/>
              <a:buChar char="•"/>
            </a:pPr>
            <a:r>
              <a:rPr lang="en-US" sz="2000" b="0" i="1"/>
              <a:t>Containers</a:t>
            </a:r>
            <a:r>
              <a:rPr lang="en-US" sz="2000" b="0"/>
              <a:t> provide execution environment for components with common operating requirements</a:t>
            </a:r>
          </a:p>
          <a:p>
            <a:pPr marL="109538" indent="-109538" algn="l" eaLnBrk="1" hangingPunct="1">
              <a:spcBef>
                <a:spcPct val="25000"/>
              </a:spcBef>
              <a:buClr>
                <a:schemeClr val="tx1"/>
              </a:buClr>
              <a:buFontTx/>
              <a:buChar char="•"/>
            </a:pPr>
            <a:r>
              <a:rPr lang="en-US" sz="2000" b="0"/>
              <a:t>Components/containers can also</a:t>
            </a:r>
          </a:p>
          <a:p>
            <a:pPr marL="341313" lvl="1" indent="-109538" algn="l" eaLnBrk="1" hangingPunct="1">
              <a:spcBef>
                <a:spcPct val="25000"/>
              </a:spcBef>
              <a:buFontTx/>
              <a:buChar char="•"/>
            </a:pPr>
            <a:r>
              <a:rPr lang="en-US" sz="2000" b="0"/>
              <a:t>Communicate via a </a:t>
            </a:r>
            <a:r>
              <a:rPr lang="en-US" sz="2000" b="0" i="1"/>
              <a:t>middleware bus</a:t>
            </a:r>
            <a:r>
              <a:rPr lang="en-US" sz="2000" b="0"/>
              <a:t> and </a:t>
            </a:r>
          </a:p>
          <a:p>
            <a:pPr marL="341313" lvl="1" indent="-109538" algn="l" eaLnBrk="1" hangingPunct="1">
              <a:spcBef>
                <a:spcPct val="25000"/>
              </a:spcBef>
              <a:buFontTx/>
              <a:buChar char="•"/>
            </a:pPr>
            <a:r>
              <a:rPr lang="en-US" sz="2000" b="0"/>
              <a:t>Reuse </a:t>
            </a:r>
            <a:r>
              <a:rPr lang="en-US" sz="2000" b="0" i="1"/>
              <a:t>common middleware services</a:t>
            </a:r>
          </a:p>
        </p:txBody>
      </p:sp>
      <p:sp>
        <p:nvSpPr>
          <p:cNvPr id="29701" name="Rectangle 4"/>
          <p:cNvSpPr>
            <a:spLocks noChangeArrowheads="1"/>
          </p:cNvSpPr>
          <p:nvPr/>
        </p:nvSpPr>
        <p:spPr bwMode="auto">
          <a:xfrm>
            <a:off x="2855913" y="2700338"/>
            <a:ext cx="152400" cy="16986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2" name="Line 5"/>
          <p:cNvSpPr>
            <a:spLocks noChangeShapeType="1"/>
          </p:cNvSpPr>
          <p:nvPr/>
        </p:nvSpPr>
        <p:spPr bwMode="auto">
          <a:xfrm rot="5400000" flipH="1" flipV="1">
            <a:off x="2320925" y="1817688"/>
            <a:ext cx="390525" cy="0"/>
          </a:xfrm>
          <a:prstGeom prst="line">
            <a:avLst/>
          </a:prstGeom>
          <a:noFill/>
          <a:ln w="9525">
            <a:solidFill>
              <a:schemeClr val="tx1"/>
            </a:solidFill>
            <a:round/>
            <a:headEnd/>
            <a:tailEnd/>
          </a:ln>
        </p:spPr>
        <p:txBody>
          <a:bodyPr wrap="none" anchor="ctr"/>
          <a:lstStyle/>
          <a:p>
            <a:endParaRPr lang="en-US"/>
          </a:p>
        </p:txBody>
      </p:sp>
      <p:sp>
        <p:nvSpPr>
          <p:cNvPr id="29703" name="Oval 6"/>
          <p:cNvSpPr>
            <a:spLocks noChangeArrowheads="1"/>
          </p:cNvSpPr>
          <p:nvPr/>
        </p:nvSpPr>
        <p:spPr bwMode="auto">
          <a:xfrm rot="5400000">
            <a:off x="2327275" y="1506538"/>
            <a:ext cx="376237" cy="382588"/>
          </a:xfrm>
          <a:prstGeom prst="ellipse">
            <a:avLst/>
          </a:prstGeom>
          <a:solidFill>
            <a:srgbClr val="336699"/>
          </a:solidFill>
          <a:ln w="9525">
            <a:solidFill>
              <a:schemeClr val="tx1"/>
            </a:solidFill>
            <a:round/>
            <a:headEnd/>
            <a:tailEnd/>
          </a:ln>
        </p:spPr>
        <p:txBody>
          <a:bodyPr wrap="none" anchor="ctr"/>
          <a:lstStyle/>
          <a:p>
            <a:endParaRPr lang="en-US"/>
          </a:p>
        </p:txBody>
      </p:sp>
      <p:grpSp>
        <p:nvGrpSpPr>
          <p:cNvPr id="29704" name="Group 7"/>
          <p:cNvGrpSpPr>
            <a:grpSpLocks/>
          </p:cNvGrpSpPr>
          <p:nvPr/>
        </p:nvGrpSpPr>
        <p:grpSpPr bwMode="auto">
          <a:xfrm>
            <a:off x="2960688" y="2165350"/>
            <a:ext cx="282575" cy="101600"/>
            <a:chOff x="1431" y="3679"/>
            <a:chExt cx="151" cy="54"/>
          </a:xfrm>
        </p:grpSpPr>
        <p:sp>
          <p:nvSpPr>
            <p:cNvPr id="29802" name="Line 8"/>
            <p:cNvSpPr>
              <a:spLocks noChangeShapeType="1"/>
            </p:cNvSpPr>
            <p:nvPr/>
          </p:nvSpPr>
          <p:spPr bwMode="auto">
            <a:xfrm flipH="1">
              <a:off x="1469" y="3706"/>
              <a:ext cx="113" cy="4"/>
            </a:xfrm>
            <a:prstGeom prst="line">
              <a:avLst/>
            </a:prstGeom>
            <a:noFill/>
            <a:ln w="9525">
              <a:solidFill>
                <a:schemeClr val="tx1"/>
              </a:solidFill>
              <a:round/>
              <a:headEnd/>
              <a:tailEnd/>
            </a:ln>
          </p:spPr>
          <p:txBody>
            <a:bodyPr wrap="none" anchor="ctr"/>
            <a:lstStyle/>
            <a:p>
              <a:endParaRPr lang="en-US"/>
            </a:p>
          </p:txBody>
        </p:sp>
        <p:sp>
          <p:nvSpPr>
            <p:cNvPr id="29803" name="Rectangle 9"/>
            <p:cNvSpPr>
              <a:spLocks noChangeArrowheads="1"/>
            </p:cNvSpPr>
            <p:nvPr/>
          </p:nvSpPr>
          <p:spPr bwMode="auto">
            <a:xfrm>
              <a:off x="1431" y="3679"/>
              <a:ext cx="56" cy="54"/>
            </a:xfrm>
            <a:prstGeom prst="rect">
              <a:avLst/>
            </a:prstGeom>
            <a:solidFill>
              <a:srgbClr val="FFFF00"/>
            </a:solidFill>
            <a:ln w="9525">
              <a:solidFill>
                <a:schemeClr val="tx1"/>
              </a:solidFill>
              <a:miter lim="800000"/>
              <a:headEnd/>
              <a:tailEnd/>
            </a:ln>
          </p:spPr>
          <p:txBody>
            <a:bodyPr wrap="none" anchor="ctr"/>
            <a:lstStyle/>
            <a:p>
              <a:endParaRPr lang="en-US"/>
            </a:p>
          </p:txBody>
        </p:sp>
      </p:grpSp>
      <p:sp>
        <p:nvSpPr>
          <p:cNvPr id="29705" name="AutoShape 10"/>
          <p:cNvSpPr>
            <a:spLocks noChangeArrowheads="1"/>
          </p:cNvSpPr>
          <p:nvPr/>
        </p:nvSpPr>
        <p:spPr bwMode="auto">
          <a:xfrm rot="-5400000">
            <a:off x="3205162" y="1890713"/>
            <a:ext cx="714375" cy="628650"/>
          </a:xfrm>
          <a:custGeom>
            <a:avLst/>
            <a:gdLst>
              <a:gd name="T0" fmla="*/ 357188 w 21600"/>
              <a:gd name="T1" fmla="*/ 0 h 21600"/>
              <a:gd name="T2" fmla="*/ 89297 w 21600"/>
              <a:gd name="T3" fmla="*/ 314325 h 21600"/>
              <a:gd name="T4" fmla="*/ 357188 w 21600"/>
              <a:gd name="T5" fmla="*/ 157163 h 21600"/>
              <a:gd name="T6" fmla="*/ 625078 w 21600"/>
              <a:gd name="T7" fmla="*/ 314325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sp>
        <p:nvSpPr>
          <p:cNvPr id="29706" name="Line 11"/>
          <p:cNvSpPr>
            <a:spLocks noChangeShapeType="1"/>
          </p:cNvSpPr>
          <p:nvPr/>
        </p:nvSpPr>
        <p:spPr bwMode="auto">
          <a:xfrm flipH="1" flipV="1">
            <a:off x="1554163" y="2782888"/>
            <a:ext cx="365125" cy="0"/>
          </a:xfrm>
          <a:prstGeom prst="line">
            <a:avLst/>
          </a:prstGeom>
          <a:noFill/>
          <a:ln w="9525">
            <a:solidFill>
              <a:schemeClr val="tx1"/>
            </a:solidFill>
            <a:round/>
            <a:headEnd/>
            <a:tailEnd/>
          </a:ln>
        </p:spPr>
        <p:txBody>
          <a:bodyPr wrap="none" anchor="ctr"/>
          <a:lstStyle/>
          <a:p>
            <a:endParaRPr lang="en-US"/>
          </a:p>
        </p:txBody>
      </p:sp>
      <p:sp>
        <p:nvSpPr>
          <p:cNvPr id="29707" name="AutoShape 12"/>
          <p:cNvSpPr>
            <a:spLocks noChangeArrowheads="1"/>
          </p:cNvSpPr>
          <p:nvPr/>
        </p:nvSpPr>
        <p:spPr bwMode="auto">
          <a:xfrm>
            <a:off x="1211263" y="2606675"/>
            <a:ext cx="365125" cy="357188"/>
          </a:xfrm>
          <a:prstGeom prst="chevron">
            <a:avLst>
              <a:gd name="adj" fmla="val 25556"/>
            </a:avLst>
          </a:prstGeom>
          <a:solidFill>
            <a:srgbClr val="FF0000"/>
          </a:solidFill>
          <a:ln w="9525">
            <a:solidFill>
              <a:schemeClr val="tx1"/>
            </a:solidFill>
            <a:miter lim="800000"/>
            <a:headEnd/>
            <a:tailEnd/>
          </a:ln>
        </p:spPr>
        <p:txBody>
          <a:bodyPr wrap="none" anchor="ctr"/>
          <a:lstStyle/>
          <a:p>
            <a:endParaRPr lang="en-US"/>
          </a:p>
        </p:txBody>
      </p:sp>
      <p:sp>
        <p:nvSpPr>
          <p:cNvPr id="29708" name="Line 13"/>
          <p:cNvSpPr>
            <a:spLocks noChangeShapeType="1"/>
          </p:cNvSpPr>
          <p:nvPr/>
        </p:nvSpPr>
        <p:spPr bwMode="auto">
          <a:xfrm flipH="1" flipV="1">
            <a:off x="3009900" y="2786063"/>
            <a:ext cx="309563" cy="0"/>
          </a:xfrm>
          <a:prstGeom prst="line">
            <a:avLst/>
          </a:prstGeom>
          <a:noFill/>
          <a:ln w="9525">
            <a:solidFill>
              <a:schemeClr val="tx1"/>
            </a:solidFill>
            <a:round/>
            <a:headEnd/>
            <a:tailEnd/>
          </a:ln>
        </p:spPr>
        <p:txBody>
          <a:bodyPr wrap="none" anchor="ctr"/>
          <a:lstStyle/>
          <a:p>
            <a:endParaRPr lang="en-US"/>
          </a:p>
        </p:txBody>
      </p:sp>
      <p:sp>
        <p:nvSpPr>
          <p:cNvPr id="29709" name="AutoShape 14"/>
          <p:cNvSpPr>
            <a:spLocks noChangeArrowheads="1"/>
          </p:cNvSpPr>
          <p:nvPr/>
        </p:nvSpPr>
        <p:spPr bwMode="auto">
          <a:xfrm>
            <a:off x="3270250" y="2606675"/>
            <a:ext cx="344488" cy="357188"/>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29710" name="Line 15"/>
          <p:cNvSpPr>
            <a:spLocks noChangeShapeType="1"/>
          </p:cNvSpPr>
          <p:nvPr/>
        </p:nvSpPr>
        <p:spPr bwMode="auto">
          <a:xfrm flipH="1" flipV="1">
            <a:off x="1525588" y="2290763"/>
            <a:ext cx="393700" cy="0"/>
          </a:xfrm>
          <a:prstGeom prst="line">
            <a:avLst/>
          </a:prstGeom>
          <a:noFill/>
          <a:ln w="9525">
            <a:solidFill>
              <a:schemeClr val="tx1"/>
            </a:solidFill>
            <a:round/>
            <a:headEnd/>
            <a:tailEnd/>
          </a:ln>
        </p:spPr>
        <p:txBody>
          <a:bodyPr wrap="none" anchor="ctr"/>
          <a:lstStyle/>
          <a:p>
            <a:endParaRPr lang="en-US"/>
          </a:p>
        </p:txBody>
      </p:sp>
      <p:sp>
        <p:nvSpPr>
          <p:cNvPr id="29711" name="Oval 16"/>
          <p:cNvSpPr>
            <a:spLocks noChangeArrowheads="1"/>
          </p:cNvSpPr>
          <p:nvPr/>
        </p:nvSpPr>
        <p:spPr bwMode="auto">
          <a:xfrm>
            <a:off x="1209675" y="2100263"/>
            <a:ext cx="379413" cy="379412"/>
          </a:xfrm>
          <a:prstGeom prst="ellipse">
            <a:avLst/>
          </a:prstGeom>
          <a:solidFill>
            <a:srgbClr val="336699"/>
          </a:solidFill>
          <a:ln w="9525">
            <a:solidFill>
              <a:schemeClr val="tx1"/>
            </a:solidFill>
            <a:round/>
            <a:headEnd/>
            <a:tailEnd/>
          </a:ln>
        </p:spPr>
        <p:txBody>
          <a:bodyPr wrap="none" anchor="ctr"/>
          <a:lstStyle/>
          <a:p>
            <a:endParaRPr lang="en-US"/>
          </a:p>
        </p:txBody>
      </p:sp>
      <p:grpSp>
        <p:nvGrpSpPr>
          <p:cNvPr id="3" name="Group 18"/>
          <p:cNvGrpSpPr>
            <a:grpSpLocks/>
          </p:cNvGrpSpPr>
          <p:nvPr/>
        </p:nvGrpSpPr>
        <p:grpSpPr bwMode="auto">
          <a:xfrm>
            <a:off x="330200" y="5684838"/>
            <a:ext cx="3929063" cy="1131887"/>
            <a:chOff x="208" y="3599"/>
            <a:chExt cx="2475" cy="713"/>
          </a:xfrm>
        </p:grpSpPr>
        <p:sp>
          <p:nvSpPr>
            <p:cNvPr id="29787" name="Rectangle 19"/>
            <p:cNvSpPr>
              <a:spLocks noChangeArrowheads="1"/>
            </p:cNvSpPr>
            <p:nvPr/>
          </p:nvSpPr>
          <p:spPr bwMode="auto">
            <a:xfrm>
              <a:off x="849" y="3744"/>
              <a:ext cx="544" cy="263"/>
            </a:xfrm>
            <a:prstGeom prst="rect">
              <a:avLst/>
            </a:prstGeom>
            <a:solidFill>
              <a:srgbClr val="FFFF66"/>
            </a:solidFill>
            <a:ln w="9525">
              <a:solidFill>
                <a:schemeClr val="tx1"/>
              </a:solidFill>
              <a:miter lim="800000"/>
              <a:headEnd/>
              <a:tailEnd/>
            </a:ln>
          </p:spPr>
          <p:txBody>
            <a:bodyPr wrap="none" anchor="ctr"/>
            <a:lstStyle/>
            <a:p>
              <a:r>
                <a:rPr lang="en-GB" sz="1200"/>
                <a:t>Security</a:t>
              </a:r>
            </a:p>
          </p:txBody>
        </p:sp>
        <p:sp>
          <p:nvSpPr>
            <p:cNvPr id="29788" name="Rectangle 20"/>
            <p:cNvSpPr>
              <a:spLocks noChangeArrowheads="1"/>
            </p:cNvSpPr>
            <p:nvPr/>
          </p:nvSpPr>
          <p:spPr bwMode="auto">
            <a:xfrm>
              <a:off x="208" y="3744"/>
              <a:ext cx="544" cy="263"/>
            </a:xfrm>
            <a:prstGeom prst="rect">
              <a:avLst/>
            </a:prstGeom>
            <a:solidFill>
              <a:srgbClr val="FFFF66"/>
            </a:solidFill>
            <a:ln w="9525">
              <a:solidFill>
                <a:schemeClr val="tx1"/>
              </a:solidFill>
              <a:miter lim="800000"/>
              <a:headEnd/>
              <a:tailEnd/>
            </a:ln>
          </p:spPr>
          <p:txBody>
            <a:bodyPr wrap="none" anchor="ctr"/>
            <a:lstStyle/>
            <a:p>
              <a:r>
                <a:rPr lang="en-GB" sz="1200"/>
                <a:t>Replication</a:t>
              </a:r>
            </a:p>
          </p:txBody>
        </p:sp>
        <p:sp>
          <p:nvSpPr>
            <p:cNvPr id="29789" name="Rectangle 21"/>
            <p:cNvSpPr>
              <a:spLocks noChangeArrowheads="1"/>
            </p:cNvSpPr>
            <p:nvPr/>
          </p:nvSpPr>
          <p:spPr bwMode="auto">
            <a:xfrm>
              <a:off x="2132" y="3744"/>
              <a:ext cx="544" cy="263"/>
            </a:xfrm>
            <a:prstGeom prst="rect">
              <a:avLst/>
            </a:prstGeom>
            <a:solidFill>
              <a:srgbClr val="FFFF66"/>
            </a:solidFill>
            <a:ln w="9525">
              <a:solidFill>
                <a:schemeClr val="tx1"/>
              </a:solidFill>
              <a:miter lim="800000"/>
              <a:headEnd/>
              <a:tailEnd/>
            </a:ln>
          </p:spPr>
          <p:txBody>
            <a:bodyPr wrap="none" anchor="ctr"/>
            <a:lstStyle/>
            <a:p>
              <a:r>
                <a:rPr lang="en-GB" sz="1200"/>
                <a:t>Notification</a:t>
              </a:r>
            </a:p>
          </p:txBody>
        </p:sp>
        <p:sp>
          <p:nvSpPr>
            <p:cNvPr id="29790" name="Rectangle 22"/>
            <p:cNvSpPr>
              <a:spLocks noChangeArrowheads="1"/>
            </p:cNvSpPr>
            <p:nvPr/>
          </p:nvSpPr>
          <p:spPr bwMode="auto">
            <a:xfrm>
              <a:off x="1469" y="3744"/>
              <a:ext cx="601" cy="263"/>
            </a:xfrm>
            <a:prstGeom prst="rect">
              <a:avLst/>
            </a:prstGeom>
            <a:solidFill>
              <a:srgbClr val="FFFF66"/>
            </a:solidFill>
            <a:ln w="9525">
              <a:solidFill>
                <a:schemeClr val="tx1"/>
              </a:solidFill>
              <a:miter lim="800000"/>
              <a:headEnd/>
              <a:tailEnd/>
            </a:ln>
          </p:spPr>
          <p:txBody>
            <a:bodyPr wrap="none" anchor="ctr"/>
            <a:lstStyle/>
            <a:p>
              <a:r>
                <a:rPr lang="en-GB" sz="1200"/>
                <a:t>Persistence</a:t>
              </a:r>
            </a:p>
          </p:txBody>
        </p:sp>
        <p:sp>
          <p:nvSpPr>
            <p:cNvPr id="29791" name="Line 23"/>
            <p:cNvSpPr>
              <a:spLocks noChangeShapeType="1"/>
            </p:cNvSpPr>
            <p:nvPr/>
          </p:nvSpPr>
          <p:spPr bwMode="auto">
            <a:xfrm>
              <a:off x="480" y="3599"/>
              <a:ext cx="0" cy="145"/>
            </a:xfrm>
            <a:prstGeom prst="line">
              <a:avLst/>
            </a:prstGeom>
            <a:noFill/>
            <a:ln w="9525">
              <a:solidFill>
                <a:schemeClr val="tx1"/>
              </a:solidFill>
              <a:round/>
              <a:headEnd/>
              <a:tailEnd/>
            </a:ln>
          </p:spPr>
          <p:txBody>
            <a:bodyPr wrap="none" anchor="ctr"/>
            <a:lstStyle/>
            <a:p>
              <a:endParaRPr lang="en-US"/>
            </a:p>
          </p:txBody>
        </p:sp>
        <p:sp>
          <p:nvSpPr>
            <p:cNvPr id="29792" name="Line 24"/>
            <p:cNvSpPr>
              <a:spLocks noChangeShapeType="1"/>
            </p:cNvSpPr>
            <p:nvPr/>
          </p:nvSpPr>
          <p:spPr bwMode="auto">
            <a:xfrm>
              <a:off x="1121" y="3599"/>
              <a:ext cx="0" cy="145"/>
            </a:xfrm>
            <a:prstGeom prst="line">
              <a:avLst/>
            </a:prstGeom>
            <a:noFill/>
            <a:ln w="9525">
              <a:solidFill>
                <a:schemeClr val="tx1"/>
              </a:solidFill>
              <a:round/>
              <a:headEnd/>
              <a:tailEnd/>
            </a:ln>
          </p:spPr>
          <p:txBody>
            <a:bodyPr wrap="none" anchor="ctr"/>
            <a:lstStyle/>
            <a:p>
              <a:endParaRPr lang="en-US"/>
            </a:p>
          </p:txBody>
        </p:sp>
        <p:sp>
          <p:nvSpPr>
            <p:cNvPr id="29793" name="Line 25"/>
            <p:cNvSpPr>
              <a:spLocks noChangeShapeType="1"/>
            </p:cNvSpPr>
            <p:nvPr/>
          </p:nvSpPr>
          <p:spPr bwMode="auto">
            <a:xfrm>
              <a:off x="1770" y="3599"/>
              <a:ext cx="0" cy="145"/>
            </a:xfrm>
            <a:prstGeom prst="line">
              <a:avLst/>
            </a:prstGeom>
            <a:noFill/>
            <a:ln w="9525">
              <a:solidFill>
                <a:schemeClr val="tx1"/>
              </a:solidFill>
              <a:round/>
              <a:headEnd/>
              <a:tailEnd/>
            </a:ln>
          </p:spPr>
          <p:txBody>
            <a:bodyPr wrap="none" anchor="ctr"/>
            <a:lstStyle/>
            <a:p>
              <a:endParaRPr lang="en-US"/>
            </a:p>
          </p:txBody>
        </p:sp>
        <p:sp>
          <p:nvSpPr>
            <p:cNvPr id="29794" name="Line 26"/>
            <p:cNvSpPr>
              <a:spLocks noChangeShapeType="1"/>
            </p:cNvSpPr>
            <p:nvPr/>
          </p:nvSpPr>
          <p:spPr bwMode="auto">
            <a:xfrm>
              <a:off x="2404" y="3599"/>
              <a:ext cx="0" cy="145"/>
            </a:xfrm>
            <a:prstGeom prst="line">
              <a:avLst/>
            </a:prstGeom>
            <a:noFill/>
            <a:ln w="9525">
              <a:solidFill>
                <a:schemeClr val="tx1"/>
              </a:solidFill>
              <a:round/>
              <a:headEnd/>
              <a:tailEnd/>
            </a:ln>
          </p:spPr>
          <p:txBody>
            <a:bodyPr wrap="none" anchor="ctr"/>
            <a:lstStyle/>
            <a:p>
              <a:endParaRPr lang="en-US"/>
            </a:p>
          </p:txBody>
        </p:sp>
        <p:sp>
          <p:nvSpPr>
            <p:cNvPr id="29795" name="Line 27"/>
            <p:cNvSpPr>
              <a:spLocks noChangeShapeType="1"/>
            </p:cNvSpPr>
            <p:nvPr/>
          </p:nvSpPr>
          <p:spPr bwMode="auto">
            <a:xfrm>
              <a:off x="752" y="3826"/>
              <a:ext cx="0" cy="145"/>
            </a:xfrm>
            <a:prstGeom prst="line">
              <a:avLst/>
            </a:prstGeom>
            <a:noFill/>
            <a:ln w="9525">
              <a:solidFill>
                <a:schemeClr val="tx1"/>
              </a:solidFill>
              <a:round/>
              <a:headEnd/>
              <a:tailEnd/>
            </a:ln>
          </p:spPr>
          <p:txBody>
            <a:bodyPr wrap="none" anchor="ctr"/>
            <a:lstStyle/>
            <a:p>
              <a:endParaRPr lang="en-US"/>
            </a:p>
          </p:txBody>
        </p:sp>
        <p:sp>
          <p:nvSpPr>
            <p:cNvPr id="29796" name="Line 28"/>
            <p:cNvSpPr>
              <a:spLocks noChangeShapeType="1"/>
            </p:cNvSpPr>
            <p:nvPr/>
          </p:nvSpPr>
          <p:spPr bwMode="auto">
            <a:xfrm flipH="1">
              <a:off x="792" y="3599"/>
              <a:ext cx="0" cy="450"/>
            </a:xfrm>
            <a:prstGeom prst="line">
              <a:avLst/>
            </a:prstGeom>
            <a:noFill/>
            <a:ln w="9525">
              <a:solidFill>
                <a:schemeClr val="tx1"/>
              </a:solidFill>
              <a:round/>
              <a:headEnd/>
              <a:tailEnd/>
            </a:ln>
          </p:spPr>
          <p:txBody>
            <a:bodyPr wrap="none" anchor="ctr"/>
            <a:lstStyle/>
            <a:p>
              <a:endParaRPr lang="en-US"/>
            </a:p>
          </p:txBody>
        </p:sp>
        <p:sp>
          <p:nvSpPr>
            <p:cNvPr id="29797" name="Line 29"/>
            <p:cNvSpPr>
              <a:spLocks noChangeShapeType="1"/>
            </p:cNvSpPr>
            <p:nvPr/>
          </p:nvSpPr>
          <p:spPr bwMode="auto">
            <a:xfrm flipH="1">
              <a:off x="1432" y="3605"/>
              <a:ext cx="0" cy="450"/>
            </a:xfrm>
            <a:prstGeom prst="line">
              <a:avLst/>
            </a:prstGeom>
            <a:noFill/>
            <a:ln w="9525">
              <a:solidFill>
                <a:schemeClr val="tx1"/>
              </a:solidFill>
              <a:round/>
              <a:headEnd/>
              <a:tailEnd/>
            </a:ln>
          </p:spPr>
          <p:txBody>
            <a:bodyPr wrap="none" anchor="ctr"/>
            <a:lstStyle/>
            <a:p>
              <a:endParaRPr lang="en-US"/>
            </a:p>
          </p:txBody>
        </p:sp>
        <p:sp>
          <p:nvSpPr>
            <p:cNvPr id="29798" name="Line 30"/>
            <p:cNvSpPr>
              <a:spLocks noChangeShapeType="1"/>
            </p:cNvSpPr>
            <p:nvPr/>
          </p:nvSpPr>
          <p:spPr bwMode="auto">
            <a:xfrm flipH="1">
              <a:off x="2101" y="3601"/>
              <a:ext cx="0" cy="450"/>
            </a:xfrm>
            <a:prstGeom prst="line">
              <a:avLst/>
            </a:prstGeom>
            <a:noFill/>
            <a:ln w="9525">
              <a:solidFill>
                <a:schemeClr val="tx1"/>
              </a:solidFill>
              <a:round/>
              <a:headEnd/>
              <a:tailEnd/>
            </a:ln>
          </p:spPr>
          <p:txBody>
            <a:bodyPr wrap="none" anchor="ctr"/>
            <a:lstStyle/>
            <a:p>
              <a:endParaRPr lang="en-US"/>
            </a:p>
          </p:txBody>
        </p:sp>
        <p:sp>
          <p:nvSpPr>
            <p:cNvPr id="29799" name="Rectangle 31"/>
            <p:cNvSpPr>
              <a:spLocks noChangeArrowheads="1"/>
            </p:cNvSpPr>
            <p:nvPr/>
          </p:nvSpPr>
          <p:spPr bwMode="auto">
            <a:xfrm>
              <a:off x="1132" y="4049"/>
              <a:ext cx="576" cy="263"/>
            </a:xfrm>
            <a:prstGeom prst="rect">
              <a:avLst/>
            </a:prstGeom>
            <a:solidFill>
              <a:srgbClr val="FFFF66"/>
            </a:solidFill>
            <a:ln w="9525">
              <a:solidFill>
                <a:schemeClr val="tx1"/>
              </a:solidFill>
              <a:miter lim="800000"/>
              <a:headEnd/>
              <a:tailEnd/>
            </a:ln>
          </p:spPr>
          <p:txBody>
            <a:bodyPr wrap="none" anchor="ctr"/>
            <a:lstStyle/>
            <a:p>
              <a:r>
                <a:rPr lang="en-GB" sz="1200"/>
                <a:t>Scheduling</a:t>
              </a:r>
            </a:p>
          </p:txBody>
        </p:sp>
        <p:sp>
          <p:nvSpPr>
            <p:cNvPr id="29800" name="Rectangle 32"/>
            <p:cNvSpPr>
              <a:spLocks noChangeArrowheads="1"/>
            </p:cNvSpPr>
            <p:nvPr/>
          </p:nvSpPr>
          <p:spPr bwMode="auto">
            <a:xfrm>
              <a:off x="248" y="4049"/>
              <a:ext cx="712" cy="263"/>
            </a:xfrm>
            <a:prstGeom prst="rect">
              <a:avLst/>
            </a:prstGeom>
            <a:solidFill>
              <a:srgbClr val="FFFF66"/>
            </a:solidFill>
            <a:ln w="9525">
              <a:solidFill>
                <a:schemeClr val="tx1"/>
              </a:solidFill>
              <a:miter lim="800000"/>
              <a:headEnd/>
              <a:tailEnd/>
            </a:ln>
          </p:spPr>
          <p:txBody>
            <a:bodyPr wrap="none" anchor="ctr"/>
            <a:lstStyle/>
            <a:p>
              <a:r>
                <a:rPr lang="en-GB" sz="1200"/>
                <a:t>A/V Streaming</a:t>
              </a:r>
            </a:p>
          </p:txBody>
        </p:sp>
        <p:sp>
          <p:nvSpPr>
            <p:cNvPr id="29801" name="Rectangle 33"/>
            <p:cNvSpPr>
              <a:spLocks noChangeArrowheads="1"/>
            </p:cNvSpPr>
            <p:nvPr/>
          </p:nvSpPr>
          <p:spPr bwMode="auto">
            <a:xfrm>
              <a:off x="1864" y="4049"/>
              <a:ext cx="819" cy="263"/>
            </a:xfrm>
            <a:prstGeom prst="rect">
              <a:avLst/>
            </a:prstGeom>
            <a:solidFill>
              <a:srgbClr val="FFFF66"/>
            </a:solidFill>
            <a:ln w="9525">
              <a:solidFill>
                <a:schemeClr val="tx1"/>
              </a:solidFill>
              <a:miter lim="800000"/>
              <a:headEnd/>
              <a:tailEnd/>
            </a:ln>
          </p:spPr>
          <p:txBody>
            <a:bodyPr wrap="none" anchor="ctr"/>
            <a:lstStyle/>
            <a:p>
              <a:r>
                <a:rPr lang="en-GB" sz="1200"/>
                <a:t>Load Balancing</a:t>
              </a:r>
            </a:p>
          </p:txBody>
        </p:sp>
      </p:grpSp>
      <p:sp>
        <p:nvSpPr>
          <p:cNvPr id="29713" name="AutoShape 34"/>
          <p:cNvSpPr>
            <a:spLocks noChangeArrowheads="1"/>
          </p:cNvSpPr>
          <p:nvPr/>
        </p:nvSpPr>
        <p:spPr bwMode="auto">
          <a:xfrm>
            <a:off x="1893888" y="2024063"/>
            <a:ext cx="1212850" cy="1016000"/>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sp>
        <p:nvSpPr>
          <p:cNvPr id="29714" name="Rectangle 35"/>
          <p:cNvSpPr>
            <a:spLocks noChangeArrowheads="1"/>
          </p:cNvSpPr>
          <p:nvPr/>
        </p:nvSpPr>
        <p:spPr bwMode="auto">
          <a:xfrm>
            <a:off x="2344738" y="2962275"/>
            <a:ext cx="339725" cy="169863"/>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753700" name="Rectangle 36"/>
          <p:cNvSpPr>
            <a:spLocks noChangeArrowheads="1"/>
          </p:cNvSpPr>
          <p:nvPr/>
        </p:nvSpPr>
        <p:spPr bwMode="auto">
          <a:xfrm>
            <a:off x="3065463" y="2479675"/>
            <a:ext cx="811212" cy="630238"/>
          </a:xfrm>
          <a:prstGeom prst="rect">
            <a:avLst/>
          </a:prstGeom>
          <a:noFill/>
          <a:ln w="38100">
            <a:solidFill>
              <a:schemeClr val="tx1"/>
            </a:solidFill>
            <a:miter lim="800000"/>
            <a:headEnd/>
            <a:tailEnd/>
          </a:ln>
        </p:spPr>
        <p:txBody>
          <a:bodyPr wrap="none" anchor="ctr"/>
          <a:lstStyle/>
          <a:p>
            <a:endParaRPr lang="en-US"/>
          </a:p>
        </p:txBody>
      </p:sp>
      <p:sp>
        <p:nvSpPr>
          <p:cNvPr id="753701" name="Rectangle 37"/>
          <p:cNvSpPr>
            <a:spLocks noChangeArrowheads="1"/>
          </p:cNvSpPr>
          <p:nvPr/>
        </p:nvSpPr>
        <p:spPr bwMode="auto">
          <a:xfrm>
            <a:off x="981075" y="2479675"/>
            <a:ext cx="811213" cy="630238"/>
          </a:xfrm>
          <a:prstGeom prst="rect">
            <a:avLst/>
          </a:prstGeom>
          <a:noFill/>
          <a:ln w="38100">
            <a:solidFill>
              <a:schemeClr val="tx1"/>
            </a:solidFill>
            <a:miter lim="800000"/>
            <a:headEnd/>
            <a:tailEnd/>
          </a:ln>
        </p:spPr>
        <p:txBody>
          <a:bodyPr wrap="none" anchor="ctr"/>
          <a:lstStyle/>
          <a:p>
            <a:endParaRPr lang="en-US"/>
          </a:p>
        </p:txBody>
      </p:sp>
      <p:sp>
        <p:nvSpPr>
          <p:cNvPr id="753702" name="Rectangle 38"/>
          <p:cNvSpPr>
            <a:spLocks noChangeArrowheads="1"/>
          </p:cNvSpPr>
          <p:nvPr/>
        </p:nvSpPr>
        <p:spPr bwMode="auto">
          <a:xfrm>
            <a:off x="2962275" y="1738313"/>
            <a:ext cx="914400" cy="868362"/>
          </a:xfrm>
          <a:prstGeom prst="rect">
            <a:avLst/>
          </a:prstGeom>
          <a:noFill/>
          <a:ln w="38100">
            <a:solidFill>
              <a:schemeClr val="tx1"/>
            </a:solidFill>
            <a:miter lim="800000"/>
            <a:headEnd/>
            <a:tailEnd/>
          </a:ln>
        </p:spPr>
        <p:txBody>
          <a:bodyPr wrap="none" anchor="ctr"/>
          <a:lstStyle/>
          <a:p>
            <a:endParaRPr lang="en-US"/>
          </a:p>
        </p:txBody>
      </p:sp>
      <p:sp>
        <p:nvSpPr>
          <p:cNvPr id="753703" name="Rectangle 39"/>
          <p:cNvSpPr>
            <a:spLocks noChangeArrowheads="1"/>
          </p:cNvSpPr>
          <p:nvPr/>
        </p:nvSpPr>
        <p:spPr bwMode="auto">
          <a:xfrm>
            <a:off x="904875" y="1814513"/>
            <a:ext cx="914400" cy="868362"/>
          </a:xfrm>
          <a:prstGeom prst="rect">
            <a:avLst/>
          </a:prstGeom>
          <a:noFill/>
          <a:ln w="38100">
            <a:solidFill>
              <a:schemeClr val="tx1"/>
            </a:solidFill>
            <a:miter lim="800000"/>
            <a:headEnd/>
            <a:tailEnd/>
          </a:ln>
        </p:spPr>
        <p:txBody>
          <a:bodyPr wrap="none" anchor="ctr"/>
          <a:lstStyle/>
          <a:p>
            <a:endParaRPr lang="en-US"/>
          </a:p>
        </p:txBody>
      </p:sp>
      <p:sp>
        <p:nvSpPr>
          <p:cNvPr id="753704" name="Rectangle 40"/>
          <p:cNvSpPr>
            <a:spLocks noChangeArrowheads="1"/>
          </p:cNvSpPr>
          <p:nvPr/>
        </p:nvSpPr>
        <p:spPr bwMode="auto">
          <a:xfrm>
            <a:off x="2124075" y="1281113"/>
            <a:ext cx="914400" cy="868362"/>
          </a:xfrm>
          <a:prstGeom prst="rect">
            <a:avLst/>
          </a:prstGeom>
          <a:noFill/>
          <a:ln w="38100">
            <a:solidFill>
              <a:schemeClr val="tx1"/>
            </a:solidFill>
            <a:miter lim="800000"/>
            <a:headEnd/>
            <a:tailEnd/>
          </a:ln>
        </p:spPr>
        <p:txBody>
          <a:bodyPr wrap="none" anchor="ctr"/>
          <a:lstStyle/>
          <a:p>
            <a:endParaRPr lang="en-US"/>
          </a:p>
        </p:txBody>
      </p:sp>
      <p:sp>
        <p:nvSpPr>
          <p:cNvPr id="753705" name="Rectangle 41"/>
          <p:cNvSpPr>
            <a:spLocks noChangeArrowheads="1"/>
          </p:cNvSpPr>
          <p:nvPr/>
        </p:nvSpPr>
        <p:spPr bwMode="auto">
          <a:xfrm>
            <a:off x="2068513" y="2797175"/>
            <a:ext cx="914400" cy="473075"/>
          </a:xfrm>
          <a:prstGeom prst="rect">
            <a:avLst/>
          </a:prstGeom>
          <a:noFill/>
          <a:ln w="38100">
            <a:solidFill>
              <a:schemeClr val="tx1"/>
            </a:solidFill>
            <a:miter lim="800000"/>
            <a:headEnd/>
            <a:tailEnd/>
          </a:ln>
        </p:spPr>
        <p:txBody>
          <a:bodyPr wrap="none" anchor="ctr"/>
          <a:lstStyle/>
          <a:p>
            <a:endParaRPr lang="en-US"/>
          </a:p>
        </p:txBody>
      </p:sp>
      <p:sp>
        <p:nvSpPr>
          <p:cNvPr id="753706" name="Rectangle 42"/>
          <p:cNvSpPr>
            <a:spLocks noChangeArrowheads="1"/>
          </p:cNvSpPr>
          <p:nvPr/>
        </p:nvSpPr>
        <p:spPr bwMode="auto">
          <a:xfrm>
            <a:off x="2012950" y="2149475"/>
            <a:ext cx="952500" cy="776288"/>
          </a:xfrm>
          <a:prstGeom prst="rect">
            <a:avLst/>
          </a:prstGeom>
          <a:noFill/>
          <a:ln w="38100">
            <a:solidFill>
              <a:schemeClr val="tx1"/>
            </a:solidFill>
            <a:miter lim="800000"/>
            <a:headEnd/>
            <a:tailEnd/>
          </a:ln>
        </p:spPr>
        <p:txBody>
          <a:bodyPr wrap="none" anchor="ctr"/>
          <a:lstStyle/>
          <a:p>
            <a:endParaRPr lang="en-US"/>
          </a:p>
        </p:txBody>
      </p:sp>
      <p:grpSp>
        <p:nvGrpSpPr>
          <p:cNvPr id="4" name="Group 43"/>
          <p:cNvGrpSpPr>
            <a:grpSpLocks/>
          </p:cNvGrpSpPr>
          <p:nvPr/>
        </p:nvGrpSpPr>
        <p:grpSpPr bwMode="auto">
          <a:xfrm>
            <a:off x="15875" y="3195638"/>
            <a:ext cx="2741613" cy="1489075"/>
            <a:chOff x="0" y="2031"/>
            <a:chExt cx="1727" cy="938"/>
          </a:xfrm>
        </p:grpSpPr>
        <p:sp>
          <p:nvSpPr>
            <p:cNvPr id="29751" name="Rectangle 44"/>
            <p:cNvSpPr>
              <a:spLocks noChangeArrowheads="1"/>
            </p:cNvSpPr>
            <p:nvPr/>
          </p:nvSpPr>
          <p:spPr bwMode="auto">
            <a:xfrm>
              <a:off x="198" y="2182"/>
              <a:ext cx="1187" cy="782"/>
            </a:xfrm>
            <a:prstGeom prst="rect">
              <a:avLst/>
            </a:prstGeom>
            <a:solidFill>
              <a:srgbClr val="FFAC31"/>
            </a:solidFill>
            <a:ln w="9525">
              <a:solidFill>
                <a:schemeClr val="tx1"/>
              </a:solidFill>
              <a:miter lim="800000"/>
              <a:headEnd/>
              <a:tailEnd/>
            </a:ln>
          </p:spPr>
          <p:txBody>
            <a:bodyPr wrap="none" anchor="ctr"/>
            <a:lstStyle/>
            <a:p>
              <a:endParaRPr lang="en-US"/>
            </a:p>
          </p:txBody>
        </p:sp>
        <p:sp>
          <p:nvSpPr>
            <p:cNvPr id="29752" name="Text Box 45"/>
            <p:cNvSpPr txBox="1">
              <a:spLocks noChangeArrowheads="1"/>
            </p:cNvSpPr>
            <p:nvPr/>
          </p:nvSpPr>
          <p:spPr bwMode="auto">
            <a:xfrm>
              <a:off x="435" y="2757"/>
              <a:ext cx="713" cy="212"/>
            </a:xfrm>
            <a:prstGeom prst="rect">
              <a:avLst/>
            </a:prstGeom>
            <a:noFill/>
            <a:ln w="9525">
              <a:noFill/>
              <a:miter lim="800000"/>
              <a:headEnd/>
              <a:tailEnd/>
            </a:ln>
          </p:spPr>
          <p:txBody>
            <a:bodyPr wrap="none">
              <a:spAutoFit/>
            </a:bodyPr>
            <a:lstStyle/>
            <a:p>
              <a:pPr algn="l"/>
              <a:r>
                <a:rPr lang="en-GB" sz="1600"/>
                <a:t>Container</a:t>
              </a:r>
            </a:p>
          </p:txBody>
        </p:sp>
        <p:sp>
          <p:nvSpPr>
            <p:cNvPr id="29753" name="AutoShape 46"/>
            <p:cNvSpPr>
              <a:spLocks noChangeArrowheads="1"/>
            </p:cNvSpPr>
            <p:nvPr/>
          </p:nvSpPr>
          <p:spPr bwMode="auto">
            <a:xfrm>
              <a:off x="224" y="2198"/>
              <a:ext cx="396" cy="332"/>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grpSp>
          <p:nvGrpSpPr>
            <p:cNvPr id="29754" name="Group 47"/>
            <p:cNvGrpSpPr>
              <a:grpSpLocks/>
            </p:cNvGrpSpPr>
            <p:nvPr/>
          </p:nvGrpSpPr>
          <p:grpSpPr bwMode="auto">
            <a:xfrm rot="5400000">
              <a:off x="348" y="2049"/>
              <a:ext cx="157" cy="125"/>
              <a:chOff x="204" y="3349"/>
              <a:chExt cx="259" cy="204"/>
            </a:xfrm>
          </p:grpSpPr>
          <p:sp>
            <p:nvSpPr>
              <p:cNvPr id="29785" name="Line 48"/>
              <p:cNvSpPr>
                <a:spLocks noChangeShapeType="1"/>
              </p:cNvSpPr>
              <p:nvPr/>
            </p:nvSpPr>
            <p:spPr bwMode="auto">
              <a:xfrm flipH="1" flipV="1">
                <a:off x="253" y="3451"/>
                <a:ext cx="210" cy="0"/>
              </a:xfrm>
              <a:prstGeom prst="line">
                <a:avLst/>
              </a:prstGeom>
              <a:noFill/>
              <a:ln w="9525">
                <a:solidFill>
                  <a:schemeClr val="tx1"/>
                </a:solidFill>
                <a:round/>
                <a:headEnd/>
                <a:tailEnd/>
              </a:ln>
            </p:spPr>
            <p:txBody>
              <a:bodyPr wrap="none" anchor="ctr"/>
              <a:lstStyle/>
              <a:p>
                <a:endParaRPr lang="en-US"/>
              </a:p>
            </p:txBody>
          </p:sp>
          <p:sp>
            <p:nvSpPr>
              <p:cNvPr id="29786" name="Oval 49"/>
              <p:cNvSpPr>
                <a:spLocks noChangeArrowheads="1"/>
              </p:cNvSpPr>
              <p:nvPr/>
            </p:nvSpPr>
            <p:spPr bwMode="auto">
              <a:xfrm>
                <a:off x="204" y="3349"/>
                <a:ext cx="203" cy="204"/>
              </a:xfrm>
              <a:prstGeom prst="ellipse">
                <a:avLst/>
              </a:prstGeom>
              <a:solidFill>
                <a:srgbClr val="336699"/>
              </a:solidFill>
              <a:ln w="9525">
                <a:solidFill>
                  <a:schemeClr val="tx1"/>
                </a:solidFill>
                <a:round/>
                <a:headEnd/>
                <a:tailEnd/>
              </a:ln>
            </p:spPr>
            <p:txBody>
              <a:bodyPr wrap="none" anchor="ctr"/>
              <a:lstStyle/>
              <a:p>
                <a:endParaRPr lang="en-US"/>
              </a:p>
            </p:txBody>
          </p:sp>
        </p:grpSp>
        <p:grpSp>
          <p:nvGrpSpPr>
            <p:cNvPr id="29755" name="Group 50"/>
            <p:cNvGrpSpPr>
              <a:grpSpLocks/>
            </p:cNvGrpSpPr>
            <p:nvPr/>
          </p:nvGrpSpPr>
          <p:grpSpPr bwMode="auto">
            <a:xfrm>
              <a:off x="571" y="2143"/>
              <a:ext cx="299" cy="234"/>
              <a:chOff x="1431" y="3508"/>
              <a:chExt cx="489" cy="384"/>
            </a:xfrm>
          </p:grpSpPr>
          <p:grpSp>
            <p:nvGrpSpPr>
              <p:cNvPr id="29781" name="Group 51"/>
              <p:cNvGrpSpPr>
                <a:grpSpLocks/>
              </p:cNvGrpSpPr>
              <p:nvPr/>
            </p:nvGrpSpPr>
            <p:grpSpPr bwMode="auto">
              <a:xfrm>
                <a:off x="1431" y="3679"/>
                <a:ext cx="151" cy="54"/>
                <a:chOff x="1431" y="3679"/>
                <a:chExt cx="151" cy="54"/>
              </a:xfrm>
            </p:grpSpPr>
            <p:sp>
              <p:nvSpPr>
                <p:cNvPr id="29783" name="Line 52"/>
                <p:cNvSpPr>
                  <a:spLocks noChangeShapeType="1"/>
                </p:cNvSpPr>
                <p:nvPr/>
              </p:nvSpPr>
              <p:spPr bwMode="auto">
                <a:xfrm flipH="1">
                  <a:off x="1469" y="3706"/>
                  <a:ext cx="113" cy="4"/>
                </a:xfrm>
                <a:prstGeom prst="line">
                  <a:avLst/>
                </a:prstGeom>
                <a:noFill/>
                <a:ln w="9525">
                  <a:solidFill>
                    <a:schemeClr val="tx1"/>
                  </a:solidFill>
                  <a:round/>
                  <a:headEnd/>
                  <a:tailEnd/>
                </a:ln>
              </p:spPr>
              <p:txBody>
                <a:bodyPr wrap="none" anchor="ctr"/>
                <a:lstStyle/>
                <a:p>
                  <a:endParaRPr lang="en-US"/>
                </a:p>
              </p:txBody>
            </p:sp>
            <p:sp>
              <p:nvSpPr>
                <p:cNvPr id="29784" name="Rectangle 53"/>
                <p:cNvSpPr>
                  <a:spLocks noChangeArrowheads="1"/>
                </p:cNvSpPr>
                <p:nvPr/>
              </p:nvSpPr>
              <p:spPr bwMode="auto">
                <a:xfrm>
                  <a:off x="1431" y="3679"/>
                  <a:ext cx="56" cy="54"/>
                </a:xfrm>
                <a:prstGeom prst="rect">
                  <a:avLst/>
                </a:prstGeom>
                <a:solidFill>
                  <a:srgbClr val="FFFF00"/>
                </a:solidFill>
                <a:ln w="9525">
                  <a:solidFill>
                    <a:schemeClr val="tx1"/>
                  </a:solidFill>
                  <a:miter lim="800000"/>
                  <a:headEnd/>
                  <a:tailEnd/>
                </a:ln>
              </p:spPr>
              <p:txBody>
                <a:bodyPr wrap="none" anchor="ctr"/>
                <a:lstStyle/>
                <a:p>
                  <a:endParaRPr lang="en-US"/>
                </a:p>
              </p:txBody>
            </p:sp>
          </p:grpSp>
          <p:sp>
            <p:nvSpPr>
              <p:cNvPr id="29782" name="AutoShape 54"/>
              <p:cNvSpPr>
                <a:spLocks noChangeArrowheads="1"/>
              </p:cNvSpPr>
              <p:nvPr/>
            </p:nvSpPr>
            <p:spPr bwMode="auto">
              <a:xfrm rot="-5400000">
                <a:off x="1560" y="3532"/>
                <a:ext cx="384" cy="336"/>
              </a:xfrm>
              <a:custGeom>
                <a:avLst/>
                <a:gdLst>
                  <a:gd name="T0" fmla="*/ 192 w 21600"/>
                  <a:gd name="T1" fmla="*/ 0 h 21600"/>
                  <a:gd name="T2" fmla="*/ 48 w 21600"/>
                  <a:gd name="T3" fmla="*/ 168 h 21600"/>
                  <a:gd name="T4" fmla="*/ 192 w 21600"/>
                  <a:gd name="T5" fmla="*/ 84 h 21600"/>
                  <a:gd name="T6" fmla="*/ 336 w 21600"/>
                  <a:gd name="T7" fmla="*/ 168 h 21600"/>
                  <a:gd name="T8" fmla="*/ 0 60000 65536"/>
                  <a:gd name="T9" fmla="*/ 0 60000 65536"/>
                  <a:gd name="T10" fmla="*/ 0 60000 65536"/>
                  <a:gd name="T11" fmla="*/ 0 60000 65536"/>
                  <a:gd name="T12" fmla="*/ 0 w 21600"/>
                  <a:gd name="T13" fmla="*/ 0 h 21600"/>
                  <a:gd name="T14" fmla="*/ 21600 w 21600"/>
                  <a:gd name="T15" fmla="*/ 771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grpSp>
        <p:grpSp>
          <p:nvGrpSpPr>
            <p:cNvPr id="29756" name="Group 55"/>
            <p:cNvGrpSpPr>
              <a:grpSpLocks/>
            </p:cNvGrpSpPr>
            <p:nvPr/>
          </p:nvGrpSpPr>
          <p:grpSpPr bwMode="auto">
            <a:xfrm>
              <a:off x="1" y="2391"/>
              <a:ext cx="231" cy="117"/>
              <a:chOff x="2765" y="3760"/>
              <a:chExt cx="378" cy="192"/>
            </a:xfrm>
          </p:grpSpPr>
          <p:sp>
            <p:nvSpPr>
              <p:cNvPr id="29779" name="Line 56"/>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29780" name="AutoShape 57"/>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nvGrpSpPr>
            <p:cNvPr id="29757" name="Group 58"/>
            <p:cNvGrpSpPr>
              <a:grpSpLocks/>
            </p:cNvGrpSpPr>
            <p:nvPr/>
          </p:nvGrpSpPr>
          <p:grpSpPr bwMode="auto">
            <a:xfrm>
              <a:off x="537" y="2391"/>
              <a:ext cx="248" cy="117"/>
              <a:chOff x="2039" y="3708"/>
              <a:chExt cx="405" cy="192"/>
            </a:xfrm>
          </p:grpSpPr>
          <p:sp>
            <p:nvSpPr>
              <p:cNvPr id="29776" name="Line 59"/>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29777" name="Rectangle 60"/>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78" name="AutoShape 61"/>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29758" name="Group 62"/>
            <p:cNvGrpSpPr>
              <a:grpSpLocks/>
            </p:cNvGrpSpPr>
            <p:nvPr/>
          </p:nvGrpSpPr>
          <p:grpSpPr bwMode="auto">
            <a:xfrm>
              <a:off x="0" y="2204"/>
              <a:ext cx="232" cy="124"/>
              <a:chOff x="1884" y="3349"/>
              <a:chExt cx="379" cy="204"/>
            </a:xfrm>
          </p:grpSpPr>
          <p:sp>
            <p:nvSpPr>
              <p:cNvPr id="29774" name="Line 63"/>
              <p:cNvSpPr>
                <a:spLocks noChangeShapeType="1"/>
              </p:cNvSpPr>
              <p:nvPr/>
            </p:nvSpPr>
            <p:spPr bwMode="auto">
              <a:xfrm flipH="1" flipV="1">
                <a:off x="2053" y="3451"/>
                <a:ext cx="210" cy="0"/>
              </a:xfrm>
              <a:prstGeom prst="line">
                <a:avLst/>
              </a:prstGeom>
              <a:noFill/>
              <a:ln w="9525">
                <a:solidFill>
                  <a:schemeClr val="tx1"/>
                </a:solidFill>
                <a:round/>
                <a:headEnd/>
                <a:tailEnd/>
              </a:ln>
            </p:spPr>
            <p:txBody>
              <a:bodyPr wrap="none" anchor="ctr"/>
              <a:lstStyle/>
              <a:p>
                <a:endParaRPr lang="en-US"/>
              </a:p>
            </p:txBody>
          </p:sp>
          <p:sp>
            <p:nvSpPr>
              <p:cNvPr id="29775" name="Oval 64"/>
              <p:cNvSpPr>
                <a:spLocks noChangeArrowheads="1"/>
              </p:cNvSpPr>
              <p:nvPr/>
            </p:nvSpPr>
            <p:spPr bwMode="auto">
              <a:xfrm>
                <a:off x="1884" y="3349"/>
                <a:ext cx="203" cy="204"/>
              </a:xfrm>
              <a:prstGeom prst="ellipse">
                <a:avLst/>
              </a:prstGeom>
              <a:solidFill>
                <a:srgbClr val="336699"/>
              </a:solidFill>
              <a:ln w="9525">
                <a:solidFill>
                  <a:schemeClr val="tx1"/>
                </a:solidFill>
                <a:round/>
                <a:headEnd/>
                <a:tailEnd/>
              </a:ln>
            </p:spPr>
            <p:txBody>
              <a:bodyPr wrap="none" anchor="ctr"/>
              <a:lstStyle/>
              <a:p>
                <a:endParaRPr lang="en-US"/>
              </a:p>
            </p:txBody>
          </p:sp>
        </p:grpSp>
        <p:sp>
          <p:nvSpPr>
            <p:cNvPr id="29759" name="Rectangle 65"/>
            <p:cNvSpPr>
              <a:spLocks noChangeArrowheads="1"/>
            </p:cNvSpPr>
            <p:nvPr/>
          </p:nvSpPr>
          <p:spPr bwMode="auto">
            <a:xfrm>
              <a:off x="371" y="2501"/>
              <a:ext cx="110" cy="55"/>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29760" name="AutoShape 66"/>
            <p:cNvSpPr>
              <a:spLocks noChangeArrowheads="1"/>
            </p:cNvSpPr>
            <p:nvPr/>
          </p:nvSpPr>
          <p:spPr bwMode="auto">
            <a:xfrm>
              <a:off x="976" y="2196"/>
              <a:ext cx="395" cy="332"/>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sp>
          <p:nvSpPr>
            <p:cNvPr id="29761" name="Line 67"/>
            <p:cNvSpPr>
              <a:spLocks noChangeShapeType="1"/>
            </p:cNvSpPr>
            <p:nvPr/>
          </p:nvSpPr>
          <p:spPr bwMode="auto">
            <a:xfrm rot="5400000" flipH="1" flipV="1">
              <a:off x="1115" y="2125"/>
              <a:ext cx="128" cy="0"/>
            </a:xfrm>
            <a:prstGeom prst="line">
              <a:avLst/>
            </a:prstGeom>
            <a:noFill/>
            <a:ln w="9525">
              <a:solidFill>
                <a:schemeClr val="tx1"/>
              </a:solidFill>
              <a:round/>
              <a:headEnd/>
              <a:tailEnd/>
            </a:ln>
          </p:spPr>
          <p:txBody>
            <a:bodyPr wrap="none" anchor="ctr"/>
            <a:lstStyle/>
            <a:p>
              <a:endParaRPr lang="en-US"/>
            </a:p>
          </p:txBody>
        </p:sp>
        <p:sp>
          <p:nvSpPr>
            <p:cNvPr id="29762" name="Oval 68"/>
            <p:cNvSpPr>
              <a:spLocks noChangeArrowheads="1"/>
            </p:cNvSpPr>
            <p:nvPr/>
          </p:nvSpPr>
          <p:spPr bwMode="auto">
            <a:xfrm rot="5400000">
              <a:off x="1116" y="2031"/>
              <a:ext cx="123" cy="124"/>
            </a:xfrm>
            <a:prstGeom prst="ellipse">
              <a:avLst/>
            </a:prstGeom>
            <a:solidFill>
              <a:srgbClr val="336699"/>
            </a:solidFill>
            <a:ln w="9525">
              <a:solidFill>
                <a:schemeClr val="tx1"/>
              </a:solidFill>
              <a:round/>
              <a:headEnd/>
              <a:tailEnd/>
            </a:ln>
          </p:spPr>
          <p:txBody>
            <a:bodyPr wrap="none" anchor="ctr"/>
            <a:lstStyle/>
            <a:p>
              <a:endParaRPr lang="en-US"/>
            </a:p>
          </p:txBody>
        </p:sp>
        <p:sp>
          <p:nvSpPr>
            <p:cNvPr id="29763" name="Line 69"/>
            <p:cNvSpPr>
              <a:spLocks noChangeShapeType="1"/>
            </p:cNvSpPr>
            <p:nvPr/>
          </p:nvSpPr>
          <p:spPr bwMode="auto">
            <a:xfrm flipH="1" flipV="1">
              <a:off x="1346" y="2264"/>
              <a:ext cx="184" cy="84"/>
            </a:xfrm>
            <a:prstGeom prst="line">
              <a:avLst/>
            </a:prstGeom>
            <a:noFill/>
            <a:ln w="9525">
              <a:solidFill>
                <a:schemeClr val="tx1"/>
              </a:solidFill>
              <a:round/>
              <a:headEnd/>
              <a:tailEnd/>
            </a:ln>
          </p:spPr>
          <p:txBody>
            <a:bodyPr wrap="none" anchor="ctr"/>
            <a:lstStyle/>
            <a:p>
              <a:endParaRPr lang="en-US"/>
            </a:p>
          </p:txBody>
        </p:sp>
        <p:sp>
          <p:nvSpPr>
            <p:cNvPr id="29764" name="Rectangle 70"/>
            <p:cNvSpPr>
              <a:spLocks noChangeArrowheads="1"/>
            </p:cNvSpPr>
            <p:nvPr/>
          </p:nvSpPr>
          <p:spPr bwMode="auto">
            <a:xfrm>
              <a:off x="1323" y="2245"/>
              <a:ext cx="34" cy="33"/>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9765" name="AutoShape 71"/>
            <p:cNvSpPr>
              <a:spLocks noChangeArrowheads="1"/>
            </p:cNvSpPr>
            <p:nvPr/>
          </p:nvSpPr>
          <p:spPr bwMode="auto">
            <a:xfrm rot="-5400000">
              <a:off x="1508" y="2289"/>
              <a:ext cx="234" cy="205"/>
            </a:xfrm>
            <a:custGeom>
              <a:avLst/>
              <a:gdLst>
                <a:gd name="T0" fmla="*/ 117 w 21600"/>
                <a:gd name="T1" fmla="*/ 0 h 21600"/>
                <a:gd name="T2" fmla="*/ 29 w 21600"/>
                <a:gd name="T3" fmla="*/ 103 h 21600"/>
                <a:gd name="T4" fmla="*/ 117 w 21600"/>
                <a:gd name="T5" fmla="*/ 51 h 21600"/>
                <a:gd name="T6" fmla="*/ 205 w 21600"/>
                <a:gd name="T7" fmla="*/ 103 h 21600"/>
                <a:gd name="T8" fmla="*/ 0 60000 65536"/>
                <a:gd name="T9" fmla="*/ 0 60000 65536"/>
                <a:gd name="T10" fmla="*/ 0 60000 65536"/>
                <a:gd name="T11" fmla="*/ 0 60000 65536"/>
                <a:gd name="T12" fmla="*/ 0 w 21600"/>
                <a:gd name="T13" fmla="*/ 0 h 21600"/>
                <a:gd name="T14" fmla="*/ 21600 w 21600"/>
                <a:gd name="T15" fmla="*/ 769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sp>
          <p:nvSpPr>
            <p:cNvPr id="29766" name="Line 72"/>
            <p:cNvSpPr>
              <a:spLocks noChangeShapeType="1"/>
            </p:cNvSpPr>
            <p:nvPr/>
          </p:nvSpPr>
          <p:spPr bwMode="auto">
            <a:xfrm flipH="1" flipV="1">
              <a:off x="865" y="2447"/>
              <a:ext cx="118" cy="0"/>
            </a:xfrm>
            <a:prstGeom prst="line">
              <a:avLst/>
            </a:prstGeom>
            <a:noFill/>
            <a:ln w="9525">
              <a:solidFill>
                <a:schemeClr val="tx1"/>
              </a:solidFill>
              <a:round/>
              <a:headEnd/>
              <a:tailEnd/>
            </a:ln>
          </p:spPr>
          <p:txBody>
            <a:bodyPr wrap="none" anchor="ctr"/>
            <a:lstStyle/>
            <a:p>
              <a:endParaRPr lang="en-US"/>
            </a:p>
          </p:txBody>
        </p:sp>
        <p:sp>
          <p:nvSpPr>
            <p:cNvPr id="29767" name="AutoShape 73"/>
            <p:cNvSpPr>
              <a:spLocks noChangeArrowheads="1"/>
            </p:cNvSpPr>
            <p:nvPr/>
          </p:nvSpPr>
          <p:spPr bwMode="auto">
            <a:xfrm>
              <a:off x="752" y="2390"/>
              <a:ext cx="119" cy="116"/>
            </a:xfrm>
            <a:prstGeom prst="chevron">
              <a:avLst>
                <a:gd name="adj" fmla="val 25647"/>
              </a:avLst>
            </a:prstGeom>
            <a:solidFill>
              <a:srgbClr val="FF0000"/>
            </a:solidFill>
            <a:ln w="9525">
              <a:solidFill>
                <a:schemeClr val="tx1"/>
              </a:solidFill>
              <a:miter lim="800000"/>
              <a:headEnd/>
              <a:tailEnd/>
            </a:ln>
          </p:spPr>
          <p:txBody>
            <a:bodyPr wrap="none" anchor="ctr"/>
            <a:lstStyle/>
            <a:p>
              <a:endParaRPr lang="en-US"/>
            </a:p>
          </p:txBody>
        </p:sp>
        <p:sp>
          <p:nvSpPr>
            <p:cNvPr id="29768" name="Line 74"/>
            <p:cNvSpPr>
              <a:spLocks noChangeShapeType="1"/>
            </p:cNvSpPr>
            <p:nvPr/>
          </p:nvSpPr>
          <p:spPr bwMode="auto">
            <a:xfrm flipH="1" flipV="1">
              <a:off x="1339" y="2448"/>
              <a:ext cx="168" cy="278"/>
            </a:xfrm>
            <a:prstGeom prst="line">
              <a:avLst/>
            </a:prstGeom>
            <a:noFill/>
            <a:ln w="9525">
              <a:solidFill>
                <a:schemeClr val="tx1"/>
              </a:solidFill>
              <a:round/>
              <a:headEnd/>
              <a:tailEnd/>
            </a:ln>
          </p:spPr>
          <p:txBody>
            <a:bodyPr wrap="none" anchor="ctr"/>
            <a:lstStyle/>
            <a:p>
              <a:endParaRPr lang="en-US"/>
            </a:p>
          </p:txBody>
        </p:sp>
        <p:sp>
          <p:nvSpPr>
            <p:cNvPr id="29769" name="Rectangle 75"/>
            <p:cNvSpPr>
              <a:spLocks noChangeArrowheads="1"/>
            </p:cNvSpPr>
            <p:nvPr/>
          </p:nvSpPr>
          <p:spPr bwMode="auto">
            <a:xfrm>
              <a:off x="1289" y="2420"/>
              <a:ext cx="49" cy="5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70" name="AutoShape 76"/>
            <p:cNvSpPr>
              <a:spLocks noChangeArrowheads="1"/>
            </p:cNvSpPr>
            <p:nvPr/>
          </p:nvSpPr>
          <p:spPr bwMode="auto">
            <a:xfrm>
              <a:off x="1501" y="2649"/>
              <a:ext cx="112" cy="116"/>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29771" name="Line 77"/>
            <p:cNvSpPr>
              <a:spLocks noChangeShapeType="1"/>
            </p:cNvSpPr>
            <p:nvPr/>
          </p:nvSpPr>
          <p:spPr bwMode="auto">
            <a:xfrm flipH="1" flipV="1">
              <a:off x="855" y="2265"/>
              <a:ext cx="128" cy="0"/>
            </a:xfrm>
            <a:prstGeom prst="line">
              <a:avLst/>
            </a:prstGeom>
            <a:noFill/>
            <a:ln w="9525">
              <a:solidFill>
                <a:schemeClr val="tx1"/>
              </a:solidFill>
              <a:round/>
              <a:headEnd/>
              <a:tailEnd/>
            </a:ln>
          </p:spPr>
          <p:txBody>
            <a:bodyPr wrap="none" anchor="ctr"/>
            <a:lstStyle/>
            <a:p>
              <a:endParaRPr lang="en-US"/>
            </a:p>
          </p:txBody>
        </p:sp>
        <p:sp>
          <p:nvSpPr>
            <p:cNvPr id="29772" name="Oval 78"/>
            <p:cNvSpPr>
              <a:spLocks noChangeArrowheads="1"/>
            </p:cNvSpPr>
            <p:nvPr/>
          </p:nvSpPr>
          <p:spPr bwMode="auto">
            <a:xfrm>
              <a:off x="752" y="2203"/>
              <a:ext cx="124" cy="124"/>
            </a:xfrm>
            <a:prstGeom prst="ellipse">
              <a:avLst/>
            </a:prstGeom>
            <a:solidFill>
              <a:srgbClr val="336699"/>
            </a:solidFill>
            <a:ln w="9525">
              <a:solidFill>
                <a:schemeClr val="tx1"/>
              </a:solidFill>
              <a:round/>
              <a:headEnd/>
              <a:tailEnd/>
            </a:ln>
          </p:spPr>
          <p:txBody>
            <a:bodyPr wrap="none" anchor="ctr"/>
            <a:lstStyle/>
            <a:p>
              <a:endParaRPr lang="en-US"/>
            </a:p>
          </p:txBody>
        </p:sp>
        <p:sp>
          <p:nvSpPr>
            <p:cNvPr id="29773" name="Rectangle 79"/>
            <p:cNvSpPr>
              <a:spLocks noChangeArrowheads="1"/>
            </p:cNvSpPr>
            <p:nvPr/>
          </p:nvSpPr>
          <p:spPr bwMode="auto">
            <a:xfrm>
              <a:off x="1123" y="2499"/>
              <a:ext cx="110" cy="55"/>
            </a:xfrm>
            <a:prstGeom prst="rect">
              <a:avLst/>
            </a:prstGeom>
            <a:solidFill>
              <a:schemeClr val="tx2"/>
            </a:solidFill>
            <a:ln w="9525">
              <a:solidFill>
                <a:schemeClr val="tx1"/>
              </a:solidFill>
              <a:miter lim="800000"/>
              <a:headEnd/>
              <a:tailEnd/>
            </a:ln>
          </p:spPr>
          <p:txBody>
            <a:bodyPr wrap="none" anchor="ctr"/>
            <a:lstStyle/>
            <a:p>
              <a:endParaRPr lang="en-US"/>
            </a:p>
          </p:txBody>
        </p:sp>
      </p:grpSp>
      <p:grpSp>
        <p:nvGrpSpPr>
          <p:cNvPr id="11" name="Group 80"/>
          <p:cNvGrpSpPr>
            <a:grpSpLocks/>
          </p:cNvGrpSpPr>
          <p:nvPr/>
        </p:nvGrpSpPr>
        <p:grpSpPr bwMode="auto">
          <a:xfrm>
            <a:off x="61913" y="3627438"/>
            <a:ext cx="4476750" cy="2205037"/>
            <a:chOff x="35" y="2303"/>
            <a:chExt cx="2820" cy="1389"/>
          </a:xfrm>
        </p:grpSpPr>
        <p:grpSp>
          <p:nvGrpSpPr>
            <p:cNvPr id="29726" name="Group 81"/>
            <p:cNvGrpSpPr>
              <a:grpSpLocks/>
            </p:cNvGrpSpPr>
            <p:nvPr/>
          </p:nvGrpSpPr>
          <p:grpSpPr bwMode="auto">
            <a:xfrm>
              <a:off x="35" y="2958"/>
              <a:ext cx="2820" cy="734"/>
              <a:chOff x="35" y="2958"/>
              <a:chExt cx="2820" cy="734"/>
            </a:xfrm>
          </p:grpSpPr>
          <p:sp>
            <p:nvSpPr>
              <p:cNvPr id="29748" name="AutoShape 82"/>
              <p:cNvSpPr>
                <a:spLocks noChangeArrowheads="1"/>
              </p:cNvSpPr>
              <p:nvPr/>
            </p:nvSpPr>
            <p:spPr bwMode="auto">
              <a:xfrm>
                <a:off x="35" y="3320"/>
                <a:ext cx="2820" cy="372"/>
              </a:xfrm>
              <a:prstGeom prst="leftRightArrow">
                <a:avLst>
                  <a:gd name="adj1" fmla="val 45917"/>
                  <a:gd name="adj2" fmla="val 46361"/>
                </a:avLst>
              </a:prstGeom>
              <a:solidFill>
                <a:srgbClr val="336699"/>
              </a:solidFill>
              <a:ln w="9525">
                <a:solidFill>
                  <a:schemeClr val="tx1"/>
                </a:solidFill>
                <a:miter lim="800000"/>
                <a:headEnd/>
                <a:tailEnd/>
              </a:ln>
            </p:spPr>
            <p:txBody>
              <a:bodyPr wrap="none" anchor="ctr"/>
              <a:lstStyle/>
              <a:p>
                <a:r>
                  <a:rPr lang="en-GB" sz="1800">
                    <a:solidFill>
                      <a:schemeClr val="bg1"/>
                    </a:solidFill>
                  </a:rPr>
                  <a:t> Middleware Bus</a:t>
                </a:r>
              </a:p>
            </p:txBody>
          </p:sp>
          <p:sp>
            <p:nvSpPr>
              <p:cNvPr id="29749" name="Line 83"/>
              <p:cNvSpPr>
                <a:spLocks noChangeShapeType="1"/>
              </p:cNvSpPr>
              <p:nvPr/>
            </p:nvSpPr>
            <p:spPr bwMode="auto">
              <a:xfrm>
                <a:off x="782" y="2958"/>
                <a:ext cx="10" cy="460"/>
              </a:xfrm>
              <a:prstGeom prst="line">
                <a:avLst/>
              </a:prstGeom>
              <a:noFill/>
              <a:ln w="28575">
                <a:solidFill>
                  <a:schemeClr val="tx1"/>
                </a:solidFill>
                <a:round/>
                <a:headEnd/>
                <a:tailEnd type="triangle" w="med" len="med"/>
              </a:ln>
            </p:spPr>
            <p:txBody>
              <a:bodyPr wrap="none" anchor="ctr"/>
              <a:lstStyle/>
              <a:p>
                <a:endParaRPr lang="en-US"/>
              </a:p>
            </p:txBody>
          </p:sp>
          <p:sp>
            <p:nvSpPr>
              <p:cNvPr id="29750" name="Line 84"/>
              <p:cNvSpPr>
                <a:spLocks noChangeShapeType="1"/>
              </p:cNvSpPr>
              <p:nvPr/>
            </p:nvSpPr>
            <p:spPr bwMode="auto">
              <a:xfrm>
                <a:off x="2202" y="3072"/>
                <a:ext cx="0" cy="354"/>
              </a:xfrm>
              <a:prstGeom prst="line">
                <a:avLst/>
              </a:prstGeom>
              <a:noFill/>
              <a:ln w="28575">
                <a:solidFill>
                  <a:schemeClr val="tx1"/>
                </a:solidFill>
                <a:round/>
                <a:headEnd/>
                <a:tailEnd type="triangle" w="med" len="med"/>
              </a:ln>
            </p:spPr>
            <p:txBody>
              <a:bodyPr wrap="none" anchor="ctr"/>
              <a:lstStyle/>
              <a:p>
                <a:endParaRPr lang="en-US"/>
              </a:p>
            </p:txBody>
          </p:sp>
        </p:grpSp>
        <p:grpSp>
          <p:nvGrpSpPr>
            <p:cNvPr id="29727" name="Group 85"/>
            <p:cNvGrpSpPr>
              <a:grpSpLocks/>
            </p:cNvGrpSpPr>
            <p:nvPr/>
          </p:nvGrpSpPr>
          <p:grpSpPr bwMode="auto">
            <a:xfrm>
              <a:off x="1577" y="2303"/>
              <a:ext cx="1072" cy="940"/>
              <a:chOff x="1577" y="2303"/>
              <a:chExt cx="1072" cy="940"/>
            </a:xfrm>
          </p:grpSpPr>
          <p:sp>
            <p:nvSpPr>
              <p:cNvPr id="29728" name="Rectangle 86"/>
              <p:cNvSpPr>
                <a:spLocks noChangeArrowheads="1"/>
              </p:cNvSpPr>
              <p:nvPr/>
            </p:nvSpPr>
            <p:spPr bwMode="auto">
              <a:xfrm>
                <a:off x="1888" y="2452"/>
                <a:ext cx="673" cy="791"/>
              </a:xfrm>
              <a:prstGeom prst="rect">
                <a:avLst/>
              </a:prstGeom>
              <a:solidFill>
                <a:srgbClr val="FFAC31"/>
              </a:solidFill>
              <a:ln w="9525">
                <a:solidFill>
                  <a:schemeClr val="tx1"/>
                </a:solidFill>
                <a:miter lim="800000"/>
                <a:headEnd/>
                <a:tailEnd/>
              </a:ln>
            </p:spPr>
            <p:txBody>
              <a:bodyPr wrap="none" anchor="ctr"/>
              <a:lstStyle/>
              <a:p>
                <a:endParaRPr lang="en-US"/>
              </a:p>
            </p:txBody>
          </p:sp>
          <p:sp>
            <p:nvSpPr>
              <p:cNvPr id="29729" name="Text Box 87"/>
              <p:cNvSpPr txBox="1">
                <a:spLocks noChangeArrowheads="1"/>
              </p:cNvSpPr>
              <p:nvPr/>
            </p:nvSpPr>
            <p:spPr bwMode="auto">
              <a:xfrm>
                <a:off x="1868" y="3027"/>
                <a:ext cx="713" cy="212"/>
              </a:xfrm>
              <a:prstGeom prst="rect">
                <a:avLst/>
              </a:prstGeom>
              <a:noFill/>
              <a:ln w="9525">
                <a:noFill/>
                <a:miter lim="800000"/>
                <a:headEnd/>
                <a:tailEnd/>
              </a:ln>
            </p:spPr>
            <p:txBody>
              <a:bodyPr wrap="none">
                <a:spAutoFit/>
              </a:bodyPr>
              <a:lstStyle/>
              <a:p>
                <a:pPr algn="l"/>
                <a:r>
                  <a:rPr lang="en-GB" sz="1600"/>
                  <a:t>Container</a:t>
                </a:r>
              </a:p>
            </p:txBody>
          </p:sp>
          <p:sp>
            <p:nvSpPr>
              <p:cNvPr id="29730" name="AutoShape 88"/>
              <p:cNvSpPr>
                <a:spLocks noChangeArrowheads="1"/>
              </p:cNvSpPr>
              <p:nvPr/>
            </p:nvSpPr>
            <p:spPr bwMode="auto">
              <a:xfrm>
                <a:off x="2003" y="2468"/>
                <a:ext cx="396" cy="332"/>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grpSp>
            <p:nvGrpSpPr>
              <p:cNvPr id="29731" name="Group 89"/>
              <p:cNvGrpSpPr>
                <a:grpSpLocks/>
              </p:cNvGrpSpPr>
              <p:nvPr/>
            </p:nvGrpSpPr>
            <p:grpSpPr bwMode="auto">
              <a:xfrm rot="5400000">
                <a:off x="2127" y="2319"/>
                <a:ext cx="157" cy="125"/>
                <a:chOff x="204" y="3349"/>
                <a:chExt cx="259" cy="204"/>
              </a:xfrm>
            </p:grpSpPr>
            <p:sp>
              <p:nvSpPr>
                <p:cNvPr id="29746" name="Line 90"/>
                <p:cNvSpPr>
                  <a:spLocks noChangeShapeType="1"/>
                </p:cNvSpPr>
                <p:nvPr/>
              </p:nvSpPr>
              <p:spPr bwMode="auto">
                <a:xfrm flipH="1" flipV="1">
                  <a:off x="253" y="3451"/>
                  <a:ext cx="210" cy="0"/>
                </a:xfrm>
                <a:prstGeom prst="line">
                  <a:avLst/>
                </a:prstGeom>
                <a:noFill/>
                <a:ln w="9525">
                  <a:solidFill>
                    <a:schemeClr val="tx1"/>
                  </a:solidFill>
                  <a:round/>
                  <a:headEnd/>
                  <a:tailEnd/>
                </a:ln>
              </p:spPr>
              <p:txBody>
                <a:bodyPr wrap="none" anchor="ctr"/>
                <a:lstStyle/>
                <a:p>
                  <a:endParaRPr lang="en-US"/>
                </a:p>
              </p:txBody>
            </p:sp>
            <p:sp>
              <p:nvSpPr>
                <p:cNvPr id="29747" name="Oval 91"/>
                <p:cNvSpPr>
                  <a:spLocks noChangeArrowheads="1"/>
                </p:cNvSpPr>
                <p:nvPr/>
              </p:nvSpPr>
              <p:spPr bwMode="auto">
                <a:xfrm>
                  <a:off x="204" y="3349"/>
                  <a:ext cx="203" cy="204"/>
                </a:xfrm>
                <a:prstGeom prst="ellipse">
                  <a:avLst/>
                </a:prstGeom>
                <a:solidFill>
                  <a:srgbClr val="336699"/>
                </a:solidFill>
                <a:ln w="9525">
                  <a:solidFill>
                    <a:schemeClr val="tx1"/>
                  </a:solidFill>
                  <a:round/>
                  <a:headEnd/>
                  <a:tailEnd/>
                </a:ln>
              </p:spPr>
              <p:txBody>
                <a:bodyPr wrap="none" anchor="ctr"/>
                <a:lstStyle/>
                <a:p>
                  <a:endParaRPr lang="en-US"/>
                </a:p>
              </p:txBody>
            </p:sp>
          </p:grpSp>
          <p:grpSp>
            <p:nvGrpSpPr>
              <p:cNvPr id="29732" name="Group 92"/>
              <p:cNvGrpSpPr>
                <a:grpSpLocks/>
              </p:cNvGrpSpPr>
              <p:nvPr/>
            </p:nvGrpSpPr>
            <p:grpSpPr bwMode="auto">
              <a:xfrm>
                <a:off x="2350" y="2413"/>
                <a:ext cx="299" cy="234"/>
                <a:chOff x="1431" y="3508"/>
                <a:chExt cx="489" cy="384"/>
              </a:xfrm>
            </p:grpSpPr>
            <p:grpSp>
              <p:nvGrpSpPr>
                <p:cNvPr id="29742" name="Group 93"/>
                <p:cNvGrpSpPr>
                  <a:grpSpLocks/>
                </p:cNvGrpSpPr>
                <p:nvPr/>
              </p:nvGrpSpPr>
              <p:grpSpPr bwMode="auto">
                <a:xfrm>
                  <a:off x="1431" y="3679"/>
                  <a:ext cx="151" cy="54"/>
                  <a:chOff x="1431" y="3679"/>
                  <a:chExt cx="151" cy="54"/>
                </a:xfrm>
              </p:grpSpPr>
              <p:sp>
                <p:nvSpPr>
                  <p:cNvPr id="29744" name="Line 94"/>
                  <p:cNvSpPr>
                    <a:spLocks noChangeShapeType="1"/>
                  </p:cNvSpPr>
                  <p:nvPr/>
                </p:nvSpPr>
                <p:spPr bwMode="auto">
                  <a:xfrm flipH="1">
                    <a:off x="1469" y="3706"/>
                    <a:ext cx="113" cy="4"/>
                  </a:xfrm>
                  <a:prstGeom prst="line">
                    <a:avLst/>
                  </a:prstGeom>
                  <a:noFill/>
                  <a:ln w="9525">
                    <a:solidFill>
                      <a:schemeClr val="tx1"/>
                    </a:solidFill>
                    <a:round/>
                    <a:headEnd/>
                    <a:tailEnd/>
                  </a:ln>
                </p:spPr>
                <p:txBody>
                  <a:bodyPr wrap="none" anchor="ctr"/>
                  <a:lstStyle/>
                  <a:p>
                    <a:endParaRPr lang="en-US"/>
                  </a:p>
                </p:txBody>
              </p:sp>
              <p:sp>
                <p:nvSpPr>
                  <p:cNvPr id="29745" name="Rectangle 95"/>
                  <p:cNvSpPr>
                    <a:spLocks noChangeArrowheads="1"/>
                  </p:cNvSpPr>
                  <p:nvPr/>
                </p:nvSpPr>
                <p:spPr bwMode="auto">
                  <a:xfrm>
                    <a:off x="1431" y="3679"/>
                    <a:ext cx="56" cy="54"/>
                  </a:xfrm>
                  <a:prstGeom prst="rect">
                    <a:avLst/>
                  </a:prstGeom>
                  <a:solidFill>
                    <a:srgbClr val="FFFF00"/>
                  </a:solidFill>
                  <a:ln w="9525">
                    <a:solidFill>
                      <a:schemeClr val="tx1"/>
                    </a:solidFill>
                    <a:miter lim="800000"/>
                    <a:headEnd/>
                    <a:tailEnd/>
                  </a:ln>
                </p:spPr>
                <p:txBody>
                  <a:bodyPr wrap="none" anchor="ctr"/>
                  <a:lstStyle/>
                  <a:p>
                    <a:endParaRPr lang="en-US"/>
                  </a:p>
                </p:txBody>
              </p:sp>
            </p:grpSp>
            <p:sp>
              <p:nvSpPr>
                <p:cNvPr id="29743" name="AutoShape 96"/>
                <p:cNvSpPr>
                  <a:spLocks noChangeArrowheads="1"/>
                </p:cNvSpPr>
                <p:nvPr/>
              </p:nvSpPr>
              <p:spPr bwMode="auto">
                <a:xfrm rot="-5400000">
                  <a:off x="1560" y="3532"/>
                  <a:ext cx="384" cy="336"/>
                </a:xfrm>
                <a:custGeom>
                  <a:avLst/>
                  <a:gdLst>
                    <a:gd name="T0" fmla="*/ 192 w 21600"/>
                    <a:gd name="T1" fmla="*/ 0 h 21600"/>
                    <a:gd name="T2" fmla="*/ 48 w 21600"/>
                    <a:gd name="T3" fmla="*/ 168 h 21600"/>
                    <a:gd name="T4" fmla="*/ 192 w 21600"/>
                    <a:gd name="T5" fmla="*/ 84 h 21600"/>
                    <a:gd name="T6" fmla="*/ 336 w 21600"/>
                    <a:gd name="T7" fmla="*/ 168 h 21600"/>
                    <a:gd name="T8" fmla="*/ 0 60000 65536"/>
                    <a:gd name="T9" fmla="*/ 0 60000 65536"/>
                    <a:gd name="T10" fmla="*/ 0 60000 65536"/>
                    <a:gd name="T11" fmla="*/ 0 60000 65536"/>
                    <a:gd name="T12" fmla="*/ 0 w 21600"/>
                    <a:gd name="T13" fmla="*/ 0 h 21600"/>
                    <a:gd name="T14" fmla="*/ 21600 w 21600"/>
                    <a:gd name="T15" fmla="*/ 771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grpSp>
          <p:sp>
            <p:nvSpPr>
              <p:cNvPr id="29733" name="Line 97"/>
              <p:cNvSpPr>
                <a:spLocks noChangeShapeType="1"/>
              </p:cNvSpPr>
              <p:nvPr/>
            </p:nvSpPr>
            <p:spPr bwMode="auto">
              <a:xfrm flipH="1" flipV="1">
                <a:off x="1699" y="2708"/>
                <a:ext cx="311" cy="0"/>
              </a:xfrm>
              <a:prstGeom prst="line">
                <a:avLst/>
              </a:prstGeom>
              <a:noFill/>
              <a:ln w="9525">
                <a:solidFill>
                  <a:schemeClr val="tx1"/>
                </a:solidFill>
                <a:round/>
                <a:headEnd/>
                <a:tailEnd/>
              </a:ln>
            </p:spPr>
            <p:txBody>
              <a:bodyPr wrap="none" anchor="ctr"/>
              <a:lstStyle/>
              <a:p>
                <a:endParaRPr lang="en-US"/>
              </a:p>
            </p:txBody>
          </p:sp>
          <p:sp>
            <p:nvSpPr>
              <p:cNvPr id="29734" name="AutoShape 98"/>
              <p:cNvSpPr>
                <a:spLocks noChangeArrowheads="1"/>
              </p:cNvSpPr>
              <p:nvPr/>
            </p:nvSpPr>
            <p:spPr bwMode="auto">
              <a:xfrm>
                <a:off x="1587" y="2650"/>
                <a:ext cx="119" cy="117"/>
              </a:xfrm>
              <a:prstGeom prst="chevron">
                <a:avLst>
                  <a:gd name="adj" fmla="val 25427"/>
                </a:avLst>
              </a:prstGeom>
              <a:solidFill>
                <a:srgbClr val="FF0000"/>
              </a:solidFill>
              <a:ln w="9525">
                <a:solidFill>
                  <a:schemeClr val="tx1"/>
                </a:solidFill>
                <a:miter lim="800000"/>
                <a:headEnd/>
                <a:tailEnd/>
              </a:ln>
            </p:spPr>
            <p:txBody>
              <a:bodyPr wrap="none" anchor="ctr"/>
              <a:lstStyle/>
              <a:p>
                <a:endParaRPr lang="en-US"/>
              </a:p>
            </p:txBody>
          </p:sp>
          <p:grpSp>
            <p:nvGrpSpPr>
              <p:cNvPr id="29735" name="Group 99"/>
              <p:cNvGrpSpPr>
                <a:grpSpLocks/>
              </p:cNvGrpSpPr>
              <p:nvPr/>
            </p:nvGrpSpPr>
            <p:grpSpPr bwMode="auto">
              <a:xfrm>
                <a:off x="2316" y="2661"/>
                <a:ext cx="248" cy="117"/>
                <a:chOff x="2039" y="3708"/>
                <a:chExt cx="405" cy="192"/>
              </a:xfrm>
            </p:grpSpPr>
            <p:sp>
              <p:nvSpPr>
                <p:cNvPr id="29739" name="Line 100"/>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29740" name="Rectangle 101"/>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41" name="AutoShape 102"/>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29736" name="Line 103"/>
              <p:cNvSpPr>
                <a:spLocks noChangeShapeType="1"/>
              </p:cNvSpPr>
              <p:nvPr/>
            </p:nvSpPr>
            <p:spPr bwMode="auto">
              <a:xfrm flipH="1" flipV="1">
                <a:off x="1711" y="2411"/>
                <a:ext cx="282" cy="145"/>
              </a:xfrm>
              <a:prstGeom prst="line">
                <a:avLst/>
              </a:prstGeom>
              <a:noFill/>
              <a:ln w="9525">
                <a:solidFill>
                  <a:schemeClr val="tx1"/>
                </a:solidFill>
                <a:round/>
                <a:headEnd/>
                <a:tailEnd/>
              </a:ln>
            </p:spPr>
            <p:txBody>
              <a:bodyPr wrap="none" anchor="ctr"/>
              <a:lstStyle/>
              <a:p>
                <a:endParaRPr lang="en-US"/>
              </a:p>
            </p:txBody>
          </p:sp>
          <p:sp>
            <p:nvSpPr>
              <p:cNvPr id="29737" name="Oval 104"/>
              <p:cNvSpPr>
                <a:spLocks noChangeArrowheads="1"/>
              </p:cNvSpPr>
              <p:nvPr/>
            </p:nvSpPr>
            <p:spPr bwMode="auto">
              <a:xfrm>
                <a:off x="1577" y="2329"/>
                <a:ext cx="124" cy="124"/>
              </a:xfrm>
              <a:prstGeom prst="ellipse">
                <a:avLst/>
              </a:prstGeom>
              <a:solidFill>
                <a:srgbClr val="336699"/>
              </a:solidFill>
              <a:ln w="9525">
                <a:solidFill>
                  <a:schemeClr val="tx1"/>
                </a:solidFill>
                <a:round/>
                <a:headEnd/>
                <a:tailEnd/>
              </a:ln>
            </p:spPr>
            <p:txBody>
              <a:bodyPr wrap="none" anchor="ctr"/>
              <a:lstStyle/>
              <a:p>
                <a:endParaRPr lang="en-US"/>
              </a:p>
            </p:txBody>
          </p:sp>
          <p:sp>
            <p:nvSpPr>
              <p:cNvPr id="29738" name="Rectangle 105"/>
              <p:cNvSpPr>
                <a:spLocks noChangeArrowheads="1"/>
              </p:cNvSpPr>
              <p:nvPr/>
            </p:nvSpPr>
            <p:spPr bwMode="auto">
              <a:xfrm>
                <a:off x="2150" y="2771"/>
                <a:ext cx="110" cy="55"/>
              </a:xfrm>
              <a:prstGeom prst="rect">
                <a:avLst/>
              </a:prstGeom>
              <a:solidFill>
                <a:schemeClr val="tx2"/>
              </a:solidFill>
              <a:ln w="9525">
                <a:solidFill>
                  <a:schemeClr val="tx1"/>
                </a:solidFill>
                <a:miter lim="800000"/>
                <a:headEnd/>
                <a:tailEnd/>
              </a:ln>
            </p:spPr>
            <p:txBody>
              <a:bodyPr wrap="none" anchor="ctr"/>
              <a:lstStyle/>
              <a:p>
                <a:endParaRPr lang="en-US"/>
              </a:p>
            </p:txBody>
          </p:sp>
        </p:grpSp>
      </p:grpSp>
      <p:sp>
        <p:nvSpPr>
          <p:cNvPr id="29724" name="Rectangle 107"/>
          <p:cNvSpPr>
            <a:spLocks noChangeArrowheads="1"/>
          </p:cNvSpPr>
          <p:nvPr/>
        </p:nvSpPr>
        <p:spPr bwMode="auto">
          <a:xfrm>
            <a:off x="365125" y="190500"/>
            <a:ext cx="8624888" cy="649288"/>
          </a:xfrm>
          <a:prstGeom prst="rect">
            <a:avLst/>
          </a:prstGeom>
          <a:noFill/>
          <a:ln w="9525">
            <a:noFill/>
            <a:miter lim="800000"/>
            <a:headEnd/>
            <a:tailEnd/>
          </a:ln>
        </p:spPr>
        <p:txBody>
          <a:bodyPr anchor="ctr"/>
          <a:lstStyle/>
          <a:p>
            <a:pPr eaLnBrk="1" hangingPunct="1"/>
            <a:r>
              <a:rPr lang="en-US" sz="3400">
                <a:solidFill>
                  <a:srgbClr val="FF0000"/>
                </a:solidFill>
                <a:latin typeface="Arial Narrow" pitchFamily="34" charset="0"/>
              </a:rPr>
              <a:t>Technology Enablers for DRE systems: Component Middleware</a:t>
            </a:r>
          </a:p>
        </p:txBody>
      </p:sp>
      <p:sp>
        <p:nvSpPr>
          <p:cNvPr id="29725" name="Text Box 109"/>
          <p:cNvSpPr txBox="1">
            <a:spLocks noChangeArrowheads="1"/>
          </p:cNvSpPr>
          <p:nvPr/>
        </p:nvSpPr>
        <p:spPr bwMode="auto">
          <a:xfrm>
            <a:off x="2703513" y="1014413"/>
            <a:ext cx="3736975" cy="379412"/>
          </a:xfrm>
          <a:prstGeom prst="rect">
            <a:avLst/>
          </a:prstGeom>
          <a:solidFill>
            <a:srgbClr val="FFFF66"/>
          </a:solidFill>
          <a:ln w="12700">
            <a:solidFill>
              <a:schemeClr val="tx1"/>
            </a:solidFill>
            <a:miter lim="800000"/>
            <a:headEnd type="none" w="sm" len="sm"/>
            <a:tailEnd type="none" w="sm" len="sm"/>
          </a:ln>
        </p:spPr>
        <p:txBody>
          <a:bodyPr>
            <a:spAutoFit/>
          </a:bodyPr>
          <a:lstStyle/>
          <a:p>
            <a:pPr algn="l"/>
            <a:r>
              <a:rPr lang="en-US" sz="1800"/>
              <a:t>“Write Code That Reuses Code”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37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3667">
                                            <p:txEl>
                                              <p:pRg st="1" end="1"/>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75370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366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37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37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3667">
                                            <p:txEl>
                                              <p:pRg st="3" end="3"/>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5370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5370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537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3667">
                                            <p:txEl>
                                              <p:pRg st="4" end="4"/>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5370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75370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37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3667">
                                            <p:txEl>
                                              <p:pRg st="5" end="5"/>
                                            </p:txEl>
                                          </p:spTgt>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75370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5370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75370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753705"/>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53667">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53667">
                                            <p:txEl>
                                              <p:pRg st="7" end="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53667">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53667">
                                            <p:txEl>
                                              <p:pRg st="9" end="9"/>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700" grpId="0" animBg="1"/>
      <p:bldP spid="753700" grpId="1" animBg="1"/>
      <p:bldP spid="753701" grpId="0" animBg="1"/>
      <p:bldP spid="753701" grpId="1" animBg="1"/>
      <p:bldP spid="753702" grpId="0" animBg="1"/>
      <p:bldP spid="753702" grpId="1" animBg="1"/>
      <p:bldP spid="753703" grpId="0" animBg="1"/>
      <p:bldP spid="753703" grpId="1" animBg="1"/>
      <p:bldP spid="753704" grpId="0" animBg="1"/>
      <p:bldP spid="753704" grpId="1" animBg="1"/>
      <p:bldP spid="753705" grpId="0" animBg="1"/>
      <p:bldP spid="753705" grpId="1" animBg="1"/>
      <p:bldP spid="753706" grpId="0" animBg="1"/>
      <p:bldP spid="75370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7"/>
          <p:cNvSpPr>
            <a:spLocks noGrp="1"/>
          </p:cNvSpPr>
          <p:nvPr>
            <p:ph type="sldNum" sz="quarter" idx="11"/>
          </p:nvPr>
        </p:nvSpPr>
        <p:spPr>
          <a:noFill/>
        </p:spPr>
        <p:txBody>
          <a:bodyPr/>
          <a:lstStyle/>
          <a:p>
            <a:fld id="{DD0EA913-EE32-46F9-89BF-CB413CC3A880}" type="slidenum">
              <a:rPr lang="en-US"/>
              <a:pPr/>
              <a:t>14</a:t>
            </a:fld>
            <a:endParaRPr lang="en-US"/>
          </a:p>
        </p:txBody>
      </p:sp>
      <p:sp>
        <p:nvSpPr>
          <p:cNvPr id="1028" name="Rectangle 47"/>
          <p:cNvSpPr>
            <a:spLocks noGrp="1" noChangeArrowheads="1"/>
          </p:cNvSpPr>
          <p:nvPr>
            <p:ph type="title" sz="quarter"/>
          </p:nvPr>
        </p:nvSpPr>
        <p:spPr>
          <a:xfrm>
            <a:off x="0" y="166688"/>
            <a:ext cx="9144000" cy="381000"/>
          </a:xfrm>
        </p:spPr>
        <p:txBody>
          <a:bodyPr/>
          <a:lstStyle/>
          <a:p>
            <a:pPr eaLnBrk="1" hangingPunct="1"/>
            <a:r>
              <a:rPr lang="en-US" dirty="0" smtClean="0"/>
              <a:t>Overview of DRE Systems Development Lifecycle</a:t>
            </a:r>
          </a:p>
        </p:txBody>
      </p:sp>
      <p:pic>
        <p:nvPicPr>
          <p:cNvPr id="1029" name="Picture 6" descr="air_trans_tech"/>
          <p:cNvPicPr>
            <a:picLocks noChangeAspect="1" noChangeArrowheads="1"/>
          </p:cNvPicPr>
          <p:nvPr/>
        </p:nvPicPr>
        <p:blipFill>
          <a:blip r:embed="rId3" cstate="print"/>
          <a:srcRect/>
          <a:stretch>
            <a:fillRect/>
          </a:stretch>
        </p:blipFill>
        <p:spPr bwMode="auto">
          <a:xfrm>
            <a:off x="2852738" y="2190750"/>
            <a:ext cx="3059112" cy="1970088"/>
          </a:xfrm>
          <a:prstGeom prst="rect">
            <a:avLst/>
          </a:prstGeom>
          <a:noFill/>
          <a:ln w="9525">
            <a:noFill/>
            <a:miter lim="800000"/>
            <a:headEnd/>
            <a:tailEnd/>
          </a:ln>
        </p:spPr>
      </p:pic>
      <p:grpSp>
        <p:nvGrpSpPr>
          <p:cNvPr id="2" name="Group 97"/>
          <p:cNvGrpSpPr>
            <a:grpSpLocks/>
          </p:cNvGrpSpPr>
          <p:nvPr/>
        </p:nvGrpSpPr>
        <p:grpSpPr bwMode="auto">
          <a:xfrm>
            <a:off x="539750" y="1990725"/>
            <a:ext cx="1735138" cy="1374775"/>
            <a:chOff x="340" y="1254"/>
            <a:chExt cx="1093" cy="866"/>
          </a:xfrm>
        </p:grpSpPr>
        <p:grpSp>
          <p:nvGrpSpPr>
            <p:cNvPr id="1095" name="Group 17"/>
            <p:cNvGrpSpPr>
              <a:grpSpLocks/>
            </p:cNvGrpSpPr>
            <p:nvPr/>
          </p:nvGrpSpPr>
          <p:grpSpPr bwMode="auto">
            <a:xfrm>
              <a:off x="405" y="1254"/>
              <a:ext cx="964" cy="603"/>
              <a:chOff x="762" y="951"/>
              <a:chExt cx="1680" cy="1022"/>
            </a:xfrm>
          </p:grpSpPr>
          <p:sp>
            <p:nvSpPr>
              <p:cNvPr id="1097" name="Oval 8"/>
              <p:cNvSpPr>
                <a:spLocks noChangeArrowheads="1"/>
              </p:cNvSpPr>
              <p:nvPr/>
            </p:nvSpPr>
            <p:spPr bwMode="auto">
              <a:xfrm rot="5400000">
                <a:off x="1466" y="949"/>
                <a:ext cx="237" cy="241"/>
              </a:xfrm>
              <a:prstGeom prst="ellipse">
                <a:avLst/>
              </a:prstGeom>
              <a:solidFill>
                <a:srgbClr val="336699"/>
              </a:solidFill>
              <a:ln w="9525">
                <a:solidFill>
                  <a:schemeClr val="tx1"/>
                </a:solidFill>
                <a:round/>
                <a:headEnd/>
                <a:tailEnd/>
              </a:ln>
            </p:spPr>
            <p:txBody>
              <a:bodyPr wrap="none" anchor="ctr"/>
              <a:lstStyle/>
              <a:p>
                <a:endParaRPr lang="en-US"/>
              </a:p>
            </p:txBody>
          </p:sp>
          <p:sp>
            <p:nvSpPr>
              <p:cNvPr id="1098" name="AutoShape 9"/>
              <p:cNvSpPr>
                <a:spLocks noChangeArrowheads="1"/>
              </p:cNvSpPr>
              <p:nvPr/>
            </p:nvSpPr>
            <p:spPr bwMode="auto">
              <a:xfrm rot="-5400000">
                <a:off x="2019" y="1191"/>
                <a:ext cx="450" cy="396"/>
              </a:xfrm>
              <a:custGeom>
                <a:avLst/>
                <a:gdLst>
                  <a:gd name="T0" fmla="*/ 225 w 21600"/>
                  <a:gd name="T1" fmla="*/ 0 h 21600"/>
                  <a:gd name="T2" fmla="*/ 56 w 21600"/>
                  <a:gd name="T3" fmla="*/ 198 h 21600"/>
                  <a:gd name="T4" fmla="*/ 225 w 21600"/>
                  <a:gd name="T5" fmla="*/ 99 h 21600"/>
                  <a:gd name="T6" fmla="*/ 394 w 21600"/>
                  <a:gd name="T7" fmla="*/ 198 h 21600"/>
                  <a:gd name="T8" fmla="*/ 0 60000 65536"/>
                  <a:gd name="T9" fmla="*/ 0 60000 65536"/>
                  <a:gd name="T10" fmla="*/ 0 60000 65536"/>
                  <a:gd name="T11" fmla="*/ 0 60000 65536"/>
                  <a:gd name="T12" fmla="*/ 0 w 21600"/>
                  <a:gd name="T13" fmla="*/ 0 h 21600"/>
                  <a:gd name="T14" fmla="*/ 21600 w 21600"/>
                  <a:gd name="T15" fmla="*/ 769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sp>
            <p:nvSpPr>
              <p:cNvPr id="1099" name="Line 10"/>
              <p:cNvSpPr>
                <a:spLocks noChangeShapeType="1"/>
              </p:cNvSpPr>
              <p:nvPr/>
            </p:nvSpPr>
            <p:spPr bwMode="auto">
              <a:xfrm flipH="1" flipV="1">
                <a:off x="979" y="1753"/>
                <a:ext cx="230" cy="0"/>
              </a:xfrm>
              <a:prstGeom prst="line">
                <a:avLst/>
              </a:prstGeom>
              <a:noFill/>
              <a:ln w="9525">
                <a:solidFill>
                  <a:schemeClr val="tx1"/>
                </a:solidFill>
                <a:round/>
                <a:headEnd/>
                <a:tailEnd/>
              </a:ln>
            </p:spPr>
            <p:txBody>
              <a:bodyPr wrap="none" anchor="ctr"/>
              <a:lstStyle/>
              <a:p>
                <a:endParaRPr lang="en-US"/>
              </a:p>
            </p:txBody>
          </p:sp>
          <p:sp>
            <p:nvSpPr>
              <p:cNvPr id="1100" name="AutoShape 11"/>
              <p:cNvSpPr>
                <a:spLocks noChangeArrowheads="1"/>
              </p:cNvSpPr>
              <p:nvPr/>
            </p:nvSpPr>
            <p:spPr bwMode="auto">
              <a:xfrm>
                <a:off x="763" y="1642"/>
                <a:ext cx="230" cy="225"/>
              </a:xfrm>
              <a:prstGeom prst="chevron">
                <a:avLst>
                  <a:gd name="adj" fmla="val 25556"/>
                </a:avLst>
              </a:prstGeom>
              <a:solidFill>
                <a:srgbClr val="FF0000"/>
              </a:solidFill>
              <a:ln w="9525">
                <a:solidFill>
                  <a:schemeClr val="tx1"/>
                </a:solidFill>
                <a:miter lim="800000"/>
                <a:headEnd/>
                <a:tailEnd/>
              </a:ln>
            </p:spPr>
            <p:txBody>
              <a:bodyPr wrap="none" anchor="ctr"/>
              <a:lstStyle/>
              <a:p>
                <a:endParaRPr lang="en-US"/>
              </a:p>
            </p:txBody>
          </p:sp>
          <p:sp>
            <p:nvSpPr>
              <p:cNvPr id="1101" name="AutoShape 12"/>
              <p:cNvSpPr>
                <a:spLocks noChangeArrowheads="1"/>
              </p:cNvSpPr>
              <p:nvPr/>
            </p:nvSpPr>
            <p:spPr bwMode="auto">
              <a:xfrm>
                <a:off x="2060" y="1642"/>
                <a:ext cx="217" cy="225"/>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102" name="Line 13"/>
              <p:cNvSpPr>
                <a:spLocks noChangeShapeType="1"/>
              </p:cNvSpPr>
              <p:nvPr/>
            </p:nvSpPr>
            <p:spPr bwMode="auto">
              <a:xfrm flipH="1" flipV="1">
                <a:off x="961" y="1443"/>
                <a:ext cx="248" cy="0"/>
              </a:xfrm>
              <a:prstGeom prst="line">
                <a:avLst/>
              </a:prstGeom>
              <a:noFill/>
              <a:ln w="9525">
                <a:solidFill>
                  <a:schemeClr val="tx1"/>
                </a:solidFill>
                <a:round/>
                <a:headEnd/>
                <a:tailEnd/>
              </a:ln>
            </p:spPr>
            <p:txBody>
              <a:bodyPr wrap="none" anchor="ctr"/>
              <a:lstStyle/>
              <a:p>
                <a:endParaRPr lang="en-US"/>
              </a:p>
            </p:txBody>
          </p:sp>
          <p:sp>
            <p:nvSpPr>
              <p:cNvPr id="1103" name="Oval 14"/>
              <p:cNvSpPr>
                <a:spLocks noChangeArrowheads="1"/>
              </p:cNvSpPr>
              <p:nvPr/>
            </p:nvSpPr>
            <p:spPr bwMode="auto">
              <a:xfrm>
                <a:off x="762" y="1323"/>
                <a:ext cx="239" cy="239"/>
              </a:xfrm>
              <a:prstGeom prst="ellipse">
                <a:avLst/>
              </a:prstGeom>
              <a:solidFill>
                <a:srgbClr val="336699"/>
              </a:solidFill>
              <a:ln w="9525">
                <a:solidFill>
                  <a:schemeClr val="tx1"/>
                </a:solidFill>
                <a:round/>
                <a:headEnd/>
                <a:tailEnd/>
              </a:ln>
            </p:spPr>
            <p:txBody>
              <a:bodyPr wrap="none" anchor="ctr"/>
              <a:lstStyle/>
              <a:p>
                <a:endParaRPr lang="en-US"/>
              </a:p>
            </p:txBody>
          </p:sp>
          <p:sp>
            <p:nvSpPr>
              <p:cNvPr id="1104" name="AutoShape 15"/>
              <p:cNvSpPr>
                <a:spLocks noChangeArrowheads="1"/>
              </p:cNvSpPr>
              <p:nvPr/>
            </p:nvSpPr>
            <p:spPr bwMode="auto">
              <a:xfrm>
                <a:off x="1193" y="1275"/>
                <a:ext cx="764" cy="640"/>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sp>
            <p:nvSpPr>
              <p:cNvPr id="1105" name="Rectangle 16"/>
              <p:cNvSpPr>
                <a:spLocks noChangeArrowheads="1"/>
              </p:cNvSpPr>
              <p:nvPr/>
            </p:nvSpPr>
            <p:spPr bwMode="auto">
              <a:xfrm>
                <a:off x="1477" y="1866"/>
                <a:ext cx="214" cy="107"/>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096" name="Text Box 81"/>
            <p:cNvSpPr txBox="1">
              <a:spLocks noChangeArrowheads="1"/>
            </p:cNvSpPr>
            <p:nvPr/>
          </p:nvSpPr>
          <p:spPr bwMode="auto">
            <a:xfrm>
              <a:off x="340" y="1870"/>
              <a:ext cx="1093" cy="250"/>
            </a:xfrm>
            <a:prstGeom prst="rect">
              <a:avLst/>
            </a:prstGeom>
            <a:noFill/>
            <a:ln w="9525" algn="ctr">
              <a:noFill/>
              <a:miter lim="800000"/>
              <a:headEnd/>
              <a:tailEnd/>
            </a:ln>
          </p:spPr>
          <p:txBody>
            <a:bodyPr wrap="none">
              <a:spAutoFit/>
            </a:bodyPr>
            <a:lstStyle/>
            <a:p>
              <a:r>
                <a:rPr lang="en-US" sz="2000"/>
                <a:t>specification</a:t>
              </a:r>
            </a:p>
          </p:txBody>
        </p:sp>
      </p:grpSp>
      <p:grpSp>
        <p:nvGrpSpPr>
          <p:cNvPr id="4" name="Group 83"/>
          <p:cNvGrpSpPr>
            <a:grpSpLocks/>
          </p:cNvGrpSpPr>
          <p:nvPr/>
        </p:nvGrpSpPr>
        <p:grpSpPr bwMode="auto">
          <a:xfrm>
            <a:off x="1897063" y="668338"/>
            <a:ext cx="3275012" cy="1382712"/>
            <a:chOff x="1195" y="421"/>
            <a:chExt cx="2063" cy="871"/>
          </a:xfrm>
        </p:grpSpPr>
        <p:grpSp>
          <p:nvGrpSpPr>
            <p:cNvPr id="1073" name="Group 49"/>
            <p:cNvGrpSpPr>
              <a:grpSpLocks/>
            </p:cNvGrpSpPr>
            <p:nvPr/>
          </p:nvGrpSpPr>
          <p:grpSpPr bwMode="auto">
            <a:xfrm>
              <a:off x="1493" y="421"/>
              <a:ext cx="1431" cy="587"/>
              <a:chOff x="1397" y="421"/>
              <a:chExt cx="1431" cy="587"/>
            </a:xfrm>
          </p:grpSpPr>
          <p:grpSp>
            <p:nvGrpSpPr>
              <p:cNvPr id="1075" name="Group 18"/>
              <p:cNvGrpSpPr>
                <a:grpSpLocks/>
              </p:cNvGrpSpPr>
              <p:nvPr/>
            </p:nvGrpSpPr>
            <p:grpSpPr bwMode="auto">
              <a:xfrm>
                <a:off x="1397" y="423"/>
                <a:ext cx="867" cy="585"/>
                <a:chOff x="762" y="951"/>
                <a:chExt cx="1680" cy="1022"/>
              </a:xfrm>
            </p:grpSpPr>
            <p:sp>
              <p:nvSpPr>
                <p:cNvPr id="1086" name="Oval 19"/>
                <p:cNvSpPr>
                  <a:spLocks noChangeArrowheads="1"/>
                </p:cNvSpPr>
                <p:nvPr/>
              </p:nvSpPr>
              <p:spPr bwMode="auto">
                <a:xfrm rot="5400000">
                  <a:off x="1466" y="949"/>
                  <a:ext cx="237" cy="241"/>
                </a:xfrm>
                <a:prstGeom prst="ellipse">
                  <a:avLst/>
                </a:prstGeom>
                <a:solidFill>
                  <a:srgbClr val="336699"/>
                </a:solidFill>
                <a:ln w="9525">
                  <a:solidFill>
                    <a:schemeClr val="tx1"/>
                  </a:solidFill>
                  <a:round/>
                  <a:headEnd/>
                  <a:tailEnd/>
                </a:ln>
              </p:spPr>
              <p:txBody>
                <a:bodyPr wrap="none" anchor="ctr"/>
                <a:lstStyle/>
                <a:p>
                  <a:endParaRPr lang="en-US"/>
                </a:p>
              </p:txBody>
            </p:sp>
            <p:sp>
              <p:nvSpPr>
                <p:cNvPr id="1087" name="AutoShape 20"/>
                <p:cNvSpPr>
                  <a:spLocks noChangeArrowheads="1"/>
                </p:cNvSpPr>
                <p:nvPr/>
              </p:nvSpPr>
              <p:spPr bwMode="auto">
                <a:xfrm rot="-5400000">
                  <a:off x="2019" y="1191"/>
                  <a:ext cx="450" cy="396"/>
                </a:xfrm>
                <a:custGeom>
                  <a:avLst/>
                  <a:gdLst>
                    <a:gd name="T0" fmla="*/ 225 w 21600"/>
                    <a:gd name="T1" fmla="*/ 0 h 21600"/>
                    <a:gd name="T2" fmla="*/ 56 w 21600"/>
                    <a:gd name="T3" fmla="*/ 198 h 21600"/>
                    <a:gd name="T4" fmla="*/ 225 w 21600"/>
                    <a:gd name="T5" fmla="*/ 99 h 21600"/>
                    <a:gd name="T6" fmla="*/ 394 w 21600"/>
                    <a:gd name="T7" fmla="*/ 198 h 21600"/>
                    <a:gd name="T8" fmla="*/ 0 60000 65536"/>
                    <a:gd name="T9" fmla="*/ 0 60000 65536"/>
                    <a:gd name="T10" fmla="*/ 0 60000 65536"/>
                    <a:gd name="T11" fmla="*/ 0 60000 65536"/>
                    <a:gd name="T12" fmla="*/ 0 w 21600"/>
                    <a:gd name="T13" fmla="*/ 0 h 21600"/>
                    <a:gd name="T14" fmla="*/ 21600 w 21600"/>
                    <a:gd name="T15" fmla="*/ 769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sp>
              <p:nvSpPr>
                <p:cNvPr id="1088" name="Line 21"/>
                <p:cNvSpPr>
                  <a:spLocks noChangeShapeType="1"/>
                </p:cNvSpPr>
                <p:nvPr/>
              </p:nvSpPr>
              <p:spPr bwMode="auto">
                <a:xfrm flipH="1" flipV="1">
                  <a:off x="979" y="1753"/>
                  <a:ext cx="230" cy="0"/>
                </a:xfrm>
                <a:prstGeom prst="line">
                  <a:avLst/>
                </a:prstGeom>
                <a:noFill/>
                <a:ln w="9525">
                  <a:solidFill>
                    <a:schemeClr val="tx1"/>
                  </a:solidFill>
                  <a:round/>
                  <a:headEnd/>
                  <a:tailEnd/>
                </a:ln>
              </p:spPr>
              <p:txBody>
                <a:bodyPr wrap="none" anchor="ctr"/>
                <a:lstStyle/>
                <a:p>
                  <a:endParaRPr lang="en-US"/>
                </a:p>
              </p:txBody>
            </p:sp>
            <p:sp>
              <p:nvSpPr>
                <p:cNvPr id="1089" name="AutoShape 22"/>
                <p:cNvSpPr>
                  <a:spLocks noChangeArrowheads="1"/>
                </p:cNvSpPr>
                <p:nvPr/>
              </p:nvSpPr>
              <p:spPr bwMode="auto">
                <a:xfrm>
                  <a:off x="763" y="1642"/>
                  <a:ext cx="230" cy="225"/>
                </a:xfrm>
                <a:prstGeom prst="chevron">
                  <a:avLst>
                    <a:gd name="adj" fmla="val 25556"/>
                  </a:avLst>
                </a:prstGeom>
                <a:solidFill>
                  <a:srgbClr val="FF0000"/>
                </a:solidFill>
                <a:ln w="9525">
                  <a:solidFill>
                    <a:schemeClr val="tx1"/>
                  </a:solidFill>
                  <a:miter lim="800000"/>
                  <a:headEnd/>
                  <a:tailEnd/>
                </a:ln>
              </p:spPr>
              <p:txBody>
                <a:bodyPr wrap="none" anchor="ctr"/>
                <a:lstStyle/>
                <a:p>
                  <a:endParaRPr lang="en-US"/>
                </a:p>
              </p:txBody>
            </p:sp>
            <p:sp>
              <p:nvSpPr>
                <p:cNvPr id="1090" name="AutoShape 23"/>
                <p:cNvSpPr>
                  <a:spLocks noChangeArrowheads="1"/>
                </p:cNvSpPr>
                <p:nvPr/>
              </p:nvSpPr>
              <p:spPr bwMode="auto">
                <a:xfrm>
                  <a:off x="2060" y="1642"/>
                  <a:ext cx="217" cy="225"/>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091" name="Line 24"/>
                <p:cNvSpPr>
                  <a:spLocks noChangeShapeType="1"/>
                </p:cNvSpPr>
                <p:nvPr/>
              </p:nvSpPr>
              <p:spPr bwMode="auto">
                <a:xfrm flipH="1" flipV="1">
                  <a:off x="961" y="1443"/>
                  <a:ext cx="248" cy="0"/>
                </a:xfrm>
                <a:prstGeom prst="line">
                  <a:avLst/>
                </a:prstGeom>
                <a:noFill/>
                <a:ln w="9525">
                  <a:solidFill>
                    <a:schemeClr val="tx1"/>
                  </a:solidFill>
                  <a:round/>
                  <a:headEnd/>
                  <a:tailEnd/>
                </a:ln>
              </p:spPr>
              <p:txBody>
                <a:bodyPr wrap="none" anchor="ctr"/>
                <a:lstStyle/>
                <a:p>
                  <a:endParaRPr lang="en-US"/>
                </a:p>
              </p:txBody>
            </p:sp>
            <p:sp>
              <p:nvSpPr>
                <p:cNvPr id="1092" name="Oval 25"/>
                <p:cNvSpPr>
                  <a:spLocks noChangeArrowheads="1"/>
                </p:cNvSpPr>
                <p:nvPr/>
              </p:nvSpPr>
              <p:spPr bwMode="auto">
                <a:xfrm>
                  <a:off x="762" y="1323"/>
                  <a:ext cx="239" cy="239"/>
                </a:xfrm>
                <a:prstGeom prst="ellipse">
                  <a:avLst/>
                </a:prstGeom>
                <a:solidFill>
                  <a:srgbClr val="336699"/>
                </a:solidFill>
                <a:ln w="9525">
                  <a:solidFill>
                    <a:schemeClr val="tx1"/>
                  </a:solidFill>
                  <a:round/>
                  <a:headEnd/>
                  <a:tailEnd/>
                </a:ln>
              </p:spPr>
              <p:txBody>
                <a:bodyPr wrap="none" anchor="ctr"/>
                <a:lstStyle/>
                <a:p>
                  <a:endParaRPr lang="en-US"/>
                </a:p>
              </p:txBody>
            </p:sp>
            <p:sp>
              <p:nvSpPr>
                <p:cNvPr id="1093" name="AutoShape 26"/>
                <p:cNvSpPr>
                  <a:spLocks noChangeArrowheads="1"/>
                </p:cNvSpPr>
                <p:nvPr/>
              </p:nvSpPr>
              <p:spPr bwMode="auto">
                <a:xfrm>
                  <a:off x="1193" y="1275"/>
                  <a:ext cx="764" cy="640"/>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sp>
              <p:nvSpPr>
                <p:cNvPr id="1094" name="Rectangle 27"/>
                <p:cNvSpPr>
                  <a:spLocks noChangeArrowheads="1"/>
                </p:cNvSpPr>
                <p:nvPr/>
              </p:nvSpPr>
              <p:spPr bwMode="auto">
                <a:xfrm>
                  <a:off x="1477" y="1866"/>
                  <a:ext cx="214" cy="107"/>
                </a:xfrm>
                <a:prstGeom prst="rect">
                  <a:avLst/>
                </a:prstGeom>
                <a:solidFill>
                  <a:schemeClr val="tx2"/>
                </a:solidFill>
                <a:ln w="9525">
                  <a:solidFill>
                    <a:schemeClr val="tx1"/>
                  </a:solidFill>
                  <a:miter lim="800000"/>
                  <a:headEnd/>
                  <a:tailEnd/>
                </a:ln>
              </p:spPr>
              <p:txBody>
                <a:bodyPr wrap="none" anchor="ctr"/>
                <a:lstStyle/>
                <a:p>
                  <a:endParaRPr lang="en-US"/>
                </a:p>
              </p:txBody>
            </p:sp>
          </p:grpSp>
          <p:grpSp>
            <p:nvGrpSpPr>
              <p:cNvPr id="1076" name="Group 28"/>
              <p:cNvGrpSpPr>
                <a:grpSpLocks/>
              </p:cNvGrpSpPr>
              <p:nvPr/>
            </p:nvGrpSpPr>
            <p:grpSpPr bwMode="auto">
              <a:xfrm>
                <a:off x="1961" y="421"/>
                <a:ext cx="867" cy="585"/>
                <a:chOff x="762" y="951"/>
                <a:chExt cx="1680" cy="1022"/>
              </a:xfrm>
            </p:grpSpPr>
            <p:sp>
              <p:nvSpPr>
                <p:cNvPr id="1077" name="Oval 29"/>
                <p:cNvSpPr>
                  <a:spLocks noChangeArrowheads="1"/>
                </p:cNvSpPr>
                <p:nvPr/>
              </p:nvSpPr>
              <p:spPr bwMode="auto">
                <a:xfrm rot="5400000">
                  <a:off x="1466" y="949"/>
                  <a:ext cx="237" cy="241"/>
                </a:xfrm>
                <a:prstGeom prst="ellipse">
                  <a:avLst/>
                </a:prstGeom>
                <a:solidFill>
                  <a:srgbClr val="336699"/>
                </a:solidFill>
                <a:ln w="9525">
                  <a:solidFill>
                    <a:schemeClr val="tx1"/>
                  </a:solidFill>
                  <a:round/>
                  <a:headEnd/>
                  <a:tailEnd/>
                </a:ln>
              </p:spPr>
              <p:txBody>
                <a:bodyPr wrap="none" anchor="ctr"/>
                <a:lstStyle/>
                <a:p>
                  <a:endParaRPr lang="en-US"/>
                </a:p>
              </p:txBody>
            </p:sp>
            <p:sp>
              <p:nvSpPr>
                <p:cNvPr id="1078" name="AutoShape 30"/>
                <p:cNvSpPr>
                  <a:spLocks noChangeArrowheads="1"/>
                </p:cNvSpPr>
                <p:nvPr/>
              </p:nvSpPr>
              <p:spPr bwMode="auto">
                <a:xfrm rot="-5400000">
                  <a:off x="2019" y="1191"/>
                  <a:ext cx="450" cy="396"/>
                </a:xfrm>
                <a:custGeom>
                  <a:avLst/>
                  <a:gdLst>
                    <a:gd name="T0" fmla="*/ 225 w 21600"/>
                    <a:gd name="T1" fmla="*/ 0 h 21600"/>
                    <a:gd name="T2" fmla="*/ 56 w 21600"/>
                    <a:gd name="T3" fmla="*/ 198 h 21600"/>
                    <a:gd name="T4" fmla="*/ 225 w 21600"/>
                    <a:gd name="T5" fmla="*/ 99 h 21600"/>
                    <a:gd name="T6" fmla="*/ 394 w 21600"/>
                    <a:gd name="T7" fmla="*/ 198 h 21600"/>
                    <a:gd name="T8" fmla="*/ 0 60000 65536"/>
                    <a:gd name="T9" fmla="*/ 0 60000 65536"/>
                    <a:gd name="T10" fmla="*/ 0 60000 65536"/>
                    <a:gd name="T11" fmla="*/ 0 60000 65536"/>
                    <a:gd name="T12" fmla="*/ 0 w 21600"/>
                    <a:gd name="T13" fmla="*/ 0 h 21600"/>
                    <a:gd name="T14" fmla="*/ 21600 w 21600"/>
                    <a:gd name="T15" fmla="*/ 769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chemeClr val="tx1"/>
                  </a:solidFill>
                  <a:miter lim="800000"/>
                  <a:headEnd/>
                  <a:tailEnd/>
                </a:ln>
              </p:spPr>
              <p:txBody>
                <a:bodyPr wrap="none" anchor="ctr"/>
                <a:lstStyle/>
                <a:p>
                  <a:endParaRPr lang="en-US"/>
                </a:p>
              </p:txBody>
            </p:sp>
            <p:sp>
              <p:nvSpPr>
                <p:cNvPr id="1079" name="Line 31"/>
                <p:cNvSpPr>
                  <a:spLocks noChangeShapeType="1"/>
                </p:cNvSpPr>
                <p:nvPr/>
              </p:nvSpPr>
              <p:spPr bwMode="auto">
                <a:xfrm flipH="1" flipV="1">
                  <a:off x="979" y="1753"/>
                  <a:ext cx="230" cy="0"/>
                </a:xfrm>
                <a:prstGeom prst="line">
                  <a:avLst/>
                </a:prstGeom>
                <a:noFill/>
                <a:ln w="9525">
                  <a:solidFill>
                    <a:schemeClr val="tx1"/>
                  </a:solidFill>
                  <a:round/>
                  <a:headEnd/>
                  <a:tailEnd/>
                </a:ln>
              </p:spPr>
              <p:txBody>
                <a:bodyPr wrap="none" anchor="ctr"/>
                <a:lstStyle/>
                <a:p>
                  <a:endParaRPr lang="en-US"/>
                </a:p>
              </p:txBody>
            </p:sp>
            <p:sp>
              <p:nvSpPr>
                <p:cNvPr id="1080" name="AutoShape 32"/>
                <p:cNvSpPr>
                  <a:spLocks noChangeArrowheads="1"/>
                </p:cNvSpPr>
                <p:nvPr/>
              </p:nvSpPr>
              <p:spPr bwMode="auto">
                <a:xfrm>
                  <a:off x="763" y="1642"/>
                  <a:ext cx="230" cy="225"/>
                </a:xfrm>
                <a:prstGeom prst="chevron">
                  <a:avLst>
                    <a:gd name="adj" fmla="val 25556"/>
                  </a:avLst>
                </a:prstGeom>
                <a:solidFill>
                  <a:srgbClr val="FF0000"/>
                </a:solidFill>
                <a:ln w="9525">
                  <a:solidFill>
                    <a:schemeClr val="tx1"/>
                  </a:solidFill>
                  <a:miter lim="800000"/>
                  <a:headEnd/>
                  <a:tailEnd/>
                </a:ln>
              </p:spPr>
              <p:txBody>
                <a:bodyPr wrap="none" anchor="ctr"/>
                <a:lstStyle/>
                <a:p>
                  <a:endParaRPr lang="en-US"/>
                </a:p>
              </p:txBody>
            </p:sp>
            <p:sp>
              <p:nvSpPr>
                <p:cNvPr id="1081" name="AutoShape 33"/>
                <p:cNvSpPr>
                  <a:spLocks noChangeArrowheads="1"/>
                </p:cNvSpPr>
                <p:nvPr/>
              </p:nvSpPr>
              <p:spPr bwMode="auto">
                <a:xfrm>
                  <a:off x="2060" y="1642"/>
                  <a:ext cx="217" cy="225"/>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082" name="Line 34"/>
                <p:cNvSpPr>
                  <a:spLocks noChangeShapeType="1"/>
                </p:cNvSpPr>
                <p:nvPr/>
              </p:nvSpPr>
              <p:spPr bwMode="auto">
                <a:xfrm flipH="1" flipV="1">
                  <a:off x="961" y="1443"/>
                  <a:ext cx="248" cy="0"/>
                </a:xfrm>
                <a:prstGeom prst="line">
                  <a:avLst/>
                </a:prstGeom>
                <a:noFill/>
                <a:ln w="9525">
                  <a:solidFill>
                    <a:schemeClr val="tx1"/>
                  </a:solidFill>
                  <a:round/>
                  <a:headEnd/>
                  <a:tailEnd/>
                </a:ln>
              </p:spPr>
              <p:txBody>
                <a:bodyPr wrap="none" anchor="ctr"/>
                <a:lstStyle/>
                <a:p>
                  <a:endParaRPr lang="en-US"/>
                </a:p>
              </p:txBody>
            </p:sp>
            <p:sp>
              <p:nvSpPr>
                <p:cNvPr id="1083" name="Oval 35"/>
                <p:cNvSpPr>
                  <a:spLocks noChangeArrowheads="1"/>
                </p:cNvSpPr>
                <p:nvPr/>
              </p:nvSpPr>
              <p:spPr bwMode="auto">
                <a:xfrm>
                  <a:off x="762" y="1323"/>
                  <a:ext cx="239" cy="239"/>
                </a:xfrm>
                <a:prstGeom prst="ellipse">
                  <a:avLst/>
                </a:prstGeom>
                <a:solidFill>
                  <a:srgbClr val="336699"/>
                </a:solidFill>
                <a:ln w="9525">
                  <a:solidFill>
                    <a:schemeClr val="tx1"/>
                  </a:solidFill>
                  <a:round/>
                  <a:headEnd/>
                  <a:tailEnd/>
                </a:ln>
              </p:spPr>
              <p:txBody>
                <a:bodyPr wrap="none" anchor="ctr"/>
                <a:lstStyle/>
                <a:p>
                  <a:endParaRPr lang="en-US"/>
                </a:p>
              </p:txBody>
            </p:sp>
            <p:sp>
              <p:nvSpPr>
                <p:cNvPr id="1084" name="AutoShape 36"/>
                <p:cNvSpPr>
                  <a:spLocks noChangeArrowheads="1"/>
                </p:cNvSpPr>
                <p:nvPr/>
              </p:nvSpPr>
              <p:spPr bwMode="auto">
                <a:xfrm>
                  <a:off x="1193" y="1275"/>
                  <a:ext cx="764" cy="640"/>
                </a:xfrm>
                <a:prstGeom prst="roundRect">
                  <a:avLst>
                    <a:gd name="adj" fmla="val 16667"/>
                  </a:avLst>
                </a:prstGeom>
                <a:solidFill>
                  <a:srgbClr val="CCCCCC"/>
                </a:solidFill>
                <a:ln w="9525">
                  <a:solidFill>
                    <a:schemeClr val="tx1"/>
                  </a:solidFill>
                  <a:round/>
                  <a:headEnd/>
                  <a:tailEnd/>
                </a:ln>
              </p:spPr>
              <p:txBody>
                <a:bodyPr wrap="none" anchor="ctr" anchorCtr="1"/>
                <a:lstStyle/>
                <a:p>
                  <a:r>
                    <a:rPr lang="en-GB" sz="2400">
                      <a:latin typeface="Times New Roman" pitchFamily="18" charset="0"/>
                    </a:rPr>
                    <a:t>…</a:t>
                  </a:r>
                </a:p>
              </p:txBody>
            </p:sp>
            <p:sp>
              <p:nvSpPr>
                <p:cNvPr id="1085" name="Rectangle 37"/>
                <p:cNvSpPr>
                  <a:spLocks noChangeArrowheads="1"/>
                </p:cNvSpPr>
                <p:nvPr/>
              </p:nvSpPr>
              <p:spPr bwMode="auto">
                <a:xfrm>
                  <a:off x="1477" y="1866"/>
                  <a:ext cx="214" cy="107"/>
                </a:xfrm>
                <a:prstGeom prst="rect">
                  <a:avLst/>
                </a:prstGeom>
                <a:solidFill>
                  <a:schemeClr val="tx2"/>
                </a:solidFill>
                <a:ln w="9525">
                  <a:solidFill>
                    <a:schemeClr val="tx1"/>
                  </a:solidFill>
                  <a:miter lim="800000"/>
                  <a:headEnd/>
                  <a:tailEnd/>
                </a:ln>
              </p:spPr>
              <p:txBody>
                <a:bodyPr wrap="none" anchor="ctr"/>
                <a:lstStyle/>
                <a:p>
                  <a:endParaRPr lang="en-US"/>
                </a:p>
              </p:txBody>
            </p:sp>
          </p:grpSp>
        </p:grpSp>
        <p:sp>
          <p:nvSpPr>
            <p:cNvPr id="1074" name="Text Box 82"/>
            <p:cNvSpPr txBox="1">
              <a:spLocks noChangeArrowheads="1"/>
            </p:cNvSpPr>
            <p:nvPr/>
          </p:nvSpPr>
          <p:spPr bwMode="auto">
            <a:xfrm>
              <a:off x="1195" y="1042"/>
              <a:ext cx="2063" cy="250"/>
            </a:xfrm>
            <a:prstGeom prst="rect">
              <a:avLst/>
            </a:prstGeom>
            <a:noFill/>
            <a:ln w="9525" algn="ctr">
              <a:noFill/>
              <a:miter lim="800000"/>
              <a:headEnd/>
              <a:tailEnd/>
            </a:ln>
          </p:spPr>
          <p:txBody>
            <a:bodyPr wrap="none">
              <a:spAutoFit/>
            </a:bodyPr>
            <a:lstStyle/>
            <a:p>
              <a:r>
                <a:rPr lang="en-US" sz="2000"/>
                <a:t>composition &amp; packaging</a:t>
              </a:r>
            </a:p>
          </p:txBody>
        </p:sp>
      </p:grpSp>
      <p:grpSp>
        <p:nvGrpSpPr>
          <p:cNvPr id="8" name="Group 98"/>
          <p:cNvGrpSpPr>
            <a:grpSpLocks/>
          </p:cNvGrpSpPr>
          <p:nvPr/>
        </p:nvGrpSpPr>
        <p:grpSpPr bwMode="auto">
          <a:xfrm>
            <a:off x="96838" y="4559300"/>
            <a:ext cx="5157787" cy="1719263"/>
            <a:chOff x="61" y="2872"/>
            <a:chExt cx="3249" cy="1083"/>
          </a:xfrm>
        </p:grpSpPr>
        <p:grpSp>
          <p:nvGrpSpPr>
            <p:cNvPr id="1041" name="Group 80"/>
            <p:cNvGrpSpPr>
              <a:grpSpLocks/>
            </p:cNvGrpSpPr>
            <p:nvPr/>
          </p:nvGrpSpPr>
          <p:grpSpPr bwMode="auto">
            <a:xfrm>
              <a:off x="449" y="2872"/>
              <a:ext cx="2500" cy="922"/>
              <a:chOff x="449" y="2872"/>
              <a:chExt cx="2500" cy="922"/>
            </a:xfrm>
          </p:grpSpPr>
          <p:grpSp>
            <p:nvGrpSpPr>
              <p:cNvPr id="1043" name="Group 50"/>
              <p:cNvGrpSpPr>
                <a:grpSpLocks/>
              </p:cNvGrpSpPr>
              <p:nvPr/>
            </p:nvGrpSpPr>
            <p:grpSpPr bwMode="auto">
              <a:xfrm>
                <a:off x="449" y="2879"/>
                <a:ext cx="1200" cy="748"/>
                <a:chOff x="168" y="1052"/>
                <a:chExt cx="3260" cy="3020"/>
              </a:xfrm>
            </p:grpSpPr>
            <p:pic>
              <p:nvPicPr>
                <p:cNvPr id="1526835" name="Picture 51" descr="Med20"/>
                <p:cNvPicPr>
                  <a:picLocks noChangeAspect="1" noChangeArrowheads="1"/>
                </p:cNvPicPr>
                <p:nvPr/>
              </p:nvPicPr>
              <p:blipFill>
                <a:blip r:embed="rId4" cstate="print"/>
                <a:srcRect/>
                <a:stretch>
                  <a:fillRect/>
                </a:stretch>
              </p:blipFill>
              <p:spPr bwMode="auto">
                <a:xfrm>
                  <a:off x="168" y="1052"/>
                  <a:ext cx="3260" cy="3020"/>
                </a:xfrm>
                <a:prstGeom prst="rect">
                  <a:avLst/>
                </a:prstGeom>
                <a:noFill/>
                <a:ln w="9525">
                  <a:solidFill>
                    <a:schemeClr val="tx1"/>
                  </a:solidFill>
                  <a:miter lim="800000"/>
                  <a:headEnd/>
                  <a:tailEnd/>
                </a:ln>
                <a:effectLst>
                  <a:outerShdw dist="107763" dir="2700000" algn="ctr" rotWithShape="0">
                    <a:srgbClr val="808080"/>
                  </a:outerShdw>
                </a:effectLst>
              </p:spPr>
            </p:pic>
            <p:sp>
              <p:nvSpPr>
                <p:cNvPr id="1046" name="Rectangle 52"/>
                <p:cNvSpPr>
                  <a:spLocks noChangeArrowheads="1"/>
                </p:cNvSpPr>
                <p:nvPr/>
              </p:nvSpPr>
              <p:spPr bwMode="auto">
                <a:xfrm>
                  <a:off x="448" y="2640"/>
                  <a:ext cx="456" cy="96"/>
                </a:xfrm>
                <a:prstGeom prst="rect">
                  <a:avLst/>
                </a:prstGeom>
                <a:noFill/>
                <a:ln w="28575" cap="sq">
                  <a:solidFill>
                    <a:srgbClr val="FF3300"/>
                  </a:solidFill>
                  <a:miter lim="800000"/>
                  <a:headEnd type="none" w="sm" len="sm"/>
                  <a:tailEnd type="none" w="sm" len="sm"/>
                </a:ln>
              </p:spPr>
              <p:txBody>
                <a:bodyPr wrap="none" anchor="ctr"/>
                <a:lstStyle/>
                <a:p>
                  <a:endParaRPr lang="en-US"/>
                </a:p>
              </p:txBody>
            </p:sp>
            <p:grpSp>
              <p:nvGrpSpPr>
                <p:cNvPr id="1047" name="Group 53"/>
                <p:cNvGrpSpPr>
                  <a:grpSpLocks/>
                </p:cNvGrpSpPr>
                <p:nvPr/>
              </p:nvGrpSpPr>
              <p:grpSpPr bwMode="auto">
                <a:xfrm>
                  <a:off x="768" y="2192"/>
                  <a:ext cx="2248" cy="1576"/>
                  <a:chOff x="768" y="2192"/>
                  <a:chExt cx="2248" cy="1576"/>
                </a:xfrm>
              </p:grpSpPr>
              <p:sp>
                <p:nvSpPr>
                  <p:cNvPr id="1061" name="Line 54"/>
                  <p:cNvSpPr>
                    <a:spLocks noChangeShapeType="1"/>
                  </p:cNvSpPr>
                  <p:nvPr/>
                </p:nvSpPr>
                <p:spPr bwMode="auto">
                  <a:xfrm flipV="1">
                    <a:off x="808" y="2256"/>
                    <a:ext cx="672" cy="368"/>
                  </a:xfrm>
                  <a:prstGeom prst="line">
                    <a:avLst/>
                  </a:prstGeom>
                  <a:noFill/>
                  <a:ln w="28575" cap="sq">
                    <a:solidFill>
                      <a:srgbClr val="FF3300"/>
                    </a:solidFill>
                    <a:round/>
                    <a:headEnd type="none" w="sm" len="sm"/>
                    <a:tailEnd type="triangle" w="sm" len="sm"/>
                  </a:ln>
                </p:spPr>
                <p:txBody>
                  <a:bodyPr/>
                  <a:lstStyle/>
                  <a:p>
                    <a:endParaRPr lang="en-US"/>
                  </a:p>
                </p:txBody>
              </p:sp>
              <p:sp>
                <p:nvSpPr>
                  <p:cNvPr id="1062" name="Line 55"/>
                  <p:cNvSpPr>
                    <a:spLocks noChangeShapeType="1"/>
                  </p:cNvSpPr>
                  <p:nvPr/>
                </p:nvSpPr>
                <p:spPr bwMode="auto">
                  <a:xfrm flipV="1">
                    <a:off x="912" y="2472"/>
                    <a:ext cx="488" cy="160"/>
                  </a:xfrm>
                  <a:prstGeom prst="line">
                    <a:avLst/>
                  </a:prstGeom>
                  <a:noFill/>
                  <a:ln w="28575" cap="sq">
                    <a:solidFill>
                      <a:srgbClr val="FF3300"/>
                    </a:solidFill>
                    <a:round/>
                    <a:headEnd type="none" w="sm" len="sm"/>
                    <a:tailEnd type="triangle" w="sm" len="sm"/>
                  </a:ln>
                </p:spPr>
                <p:txBody>
                  <a:bodyPr/>
                  <a:lstStyle/>
                  <a:p>
                    <a:endParaRPr lang="en-US"/>
                  </a:p>
                </p:txBody>
              </p:sp>
              <p:sp>
                <p:nvSpPr>
                  <p:cNvPr id="1063" name="Line 56"/>
                  <p:cNvSpPr>
                    <a:spLocks noChangeShapeType="1"/>
                  </p:cNvSpPr>
                  <p:nvPr/>
                </p:nvSpPr>
                <p:spPr bwMode="auto">
                  <a:xfrm>
                    <a:off x="912" y="2704"/>
                    <a:ext cx="480" cy="48"/>
                  </a:xfrm>
                  <a:prstGeom prst="line">
                    <a:avLst/>
                  </a:prstGeom>
                  <a:noFill/>
                  <a:ln w="28575" cap="sq">
                    <a:solidFill>
                      <a:srgbClr val="FF3300"/>
                    </a:solidFill>
                    <a:round/>
                    <a:headEnd type="none" w="sm" len="sm"/>
                    <a:tailEnd type="triangle" w="sm" len="sm"/>
                  </a:ln>
                </p:spPr>
                <p:txBody>
                  <a:bodyPr/>
                  <a:lstStyle/>
                  <a:p>
                    <a:endParaRPr lang="en-US"/>
                  </a:p>
                </p:txBody>
              </p:sp>
              <p:sp>
                <p:nvSpPr>
                  <p:cNvPr id="1064" name="Line 57"/>
                  <p:cNvSpPr>
                    <a:spLocks noChangeShapeType="1"/>
                  </p:cNvSpPr>
                  <p:nvPr/>
                </p:nvSpPr>
                <p:spPr bwMode="auto">
                  <a:xfrm>
                    <a:off x="768" y="2744"/>
                    <a:ext cx="760" cy="536"/>
                  </a:xfrm>
                  <a:prstGeom prst="line">
                    <a:avLst/>
                  </a:prstGeom>
                  <a:noFill/>
                  <a:ln w="28575" cap="sq">
                    <a:solidFill>
                      <a:srgbClr val="FF3300"/>
                    </a:solidFill>
                    <a:round/>
                    <a:headEnd type="none" w="sm" len="sm"/>
                    <a:tailEnd type="triangle" w="sm" len="sm"/>
                  </a:ln>
                </p:spPr>
                <p:txBody>
                  <a:bodyPr/>
                  <a:lstStyle/>
                  <a:p>
                    <a:endParaRPr lang="en-US"/>
                  </a:p>
                </p:txBody>
              </p:sp>
              <p:sp>
                <p:nvSpPr>
                  <p:cNvPr id="1065" name="Line 58"/>
                  <p:cNvSpPr>
                    <a:spLocks noChangeShapeType="1"/>
                  </p:cNvSpPr>
                  <p:nvPr/>
                </p:nvSpPr>
                <p:spPr bwMode="auto">
                  <a:xfrm>
                    <a:off x="1672" y="2248"/>
                    <a:ext cx="720" cy="680"/>
                  </a:xfrm>
                  <a:prstGeom prst="line">
                    <a:avLst/>
                  </a:prstGeom>
                  <a:noFill/>
                  <a:ln w="28575" cap="sq">
                    <a:solidFill>
                      <a:srgbClr val="FF3300"/>
                    </a:solidFill>
                    <a:round/>
                    <a:headEnd type="none" w="sm" len="sm"/>
                    <a:tailEnd type="triangle" w="sm" len="sm"/>
                  </a:ln>
                </p:spPr>
                <p:txBody>
                  <a:bodyPr/>
                  <a:lstStyle/>
                  <a:p>
                    <a:endParaRPr lang="en-US"/>
                  </a:p>
                </p:txBody>
              </p:sp>
              <p:sp>
                <p:nvSpPr>
                  <p:cNvPr id="1066" name="Line 59"/>
                  <p:cNvSpPr>
                    <a:spLocks noChangeShapeType="1"/>
                  </p:cNvSpPr>
                  <p:nvPr/>
                </p:nvSpPr>
                <p:spPr bwMode="auto">
                  <a:xfrm>
                    <a:off x="1688" y="2456"/>
                    <a:ext cx="576" cy="488"/>
                  </a:xfrm>
                  <a:prstGeom prst="line">
                    <a:avLst/>
                  </a:prstGeom>
                  <a:noFill/>
                  <a:ln w="28575" cap="sq">
                    <a:solidFill>
                      <a:srgbClr val="FF3300"/>
                    </a:solidFill>
                    <a:round/>
                    <a:headEnd type="none" w="sm" len="sm"/>
                    <a:tailEnd type="triangle" w="sm" len="sm"/>
                  </a:ln>
                </p:spPr>
                <p:txBody>
                  <a:bodyPr/>
                  <a:lstStyle/>
                  <a:p>
                    <a:endParaRPr lang="en-US"/>
                  </a:p>
                </p:txBody>
              </p:sp>
              <p:sp>
                <p:nvSpPr>
                  <p:cNvPr id="1067" name="Line 60"/>
                  <p:cNvSpPr>
                    <a:spLocks noChangeShapeType="1"/>
                  </p:cNvSpPr>
                  <p:nvPr/>
                </p:nvSpPr>
                <p:spPr bwMode="auto">
                  <a:xfrm>
                    <a:off x="1896" y="2816"/>
                    <a:ext cx="312" cy="168"/>
                  </a:xfrm>
                  <a:prstGeom prst="line">
                    <a:avLst/>
                  </a:prstGeom>
                  <a:noFill/>
                  <a:ln w="28575" cap="sq">
                    <a:solidFill>
                      <a:srgbClr val="FF3300"/>
                    </a:solidFill>
                    <a:round/>
                    <a:headEnd type="none" w="sm" len="sm"/>
                    <a:tailEnd type="triangle" w="sm" len="sm"/>
                  </a:ln>
                </p:spPr>
                <p:txBody>
                  <a:bodyPr/>
                  <a:lstStyle/>
                  <a:p>
                    <a:endParaRPr lang="en-US"/>
                  </a:p>
                </p:txBody>
              </p:sp>
              <p:sp>
                <p:nvSpPr>
                  <p:cNvPr id="1068" name="Line 61"/>
                  <p:cNvSpPr>
                    <a:spLocks noChangeShapeType="1"/>
                  </p:cNvSpPr>
                  <p:nvPr/>
                </p:nvSpPr>
                <p:spPr bwMode="auto">
                  <a:xfrm flipV="1">
                    <a:off x="1896" y="3056"/>
                    <a:ext cx="312" cy="248"/>
                  </a:xfrm>
                  <a:prstGeom prst="line">
                    <a:avLst/>
                  </a:prstGeom>
                  <a:noFill/>
                  <a:ln w="28575" cap="sq">
                    <a:solidFill>
                      <a:srgbClr val="FF3300"/>
                    </a:solidFill>
                    <a:round/>
                    <a:headEnd type="none" w="sm" len="sm"/>
                    <a:tailEnd type="triangle" w="sm" len="sm"/>
                  </a:ln>
                </p:spPr>
                <p:txBody>
                  <a:bodyPr/>
                  <a:lstStyle/>
                  <a:p>
                    <a:endParaRPr lang="en-US"/>
                  </a:p>
                </p:txBody>
              </p:sp>
              <p:sp>
                <p:nvSpPr>
                  <p:cNvPr id="1069" name="Line 62"/>
                  <p:cNvSpPr>
                    <a:spLocks noChangeShapeType="1"/>
                  </p:cNvSpPr>
                  <p:nvPr/>
                </p:nvSpPr>
                <p:spPr bwMode="auto">
                  <a:xfrm flipV="1">
                    <a:off x="2568" y="2704"/>
                    <a:ext cx="448" cy="224"/>
                  </a:xfrm>
                  <a:prstGeom prst="line">
                    <a:avLst/>
                  </a:prstGeom>
                  <a:noFill/>
                  <a:ln w="28575" cap="sq">
                    <a:solidFill>
                      <a:srgbClr val="FF3300"/>
                    </a:solidFill>
                    <a:round/>
                    <a:headEnd type="none" w="sm" len="sm"/>
                    <a:tailEnd type="triangle" w="sm" len="sm"/>
                  </a:ln>
                </p:spPr>
                <p:txBody>
                  <a:bodyPr/>
                  <a:lstStyle/>
                  <a:p>
                    <a:endParaRPr lang="en-US"/>
                  </a:p>
                </p:txBody>
              </p:sp>
              <p:sp>
                <p:nvSpPr>
                  <p:cNvPr id="1070" name="Line 63"/>
                  <p:cNvSpPr>
                    <a:spLocks noChangeShapeType="1"/>
                  </p:cNvSpPr>
                  <p:nvPr/>
                </p:nvSpPr>
                <p:spPr bwMode="auto">
                  <a:xfrm>
                    <a:off x="2688" y="2984"/>
                    <a:ext cx="192" cy="16"/>
                  </a:xfrm>
                  <a:prstGeom prst="line">
                    <a:avLst/>
                  </a:prstGeom>
                  <a:noFill/>
                  <a:ln w="28575" cap="sq">
                    <a:solidFill>
                      <a:srgbClr val="FF3300"/>
                    </a:solidFill>
                    <a:round/>
                    <a:headEnd type="none" w="sm" len="sm"/>
                    <a:tailEnd type="triangle" w="sm" len="sm"/>
                  </a:ln>
                </p:spPr>
                <p:txBody>
                  <a:bodyPr/>
                  <a:lstStyle/>
                  <a:p>
                    <a:endParaRPr lang="en-US"/>
                  </a:p>
                </p:txBody>
              </p:sp>
              <p:sp>
                <p:nvSpPr>
                  <p:cNvPr id="1071" name="Line 64"/>
                  <p:cNvSpPr>
                    <a:spLocks noChangeShapeType="1"/>
                  </p:cNvSpPr>
                  <p:nvPr/>
                </p:nvSpPr>
                <p:spPr bwMode="auto">
                  <a:xfrm flipV="1">
                    <a:off x="2488" y="2192"/>
                    <a:ext cx="408" cy="736"/>
                  </a:xfrm>
                  <a:prstGeom prst="line">
                    <a:avLst/>
                  </a:prstGeom>
                  <a:noFill/>
                  <a:ln w="28575" cap="sq">
                    <a:solidFill>
                      <a:srgbClr val="FF3300"/>
                    </a:solidFill>
                    <a:round/>
                    <a:headEnd type="none" w="sm" len="sm"/>
                    <a:tailEnd type="triangle" w="sm" len="sm"/>
                  </a:ln>
                </p:spPr>
                <p:txBody>
                  <a:bodyPr/>
                  <a:lstStyle/>
                  <a:p>
                    <a:endParaRPr lang="en-US"/>
                  </a:p>
                </p:txBody>
              </p:sp>
              <p:sp>
                <p:nvSpPr>
                  <p:cNvPr id="1072" name="Line 65"/>
                  <p:cNvSpPr>
                    <a:spLocks noChangeShapeType="1"/>
                  </p:cNvSpPr>
                  <p:nvPr/>
                </p:nvSpPr>
                <p:spPr bwMode="auto">
                  <a:xfrm flipH="1">
                    <a:off x="2392" y="3048"/>
                    <a:ext cx="32" cy="720"/>
                  </a:xfrm>
                  <a:prstGeom prst="line">
                    <a:avLst/>
                  </a:prstGeom>
                  <a:noFill/>
                  <a:ln w="28575" cap="sq">
                    <a:solidFill>
                      <a:srgbClr val="FF3300"/>
                    </a:solidFill>
                    <a:round/>
                    <a:headEnd type="none" w="sm" len="sm"/>
                    <a:tailEnd type="triangle" w="sm" len="sm"/>
                  </a:ln>
                </p:spPr>
                <p:txBody>
                  <a:bodyPr/>
                  <a:lstStyle/>
                  <a:p>
                    <a:endParaRPr lang="en-US"/>
                  </a:p>
                </p:txBody>
              </p:sp>
            </p:grpSp>
            <p:sp>
              <p:nvSpPr>
                <p:cNvPr id="1048" name="Rectangle 66"/>
                <p:cNvSpPr>
                  <a:spLocks noChangeArrowheads="1"/>
                </p:cNvSpPr>
                <p:nvPr/>
              </p:nvSpPr>
              <p:spPr bwMode="auto">
                <a:xfrm>
                  <a:off x="216" y="3728"/>
                  <a:ext cx="456" cy="96"/>
                </a:xfrm>
                <a:prstGeom prst="rect">
                  <a:avLst/>
                </a:prstGeom>
                <a:noFill/>
                <a:ln w="28575" cap="sq">
                  <a:solidFill>
                    <a:srgbClr val="0000FF"/>
                  </a:solidFill>
                  <a:miter lim="800000"/>
                  <a:headEnd type="none" w="sm" len="sm"/>
                  <a:tailEnd type="none" w="sm" len="sm"/>
                </a:ln>
              </p:spPr>
              <p:txBody>
                <a:bodyPr wrap="none" anchor="ctr"/>
                <a:lstStyle/>
                <a:p>
                  <a:endParaRPr lang="en-US"/>
                </a:p>
              </p:txBody>
            </p:sp>
            <p:grpSp>
              <p:nvGrpSpPr>
                <p:cNvPr id="1049" name="Group 67"/>
                <p:cNvGrpSpPr>
                  <a:grpSpLocks/>
                </p:cNvGrpSpPr>
                <p:nvPr/>
              </p:nvGrpSpPr>
              <p:grpSpPr bwMode="auto">
                <a:xfrm>
                  <a:off x="568" y="2192"/>
                  <a:ext cx="2528" cy="1680"/>
                  <a:chOff x="568" y="2192"/>
                  <a:chExt cx="2528" cy="1680"/>
                </a:xfrm>
              </p:grpSpPr>
              <p:sp>
                <p:nvSpPr>
                  <p:cNvPr id="1051" name="Line 68"/>
                  <p:cNvSpPr>
                    <a:spLocks noChangeShapeType="1"/>
                  </p:cNvSpPr>
                  <p:nvPr/>
                </p:nvSpPr>
                <p:spPr bwMode="auto">
                  <a:xfrm>
                    <a:off x="680" y="3800"/>
                    <a:ext cx="680" cy="72"/>
                  </a:xfrm>
                  <a:prstGeom prst="line">
                    <a:avLst/>
                  </a:prstGeom>
                  <a:noFill/>
                  <a:ln w="28575" cap="sq">
                    <a:solidFill>
                      <a:srgbClr val="0000FF"/>
                    </a:solidFill>
                    <a:round/>
                    <a:headEnd type="none" w="sm" len="sm"/>
                    <a:tailEnd type="triangle" w="sm" len="sm"/>
                  </a:ln>
                </p:spPr>
                <p:txBody>
                  <a:bodyPr/>
                  <a:lstStyle/>
                  <a:p>
                    <a:endParaRPr lang="en-US"/>
                  </a:p>
                </p:txBody>
              </p:sp>
              <p:sp>
                <p:nvSpPr>
                  <p:cNvPr id="1052" name="Line 69"/>
                  <p:cNvSpPr>
                    <a:spLocks noChangeShapeType="1"/>
                  </p:cNvSpPr>
                  <p:nvPr/>
                </p:nvSpPr>
                <p:spPr bwMode="auto">
                  <a:xfrm flipV="1">
                    <a:off x="688" y="3688"/>
                    <a:ext cx="680" cy="64"/>
                  </a:xfrm>
                  <a:prstGeom prst="line">
                    <a:avLst/>
                  </a:prstGeom>
                  <a:noFill/>
                  <a:ln w="28575" cap="sq">
                    <a:solidFill>
                      <a:srgbClr val="0000FF"/>
                    </a:solidFill>
                    <a:round/>
                    <a:headEnd type="none" w="sm" len="sm"/>
                    <a:tailEnd type="triangle" w="sm" len="sm"/>
                  </a:ln>
                </p:spPr>
                <p:txBody>
                  <a:bodyPr/>
                  <a:lstStyle/>
                  <a:p>
                    <a:endParaRPr lang="en-US"/>
                  </a:p>
                </p:txBody>
              </p:sp>
              <p:sp>
                <p:nvSpPr>
                  <p:cNvPr id="1053" name="Line 70"/>
                  <p:cNvSpPr>
                    <a:spLocks noChangeShapeType="1"/>
                  </p:cNvSpPr>
                  <p:nvPr/>
                </p:nvSpPr>
                <p:spPr bwMode="auto">
                  <a:xfrm flipV="1">
                    <a:off x="568" y="3552"/>
                    <a:ext cx="800" cy="168"/>
                  </a:xfrm>
                  <a:prstGeom prst="line">
                    <a:avLst/>
                  </a:prstGeom>
                  <a:noFill/>
                  <a:ln w="28575" cap="sq">
                    <a:solidFill>
                      <a:srgbClr val="0000FF"/>
                    </a:solidFill>
                    <a:round/>
                    <a:headEnd type="none" w="sm" len="sm"/>
                    <a:tailEnd type="triangle" w="sm" len="sm"/>
                  </a:ln>
                </p:spPr>
                <p:txBody>
                  <a:bodyPr/>
                  <a:lstStyle/>
                  <a:p>
                    <a:endParaRPr lang="en-US"/>
                  </a:p>
                </p:txBody>
              </p:sp>
              <p:sp>
                <p:nvSpPr>
                  <p:cNvPr id="1054" name="Line 71"/>
                  <p:cNvSpPr>
                    <a:spLocks noChangeShapeType="1"/>
                  </p:cNvSpPr>
                  <p:nvPr/>
                </p:nvSpPr>
                <p:spPr bwMode="auto">
                  <a:xfrm flipV="1">
                    <a:off x="1896" y="3048"/>
                    <a:ext cx="392" cy="408"/>
                  </a:xfrm>
                  <a:prstGeom prst="line">
                    <a:avLst/>
                  </a:prstGeom>
                  <a:noFill/>
                  <a:ln w="28575" cap="sq">
                    <a:solidFill>
                      <a:srgbClr val="0000FF"/>
                    </a:solidFill>
                    <a:round/>
                    <a:headEnd type="none" w="sm" len="sm"/>
                    <a:tailEnd type="triangle" w="sm" len="sm"/>
                  </a:ln>
                </p:spPr>
                <p:txBody>
                  <a:bodyPr/>
                  <a:lstStyle/>
                  <a:p>
                    <a:endParaRPr lang="en-US"/>
                  </a:p>
                </p:txBody>
              </p:sp>
              <p:sp>
                <p:nvSpPr>
                  <p:cNvPr id="1055" name="Line 72"/>
                  <p:cNvSpPr>
                    <a:spLocks noChangeShapeType="1"/>
                  </p:cNvSpPr>
                  <p:nvPr/>
                </p:nvSpPr>
                <p:spPr bwMode="auto">
                  <a:xfrm flipV="1">
                    <a:off x="1896" y="3056"/>
                    <a:ext cx="448" cy="600"/>
                  </a:xfrm>
                  <a:prstGeom prst="line">
                    <a:avLst/>
                  </a:prstGeom>
                  <a:noFill/>
                  <a:ln w="28575" cap="sq">
                    <a:solidFill>
                      <a:srgbClr val="0000FF"/>
                    </a:solidFill>
                    <a:round/>
                    <a:headEnd type="none" w="sm" len="sm"/>
                    <a:tailEnd type="triangle" w="sm" len="sm"/>
                  </a:ln>
                </p:spPr>
                <p:txBody>
                  <a:bodyPr/>
                  <a:lstStyle/>
                  <a:p>
                    <a:endParaRPr lang="en-US"/>
                  </a:p>
                </p:txBody>
              </p:sp>
              <p:sp>
                <p:nvSpPr>
                  <p:cNvPr id="1056" name="Line 73"/>
                  <p:cNvSpPr>
                    <a:spLocks noChangeShapeType="1"/>
                  </p:cNvSpPr>
                  <p:nvPr/>
                </p:nvSpPr>
                <p:spPr bwMode="auto">
                  <a:xfrm flipV="1">
                    <a:off x="1840" y="3024"/>
                    <a:ext cx="560" cy="792"/>
                  </a:xfrm>
                  <a:prstGeom prst="line">
                    <a:avLst/>
                  </a:prstGeom>
                  <a:noFill/>
                  <a:ln w="28575" cap="sq">
                    <a:solidFill>
                      <a:srgbClr val="0000FF"/>
                    </a:solidFill>
                    <a:round/>
                    <a:headEnd type="none" w="sm" len="sm"/>
                    <a:tailEnd type="triangle" w="sm" len="sm"/>
                  </a:ln>
                </p:spPr>
                <p:txBody>
                  <a:bodyPr/>
                  <a:lstStyle/>
                  <a:p>
                    <a:endParaRPr lang="en-US"/>
                  </a:p>
                </p:txBody>
              </p:sp>
              <p:sp>
                <p:nvSpPr>
                  <p:cNvPr id="1057" name="Line 74"/>
                  <p:cNvSpPr>
                    <a:spLocks noChangeShapeType="1"/>
                  </p:cNvSpPr>
                  <p:nvPr/>
                </p:nvSpPr>
                <p:spPr bwMode="auto">
                  <a:xfrm flipV="1">
                    <a:off x="2528" y="2192"/>
                    <a:ext cx="400" cy="728"/>
                  </a:xfrm>
                  <a:prstGeom prst="line">
                    <a:avLst/>
                  </a:prstGeom>
                  <a:noFill/>
                  <a:ln w="28575" cap="sq">
                    <a:solidFill>
                      <a:srgbClr val="0000FF"/>
                    </a:solidFill>
                    <a:round/>
                    <a:headEnd type="none" w="sm" len="sm"/>
                    <a:tailEnd type="triangle" w="sm" len="sm"/>
                  </a:ln>
                </p:spPr>
                <p:txBody>
                  <a:bodyPr/>
                  <a:lstStyle/>
                  <a:p>
                    <a:endParaRPr lang="en-US"/>
                  </a:p>
                </p:txBody>
              </p:sp>
              <p:sp>
                <p:nvSpPr>
                  <p:cNvPr id="1058" name="Line 75"/>
                  <p:cNvSpPr>
                    <a:spLocks noChangeShapeType="1"/>
                  </p:cNvSpPr>
                  <p:nvPr/>
                </p:nvSpPr>
                <p:spPr bwMode="auto">
                  <a:xfrm flipV="1">
                    <a:off x="2624" y="2728"/>
                    <a:ext cx="472" cy="216"/>
                  </a:xfrm>
                  <a:prstGeom prst="line">
                    <a:avLst/>
                  </a:prstGeom>
                  <a:noFill/>
                  <a:ln w="28575" cap="sq">
                    <a:solidFill>
                      <a:srgbClr val="0000FF"/>
                    </a:solidFill>
                    <a:round/>
                    <a:headEnd type="none" w="sm" len="sm"/>
                    <a:tailEnd type="triangle" w="sm" len="sm"/>
                  </a:ln>
                </p:spPr>
                <p:txBody>
                  <a:bodyPr/>
                  <a:lstStyle/>
                  <a:p>
                    <a:endParaRPr lang="en-US"/>
                  </a:p>
                </p:txBody>
              </p:sp>
              <p:sp>
                <p:nvSpPr>
                  <p:cNvPr id="1059" name="Line 76"/>
                  <p:cNvSpPr>
                    <a:spLocks noChangeShapeType="1"/>
                  </p:cNvSpPr>
                  <p:nvPr/>
                </p:nvSpPr>
                <p:spPr bwMode="auto">
                  <a:xfrm>
                    <a:off x="2696" y="3024"/>
                    <a:ext cx="168" cy="8"/>
                  </a:xfrm>
                  <a:prstGeom prst="line">
                    <a:avLst/>
                  </a:prstGeom>
                  <a:noFill/>
                  <a:ln w="28575" cap="sq">
                    <a:solidFill>
                      <a:srgbClr val="0000FF"/>
                    </a:solidFill>
                    <a:round/>
                    <a:headEnd type="none" w="sm" len="sm"/>
                    <a:tailEnd type="triangle" w="sm" len="sm"/>
                  </a:ln>
                </p:spPr>
                <p:txBody>
                  <a:bodyPr/>
                  <a:lstStyle/>
                  <a:p>
                    <a:endParaRPr lang="en-US"/>
                  </a:p>
                </p:txBody>
              </p:sp>
              <p:sp>
                <p:nvSpPr>
                  <p:cNvPr id="1060" name="Rectangle 77" descr="Wide upward diagonal"/>
                  <p:cNvSpPr>
                    <a:spLocks noChangeArrowheads="1"/>
                  </p:cNvSpPr>
                  <p:nvPr/>
                </p:nvSpPr>
                <p:spPr bwMode="auto">
                  <a:xfrm>
                    <a:off x="2200" y="2952"/>
                    <a:ext cx="456" cy="96"/>
                  </a:xfrm>
                  <a:prstGeom prst="rect">
                    <a:avLst/>
                  </a:prstGeom>
                  <a:pattFill prst="wdUpDiag">
                    <a:fgClr>
                      <a:srgbClr val="FF3300"/>
                    </a:fgClr>
                    <a:bgClr>
                      <a:srgbClr val="0000FF"/>
                    </a:bgClr>
                  </a:pattFill>
                  <a:ln w="28575" cap="sq">
                    <a:solidFill>
                      <a:srgbClr val="0000FF"/>
                    </a:solidFill>
                    <a:miter lim="800000"/>
                    <a:headEnd type="none" w="sm" len="sm"/>
                    <a:tailEnd type="none" w="sm" len="sm"/>
                  </a:ln>
                </p:spPr>
                <p:txBody>
                  <a:bodyPr wrap="none" anchor="ctr"/>
                  <a:lstStyle/>
                  <a:p>
                    <a:endParaRPr lang="en-US"/>
                  </a:p>
                </p:txBody>
              </p:sp>
            </p:grpSp>
            <p:sp>
              <p:nvSpPr>
                <p:cNvPr id="1050" name="Rectangle 78"/>
                <p:cNvSpPr>
                  <a:spLocks noChangeArrowheads="1"/>
                </p:cNvSpPr>
                <p:nvPr/>
              </p:nvSpPr>
              <p:spPr bwMode="auto">
                <a:xfrm>
                  <a:off x="366" y="1092"/>
                  <a:ext cx="1776" cy="1038"/>
                </a:xfrm>
                <a:prstGeom prst="rect">
                  <a:avLst/>
                </a:prstGeom>
                <a:noFill/>
                <a:ln w="38100">
                  <a:solidFill>
                    <a:schemeClr val="hlink"/>
                  </a:solidFill>
                  <a:prstDash val="dash"/>
                  <a:miter lim="800000"/>
                  <a:headEnd/>
                  <a:tailEnd/>
                </a:ln>
              </p:spPr>
              <p:txBody>
                <a:bodyPr wrap="none" anchor="ctr"/>
                <a:lstStyle/>
                <a:p>
                  <a:endParaRPr lang="en-US"/>
                </a:p>
              </p:txBody>
            </p:sp>
          </p:grpSp>
          <p:pic>
            <p:nvPicPr>
              <p:cNvPr id="1044" name="Picture 79"/>
              <p:cNvPicPr>
                <a:picLocks noChangeAspect="1" noChangeArrowheads="1"/>
              </p:cNvPicPr>
              <p:nvPr/>
            </p:nvPicPr>
            <p:blipFill>
              <a:blip r:embed="rId5" cstate="print"/>
              <a:srcRect/>
              <a:stretch>
                <a:fillRect/>
              </a:stretch>
            </p:blipFill>
            <p:spPr bwMode="auto">
              <a:xfrm>
                <a:off x="1719" y="2872"/>
                <a:ext cx="1230" cy="922"/>
              </a:xfrm>
              <a:prstGeom prst="rect">
                <a:avLst/>
              </a:prstGeom>
              <a:noFill/>
              <a:ln w="9525">
                <a:noFill/>
                <a:miter lim="800000"/>
                <a:headEnd/>
                <a:tailEnd/>
              </a:ln>
            </p:spPr>
          </p:pic>
        </p:grpSp>
        <p:sp>
          <p:nvSpPr>
            <p:cNvPr id="1042" name="Text Box 89"/>
            <p:cNvSpPr txBox="1">
              <a:spLocks noChangeArrowheads="1"/>
            </p:cNvSpPr>
            <p:nvPr/>
          </p:nvSpPr>
          <p:spPr bwMode="auto">
            <a:xfrm>
              <a:off x="61" y="3705"/>
              <a:ext cx="3249" cy="250"/>
            </a:xfrm>
            <a:prstGeom prst="rect">
              <a:avLst/>
            </a:prstGeom>
            <a:noFill/>
            <a:ln w="9525" algn="ctr">
              <a:noFill/>
              <a:miter lim="800000"/>
              <a:headEnd/>
              <a:tailEnd/>
            </a:ln>
          </p:spPr>
          <p:txBody>
            <a:bodyPr wrap="none">
              <a:spAutoFit/>
            </a:bodyPr>
            <a:lstStyle/>
            <a:p>
              <a:r>
                <a:rPr lang="en-US" sz="2000"/>
                <a:t>analysis, validation &amp; verification, testing</a:t>
              </a:r>
            </a:p>
          </p:txBody>
        </p:sp>
      </p:grpSp>
      <p:grpSp>
        <p:nvGrpSpPr>
          <p:cNvPr id="13" name="Group 96"/>
          <p:cNvGrpSpPr>
            <a:grpSpLocks/>
          </p:cNvGrpSpPr>
          <p:nvPr/>
        </p:nvGrpSpPr>
        <p:grpSpPr bwMode="auto">
          <a:xfrm>
            <a:off x="6126163" y="3863975"/>
            <a:ext cx="2406650" cy="2538413"/>
            <a:chOff x="3859" y="2440"/>
            <a:chExt cx="1516" cy="1599"/>
          </a:xfrm>
        </p:grpSpPr>
        <p:graphicFrame>
          <p:nvGraphicFramePr>
            <p:cNvPr id="1026" name="Object 46"/>
            <p:cNvGraphicFramePr>
              <a:graphicFrameLocks noChangeAspect="1"/>
            </p:cNvGraphicFramePr>
            <p:nvPr/>
          </p:nvGraphicFramePr>
          <p:xfrm>
            <a:off x="4164" y="2440"/>
            <a:ext cx="933" cy="1084"/>
          </p:xfrm>
          <a:graphic>
            <a:graphicData uri="http://schemas.openxmlformats.org/presentationml/2006/ole">
              <p:oleObj spid="_x0000_s1026" name="Visio" r:id="rId6" imgW="1637871" imgH="1903238" progId="Visio.Drawing.11">
                <p:embed/>
              </p:oleObj>
            </a:graphicData>
          </a:graphic>
        </p:graphicFrame>
        <p:sp>
          <p:nvSpPr>
            <p:cNvPr id="1040" name="Text Box 90"/>
            <p:cNvSpPr txBox="1">
              <a:spLocks noChangeArrowheads="1"/>
            </p:cNvSpPr>
            <p:nvPr/>
          </p:nvSpPr>
          <p:spPr bwMode="auto">
            <a:xfrm>
              <a:off x="3859" y="3597"/>
              <a:ext cx="1516" cy="442"/>
            </a:xfrm>
            <a:prstGeom prst="rect">
              <a:avLst/>
            </a:prstGeom>
            <a:noFill/>
            <a:ln w="9525" algn="ctr">
              <a:noFill/>
              <a:miter lim="800000"/>
              <a:headEnd/>
              <a:tailEnd/>
            </a:ln>
          </p:spPr>
          <p:txBody>
            <a:bodyPr>
              <a:spAutoFit/>
            </a:bodyPr>
            <a:lstStyle/>
            <a:p>
              <a:r>
                <a:rPr lang="en-US" sz="2000"/>
                <a:t>configuration &amp; optimization</a:t>
              </a:r>
            </a:p>
          </p:txBody>
        </p:sp>
      </p:grpSp>
      <p:grpSp>
        <p:nvGrpSpPr>
          <p:cNvPr id="14" name="Group 95"/>
          <p:cNvGrpSpPr>
            <a:grpSpLocks/>
          </p:cNvGrpSpPr>
          <p:nvPr/>
        </p:nvGrpSpPr>
        <p:grpSpPr bwMode="auto">
          <a:xfrm>
            <a:off x="5781675" y="801688"/>
            <a:ext cx="3284538" cy="2762250"/>
            <a:chOff x="3642" y="505"/>
            <a:chExt cx="2069" cy="1740"/>
          </a:xfrm>
        </p:grpSpPr>
        <p:sp>
          <p:nvSpPr>
            <p:cNvPr id="1526829" name="Cloud"/>
            <p:cNvSpPr>
              <a:spLocks noChangeAspect="1" noEditPoints="1" noChangeArrowheads="1"/>
            </p:cNvSpPr>
            <p:nvPr/>
          </p:nvSpPr>
          <p:spPr bwMode="auto">
            <a:xfrm>
              <a:off x="4059" y="760"/>
              <a:ext cx="1115" cy="74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036" name="Text Box 84"/>
            <p:cNvSpPr txBox="1">
              <a:spLocks noChangeArrowheads="1"/>
            </p:cNvSpPr>
            <p:nvPr/>
          </p:nvSpPr>
          <p:spPr bwMode="auto">
            <a:xfrm>
              <a:off x="3642" y="1803"/>
              <a:ext cx="2069" cy="442"/>
            </a:xfrm>
            <a:prstGeom prst="rect">
              <a:avLst/>
            </a:prstGeom>
            <a:noFill/>
            <a:ln w="9525" algn="ctr">
              <a:noFill/>
              <a:miter lim="800000"/>
              <a:headEnd/>
              <a:tailEnd/>
            </a:ln>
          </p:spPr>
          <p:txBody>
            <a:bodyPr>
              <a:spAutoFit/>
            </a:bodyPr>
            <a:lstStyle/>
            <a:p>
              <a:r>
                <a:rPr lang="en-US" sz="2000" dirty="0"/>
                <a:t>deployment planning &amp; QoS provisioning</a:t>
              </a:r>
            </a:p>
          </p:txBody>
        </p:sp>
        <p:pic>
          <p:nvPicPr>
            <p:cNvPr id="1037" name="Picture 92" descr="MCj04247900000[1]"/>
            <p:cNvPicPr>
              <a:picLocks noChangeAspect="1" noChangeArrowheads="1"/>
            </p:cNvPicPr>
            <p:nvPr/>
          </p:nvPicPr>
          <p:blipFill>
            <a:blip r:embed="rId7" cstate="print"/>
            <a:srcRect/>
            <a:stretch>
              <a:fillRect/>
            </a:stretch>
          </p:blipFill>
          <p:spPr bwMode="auto">
            <a:xfrm>
              <a:off x="4464" y="1198"/>
              <a:ext cx="569" cy="592"/>
            </a:xfrm>
            <a:prstGeom prst="rect">
              <a:avLst/>
            </a:prstGeom>
            <a:noFill/>
            <a:ln w="9525">
              <a:noFill/>
              <a:miter lim="800000"/>
              <a:headEnd/>
              <a:tailEnd/>
            </a:ln>
          </p:spPr>
        </p:pic>
        <p:pic>
          <p:nvPicPr>
            <p:cNvPr id="1038" name="Picture 93" descr="MCj04247900000[1]"/>
            <p:cNvPicPr>
              <a:picLocks noChangeAspect="1" noChangeArrowheads="1"/>
            </p:cNvPicPr>
            <p:nvPr/>
          </p:nvPicPr>
          <p:blipFill>
            <a:blip r:embed="rId7" cstate="print"/>
            <a:srcRect/>
            <a:stretch>
              <a:fillRect/>
            </a:stretch>
          </p:blipFill>
          <p:spPr bwMode="auto">
            <a:xfrm>
              <a:off x="3874" y="572"/>
              <a:ext cx="569" cy="592"/>
            </a:xfrm>
            <a:prstGeom prst="rect">
              <a:avLst/>
            </a:prstGeom>
            <a:noFill/>
            <a:ln w="9525">
              <a:noFill/>
              <a:miter lim="800000"/>
              <a:headEnd/>
              <a:tailEnd/>
            </a:ln>
          </p:spPr>
        </p:pic>
        <p:pic>
          <p:nvPicPr>
            <p:cNvPr id="1039" name="Picture 94" descr="MCj04247900000[1]"/>
            <p:cNvPicPr>
              <a:picLocks noChangeAspect="1" noChangeArrowheads="1"/>
            </p:cNvPicPr>
            <p:nvPr/>
          </p:nvPicPr>
          <p:blipFill>
            <a:blip r:embed="rId7" cstate="print"/>
            <a:srcRect/>
            <a:stretch>
              <a:fillRect/>
            </a:stretch>
          </p:blipFill>
          <p:spPr bwMode="auto">
            <a:xfrm>
              <a:off x="4953" y="505"/>
              <a:ext cx="569" cy="592"/>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1"/>
          </p:nvPr>
        </p:nvSpPr>
        <p:spPr>
          <a:noFill/>
        </p:spPr>
        <p:txBody>
          <a:bodyPr/>
          <a:lstStyle/>
          <a:p>
            <a:fld id="{7BBE3338-21B6-4858-9365-0B0AE2003B33}" type="slidenum">
              <a:rPr lang="en-US"/>
              <a:pPr/>
              <a:t>15</a:t>
            </a:fld>
            <a:endParaRPr lang="en-US"/>
          </a:p>
        </p:txBody>
      </p:sp>
      <p:pic>
        <p:nvPicPr>
          <p:cNvPr id="28675" name="Picture 2" descr="Presentation1"/>
          <p:cNvPicPr>
            <a:picLocks noChangeAspect="1" noChangeArrowheads="1"/>
          </p:cNvPicPr>
          <p:nvPr/>
        </p:nvPicPr>
        <p:blipFill>
          <a:blip r:embed="rId3" cstate="print"/>
          <a:srcRect/>
          <a:stretch>
            <a:fillRect/>
          </a:stretch>
        </p:blipFill>
        <p:spPr bwMode="auto">
          <a:xfrm>
            <a:off x="155575" y="873125"/>
            <a:ext cx="8859838" cy="5557838"/>
          </a:xfrm>
          <a:prstGeom prst="rect">
            <a:avLst/>
          </a:prstGeom>
          <a:noFill/>
          <a:ln w="9525">
            <a:noFill/>
            <a:miter lim="800000"/>
            <a:headEnd/>
            <a:tailEnd/>
          </a:ln>
        </p:spPr>
      </p:pic>
      <p:grpSp>
        <p:nvGrpSpPr>
          <p:cNvPr id="2" name="Group 3"/>
          <p:cNvGrpSpPr>
            <a:grpSpLocks/>
          </p:cNvGrpSpPr>
          <p:nvPr/>
        </p:nvGrpSpPr>
        <p:grpSpPr bwMode="auto">
          <a:xfrm>
            <a:off x="338138" y="3132138"/>
            <a:ext cx="8501062" cy="3055937"/>
            <a:chOff x="123" y="2338"/>
            <a:chExt cx="5739" cy="2063"/>
          </a:xfrm>
        </p:grpSpPr>
        <p:pic>
          <p:nvPicPr>
            <p:cNvPr id="28714" name="Picture 4" descr="AppIntSpaghettiIXO"/>
            <p:cNvPicPr>
              <a:picLocks noChangeAspect="1" noChangeArrowheads="1"/>
            </p:cNvPicPr>
            <p:nvPr/>
          </p:nvPicPr>
          <p:blipFill>
            <a:blip r:embed="rId4" cstate="print"/>
            <a:srcRect/>
            <a:stretch>
              <a:fillRect/>
            </a:stretch>
          </p:blipFill>
          <p:spPr bwMode="auto">
            <a:xfrm>
              <a:off x="2804" y="2338"/>
              <a:ext cx="3058" cy="2001"/>
            </a:xfrm>
            <a:prstGeom prst="rect">
              <a:avLst/>
            </a:prstGeom>
            <a:noFill/>
            <a:ln w="9525">
              <a:noFill/>
              <a:miter lim="800000"/>
              <a:headEnd/>
              <a:tailEnd/>
            </a:ln>
          </p:spPr>
        </p:pic>
        <p:sp>
          <p:nvSpPr>
            <p:cNvPr id="28715" name="Text Box 5"/>
            <p:cNvSpPr txBox="1">
              <a:spLocks noChangeArrowheads="1"/>
            </p:cNvSpPr>
            <p:nvPr/>
          </p:nvSpPr>
          <p:spPr bwMode="auto">
            <a:xfrm>
              <a:off x="123" y="2571"/>
              <a:ext cx="2594" cy="1830"/>
            </a:xfrm>
            <a:prstGeom prst="rect">
              <a:avLst/>
            </a:prstGeom>
            <a:noFill/>
            <a:ln w="9525" algn="ctr">
              <a:noFill/>
              <a:miter lim="800000"/>
              <a:headEnd/>
              <a:tailEnd/>
            </a:ln>
          </p:spPr>
          <p:txBody>
            <a:bodyPr>
              <a:spAutoFit/>
            </a:bodyPr>
            <a:lstStyle/>
            <a:p>
              <a:pPr marL="112713" indent="-112713" algn="l">
                <a:spcBef>
                  <a:spcPct val="20000"/>
                </a:spcBef>
              </a:pPr>
              <a:r>
                <a:rPr lang="en-US" sz="2000" b="0">
                  <a:cs typeface="Arial" charset="0"/>
                </a:rPr>
                <a:t>Variability in the </a:t>
              </a:r>
              <a:r>
                <a:rPr lang="en-US" sz="2000" i="1">
                  <a:cs typeface="Arial" charset="0"/>
                </a:rPr>
                <a:t>solution space </a:t>
              </a:r>
              <a:r>
                <a:rPr lang="en-US" sz="2000" b="0">
                  <a:cs typeface="Arial" charset="0"/>
                </a:rPr>
                <a:t>(systems integrator role)</a:t>
              </a:r>
            </a:p>
            <a:p>
              <a:pPr marL="112713" indent="-112713" algn="l">
                <a:spcBef>
                  <a:spcPct val="20000"/>
                </a:spcBef>
                <a:buFontTx/>
                <a:buChar char="•"/>
              </a:pPr>
              <a:r>
                <a:rPr lang="en-US" sz="2000" b="0">
                  <a:cs typeface="Arial" charset="0"/>
                </a:rPr>
                <a:t>Diversity in platforms, languages, protocols &amp; tool environments</a:t>
              </a:r>
            </a:p>
            <a:p>
              <a:pPr marL="112713" indent="-112713" algn="l">
                <a:spcBef>
                  <a:spcPct val="20000"/>
                </a:spcBef>
                <a:buFontTx/>
                <a:buChar char="•"/>
              </a:pPr>
              <a:r>
                <a:rPr lang="en-US" sz="2000" b="0">
                  <a:cs typeface="Arial" charset="0"/>
                </a:rPr>
                <a:t>Enormous accidental &amp; inherent complexities</a:t>
              </a:r>
            </a:p>
            <a:p>
              <a:pPr marL="112713" indent="-112713" algn="l">
                <a:spcBef>
                  <a:spcPct val="20000"/>
                </a:spcBef>
                <a:buFontTx/>
                <a:buChar char="•"/>
              </a:pPr>
              <a:r>
                <a:rPr lang="en-US" sz="2000" b="0">
                  <a:cs typeface="Arial" charset="0"/>
                </a:rPr>
                <a:t>Continuous evolution &amp; change</a:t>
              </a:r>
            </a:p>
          </p:txBody>
        </p:sp>
      </p:grpSp>
      <p:sp>
        <p:nvSpPr>
          <p:cNvPr id="28677" name="Rectangle 6"/>
          <p:cNvSpPr>
            <a:spLocks noGrp="1" noChangeArrowheads="1"/>
          </p:cNvSpPr>
          <p:nvPr>
            <p:ph type="title"/>
          </p:nvPr>
        </p:nvSpPr>
        <p:spPr>
          <a:xfrm>
            <a:off x="0" y="131763"/>
            <a:ext cx="9144000" cy="381000"/>
          </a:xfrm>
        </p:spPr>
        <p:txBody>
          <a:bodyPr/>
          <a:lstStyle/>
          <a:p>
            <a:pPr eaLnBrk="1" hangingPunct="1">
              <a:lnSpc>
                <a:spcPct val="85000"/>
              </a:lnSpc>
            </a:pPr>
            <a:r>
              <a:rPr lang="en-US" smtClean="0"/>
              <a:t>Challenges in Realizing DRE Systems</a:t>
            </a:r>
          </a:p>
        </p:txBody>
      </p:sp>
      <p:sp>
        <p:nvSpPr>
          <p:cNvPr id="28678" name="Text Box 7"/>
          <p:cNvSpPr txBox="1">
            <a:spLocks noChangeArrowheads="1"/>
          </p:cNvSpPr>
          <p:nvPr/>
        </p:nvSpPr>
        <p:spPr bwMode="auto">
          <a:xfrm>
            <a:off x="5073650" y="882650"/>
            <a:ext cx="3986213" cy="2101850"/>
          </a:xfrm>
          <a:prstGeom prst="rect">
            <a:avLst/>
          </a:prstGeom>
          <a:noFill/>
          <a:ln w="9525" algn="ctr">
            <a:noFill/>
            <a:miter lim="800000"/>
            <a:headEnd/>
            <a:tailEnd/>
          </a:ln>
        </p:spPr>
        <p:txBody>
          <a:bodyPr>
            <a:spAutoFit/>
          </a:bodyPr>
          <a:lstStyle/>
          <a:p>
            <a:pPr marL="112713" indent="-112713" algn="l">
              <a:spcBef>
                <a:spcPct val="20000"/>
              </a:spcBef>
            </a:pPr>
            <a:r>
              <a:rPr lang="en-US" sz="2000" b="0">
                <a:cs typeface="Arial" charset="0"/>
              </a:rPr>
              <a:t>Variability in the </a:t>
            </a:r>
            <a:r>
              <a:rPr lang="en-US" sz="2000" i="1">
                <a:cs typeface="Arial" charset="0"/>
              </a:rPr>
              <a:t>problem space </a:t>
            </a:r>
            <a:r>
              <a:rPr lang="en-US" sz="2000" b="0">
                <a:cs typeface="Arial" charset="0"/>
              </a:rPr>
              <a:t>(domain expert role)</a:t>
            </a:r>
          </a:p>
          <a:p>
            <a:pPr marL="112713" indent="-112713" algn="l">
              <a:spcBef>
                <a:spcPct val="20000"/>
              </a:spcBef>
              <a:buFontTx/>
              <a:buChar char="•"/>
            </a:pPr>
            <a:r>
              <a:rPr lang="en-US" sz="2000" b="0">
                <a:cs typeface="Arial" charset="0"/>
              </a:rPr>
              <a:t>Functional diversity</a:t>
            </a:r>
          </a:p>
          <a:p>
            <a:pPr marL="112713" indent="-112713" algn="l">
              <a:spcBef>
                <a:spcPct val="20000"/>
              </a:spcBef>
              <a:buFontTx/>
              <a:buChar char="•"/>
            </a:pPr>
            <a:r>
              <a:rPr lang="en-US" sz="2000" b="0">
                <a:cs typeface="Arial" charset="0"/>
              </a:rPr>
              <a:t>Composition, deployment and configuration diversity</a:t>
            </a:r>
          </a:p>
          <a:p>
            <a:pPr marL="112713" indent="-112713" algn="l">
              <a:spcBef>
                <a:spcPct val="20000"/>
              </a:spcBef>
              <a:buFontTx/>
              <a:buChar char="•"/>
            </a:pPr>
            <a:r>
              <a:rPr lang="en-US" sz="2000" b="0">
                <a:cs typeface="Arial" charset="0"/>
              </a:rPr>
              <a:t>QoS requirements diversity</a:t>
            </a:r>
          </a:p>
        </p:txBody>
      </p:sp>
      <p:grpSp>
        <p:nvGrpSpPr>
          <p:cNvPr id="3" name="Group 8"/>
          <p:cNvGrpSpPr>
            <a:grpSpLocks/>
          </p:cNvGrpSpPr>
          <p:nvPr/>
        </p:nvGrpSpPr>
        <p:grpSpPr bwMode="auto">
          <a:xfrm>
            <a:off x="304800" y="1066800"/>
            <a:ext cx="7908925" cy="5608638"/>
            <a:chOff x="130" y="806"/>
            <a:chExt cx="4982" cy="3533"/>
          </a:xfrm>
        </p:grpSpPr>
        <p:grpSp>
          <p:nvGrpSpPr>
            <p:cNvPr id="28680" name="Group 9"/>
            <p:cNvGrpSpPr>
              <a:grpSpLocks/>
            </p:cNvGrpSpPr>
            <p:nvPr/>
          </p:nvGrpSpPr>
          <p:grpSpPr bwMode="auto">
            <a:xfrm>
              <a:off x="822" y="806"/>
              <a:ext cx="4290" cy="3112"/>
              <a:chOff x="822" y="806"/>
              <a:chExt cx="4290" cy="3112"/>
            </a:xfrm>
          </p:grpSpPr>
          <p:sp>
            <p:nvSpPr>
              <p:cNvPr id="28682" name="Freeform 10"/>
              <p:cNvSpPr>
                <a:spLocks/>
              </p:cNvSpPr>
              <p:nvPr/>
            </p:nvSpPr>
            <p:spPr bwMode="auto">
              <a:xfrm>
                <a:off x="2028" y="1677"/>
                <a:ext cx="2166" cy="2187"/>
              </a:xfrm>
              <a:custGeom>
                <a:avLst/>
                <a:gdLst>
                  <a:gd name="T0" fmla="*/ 0 w 2166"/>
                  <a:gd name="T1" fmla="*/ 0 h 2187"/>
                  <a:gd name="T2" fmla="*/ 2166 w 2166"/>
                  <a:gd name="T3" fmla="*/ 2187 h 2187"/>
                  <a:gd name="T4" fmla="*/ 0 60000 65536"/>
                  <a:gd name="T5" fmla="*/ 0 60000 65536"/>
                  <a:gd name="T6" fmla="*/ 0 w 2166"/>
                  <a:gd name="T7" fmla="*/ 0 h 2187"/>
                  <a:gd name="T8" fmla="*/ 2166 w 2166"/>
                  <a:gd name="T9" fmla="*/ 2187 h 2187"/>
                </a:gdLst>
                <a:ahLst/>
                <a:cxnLst>
                  <a:cxn ang="T4">
                    <a:pos x="T0" y="T1"/>
                  </a:cxn>
                  <a:cxn ang="T5">
                    <a:pos x="T2" y="T3"/>
                  </a:cxn>
                </a:cxnLst>
                <a:rect l="T6" t="T7" r="T8" b="T9"/>
                <a:pathLst>
                  <a:path w="2166" h="2187">
                    <a:moveTo>
                      <a:pt x="0" y="0"/>
                    </a:moveTo>
                    <a:cubicBezTo>
                      <a:pt x="279" y="359"/>
                      <a:pt x="1806" y="2013"/>
                      <a:pt x="2166" y="2187"/>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3" name="Freeform 11"/>
              <p:cNvSpPr>
                <a:spLocks/>
              </p:cNvSpPr>
              <p:nvPr/>
            </p:nvSpPr>
            <p:spPr bwMode="auto">
              <a:xfrm>
                <a:off x="1486" y="1722"/>
                <a:ext cx="2108" cy="1818"/>
              </a:xfrm>
              <a:custGeom>
                <a:avLst/>
                <a:gdLst>
                  <a:gd name="T0" fmla="*/ 0 w 2108"/>
                  <a:gd name="T1" fmla="*/ 0 h 1818"/>
                  <a:gd name="T2" fmla="*/ 2108 w 2108"/>
                  <a:gd name="T3" fmla="*/ 1818 h 1818"/>
                  <a:gd name="T4" fmla="*/ 0 60000 65536"/>
                  <a:gd name="T5" fmla="*/ 0 60000 65536"/>
                  <a:gd name="T6" fmla="*/ 0 w 2108"/>
                  <a:gd name="T7" fmla="*/ 0 h 1818"/>
                  <a:gd name="T8" fmla="*/ 2108 w 2108"/>
                  <a:gd name="T9" fmla="*/ 1818 h 1818"/>
                </a:gdLst>
                <a:ahLst/>
                <a:cxnLst>
                  <a:cxn ang="T4">
                    <a:pos x="T0" y="T1"/>
                  </a:cxn>
                  <a:cxn ang="T5">
                    <a:pos x="T2" y="T3"/>
                  </a:cxn>
                </a:cxnLst>
                <a:rect l="T6" t="T7" r="T8" b="T9"/>
                <a:pathLst>
                  <a:path w="2108" h="1818">
                    <a:moveTo>
                      <a:pt x="0" y="0"/>
                    </a:moveTo>
                    <a:cubicBezTo>
                      <a:pt x="422" y="254"/>
                      <a:pt x="1762" y="1520"/>
                      <a:pt x="2108" y="1818"/>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4" name="Freeform 12"/>
              <p:cNvSpPr>
                <a:spLocks/>
              </p:cNvSpPr>
              <p:nvPr/>
            </p:nvSpPr>
            <p:spPr bwMode="auto">
              <a:xfrm>
                <a:off x="1662" y="1338"/>
                <a:ext cx="2778" cy="1440"/>
              </a:xfrm>
              <a:custGeom>
                <a:avLst/>
                <a:gdLst>
                  <a:gd name="T0" fmla="*/ 0 w 2778"/>
                  <a:gd name="T1" fmla="*/ 0 h 1440"/>
                  <a:gd name="T2" fmla="*/ 2778 w 2778"/>
                  <a:gd name="T3" fmla="*/ 1440 h 1440"/>
                  <a:gd name="T4" fmla="*/ 0 60000 65536"/>
                  <a:gd name="T5" fmla="*/ 0 60000 65536"/>
                  <a:gd name="T6" fmla="*/ 0 w 2778"/>
                  <a:gd name="T7" fmla="*/ 0 h 1440"/>
                  <a:gd name="T8" fmla="*/ 2778 w 2778"/>
                  <a:gd name="T9" fmla="*/ 1440 h 1440"/>
                </a:gdLst>
                <a:ahLst/>
                <a:cxnLst>
                  <a:cxn ang="T4">
                    <a:pos x="T0" y="T1"/>
                  </a:cxn>
                  <a:cxn ang="T5">
                    <a:pos x="T2" y="T3"/>
                  </a:cxn>
                </a:cxnLst>
                <a:rect l="T6" t="T7" r="T8" b="T9"/>
                <a:pathLst>
                  <a:path w="2778" h="1440">
                    <a:moveTo>
                      <a:pt x="0" y="0"/>
                    </a:moveTo>
                    <a:cubicBezTo>
                      <a:pt x="280" y="359"/>
                      <a:pt x="2528" y="951"/>
                      <a:pt x="2778" y="144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5" name="Freeform 13"/>
              <p:cNvSpPr>
                <a:spLocks/>
              </p:cNvSpPr>
              <p:nvPr/>
            </p:nvSpPr>
            <p:spPr bwMode="auto">
              <a:xfrm>
                <a:off x="2331" y="1453"/>
                <a:ext cx="1995" cy="1883"/>
              </a:xfrm>
              <a:custGeom>
                <a:avLst/>
                <a:gdLst>
                  <a:gd name="T0" fmla="*/ 0 w 1995"/>
                  <a:gd name="T1" fmla="*/ 0 h 1883"/>
                  <a:gd name="T2" fmla="*/ 1995 w 1995"/>
                  <a:gd name="T3" fmla="*/ 1883 h 1883"/>
                  <a:gd name="T4" fmla="*/ 0 60000 65536"/>
                  <a:gd name="T5" fmla="*/ 0 60000 65536"/>
                  <a:gd name="T6" fmla="*/ 0 w 1995"/>
                  <a:gd name="T7" fmla="*/ 0 h 1883"/>
                  <a:gd name="T8" fmla="*/ 1995 w 1995"/>
                  <a:gd name="T9" fmla="*/ 1883 h 1883"/>
                </a:gdLst>
                <a:ahLst/>
                <a:cxnLst>
                  <a:cxn ang="T4">
                    <a:pos x="T0" y="T1"/>
                  </a:cxn>
                  <a:cxn ang="T5">
                    <a:pos x="T2" y="T3"/>
                  </a:cxn>
                </a:cxnLst>
                <a:rect l="T6" t="T7" r="T8" b="T9"/>
                <a:pathLst>
                  <a:path w="1995" h="1883">
                    <a:moveTo>
                      <a:pt x="0" y="0"/>
                    </a:moveTo>
                    <a:cubicBezTo>
                      <a:pt x="166" y="487"/>
                      <a:pt x="1839" y="1408"/>
                      <a:pt x="1995" y="1883"/>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6" name="Freeform 14"/>
              <p:cNvSpPr>
                <a:spLocks/>
              </p:cNvSpPr>
              <p:nvPr/>
            </p:nvSpPr>
            <p:spPr bwMode="auto">
              <a:xfrm>
                <a:off x="2217" y="1382"/>
                <a:ext cx="2103" cy="2170"/>
              </a:xfrm>
              <a:custGeom>
                <a:avLst/>
                <a:gdLst>
                  <a:gd name="T0" fmla="*/ 0 w 2103"/>
                  <a:gd name="T1" fmla="*/ 0 h 2170"/>
                  <a:gd name="T2" fmla="*/ 2103 w 2103"/>
                  <a:gd name="T3" fmla="*/ 2170 h 2170"/>
                  <a:gd name="T4" fmla="*/ 0 60000 65536"/>
                  <a:gd name="T5" fmla="*/ 0 60000 65536"/>
                  <a:gd name="T6" fmla="*/ 0 w 2103"/>
                  <a:gd name="T7" fmla="*/ 0 h 2170"/>
                  <a:gd name="T8" fmla="*/ 2103 w 2103"/>
                  <a:gd name="T9" fmla="*/ 2170 h 2170"/>
                </a:gdLst>
                <a:ahLst/>
                <a:cxnLst>
                  <a:cxn ang="T4">
                    <a:pos x="T0" y="T1"/>
                  </a:cxn>
                  <a:cxn ang="T5">
                    <a:pos x="T2" y="T3"/>
                  </a:cxn>
                </a:cxnLst>
                <a:rect l="T6" t="T7" r="T8" b="T9"/>
                <a:pathLst>
                  <a:path w="2103" h="2170">
                    <a:moveTo>
                      <a:pt x="0" y="0"/>
                    </a:moveTo>
                    <a:cubicBezTo>
                      <a:pt x="279" y="360"/>
                      <a:pt x="1757" y="1872"/>
                      <a:pt x="2103" y="217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7" name="Freeform 15"/>
              <p:cNvSpPr>
                <a:spLocks/>
              </p:cNvSpPr>
              <p:nvPr/>
            </p:nvSpPr>
            <p:spPr bwMode="auto">
              <a:xfrm rot="-2142800">
                <a:off x="2281" y="1302"/>
                <a:ext cx="715" cy="2274"/>
              </a:xfrm>
              <a:custGeom>
                <a:avLst/>
                <a:gdLst>
                  <a:gd name="T0" fmla="*/ 0 w 782"/>
                  <a:gd name="T1" fmla="*/ 0 h 2274"/>
                  <a:gd name="T2" fmla="*/ 383 w 782"/>
                  <a:gd name="T3" fmla="*/ 2274 h 2274"/>
                  <a:gd name="T4" fmla="*/ 0 60000 65536"/>
                  <a:gd name="T5" fmla="*/ 0 60000 65536"/>
                  <a:gd name="T6" fmla="*/ 0 w 782"/>
                  <a:gd name="T7" fmla="*/ 0 h 2274"/>
                  <a:gd name="T8" fmla="*/ 782 w 782"/>
                  <a:gd name="T9" fmla="*/ 2274 h 2274"/>
                </a:gdLst>
                <a:ahLst/>
                <a:cxnLst>
                  <a:cxn ang="T4">
                    <a:pos x="T0" y="T1"/>
                  </a:cxn>
                  <a:cxn ang="T5">
                    <a:pos x="T2" y="T3"/>
                  </a:cxn>
                </a:cxnLst>
                <a:rect l="T6" t="T7" r="T8" b="T9"/>
                <a:pathLst>
                  <a:path w="782" h="2274">
                    <a:moveTo>
                      <a:pt x="0" y="0"/>
                    </a:moveTo>
                    <a:cubicBezTo>
                      <a:pt x="19" y="455"/>
                      <a:pt x="782" y="1786"/>
                      <a:pt x="383" y="2274"/>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8" name="Freeform 16"/>
              <p:cNvSpPr>
                <a:spLocks/>
              </p:cNvSpPr>
              <p:nvPr/>
            </p:nvSpPr>
            <p:spPr bwMode="auto">
              <a:xfrm rot="-2142800">
                <a:off x="3077" y="963"/>
                <a:ext cx="503" cy="2222"/>
              </a:xfrm>
              <a:custGeom>
                <a:avLst/>
                <a:gdLst>
                  <a:gd name="T0" fmla="*/ 0 w 551"/>
                  <a:gd name="T1" fmla="*/ 0 h 2222"/>
                  <a:gd name="T2" fmla="*/ 362 w 551"/>
                  <a:gd name="T3" fmla="*/ 2222 h 2222"/>
                  <a:gd name="T4" fmla="*/ 0 60000 65536"/>
                  <a:gd name="T5" fmla="*/ 0 60000 65536"/>
                  <a:gd name="T6" fmla="*/ 0 w 551"/>
                  <a:gd name="T7" fmla="*/ 0 h 2222"/>
                  <a:gd name="T8" fmla="*/ 551 w 551"/>
                  <a:gd name="T9" fmla="*/ 2222 h 2222"/>
                </a:gdLst>
                <a:ahLst/>
                <a:cxnLst>
                  <a:cxn ang="T4">
                    <a:pos x="T0" y="T1"/>
                  </a:cxn>
                  <a:cxn ang="T5">
                    <a:pos x="T2" y="T3"/>
                  </a:cxn>
                </a:cxnLst>
                <a:rect l="T6" t="T7" r="T8" b="T9"/>
                <a:pathLst>
                  <a:path w="551" h="2222">
                    <a:moveTo>
                      <a:pt x="0" y="0"/>
                    </a:moveTo>
                    <a:cubicBezTo>
                      <a:pt x="19" y="455"/>
                      <a:pt x="551" y="1744"/>
                      <a:pt x="362" y="2222"/>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89" name="Freeform 17"/>
              <p:cNvSpPr>
                <a:spLocks/>
              </p:cNvSpPr>
              <p:nvPr/>
            </p:nvSpPr>
            <p:spPr bwMode="auto">
              <a:xfrm rot="-2142800">
                <a:off x="3018" y="806"/>
                <a:ext cx="323" cy="1786"/>
              </a:xfrm>
              <a:custGeom>
                <a:avLst/>
                <a:gdLst>
                  <a:gd name="T0" fmla="*/ 0 w 354"/>
                  <a:gd name="T1" fmla="*/ 0 h 1786"/>
                  <a:gd name="T2" fmla="*/ 123 w 354"/>
                  <a:gd name="T3" fmla="*/ 1786 h 1786"/>
                  <a:gd name="T4" fmla="*/ 0 60000 65536"/>
                  <a:gd name="T5" fmla="*/ 0 60000 65536"/>
                  <a:gd name="T6" fmla="*/ 0 w 354"/>
                  <a:gd name="T7" fmla="*/ 0 h 1786"/>
                  <a:gd name="T8" fmla="*/ 354 w 354"/>
                  <a:gd name="T9" fmla="*/ 1786 h 1786"/>
                </a:gdLst>
                <a:ahLst/>
                <a:cxnLst>
                  <a:cxn ang="T4">
                    <a:pos x="T0" y="T1"/>
                  </a:cxn>
                  <a:cxn ang="T5">
                    <a:pos x="T2" y="T3"/>
                  </a:cxn>
                </a:cxnLst>
                <a:rect l="T6" t="T7" r="T8" b="T9"/>
                <a:pathLst>
                  <a:path w="354" h="1786">
                    <a:moveTo>
                      <a:pt x="0" y="0"/>
                    </a:moveTo>
                    <a:cubicBezTo>
                      <a:pt x="19" y="455"/>
                      <a:pt x="354" y="1300"/>
                      <a:pt x="123" y="1786"/>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0" name="Freeform 18"/>
              <p:cNvSpPr>
                <a:spLocks/>
              </p:cNvSpPr>
              <p:nvPr/>
            </p:nvSpPr>
            <p:spPr bwMode="auto">
              <a:xfrm>
                <a:off x="1569" y="2125"/>
                <a:ext cx="3141" cy="1073"/>
              </a:xfrm>
              <a:custGeom>
                <a:avLst/>
                <a:gdLst>
                  <a:gd name="T0" fmla="*/ 0 w 3141"/>
                  <a:gd name="T1" fmla="*/ 0 h 1073"/>
                  <a:gd name="T2" fmla="*/ 3141 w 3141"/>
                  <a:gd name="T3" fmla="*/ 1073 h 1073"/>
                  <a:gd name="T4" fmla="*/ 0 60000 65536"/>
                  <a:gd name="T5" fmla="*/ 0 60000 65536"/>
                  <a:gd name="T6" fmla="*/ 0 w 3141"/>
                  <a:gd name="T7" fmla="*/ 0 h 1073"/>
                  <a:gd name="T8" fmla="*/ 3141 w 3141"/>
                  <a:gd name="T9" fmla="*/ 1073 h 1073"/>
                </a:gdLst>
                <a:ahLst/>
                <a:cxnLst>
                  <a:cxn ang="T4">
                    <a:pos x="T0" y="T1"/>
                  </a:cxn>
                  <a:cxn ang="T5">
                    <a:pos x="T2" y="T3"/>
                  </a:cxn>
                </a:cxnLst>
                <a:rect l="T6" t="T7" r="T8" b="T9"/>
                <a:pathLst>
                  <a:path w="3141" h="1073">
                    <a:moveTo>
                      <a:pt x="0" y="0"/>
                    </a:moveTo>
                    <a:cubicBezTo>
                      <a:pt x="251" y="380"/>
                      <a:pt x="2969" y="650"/>
                      <a:pt x="3141" y="1073"/>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1" name="Freeform 19"/>
              <p:cNvSpPr>
                <a:spLocks/>
              </p:cNvSpPr>
              <p:nvPr/>
            </p:nvSpPr>
            <p:spPr bwMode="auto">
              <a:xfrm>
                <a:off x="1308" y="1314"/>
                <a:ext cx="2370" cy="2604"/>
              </a:xfrm>
              <a:custGeom>
                <a:avLst/>
                <a:gdLst>
                  <a:gd name="T0" fmla="*/ 0 w 2370"/>
                  <a:gd name="T1" fmla="*/ 688 h 2604"/>
                  <a:gd name="T2" fmla="*/ 523 w 2370"/>
                  <a:gd name="T3" fmla="*/ 319 h 2604"/>
                  <a:gd name="T4" fmla="*/ 2370 w 2370"/>
                  <a:gd name="T5" fmla="*/ 2604 h 2604"/>
                  <a:gd name="T6" fmla="*/ 0 60000 65536"/>
                  <a:gd name="T7" fmla="*/ 0 60000 65536"/>
                  <a:gd name="T8" fmla="*/ 0 60000 65536"/>
                  <a:gd name="T9" fmla="*/ 0 w 2370"/>
                  <a:gd name="T10" fmla="*/ 0 h 2604"/>
                  <a:gd name="T11" fmla="*/ 2370 w 2370"/>
                  <a:gd name="T12" fmla="*/ 2604 h 2604"/>
                </a:gdLst>
                <a:ahLst/>
                <a:cxnLst>
                  <a:cxn ang="T6">
                    <a:pos x="T0" y="T1"/>
                  </a:cxn>
                  <a:cxn ang="T7">
                    <a:pos x="T2" y="T3"/>
                  </a:cxn>
                  <a:cxn ang="T8">
                    <a:pos x="T4" y="T5"/>
                  </a:cxn>
                </a:cxnLst>
                <a:rect l="T9" t="T10" r="T11" b="T12"/>
                <a:pathLst>
                  <a:path w="2370" h="2604">
                    <a:moveTo>
                      <a:pt x="0" y="688"/>
                    </a:moveTo>
                    <a:cubicBezTo>
                      <a:pt x="2" y="694"/>
                      <a:pt x="128" y="0"/>
                      <a:pt x="523" y="319"/>
                    </a:cubicBezTo>
                    <a:cubicBezTo>
                      <a:pt x="918" y="638"/>
                      <a:pt x="1985" y="2128"/>
                      <a:pt x="2370" y="2604"/>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2" name="Freeform 20"/>
              <p:cNvSpPr>
                <a:spLocks/>
              </p:cNvSpPr>
              <p:nvPr/>
            </p:nvSpPr>
            <p:spPr bwMode="auto">
              <a:xfrm>
                <a:off x="1020" y="1422"/>
                <a:ext cx="2066" cy="1784"/>
              </a:xfrm>
              <a:custGeom>
                <a:avLst/>
                <a:gdLst>
                  <a:gd name="T0" fmla="*/ 0 w 2066"/>
                  <a:gd name="T1" fmla="*/ 0 h 1784"/>
                  <a:gd name="T2" fmla="*/ 2066 w 2066"/>
                  <a:gd name="T3" fmla="*/ 1784 h 1784"/>
                  <a:gd name="T4" fmla="*/ 0 60000 65536"/>
                  <a:gd name="T5" fmla="*/ 0 60000 65536"/>
                  <a:gd name="T6" fmla="*/ 0 w 2066"/>
                  <a:gd name="T7" fmla="*/ 0 h 1784"/>
                  <a:gd name="T8" fmla="*/ 2066 w 2066"/>
                  <a:gd name="T9" fmla="*/ 1784 h 1784"/>
                </a:gdLst>
                <a:ahLst/>
                <a:cxnLst>
                  <a:cxn ang="T4">
                    <a:pos x="T0" y="T1"/>
                  </a:cxn>
                  <a:cxn ang="T5">
                    <a:pos x="T2" y="T3"/>
                  </a:cxn>
                </a:cxnLst>
                <a:rect l="T6" t="T7" r="T8" b="T9"/>
                <a:pathLst>
                  <a:path w="2066" h="1784">
                    <a:moveTo>
                      <a:pt x="0" y="0"/>
                    </a:moveTo>
                    <a:cubicBezTo>
                      <a:pt x="255" y="376"/>
                      <a:pt x="1704" y="1376"/>
                      <a:pt x="2066" y="1784"/>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3" name="Freeform 21"/>
              <p:cNvSpPr>
                <a:spLocks/>
              </p:cNvSpPr>
              <p:nvPr/>
            </p:nvSpPr>
            <p:spPr bwMode="auto">
              <a:xfrm rot="19457200" flipH="1">
                <a:off x="2566" y="1483"/>
                <a:ext cx="270" cy="1530"/>
              </a:xfrm>
              <a:custGeom>
                <a:avLst/>
                <a:gdLst>
                  <a:gd name="T0" fmla="*/ 164 w 296"/>
                  <a:gd name="T1" fmla="*/ 0 h 1530"/>
                  <a:gd name="T2" fmla="*/ 131 w 296"/>
                  <a:gd name="T3" fmla="*/ 1530 h 1530"/>
                  <a:gd name="T4" fmla="*/ 0 60000 65536"/>
                  <a:gd name="T5" fmla="*/ 0 60000 65536"/>
                  <a:gd name="T6" fmla="*/ 0 w 296"/>
                  <a:gd name="T7" fmla="*/ 0 h 1530"/>
                  <a:gd name="T8" fmla="*/ 296 w 296"/>
                  <a:gd name="T9" fmla="*/ 1530 h 1530"/>
                </a:gdLst>
                <a:ahLst/>
                <a:cxnLst>
                  <a:cxn ang="T4">
                    <a:pos x="T0" y="T1"/>
                  </a:cxn>
                  <a:cxn ang="T5">
                    <a:pos x="T2" y="T3"/>
                  </a:cxn>
                </a:cxnLst>
                <a:rect l="T6" t="T7" r="T8" b="T9"/>
                <a:pathLst>
                  <a:path w="296" h="1530">
                    <a:moveTo>
                      <a:pt x="164" y="0"/>
                    </a:moveTo>
                    <a:cubicBezTo>
                      <a:pt x="0" y="493"/>
                      <a:pt x="296" y="1053"/>
                      <a:pt x="131" y="153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4" name="Freeform 22"/>
              <p:cNvSpPr>
                <a:spLocks/>
              </p:cNvSpPr>
              <p:nvPr/>
            </p:nvSpPr>
            <p:spPr bwMode="auto">
              <a:xfrm>
                <a:off x="1068" y="2016"/>
                <a:ext cx="2091" cy="1087"/>
              </a:xfrm>
              <a:custGeom>
                <a:avLst/>
                <a:gdLst>
                  <a:gd name="T0" fmla="*/ 0 w 2091"/>
                  <a:gd name="T1" fmla="*/ 0 h 1087"/>
                  <a:gd name="T2" fmla="*/ 2091 w 2091"/>
                  <a:gd name="T3" fmla="*/ 1087 h 1087"/>
                  <a:gd name="T4" fmla="*/ 0 60000 65536"/>
                  <a:gd name="T5" fmla="*/ 0 60000 65536"/>
                  <a:gd name="T6" fmla="*/ 0 w 2091"/>
                  <a:gd name="T7" fmla="*/ 0 h 1087"/>
                  <a:gd name="T8" fmla="*/ 2091 w 2091"/>
                  <a:gd name="T9" fmla="*/ 1087 h 1087"/>
                </a:gdLst>
                <a:ahLst/>
                <a:cxnLst>
                  <a:cxn ang="T4">
                    <a:pos x="T0" y="T1"/>
                  </a:cxn>
                  <a:cxn ang="T5">
                    <a:pos x="T2" y="T3"/>
                  </a:cxn>
                </a:cxnLst>
                <a:rect l="T6" t="T7" r="T8" b="T9"/>
                <a:pathLst>
                  <a:path w="2091" h="1087">
                    <a:moveTo>
                      <a:pt x="0" y="0"/>
                    </a:moveTo>
                    <a:cubicBezTo>
                      <a:pt x="252" y="380"/>
                      <a:pt x="1919" y="664"/>
                      <a:pt x="2091" y="1087"/>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5" name="Freeform 23"/>
              <p:cNvSpPr>
                <a:spLocks/>
              </p:cNvSpPr>
              <p:nvPr/>
            </p:nvSpPr>
            <p:spPr bwMode="auto">
              <a:xfrm>
                <a:off x="2199" y="1472"/>
                <a:ext cx="1143" cy="2134"/>
              </a:xfrm>
              <a:custGeom>
                <a:avLst/>
                <a:gdLst>
                  <a:gd name="T0" fmla="*/ 0 w 1143"/>
                  <a:gd name="T1" fmla="*/ 0 h 2134"/>
                  <a:gd name="T2" fmla="*/ 1143 w 1143"/>
                  <a:gd name="T3" fmla="*/ 2134 h 2134"/>
                  <a:gd name="T4" fmla="*/ 0 60000 65536"/>
                  <a:gd name="T5" fmla="*/ 0 60000 65536"/>
                  <a:gd name="T6" fmla="*/ 0 w 1143"/>
                  <a:gd name="T7" fmla="*/ 0 h 2134"/>
                  <a:gd name="T8" fmla="*/ 1143 w 1143"/>
                  <a:gd name="T9" fmla="*/ 2134 h 2134"/>
                </a:gdLst>
                <a:ahLst/>
                <a:cxnLst>
                  <a:cxn ang="T4">
                    <a:pos x="T0" y="T1"/>
                  </a:cxn>
                  <a:cxn ang="T5">
                    <a:pos x="T2" y="T3"/>
                  </a:cxn>
                </a:cxnLst>
                <a:rect l="T6" t="T7" r="T8" b="T9"/>
                <a:pathLst>
                  <a:path w="1143" h="2134">
                    <a:moveTo>
                      <a:pt x="0" y="0"/>
                    </a:moveTo>
                    <a:cubicBezTo>
                      <a:pt x="252" y="380"/>
                      <a:pt x="561" y="1951"/>
                      <a:pt x="1143" y="2134"/>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6" name="Freeform 24"/>
              <p:cNvSpPr>
                <a:spLocks/>
              </p:cNvSpPr>
              <p:nvPr/>
            </p:nvSpPr>
            <p:spPr bwMode="auto">
              <a:xfrm>
                <a:off x="1524" y="1266"/>
                <a:ext cx="2324" cy="1920"/>
              </a:xfrm>
              <a:custGeom>
                <a:avLst/>
                <a:gdLst>
                  <a:gd name="T0" fmla="*/ 0 w 2324"/>
                  <a:gd name="T1" fmla="*/ 0 h 1920"/>
                  <a:gd name="T2" fmla="*/ 2324 w 2324"/>
                  <a:gd name="T3" fmla="*/ 1920 h 1920"/>
                  <a:gd name="T4" fmla="*/ 0 60000 65536"/>
                  <a:gd name="T5" fmla="*/ 0 60000 65536"/>
                  <a:gd name="T6" fmla="*/ 0 w 2324"/>
                  <a:gd name="T7" fmla="*/ 0 h 1920"/>
                  <a:gd name="T8" fmla="*/ 2324 w 2324"/>
                  <a:gd name="T9" fmla="*/ 1920 h 1920"/>
                </a:gdLst>
                <a:ahLst/>
                <a:cxnLst>
                  <a:cxn ang="T4">
                    <a:pos x="T0" y="T1"/>
                  </a:cxn>
                  <a:cxn ang="T5">
                    <a:pos x="T2" y="T3"/>
                  </a:cxn>
                </a:cxnLst>
                <a:rect l="T6" t="T7" r="T8" b="T9"/>
                <a:pathLst>
                  <a:path w="2324" h="1920">
                    <a:moveTo>
                      <a:pt x="0" y="0"/>
                    </a:moveTo>
                    <a:cubicBezTo>
                      <a:pt x="251" y="380"/>
                      <a:pt x="1904" y="1633"/>
                      <a:pt x="2324" y="192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7" name="Freeform 25"/>
              <p:cNvSpPr>
                <a:spLocks/>
              </p:cNvSpPr>
              <p:nvPr/>
            </p:nvSpPr>
            <p:spPr bwMode="auto">
              <a:xfrm>
                <a:off x="2382" y="870"/>
                <a:ext cx="1293" cy="1690"/>
              </a:xfrm>
              <a:custGeom>
                <a:avLst/>
                <a:gdLst>
                  <a:gd name="T0" fmla="*/ 0 w 1293"/>
                  <a:gd name="T1" fmla="*/ 0 h 1690"/>
                  <a:gd name="T2" fmla="*/ 1293 w 1293"/>
                  <a:gd name="T3" fmla="*/ 1690 h 1690"/>
                  <a:gd name="T4" fmla="*/ 0 60000 65536"/>
                  <a:gd name="T5" fmla="*/ 0 60000 65536"/>
                  <a:gd name="T6" fmla="*/ 0 w 1293"/>
                  <a:gd name="T7" fmla="*/ 0 h 1690"/>
                  <a:gd name="T8" fmla="*/ 1293 w 1293"/>
                  <a:gd name="T9" fmla="*/ 1690 h 1690"/>
                </a:gdLst>
                <a:ahLst/>
                <a:cxnLst>
                  <a:cxn ang="T4">
                    <a:pos x="T0" y="T1"/>
                  </a:cxn>
                  <a:cxn ang="T5">
                    <a:pos x="T2" y="T3"/>
                  </a:cxn>
                </a:cxnLst>
                <a:rect l="T6" t="T7" r="T8" b="T9"/>
                <a:pathLst>
                  <a:path w="1293" h="1690">
                    <a:moveTo>
                      <a:pt x="0" y="0"/>
                    </a:moveTo>
                    <a:cubicBezTo>
                      <a:pt x="252" y="379"/>
                      <a:pt x="838" y="1419"/>
                      <a:pt x="1293" y="169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8" name="Freeform 26"/>
              <p:cNvSpPr>
                <a:spLocks/>
              </p:cNvSpPr>
              <p:nvPr/>
            </p:nvSpPr>
            <p:spPr bwMode="auto">
              <a:xfrm>
                <a:off x="2110" y="1690"/>
                <a:ext cx="1310" cy="1382"/>
              </a:xfrm>
              <a:custGeom>
                <a:avLst/>
                <a:gdLst>
                  <a:gd name="T0" fmla="*/ 0 w 1310"/>
                  <a:gd name="T1" fmla="*/ 0 h 1382"/>
                  <a:gd name="T2" fmla="*/ 1310 w 1310"/>
                  <a:gd name="T3" fmla="*/ 1382 h 1382"/>
                  <a:gd name="T4" fmla="*/ 0 60000 65536"/>
                  <a:gd name="T5" fmla="*/ 0 60000 65536"/>
                  <a:gd name="T6" fmla="*/ 0 w 1310"/>
                  <a:gd name="T7" fmla="*/ 0 h 1382"/>
                  <a:gd name="T8" fmla="*/ 1310 w 1310"/>
                  <a:gd name="T9" fmla="*/ 1382 h 1382"/>
                </a:gdLst>
                <a:ahLst/>
                <a:cxnLst>
                  <a:cxn ang="T4">
                    <a:pos x="T0" y="T1"/>
                  </a:cxn>
                  <a:cxn ang="T5">
                    <a:pos x="T2" y="T3"/>
                  </a:cxn>
                </a:cxnLst>
                <a:rect l="T6" t="T7" r="T8" b="T9"/>
                <a:pathLst>
                  <a:path w="1310" h="1382">
                    <a:moveTo>
                      <a:pt x="0" y="0"/>
                    </a:moveTo>
                    <a:cubicBezTo>
                      <a:pt x="229" y="290"/>
                      <a:pt x="1022" y="1146"/>
                      <a:pt x="1310" y="1382"/>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699" name="Freeform 27"/>
              <p:cNvSpPr>
                <a:spLocks/>
              </p:cNvSpPr>
              <p:nvPr/>
            </p:nvSpPr>
            <p:spPr bwMode="auto">
              <a:xfrm>
                <a:off x="1661" y="1763"/>
                <a:ext cx="2113" cy="1933"/>
              </a:xfrm>
              <a:custGeom>
                <a:avLst/>
                <a:gdLst>
                  <a:gd name="T0" fmla="*/ 0 w 2113"/>
                  <a:gd name="T1" fmla="*/ 0 h 1933"/>
                  <a:gd name="T2" fmla="*/ 2113 w 2113"/>
                  <a:gd name="T3" fmla="*/ 1933 h 1933"/>
                  <a:gd name="T4" fmla="*/ 0 60000 65536"/>
                  <a:gd name="T5" fmla="*/ 0 60000 65536"/>
                  <a:gd name="T6" fmla="*/ 0 w 2113"/>
                  <a:gd name="T7" fmla="*/ 0 h 1933"/>
                  <a:gd name="T8" fmla="*/ 2113 w 2113"/>
                  <a:gd name="T9" fmla="*/ 1933 h 1933"/>
                </a:gdLst>
                <a:ahLst/>
                <a:cxnLst>
                  <a:cxn ang="T4">
                    <a:pos x="T0" y="T1"/>
                  </a:cxn>
                  <a:cxn ang="T5">
                    <a:pos x="T2" y="T3"/>
                  </a:cxn>
                </a:cxnLst>
                <a:rect l="T6" t="T7" r="T8" b="T9"/>
                <a:pathLst>
                  <a:path w="2113" h="1933">
                    <a:moveTo>
                      <a:pt x="0" y="0"/>
                    </a:moveTo>
                    <a:cubicBezTo>
                      <a:pt x="355" y="195"/>
                      <a:pt x="1825" y="1697"/>
                      <a:pt x="2113" y="1933"/>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0" name="Freeform 28"/>
              <p:cNvSpPr>
                <a:spLocks/>
              </p:cNvSpPr>
              <p:nvPr/>
            </p:nvSpPr>
            <p:spPr bwMode="auto">
              <a:xfrm>
                <a:off x="2037" y="1491"/>
                <a:ext cx="2679" cy="1173"/>
              </a:xfrm>
              <a:custGeom>
                <a:avLst/>
                <a:gdLst>
                  <a:gd name="T0" fmla="*/ 0 w 2679"/>
                  <a:gd name="T1" fmla="*/ 0 h 1173"/>
                  <a:gd name="T2" fmla="*/ 2679 w 2679"/>
                  <a:gd name="T3" fmla="*/ 1173 h 1173"/>
                  <a:gd name="T4" fmla="*/ 0 60000 65536"/>
                  <a:gd name="T5" fmla="*/ 0 60000 65536"/>
                  <a:gd name="T6" fmla="*/ 0 w 2679"/>
                  <a:gd name="T7" fmla="*/ 0 h 1173"/>
                  <a:gd name="T8" fmla="*/ 2679 w 2679"/>
                  <a:gd name="T9" fmla="*/ 1173 h 1173"/>
                </a:gdLst>
                <a:ahLst/>
                <a:cxnLst>
                  <a:cxn ang="T4">
                    <a:pos x="T0" y="T1"/>
                  </a:cxn>
                  <a:cxn ang="T5">
                    <a:pos x="T2" y="T3"/>
                  </a:cxn>
                </a:cxnLst>
                <a:rect l="T6" t="T7" r="T8" b="T9"/>
                <a:pathLst>
                  <a:path w="2679" h="1173">
                    <a:moveTo>
                      <a:pt x="0" y="0"/>
                    </a:moveTo>
                    <a:cubicBezTo>
                      <a:pt x="229" y="290"/>
                      <a:pt x="2483" y="773"/>
                      <a:pt x="2679" y="1173"/>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1" name="Freeform 29"/>
              <p:cNvSpPr>
                <a:spLocks/>
              </p:cNvSpPr>
              <p:nvPr/>
            </p:nvSpPr>
            <p:spPr bwMode="auto">
              <a:xfrm>
                <a:off x="2384" y="1489"/>
                <a:ext cx="2518" cy="1601"/>
              </a:xfrm>
              <a:custGeom>
                <a:avLst/>
                <a:gdLst>
                  <a:gd name="T0" fmla="*/ 0 w 2518"/>
                  <a:gd name="T1" fmla="*/ 0 h 1601"/>
                  <a:gd name="T2" fmla="*/ 2518 w 2518"/>
                  <a:gd name="T3" fmla="*/ 1601 h 1601"/>
                  <a:gd name="T4" fmla="*/ 0 60000 65536"/>
                  <a:gd name="T5" fmla="*/ 0 60000 65536"/>
                  <a:gd name="T6" fmla="*/ 0 w 2518"/>
                  <a:gd name="T7" fmla="*/ 0 h 1601"/>
                  <a:gd name="T8" fmla="*/ 2518 w 2518"/>
                  <a:gd name="T9" fmla="*/ 1601 h 1601"/>
                </a:gdLst>
                <a:ahLst/>
                <a:cxnLst>
                  <a:cxn ang="T4">
                    <a:pos x="T0" y="T1"/>
                  </a:cxn>
                  <a:cxn ang="T5">
                    <a:pos x="T2" y="T3"/>
                  </a:cxn>
                </a:cxnLst>
                <a:rect l="T6" t="T7" r="T8" b="T9"/>
                <a:pathLst>
                  <a:path w="2518" h="1601">
                    <a:moveTo>
                      <a:pt x="0" y="0"/>
                    </a:moveTo>
                    <a:cubicBezTo>
                      <a:pt x="124" y="403"/>
                      <a:pt x="2402" y="1208"/>
                      <a:pt x="2518" y="1601"/>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2" name="Freeform 30"/>
              <p:cNvSpPr>
                <a:spLocks/>
              </p:cNvSpPr>
              <p:nvPr/>
            </p:nvSpPr>
            <p:spPr bwMode="auto">
              <a:xfrm>
                <a:off x="2287" y="1436"/>
                <a:ext cx="2093" cy="1660"/>
              </a:xfrm>
              <a:custGeom>
                <a:avLst/>
                <a:gdLst>
                  <a:gd name="T0" fmla="*/ 0 w 2093"/>
                  <a:gd name="T1" fmla="*/ 0 h 1660"/>
                  <a:gd name="T2" fmla="*/ 2093 w 2093"/>
                  <a:gd name="T3" fmla="*/ 1660 h 1660"/>
                  <a:gd name="T4" fmla="*/ 0 60000 65536"/>
                  <a:gd name="T5" fmla="*/ 0 60000 65536"/>
                  <a:gd name="T6" fmla="*/ 0 w 2093"/>
                  <a:gd name="T7" fmla="*/ 0 h 1660"/>
                  <a:gd name="T8" fmla="*/ 2093 w 2093"/>
                  <a:gd name="T9" fmla="*/ 1660 h 1660"/>
                </a:gdLst>
                <a:ahLst/>
                <a:cxnLst>
                  <a:cxn ang="T4">
                    <a:pos x="T0" y="T1"/>
                  </a:cxn>
                  <a:cxn ang="T5">
                    <a:pos x="T2" y="T3"/>
                  </a:cxn>
                </a:cxnLst>
                <a:rect l="T6" t="T7" r="T8" b="T9"/>
                <a:pathLst>
                  <a:path w="2093" h="1660">
                    <a:moveTo>
                      <a:pt x="0" y="0"/>
                    </a:moveTo>
                    <a:cubicBezTo>
                      <a:pt x="229" y="290"/>
                      <a:pt x="1805" y="1424"/>
                      <a:pt x="2093" y="166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3" name="Freeform 31"/>
              <p:cNvSpPr>
                <a:spLocks/>
              </p:cNvSpPr>
              <p:nvPr/>
            </p:nvSpPr>
            <p:spPr bwMode="auto">
              <a:xfrm rot="-2142800">
                <a:off x="2290" y="1384"/>
                <a:ext cx="640" cy="1844"/>
              </a:xfrm>
              <a:custGeom>
                <a:avLst/>
                <a:gdLst>
                  <a:gd name="T0" fmla="*/ 0 w 782"/>
                  <a:gd name="T1" fmla="*/ 0 h 2274"/>
                  <a:gd name="T2" fmla="*/ 383 w 782"/>
                  <a:gd name="T3" fmla="*/ 2274 h 2274"/>
                  <a:gd name="T4" fmla="*/ 0 60000 65536"/>
                  <a:gd name="T5" fmla="*/ 0 60000 65536"/>
                  <a:gd name="T6" fmla="*/ 0 w 782"/>
                  <a:gd name="T7" fmla="*/ 0 h 2274"/>
                  <a:gd name="T8" fmla="*/ 782 w 782"/>
                  <a:gd name="T9" fmla="*/ 2274 h 2274"/>
                </a:gdLst>
                <a:ahLst/>
                <a:cxnLst>
                  <a:cxn ang="T4">
                    <a:pos x="T0" y="T1"/>
                  </a:cxn>
                  <a:cxn ang="T5">
                    <a:pos x="T2" y="T3"/>
                  </a:cxn>
                </a:cxnLst>
                <a:rect l="T6" t="T7" r="T8" b="T9"/>
                <a:pathLst>
                  <a:path w="782" h="2274">
                    <a:moveTo>
                      <a:pt x="0" y="0"/>
                    </a:moveTo>
                    <a:cubicBezTo>
                      <a:pt x="19" y="455"/>
                      <a:pt x="782" y="1786"/>
                      <a:pt x="383" y="2274"/>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4" name="Freeform 32"/>
              <p:cNvSpPr>
                <a:spLocks/>
              </p:cNvSpPr>
              <p:nvPr/>
            </p:nvSpPr>
            <p:spPr bwMode="auto">
              <a:xfrm rot="-2142800">
                <a:off x="2999" y="1069"/>
                <a:ext cx="451" cy="1801"/>
              </a:xfrm>
              <a:custGeom>
                <a:avLst/>
                <a:gdLst>
                  <a:gd name="T0" fmla="*/ 0 w 551"/>
                  <a:gd name="T1" fmla="*/ 0 h 2222"/>
                  <a:gd name="T2" fmla="*/ 362 w 551"/>
                  <a:gd name="T3" fmla="*/ 2222 h 2222"/>
                  <a:gd name="T4" fmla="*/ 0 60000 65536"/>
                  <a:gd name="T5" fmla="*/ 0 60000 65536"/>
                  <a:gd name="T6" fmla="*/ 0 w 551"/>
                  <a:gd name="T7" fmla="*/ 0 h 2222"/>
                  <a:gd name="T8" fmla="*/ 551 w 551"/>
                  <a:gd name="T9" fmla="*/ 2222 h 2222"/>
                </a:gdLst>
                <a:ahLst/>
                <a:cxnLst>
                  <a:cxn ang="T4">
                    <a:pos x="T0" y="T1"/>
                  </a:cxn>
                  <a:cxn ang="T5">
                    <a:pos x="T2" y="T3"/>
                  </a:cxn>
                </a:cxnLst>
                <a:rect l="T6" t="T7" r="T8" b="T9"/>
                <a:pathLst>
                  <a:path w="551" h="2222">
                    <a:moveTo>
                      <a:pt x="0" y="0"/>
                    </a:moveTo>
                    <a:cubicBezTo>
                      <a:pt x="19" y="455"/>
                      <a:pt x="551" y="1744"/>
                      <a:pt x="362" y="2222"/>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5" name="Freeform 33"/>
              <p:cNvSpPr>
                <a:spLocks/>
              </p:cNvSpPr>
              <p:nvPr/>
            </p:nvSpPr>
            <p:spPr bwMode="auto">
              <a:xfrm>
                <a:off x="1572" y="1056"/>
                <a:ext cx="3540" cy="2022"/>
              </a:xfrm>
              <a:custGeom>
                <a:avLst/>
                <a:gdLst>
                  <a:gd name="T0" fmla="*/ 0 w 3540"/>
                  <a:gd name="T1" fmla="*/ 0 h 2022"/>
                  <a:gd name="T2" fmla="*/ 3540 w 3540"/>
                  <a:gd name="T3" fmla="*/ 2022 h 2022"/>
                  <a:gd name="T4" fmla="*/ 0 60000 65536"/>
                  <a:gd name="T5" fmla="*/ 0 60000 65536"/>
                  <a:gd name="T6" fmla="*/ 0 w 3540"/>
                  <a:gd name="T7" fmla="*/ 0 h 2022"/>
                  <a:gd name="T8" fmla="*/ 3540 w 3540"/>
                  <a:gd name="T9" fmla="*/ 2022 h 2022"/>
                </a:gdLst>
                <a:ahLst/>
                <a:cxnLst>
                  <a:cxn ang="T4">
                    <a:pos x="T0" y="T1"/>
                  </a:cxn>
                  <a:cxn ang="T5">
                    <a:pos x="T2" y="T3"/>
                  </a:cxn>
                </a:cxnLst>
                <a:rect l="T6" t="T7" r="T8" b="T9"/>
                <a:pathLst>
                  <a:path w="3540" h="2022">
                    <a:moveTo>
                      <a:pt x="0" y="0"/>
                    </a:moveTo>
                    <a:cubicBezTo>
                      <a:pt x="229" y="291"/>
                      <a:pt x="3510" y="1554"/>
                      <a:pt x="3540" y="2022"/>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6" name="Freeform 34"/>
              <p:cNvSpPr>
                <a:spLocks/>
              </p:cNvSpPr>
              <p:nvPr/>
            </p:nvSpPr>
            <p:spPr bwMode="auto">
              <a:xfrm>
                <a:off x="1697" y="2084"/>
                <a:ext cx="2761" cy="1372"/>
              </a:xfrm>
              <a:custGeom>
                <a:avLst/>
                <a:gdLst>
                  <a:gd name="T0" fmla="*/ 0 w 2761"/>
                  <a:gd name="T1" fmla="*/ 0 h 1372"/>
                  <a:gd name="T2" fmla="*/ 2761 w 2761"/>
                  <a:gd name="T3" fmla="*/ 1372 h 1372"/>
                  <a:gd name="T4" fmla="*/ 0 60000 65536"/>
                  <a:gd name="T5" fmla="*/ 0 60000 65536"/>
                  <a:gd name="T6" fmla="*/ 0 w 2761"/>
                  <a:gd name="T7" fmla="*/ 0 h 1372"/>
                  <a:gd name="T8" fmla="*/ 2761 w 2761"/>
                  <a:gd name="T9" fmla="*/ 1372 h 1372"/>
                </a:gdLst>
                <a:ahLst/>
                <a:cxnLst>
                  <a:cxn ang="T4">
                    <a:pos x="T0" y="T1"/>
                  </a:cxn>
                  <a:cxn ang="T5">
                    <a:pos x="T2" y="T3"/>
                  </a:cxn>
                </a:cxnLst>
                <a:rect l="T6" t="T7" r="T8" b="T9"/>
                <a:pathLst>
                  <a:path w="2761" h="1372">
                    <a:moveTo>
                      <a:pt x="0" y="0"/>
                    </a:moveTo>
                    <a:cubicBezTo>
                      <a:pt x="202" y="309"/>
                      <a:pt x="2628" y="1024"/>
                      <a:pt x="2761" y="1372"/>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7" name="Freeform 35"/>
              <p:cNvSpPr>
                <a:spLocks/>
              </p:cNvSpPr>
              <p:nvPr/>
            </p:nvSpPr>
            <p:spPr bwMode="auto">
              <a:xfrm>
                <a:off x="1475" y="1992"/>
                <a:ext cx="2461" cy="936"/>
              </a:xfrm>
              <a:custGeom>
                <a:avLst/>
                <a:gdLst>
                  <a:gd name="T0" fmla="*/ 0 w 2461"/>
                  <a:gd name="T1" fmla="*/ 0 h 936"/>
                  <a:gd name="T2" fmla="*/ 2461 w 2461"/>
                  <a:gd name="T3" fmla="*/ 936 h 936"/>
                  <a:gd name="T4" fmla="*/ 0 60000 65536"/>
                  <a:gd name="T5" fmla="*/ 0 60000 65536"/>
                  <a:gd name="T6" fmla="*/ 0 w 2461"/>
                  <a:gd name="T7" fmla="*/ 0 h 936"/>
                  <a:gd name="T8" fmla="*/ 2461 w 2461"/>
                  <a:gd name="T9" fmla="*/ 936 h 936"/>
                </a:gdLst>
                <a:ahLst/>
                <a:cxnLst>
                  <a:cxn ang="T4">
                    <a:pos x="T0" y="T1"/>
                  </a:cxn>
                  <a:cxn ang="T5">
                    <a:pos x="T2" y="T3"/>
                  </a:cxn>
                </a:cxnLst>
                <a:rect l="T6" t="T7" r="T8" b="T9"/>
                <a:pathLst>
                  <a:path w="2461" h="936">
                    <a:moveTo>
                      <a:pt x="0" y="0"/>
                    </a:moveTo>
                    <a:cubicBezTo>
                      <a:pt x="72" y="399"/>
                      <a:pt x="2329" y="588"/>
                      <a:pt x="2461" y="936"/>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8" name="Freeform 36"/>
              <p:cNvSpPr>
                <a:spLocks/>
              </p:cNvSpPr>
              <p:nvPr/>
            </p:nvSpPr>
            <p:spPr bwMode="auto">
              <a:xfrm>
                <a:off x="822" y="1248"/>
                <a:ext cx="3078" cy="2250"/>
              </a:xfrm>
              <a:custGeom>
                <a:avLst/>
                <a:gdLst>
                  <a:gd name="T0" fmla="*/ 0 w 3078"/>
                  <a:gd name="T1" fmla="*/ 0 h 2250"/>
                  <a:gd name="T2" fmla="*/ 3078 w 3078"/>
                  <a:gd name="T3" fmla="*/ 2250 h 2250"/>
                  <a:gd name="T4" fmla="*/ 0 60000 65536"/>
                  <a:gd name="T5" fmla="*/ 0 60000 65536"/>
                  <a:gd name="T6" fmla="*/ 0 w 3078"/>
                  <a:gd name="T7" fmla="*/ 0 h 2250"/>
                  <a:gd name="T8" fmla="*/ 3078 w 3078"/>
                  <a:gd name="T9" fmla="*/ 2250 h 2250"/>
                </a:gdLst>
                <a:ahLst/>
                <a:cxnLst>
                  <a:cxn ang="T4">
                    <a:pos x="T0" y="T1"/>
                  </a:cxn>
                  <a:cxn ang="T5">
                    <a:pos x="T2" y="T3"/>
                  </a:cxn>
                </a:cxnLst>
                <a:rect l="T6" t="T7" r="T8" b="T9"/>
                <a:pathLst>
                  <a:path w="3078" h="2250">
                    <a:moveTo>
                      <a:pt x="0" y="0"/>
                    </a:moveTo>
                    <a:cubicBezTo>
                      <a:pt x="207" y="305"/>
                      <a:pt x="2781" y="1921"/>
                      <a:pt x="3078" y="2250"/>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09" name="Freeform 37"/>
              <p:cNvSpPr>
                <a:spLocks/>
              </p:cNvSpPr>
              <p:nvPr/>
            </p:nvSpPr>
            <p:spPr bwMode="auto">
              <a:xfrm>
                <a:off x="2299" y="1646"/>
                <a:ext cx="1409" cy="1546"/>
              </a:xfrm>
              <a:custGeom>
                <a:avLst/>
                <a:gdLst>
                  <a:gd name="T0" fmla="*/ 0 w 1409"/>
                  <a:gd name="T1" fmla="*/ 0 h 1546"/>
                  <a:gd name="T2" fmla="*/ 1409 w 1409"/>
                  <a:gd name="T3" fmla="*/ 1546 h 1546"/>
                  <a:gd name="T4" fmla="*/ 0 60000 65536"/>
                  <a:gd name="T5" fmla="*/ 0 60000 65536"/>
                  <a:gd name="T6" fmla="*/ 0 w 1409"/>
                  <a:gd name="T7" fmla="*/ 0 h 1546"/>
                  <a:gd name="T8" fmla="*/ 1409 w 1409"/>
                  <a:gd name="T9" fmla="*/ 1546 h 1546"/>
                </a:gdLst>
                <a:ahLst/>
                <a:cxnLst>
                  <a:cxn ang="T4">
                    <a:pos x="T0" y="T1"/>
                  </a:cxn>
                  <a:cxn ang="T5">
                    <a:pos x="T2" y="T3"/>
                  </a:cxn>
                </a:cxnLst>
                <a:rect l="T6" t="T7" r="T8" b="T9"/>
                <a:pathLst>
                  <a:path w="1409" h="1546">
                    <a:moveTo>
                      <a:pt x="0" y="0"/>
                    </a:moveTo>
                    <a:cubicBezTo>
                      <a:pt x="343" y="246"/>
                      <a:pt x="1073" y="1310"/>
                      <a:pt x="1409" y="1546"/>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10" name="Freeform 38"/>
              <p:cNvSpPr>
                <a:spLocks/>
              </p:cNvSpPr>
              <p:nvPr/>
            </p:nvSpPr>
            <p:spPr bwMode="auto">
              <a:xfrm>
                <a:off x="1311" y="2233"/>
                <a:ext cx="3495" cy="1301"/>
              </a:xfrm>
              <a:custGeom>
                <a:avLst/>
                <a:gdLst>
                  <a:gd name="T0" fmla="*/ 0 w 3495"/>
                  <a:gd name="T1" fmla="*/ 0 h 1301"/>
                  <a:gd name="T2" fmla="*/ 3495 w 3495"/>
                  <a:gd name="T3" fmla="*/ 1301 h 1301"/>
                  <a:gd name="T4" fmla="*/ 0 60000 65536"/>
                  <a:gd name="T5" fmla="*/ 0 60000 65536"/>
                  <a:gd name="T6" fmla="*/ 0 w 3495"/>
                  <a:gd name="T7" fmla="*/ 0 h 1301"/>
                  <a:gd name="T8" fmla="*/ 3495 w 3495"/>
                  <a:gd name="T9" fmla="*/ 1301 h 1301"/>
                </a:gdLst>
                <a:ahLst/>
                <a:cxnLst>
                  <a:cxn ang="T4">
                    <a:pos x="T0" y="T1"/>
                  </a:cxn>
                  <a:cxn ang="T5">
                    <a:pos x="T2" y="T3"/>
                  </a:cxn>
                </a:cxnLst>
                <a:rect l="T6" t="T7" r="T8" b="T9"/>
                <a:pathLst>
                  <a:path w="3495" h="1301">
                    <a:moveTo>
                      <a:pt x="0" y="0"/>
                    </a:moveTo>
                    <a:cubicBezTo>
                      <a:pt x="202" y="309"/>
                      <a:pt x="3362" y="953"/>
                      <a:pt x="3495" y="1301"/>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11" name="Freeform 39"/>
              <p:cNvSpPr>
                <a:spLocks/>
              </p:cNvSpPr>
              <p:nvPr/>
            </p:nvSpPr>
            <p:spPr bwMode="auto">
              <a:xfrm rot="19457200" flipH="1">
                <a:off x="2227" y="1526"/>
                <a:ext cx="640" cy="1843"/>
              </a:xfrm>
              <a:custGeom>
                <a:avLst/>
                <a:gdLst>
                  <a:gd name="T0" fmla="*/ 0 w 782"/>
                  <a:gd name="T1" fmla="*/ 0 h 2274"/>
                  <a:gd name="T2" fmla="*/ 383 w 782"/>
                  <a:gd name="T3" fmla="*/ 2274 h 2274"/>
                  <a:gd name="T4" fmla="*/ 0 60000 65536"/>
                  <a:gd name="T5" fmla="*/ 0 60000 65536"/>
                  <a:gd name="T6" fmla="*/ 0 w 782"/>
                  <a:gd name="T7" fmla="*/ 0 h 2274"/>
                  <a:gd name="T8" fmla="*/ 782 w 782"/>
                  <a:gd name="T9" fmla="*/ 2274 h 2274"/>
                </a:gdLst>
                <a:ahLst/>
                <a:cxnLst>
                  <a:cxn ang="T4">
                    <a:pos x="T0" y="T1"/>
                  </a:cxn>
                  <a:cxn ang="T5">
                    <a:pos x="T2" y="T3"/>
                  </a:cxn>
                </a:cxnLst>
                <a:rect l="T6" t="T7" r="T8" b="T9"/>
                <a:pathLst>
                  <a:path w="782" h="2274">
                    <a:moveTo>
                      <a:pt x="0" y="0"/>
                    </a:moveTo>
                    <a:cubicBezTo>
                      <a:pt x="19" y="455"/>
                      <a:pt x="782" y="1786"/>
                      <a:pt x="383" y="2274"/>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12" name="Freeform 40"/>
              <p:cNvSpPr>
                <a:spLocks/>
              </p:cNvSpPr>
              <p:nvPr/>
            </p:nvSpPr>
            <p:spPr bwMode="auto">
              <a:xfrm>
                <a:off x="2022" y="1194"/>
                <a:ext cx="1607" cy="1689"/>
              </a:xfrm>
              <a:custGeom>
                <a:avLst/>
                <a:gdLst>
                  <a:gd name="T0" fmla="*/ 0 w 1607"/>
                  <a:gd name="T1" fmla="*/ 0 h 1689"/>
                  <a:gd name="T2" fmla="*/ 1607 w 1607"/>
                  <a:gd name="T3" fmla="*/ 1689 h 1689"/>
                  <a:gd name="T4" fmla="*/ 0 60000 65536"/>
                  <a:gd name="T5" fmla="*/ 0 60000 65536"/>
                  <a:gd name="T6" fmla="*/ 0 w 1607"/>
                  <a:gd name="T7" fmla="*/ 0 h 1689"/>
                  <a:gd name="T8" fmla="*/ 1607 w 1607"/>
                  <a:gd name="T9" fmla="*/ 1689 h 1689"/>
                </a:gdLst>
                <a:ahLst/>
                <a:cxnLst>
                  <a:cxn ang="T4">
                    <a:pos x="T0" y="T1"/>
                  </a:cxn>
                  <a:cxn ang="T5">
                    <a:pos x="T2" y="T3"/>
                  </a:cxn>
                </a:cxnLst>
                <a:rect l="T6" t="T7" r="T8" b="T9"/>
                <a:pathLst>
                  <a:path w="1607" h="1689">
                    <a:moveTo>
                      <a:pt x="0" y="0"/>
                    </a:moveTo>
                    <a:cubicBezTo>
                      <a:pt x="202" y="309"/>
                      <a:pt x="1255" y="1465"/>
                      <a:pt x="1607" y="1689"/>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sp>
            <p:nvSpPr>
              <p:cNvPr id="28713" name="Freeform 41"/>
              <p:cNvSpPr>
                <a:spLocks/>
              </p:cNvSpPr>
              <p:nvPr/>
            </p:nvSpPr>
            <p:spPr bwMode="auto">
              <a:xfrm>
                <a:off x="2466" y="2202"/>
                <a:ext cx="948" cy="1071"/>
              </a:xfrm>
              <a:custGeom>
                <a:avLst/>
                <a:gdLst>
                  <a:gd name="T0" fmla="*/ 0 w 948"/>
                  <a:gd name="T1" fmla="*/ 0 h 1071"/>
                  <a:gd name="T2" fmla="*/ 948 w 948"/>
                  <a:gd name="T3" fmla="*/ 1071 h 1071"/>
                  <a:gd name="T4" fmla="*/ 0 60000 65536"/>
                  <a:gd name="T5" fmla="*/ 0 60000 65536"/>
                  <a:gd name="T6" fmla="*/ 0 w 948"/>
                  <a:gd name="T7" fmla="*/ 0 h 1071"/>
                  <a:gd name="T8" fmla="*/ 948 w 948"/>
                  <a:gd name="T9" fmla="*/ 1071 h 1071"/>
                </a:gdLst>
                <a:ahLst/>
                <a:cxnLst>
                  <a:cxn ang="T4">
                    <a:pos x="T0" y="T1"/>
                  </a:cxn>
                  <a:cxn ang="T5">
                    <a:pos x="T2" y="T3"/>
                  </a:cxn>
                </a:cxnLst>
                <a:rect l="T6" t="T7" r="T8" b="T9"/>
                <a:pathLst>
                  <a:path w="948" h="1071">
                    <a:moveTo>
                      <a:pt x="0" y="0"/>
                    </a:moveTo>
                    <a:cubicBezTo>
                      <a:pt x="202" y="309"/>
                      <a:pt x="564" y="861"/>
                      <a:pt x="948" y="1071"/>
                    </a:cubicBezTo>
                  </a:path>
                </a:pathLst>
              </a:custGeom>
              <a:noFill/>
              <a:ln w="9525" cap="flat" cmpd="sng">
                <a:solidFill>
                  <a:schemeClr val="tx1"/>
                </a:solidFill>
                <a:prstDash val="solid"/>
                <a:round/>
                <a:headEnd type="none" w="med" len="med"/>
                <a:tailEnd type="triangle" w="med" len="med"/>
              </a:ln>
            </p:spPr>
            <p:txBody>
              <a:bodyPr lIns="92075" tIns="46038" rIns="92075" bIns="46038">
                <a:spAutoFit/>
              </a:bodyPr>
              <a:lstStyle/>
              <a:p>
                <a:endParaRPr lang="en-US"/>
              </a:p>
            </p:txBody>
          </p:sp>
        </p:grpSp>
        <p:sp>
          <p:nvSpPr>
            <p:cNvPr id="28681" name="Rectangle 42"/>
            <p:cNvSpPr>
              <a:spLocks noChangeArrowheads="1"/>
            </p:cNvSpPr>
            <p:nvPr/>
          </p:nvSpPr>
          <p:spPr bwMode="auto">
            <a:xfrm>
              <a:off x="130" y="3815"/>
              <a:ext cx="2410" cy="524"/>
            </a:xfrm>
            <a:prstGeom prst="rect">
              <a:avLst/>
            </a:prstGeom>
            <a:solidFill>
              <a:srgbClr val="FFFF99"/>
            </a:solidFill>
            <a:ln w="9525" algn="ctr">
              <a:solidFill>
                <a:schemeClr val="tx1"/>
              </a:solidFill>
              <a:miter lim="800000"/>
              <a:headEnd/>
              <a:tailEnd/>
            </a:ln>
          </p:spPr>
          <p:txBody>
            <a:bodyPr>
              <a:spAutoFit/>
            </a:bodyPr>
            <a:lstStyle/>
            <a:p>
              <a:pPr>
                <a:spcBef>
                  <a:spcPct val="20000"/>
                </a:spcBef>
              </a:pPr>
              <a:r>
                <a:rPr lang="en-US" sz="2400" b="0">
                  <a:cs typeface="Arial" charset="0"/>
                </a:rPr>
                <a:t>Mapping </a:t>
              </a:r>
              <a:r>
                <a:rPr lang="en-US" sz="2400" b="0" i="1">
                  <a:cs typeface="Arial" charset="0"/>
                </a:rPr>
                <a:t>problem </a:t>
              </a:r>
              <a:r>
                <a:rPr lang="en-US" sz="2400" b="0">
                  <a:cs typeface="Arial" charset="0"/>
                </a:rPr>
                <a:t>artifacts to </a:t>
              </a:r>
              <a:r>
                <a:rPr lang="en-US" sz="2400" b="0" i="1">
                  <a:cs typeface="Arial" charset="0"/>
                </a:rPr>
                <a:t>solution </a:t>
              </a:r>
              <a:r>
                <a:rPr lang="en-US" sz="2400" b="0">
                  <a:cs typeface="Arial" charset="0"/>
                </a:rPr>
                <a:t>artifacts is hard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7"/>
          <p:cNvSpPr>
            <a:spLocks noGrp="1"/>
          </p:cNvSpPr>
          <p:nvPr>
            <p:ph type="sldNum" sz="quarter" idx="11"/>
          </p:nvPr>
        </p:nvSpPr>
        <p:spPr>
          <a:noFill/>
        </p:spPr>
        <p:txBody>
          <a:bodyPr/>
          <a:lstStyle/>
          <a:p>
            <a:fld id="{81681CDB-B09B-4A70-8468-8D9CCF2BE8C8}" type="slidenum">
              <a:rPr lang="en-US"/>
              <a:pPr/>
              <a:t>16</a:t>
            </a:fld>
            <a:endParaRPr lang="en-US"/>
          </a:p>
        </p:txBody>
      </p:sp>
      <p:sp>
        <p:nvSpPr>
          <p:cNvPr id="9221" name="Rectangle 2"/>
          <p:cNvSpPr>
            <a:spLocks noGrp="1" noChangeArrowheads="1"/>
          </p:cNvSpPr>
          <p:nvPr>
            <p:ph type="title" sz="quarter"/>
          </p:nvPr>
        </p:nvSpPr>
        <p:spPr>
          <a:xfrm>
            <a:off x="-152400" y="0"/>
            <a:ext cx="9448800" cy="731838"/>
          </a:xfrm>
        </p:spPr>
        <p:txBody>
          <a:bodyPr/>
          <a:lstStyle/>
          <a:p>
            <a:pPr eaLnBrk="1" hangingPunct="1"/>
            <a:r>
              <a:rPr lang="en-US" dirty="0" smtClean="0"/>
              <a:t>Challenges in DRE Lifecycle (1/6)</a:t>
            </a:r>
          </a:p>
        </p:txBody>
      </p:sp>
      <p:graphicFrame>
        <p:nvGraphicFramePr>
          <p:cNvPr id="1561603" name="Object 3"/>
          <p:cNvGraphicFramePr>
            <a:graphicFrameLocks noChangeAspect="1"/>
          </p:cNvGraphicFramePr>
          <p:nvPr>
            <p:ph sz="quarter" idx="1"/>
          </p:nvPr>
        </p:nvGraphicFramePr>
        <p:xfrm>
          <a:off x="1290638" y="914400"/>
          <a:ext cx="901700" cy="750888"/>
        </p:xfrm>
        <a:graphic>
          <a:graphicData uri="http://schemas.openxmlformats.org/presentationml/2006/ole">
            <p:oleObj spid="_x0000_s428034" name="Visio" r:id="rId4" imgW="1575864" imgH="1313498" progId="Visio.Drawing.11">
              <p:embed/>
            </p:oleObj>
          </a:graphicData>
        </a:graphic>
      </p:graphicFrame>
      <p:graphicFrame>
        <p:nvGraphicFramePr>
          <p:cNvPr id="1561604" name="Object 4"/>
          <p:cNvGraphicFramePr>
            <a:graphicFrameLocks noChangeAspect="1"/>
          </p:cNvGraphicFramePr>
          <p:nvPr>
            <p:ph sz="quarter" idx="2"/>
          </p:nvPr>
        </p:nvGraphicFramePr>
        <p:xfrm>
          <a:off x="2757488" y="914400"/>
          <a:ext cx="900112" cy="750888"/>
        </p:xfrm>
        <a:graphic>
          <a:graphicData uri="http://schemas.openxmlformats.org/presentationml/2006/ole">
            <p:oleObj spid="_x0000_s428035" name="Visio" r:id="rId5" imgW="1585534" imgH="1323022" progId="Visio.Drawing.11">
              <p:embed/>
            </p:oleObj>
          </a:graphicData>
        </a:graphic>
      </p:graphicFrame>
      <p:sp>
        <p:nvSpPr>
          <p:cNvPr id="1561605" name="Rectangle 5"/>
          <p:cNvSpPr>
            <a:spLocks noChangeArrowheads="1"/>
          </p:cNvSpPr>
          <p:nvPr/>
        </p:nvSpPr>
        <p:spPr bwMode="auto">
          <a:xfrm>
            <a:off x="304800" y="2397475"/>
            <a:ext cx="8686800" cy="3570186"/>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400" dirty="0"/>
              <a:t>Per-component </a:t>
            </a:r>
            <a:r>
              <a:rPr lang="en-US" sz="2400" dirty="0" smtClean="0"/>
              <a:t>issues</a:t>
            </a:r>
            <a:endParaRPr lang="en-US" sz="2400" b="0" dirty="0"/>
          </a:p>
          <a:p>
            <a:pPr marL="742950" lvl="1" indent="-285750" algn="l" eaLnBrk="1" hangingPunct="1">
              <a:spcBef>
                <a:spcPct val="20000"/>
              </a:spcBef>
              <a:buFontTx/>
              <a:buChar char="•"/>
            </a:pPr>
            <a:r>
              <a:rPr lang="en-US" sz="2400" b="0" i="1" dirty="0"/>
              <a:t>Problem space</a:t>
            </a:r>
            <a:r>
              <a:rPr lang="en-US" sz="2400" b="0" dirty="0"/>
              <a:t>: Functionality often supplied as third party COTS </a:t>
            </a:r>
            <a:r>
              <a:rPr lang="en-US" sz="2400" b="0" dirty="0" smtClean="0"/>
              <a:t>solutions</a:t>
            </a:r>
            <a:endParaRPr lang="en-US" sz="2400" b="0" dirty="0"/>
          </a:p>
          <a:p>
            <a:pPr marL="742950" lvl="1" indent="-285750" algn="l" eaLnBrk="1" hangingPunct="1">
              <a:spcBef>
                <a:spcPct val="20000"/>
              </a:spcBef>
              <a:buFontTx/>
              <a:buChar char="•"/>
            </a:pPr>
            <a:r>
              <a:rPr lang="en-US" sz="2400" b="0" i="1" dirty="0"/>
              <a:t>Solution space</a:t>
            </a:r>
            <a:r>
              <a:rPr lang="en-US" sz="2400" b="0" dirty="0"/>
              <a:t>: Implementations for different platforms and languages</a:t>
            </a:r>
          </a:p>
          <a:p>
            <a:pPr marL="742950" lvl="1" indent="-285750" algn="l" eaLnBrk="1" hangingPunct="1">
              <a:spcBef>
                <a:spcPct val="20000"/>
              </a:spcBef>
              <a:buFontTx/>
              <a:buChar char="•"/>
            </a:pPr>
            <a:r>
              <a:rPr lang="en-US" sz="2400" b="0" i="1" dirty="0"/>
              <a:t>P-&gt;S mapping challenges</a:t>
            </a:r>
            <a:r>
              <a:rPr lang="en-US" sz="2400" b="0" dirty="0"/>
              <a:t>: </a:t>
            </a:r>
          </a:p>
          <a:p>
            <a:pPr marL="1143000" lvl="2" indent="-228600" algn="l" eaLnBrk="1" hangingPunct="1">
              <a:spcBef>
                <a:spcPct val="20000"/>
              </a:spcBef>
              <a:buFontTx/>
              <a:buChar char="•"/>
            </a:pPr>
            <a:r>
              <a:rPr lang="en-US" sz="2000" b="0" dirty="0"/>
              <a:t>Implementations must match platform and language choice</a:t>
            </a:r>
          </a:p>
          <a:p>
            <a:pPr marL="1143000" lvl="2" indent="-228600" algn="l" eaLnBrk="1" hangingPunct="1">
              <a:spcBef>
                <a:spcPct val="20000"/>
              </a:spcBef>
              <a:buFontTx/>
              <a:buChar char="•"/>
            </a:pPr>
            <a:r>
              <a:rPr lang="en-US" sz="2000" b="0" dirty="0"/>
              <a:t>Choice of implementation impacts end-to-end </a:t>
            </a:r>
            <a:r>
              <a:rPr lang="en-US" sz="2000" b="0" dirty="0" smtClean="0"/>
              <a:t>QoS</a:t>
            </a:r>
            <a:endParaRPr lang="en-US" sz="2000" b="0" dirty="0"/>
          </a:p>
        </p:txBody>
      </p:sp>
      <p:sp>
        <p:nvSpPr>
          <p:cNvPr id="9223" name="Text Box 6"/>
          <p:cNvSpPr txBox="1">
            <a:spLocks noChangeArrowheads="1"/>
          </p:cNvSpPr>
          <p:nvPr/>
        </p:nvSpPr>
        <p:spPr bwMode="auto">
          <a:xfrm>
            <a:off x="3810000" y="715475"/>
            <a:ext cx="5181600" cy="1203325"/>
          </a:xfrm>
          <a:prstGeom prst="rect">
            <a:avLst/>
          </a:prstGeom>
          <a:solidFill>
            <a:srgbClr val="FFFF66"/>
          </a:solidFill>
          <a:ln w="12700">
            <a:solidFill>
              <a:schemeClr val="tx1"/>
            </a:solidFill>
            <a:miter lim="800000"/>
            <a:headEnd type="none" w="sm" len="sm"/>
            <a:tailEnd type="none" w="sm" len="sm"/>
          </a:ln>
        </p:spPr>
        <p:txBody>
          <a:bodyPr>
            <a:spAutoFit/>
          </a:bodyPr>
          <a:lstStyle/>
          <a:p>
            <a:pPr marL="173038" indent="-173038" algn="l">
              <a:buFontTx/>
              <a:buChar char="•"/>
            </a:pPr>
            <a:r>
              <a:rPr lang="en-US" sz="1800" dirty="0">
                <a:cs typeface="Arial" charset="0"/>
              </a:rPr>
              <a:t>Understand the sources of variability in the problem/solution </a:t>
            </a:r>
            <a:r>
              <a:rPr lang="en-US" sz="1800" dirty="0" smtClean="0">
                <a:cs typeface="Arial" charset="0"/>
              </a:rPr>
              <a:t>space</a:t>
            </a:r>
            <a:endParaRPr lang="en-US" sz="1800" dirty="0">
              <a:cs typeface="Arial" charset="0"/>
            </a:endParaRPr>
          </a:p>
          <a:p>
            <a:pPr marL="173038" indent="-173038" algn="l">
              <a:buFontTx/>
              <a:buChar char="•"/>
            </a:pPr>
            <a:r>
              <a:rPr lang="en-US" sz="1800" dirty="0">
                <a:cs typeface="Arial" charset="0"/>
              </a:rPr>
              <a:t>Find solutions to automate the mapping of the problem space to solution space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16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160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160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160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160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160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6160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1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7"/>
          <p:cNvSpPr>
            <a:spLocks noGrp="1"/>
          </p:cNvSpPr>
          <p:nvPr>
            <p:ph type="sldNum" sz="quarter" idx="11"/>
          </p:nvPr>
        </p:nvSpPr>
        <p:spPr>
          <a:noFill/>
        </p:spPr>
        <p:txBody>
          <a:bodyPr/>
          <a:lstStyle/>
          <a:p>
            <a:fld id="{81681CDB-B09B-4A70-8468-8D9CCF2BE8C8}" type="slidenum">
              <a:rPr lang="en-US"/>
              <a:pPr/>
              <a:t>17</a:t>
            </a:fld>
            <a:endParaRPr lang="en-US"/>
          </a:p>
        </p:txBody>
      </p:sp>
      <p:sp>
        <p:nvSpPr>
          <p:cNvPr id="9221" name="Rectangle 2"/>
          <p:cNvSpPr>
            <a:spLocks noGrp="1" noChangeArrowheads="1"/>
          </p:cNvSpPr>
          <p:nvPr>
            <p:ph type="title" sz="quarter"/>
          </p:nvPr>
        </p:nvSpPr>
        <p:spPr>
          <a:xfrm>
            <a:off x="-152400" y="0"/>
            <a:ext cx="9448800" cy="731838"/>
          </a:xfrm>
        </p:spPr>
        <p:txBody>
          <a:bodyPr/>
          <a:lstStyle/>
          <a:p>
            <a:pPr eaLnBrk="1" hangingPunct="1"/>
            <a:r>
              <a:rPr lang="en-US" dirty="0" smtClean="0"/>
              <a:t>Challenges in DRE Lifecycle (2/6)</a:t>
            </a:r>
          </a:p>
        </p:txBody>
      </p:sp>
      <p:graphicFrame>
        <p:nvGraphicFramePr>
          <p:cNvPr id="1561603" name="Object 3"/>
          <p:cNvGraphicFramePr>
            <a:graphicFrameLocks noChangeAspect="1"/>
          </p:cNvGraphicFramePr>
          <p:nvPr>
            <p:ph sz="quarter" idx="1"/>
          </p:nvPr>
        </p:nvGraphicFramePr>
        <p:xfrm>
          <a:off x="3446638" y="914400"/>
          <a:ext cx="901700" cy="750888"/>
        </p:xfrm>
        <a:graphic>
          <a:graphicData uri="http://schemas.openxmlformats.org/presentationml/2006/ole">
            <p:oleObj spid="_x0000_s431106" name="Visio" r:id="rId4" imgW="1575864" imgH="1313498" progId="Visio.Drawing.11">
              <p:embed/>
            </p:oleObj>
          </a:graphicData>
        </a:graphic>
      </p:graphicFrame>
      <p:graphicFrame>
        <p:nvGraphicFramePr>
          <p:cNvPr id="1561604" name="Object 4"/>
          <p:cNvGraphicFramePr>
            <a:graphicFrameLocks noChangeAspect="1"/>
          </p:cNvGraphicFramePr>
          <p:nvPr>
            <p:ph sz="quarter" idx="2"/>
          </p:nvPr>
        </p:nvGraphicFramePr>
        <p:xfrm>
          <a:off x="4913488" y="914400"/>
          <a:ext cx="900112" cy="750888"/>
        </p:xfrm>
        <a:graphic>
          <a:graphicData uri="http://schemas.openxmlformats.org/presentationml/2006/ole">
            <p:oleObj spid="_x0000_s431107" name="Visio" r:id="rId5" imgW="1585534" imgH="1323022" progId="Visio.Drawing.11">
              <p:embed/>
            </p:oleObj>
          </a:graphicData>
        </a:graphic>
      </p:graphicFrame>
      <p:sp>
        <p:nvSpPr>
          <p:cNvPr id="1561605" name="Rectangle 5"/>
          <p:cNvSpPr>
            <a:spLocks noChangeArrowheads="1"/>
          </p:cNvSpPr>
          <p:nvPr/>
        </p:nvSpPr>
        <p:spPr bwMode="auto">
          <a:xfrm>
            <a:off x="304800" y="1752600"/>
            <a:ext cx="8686800" cy="4953000"/>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400" dirty="0" smtClean="0"/>
              <a:t>Models of computation issues</a:t>
            </a:r>
            <a:endParaRPr lang="en-US" sz="2400" b="0" dirty="0"/>
          </a:p>
          <a:p>
            <a:pPr marL="742950" lvl="1" indent="-285750" algn="l" eaLnBrk="1" hangingPunct="1">
              <a:spcBef>
                <a:spcPct val="20000"/>
              </a:spcBef>
              <a:buFontTx/>
              <a:buChar char="•"/>
            </a:pPr>
            <a:r>
              <a:rPr lang="en-US" sz="2400" b="0" i="1" dirty="0"/>
              <a:t>Problem space</a:t>
            </a:r>
            <a:r>
              <a:rPr lang="en-US" sz="2400" b="0" dirty="0"/>
              <a:t>: Choice of </a:t>
            </a:r>
            <a:r>
              <a:rPr lang="en-US" sz="2400" b="0" dirty="0" smtClean="0"/>
              <a:t>models of computation (Data Flow, Discrete Event, Publish-Subscribe, Reactive)</a:t>
            </a:r>
            <a:endParaRPr lang="en-US" sz="2400" b="0" dirty="0"/>
          </a:p>
          <a:p>
            <a:pPr marL="742950" lvl="1" indent="-285750" algn="l" eaLnBrk="1" hangingPunct="1">
              <a:spcBef>
                <a:spcPct val="20000"/>
              </a:spcBef>
              <a:buFontTx/>
              <a:buChar char="•"/>
            </a:pPr>
            <a:r>
              <a:rPr lang="en-US" sz="2400" b="0" i="1" dirty="0"/>
              <a:t>Solution space</a:t>
            </a:r>
            <a:r>
              <a:rPr lang="en-US" sz="2400" b="0" dirty="0"/>
              <a:t>: Diversity in </a:t>
            </a:r>
            <a:r>
              <a:rPr lang="en-US" sz="2400" b="0" dirty="0" smtClean="0"/>
              <a:t>implementation techniques and communication </a:t>
            </a:r>
            <a:r>
              <a:rPr lang="en-US" sz="2400" b="0" dirty="0"/>
              <a:t>mechanisms e.g., </a:t>
            </a:r>
            <a:r>
              <a:rPr lang="en-US" sz="2400" b="0" dirty="0" smtClean="0"/>
              <a:t>RPC (CORBA </a:t>
            </a:r>
            <a:r>
              <a:rPr lang="en-US" sz="2400" b="0" dirty="0"/>
              <a:t>IIOP, Java </a:t>
            </a:r>
            <a:r>
              <a:rPr lang="en-US" sz="2400" b="0" dirty="0" smtClean="0"/>
              <a:t>RMI), pub-sub(DDS</a:t>
            </a:r>
            <a:r>
              <a:rPr lang="en-US" sz="2400" b="0" dirty="0"/>
              <a:t>, Event </a:t>
            </a:r>
            <a:r>
              <a:rPr lang="en-US" sz="2400" b="0" dirty="0" smtClean="0"/>
              <a:t>channels)</a:t>
            </a:r>
            <a:endParaRPr lang="en-US" sz="2400" b="0" dirty="0"/>
          </a:p>
          <a:p>
            <a:pPr marL="742950" lvl="1" indent="-285750" algn="l" eaLnBrk="1" hangingPunct="1">
              <a:spcBef>
                <a:spcPct val="20000"/>
              </a:spcBef>
              <a:buFontTx/>
              <a:buChar char="•"/>
            </a:pPr>
            <a:r>
              <a:rPr lang="en-US" sz="2400" b="0" i="1" dirty="0"/>
              <a:t>P-&gt;S mapping challenges:</a:t>
            </a:r>
          </a:p>
          <a:p>
            <a:pPr marL="1143000" lvl="2" indent="-228600" algn="l" eaLnBrk="1" hangingPunct="1">
              <a:spcBef>
                <a:spcPct val="20000"/>
              </a:spcBef>
              <a:buFontTx/>
              <a:buChar char="•"/>
            </a:pPr>
            <a:r>
              <a:rPr lang="en-US" sz="2000" b="0" dirty="0" smtClean="0"/>
              <a:t>Identifying the right mechanisms to support the model of computation</a:t>
            </a:r>
          </a:p>
          <a:p>
            <a:pPr marL="1143000" lvl="2" indent="-228600" algn="l" eaLnBrk="1" hangingPunct="1">
              <a:spcBef>
                <a:spcPct val="20000"/>
              </a:spcBef>
              <a:buFontTx/>
              <a:buChar char="•"/>
            </a:pPr>
            <a:r>
              <a:rPr lang="en-US" sz="2000" b="0" dirty="0" smtClean="0"/>
              <a:t>Decoupling </a:t>
            </a:r>
            <a:r>
              <a:rPr lang="en-US" sz="2000" b="0" dirty="0"/>
              <a:t>application logic from </a:t>
            </a:r>
            <a:r>
              <a:rPr lang="en-US" sz="2000" b="0" dirty="0" smtClean="0"/>
              <a:t>the mechanisms to avoid invasive code changes</a:t>
            </a:r>
            <a:endParaRPr lang="en-US" sz="2000" b="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Slide Number Placeholder 7"/>
          <p:cNvSpPr>
            <a:spLocks noGrp="1"/>
          </p:cNvSpPr>
          <p:nvPr>
            <p:ph type="sldNum" sz="quarter" idx="11"/>
          </p:nvPr>
        </p:nvSpPr>
        <p:spPr>
          <a:noFill/>
        </p:spPr>
        <p:txBody>
          <a:bodyPr/>
          <a:lstStyle/>
          <a:p>
            <a:fld id="{45E441EF-1E6D-4E0A-8EEC-C49FB9FA31A8}" type="slidenum">
              <a:rPr lang="en-US"/>
              <a:pPr/>
              <a:t>18</a:t>
            </a:fld>
            <a:endParaRPr lang="en-US"/>
          </a:p>
        </p:txBody>
      </p:sp>
      <p:sp>
        <p:nvSpPr>
          <p:cNvPr id="10252" name="Rectangle 2"/>
          <p:cNvSpPr>
            <a:spLocks noGrp="1" noChangeArrowheads="1"/>
          </p:cNvSpPr>
          <p:nvPr>
            <p:ph type="title" sz="quarter"/>
          </p:nvPr>
        </p:nvSpPr>
        <p:spPr>
          <a:xfrm>
            <a:off x="-152400" y="-76200"/>
            <a:ext cx="9448800" cy="731838"/>
          </a:xfrm>
        </p:spPr>
        <p:txBody>
          <a:bodyPr/>
          <a:lstStyle/>
          <a:p>
            <a:pPr eaLnBrk="1" hangingPunct="1"/>
            <a:r>
              <a:rPr lang="en-US" dirty="0" smtClean="0"/>
              <a:t>Challenges in DRE Lifecycle (3/6)</a:t>
            </a:r>
          </a:p>
        </p:txBody>
      </p:sp>
      <p:graphicFrame>
        <p:nvGraphicFramePr>
          <p:cNvPr id="10242" name="Object 3"/>
          <p:cNvGraphicFramePr>
            <a:graphicFrameLocks noChangeAspect="1"/>
          </p:cNvGraphicFramePr>
          <p:nvPr>
            <p:ph sz="quarter" idx="1"/>
          </p:nvPr>
        </p:nvGraphicFramePr>
        <p:xfrm>
          <a:off x="1231900" y="685800"/>
          <a:ext cx="901700" cy="750888"/>
        </p:xfrm>
        <a:graphic>
          <a:graphicData uri="http://schemas.openxmlformats.org/presentationml/2006/ole">
            <p:oleObj spid="_x0000_s429058" name="Visio" r:id="rId4" imgW="1575864" imgH="1313498" progId="Visio.Drawing.11">
              <p:embed/>
            </p:oleObj>
          </a:graphicData>
        </a:graphic>
      </p:graphicFrame>
      <p:graphicFrame>
        <p:nvGraphicFramePr>
          <p:cNvPr id="10243" name="Object 4"/>
          <p:cNvGraphicFramePr>
            <a:graphicFrameLocks noChangeAspect="1"/>
          </p:cNvGraphicFramePr>
          <p:nvPr>
            <p:ph sz="quarter" idx="2"/>
          </p:nvPr>
        </p:nvGraphicFramePr>
        <p:xfrm>
          <a:off x="2698750" y="685800"/>
          <a:ext cx="901700" cy="750888"/>
        </p:xfrm>
        <a:graphic>
          <a:graphicData uri="http://schemas.openxmlformats.org/presentationml/2006/ole">
            <p:oleObj spid="_x0000_s429059" name="Visio" r:id="rId5" imgW="1575864" imgH="1313498" progId="Visio.Drawing.11">
              <p:embed/>
            </p:oleObj>
          </a:graphicData>
        </a:graphic>
      </p:graphicFrame>
      <p:graphicFrame>
        <p:nvGraphicFramePr>
          <p:cNvPr id="10244" name="Object 5"/>
          <p:cNvGraphicFramePr>
            <a:graphicFrameLocks noChangeAspect="1"/>
          </p:cNvGraphicFramePr>
          <p:nvPr>
            <p:ph sz="quarter" idx="3"/>
          </p:nvPr>
        </p:nvGraphicFramePr>
        <p:xfrm>
          <a:off x="4165600" y="685800"/>
          <a:ext cx="901700" cy="750888"/>
        </p:xfrm>
        <a:graphic>
          <a:graphicData uri="http://schemas.openxmlformats.org/presentationml/2006/ole">
            <p:oleObj spid="_x0000_s429060" name="Visio" r:id="rId6" imgW="1575864" imgH="1313498" progId="Visio.Drawing.11">
              <p:embed/>
            </p:oleObj>
          </a:graphicData>
        </a:graphic>
      </p:graphicFrame>
      <p:graphicFrame>
        <p:nvGraphicFramePr>
          <p:cNvPr id="10245" name="Object 6"/>
          <p:cNvGraphicFramePr>
            <a:graphicFrameLocks noChangeAspect="1"/>
          </p:cNvGraphicFramePr>
          <p:nvPr>
            <p:ph sz="quarter" idx="4"/>
          </p:nvPr>
        </p:nvGraphicFramePr>
        <p:xfrm>
          <a:off x="5632450" y="685800"/>
          <a:ext cx="901700" cy="750888"/>
        </p:xfrm>
        <a:graphic>
          <a:graphicData uri="http://schemas.openxmlformats.org/presentationml/2006/ole">
            <p:oleObj spid="_x0000_s429061" name="Visio" r:id="rId7" imgW="1575864" imgH="1313498" progId="Visio.Drawing.11">
              <p:embed/>
            </p:oleObj>
          </a:graphicData>
        </a:graphic>
      </p:graphicFrame>
      <p:graphicFrame>
        <p:nvGraphicFramePr>
          <p:cNvPr id="10246" name="Object 7"/>
          <p:cNvGraphicFramePr>
            <a:graphicFrameLocks noChangeAspect="1"/>
          </p:cNvGraphicFramePr>
          <p:nvPr/>
        </p:nvGraphicFramePr>
        <p:xfrm>
          <a:off x="7099300" y="685800"/>
          <a:ext cx="901700" cy="750888"/>
        </p:xfrm>
        <a:graphic>
          <a:graphicData uri="http://schemas.openxmlformats.org/presentationml/2006/ole">
            <p:oleObj spid="_x0000_s429062" name="Visio" r:id="rId8" imgW="1575864" imgH="1313498" progId="Visio.Drawing.11">
              <p:embed/>
            </p:oleObj>
          </a:graphicData>
        </a:graphic>
      </p:graphicFrame>
      <p:sp>
        <p:nvSpPr>
          <p:cNvPr id="1563656" name="Rectangle 8"/>
          <p:cNvSpPr>
            <a:spLocks noChangeArrowheads="1"/>
          </p:cNvSpPr>
          <p:nvPr/>
        </p:nvSpPr>
        <p:spPr bwMode="auto">
          <a:xfrm>
            <a:off x="304800" y="2593200"/>
            <a:ext cx="8686800" cy="3733800"/>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400" dirty="0"/>
              <a:t>Assembly concerns</a:t>
            </a:r>
            <a:endParaRPr lang="en-US" sz="2400" b="0" dirty="0"/>
          </a:p>
          <a:p>
            <a:pPr marL="742950" lvl="1" indent="-285750" algn="l" eaLnBrk="1" hangingPunct="1">
              <a:spcBef>
                <a:spcPct val="20000"/>
              </a:spcBef>
              <a:buFontTx/>
              <a:buChar char="•"/>
            </a:pPr>
            <a:r>
              <a:rPr lang="en-US" sz="2400" b="0" i="1" dirty="0"/>
              <a:t>Problem space</a:t>
            </a:r>
            <a:r>
              <a:rPr lang="en-US" sz="2400" b="0" dirty="0"/>
              <a:t>: </a:t>
            </a:r>
            <a:r>
              <a:rPr lang="en-US" sz="2400" b="0" dirty="0" smtClean="0"/>
              <a:t>Identifying the right </a:t>
            </a:r>
            <a:r>
              <a:rPr lang="en-US" sz="2400" b="0" dirty="0"/>
              <a:t>services and composing them together</a:t>
            </a:r>
          </a:p>
          <a:p>
            <a:pPr marL="742950" lvl="1" indent="-285750" algn="l" eaLnBrk="1" hangingPunct="1">
              <a:spcBef>
                <a:spcPct val="20000"/>
              </a:spcBef>
              <a:buFontTx/>
              <a:buChar char="•"/>
            </a:pPr>
            <a:r>
              <a:rPr lang="en-US" sz="2400" b="0" i="1" dirty="0"/>
              <a:t>Solution space</a:t>
            </a:r>
            <a:r>
              <a:rPr lang="en-US" sz="2400" b="0" dirty="0"/>
              <a:t>: </a:t>
            </a:r>
            <a:r>
              <a:rPr lang="en-US" sz="2400" b="0" dirty="0" smtClean="0"/>
              <a:t>Identifying services with the right interfaces and semantics</a:t>
            </a:r>
          </a:p>
          <a:p>
            <a:pPr marL="742950" lvl="1" indent="-285750" algn="l" eaLnBrk="1" hangingPunct="1">
              <a:spcBef>
                <a:spcPct val="20000"/>
              </a:spcBef>
              <a:buFontTx/>
              <a:buChar char="•"/>
            </a:pPr>
            <a:r>
              <a:rPr lang="en-US" sz="2400" b="0" i="1" dirty="0" smtClean="0"/>
              <a:t>P-&gt;S mapping challenges</a:t>
            </a:r>
            <a:r>
              <a:rPr lang="en-US" sz="2400" b="0" dirty="0" smtClean="0"/>
              <a:t>: </a:t>
            </a:r>
          </a:p>
          <a:p>
            <a:pPr marL="1143000" lvl="2" indent="-228600" algn="l" eaLnBrk="1" hangingPunct="1">
              <a:spcBef>
                <a:spcPct val="20000"/>
              </a:spcBef>
              <a:buFontTx/>
              <a:buChar char="•"/>
            </a:pPr>
            <a:r>
              <a:rPr lang="en-US" sz="2000" b="0" dirty="0" smtClean="0"/>
              <a:t>Ensure </a:t>
            </a:r>
            <a:r>
              <a:rPr lang="en-US" sz="2000" b="0" dirty="0"/>
              <a:t>functional and systemic compatibility in composition</a:t>
            </a:r>
          </a:p>
          <a:p>
            <a:pPr marL="1143000" lvl="2" indent="-228600" algn="l" eaLnBrk="1" hangingPunct="1">
              <a:spcBef>
                <a:spcPct val="20000"/>
              </a:spcBef>
              <a:buFontTx/>
              <a:buChar char="•"/>
            </a:pPr>
            <a:r>
              <a:rPr lang="en-US" sz="2000" b="0" dirty="0"/>
              <a:t>Heterogeneity in platforms and languages in composition impacts </a:t>
            </a:r>
            <a:r>
              <a:rPr lang="en-US" sz="2000" b="0" dirty="0" smtClean="0"/>
              <a:t>functionality and QoS</a:t>
            </a:r>
            <a:endParaRPr lang="en-US" sz="2000" b="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Slide Number Placeholder 7"/>
          <p:cNvSpPr>
            <a:spLocks noGrp="1"/>
          </p:cNvSpPr>
          <p:nvPr>
            <p:ph type="sldNum" sz="quarter" idx="11"/>
          </p:nvPr>
        </p:nvSpPr>
        <p:spPr>
          <a:noFill/>
        </p:spPr>
        <p:txBody>
          <a:bodyPr/>
          <a:lstStyle/>
          <a:p>
            <a:fld id="{45E441EF-1E6D-4E0A-8EEC-C49FB9FA31A8}" type="slidenum">
              <a:rPr lang="en-US"/>
              <a:pPr/>
              <a:t>19</a:t>
            </a:fld>
            <a:endParaRPr lang="en-US"/>
          </a:p>
        </p:txBody>
      </p:sp>
      <p:sp>
        <p:nvSpPr>
          <p:cNvPr id="10252" name="Rectangle 2"/>
          <p:cNvSpPr>
            <a:spLocks noGrp="1" noChangeArrowheads="1"/>
          </p:cNvSpPr>
          <p:nvPr>
            <p:ph type="title" sz="quarter"/>
          </p:nvPr>
        </p:nvSpPr>
        <p:spPr>
          <a:xfrm>
            <a:off x="-152400" y="-76200"/>
            <a:ext cx="9448800" cy="731838"/>
          </a:xfrm>
        </p:spPr>
        <p:txBody>
          <a:bodyPr/>
          <a:lstStyle/>
          <a:p>
            <a:pPr eaLnBrk="1" hangingPunct="1"/>
            <a:r>
              <a:rPr lang="en-US" dirty="0" smtClean="0"/>
              <a:t>Challenges in DRE Lifecycle (4/6)</a:t>
            </a:r>
          </a:p>
        </p:txBody>
      </p:sp>
      <p:graphicFrame>
        <p:nvGraphicFramePr>
          <p:cNvPr id="10242" name="Object 3"/>
          <p:cNvGraphicFramePr>
            <a:graphicFrameLocks noChangeAspect="1"/>
          </p:cNvGraphicFramePr>
          <p:nvPr>
            <p:ph sz="quarter" idx="1"/>
          </p:nvPr>
        </p:nvGraphicFramePr>
        <p:xfrm>
          <a:off x="1231900" y="685800"/>
          <a:ext cx="901700" cy="750888"/>
        </p:xfrm>
        <a:graphic>
          <a:graphicData uri="http://schemas.openxmlformats.org/presentationml/2006/ole">
            <p:oleObj spid="_x0000_s432130" name="Visio" r:id="rId4" imgW="1575864" imgH="1313498" progId="Visio.Drawing.11">
              <p:embed/>
            </p:oleObj>
          </a:graphicData>
        </a:graphic>
      </p:graphicFrame>
      <p:graphicFrame>
        <p:nvGraphicFramePr>
          <p:cNvPr id="10243" name="Object 4"/>
          <p:cNvGraphicFramePr>
            <a:graphicFrameLocks noChangeAspect="1"/>
          </p:cNvGraphicFramePr>
          <p:nvPr>
            <p:ph sz="quarter" idx="2"/>
          </p:nvPr>
        </p:nvGraphicFramePr>
        <p:xfrm>
          <a:off x="2698750" y="685800"/>
          <a:ext cx="901700" cy="750888"/>
        </p:xfrm>
        <a:graphic>
          <a:graphicData uri="http://schemas.openxmlformats.org/presentationml/2006/ole">
            <p:oleObj spid="_x0000_s432131" name="Visio" r:id="rId5" imgW="1575864" imgH="1313498" progId="Visio.Drawing.11">
              <p:embed/>
            </p:oleObj>
          </a:graphicData>
        </a:graphic>
      </p:graphicFrame>
      <p:graphicFrame>
        <p:nvGraphicFramePr>
          <p:cNvPr id="10244" name="Object 5"/>
          <p:cNvGraphicFramePr>
            <a:graphicFrameLocks noChangeAspect="1"/>
          </p:cNvGraphicFramePr>
          <p:nvPr>
            <p:ph sz="quarter" idx="3"/>
          </p:nvPr>
        </p:nvGraphicFramePr>
        <p:xfrm>
          <a:off x="4165600" y="685800"/>
          <a:ext cx="901700" cy="750888"/>
        </p:xfrm>
        <a:graphic>
          <a:graphicData uri="http://schemas.openxmlformats.org/presentationml/2006/ole">
            <p:oleObj spid="_x0000_s432132" name="Visio" r:id="rId6" imgW="1575864" imgH="1313498" progId="Visio.Drawing.11">
              <p:embed/>
            </p:oleObj>
          </a:graphicData>
        </a:graphic>
      </p:graphicFrame>
      <p:graphicFrame>
        <p:nvGraphicFramePr>
          <p:cNvPr id="10245" name="Object 6"/>
          <p:cNvGraphicFramePr>
            <a:graphicFrameLocks noChangeAspect="1"/>
          </p:cNvGraphicFramePr>
          <p:nvPr>
            <p:ph sz="quarter" idx="4"/>
          </p:nvPr>
        </p:nvGraphicFramePr>
        <p:xfrm>
          <a:off x="5632450" y="685800"/>
          <a:ext cx="901700" cy="750888"/>
        </p:xfrm>
        <a:graphic>
          <a:graphicData uri="http://schemas.openxmlformats.org/presentationml/2006/ole">
            <p:oleObj spid="_x0000_s432133" name="Visio" r:id="rId7" imgW="1575864" imgH="1313498" progId="Visio.Drawing.11">
              <p:embed/>
            </p:oleObj>
          </a:graphicData>
        </a:graphic>
      </p:graphicFrame>
      <p:graphicFrame>
        <p:nvGraphicFramePr>
          <p:cNvPr id="10246" name="Object 7"/>
          <p:cNvGraphicFramePr>
            <a:graphicFrameLocks noChangeAspect="1"/>
          </p:cNvGraphicFramePr>
          <p:nvPr/>
        </p:nvGraphicFramePr>
        <p:xfrm>
          <a:off x="7099300" y="685800"/>
          <a:ext cx="901700" cy="750888"/>
        </p:xfrm>
        <a:graphic>
          <a:graphicData uri="http://schemas.openxmlformats.org/presentationml/2006/ole">
            <p:oleObj spid="_x0000_s432134" name="Visio" r:id="rId8" imgW="1575864" imgH="1313498" progId="Visio.Drawing.11">
              <p:embed/>
            </p:oleObj>
          </a:graphicData>
        </a:graphic>
      </p:graphicFrame>
      <p:sp>
        <p:nvSpPr>
          <p:cNvPr id="1563656" name="Rectangle 8"/>
          <p:cNvSpPr>
            <a:spLocks noChangeArrowheads="1"/>
          </p:cNvSpPr>
          <p:nvPr/>
        </p:nvSpPr>
        <p:spPr bwMode="auto">
          <a:xfrm>
            <a:off x="304800" y="2477700"/>
            <a:ext cx="8686800" cy="3733800"/>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400" dirty="0" smtClean="0"/>
              <a:t>Deployment issues</a:t>
            </a:r>
            <a:endParaRPr lang="en-US" sz="2400" b="0" dirty="0"/>
          </a:p>
          <a:p>
            <a:pPr marL="742950" lvl="1" indent="-285750" algn="l" eaLnBrk="1" hangingPunct="1">
              <a:spcBef>
                <a:spcPct val="20000"/>
              </a:spcBef>
              <a:buFontTx/>
              <a:buChar char="•"/>
            </a:pPr>
            <a:r>
              <a:rPr lang="en-US" sz="2400" b="0" i="1" dirty="0"/>
              <a:t>Problem space</a:t>
            </a:r>
            <a:r>
              <a:rPr lang="en-US" sz="2400" b="0" dirty="0"/>
              <a:t>: </a:t>
            </a:r>
            <a:r>
              <a:rPr lang="en-US" sz="2400" b="0" dirty="0" smtClean="0"/>
              <a:t>Identify resource needs, </a:t>
            </a:r>
            <a:r>
              <a:rPr lang="en-US" sz="2400" b="0" dirty="0"/>
              <a:t>e.g., CPU, memory, bandwidth, storage</a:t>
            </a:r>
          </a:p>
          <a:p>
            <a:pPr marL="742950" lvl="1" indent="-285750" algn="l" eaLnBrk="1" hangingPunct="1">
              <a:spcBef>
                <a:spcPct val="20000"/>
              </a:spcBef>
              <a:buFontTx/>
              <a:buChar char="•"/>
            </a:pPr>
            <a:r>
              <a:rPr lang="en-US" sz="2400" b="0" i="1" dirty="0"/>
              <a:t>Solution space</a:t>
            </a:r>
            <a:r>
              <a:rPr lang="en-US" sz="2400" b="0" dirty="0"/>
              <a:t>: Diversity in resource types and their </a:t>
            </a:r>
            <a:r>
              <a:rPr lang="en-US" sz="2400" b="0" dirty="0" smtClean="0"/>
              <a:t>configurations</a:t>
            </a:r>
            <a:endParaRPr lang="en-US" sz="2400" b="0" dirty="0"/>
          </a:p>
          <a:p>
            <a:pPr marL="742950" lvl="1" indent="-285750" algn="l" eaLnBrk="1" hangingPunct="1">
              <a:spcBef>
                <a:spcPct val="20000"/>
              </a:spcBef>
              <a:buFontTx/>
              <a:buChar char="•"/>
            </a:pPr>
            <a:r>
              <a:rPr lang="en-US" sz="2400" b="0" i="1" dirty="0"/>
              <a:t>P-&gt;S mapping challenges</a:t>
            </a:r>
            <a:r>
              <a:rPr lang="en-US" sz="2400" b="0" dirty="0"/>
              <a:t>:</a:t>
            </a:r>
          </a:p>
          <a:p>
            <a:pPr marL="1143000" lvl="2" indent="-228600" algn="l" eaLnBrk="1" hangingPunct="1">
              <a:spcBef>
                <a:spcPct val="20000"/>
              </a:spcBef>
              <a:buFontTx/>
              <a:buChar char="•"/>
            </a:pPr>
            <a:r>
              <a:rPr lang="en-US" sz="2000" b="0" dirty="0"/>
              <a:t>How to select and provision resources such that end-to-end QoS is realized?</a:t>
            </a:r>
          </a:p>
          <a:p>
            <a:pPr marL="1143000" lvl="2" indent="-228600" algn="l" eaLnBrk="1" hangingPunct="1">
              <a:spcBef>
                <a:spcPct val="20000"/>
              </a:spcBef>
              <a:buFontTx/>
              <a:buChar char="•"/>
            </a:pPr>
            <a:r>
              <a:rPr lang="en-US" sz="2000" b="0" dirty="0"/>
              <a:t>How to (re)allocate resources to maintain end-to-end QoS?</a:t>
            </a:r>
          </a:p>
          <a:p>
            <a:pPr marL="1143000" lvl="2" indent="-228600" algn="l" eaLnBrk="1" hangingPunct="1">
              <a:spcBef>
                <a:spcPct val="20000"/>
              </a:spcBef>
              <a:buFontTx/>
              <a:buChar char="•"/>
            </a:pPr>
            <a:r>
              <a:rPr lang="en-US" sz="2000" b="0" dirty="0" smtClean="0"/>
              <a:t>How to minimize procurement and operational costs</a:t>
            </a:r>
            <a:endParaRPr lang="en-US" sz="2000" b="0" dirty="0"/>
          </a:p>
        </p:txBody>
      </p:sp>
      <p:graphicFrame>
        <p:nvGraphicFramePr>
          <p:cNvPr id="1563657" name="Object 9"/>
          <p:cNvGraphicFramePr>
            <a:graphicFrameLocks noChangeAspect="1"/>
          </p:cNvGraphicFramePr>
          <p:nvPr/>
        </p:nvGraphicFramePr>
        <p:xfrm>
          <a:off x="2449513" y="228600"/>
          <a:ext cx="1360487" cy="1600200"/>
        </p:xfrm>
        <a:graphic>
          <a:graphicData uri="http://schemas.openxmlformats.org/presentationml/2006/ole">
            <p:oleObj spid="_x0000_s432135" name="Visio" r:id="rId9" imgW="1875568" imgH="3015377" progId="Visio.Drawing.11">
              <p:embed/>
            </p:oleObj>
          </a:graphicData>
        </a:graphic>
      </p:graphicFrame>
      <p:graphicFrame>
        <p:nvGraphicFramePr>
          <p:cNvPr id="1563658" name="Object 10"/>
          <p:cNvGraphicFramePr>
            <a:graphicFrameLocks noChangeAspect="1"/>
          </p:cNvGraphicFramePr>
          <p:nvPr/>
        </p:nvGraphicFramePr>
        <p:xfrm>
          <a:off x="1447800" y="1617663"/>
          <a:ext cx="581025" cy="896937"/>
        </p:xfrm>
        <a:graphic>
          <a:graphicData uri="http://schemas.openxmlformats.org/presentationml/2006/ole">
            <p:oleObj spid="_x0000_s432136" name="Visio" r:id="rId10" imgW="766429" imgH="1184148" progId="Visio.Drawing.11">
              <p:embed/>
            </p:oleObj>
          </a:graphicData>
        </a:graphic>
      </p:graphicFrame>
      <p:graphicFrame>
        <p:nvGraphicFramePr>
          <p:cNvPr id="1563659" name="Object 11"/>
          <p:cNvGraphicFramePr>
            <a:graphicFrameLocks noChangeAspect="1"/>
          </p:cNvGraphicFramePr>
          <p:nvPr/>
        </p:nvGraphicFramePr>
        <p:xfrm>
          <a:off x="3505200" y="1600200"/>
          <a:ext cx="581025" cy="896938"/>
        </p:xfrm>
        <a:graphic>
          <a:graphicData uri="http://schemas.openxmlformats.org/presentationml/2006/ole">
            <p:oleObj spid="_x0000_s432137" name="Visio" r:id="rId11" imgW="766429" imgH="1184148" progId="Visio.Drawing.11">
              <p:embed/>
            </p:oleObj>
          </a:graphicData>
        </a:graphic>
      </p:graphicFrame>
      <p:graphicFrame>
        <p:nvGraphicFramePr>
          <p:cNvPr id="1563660" name="Object 12"/>
          <p:cNvGraphicFramePr>
            <a:graphicFrameLocks noChangeAspect="1"/>
          </p:cNvGraphicFramePr>
          <p:nvPr/>
        </p:nvGraphicFramePr>
        <p:xfrm>
          <a:off x="6553200" y="1600200"/>
          <a:ext cx="581025" cy="896938"/>
        </p:xfrm>
        <a:graphic>
          <a:graphicData uri="http://schemas.openxmlformats.org/presentationml/2006/ole">
            <p:oleObj spid="_x0000_s432138" name="Visio" r:id="rId12" imgW="766429" imgH="1184148" progId="Visio.Drawing.11">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36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36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36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36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365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365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6365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365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365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6365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636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1"/>
          </p:nvPr>
        </p:nvSpPr>
        <p:spPr>
          <a:noFill/>
        </p:spPr>
        <p:txBody>
          <a:bodyPr/>
          <a:lstStyle/>
          <a:p>
            <a:fld id="{D2FF93CE-6BFE-461F-8881-6A88387189D0}" type="slidenum">
              <a:rPr lang="en-US"/>
              <a:pPr/>
              <a:t>2</a:t>
            </a:fld>
            <a:endParaRPr lang="en-US"/>
          </a:p>
        </p:txBody>
      </p:sp>
      <p:sp>
        <p:nvSpPr>
          <p:cNvPr id="26627" name="Rectangle 2"/>
          <p:cNvSpPr>
            <a:spLocks noGrp="1" noChangeArrowheads="1"/>
          </p:cNvSpPr>
          <p:nvPr>
            <p:ph type="title"/>
          </p:nvPr>
        </p:nvSpPr>
        <p:spPr/>
        <p:txBody>
          <a:bodyPr/>
          <a:lstStyle/>
          <a:p>
            <a:pPr eaLnBrk="1" hangingPunct="1"/>
            <a:r>
              <a:rPr lang="en-US" smtClean="0"/>
              <a:t>Tutorial Outline</a:t>
            </a:r>
          </a:p>
        </p:txBody>
      </p:sp>
      <p:sp>
        <p:nvSpPr>
          <p:cNvPr id="26628" name="Rectangle 3"/>
          <p:cNvSpPr>
            <a:spLocks noGrp="1" noChangeArrowheads="1"/>
          </p:cNvSpPr>
          <p:nvPr>
            <p:ph type="body" idx="1"/>
          </p:nvPr>
        </p:nvSpPr>
        <p:spPr>
          <a:xfrm>
            <a:off x="685800" y="1062038"/>
            <a:ext cx="7772400" cy="4754562"/>
          </a:xfrm>
        </p:spPr>
        <p:txBody>
          <a:bodyPr/>
          <a:lstStyle/>
          <a:p>
            <a:pPr marL="457200" indent="-457200" eaLnBrk="1" hangingPunct="1">
              <a:lnSpc>
                <a:spcPct val="90000"/>
              </a:lnSpc>
              <a:buFontTx/>
              <a:buAutoNum type="arabicPeriod"/>
            </a:pPr>
            <a:r>
              <a:rPr lang="en-US" dirty="0" smtClean="0"/>
              <a:t>Introduction</a:t>
            </a:r>
          </a:p>
          <a:p>
            <a:pPr marL="457200" indent="-457200" eaLnBrk="1" hangingPunct="1">
              <a:lnSpc>
                <a:spcPct val="90000"/>
              </a:lnSpc>
              <a:buFontTx/>
              <a:buAutoNum type="arabicPeriod"/>
            </a:pPr>
            <a:r>
              <a:rPr lang="en-US" dirty="0" smtClean="0"/>
              <a:t>DRE Use Cases</a:t>
            </a:r>
          </a:p>
          <a:p>
            <a:pPr marL="457200" indent="-457200" eaLnBrk="1" hangingPunct="1">
              <a:lnSpc>
                <a:spcPct val="90000"/>
              </a:lnSpc>
              <a:buFontTx/>
              <a:buAutoNum type="arabicPeriod"/>
            </a:pPr>
            <a:r>
              <a:rPr lang="en-US" dirty="0" smtClean="0"/>
              <a:t>DRE System Lifecycle Challenges</a:t>
            </a:r>
          </a:p>
          <a:p>
            <a:pPr marL="457200" indent="-457200" eaLnBrk="1" hangingPunct="1">
              <a:lnSpc>
                <a:spcPct val="90000"/>
              </a:lnSpc>
              <a:buFontTx/>
              <a:buAutoNum type="arabicPeriod"/>
            </a:pPr>
            <a:r>
              <a:rPr lang="en-US" dirty="0" smtClean="0"/>
              <a:t>Modeling Basics</a:t>
            </a:r>
          </a:p>
          <a:p>
            <a:pPr marL="457200" indent="-457200" eaLnBrk="1" hangingPunct="1">
              <a:lnSpc>
                <a:spcPct val="90000"/>
              </a:lnSpc>
              <a:buFontTx/>
              <a:buAutoNum type="arabicPeriod"/>
            </a:pPr>
            <a:r>
              <a:rPr lang="en-US" dirty="0" smtClean="0"/>
              <a:t>Assembly &amp; Packaging</a:t>
            </a:r>
          </a:p>
          <a:p>
            <a:pPr marL="457200" indent="-457200" eaLnBrk="1" hangingPunct="1">
              <a:lnSpc>
                <a:spcPct val="90000"/>
              </a:lnSpc>
              <a:buFontTx/>
              <a:buAutoNum type="arabicPeriod"/>
            </a:pPr>
            <a:r>
              <a:rPr lang="en-US" dirty="0" smtClean="0"/>
              <a:t>QoS Modeling and Analysis</a:t>
            </a:r>
          </a:p>
          <a:p>
            <a:pPr marL="457200" indent="-457200" eaLnBrk="1" hangingPunct="1">
              <a:lnSpc>
                <a:spcPct val="90000"/>
              </a:lnSpc>
              <a:buFontTx/>
              <a:buAutoNum type="arabicPeriod"/>
            </a:pPr>
            <a:r>
              <a:rPr lang="en-US" dirty="0" smtClean="0"/>
              <a:t>Deployment Planning</a:t>
            </a:r>
          </a:p>
          <a:p>
            <a:pPr marL="457200" indent="-457200" eaLnBrk="1" hangingPunct="1">
              <a:lnSpc>
                <a:spcPct val="90000"/>
              </a:lnSpc>
              <a:buFontTx/>
              <a:buAutoNum type="arabicPeriod"/>
            </a:pPr>
            <a:r>
              <a:rPr lang="en-US" dirty="0" smtClean="0"/>
              <a:t>Middleware Configuration</a:t>
            </a:r>
          </a:p>
          <a:p>
            <a:pPr marL="457200" indent="-457200" eaLnBrk="1" hangingPunct="1">
              <a:lnSpc>
                <a:spcPct val="90000"/>
              </a:lnSpc>
              <a:buFontTx/>
              <a:buAutoNum type="arabicPeriod"/>
            </a:pPr>
            <a:r>
              <a:rPr lang="en-US" dirty="0" smtClean="0"/>
              <a:t>Continuous QoS Validation</a:t>
            </a:r>
          </a:p>
          <a:p>
            <a:pPr marL="457200" indent="-457200" eaLnBrk="1" hangingPunct="1">
              <a:lnSpc>
                <a:spcPct val="90000"/>
              </a:lnSpc>
              <a:buFontTx/>
              <a:buAutoNum type="arabicPeriod"/>
            </a:pPr>
            <a:r>
              <a:rPr lang="en-US" dirty="0" smtClean="0"/>
              <a:t>Middleware Customization</a:t>
            </a:r>
          </a:p>
          <a:p>
            <a:pPr marL="457200" indent="-457200" eaLnBrk="1" hangingPunct="1">
              <a:lnSpc>
                <a:spcPct val="90000"/>
              </a:lnSpc>
              <a:buFontTx/>
              <a:buAutoNum type="arabicPeriod"/>
            </a:pPr>
            <a:r>
              <a:rPr lang="en-US" dirty="0" smtClean="0"/>
              <a:t>Future directions/Work-in-progress</a:t>
            </a:r>
          </a:p>
          <a:p>
            <a:pPr marL="457200" indent="-457200" eaLnBrk="1" hangingPunct="1">
              <a:lnSpc>
                <a:spcPct val="90000"/>
              </a:lnSpc>
              <a:buFontTx/>
              <a:buAutoNum type="arabicPeriod"/>
            </a:pPr>
            <a:r>
              <a:rPr lang="en-US" dirty="0" smtClean="0"/>
              <a:t>Concluding Remarks</a:t>
            </a:r>
          </a:p>
        </p:txBody>
      </p:sp>
      <p:sp>
        <p:nvSpPr>
          <p:cNvPr id="26629" name="Text Box 4"/>
          <p:cNvSpPr txBox="1">
            <a:spLocks noChangeArrowheads="1"/>
          </p:cNvSpPr>
          <p:nvPr/>
        </p:nvSpPr>
        <p:spPr bwMode="auto">
          <a:xfrm>
            <a:off x="581025" y="6540500"/>
            <a:ext cx="4111625" cy="241300"/>
          </a:xfrm>
          <a:prstGeom prst="rect">
            <a:avLst/>
          </a:prstGeom>
          <a:solidFill>
            <a:srgbClr val="C0C0C0"/>
          </a:solidFill>
          <a:ln w="12700">
            <a:solidFill>
              <a:schemeClr val="tx1"/>
            </a:solidFill>
            <a:miter lim="800000"/>
            <a:headEnd type="none" w="sm" len="sm"/>
            <a:tailEnd type="none" w="sm" len="sm"/>
          </a:ln>
        </p:spPr>
        <p:txBody>
          <a:bodyPr>
            <a:spAutoFit/>
          </a:bodyPr>
          <a:lstStyle/>
          <a:p>
            <a:pPr algn="l"/>
            <a:r>
              <a:rPr lang="en-US" sz="900" dirty="0">
                <a:cs typeface="Arial" charset="0"/>
              </a:rPr>
              <a:t>Images in several figures in this tutorial were downloaded from the web</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Slide Number Placeholder 7"/>
          <p:cNvSpPr>
            <a:spLocks noGrp="1"/>
          </p:cNvSpPr>
          <p:nvPr>
            <p:ph type="sldNum" sz="quarter" idx="11"/>
          </p:nvPr>
        </p:nvSpPr>
        <p:spPr>
          <a:noFill/>
        </p:spPr>
        <p:txBody>
          <a:bodyPr/>
          <a:lstStyle/>
          <a:p>
            <a:fld id="{FB9BD3C3-0A00-47CA-8D64-47018F7F9F2A}" type="slidenum">
              <a:rPr lang="en-US"/>
              <a:pPr/>
              <a:t>20</a:t>
            </a:fld>
            <a:endParaRPr lang="en-US"/>
          </a:p>
        </p:txBody>
      </p:sp>
      <p:sp>
        <p:nvSpPr>
          <p:cNvPr id="11277" name="Rectangle 2"/>
          <p:cNvSpPr>
            <a:spLocks noGrp="1" noChangeArrowheads="1"/>
          </p:cNvSpPr>
          <p:nvPr>
            <p:ph type="title" sz="quarter"/>
          </p:nvPr>
        </p:nvSpPr>
        <p:spPr>
          <a:xfrm>
            <a:off x="-152400" y="0"/>
            <a:ext cx="9448800" cy="731838"/>
          </a:xfrm>
        </p:spPr>
        <p:txBody>
          <a:bodyPr/>
          <a:lstStyle/>
          <a:p>
            <a:pPr eaLnBrk="1" hangingPunct="1"/>
            <a:r>
              <a:rPr lang="en-US" dirty="0" smtClean="0"/>
              <a:t>Challenges in DRE Lifecycle (5/6)</a:t>
            </a:r>
          </a:p>
        </p:txBody>
      </p:sp>
      <p:graphicFrame>
        <p:nvGraphicFramePr>
          <p:cNvPr id="11266" name="Object 3"/>
          <p:cNvGraphicFramePr>
            <a:graphicFrameLocks noChangeAspect="1"/>
          </p:cNvGraphicFramePr>
          <p:nvPr>
            <p:ph sz="quarter" idx="1"/>
          </p:nvPr>
        </p:nvGraphicFramePr>
        <p:xfrm>
          <a:off x="1231900" y="1066800"/>
          <a:ext cx="901700" cy="750888"/>
        </p:xfrm>
        <a:graphic>
          <a:graphicData uri="http://schemas.openxmlformats.org/presentationml/2006/ole">
            <p:oleObj spid="_x0000_s430082" name="Visio" r:id="rId4" imgW="1575864" imgH="1313498" progId="Visio.Drawing.11">
              <p:embed/>
            </p:oleObj>
          </a:graphicData>
        </a:graphic>
      </p:graphicFrame>
      <p:graphicFrame>
        <p:nvGraphicFramePr>
          <p:cNvPr id="11267" name="Object 4"/>
          <p:cNvGraphicFramePr>
            <a:graphicFrameLocks noChangeAspect="1"/>
          </p:cNvGraphicFramePr>
          <p:nvPr>
            <p:ph sz="quarter" idx="2"/>
          </p:nvPr>
        </p:nvGraphicFramePr>
        <p:xfrm>
          <a:off x="2698750" y="1066800"/>
          <a:ext cx="901700" cy="750888"/>
        </p:xfrm>
        <a:graphic>
          <a:graphicData uri="http://schemas.openxmlformats.org/presentationml/2006/ole">
            <p:oleObj spid="_x0000_s430083" name="Visio" r:id="rId5" imgW="1575864" imgH="1313498" progId="Visio.Drawing.11">
              <p:embed/>
            </p:oleObj>
          </a:graphicData>
        </a:graphic>
      </p:graphicFrame>
      <p:graphicFrame>
        <p:nvGraphicFramePr>
          <p:cNvPr id="11268" name="Object 5"/>
          <p:cNvGraphicFramePr>
            <a:graphicFrameLocks noChangeAspect="1"/>
          </p:cNvGraphicFramePr>
          <p:nvPr>
            <p:ph sz="quarter" idx="3"/>
          </p:nvPr>
        </p:nvGraphicFramePr>
        <p:xfrm>
          <a:off x="4165600" y="1066800"/>
          <a:ext cx="901700" cy="750888"/>
        </p:xfrm>
        <a:graphic>
          <a:graphicData uri="http://schemas.openxmlformats.org/presentationml/2006/ole">
            <p:oleObj spid="_x0000_s430084" name="Visio" r:id="rId6" imgW="1575864" imgH="1313498" progId="Visio.Drawing.11">
              <p:embed/>
            </p:oleObj>
          </a:graphicData>
        </a:graphic>
      </p:graphicFrame>
      <p:graphicFrame>
        <p:nvGraphicFramePr>
          <p:cNvPr id="11269" name="Object 6"/>
          <p:cNvGraphicFramePr>
            <a:graphicFrameLocks noChangeAspect="1"/>
          </p:cNvGraphicFramePr>
          <p:nvPr>
            <p:ph sz="quarter" idx="4"/>
          </p:nvPr>
        </p:nvGraphicFramePr>
        <p:xfrm>
          <a:off x="5632450" y="1066800"/>
          <a:ext cx="901700" cy="750888"/>
        </p:xfrm>
        <a:graphic>
          <a:graphicData uri="http://schemas.openxmlformats.org/presentationml/2006/ole">
            <p:oleObj spid="_x0000_s430085" name="Visio" r:id="rId7" imgW="1575864" imgH="1313498" progId="Visio.Drawing.11">
              <p:embed/>
            </p:oleObj>
          </a:graphicData>
        </a:graphic>
      </p:graphicFrame>
      <p:graphicFrame>
        <p:nvGraphicFramePr>
          <p:cNvPr id="11270" name="Object 7"/>
          <p:cNvGraphicFramePr>
            <a:graphicFrameLocks noChangeAspect="1"/>
          </p:cNvGraphicFramePr>
          <p:nvPr/>
        </p:nvGraphicFramePr>
        <p:xfrm>
          <a:off x="7099300" y="1066800"/>
          <a:ext cx="901700" cy="750888"/>
        </p:xfrm>
        <a:graphic>
          <a:graphicData uri="http://schemas.openxmlformats.org/presentationml/2006/ole">
            <p:oleObj spid="_x0000_s430086" name="Visio" r:id="rId8" imgW="1575864" imgH="1313498" progId="Visio.Drawing.11">
              <p:embed/>
            </p:oleObj>
          </a:graphicData>
        </a:graphic>
      </p:graphicFrame>
      <p:sp>
        <p:nvSpPr>
          <p:cNvPr id="1565704" name="Rectangle 8"/>
          <p:cNvSpPr>
            <a:spLocks noChangeArrowheads="1"/>
          </p:cNvSpPr>
          <p:nvPr/>
        </p:nvSpPr>
        <p:spPr bwMode="auto">
          <a:xfrm>
            <a:off x="304800" y="3059225"/>
            <a:ext cx="8686800" cy="3226069"/>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400" dirty="0"/>
              <a:t>Configuration </a:t>
            </a:r>
            <a:r>
              <a:rPr lang="en-US" sz="2400" dirty="0" smtClean="0"/>
              <a:t>issues</a:t>
            </a:r>
            <a:r>
              <a:rPr lang="en-US" sz="2400" b="0" dirty="0" smtClean="0"/>
              <a:t> </a:t>
            </a:r>
            <a:endParaRPr lang="en-US" sz="2400" b="0" dirty="0"/>
          </a:p>
          <a:p>
            <a:pPr marL="742950" lvl="1" indent="-285750" algn="l" eaLnBrk="1" hangingPunct="1">
              <a:spcBef>
                <a:spcPct val="20000"/>
              </a:spcBef>
              <a:buFontTx/>
              <a:buChar char="•"/>
            </a:pPr>
            <a:r>
              <a:rPr lang="en-US" sz="2400" b="0" i="1" dirty="0"/>
              <a:t>Problem space</a:t>
            </a:r>
            <a:r>
              <a:rPr lang="en-US" sz="2400" b="0" dirty="0"/>
              <a:t>: </a:t>
            </a:r>
            <a:r>
              <a:rPr lang="en-US" sz="2400" b="0" dirty="0" smtClean="0"/>
              <a:t>Identify QoS requirements that are compatible with functionality</a:t>
            </a:r>
            <a:endParaRPr lang="en-US" sz="2400" b="0" dirty="0"/>
          </a:p>
          <a:p>
            <a:pPr marL="1143000" lvl="2" indent="-228600" algn="l" eaLnBrk="1" hangingPunct="1">
              <a:spcBef>
                <a:spcPct val="20000"/>
              </a:spcBef>
              <a:buFontTx/>
              <a:buChar char="•"/>
            </a:pPr>
            <a:r>
              <a:rPr lang="en-US" sz="2000" b="0" dirty="0"/>
              <a:t>What is the unit of failover? What is the replication degree? Are entire assemblies replicated?</a:t>
            </a:r>
          </a:p>
          <a:p>
            <a:pPr marL="1143000" lvl="2" indent="-228600" algn="l" eaLnBrk="1" hangingPunct="1">
              <a:spcBef>
                <a:spcPct val="20000"/>
              </a:spcBef>
              <a:buFontTx/>
              <a:buChar char="•"/>
            </a:pPr>
            <a:r>
              <a:rPr lang="en-US" sz="2000" b="0" dirty="0"/>
              <a:t>How to define access control rights?</a:t>
            </a:r>
          </a:p>
          <a:p>
            <a:pPr marL="1143000" lvl="2" indent="-228600" algn="l" eaLnBrk="1" hangingPunct="1">
              <a:spcBef>
                <a:spcPct val="20000"/>
              </a:spcBef>
              <a:buFontTx/>
              <a:buChar char="•"/>
            </a:pPr>
            <a:r>
              <a:rPr lang="en-US" sz="2000" b="0" dirty="0"/>
              <a:t>Determining system task partitioning, </a:t>
            </a:r>
            <a:r>
              <a:rPr lang="en-US" sz="2000" b="0" dirty="0" smtClean="0"/>
              <a:t>schedulability, priorities</a:t>
            </a:r>
            <a:endParaRPr lang="en-US" sz="2000" b="0" dirty="0"/>
          </a:p>
          <a:p>
            <a:pPr marL="1143000" lvl="2" indent="-228600" algn="l" eaLnBrk="1" hangingPunct="1">
              <a:spcBef>
                <a:spcPct val="20000"/>
              </a:spcBef>
              <a:buFontTx/>
              <a:buChar char="•"/>
            </a:pPr>
            <a:r>
              <a:rPr lang="en-US" sz="2000" b="0" dirty="0"/>
              <a:t>Defining network resource needs </a:t>
            </a:r>
          </a:p>
        </p:txBody>
      </p:sp>
      <p:graphicFrame>
        <p:nvGraphicFramePr>
          <p:cNvPr id="1565705" name="Object 9"/>
          <p:cNvGraphicFramePr>
            <a:graphicFrameLocks noChangeAspect="1"/>
          </p:cNvGraphicFramePr>
          <p:nvPr/>
        </p:nvGraphicFramePr>
        <p:xfrm>
          <a:off x="3886200" y="762000"/>
          <a:ext cx="2895600" cy="1343025"/>
        </p:xfrm>
        <a:graphic>
          <a:graphicData uri="http://schemas.openxmlformats.org/presentationml/2006/ole">
            <p:oleObj spid="_x0000_s430087" name="Visio" r:id="rId9" imgW="3123724" imgH="2552319" progId="Visio.Drawing.11">
              <p:embed/>
            </p:oleObj>
          </a:graphicData>
        </a:graphic>
      </p:graphicFrame>
      <p:graphicFrame>
        <p:nvGraphicFramePr>
          <p:cNvPr id="1565706" name="Object 10"/>
          <p:cNvGraphicFramePr>
            <a:graphicFrameLocks noChangeAspect="1"/>
          </p:cNvGraphicFramePr>
          <p:nvPr/>
        </p:nvGraphicFramePr>
        <p:xfrm>
          <a:off x="2449513" y="609600"/>
          <a:ext cx="1360487" cy="1600200"/>
        </p:xfrm>
        <a:graphic>
          <a:graphicData uri="http://schemas.openxmlformats.org/presentationml/2006/ole">
            <p:oleObj spid="_x0000_s430088" name="Visio" r:id="rId10" imgW="1875568" imgH="3015377" progId="Visio.Drawing.11">
              <p:embed/>
            </p:oleObj>
          </a:graphicData>
        </a:graphic>
      </p:graphicFrame>
      <p:graphicFrame>
        <p:nvGraphicFramePr>
          <p:cNvPr id="1565707" name="Object 11"/>
          <p:cNvGraphicFramePr>
            <a:graphicFrameLocks noChangeAspect="1"/>
          </p:cNvGraphicFramePr>
          <p:nvPr/>
        </p:nvGraphicFramePr>
        <p:xfrm>
          <a:off x="1447800" y="1998663"/>
          <a:ext cx="581025" cy="896937"/>
        </p:xfrm>
        <a:graphic>
          <a:graphicData uri="http://schemas.openxmlformats.org/presentationml/2006/ole">
            <p:oleObj spid="_x0000_s430089" name="Visio" r:id="rId11" imgW="766429" imgH="1184148" progId="Visio.Drawing.11">
              <p:embed/>
            </p:oleObj>
          </a:graphicData>
        </a:graphic>
      </p:graphicFrame>
      <p:graphicFrame>
        <p:nvGraphicFramePr>
          <p:cNvPr id="1565708" name="Object 12"/>
          <p:cNvGraphicFramePr>
            <a:graphicFrameLocks noChangeAspect="1"/>
          </p:cNvGraphicFramePr>
          <p:nvPr/>
        </p:nvGraphicFramePr>
        <p:xfrm>
          <a:off x="3505200" y="1981200"/>
          <a:ext cx="581025" cy="896938"/>
        </p:xfrm>
        <a:graphic>
          <a:graphicData uri="http://schemas.openxmlformats.org/presentationml/2006/ole">
            <p:oleObj spid="_x0000_s430090" name="Visio" r:id="rId12" imgW="766429" imgH="1184148" progId="Visio.Drawing.11">
              <p:embed/>
            </p:oleObj>
          </a:graphicData>
        </a:graphic>
      </p:graphicFrame>
      <p:graphicFrame>
        <p:nvGraphicFramePr>
          <p:cNvPr id="1565709" name="Object 13"/>
          <p:cNvGraphicFramePr>
            <a:graphicFrameLocks noChangeAspect="1"/>
          </p:cNvGraphicFramePr>
          <p:nvPr/>
        </p:nvGraphicFramePr>
        <p:xfrm>
          <a:off x="6553200" y="1981200"/>
          <a:ext cx="581025" cy="896938"/>
        </p:xfrm>
        <a:graphic>
          <a:graphicData uri="http://schemas.openxmlformats.org/presentationml/2006/ole">
            <p:oleObj spid="_x0000_s430091" name="Visio" r:id="rId13" imgW="766429" imgH="1184148" progId="Visio.Drawing.11">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57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570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57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570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570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570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6570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57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57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657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65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Slide Number Placeholder 7"/>
          <p:cNvSpPr>
            <a:spLocks noGrp="1"/>
          </p:cNvSpPr>
          <p:nvPr>
            <p:ph type="sldNum" sz="quarter" idx="11"/>
          </p:nvPr>
        </p:nvSpPr>
        <p:spPr>
          <a:noFill/>
        </p:spPr>
        <p:txBody>
          <a:bodyPr/>
          <a:lstStyle/>
          <a:p>
            <a:fld id="{FB9BD3C3-0A00-47CA-8D64-47018F7F9F2A}" type="slidenum">
              <a:rPr lang="en-US"/>
              <a:pPr/>
              <a:t>21</a:t>
            </a:fld>
            <a:endParaRPr lang="en-US"/>
          </a:p>
        </p:txBody>
      </p:sp>
      <p:sp>
        <p:nvSpPr>
          <p:cNvPr id="11277" name="Rectangle 2"/>
          <p:cNvSpPr>
            <a:spLocks noGrp="1" noChangeArrowheads="1"/>
          </p:cNvSpPr>
          <p:nvPr>
            <p:ph type="title" sz="quarter"/>
          </p:nvPr>
        </p:nvSpPr>
        <p:spPr>
          <a:xfrm>
            <a:off x="-152400" y="0"/>
            <a:ext cx="9448800" cy="731838"/>
          </a:xfrm>
        </p:spPr>
        <p:txBody>
          <a:bodyPr/>
          <a:lstStyle/>
          <a:p>
            <a:pPr eaLnBrk="1" hangingPunct="1"/>
            <a:r>
              <a:rPr lang="en-US" dirty="0" smtClean="0"/>
              <a:t>Challenges in DRE Lifecycle (6/6)</a:t>
            </a:r>
          </a:p>
        </p:txBody>
      </p:sp>
      <p:graphicFrame>
        <p:nvGraphicFramePr>
          <p:cNvPr id="11266" name="Object 3"/>
          <p:cNvGraphicFramePr>
            <a:graphicFrameLocks noChangeAspect="1"/>
          </p:cNvGraphicFramePr>
          <p:nvPr>
            <p:ph sz="quarter" idx="1"/>
          </p:nvPr>
        </p:nvGraphicFramePr>
        <p:xfrm>
          <a:off x="1231900" y="1066800"/>
          <a:ext cx="901700" cy="750888"/>
        </p:xfrm>
        <a:graphic>
          <a:graphicData uri="http://schemas.openxmlformats.org/presentationml/2006/ole">
            <p:oleObj spid="_x0000_s433154" name="Visio" r:id="rId4" imgW="1575864" imgH="1313498" progId="Visio.Drawing.11">
              <p:embed/>
            </p:oleObj>
          </a:graphicData>
        </a:graphic>
      </p:graphicFrame>
      <p:graphicFrame>
        <p:nvGraphicFramePr>
          <p:cNvPr id="11267" name="Object 4"/>
          <p:cNvGraphicFramePr>
            <a:graphicFrameLocks noChangeAspect="1"/>
          </p:cNvGraphicFramePr>
          <p:nvPr>
            <p:ph sz="quarter" idx="2"/>
          </p:nvPr>
        </p:nvGraphicFramePr>
        <p:xfrm>
          <a:off x="2698750" y="1066800"/>
          <a:ext cx="901700" cy="750888"/>
        </p:xfrm>
        <a:graphic>
          <a:graphicData uri="http://schemas.openxmlformats.org/presentationml/2006/ole">
            <p:oleObj spid="_x0000_s433155" name="Visio" r:id="rId5" imgW="1575864" imgH="1313498" progId="Visio.Drawing.11">
              <p:embed/>
            </p:oleObj>
          </a:graphicData>
        </a:graphic>
      </p:graphicFrame>
      <p:graphicFrame>
        <p:nvGraphicFramePr>
          <p:cNvPr id="11268" name="Object 5"/>
          <p:cNvGraphicFramePr>
            <a:graphicFrameLocks noChangeAspect="1"/>
          </p:cNvGraphicFramePr>
          <p:nvPr>
            <p:ph sz="quarter" idx="3"/>
          </p:nvPr>
        </p:nvGraphicFramePr>
        <p:xfrm>
          <a:off x="4165600" y="1066800"/>
          <a:ext cx="901700" cy="750888"/>
        </p:xfrm>
        <a:graphic>
          <a:graphicData uri="http://schemas.openxmlformats.org/presentationml/2006/ole">
            <p:oleObj spid="_x0000_s433156" name="Visio" r:id="rId6" imgW="1575864" imgH="1313498" progId="Visio.Drawing.11">
              <p:embed/>
            </p:oleObj>
          </a:graphicData>
        </a:graphic>
      </p:graphicFrame>
      <p:graphicFrame>
        <p:nvGraphicFramePr>
          <p:cNvPr id="11269" name="Object 6"/>
          <p:cNvGraphicFramePr>
            <a:graphicFrameLocks noChangeAspect="1"/>
          </p:cNvGraphicFramePr>
          <p:nvPr>
            <p:ph sz="quarter" idx="4"/>
          </p:nvPr>
        </p:nvGraphicFramePr>
        <p:xfrm>
          <a:off x="5632450" y="1066800"/>
          <a:ext cx="901700" cy="750888"/>
        </p:xfrm>
        <a:graphic>
          <a:graphicData uri="http://schemas.openxmlformats.org/presentationml/2006/ole">
            <p:oleObj spid="_x0000_s433157" name="Visio" r:id="rId7" imgW="1575864" imgH="1313498" progId="Visio.Drawing.11">
              <p:embed/>
            </p:oleObj>
          </a:graphicData>
        </a:graphic>
      </p:graphicFrame>
      <p:graphicFrame>
        <p:nvGraphicFramePr>
          <p:cNvPr id="11270" name="Object 7"/>
          <p:cNvGraphicFramePr>
            <a:graphicFrameLocks noChangeAspect="1"/>
          </p:cNvGraphicFramePr>
          <p:nvPr/>
        </p:nvGraphicFramePr>
        <p:xfrm>
          <a:off x="7099300" y="1066800"/>
          <a:ext cx="901700" cy="750888"/>
        </p:xfrm>
        <a:graphic>
          <a:graphicData uri="http://schemas.openxmlformats.org/presentationml/2006/ole">
            <p:oleObj spid="_x0000_s433158" name="Visio" r:id="rId8" imgW="1575864" imgH="1313498" progId="Visio.Drawing.11">
              <p:embed/>
            </p:oleObj>
          </a:graphicData>
        </a:graphic>
      </p:graphicFrame>
      <p:sp>
        <p:nvSpPr>
          <p:cNvPr id="1565704" name="Rectangle 8"/>
          <p:cNvSpPr>
            <a:spLocks noChangeArrowheads="1"/>
          </p:cNvSpPr>
          <p:nvPr/>
        </p:nvSpPr>
        <p:spPr bwMode="auto">
          <a:xfrm>
            <a:off x="304800" y="2895600"/>
            <a:ext cx="8686800" cy="3733800"/>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400" dirty="0"/>
              <a:t>Configuration </a:t>
            </a:r>
            <a:r>
              <a:rPr lang="en-US" sz="2400" dirty="0" smtClean="0"/>
              <a:t>issues</a:t>
            </a:r>
            <a:r>
              <a:rPr lang="en-US" sz="2400" b="0" dirty="0" smtClean="0"/>
              <a:t> (continued)</a:t>
            </a:r>
          </a:p>
          <a:p>
            <a:pPr marL="742950" lvl="1" indent="-285750" algn="l" eaLnBrk="1" hangingPunct="1">
              <a:spcBef>
                <a:spcPct val="20000"/>
              </a:spcBef>
              <a:buFontTx/>
              <a:buChar char="•"/>
            </a:pPr>
            <a:r>
              <a:rPr lang="en-US" sz="2400" b="0" i="1" dirty="0" smtClean="0"/>
              <a:t>Solution space</a:t>
            </a:r>
            <a:r>
              <a:rPr lang="en-US" sz="2400" b="0" dirty="0" smtClean="0"/>
              <a:t>: Platforms provide high degree of configuration flexibility for each requirement</a:t>
            </a:r>
          </a:p>
          <a:p>
            <a:pPr marL="742950" lvl="1" indent="-285750" algn="l" eaLnBrk="1" hangingPunct="1">
              <a:spcBef>
                <a:spcPct val="20000"/>
              </a:spcBef>
              <a:buFontTx/>
              <a:buChar char="•"/>
            </a:pPr>
            <a:r>
              <a:rPr lang="en-US" sz="2400" b="0" i="1" dirty="0" smtClean="0"/>
              <a:t>P-</a:t>
            </a:r>
            <a:r>
              <a:rPr lang="en-US" sz="2400" b="0" i="1" dirty="0"/>
              <a:t>&gt;S mapping challenges:</a:t>
            </a:r>
          </a:p>
          <a:p>
            <a:pPr marL="1143000" lvl="2" indent="-228600" algn="l" eaLnBrk="1" hangingPunct="1">
              <a:spcBef>
                <a:spcPct val="20000"/>
              </a:spcBef>
              <a:buFontTx/>
              <a:buChar char="•"/>
            </a:pPr>
            <a:r>
              <a:rPr lang="en-US" sz="2000" b="0" dirty="0"/>
              <a:t>What configuration options control a specific dimension of QoS?</a:t>
            </a:r>
          </a:p>
          <a:p>
            <a:pPr marL="1143000" lvl="2" indent="-228600" algn="l" eaLnBrk="1" hangingPunct="1">
              <a:spcBef>
                <a:spcPct val="20000"/>
              </a:spcBef>
              <a:buFontTx/>
              <a:buChar char="•"/>
            </a:pPr>
            <a:r>
              <a:rPr lang="en-US" sz="2000" b="0" dirty="0"/>
              <a:t>How do different configuration options interact with each other?</a:t>
            </a:r>
          </a:p>
          <a:p>
            <a:pPr marL="1143000" lvl="2" indent="-228600" algn="l" eaLnBrk="1" hangingPunct="1">
              <a:spcBef>
                <a:spcPct val="20000"/>
              </a:spcBef>
              <a:buFontTx/>
              <a:buChar char="•"/>
            </a:pPr>
            <a:r>
              <a:rPr lang="en-US" sz="2000" b="0" dirty="0"/>
              <a:t>How to configure heterogeneous platforms?</a:t>
            </a:r>
          </a:p>
          <a:p>
            <a:pPr marL="1143000" lvl="2" indent="-228600" algn="l" eaLnBrk="1" hangingPunct="1">
              <a:spcBef>
                <a:spcPct val="20000"/>
              </a:spcBef>
              <a:buFontTx/>
              <a:buChar char="•"/>
            </a:pPr>
            <a:r>
              <a:rPr lang="en-US" sz="2000" b="0" dirty="0"/>
              <a:t>What impact deployment decisions have on configurations?</a:t>
            </a:r>
          </a:p>
        </p:txBody>
      </p:sp>
      <p:graphicFrame>
        <p:nvGraphicFramePr>
          <p:cNvPr id="1565705" name="Object 9"/>
          <p:cNvGraphicFramePr>
            <a:graphicFrameLocks noChangeAspect="1"/>
          </p:cNvGraphicFramePr>
          <p:nvPr/>
        </p:nvGraphicFramePr>
        <p:xfrm>
          <a:off x="3886200" y="762000"/>
          <a:ext cx="2895600" cy="1343025"/>
        </p:xfrm>
        <a:graphic>
          <a:graphicData uri="http://schemas.openxmlformats.org/presentationml/2006/ole">
            <p:oleObj spid="_x0000_s433159" name="Visio" r:id="rId9" imgW="3123724" imgH="2552319" progId="Visio.Drawing.11">
              <p:embed/>
            </p:oleObj>
          </a:graphicData>
        </a:graphic>
      </p:graphicFrame>
      <p:graphicFrame>
        <p:nvGraphicFramePr>
          <p:cNvPr id="1565706" name="Object 10"/>
          <p:cNvGraphicFramePr>
            <a:graphicFrameLocks noChangeAspect="1"/>
          </p:cNvGraphicFramePr>
          <p:nvPr/>
        </p:nvGraphicFramePr>
        <p:xfrm>
          <a:off x="2449513" y="609600"/>
          <a:ext cx="1360487" cy="1600200"/>
        </p:xfrm>
        <a:graphic>
          <a:graphicData uri="http://schemas.openxmlformats.org/presentationml/2006/ole">
            <p:oleObj spid="_x0000_s433160" name="Visio" r:id="rId10" imgW="1875568" imgH="3015377" progId="Visio.Drawing.11">
              <p:embed/>
            </p:oleObj>
          </a:graphicData>
        </a:graphic>
      </p:graphicFrame>
      <p:graphicFrame>
        <p:nvGraphicFramePr>
          <p:cNvPr id="1565707" name="Object 11"/>
          <p:cNvGraphicFramePr>
            <a:graphicFrameLocks noChangeAspect="1"/>
          </p:cNvGraphicFramePr>
          <p:nvPr/>
        </p:nvGraphicFramePr>
        <p:xfrm>
          <a:off x="1447800" y="1998663"/>
          <a:ext cx="581025" cy="896937"/>
        </p:xfrm>
        <a:graphic>
          <a:graphicData uri="http://schemas.openxmlformats.org/presentationml/2006/ole">
            <p:oleObj spid="_x0000_s433161" name="Visio" r:id="rId11" imgW="766429" imgH="1184148" progId="Visio.Drawing.11">
              <p:embed/>
            </p:oleObj>
          </a:graphicData>
        </a:graphic>
      </p:graphicFrame>
      <p:graphicFrame>
        <p:nvGraphicFramePr>
          <p:cNvPr id="1565708" name="Object 12"/>
          <p:cNvGraphicFramePr>
            <a:graphicFrameLocks noChangeAspect="1"/>
          </p:cNvGraphicFramePr>
          <p:nvPr/>
        </p:nvGraphicFramePr>
        <p:xfrm>
          <a:off x="3505200" y="1981200"/>
          <a:ext cx="581025" cy="896938"/>
        </p:xfrm>
        <a:graphic>
          <a:graphicData uri="http://schemas.openxmlformats.org/presentationml/2006/ole">
            <p:oleObj spid="_x0000_s433162" name="Visio" r:id="rId12" imgW="766429" imgH="1184148" progId="Visio.Drawing.11">
              <p:embed/>
            </p:oleObj>
          </a:graphicData>
        </a:graphic>
      </p:graphicFrame>
      <p:graphicFrame>
        <p:nvGraphicFramePr>
          <p:cNvPr id="1565709" name="Object 13"/>
          <p:cNvGraphicFramePr>
            <a:graphicFrameLocks noChangeAspect="1"/>
          </p:cNvGraphicFramePr>
          <p:nvPr/>
        </p:nvGraphicFramePr>
        <p:xfrm>
          <a:off x="6553200" y="1981200"/>
          <a:ext cx="581025" cy="896938"/>
        </p:xfrm>
        <a:graphic>
          <a:graphicData uri="http://schemas.openxmlformats.org/presentationml/2006/ole">
            <p:oleObj spid="_x0000_s433163" name="Visio" r:id="rId13" imgW="766429" imgH="1184148" progId="Visio.Drawing.11">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57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570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57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570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570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570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6570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570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57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657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657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65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1"/>
          </p:nvPr>
        </p:nvSpPr>
        <p:spPr>
          <a:noFill/>
        </p:spPr>
        <p:txBody>
          <a:bodyPr/>
          <a:lstStyle/>
          <a:p>
            <a:fld id="{93E64722-D411-481E-8D2A-8365F34DFE84}" type="slidenum">
              <a:rPr lang="en-US"/>
              <a:pPr/>
              <a:t>22</a:t>
            </a:fld>
            <a:endParaRPr lang="en-US"/>
          </a:p>
        </p:txBody>
      </p:sp>
      <p:sp>
        <p:nvSpPr>
          <p:cNvPr id="52227" name="Rectangle 2"/>
          <p:cNvSpPr>
            <a:spLocks noGrp="1" noChangeArrowheads="1"/>
          </p:cNvSpPr>
          <p:nvPr>
            <p:ph type="title"/>
          </p:nvPr>
        </p:nvSpPr>
        <p:spPr>
          <a:xfrm>
            <a:off x="0" y="76200"/>
            <a:ext cx="9144000" cy="554038"/>
          </a:xfrm>
        </p:spPr>
        <p:txBody>
          <a:bodyPr/>
          <a:lstStyle/>
          <a:p>
            <a:pPr eaLnBrk="1" hangingPunct="1"/>
            <a:r>
              <a:rPr lang="en-US" dirty="0" smtClean="0"/>
              <a:t>A Single Perspective: Tangling of Lifecycle Issues</a:t>
            </a:r>
          </a:p>
        </p:txBody>
      </p:sp>
      <p:pic>
        <p:nvPicPr>
          <p:cNvPr id="52228" name="Picture 3" descr="sw-model"/>
          <p:cNvPicPr>
            <a:picLocks noGrp="1" noChangeAspect="1" noChangeArrowheads="1"/>
          </p:cNvPicPr>
          <p:nvPr>
            <p:ph sz="half" idx="1"/>
          </p:nvPr>
        </p:nvPicPr>
        <p:blipFill>
          <a:blip r:embed="rId3" cstate="print"/>
          <a:srcRect/>
          <a:stretch>
            <a:fillRect/>
          </a:stretch>
        </p:blipFill>
        <p:spPr>
          <a:xfrm>
            <a:off x="533400" y="650875"/>
            <a:ext cx="4876800" cy="3744913"/>
          </a:xfrm>
          <a:noFill/>
        </p:spPr>
      </p:pic>
      <p:sp>
        <p:nvSpPr>
          <p:cNvPr id="1567748" name="Text Box 4"/>
          <p:cNvSpPr txBox="1">
            <a:spLocks noChangeArrowheads="1"/>
          </p:cNvSpPr>
          <p:nvPr/>
        </p:nvSpPr>
        <p:spPr bwMode="auto">
          <a:xfrm>
            <a:off x="5706178" y="2675826"/>
            <a:ext cx="3389697" cy="2092881"/>
          </a:xfrm>
          <a:prstGeom prst="rect">
            <a:avLst/>
          </a:prstGeom>
          <a:solidFill>
            <a:srgbClr val="FFFF00"/>
          </a:solidFill>
          <a:ln w="28575" algn="ctr">
            <a:solidFill>
              <a:schemeClr val="tx1"/>
            </a:solidFill>
            <a:miter lim="800000"/>
            <a:headEnd/>
            <a:tailEnd/>
          </a:ln>
        </p:spPr>
        <p:txBody>
          <a:bodyPr wrap="square">
            <a:spAutoFit/>
          </a:bodyPr>
          <a:lstStyle/>
          <a:p>
            <a:pPr marL="173038" indent="-173038" algn="l" eaLnBrk="1" hangingPunct="1">
              <a:spcBef>
                <a:spcPct val="50000"/>
              </a:spcBef>
              <a:buFont typeface="Arial" pitchFamily="34" charset="0"/>
              <a:buChar char="•"/>
            </a:pPr>
            <a:r>
              <a:rPr lang="en-US" sz="2000" dirty="0">
                <a:cs typeface="Arial" charset="0"/>
              </a:rPr>
              <a:t>Lifecycle-wide separation of concerns (</a:t>
            </a:r>
            <a:r>
              <a:rPr lang="en-US" sz="2000" dirty="0" err="1">
                <a:cs typeface="Arial" charset="0"/>
              </a:rPr>
              <a:t>SoC</a:t>
            </a:r>
            <a:r>
              <a:rPr lang="en-US" sz="2000" dirty="0">
                <a:cs typeface="Arial" charset="0"/>
              </a:rPr>
              <a:t>) &amp; variability management is the </a:t>
            </a:r>
            <a:r>
              <a:rPr lang="en-US" sz="2000" dirty="0" smtClean="0">
                <a:cs typeface="Arial" charset="0"/>
              </a:rPr>
              <a:t>key</a:t>
            </a:r>
          </a:p>
          <a:p>
            <a:pPr marL="173038" indent="-173038" algn="l" eaLnBrk="1" hangingPunct="1">
              <a:spcBef>
                <a:spcPct val="50000"/>
              </a:spcBef>
              <a:buFont typeface="Arial" pitchFamily="34" charset="0"/>
              <a:buChar char="•"/>
            </a:pPr>
            <a:r>
              <a:rPr lang="en-US" sz="2000" dirty="0" smtClean="0">
                <a:cs typeface="Arial" charset="0"/>
              </a:rPr>
              <a:t>Ability to continuously validate the system</a:t>
            </a:r>
            <a:endParaRPr lang="en-US" sz="2000" dirty="0">
              <a:cs typeface="Arial" charset="0"/>
            </a:endParaRPr>
          </a:p>
        </p:txBody>
      </p:sp>
      <p:sp>
        <p:nvSpPr>
          <p:cNvPr id="1567749" name="Rectangle 5"/>
          <p:cNvSpPr>
            <a:spLocks noChangeArrowheads="1"/>
          </p:cNvSpPr>
          <p:nvPr/>
        </p:nvSpPr>
        <p:spPr bwMode="auto">
          <a:xfrm>
            <a:off x="5501775" y="657225"/>
            <a:ext cx="3594100" cy="2172602"/>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000" b="0" dirty="0"/>
              <a:t>Demonstrates numerous tangled </a:t>
            </a:r>
            <a:r>
              <a:rPr lang="en-US" sz="2000" b="0" dirty="0" smtClean="0"/>
              <a:t>lifecycle issues</a:t>
            </a:r>
            <a:endParaRPr lang="en-US" sz="2000" b="0" dirty="0"/>
          </a:p>
          <a:p>
            <a:pPr marL="342900" indent="-342900" algn="l" eaLnBrk="1" hangingPunct="1">
              <a:spcBef>
                <a:spcPct val="20000"/>
              </a:spcBef>
              <a:buFontTx/>
              <a:buChar char="•"/>
            </a:pPr>
            <a:r>
              <a:rPr lang="en-US" sz="2000" b="0" dirty="0"/>
              <a:t>Significant sources of variability that affect end-to-end </a:t>
            </a:r>
            <a:r>
              <a:rPr lang="en-US" sz="2000" b="0" dirty="0" smtClean="0"/>
              <a:t>QoS &amp; functionality</a:t>
            </a:r>
          </a:p>
          <a:p>
            <a:pPr marL="342900" indent="-342900" algn="l" eaLnBrk="1" hangingPunct="1">
              <a:spcBef>
                <a:spcPct val="20000"/>
              </a:spcBef>
              <a:buFontTx/>
              <a:buChar char="•"/>
            </a:pPr>
            <a:r>
              <a:rPr lang="en-US" sz="2000" b="0" dirty="0" smtClean="0"/>
              <a:t>Span the entire lifecycle</a:t>
            </a:r>
            <a:endParaRPr lang="en-US" sz="2000" b="0" dirty="0"/>
          </a:p>
        </p:txBody>
      </p:sp>
      <p:grpSp>
        <p:nvGrpSpPr>
          <p:cNvPr id="2" name="Group 6"/>
          <p:cNvGrpSpPr>
            <a:grpSpLocks/>
          </p:cNvGrpSpPr>
          <p:nvPr/>
        </p:nvGrpSpPr>
        <p:grpSpPr bwMode="auto">
          <a:xfrm>
            <a:off x="685800" y="4800600"/>
            <a:ext cx="7848600" cy="1600200"/>
            <a:chOff x="432" y="2976"/>
            <a:chExt cx="4944" cy="1008"/>
          </a:xfrm>
        </p:grpSpPr>
        <p:sp>
          <p:nvSpPr>
            <p:cNvPr id="52233" name="Rectangle 7"/>
            <p:cNvSpPr>
              <a:spLocks noChangeArrowheads="1"/>
            </p:cNvSpPr>
            <p:nvPr/>
          </p:nvSpPr>
          <p:spPr bwMode="auto">
            <a:xfrm>
              <a:off x="432" y="2976"/>
              <a:ext cx="1536" cy="1008"/>
            </a:xfrm>
            <a:prstGeom prst="rect">
              <a:avLst/>
            </a:prstGeom>
            <a:solidFill>
              <a:srgbClr val="DDDDDD"/>
            </a:solidFill>
            <a:ln w="38100" algn="ctr">
              <a:solidFill>
                <a:srgbClr val="888888"/>
              </a:solidFill>
              <a:miter lim="800000"/>
              <a:headEnd/>
              <a:tailEnd/>
            </a:ln>
          </p:spPr>
          <p:txBody>
            <a:bodyPr wrap="none" anchor="b"/>
            <a:lstStyle/>
            <a:p>
              <a:pPr eaLnBrk="1" hangingPunct="1"/>
              <a:r>
                <a:rPr lang="en-US" sz="2200" b="0">
                  <a:cs typeface="Arial" charset="0"/>
                </a:rPr>
                <a:t>Design-time</a:t>
              </a:r>
            </a:p>
          </p:txBody>
        </p:sp>
        <p:sp>
          <p:nvSpPr>
            <p:cNvPr id="52234" name="Rectangle 8"/>
            <p:cNvSpPr>
              <a:spLocks noChangeArrowheads="1"/>
            </p:cNvSpPr>
            <p:nvPr/>
          </p:nvSpPr>
          <p:spPr bwMode="auto">
            <a:xfrm>
              <a:off x="2112" y="2976"/>
              <a:ext cx="1536" cy="1008"/>
            </a:xfrm>
            <a:prstGeom prst="rect">
              <a:avLst/>
            </a:prstGeom>
            <a:solidFill>
              <a:srgbClr val="66FFFF"/>
            </a:solidFill>
            <a:ln w="38100" algn="ctr">
              <a:solidFill>
                <a:srgbClr val="888888"/>
              </a:solidFill>
              <a:miter lim="800000"/>
              <a:headEnd/>
              <a:tailEnd/>
            </a:ln>
          </p:spPr>
          <p:txBody>
            <a:bodyPr wrap="none" anchor="b"/>
            <a:lstStyle/>
            <a:p>
              <a:pPr eaLnBrk="1" hangingPunct="1"/>
              <a:r>
                <a:rPr lang="en-US" sz="2200" b="0">
                  <a:cs typeface="Arial" charset="0"/>
                </a:rPr>
                <a:t>Deployment-time</a:t>
              </a:r>
            </a:p>
          </p:txBody>
        </p:sp>
        <p:sp>
          <p:nvSpPr>
            <p:cNvPr id="52235" name="Rectangle 9"/>
            <p:cNvSpPr>
              <a:spLocks noChangeArrowheads="1"/>
            </p:cNvSpPr>
            <p:nvPr/>
          </p:nvSpPr>
          <p:spPr bwMode="auto">
            <a:xfrm>
              <a:off x="3840" y="2976"/>
              <a:ext cx="1536" cy="1008"/>
            </a:xfrm>
            <a:prstGeom prst="rect">
              <a:avLst/>
            </a:prstGeom>
            <a:solidFill>
              <a:srgbClr val="FF99CC"/>
            </a:solidFill>
            <a:ln w="38100" algn="ctr">
              <a:solidFill>
                <a:srgbClr val="888888"/>
              </a:solidFill>
              <a:miter lim="800000"/>
              <a:headEnd/>
              <a:tailEnd/>
            </a:ln>
          </p:spPr>
          <p:txBody>
            <a:bodyPr wrap="none" anchor="b"/>
            <a:lstStyle/>
            <a:p>
              <a:pPr eaLnBrk="1" hangingPunct="1"/>
              <a:r>
                <a:rPr lang="en-US" sz="2200" b="0">
                  <a:cs typeface="Arial" charset="0"/>
                </a:rPr>
                <a:t>Run-time</a:t>
              </a:r>
            </a:p>
          </p:txBody>
        </p:sp>
        <p:sp>
          <p:nvSpPr>
            <p:cNvPr id="52236" name="Rectangle 10"/>
            <p:cNvSpPr>
              <a:spLocks noChangeArrowheads="1"/>
            </p:cNvSpPr>
            <p:nvPr/>
          </p:nvSpPr>
          <p:spPr bwMode="auto">
            <a:xfrm>
              <a:off x="528" y="3024"/>
              <a:ext cx="1008" cy="144"/>
            </a:xfrm>
            <a:prstGeom prst="rect">
              <a:avLst/>
            </a:prstGeom>
            <a:solidFill>
              <a:schemeClr val="accent1"/>
            </a:solidFill>
            <a:ln w="38100" algn="ctr">
              <a:solidFill>
                <a:srgbClr val="888888"/>
              </a:solidFill>
              <a:miter lim="800000"/>
              <a:headEnd/>
              <a:tailEnd/>
            </a:ln>
          </p:spPr>
          <p:txBody>
            <a:bodyPr wrap="none" anchor="ctr"/>
            <a:lstStyle/>
            <a:p>
              <a:endParaRPr lang="en-US"/>
            </a:p>
          </p:txBody>
        </p:sp>
        <p:sp>
          <p:nvSpPr>
            <p:cNvPr id="52237" name="Rectangle 11"/>
            <p:cNvSpPr>
              <a:spLocks noChangeArrowheads="1"/>
            </p:cNvSpPr>
            <p:nvPr/>
          </p:nvSpPr>
          <p:spPr bwMode="auto">
            <a:xfrm>
              <a:off x="960" y="3216"/>
              <a:ext cx="1584" cy="144"/>
            </a:xfrm>
            <a:prstGeom prst="rect">
              <a:avLst/>
            </a:prstGeom>
            <a:solidFill>
              <a:schemeClr val="accent1"/>
            </a:solidFill>
            <a:ln w="38100" algn="ctr">
              <a:solidFill>
                <a:srgbClr val="888888"/>
              </a:solidFill>
              <a:miter lim="800000"/>
              <a:headEnd/>
              <a:tailEnd/>
            </a:ln>
          </p:spPr>
          <p:txBody>
            <a:bodyPr wrap="none" anchor="ctr"/>
            <a:lstStyle/>
            <a:p>
              <a:endParaRPr lang="en-US"/>
            </a:p>
          </p:txBody>
        </p:sp>
        <p:sp>
          <p:nvSpPr>
            <p:cNvPr id="52238" name="Rectangle 12"/>
            <p:cNvSpPr>
              <a:spLocks noChangeArrowheads="1"/>
            </p:cNvSpPr>
            <p:nvPr/>
          </p:nvSpPr>
          <p:spPr bwMode="auto">
            <a:xfrm>
              <a:off x="2976" y="3072"/>
              <a:ext cx="1824" cy="144"/>
            </a:xfrm>
            <a:prstGeom prst="rect">
              <a:avLst/>
            </a:prstGeom>
            <a:solidFill>
              <a:schemeClr val="accent1"/>
            </a:solidFill>
            <a:ln w="38100" algn="ctr">
              <a:solidFill>
                <a:srgbClr val="888888"/>
              </a:solidFill>
              <a:miter lim="800000"/>
              <a:headEnd/>
              <a:tailEnd/>
            </a:ln>
          </p:spPr>
          <p:txBody>
            <a:bodyPr wrap="none" anchor="ctr"/>
            <a:lstStyle/>
            <a:p>
              <a:endParaRPr lang="en-US"/>
            </a:p>
          </p:txBody>
        </p:sp>
        <p:sp>
          <p:nvSpPr>
            <p:cNvPr id="52239" name="Rectangle 13"/>
            <p:cNvSpPr>
              <a:spLocks noChangeArrowheads="1"/>
            </p:cNvSpPr>
            <p:nvPr/>
          </p:nvSpPr>
          <p:spPr bwMode="auto">
            <a:xfrm>
              <a:off x="2592" y="3360"/>
              <a:ext cx="1008" cy="144"/>
            </a:xfrm>
            <a:prstGeom prst="rect">
              <a:avLst/>
            </a:prstGeom>
            <a:solidFill>
              <a:schemeClr val="accent1"/>
            </a:solidFill>
            <a:ln w="38100" algn="ctr">
              <a:solidFill>
                <a:srgbClr val="888888"/>
              </a:solidFill>
              <a:miter lim="800000"/>
              <a:headEnd/>
              <a:tailEnd/>
            </a:ln>
          </p:spPr>
          <p:txBody>
            <a:bodyPr wrap="none" anchor="ctr"/>
            <a:lstStyle/>
            <a:p>
              <a:endParaRPr lang="en-US"/>
            </a:p>
          </p:txBody>
        </p:sp>
        <p:sp>
          <p:nvSpPr>
            <p:cNvPr id="52240" name="Rectangle 14"/>
            <p:cNvSpPr>
              <a:spLocks noChangeArrowheads="1"/>
            </p:cNvSpPr>
            <p:nvPr/>
          </p:nvSpPr>
          <p:spPr bwMode="auto">
            <a:xfrm>
              <a:off x="4176" y="3312"/>
              <a:ext cx="1008" cy="144"/>
            </a:xfrm>
            <a:prstGeom prst="rect">
              <a:avLst/>
            </a:prstGeom>
            <a:solidFill>
              <a:schemeClr val="accent1"/>
            </a:solidFill>
            <a:ln w="38100" algn="ctr">
              <a:solidFill>
                <a:srgbClr val="888888"/>
              </a:solidFill>
              <a:miter lim="800000"/>
              <a:headEnd/>
              <a:tailEnd/>
            </a:ln>
          </p:spPr>
          <p:txBody>
            <a:bodyPr wrap="none" anchor="ctr"/>
            <a:lstStyle/>
            <a:p>
              <a:endParaRPr lang="en-US"/>
            </a:p>
          </p:txBody>
        </p:sp>
        <p:sp>
          <p:nvSpPr>
            <p:cNvPr id="52241" name="Rectangle 15"/>
            <p:cNvSpPr>
              <a:spLocks noChangeArrowheads="1"/>
            </p:cNvSpPr>
            <p:nvPr/>
          </p:nvSpPr>
          <p:spPr bwMode="auto">
            <a:xfrm flipV="1">
              <a:off x="768" y="3600"/>
              <a:ext cx="4080" cy="144"/>
            </a:xfrm>
            <a:prstGeom prst="rect">
              <a:avLst/>
            </a:prstGeom>
            <a:solidFill>
              <a:schemeClr val="accent1"/>
            </a:solidFill>
            <a:ln w="38100" algn="ctr">
              <a:solidFill>
                <a:srgbClr val="888888"/>
              </a:solidFill>
              <a:miter lim="800000"/>
              <a:headEnd/>
              <a:tailEnd/>
            </a:ln>
          </p:spPr>
          <p:txBody>
            <a:bodyPr wrap="none" anchor="ctr"/>
            <a:lstStyle/>
            <a:p>
              <a:endParaRPr lang="en-US"/>
            </a:p>
          </p:txBody>
        </p:sp>
      </p:grpSp>
      <p:sp>
        <p:nvSpPr>
          <p:cNvPr id="1567760" name="Rectangle 16"/>
          <p:cNvSpPr>
            <a:spLocks noChangeArrowheads="1"/>
          </p:cNvSpPr>
          <p:nvPr/>
        </p:nvSpPr>
        <p:spPr bwMode="auto">
          <a:xfrm>
            <a:off x="381000" y="4495800"/>
            <a:ext cx="4419600" cy="2057400"/>
          </a:xfrm>
          <a:prstGeom prst="rect">
            <a:avLst/>
          </a:prstGeom>
          <a:noFill/>
          <a:ln w="76200" algn="ctr">
            <a:solidFill>
              <a:schemeClr val="tx1"/>
            </a:solidFill>
            <a:miter lim="800000"/>
            <a:headEnd/>
            <a:tailEnd/>
          </a:ln>
        </p:spPr>
        <p:txBody>
          <a:bodyPr wrap="none" anchor="ctr"/>
          <a:lstStyle/>
          <a:p>
            <a:pPr eaLnBrk="1" hangingPunct="1"/>
            <a:endParaRPr lang="en-US" sz="2200" b="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77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7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748" grpId="0" animBg="1"/>
      <p:bldP spid="15677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4"/>
          <p:cNvSpPr>
            <a:spLocks noGrp="1"/>
          </p:cNvSpPr>
          <p:nvPr>
            <p:ph type="sldNum" sz="quarter" idx="11"/>
          </p:nvPr>
        </p:nvSpPr>
        <p:spPr>
          <a:noFill/>
        </p:spPr>
        <p:txBody>
          <a:bodyPr/>
          <a:lstStyle/>
          <a:p>
            <a:fld id="{F08A655D-AF2E-49B7-9F61-2E0B7E2F06A6}" type="slidenum">
              <a:rPr lang="en-US"/>
              <a:pPr/>
              <a:t>23</a:t>
            </a:fld>
            <a:endParaRPr lang="en-US"/>
          </a:p>
        </p:txBody>
      </p:sp>
      <p:sp>
        <p:nvSpPr>
          <p:cNvPr id="53251" name="Rectangle 2"/>
          <p:cNvSpPr>
            <a:spLocks noGrp="1" noChangeArrowheads="1"/>
          </p:cNvSpPr>
          <p:nvPr>
            <p:ph type="title"/>
          </p:nvPr>
        </p:nvSpPr>
        <p:spPr>
          <a:xfrm>
            <a:off x="381000" y="76200"/>
            <a:ext cx="8077200" cy="554038"/>
          </a:xfrm>
        </p:spPr>
        <p:txBody>
          <a:bodyPr/>
          <a:lstStyle/>
          <a:p>
            <a:pPr eaLnBrk="1" hangingPunct="1"/>
            <a:r>
              <a:rPr lang="en-US" smtClean="0"/>
              <a:t>Requirements of a Solution Approach</a:t>
            </a:r>
          </a:p>
        </p:txBody>
      </p:sp>
      <p:pic>
        <p:nvPicPr>
          <p:cNvPr id="53252" name="Picture 3" descr="enterprise-scenario"/>
          <p:cNvPicPr>
            <a:picLocks noChangeAspect="1" noChangeArrowheads="1"/>
          </p:cNvPicPr>
          <p:nvPr/>
        </p:nvPicPr>
        <p:blipFill>
          <a:blip r:embed="rId2" cstate="print"/>
          <a:srcRect/>
          <a:stretch>
            <a:fillRect/>
          </a:stretch>
        </p:blipFill>
        <p:spPr bwMode="auto">
          <a:xfrm>
            <a:off x="533400" y="685800"/>
            <a:ext cx="4038600" cy="3128963"/>
          </a:xfrm>
          <a:prstGeom prst="rect">
            <a:avLst/>
          </a:prstGeom>
          <a:noFill/>
          <a:ln w="9525">
            <a:noFill/>
            <a:miter lim="800000"/>
            <a:headEnd/>
            <a:tailEnd/>
          </a:ln>
        </p:spPr>
      </p:pic>
      <p:pic>
        <p:nvPicPr>
          <p:cNvPr id="53253" name="Picture 4" descr="robot_assembly"/>
          <p:cNvPicPr>
            <a:picLocks noChangeAspect="1" noChangeArrowheads="1"/>
          </p:cNvPicPr>
          <p:nvPr/>
        </p:nvPicPr>
        <p:blipFill>
          <a:blip r:embed="rId3" cstate="print"/>
          <a:srcRect/>
          <a:stretch>
            <a:fillRect/>
          </a:stretch>
        </p:blipFill>
        <p:spPr bwMode="auto">
          <a:xfrm>
            <a:off x="596900" y="4114800"/>
            <a:ext cx="4127500" cy="2627313"/>
          </a:xfrm>
          <a:prstGeom prst="rect">
            <a:avLst/>
          </a:prstGeom>
          <a:noFill/>
          <a:ln w="9525">
            <a:noFill/>
            <a:miter lim="800000"/>
            <a:headEnd/>
            <a:tailEnd/>
          </a:ln>
        </p:spPr>
      </p:pic>
      <p:sp>
        <p:nvSpPr>
          <p:cNvPr id="1617925" name="Rectangle 5"/>
          <p:cNvSpPr>
            <a:spLocks noChangeArrowheads="1"/>
          </p:cNvSpPr>
          <p:nvPr/>
        </p:nvSpPr>
        <p:spPr bwMode="auto">
          <a:xfrm>
            <a:off x="4629150" y="552450"/>
            <a:ext cx="4495800" cy="5943600"/>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1800" b="0" dirty="0"/>
              <a:t>Need expressive power to define QoS intent in the </a:t>
            </a:r>
            <a:r>
              <a:rPr lang="en-US" sz="1800" b="0" i="1" dirty="0"/>
              <a:t>problem space</a:t>
            </a:r>
            <a:r>
              <a:rPr lang="en-US" sz="1800" b="0" dirty="0"/>
              <a:t>, and perform design-time analysis</a:t>
            </a:r>
          </a:p>
          <a:p>
            <a:pPr marL="742950" lvl="1" indent="-285750" algn="l" eaLnBrk="1" hangingPunct="1">
              <a:spcBef>
                <a:spcPct val="20000"/>
              </a:spcBef>
              <a:buFontTx/>
              <a:buChar char="•"/>
            </a:pPr>
            <a:r>
              <a:rPr lang="en-US" sz="1800" b="0" dirty="0" smtClean="0"/>
              <a:t>Intuitive abstractions needed for separation of concerns</a:t>
            </a:r>
          </a:p>
          <a:p>
            <a:pPr marL="742950" lvl="1" indent="-285750" algn="l" eaLnBrk="1" hangingPunct="1">
              <a:spcBef>
                <a:spcPct val="20000"/>
              </a:spcBef>
              <a:buFontTx/>
              <a:buChar char="•"/>
            </a:pPr>
            <a:r>
              <a:rPr lang="en-US" sz="1800" b="0" dirty="0" smtClean="0"/>
              <a:t>Be able to weave these holistically</a:t>
            </a:r>
            <a:endParaRPr lang="en-US" sz="1800" b="0" dirty="0"/>
          </a:p>
          <a:p>
            <a:pPr marL="342900" indent="-342900" algn="l" eaLnBrk="1" hangingPunct="1">
              <a:spcBef>
                <a:spcPct val="20000"/>
              </a:spcBef>
              <a:buFontTx/>
              <a:buChar char="•"/>
            </a:pPr>
            <a:r>
              <a:rPr lang="en-US" sz="1800" b="0" dirty="0"/>
              <a:t>Need to decouple DRE system functionality from systemic capabilities in the </a:t>
            </a:r>
            <a:r>
              <a:rPr lang="en-US" sz="1800" b="0" i="1" dirty="0"/>
              <a:t>solution space</a:t>
            </a:r>
          </a:p>
          <a:p>
            <a:pPr marL="742950" lvl="1" indent="-285750" algn="l" eaLnBrk="1" hangingPunct="1">
              <a:spcBef>
                <a:spcPct val="20000"/>
              </a:spcBef>
              <a:buFontTx/>
              <a:buChar char="•"/>
            </a:pPr>
            <a:r>
              <a:rPr lang="en-US" sz="1800" b="0" dirty="0" smtClean="0"/>
              <a:t>Maximize reuse and avoid invasive changes to business logic</a:t>
            </a:r>
            <a:endParaRPr lang="en-US" sz="1800" b="0" dirty="0"/>
          </a:p>
          <a:p>
            <a:pPr marL="342900" indent="-342900" algn="l" eaLnBrk="1" hangingPunct="1">
              <a:spcBef>
                <a:spcPct val="20000"/>
              </a:spcBef>
              <a:buFontTx/>
              <a:buChar char="•"/>
            </a:pPr>
            <a:r>
              <a:rPr lang="en-US" sz="1800" b="0" dirty="0"/>
              <a:t>Need to automate the mapping from problem to solution space</a:t>
            </a:r>
          </a:p>
          <a:p>
            <a:pPr marL="742950" lvl="1" indent="-285750" algn="l" eaLnBrk="1" hangingPunct="1">
              <a:spcBef>
                <a:spcPct val="20000"/>
              </a:spcBef>
              <a:buFontTx/>
              <a:buChar char="•"/>
            </a:pPr>
            <a:r>
              <a:rPr lang="en-US" sz="1800" b="0" dirty="0" smtClean="0"/>
              <a:t>Tooling needed to automate </a:t>
            </a:r>
            <a:r>
              <a:rPr lang="en-US" sz="1800" b="0" dirty="0"/>
              <a:t>the (re)deployment and (re)configuration of </a:t>
            </a:r>
            <a:r>
              <a:rPr lang="en-US" sz="1800" b="0" dirty="0" smtClean="0"/>
              <a:t>system</a:t>
            </a:r>
            <a:endParaRPr lang="en-US" sz="1800" b="0" dirty="0"/>
          </a:p>
          <a:p>
            <a:pPr marL="342900" indent="-342900" algn="l" eaLnBrk="1" hangingPunct="1">
              <a:spcBef>
                <a:spcPct val="20000"/>
              </a:spcBef>
              <a:buFontTx/>
              <a:buChar char="•"/>
            </a:pPr>
            <a:r>
              <a:rPr lang="en-US" sz="1800" b="0" dirty="0"/>
              <a:t>Need to provide a hosting platform with dynamic adaptation capabilities</a:t>
            </a:r>
          </a:p>
          <a:p>
            <a:pPr marL="742950" lvl="1" indent="-285750" algn="l" eaLnBrk="1" hangingPunct="1">
              <a:spcBef>
                <a:spcPct val="20000"/>
              </a:spcBef>
              <a:buFontTx/>
              <a:buChar char="•"/>
            </a:pPr>
            <a:r>
              <a:rPr lang="en-US" sz="1800" b="0" dirty="0" smtClean="0"/>
              <a:t>Need algorithms and mechanisms in runtime infrastructure   </a:t>
            </a:r>
            <a:endParaRPr lang="en-US" sz="27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79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79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179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792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1792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1792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1792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1792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179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p:cNvSpPr>
          <p:nvPr>
            <p:ph type="sldNum" sz="quarter" idx="11"/>
          </p:nvPr>
        </p:nvSpPr>
        <p:spPr>
          <a:noFill/>
        </p:spPr>
        <p:txBody>
          <a:bodyPr/>
          <a:lstStyle/>
          <a:p>
            <a:fld id="{E3DECBDA-335E-4D0E-BE09-AFCE724630F8}" type="slidenum">
              <a:rPr lang="en-US"/>
              <a:pPr/>
              <a:t>24</a:t>
            </a:fld>
            <a:endParaRPr lang="en-US"/>
          </a:p>
        </p:txBody>
      </p:sp>
      <p:sp>
        <p:nvSpPr>
          <p:cNvPr id="30723" name="Rectangle 2"/>
          <p:cNvSpPr>
            <a:spLocks noGrp="1" noChangeArrowheads="1"/>
          </p:cNvSpPr>
          <p:nvPr>
            <p:ph type="title"/>
          </p:nvPr>
        </p:nvSpPr>
        <p:spPr>
          <a:xfrm>
            <a:off x="269875" y="152400"/>
            <a:ext cx="8683625" cy="381000"/>
          </a:xfrm>
        </p:spPr>
        <p:txBody>
          <a:bodyPr/>
          <a:lstStyle/>
          <a:p>
            <a:pPr eaLnBrk="1" hangingPunct="1"/>
            <a:r>
              <a:rPr lang="en-US" sz="3200" smtClean="0"/>
              <a:t>Solution Approach:</a:t>
            </a:r>
            <a:r>
              <a:rPr lang="en-US" sz="3200" i="1" smtClean="0"/>
              <a:t> Model Driven Engineering (MDE)</a:t>
            </a:r>
            <a:r>
              <a:rPr lang="en-US" sz="3200" smtClean="0"/>
              <a:t> </a:t>
            </a:r>
          </a:p>
        </p:txBody>
      </p:sp>
      <p:sp>
        <p:nvSpPr>
          <p:cNvPr id="1190915" name="Rectangle 3"/>
          <p:cNvSpPr>
            <a:spLocks noChangeArrowheads="1"/>
          </p:cNvSpPr>
          <p:nvPr/>
        </p:nvSpPr>
        <p:spPr bwMode="auto">
          <a:xfrm>
            <a:off x="5529263" y="1000125"/>
            <a:ext cx="3538537" cy="5351463"/>
          </a:xfrm>
          <a:prstGeom prst="rect">
            <a:avLst/>
          </a:prstGeom>
          <a:noFill/>
          <a:ln w="12700">
            <a:solidFill>
              <a:schemeClr val="bg1"/>
            </a:solidFill>
            <a:miter lim="800000"/>
            <a:headEnd/>
            <a:tailEnd/>
          </a:ln>
        </p:spPr>
        <p:txBody>
          <a:bodyPr>
            <a:spAutoFit/>
          </a:bodyPr>
          <a:lstStyle/>
          <a:p>
            <a:pPr marL="115888" indent="-115888" algn="l">
              <a:spcBef>
                <a:spcPct val="30000"/>
              </a:spcBef>
              <a:buFontTx/>
              <a:buChar char="•"/>
            </a:pPr>
            <a:r>
              <a:rPr lang="en-US" sz="1800" b="0"/>
              <a:t>Develop, validate, &amp; standardize generative software technologies that:</a:t>
            </a:r>
            <a:endParaRPr lang="en-US" sz="1800" i="1"/>
          </a:p>
          <a:p>
            <a:pPr lvl="1" indent="-223838" algn="l">
              <a:spcBef>
                <a:spcPct val="30000"/>
              </a:spcBef>
              <a:buFontTx/>
              <a:buAutoNum type="arabicPeriod"/>
            </a:pPr>
            <a:r>
              <a:rPr lang="en-US" sz="1800" i="1"/>
              <a:t> Model</a:t>
            </a:r>
          </a:p>
          <a:p>
            <a:pPr lvl="1" indent="-223838" algn="l">
              <a:spcBef>
                <a:spcPct val="30000"/>
              </a:spcBef>
              <a:buFontTx/>
              <a:buAutoNum type="arabicPeriod"/>
            </a:pPr>
            <a:r>
              <a:rPr lang="en-US" sz="1800" i="1"/>
              <a:t> Analyze</a:t>
            </a:r>
          </a:p>
          <a:p>
            <a:pPr lvl="1" indent="-223838" algn="l">
              <a:spcBef>
                <a:spcPct val="30000"/>
              </a:spcBef>
              <a:buFontTx/>
              <a:buAutoNum type="arabicPeriod"/>
            </a:pPr>
            <a:r>
              <a:rPr lang="en-US" sz="1800" i="1"/>
              <a:t> Synthesize &amp;</a:t>
            </a:r>
            <a:endParaRPr lang="en-US" sz="1800" b="0"/>
          </a:p>
          <a:p>
            <a:pPr lvl="1" indent="-223838" algn="l">
              <a:spcBef>
                <a:spcPct val="30000"/>
              </a:spcBef>
              <a:buFontTx/>
              <a:buAutoNum type="arabicPeriod"/>
            </a:pPr>
            <a:r>
              <a:rPr lang="en-US" sz="1800" i="1"/>
              <a:t> Provision</a:t>
            </a:r>
            <a:r>
              <a:rPr lang="en-US" sz="1800" b="0"/>
              <a:t> </a:t>
            </a:r>
            <a:endParaRPr lang="en-US" sz="1800" i="1"/>
          </a:p>
          <a:p>
            <a:pPr marL="115888" indent="-115888" algn="l">
              <a:spcBef>
                <a:spcPct val="30000"/>
              </a:spcBef>
            </a:pPr>
            <a:r>
              <a:rPr lang="en-US" sz="1800" i="1"/>
              <a:t>  multiple layers of middleware</a:t>
            </a:r>
            <a:r>
              <a:rPr lang="en-US" sz="1800" b="0"/>
              <a:t> &amp; </a:t>
            </a:r>
            <a:r>
              <a:rPr lang="en-US" sz="1800" i="1"/>
              <a:t>application components</a:t>
            </a:r>
            <a:r>
              <a:rPr lang="en-US" sz="1800" b="0"/>
              <a:t> that require </a:t>
            </a:r>
            <a:r>
              <a:rPr lang="en-US" sz="1800" i="1"/>
              <a:t>simultaneous control</a:t>
            </a:r>
            <a:r>
              <a:rPr lang="en-US" sz="1800" b="0"/>
              <a:t> of </a:t>
            </a:r>
            <a:r>
              <a:rPr lang="en-US" sz="1800" i="1"/>
              <a:t>multiple quality of service properties end-to-end</a:t>
            </a:r>
          </a:p>
          <a:p>
            <a:pPr marL="115888" indent="-115888" algn="l">
              <a:spcBef>
                <a:spcPct val="30000"/>
              </a:spcBef>
              <a:buFontTx/>
              <a:buChar char="•"/>
            </a:pPr>
            <a:r>
              <a:rPr lang="en-US" sz="1800" b="0"/>
              <a:t>Specialization is essential for inter-/intra-layer optimization &amp; advanced product-line architectures</a:t>
            </a:r>
            <a:endParaRPr lang="en-US" sz="1800" i="1"/>
          </a:p>
          <a:p>
            <a:pPr marL="115888" indent="-115888" algn="l">
              <a:spcBef>
                <a:spcPct val="30000"/>
              </a:spcBef>
            </a:pPr>
            <a:endParaRPr lang="en-US" sz="1800" i="1"/>
          </a:p>
        </p:txBody>
      </p:sp>
      <p:grpSp>
        <p:nvGrpSpPr>
          <p:cNvPr id="30725" name="Group 4"/>
          <p:cNvGrpSpPr>
            <a:grpSpLocks/>
          </p:cNvGrpSpPr>
          <p:nvPr/>
        </p:nvGrpSpPr>
        <p:grpSpPr bwMode="auto">
          <a:xfrm>
            <a:off x="228600" y="2095500"/>
            <a:ext cx="4103688" cy="3857625"/>
            <a:chOff x="144" y="1074"/>
            <a:chExt cx="2585" cy="2430"/>
          </a:xfrm>
        </p:grpSpPr>
        <p:sp>
          <p:nvSpPr>
            <p:cNvPr id="30776" name="AutoShape 5"/>
            <p:cNvSpPr>
              <a:spLocks noChangeAspect="1" noChangeArrowheads="1"/>
            </p:cNvSpPr>
            <p:nvPr/>
          </p:nvSpPr>
          <p:spPr bwMode="auto">
            <a:xfrm>
              <a:off x="144" y="2363"/>
              <a:ext cx="2585" cy="875"/>
            </a:xfrm>
            <a:prstGeom prst="triangle">
              <a:avLst>
                <a:gd name="adj" fmla="val 50000"/>
              </a:avLst>
            </a:prstGeom>
            <a:solidFill>
              <a:srgbClr val="BCBCBC"/>
            </a:solidFill>
            <a:ln w="12700">
              <a:noFill/>
              <a:miter lim="800000"/>
              <a:headEnd/>
              <a:tailEnd/>
            </a:ln>
          </p:spPr>
          <p:txBody>
            <a:bodyPr rot="10800000" wrap="none" anchor="ctr"/>
            <a:lstStyle/>
            <a:p>
              <a:endParaRPr lang="en-US"/>
            </a:p>
          </p:txBody>
        </p:sp>
        <p:sp>
          <p:nvSpPr>
            <p:cNvPr id="30777" name="AutoShape 6"/>
            <p:cNvSpPr>
              <a:spLocks noChangeAspect="1" noChangeArrowheads="1"/>
            </p:cNvSpPr>
            <p:nvPr/>
          </p:nvSpPr>
          <p:spPr bwMode="auto">
            <a:xfrm flipV="1">
              <a:off x="144" y="1221"/>
              <a:ext cx="2585" cy="960"/>
            </a:xfrm>
            <a:prstGeom prst="triangle">
              <a:avLst>
                <a:gd name="adj" fmla="val 50000"/>
              </a:avLst>
            </a:prstGeom>
            <a:solidFill>
              <a:srgbClr val="BCBCBC"/>
            </a:solidFill>
            <a:ln w="12700">
              <a:noFill/>
              <a:miter lim="800000"/>
              <a:headEnd/>
              <a:tailEnd/>
            </a:ln>
          </p:spPr>
          <p:txBody>
            <a:bodyPr rot="10800000" wrap="none" anchor="ctr"/>
            <a:lstStyle/>
            <a:p>
              <a:endParaRPr lang="en-US"/>
            </a:p>
          </p:txBody>
        </p:sp>
        <p:sp>
          <p:nvSpPr>
            <p:cNvPr id="30778" name="Rectangle 7"/>
            <p:cNvSpPr>
              <a:spLocks noChangeAspect="1" noChangeArrowheads="1"/>
            </p:cNvSpPr>
            <p:nvPr/>
          </p:nvSpPr>
          <p:spPr bwMode="auto">
            <a:xfrm>
              <a:off x="930" y="2109"/>
              <a:ext cx="841" cy="268"/>
            </a:xfrm>
            <a:prstGeom prst="rect">
              <a:avLst/>
            </a:prstGeom>
            <a:solidFill>
              <a:srgbClr val="336699"/>
            </a:solidFill>
            <a:ln w="12700">
              <a:solidFill>
                <a:schemeClr val="tx1"/>
              </a:solidFill>
              <a:miter lim="800000"/>
              <a:headEnd/>
              <a:tailEnd/>
            </a:ln>
          </p:spPr>
          <p:txBody>
            <a:bodyPr wrap="none" anchor="ctr"/>
            <a:lstStyle/>
            <a:p>
              <a:r>
                <a:rPr lang="en-US" sz="1600">
                  <a:solidFill>
                    <a:schemeClr val="bg1"/>
                  </a:solidFill>
                </a:rPr>
                <a:t>Middleware</a:t>
              </a:r>
            </a:p>
          </p:txBody>
        </p:sp>
        <p:sp>
          <p:nvSpPr>
            <p:cNvPr id="30779" name="Rectangle 8"/>
            <p:cNvSpPr>
              <a:spLocks noChangeAspect="1" noChangeArrowheads="1"/>
            </p:cNvSpPr>
            <p:nvPr/>
          </p:nvSpPr>
          <p:spPr bwMode="auto">
            <a:xfrm>
              <a:off x="744" y="1582"/>
              <a:ext cx="1261" cy="397"/>
            </a:xfrm>
            <a:prstGeom prst="rect">
              <a:avLst/>
            </a:prstGeom>
            <a:solidFill>
              <a:srgbClr val="C9F2FF"/>
            </a:solidFill>
            <a:ln w="12700">
              <a:solidFill>
                <a:schemeClr val="tx1"/>
              </a:solidFill>
              <a:miter lim="800000"/>
              <a:headEnd/>
              <a:tailEnd/>
            </a:ln>
          </p:spPr>
          <p:txBody>
            <a:bodyPr wrap="none" anchor="ctr"/>
            <a:lstStyle/>
            <a:p>
              <a:pPr>
                <a:lnSpc>
                  <a:spcPct val="80000"/>
                </a:lnSpc>
              </a:pPr>
              <a:r>
                <a:rPr lang="en-US" sz="1600"/>
                <a:t>Middleware</a:t>
              </a:r>
            </a:p>
            <a:p>
              <a:pPr>
                <a:lnSpc>
                  <a:spcPct val="80000"/>
                </a:lnSpc>
              </a:pPr>
              <a:r>
                <a:rPr lang="en-US" sz="1600"/>
                <a:t>Services</a:t>
              </a:r>
            </a:p>
          </p:txBody>
        </p:sp>
        <p:sp>
          <p:nvSpPr>
            <p:cNvPr id="30780" name="Rectangle 9"/>
            <p:cNvSpPr>
              <a:spLocks noChangeAspect="1" noChangeArrowheads="1"/>
            </p:cNvSpPr>
            <p:nvPr/>
          </p:nvSpPr>
          <p:spPr bwMode="auto">
            <a:xfrm>
              <a:off x="513" y="1074"/>
              <a:ext cx="1797" cy="382"/>
            </a:xfrm>
            <a:prstGeom prst="rect">
              <a:avLst/>
            </a:prstGeom>
            <a:solidFill>
              <a:srgbClr val="FF9999"/>
            </a:solidFill>
            <a:ln w="12700">
              <a:solidFill>
                <a:schemeClr val="tx1"/>
              </a:solidFill>
              <a:miter lim="800000"/>
              <a:headEnd/>
              <a:tailEnd/>
            </a:ln>
          </p:spPr>
          <p:txBody>
            <a:bodyPr wrap="none" anchor="ctr"/>
            <a:lstStyle/>
            <a:p>
              <a:pPr>
                <a:lnSpc>
                  <a:spcPct val="80000"/>
                </a:lnSpc>
              </a:pPr>
              <a:r>
                <a:rPr lang="en-US" sz="1600"/>
                <a:t>DRE Applications</a:t>
              </a:r>
            </a:p>
          </p:txBody>
        </p:sp>
        <p:sp>
          <p:nvSpPr>
            <p:cNvPr id="30781" name="Rectangle 10"/>
            <p:cNvSpPr>
              <a:spLocks noChangeAspect="1" noChangeArrowheads="1"/>
            </p:cNvSpPr>
            <p:nvPr/>
          </p:nvSpPr>
          <p:spPr bwMode="auto">
            <a:xfrm>
              <a:off x="744" y="2569"/>
              <a:ext cx="1261" cy="397"/>
            </a:xfrm>
            <a:prstGeom prst="rect">
              <a:avLst/>
            </a:prstGeom>
            <a:solidFill>
              <a:srgbClr val="990000"/>
            </a:solidFill>
            <a:ln w="12700">
              <a:solidFill>
                <a:schemeClr val="tx1"/>
              </a:solidFill>
              <a:miter lim="800000"/>
              <a:headEnd/>
              <a:tailEnd/>
            </a:ln>
          </p:spPr>
          <p:txBody>
            <a:bodyPr wrap="none" anchor="ctr"/>
            <a:lstStyle/>
            <a:p>
              <a:pPr>
                <a:lnSpc>
                  <a:spcPct val="80000"/>
                </a:lnSpc>
              </a:pPr>
              <a:r>
                <a:rPr lang="en-US" sz="1600">
                  <a:solidFill>
                    <a:schemeClr val="bg1"/>
                  </a:solidFill>
                </a:rPr>
                <a:t>Operating Sys</a:t>
              </a:r>
            </a:p>
            <a:p>
              <a:pPr>
                <a:lnSpc>
                  <a:spcPct val="80000"/>
                </a:lnSpc>
              </a:pPr>
              <a:r>
                <a:rPr lang="en-US" sz="1600">
                  <a:solidFill>
                    <a:schemeClr val="bg1"/>
                  </a:solidFill>
                </a:rPr>
                <a:t>&amp; Protocols</a:t>
              </a:r>
            </a:p>
          </p:txBody>
        </p:sp>
        <p:sp>
          <p:nvSpPr>
            <p:cNvPr id="30782" name="Rectangle 11"/>
            <p:cNvSpPr>
              <a:spLocks noChangeAspect="1" noChangeArrowheads="1"/>
            </p:cNvSpPr>
            <p:nvPr/>
          </p:nvSpPr>
          <p:spPr bwMode="auto">
            <a:xfrm>
              <a:off x="513" y="3122"/>
              <a:ext cx="1797" cy="382"/>
            </a:xfrm>
            <a:prstGeom prst="rect">
              <a:avLst/>
            </a:prstGeom>
            <a:solidFill>
              <a:srgbClr val="FFFF00"/>
            </a:solidFill>
            <a:ln w="12700">
              <a:solidFill>
                <a:schemeClr val="tx1"/>
              </a:solidFill>
              <a:miter lim="800000"/>
              <a:headEnd/>
              <a:tailEnd/>
            </a:ln>
          </p:spPr>
          <p:txBody>
            <a:bodyPr wrap="none" anchor="ctr"/>
            <a:lstStyle/>
            <a:p>
              <a:pPr>
                <a:lnSpc>
                  <a:spcPct val="80000"/>
                </a:lnSpc>
              </a:pPr>
              <a:endParaRPr lang="en-US" sz="1200"/>
            </a:p>
            <a:p>
              <a:pPr>
                <a:lnSpc>
                  <a:spcPct val="80000"/>
                </a:lnSpc>
              </a:pPr>
              <a:r>
                <a:rPr lang="en-US" sz="1600"/>
                <a:t>Hardware &amp; </a:t>
              </a:r>
            </a:p>
            <a:p>
              <a:pPr>
                <a:lnSpc>
                  <a:spcPct val="80000"/>
                </a:lnSpc>
              </a:pPr>
              <a:r>
                <a:rPr lang="en-US" sz="1600"/>
                <a:t>Networks</a:t>
              </a:r>
            </a:p>
          </p:txBody>
        </p:sp>
      </p:grpSp>
      <p:pic>
        <p:nvPicPr>
          <p:cNvPr id="1190924" name="Picture 12" descr="Med1"/>
          <p:cNvPicPr>
            <a:picLocks noChangeAspect="1" noChangeArrowheads="1"/>
          </p:cNvPicPr>
          <p:nvPr/>
        </p:nvPicPr>
        <p:blipFill>
          <a:blip r:embed="rId3" cstate="print"/>
          <a:srcRect/>
          <a:stretch>
            <a:fillRect/>
          </a:stretch>
        </p:blipFill>
        <p:spPr bwMode="auto">
          <a:xfrm>
            <a:off x="3775075" y="2024063"/>
            <a:ext cx="1592263" cy="1406525"/>
          </a:xfrm>
          <a:prstGeom prst="rect">
            <a:avLst/>
          </a:prstGeom>
          <a:noFill/>
          <a:ln w="9525">
            <a:solidFill>
              <a:schemeClr val="tx1"/>
            </a:solidFill>
            <a:miter lim="800000"/>
            <a:headEnd/>
            <a:tailEnd/>
          </a:ln>
          <a:effectLst>
            <a:outerShdw dist="107763" dir="2700000" algn="ctr" rotWithShape="0">
              <a:srgbClr val="808080">
                <a:alpha val="50000"/>
              </a:srgbClr>
            </a:outerShdw>
          </a:effectLst>
        </p:spPr>
      </p:pic>
      <p:grpSp>
        <p:nvGrpSpPr>
          <p:cNvPr id="3" name="Group 13"/>
          <p:cNvGrpSpPr>
            <a:grpSpLocks/>
          </p:cNvGrpSpPr>
          <p:nvPr/>
        </p:nvGrpSpPr>
        <p:grpSpPr bwMode="auto">
          <a:xfrm>
            <a:off x="3619500" y="3963988"/>
            <a:ext cx="1905000" cy="1187450"/>
            <a:chOff x="168" y="1052"/>
            <a:chExt cx="3260" cy="3020"/>
          </a:xfrm>
        </p:grpSpPr>
        <p:pic>
          <p:nvPicPr>
            <p:cNvPr id="1190926" name="Picture 14" descr="Med20"/>
            <p:cNvPicPr>
              <a:picLocks noChangeAspect="1" noChangeArrowheads="1"/>
            </p:cNvPicPr>
            <p:nvPr/>
          </p:nvPicPr>
          <p:blipFill>
            <a:blip r:embed="rId4" cstate="print"/>
            <a:srcRect/>
            <a:stretch>
              <a:fillRect/>
            </a:stretch>
          </p:blipFill>
          <p:spPr bwMode="auto">
            <a:xfrm>
              <a:off x="168" y="1052"/>
              <a:ext cx="3260" cy="3020"/>
            </a:xfrm>
            <a:prstGeom prst="rect">
              <a:avLst/>
            </a:prstGeom>
            <a:noFill/>
            <a:ln w="9525">
              <a:solidFill>
                <a:schemeClr val="tx1"/>
              </a:solidFill>
              <a:miter lim="800000"/>
              <a:headEnd/>
              <a:tailEnd/>
            </a:ln>
            <a:effectLst>
              <a:outerShdw dist="107763" dir="2700000" algn="ctr" rotWithShape="0">
                <a:srgbClr val="808080"/>
              </a:outerShdw>
            </a:effectLst>
          </p:spPr>
        </p:pic>
        <p:sp>
          <p:nvSpPr>
            <p:cNvPr id="30749" name="Rectangle 15"/>
            <p:cNvSpPr>
              <a:spLocks noChangeArrowheads="1"/>
            </p:cNvSpPr>
            <p:nvPr/>
          </p:nvSpPr>
          <p:spPr bwMode="auto">
            <a:xfrm>
              <a:off x="448" y="2640"/>
              <a:ext cx="456" cy="96"/>
            </a:xfrm>
            <a:prstGeom prst="rect">
              <a:avLst/>
            </a:prstGeom>
            <a:noFill/>
            <a:ln w="28575" cap="sq">
              <a:solidFill>
                <a:srgbClr val="FF3300"/>
              </a:solidFill>
              <a:miter lim="800000"/>
              <a:headEnd type="none" w="sm" len="sm"/>
              <a:tailEnd type="none" w="sm" len="sm"/>
            </a:ln>
          </p:spPr>
          <p:txBody>
            <a:bodyPr wrap="none" anchor="ctr"/>
            <a:lstStyle/>
            <a:p>
              <a:endParaRPr lang="en-US"/>
            </a:p>
          </p:txBody>
        </p:sp>
        <p:grpSp>
          <p:nvGrpSpPr>
            <p:cNvPr id="30750" name="Group 16"/>
            <p:cNvGrpSpPr>
              <a:grpSpLocks/>
            </p:cNvGrpSpPr>
            <p:nvPr/>
          </p:nvGrpSpPr>
          <p:grpSpPr bwMode="auto">
            <a:xfrm>
              <a:off x="768" y="2192"/>
              <a:ext cx="2248" cy="1576"/>
              <a:chOff x="768" y="2192"/>
              <a:chExt cx="2248" cy="1576"/>
            </a:xfrm>
          </p:grpSpPr>
          <p:sp>
            <p:nvSpPr>
              <p:cNvPr id="30764" name="Line 17"/>
              <p:cNvSpPr>
                <a:spLocks noChangeShapeType="1"/>
              </p:cNvSpPr>
              <p:nvPr/>
            </p:nvSpPr>
            <p:spPr bwMode="auto">
              <a:xfrm flipV="1">
                <a:off x="808" y="2256"/>
                <a:ext cx="672" cy="368"/>
              </a:xfrm>
              <a:prstGeom prst="line">
                <a:avLst/>
              </a:prstGeom>
              <a:noFill/>
              <a:ln w="28575" cap="sq">
                <a:solidFill>
                  <a:srgbClr val="FF3300"/>
                </a:solidFill>
                <a:round/>
                <a:headEnd type="none" w="sm" len="sm"/>
                <a:tailEnd type="triangle" w="sm" len="sm"/>
              </a:ln>
            </p:spPr>
            <p:txBody>
              <a:bodyPr/>
              <a:lstStyle/>
              <a:p>
                <a:endParaRPr lang="en-US"/>
              </a:p>
            </p:txBody>
          </p:sp>
          <p:sp>
            <p:nvSpPr>
              <p:cNvPr id="30765" name="Line 18"/>
              <p:cNvSpPr>
                <a:spLocks noChangeShapeType="1"/>
              </p:cNvSpPr>
              <p:nvPr/>
            </p:nvSpPr>
            <p:spPr bwMode="auto">
              <a:xfrm flipV="1">
                <a:off x="912" y="2472"/>
                <a:ext cx="488" cy="160"/>
              </a:xfrm>
              <a:prstGeom prst="line">
                <a:avLst/>
              </a:prstGeom>
              <a:noFill/>
              <a:ln w="28575" cap="sq">
                <a:solidFill>
                  <a:srgbClr val="FF3300"/>
                </a:solidFill>
                <a:round/>
                <a:headEnd type="none" w="sm" len="sm"/>
                <a:tailEnd type="triangle" w="sm" len="sm"/>
              </a:ln>
            </p:spPr>
            <p:txBody>
              <a:bodyPr/>
              <a:lstStyle/>
              <a:p>
                <a:endParaRPr lang="en-US"/>
              </a:p>
            </p:txBody>
          </p:sp>
          <p:sp>
            <p:nvSpPr>
              <p:cNvPr id="30766" name="Line 19"/>
              <p:cNvSpPr>
                <a:spLocks noChangeShapeType="1"/>
              </p:cNvSpPr>
              <p:nvPr/>
            </p:nvSpPr>
            <p:spPr bwMode="auto">
              <a:xfrm>
                <a:off x="912" y="2704"/>
                <a:ext cx="480" cy="48"/>
              </a:xfrm>
              <a:prstGeom prst="line">
                <a:avLst/>
              </a:prstGeom>
              <a:noFill/>
              <a:ln w="28575" cap="sq">
                <a:solidFill>
                  <a:srgbClr val="FF3300"/>
                </a:solidFill>
                <a:round/>
                <a:headEnd type="none" w="sm" len="sm"/>
                <a:tailEnd type="triangle" w="sm" len="sm"/>
              </a:ln>
            </p:spPr>
            <p:txBody>
              <a:bodyPr/>
              <a:lstStyle/>
              <a:p>
                <a:endParaRPr lang="en-US"/>
              </a:p>
            </p:txBody>
          </p:sp>
          <p:sp>
            <p:nvSpPr>
              <p:cNvPr id="30767" name="Line 20"/>
              <p:cNvSpPr>
                <a:spLocks noChangeShapeType="1"/>
              </p:cNvSpPr>
              <p:nvPr/>
            </p:nvSpPr>
            <p:spPr bwMode="auto">
              <a:xfrm>
                <a:off x="768" y="2744"/>
                <a:ext cx="760" cy="536"/>
              </a:xfrm>
              <a:prstGeom prst="line">
                <a:avLst/>
              </a:prstGeom>
              <a:noFill/>
              <a:ln w="28575" cap="sq">
                <a:solidFill>
                  <a:srgbClr val="FF3300"/>
                </a:solidFill>
                <a:round/>
                <a:headEnd type="none" w="sm" len="sm"/>
                <a:tailEnd type="triangle" w="sm" len="sm"/>
              </a:ln>
            </p:spPr>
            <p:txBody>
              <a:bodyPr/>
              <a:lstStyle/>
              <a:p>
                <a:endParaRPr lang="en-US"/>
              </a:p>
            </p:txBody>
          </p:sp>
          <p:sp>
            <p:nvSpPr>
              <p:cNvPr id="30768" name="Line 21"/>
              <p:cNvSpPr>
                <a:spLocks noChangeShapeType="1"/>
              </p:cNvSpPr>
              <p:nvPr/>
            </p:nvSpPr>
            <p:spPr bwMode="auto">
              <a:xfrm>
                <a:off x="1672" y="2248"/>
                <a:ext cx="720" cy="680"/>
              </a:xfrm>
              <a:prstGeom prst="line">
                <a:avLst/>
              </a:prstGeom>
              <a:noFill/>
              <a:ln w="28575" cap="sq">
                <a:solidFill>
                  <a:srgbClr val="FF3300"/>
                </a:solidFill>
                <a:round/>
                <a:headEnd type="none" w="sm" len="sm"/>
                <a:tailEnd type="triangle" w="sm" len="sm"/>
              </a:ln>
            </p:spPr>
            <p:txBody>
              <a:bodyPr/>
              <a:lstStyle/>
              <a:p>
                <a:endParaRPr lang="en-US"/>
              </a:p>
            </p:txBody>
          </p:sp>
          <p:sp>
            <p:nvSpPr>
              <p:cNvPr id="30769" name="Line 22"/>
              <p:cNvSpPr>
                <a:spLocks noChangeShapeType="1"/>
              </p:cNvSpPr>
              <p:nvPr/>
            </p:nvSpPr>
            <p:spPr bwMode="auto">
              <a:xfrm>
                <a:off x="1688" y="2456"/>
                <a:ext cx="576" cy="488"/>
              </a:xfrm>
              <a:prstGeom prst="line">
                <a:avLst/>
              </a:prstGeom>
              <a:noFill/>
              <a:ln w="28575" cap="sq">
                <a:solidFill>
                  <a:srgbClr val="FF3300"/>
                </a:solidFill>
                <a:round/>
                <a:headEnd type="none" w="sm" len="sm"/>
                <a:tailEnd type="triangle" w="sm" len="sm"/>
              </a:ln>
            </p:spPr>
            <p:txBody>
              <a:bodyPr/>
              <a:lstStyle/>
              <a:p>
                <a:endParaRPr lang="en-US"/>
              </a:p>
            </p:txBody>
          </p:sp>
          <p:sp>
            <p:nvSpPr>
              <p:cNvPr id="30770" name="Line 23"/>
              <p:cNvSpPr>
                <a:spLocks noChangeShapeType="1"/>
              </p:cNvSpPr>
              <p:nvPr/>
            </p:nvSpPr>
            <p:spPr bwMode="auto">
              <a:xfrm>
                <a:off x="1896" y="2816"/>
                <a:ext cx="312" cy="168"/>
              </a:xfrm>
              <a:prstGeom prst="line">
                <a:avLst/>
              </a:prstGeom>
              <a:noFill/>
              <a:ln w="28575" cap="sq">
                <a:solidFill>
                  <a:srgbClr val="FF3300"/>
                </a:solidFill>
                <a:round/>
                <a:headEnd type="none" w="sm" len="sm"/>
                <a:tailEnd type="triangle" w="sm" len="sm"/>
              </a:ln>
            </p:spPr>
            <p:txBody>
              <a:bodyPr/>
              <a:lstStyle/>
              <a:p>
                <a:endParaRPr lang="en-US"/>
              </a:p>
            </p:txBody>
          </p:sp>
          <p:sp>
            <p:nvSpPr>
              <p:cNvPr id="30771" name="Line 24"/>
              <p:cNvSpPr>
                <a:spLocks noChangeShapeType="1"/>
              </p:cNvSpPr>
              <p:nvPr/>
            </p:nvSpPr>
            <p:spPr bwMode="auto">
              <a:xfrm flipV="1">
                <a:off x="1896" y="3056"/>
                <a:ext cx="312" cy="248"/>
              </a:xfrm>
              <a:prstGeom prst="line">
                <a:avLst/>
              </a:prstGeom>
              <a:noFill/>
              <a:ln w="28575" cap="sq">
                <a:solidFill>
                  <a:srgbClr val="FF3300"/>
                </a:solidFill>
                <a:round/>
                <a:headEnd type="none" w="sm" len="sm"/>
                <a:tailEnd type="triangle" w="sm" len="sm"/>
              </a:ln>
            </p:spPr>
            <p:txBody>
              <a:bodyPr/>
              <a:lstStyle/>
              <a:p>
                <a:endParaRPr lang="en-US"/>
              </a:p>
            </p:txBody>
          </p:sp>
          <p:sp>
            <p:nvSpPr>
              <p:cNvPr id="30772" name="Line 25"/>
              <p:cNvSpPr>
                <a:spLocks noChangeShapeType="1"/>
              </p:cNvSpPr>
              <p:nvPr/>
            </p:nvSpPr>
            <p:spPr bwMode="auto">
              <a:xfrm flipV="1">
                <a:off x="2568" y="2704"/>
                <a:ext cx="448" cy="224"/>
              </a:xfrm>
              <a:prstGeom prst="line">
                <a:avLst/>
              </a:prstGeom>
              <a:noFill/>
              <a:ln w="28575" cap="sq">
                <a:solidFill>
                  <a:srgbClr val="FF3300"/>
                </a:solidFill>
                <a:round/>
                <a:headEnd type="none" w="sm" len="sm"/>
                <a:tailEnd type="triangle" w="sm" len="sm"/>
              </a:ln>
            </p:spPr>
            <p:txBody>
              <a:bodyPr/>
              <a:lstStyle/>
              <a:p>
                <a:endParaRPr lang="en-US"/>
              </a:p>
            </p:txBody>
          </p:sp>
          <p:sp>
            <p:nvSpPr>
              <p:cNvPr id="30773" name="Line 26"/>
              <p:cNvSpPr>
                <a:spLocks noChangeShapeType="1"/>
              </p:cNvSpPr>
              <p:nvPr/>
            </p:nvSpPr>
            <p:spPr bwMode="auto">
              <a:xfrm>
                <a:off x="2688" y="2984"/>
                <a:ext cx="192" cy="16"/>
              </a:xfrm>
              <a:prstGeom prst="line">
                <a:avLst/>
              </a:prstGeom>
              <a:noFill/>
              <a:ln w="28575" cap="sq">
                <a:solidFill>
                  <a:srgbClr val="FF3300"/>
                </a:solidFill>
                <a:round/>
                <a:headEnd type="none" w="sm" len="sm"/>
                <a:tailEnd type="triangle" w="sm" len="sm"/>
              </a:ln>
            </p:spPr>
            <p:txBody>
              <a:bodyPr/>
              <a:lstStyle/>
              <a:p>
                <a:endParaRPr lang="en-US"/>
              </a:p>
            </p:txBody>
          </p:sp>
          <p:sp>
            <p:nvSpPr>
              <p:cNvPr id="30774" name="Line 27"/>
              <p:cNvSpPr>
                <a:spLocks noChangeShapeType="1"/>
              </p:cNvSpPr>
              <p:nvPr/>
            </p:nvSpPr>
            <p:spPr bwMode="auto">
              <a:xfrm flipV="1">
                <a:off x="2488" y="2192"/>
                <a:ext cx="408" cy="736"/>
              </a:xfrm>
              <a:prstGeom prst="line">
                <a:avLst/>
              </a:prstGeom>
              <a:noFill/>
              <a:ln w="28575" cap="sq">
                <a:solidFill>
                  <a:srgbClr val="FF3300"/>
                </a:solidFill>
                <a:round/>
                <a:headEnd type="none" w="sm" len="sm"/>
                <a:tailEnd type="triangle" w="sm" len="sm"/>
              </a:ln>
            </p:spPr>
            <p:txBody>
              <a:bodyPr/>
              <a:lstStyle/>
              <a:p>
                <a:endParaRPr lang="en-US"/>
              </a:p>
            </p:txBody>
          </p:sp>
          <p:sp>
            <p:nvSpPr>
              <p:cNvPr id="30775" name="Line 28"/>
              <p:cNvSpPr>
                <a:spLocks noChangeShapeType="1"/>
              </p:cNvSpPr>
              <p:nvPr/>
            </p:nvSpPr>
            <p:spPr bwMode="auto">
              <a:xfrm flipH="1">
                <a:off x="2392" y="3048"/>
                <a:ext cx="32" cy="720"/>
              </a:xfrm>
              <a:prstGeom prst="line">
                <a:avLst/>
              </a:prstGeom>
              <a:noFill/>
              <a:ln w="28575" cap="sq">
                <a:solidFill>
                  <a:srgbClr val="FF3300"/>
                </a:solidFill>
                <a:round/>
                <a:headEnd type="none" w="sm" len="sm"/>
                <a:tailEnd type="triangle" w="sm" len="sm"/>
              </a:ln>
            </p:spPr>
            <p:txBody>
              <a:bodyPr/>
              <a:lstStyle/>
              <a:p>
                <a:endParaRPr lang="en-US"/>
              </a:p>
            </p:txBody>
          </p:sp>
        </p:grpSp>
        <p:sp>
          <p:nvSpPr>
            <p:cNvPr id="30751" name="Rectangle 29"/>
            <p:cNvSpPr>
              <a:spLocks noChangeArrowheads="1"/>
            </p:cNvSpPr>
            <p:nvPr/>
          </p:nvSpPr>
          <p:spPr bwMode="auto">
            <a:xfrm>
              <a:off x="216" y="3728"/>
              <a:ext cx="456" cy="96"/>
            </a:xfrm>
            <a:prstGeom prst="rect">
              <a:avLst/>
            </a:prstGeom>
            <a:noFill/>
            <a:ln w="28575" cap="sq">
              <a:solidFill>
                <a:srgbClr val="0000FF"/>
              </a:solidFill>
              <a:miter lim="800000"/>
              <a:headEnd type="none" w="sm" len="sm"/>
              <a:tailEnd type="none" w="sm" len="sm"/>
            </a:ln>
          </p:spPr>
          <p:txBody>
            <a:bodyPr wrap="none" anchor="ctr"/>
            <a:lstStyle/>
            <a:p>
              <a:endParaRPr lang="en-US"/>
            </a:p>
          </p:txBody>
        </p:sp>
        <p:grpSp>
          <p:nvGrpSpPr>
            <p:cNvPr id="30752" name="Group 30"/>
            <p:cNvGrpSpPr>
              <a:grpSpLocks/>
            </p:cNvGrpSpPr>
            <p:nvPr/>
          </p:nvGrpSpPr>
          <p:grpSpPr bwMode="auto">
            <a:xfrm>
              <a:off x="568" y="2192"/>
              <a:ext cx="2528" cy="1680"/>
              <a:chOff x="568" y="2192"/>
              <a:chExt cx="2528" cy="1680"/>
            </a:xfrm>
          </p:grpSpPr>
          <p:sp>
            <p:nvSpPr>
              <p:cNvPr id="30754" name="Line 31"/>
              <p:cNvSpPr>
                <a:spLocks noChangeShapeType="1"/>
              </p:cNvSpPr>
              <p:nvPr/>
            </p:nvSpPr>
            <p:spPr bwMode="auto">
              <a:xfrm>
                <a:off x="680" y="3800"/>
                <a:ext cx="680" cy="72"/>
              </a:xfrm>
              <a:prstGeom prst="line">
                <a:avLst/>
              </a:prstGeom>
              <a:noFill/>
              <a:ln w="28575" cap="sq">
                <a:solidFill>
                  <a:srgbClr val="0000FF"/>
                </a:solidFill>
                <a:round/>
                <a:headEnd type="none" w="sm" len="sm"/>
                <a:tailEnd type="triangle" w="sm" len="sm"/>
              </a:ln>
            </p:spPr>
            <p:txBody>
              <a:bodyPr/>
              <a:lstStyle/>
              <a:p>
                <a:endParaRPr lang="en-US"/>
              </a:p>
            </p:txBody>
          </p:sp>
          <p:sp>
            <p:nvSpPr>
              <p:cNvPr id="30755" name="Line 32"/>
              <p:cNvSpPr>
                <a:spLocks noChangeShapeType="1"/>
              </p:cNvSpPr>
              <p:nvPr/>
            </p:nvSpPr>
            <p:spPr bwMode="auto">
              <a:xfrm flipV="1">
                <a:off x="688" y="3688"/>
                <a:ext cx="680" cy="64"/>
              </a:xfrm>
              <a:prstGeom prst="line">
                <a:avLst/>
              </a:prstGeom>
              <a:noFill/>
              <a:ln w="28575" cap="sq">
                <a:solidFill>
                  <a:srgbClr val="0000FF"/>
                </a:solidFill>
                <a:round/>
                <a:headEnd type="none" w="sm" len="sm"/>
                <a:tailEnd type="triangle" w="sm" len="sm"/>
              </a:ln>
            </p:spPr>
            <p:txBody>
              <a:bodyPr/>
              <a:lstStyle/>
              <a:p>
                <a:endParaRPr lang="en-US"/>
              </a:p>
            </p:txBody>
          </p:sp>
          <p:sp>
            <p:nvSpPr>
              <p:cNvPr id="30756" name="Line 33"/>
              <p:cNvSpPr>
                <a:spLocks noChangeShapeType="1"/>
              </p:cNvSpPr>
              <p:nvPr/>
            </p:nvSpPr>
            <p:spPr bwMode="auto">
              <a:xfrm flipV="1">
                <a:off x="568" y="3552"/>
                <a:ext cx="800" cy="168"/>
              </a:xfrm>
              <a:prstGeom prst="line">
                <a:avLst/>
              </a:prstGeom>
              <a:noFill/>
              <a:ln w="28575" cap="sq">
                <a:solidFill>
                  <a:srgbClr val="0000FF"/>
                </a:solidFill>
                <a:round/>
                <a:headEnd type="none" w="sm" len="sm"/>
                <a:tailEnd type="triangle" w="sm" len="sm"/>
              </a:ln>
            </p:spPr>
            <p:txBody>
              <a:bodyPr/>
              <a:lstStyle/>
              <a:p>
                <a:endParaRPr lang="en-US"/>
              </a:p>
            </p:txBody>
          </p:sp>
          <p:sp>
            <p:nvSpPr>
              <p:cNvPr id="30757" name="Line 34"/>
              <p:cNvSpPr>
                <a:spLocks noChangeShapeType="1"/>
              </p:cNvSpPr>
              <p:nvPr/>
            </p:nvSpPr>
            <p:spPr bwMode="auto">
              <a:xfrm flipV="1">
                <a:off x="1896" y="3048"/>
                <a:ext cx="392" cy="408"/>
              </a:xfrm>
              <a:prstGeom prst="line">
                <a:avLst/>
              </a:prstGeom>
              <a:noFill/>
              <a:ln w="28575" cap="sq">
                <a:solidFill>
                  <a:srgbClr val="0000FF"/>
                </a:solidFill>
                <a:round/>
                <a:headEnd type="none" w="sm" len="sm"/>
                <a:tailEnd type="triangle" w="sm" len="sm"/>
              </a:ln>
            </p:spPr>
            <p:txBody>
              <a:bodyPr/>
              <a:lstStyle/>
              <a:p>
                <a:endParaRPr lang="en-US"/>
              </a:p>
            </p:txBody>
          </p:sp>
          <p:sp>
            <p:nvSpPr>
              <p:cNvPr id="30758" name="Line 35"/>
              <p:cNvSpPr>
                <a:spLocks noChangeShapeType="1"/>
              </p:cNvSpPr>
              <p:nvPr/>
            </p:nvSpPr>
            <p:spPr bwMode="auto">
              <a:xfrm flipV="1">
                <a:off x="1896" y="3056"/>
                <a:ext cx="448" cy="600"/>
              </a:xfrm>
              <a:prstGeom prst="line">
                <a:avLst/>
              </a:prstGeom>
              <a:noFill/>
              <a:ln w="28575" cap="sq">
                <a:solidFill>
                  <a:srgbClr val="0000FF"/>
                </a:solidFill>
                <a:round/>
                <a:headEnd type="none" w="sm" len="sm"/>
                <a:tailEnd type="triangle" w="sm" len="sm"/>
              </a:ln>
            </p:spPr>
            <p:txBody>
              <a:bodyPr/>
              <a:lstStyle/>
              <a:p>
                <a:endParaRPr lang="en-US"/>
              </a:p>
            </p:txBody>
          </p:sp>
          <p:sp>
            <p:nvSpPr>
              <p:cNvPr id="30759" name="Line 36"/>
              <p:cNvSpPr>
                <a:spLocks noChangeShapeType="1"/>
              </p:cNvSpPr>
              <p:nvPr/>
            </p:nvSpPr>
            <p:spPr bwMode="auto">
              <a:xfrm flipV="1">
                <a:off x="1840" y="3024"/>
                <a:ext cx="560" cy="792"/>
              </a:xfrm>
              <a:prstGeom prst="line">
                <a:avLst/>
              </a:prstGeom>
              <a:noFill/>
              <a:ln w="28575" cap="sq">
                <a:solidFill>
                  <a:srgbClr val="0000FF"/>
                </a:solidFill>
                <a:round/>
                <a:headEnd type="none" w="sm" len="sm"/>
                <a:tailEnd type="triangle" w="sm" len="sm"/>
              </a:ln>
            </p:spPr>
            <p:txBody>
              <a:bodyPr/>
              <a:lstStyle/>
              <a:p>
                <a:endParaRPr lang="en-US"/>
              </a:p>
            </p:txBody>
          </p:sp>
          <p:sp>
            <p:nvSpPr>
              <p:cNvPr id="30760" name="Line 37"/>
              <p:cNvSpPr>
                <a:spLocks noChangeShapeType="1"/>
              </p:cNvSpPr>
              <p:nvPr/>
            </p:nvSpPr>
            <p:spPr bwMode="auto">
              <a:xfrm flipV="1">
                <a:off x="2528" y="2192"/>
                <a:ext cx="400" cy="728"/>
              </a:xfrm>
              <a:prstGeom prst="line">
                <a:avLst/>
              </a:prstGeom>
              <a:noFill/>
              <a:ln w="28575" cap="sq">
                <a:solidFill>
                  <a:srgbClr val="0000FF"/>
                </a:solidFill>
                <a:round/>
                <a:headEnd type="none" w="sm" len="sm"/>
                <a:tailEnd type="triangle" w="sm" len="sm"/>
              </a:ln>
            </p:spPr>
            <p:txBody>
              <a:bodyPr/>
              <a:lstStyle/>
              <a:p>
                <a:endParaRPr lang="en-US"/>
              </a:p>
            </p:txBody>
          </p:sp>
          <p:sp>
            <p:nvSpPr>
              <p:cNvPr id="30761" name="Line 38"/>
              <p:cNvSpPr>
                <a:spLocks noChangeShapeType="1"/>
              </p:cNvSpPr>
              <p:nvPr/>
            </p:nvSpPr>
            <p:spPr bwMode="auto">
              <a:xfrm flipV="1">
                <a:off x="2624" y="2728"/>
                <a:ext cx="472" cy="216"/>
              </a:xfrm>
              <a:prstGeom prst="line">
                <a:avLst/>
              </a:prstGeom>
              <a:noFill/>
              <a:ln w="28575" cap="sq">
                <a:solidFill>
                  <a:srgbClr val="0000FF"/>
                </a:solidFill>
                <a:round/>
                <a:headEnd type="none" w="sm" len="sm"/>
                <a:tailEnd type="triangle" w="sm" len="sm"/>
              </a:ln>
            </p:spPr>
            <p:txBody>
              <a:bodyPr/>
              <a:lstStyle/>
              <a:p>
                <a:endParaRPr lang="en-US"/>
              </a:p>
            </p:txBody>
          </p:sp>
          <p:sp>
            <p:nvSpPr>
              <p:cNvPr id="30762" name="Line 39"/>
              <p:cNvSpPr>
                <a:spLocks noChangeShapeType="1"/>
              </p:cNvSpPr>
              <p:nvPr/>
            </p:nvSpPr>
            <p:spPr bwMode="auto">
              <a:xfrm>
                <a:off x="2696" y="3024"/>
                <a:ext cx="168" cy="8"/>
              </a:xfrm>
              <a:prstGeom prst="line">
                <a:avLst/>
              </a:prstGeom>
              <a:noFill/>
              <a:ln w="28575" cap="sq">
                <a:solidFill>
                  <a:srgbClr val="0000FF"/>
                </a:solidFill>
                <a:round/>
                <a:headEnd type="none" w="sm" len="sm"/>
                <a:tailEnd type="triangle" w="sm" len="sm"/>
              </a:ln>
            </p:spPr>
            <p:txBody>
              <a:bodyPr/>
              <a:lstStyle/>
              <a:p>
                <a:endParaRPr lang="en-US"/>
              </a:p>
            </p:txBody>
          </p:sp>
          <p:sp>
            <p:nvSpPr>
              <p:cNvPr id="30763" name="Rectangle 40" descr="Wide upward diagonal"/>
              <p:cNvSpPr>
                <a:spLocks noChangeArrowheads="1"/>
              </p:cNvSpPr>
              <p:nvPr/>
            </p:nvSpPr>
            <p:spPr bwMode="auto">
              <a:xfrm>
                <a:off x="2200" y="2952"/>
                <a:ext cx="456" cy="96"/>
              </a:xfrm>
              <a:prstGeom prst="rect">
                <a:avLst/>
              </a:prstGeom>
              <a:pattFill prst="wdUpDiag">
                <a:fgClr>
                  <a:srgbClr val="FF3300"/>
                </a:fgClr>
                <a:bgClr>
                  <a:srgbClr val="0000FF"/>
                </a:bgClr>
              </a:pattFill>
              <a:ln w="28575" cap="sq">
                <a:solidFill>
                  <a:srgbClr val="0000FF"/>
                </a:solidFill>
                <a:miter lim="800000"/>
                <a:headEnd type="none" w="sm" len="sm"/>
                <a:tailEnd type="none" w="sm" len="sm"/>
              </a:ln>
            </p:spPr>
            <p:txBody>
              <a:bodyPr wrap="none" anchor="ctr"/>
              <a:lstStyle/>
              <a:p>
                <a:endParaRPr lang="en-US"/>
              </a:p>
            </p:txBody>
          </p:sp>
        </p:grpSp>
        <p:sp>
          <p:nvSpPr>
            <p:cNvPr id="30753" name="Rectangle 41"/>
            <p:cNvSpPr>
              <a:spLocks noChangeArrowheads="1"/>
            </p:cNvSpPr>
            <p:nvPr/>
          </p:nvSpPr>
          <p:spPr bwMode="auto">
            <a:xfrm>
              <a:off x="366" y="1092"/>
              <a:ext cx="1776" cy="1038"/>
            </a:xfrm>
            <a:prstGeom prst="rect">
              <a:avLst/>
            </a:prstGeom>
            <a:noFill/>
            <a:ln w="38100">
              <a:solidFill>
                <a:schemeClr val="hlink"/>
              </a:solidFill>
              <a:prstDash val="dash"/>
              <a:miter lim="800000"/>
              <a:headEnd/>
              <a:tailEnd/>
            </a:ln>
          </p:spPr>
          <p:txBody>
            <a:bodyPr wrap="none" anchor="ctr"/>
            <a:lstStyle/>
            <a:p>
              <a:endParaRPr lang="en-US"/>
            </a:p>
          </p:txBody>
        </p:sp>
      </p:grpSp>
      <p:sp>
        <p:nvSpPr>
          <p:cNvPr id="1190954" name="Text Box 42"/>
          <p:cNvSpPr txBox="1">
            <a:spLocks noChangeArrowheads="1"/>
          </p:cNvSpPr>
          <p:nvPr/>
        </p:nvSpPr>
        <p:spPr bwMode="auto">
          <a:xfrm>
            <a:off x="38100" y="3478213"/>
            <a:ext cx="1541463" cy="1368425"/>
          </a:xfrm>
          <a:prstGeom prst="rect">
            <a:avLst/>
          </a:prstGeom>
          <a:solidFill>
            <a:srgbClr val="CBFFB3"/>
          </a:solidFill>
          <a:ln w="9525">
            <a:noFill/>
            <a:miter lim="800000"/>
            <a:headEnd/>
            <a:tailEnd/>
          </a:ln>
          <a:effectLst>
            <a:outerShdw dist="107763" dir="2700000" algn="ctr" rotWithShape="0">
              <a:schemeClr val="bg2"/>
            </a:outerShdw>
          </a:effectLst>
        </p:spPr>
        <p:txBody>
          <a:bodyPr>
            <a:spAutoFit/>
          </a:bodyPr>
          <a:lstStyle/>
          <a:p>
            <a:pPr algn="l">
              <a:defRPr/>
            </a:pPr>
            <a:r>
              <a:rPr lang="en-US" sz="700"/>
              <a:t>&lt;CONFIGURATION_PASS&gt;</a:t>
            </a:r>
          </a:p>
          <a:p>
            <a:pPr algn="l">
              <a:defRPr/>
            </a:pPr>
            <a:r>
              <a:rPr lang="en-US" sz="700"/>
              <a:t>   &lt;HOME&gt;	 &lt;…&gt; 	</a:t>
            </a:r>
          </a:p>
          <a:p>
            <a:pPr algn="l">
              <a:defRPr/>
            </a:pPr>
            <a:r>
              <a:rPr lang="en-US" sz="700"/>
              <a:t>        &lt;COMPONENT&gt;</a:t>
            </a:r>
          </a:p>
          <a:p>
            <a:pPr algn="l">
              <a:defRPr/>
            </a:pPr>
            <a:r>
              <a:rPr lang="en-US" sz="700"/>
              <a:t>       &lt;ID&gt; &lt;…&gt;&lt;/ID&gt;</a:t>
            </a:r>
          </a:p>
          <a:p>
            <a:pPr algn="l">
              <a:defRPr/>
            </a:pPr>
            <a:r>
              <a:rPr lang="en-US" sz="700"/>
              <a:t>       &lt;EVENT_SUPPLIER&gt;</a:t>
            </a:r>
          </a:p>
          <a:p>
            <a:pPr algn="l">
              <a:defRPr/>
            </a:pPr>
            <a:r>
              <a:rPr lang="en-US" sz="700"/>
              <a:t>       &lt;…events this</a:t>
            </a:r>
          </a:p>
          <a:p>
            <a:pPr algn="l">
              <a:defRPr/>
            </a:pPr>
            <a:r>
              <a:rPr lang="en-US" sz="700"/>
              <a:t>           component supplies…&gt;</a:t>
            </a:r>
          </a:p>
          <a:p>
            <a:pPr algn="l">
              <a:defRPr/>
            </a:pPr>
            <a:r>
              <a:rPr lang="en-US" sz="700"/>
              <a:t>       &lt;/EVENT_SUPPLIER&gt;</a:t>
            </a:r>
          </a:p>
          <a:p>
            <a:pPr algn="l">
              <a:defRPr/>
            </a:pPr>
            <a:r>
              <a:rPr lang="en-US" sz="700"/>
              <a:t>       &lt;/COMPONENT&gt;</a:t>
            </a:r>
          </a:p>
          <a:p>
            <a:pPr algn="l">
              <a:defRPr/>
            </a:pPr>
            <a:r>
              <a:rPr lang="en-US" sz="700"/>
              <a:t>       &lt;/HOME&gt;</a:t>
            </a:r>
          </a:p>
          <a:p>
            <a:pPr algn="l">
              <a:defRPr/>
            </a:pPr>
            <a:r>
              <a:rPr lang="en-US" sz="700"/>
              <a:t>&lt;/CONFIGURATION_PASS&gt;</a:t>
            </a:r>
          </a:p>
        </p:txBody>
      </p:sp>
      <p:sp>
        <p:nvSpPr>
          <p:cNvPr id="1190955" name="Rectangle 43"/>
          <p:cNvSpPr>
            <a:spLocks noChangeArrowheads="1"/>
          </p:cNvSpPr>
          <p:nvPr/>
        </p:nvSpPr>
        <p:spPr bwMode="auto">
          <a:xfrm>
            <a:off x="522288" y="6108700"/>
            <a:ext cx="8253412" cy="660400"/>
          </a:xfrm>
          <a:prstGeom prst="rect">
            <a:avLst/>
          </a:prstGeom>
          <a:solidFill>
            <a:srgbClr val="FFFF66"/>
          </a:solidFill>
          <a:ln w="19050">
            <a:solidFill>
              <a:schemeClr val="tx1"/>
            </a:solidFill>
            <a:miter lim="800000"/>
            <a:headEnd/>
            <a:tailEnd/>
          </a:ln>
        </p:spPr>
        <p:txBody>
          <a:bodyPr>
            <a:spAutoFit/>
          </a:bodyPr>
          <a:lstStyle/>
          <a:p>
            <a:pPr eaLnBrk="1" hangingPunct="1"/>
            <a:r>
              <a:rPr lang="en-US" sz="1800" b="0"/>
              <a:t>Goal is </a:t>
            </a:r>
            <a:r>
              <a:rPr lang="en-US" sz="1800" i="1"/>
              <a:t>not</a:t>
            </a:r>
            <a:r>
              <a:rPr lang="en-US" sz="1800" b="0"/>
              <a:t> to replace programmers per se – it is to provide </a:t>
            </a:r>
            <a:r>
              <a:rPr lang="en-US" sz="1800" i="1"/>
              <a:t>higher-level domain-specific languages</a:t>
            </a:r>
            <a:r>
              <a:rPr lang="en-US" sz="1800" b="0"/>
              <a:t> for middleware/application developers &amp; users</a:t>
            </a:r>
          </a:p>
        </p:txBody>
      </p:sp>
      <p:grpSp>
        <p:nvGrpSpPr>
          <p:cNvPr id="6" name="Group 44"/>
          <p:cNvGrpSpPr>
            <a:grpSpLocks/>
          </p:cNvGrpSpPr>
          <p:nvPr/>
        </p:nvGrpSpPr>
        <p:grpSpPr bwMode="auto">
          <a:xfrm>
            <a:off x="809625" y="927100"/>
            <a:ext cx="2130425" cy="1323975"/>
            <a:chOff x="701" y="556"/>
            <a:chExt cx="1342" cy="834"/>
          </a:xfrm>
        </p:grpSpPr>
        <p:sp>
          <p:nvSpPr>
            <p:cNvPr id="30731" name="AutoShape 45"/>
            <p:cNvSpPr>
              <a:spLocks noChangeArrowheads="1"/>
            </p:cNvSpPr>
            <p:nvPr/>
          </p:nvSpPr>
          <p:spPr bwMode="auto">
            <a:xfrm rot="749726">
              <a:off x="701" y="556"/>
              <a:ext cx="1342" cy="834"/>
            </a:xfrm>
            <a:prstGeom prst="cloudCallout">
              <a:avLst>
                <a:gd name="adj1" fmla="val 64824"/>
                <a:gd name="adj2" fmla="val 23019"/>
              </a:avLst>
            </a:prstGeom>
            <a:solidFill>
              <a:srgbClr val="DDDDDD"/>
            </a:solidFill>
            <a:ln w="19050">
              <a:solidFill>
                <a:schemeClr val="tx1"/>
              </a:solidFill>
              <a:round/>
              <a:headEnd/>
              <a:tailEnd/>
            </a:ln>
          </p:spPr>
          <p:txBody>
            <a:bodyPr/>
            <a:lstStyle/>
            <a:p>
              <a:pPr eaLnBrk="1" hangingPunct="1"/>
              <a:endParaRPr lang="en-US" sz="1800"/>
            </a:p>
          </p:txBody>
        </p:sp>
        <p:sp>
          <p:nvSpPr>
            <p:cNvPr id="30732" name="Line 46"/>
            <p:cNvSpPr>
              <a:spLocks noChangeShapeType="1"/>
            </p:cNvSpPr>
            <p:nvPr/>
          </p:nvSpPr>
          <p:spPr bwMode="auto">
            <a:xfrm flipH="1" flipV="1">
              <a:off x="1068" y="764"/>
              <a:ext cx="192" cy="48"/>
            </a:xfrm>
            <a:prstGeom prst="line">
              <a:avLst/>
            </a:prstGeom>
            <a:noFill/>
            <a:ln w="9525">
              <a:solidFill>
                <a:schemeClr val="tx1"/>
              </a:solidFill>
              <a:round/>
              <a:headEnd/>
              <a:tailEnd/>
            </a:ln>
          </p:spPr>
          <p:txBody>
            <a:bodyPr/>
            <a:lstStyle/>
            <a:p>
              <a:endParaRPr lang="en-US"/>
            </a:p>
          </p:txBody>
        </p:sp>
        <p:sp>
          <p:nvSpPr>
            <p:cNvPr id="30733" name="Line 47"/>
            <p:cNvSpPr>
              <a:spLocks noChangeShapeType="1"/>
            </p:cNvSpPr>
            <p:nvPr/>
          </p:nvSpPr>
          <p:spPr bwMode="auto">
            <a:xfrm flipH="1" flipV="1">
              <a:off x="1068" y="764"/>
              <a:ext cx="96" cy="240"/>
            </a:xfrm>
            <a:prstGeom prst="line">
              <a:avLst/>
            </a:prstGeom>
            <a:noFill/>
            <a:ln w="9525">
              <a:solidFill>
                <a:schemeClr val="tx1"/>
              </a:solidFill>
              <a:round/>
              <a:headEnd/>
              <a:tailEnd/>
            </a:ln>
          </p:spPr>
          <p:txBody>
            <a:bodyPr/>
            <a:lstStyle/>
            <a:p>
              <a:endParaRPr lang="en-US"/>
            </a:p>
          </p:txBody>
        </p:sp>
        <p:sp>
          <p:nvSpPr>
            <p:cNvPr id="30734" name="Rectangle 48"/>
            <p:cNvSpPr>
              <a:spLocks noChangeArrowheads="1"/>
            </p:cNvSpPr>
            <p:nvPr/>
          </p:nvSpPr>
          <p:spPr bwMode="auto">
            <a:xfrm>
              <a:off x="1020" y="716"/>
              <a:ext cx="144" cy="9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0735" name="Line 49"/>
            <p:cNvSpPr>
              <a:spLocks noChangeShapeType="1"/>
            </p:cNvSpPr>
            <p:nvPr/>
          </p:nvSpPr>
          <p:spPr bwMode="auto">
            <a:xfrm rot="5400000" flipH="1">
              <a:off x="1363" y="764"/>
              <a:ext cx="144" cy="288"/>
            </a:xfrm>
            <a:prstGeom prst="line">
              <a:avLst/>
            </a:prstGeom>
            <a:noFill/>
            <a:ln w="9525">
              <a:solidFill>
                <a:schemeClr val="tx1"/>
              </a:solidFill>
              <a:round/>
              <a:headEnd/>
              <a:tailEnd/>
            </a:ln>
          </p:spPr>
          <p:txBody>
            <a:bodyPr/>
            <a:lstStyle/>
            <a:p>
              <a:endParaRPr lang="en-US"/>
            </a:p>
          </p:txBody>
        </p:sp>
        <p:sp>
          <p:nvSpPr>
            <p:cNvPr id="30736" name="Line 50"/>
            <p:cNvSpPr>
              <a:spLocks noChangeShapeType="1"/>
            </p:cNvSpPr>
            <p:nvPr/>
          </p:nvSpPr>
          <p:spPr bwMode="auto">
            <a:xfrm rot="5400000" flipH="1">
              <a:off x="1123" y="1052"/>
              <a:ext cx="192" cy="144"/>
            </a:xfrm>
            <a:prstGeom prst="line">
              <a:avLst/>
            </a:prstGeom>
            <a:noFill/>
            <a:ln w="9525">
              <a:solidFill>
                <a:schemeClr val="tx1"/>
              </a:solidFill>
              <a:round/>
              <a:headEnd/>
              <a:tailEnd/>
            </a:ln>
          </p:spPr>
          <p:txBody>
            <a:bodyPr/>
            <a:lstStyle/>
            <a:p>
              <a:endParaRPr lang="en-US"/>
            </a:p>
          </p:txBody>
        </p:sp>
        <p:sp>
          <p:nvSpPr>
            <p:cNvPr id="30737" name="Line 51"/>
            <p:cNvSpPr>
              <a:spLocks noChangeShapeType="1"/>
            </p:cNvSpPr>
            <p:nvPr/>
          </p:nvSpPr>
          <p:spPr bwMode="auto">
            <a:xfrm rot="5400000" flipH="1">
              <a:off x="1299" y="1147"/>
              <a:ext cx="68" cy="152"/>
            </a:xfrm>
            <a:prstGeom prst="line">
              <a:avLst/>
            </a:prstGeom>
            <a:noFill/>
            <a:ln w="9525">
              <a:solidFill>
                <a:schemeClr val="tx1"/>
              </a:solidFill>
              <a:round/>
              <a:headEnd/>
              <a:tailEnd/>
            </a:ln>
          </p:spPr>
          <p:txBody>
            <a:bodyPr/>
            <a:lstStyle/>
            <a:p>
              <a:endParaRPr lang="en-US"/>
            </a:p>
          </p:txBody>
        </p:sp>
        <p:sp>
          <p:nvSpPr>
            <p:cNvPr id="30738" name="Rectangle 52"/>
            <p:cNvSpPr>
              <a:spLocks noChangeArrowheads="1"/>
            </p:cNvSpPr>
            <p:nvPr/>
          </p:nvSpPr>
          <p:spPr bwMode="auto">
            <a:xfrm rot="5400000">
              <a:off x="1555" y="980"/>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39" name="Rectangle 53"/>
            <p:cNvSpPr>
              <a:spLocks noChangeArrowheads="1"/>
            </p:cNvSpPr>
            <p:nvPr/>
          </p:nvSpPr>
          <p:spPr bwMode="auto">
            <a:xfrm rot="5400000">
              <a:off x="1402" y="1203"/>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40" name="Rectangle 54"/>
            <p:cNvSpPr>
              <a:spLocks noChangeArrowheads="1"/>
            </p:cNvSpPr>
            <p:nvPr/>
          </p:nvSpPr>
          <p:spPr bwMode="auto">
            <a:xfrm rot="5400000">
              <a:off x="1211" y="1149"/>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41" name="Rectangle 55"/>
            <p:cNvSpPr>
              <a:spLocks noChangeArrowheads="1"/>
            </p:cNvSpPr>
            <p:nvPr/>
          </p:nvSpPr>
          <p:spPr bwMode="auto">
            <a:xfrm rot="5400000">
              <a:off x="1267" y="788"/>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42" name="Rectangle 56"/>
            <p:cNvSpPr>
              <a:spLocks noChangeArrowheads="1"/>
            </p:cNvSpPr>
            <p:nvPr/>
          </p:nvSpPr>
          <p:spPr bwMode="auto">
            <a:xfrm rot="5400000">
              <a:off x="1123" y="980"/>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43" name="Oval 57"/>
            <p:cNvSpPr>
              <a:spLocks noChangeArrowheads="1"/>
            </p:cNvSpPr>
            <p:nvPr/>
          </p:nvSpPr>
          <p:spPr bwMode="auto">
            <a:xfrm rot="5400000" flipV="1">
              <a:off x="1797" y="943"/>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30744" name="Oval 58"/>
            <p:cNvSpPr>
              <a:spLocks noChangeArrowheads="1"/>
            </p:cNvSpPr>
            <p:nvPr/>
          </p:nvSpPr>
          <p:spPr bwMode="auto">
            <a:xfrm rot="5400000" flipV="1">
              <a:off x="1596" y="764"/>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30745" name="Oval 59"/>
            <p:cNvSpPr>
              <a:spLocks noChangeArrowheads="1"/>
            </p:cNvSpPr>
            <p:nvPr/>
          </p:nvSpPr>
          <p:spPr bwMode="auto">
            <a:xfrm rot="5400000" flipV="1">
              <a:off x="944" y="1080"/>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30746" name="Oval 60"/>
            <p:cNvSpPr>
              <a:spLocks noChangeArrowheads="1"/>
            </p:cNvSpPr>
            <p:nvPr/>
          </p:nvSpPr>
          <p:spPr bwMode="auto">
            <a:xfrm rot="5400000" flipV="1">
              <a:off x="1308" y="1004"/>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30747" name="Oval 61"/>
            <p:cNvSpPr>
              <a:spLocks noChangeArrowheads="1"/>
            </p:cNvSpPr>
            <p:nvPr/>
          </p:nvSpPr>
          <p:spPr bwMode="auto">
            <a:xfrm rot="5400000" flipV="1">
              <a:off x="1599" y="1164"/>
              <a:ext cx="96" cy="96"/>
            </a:xfrm>
            <a:prstGeom prst="ellipse">
              <a:avLst/>
            </a:prstGeom>
            <a:solidFill>
              <a:srgbClr val="FFFF00"/>
            </a:solidFill>
            <a:ln w="9525">
              <a:solidFill>
                <a:schemeClr val="tx1"/>
              </a:solidFill>
              <a:round/>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09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09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909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09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09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9091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9091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9091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90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54" grpId="0" animBg="1"/>
      <p:bldP spid="11909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5"/>
          <p:cNvSpPr>
            <a:spLocks noGrp="1"/>
          </p:cNvSpPr>
          <p:nvPr>
            <p:ph type="sldNum" sz="quarter" idx="11"/>
          </p:nvPr>
        </p:nvSpPr>
        <p:spPr>
          <a:noFill/>
        </p:spPr>
        <p:txBody>
          <a:bodyPr/>
          <a:lstStyle/>
          <a:p>
            <a:fld id="{02A6809A-1A20-400E-8FA5-B30AD5D7ECD7}" type="slidenum">
              <a:rPr lang="en-US"/>
              <a:pPr/>
              <a:t>25</a:t>
            </a:fld>
            <a:endParaRPr lang="en-US"/>
          </a:p>
        </p:txBody>
      </p:sp>
      <p:sp>
        <p:nvSpPr>
          <p:cNvPr id="2052" name="Rectangle 2"/>
          <p:cNvSpPr>
            <a:spLocks noChangeArrowheads="1"/>
          </p:cNvSpPr>
          <p:nvPr/>
        </p:nvSpPr>
        <p:spPr bwMode="auto">
          <a:xfrm>
            <a:off x="298450" y="6188075"/>
            <a:ext cx="8407400" cy="503238"/>
          </a:xfrm>
          <a:prstGeom prst="rect">
            <a:avLst/>
          </a:prstGeom>
          <a:solidFill>
            <a:schemeClr val="bg1"/>
          </a:solidFill>
          <a:ln w="19050">
            <a:noFill/>
            <a:miter lim="800000"/>
            <a:headEnd/>
            <a:tailEnd/>
          </a:ln>
        </p:spPr>
        <p:txBody>
          <a:bodyPr wrap="none" anchor="ctr"/>
          <a:lstStyle/>
          <a:p>
            <a:endParaRPr lang="en-US"/>
          </a:p>
        </p:txBody>
      </p:sp>
      <p:sp>
        <p:nvSpPr>
          <p:cNvPr id="1197059" name="Rectangle 3"/>
          <p:cNvSpPr>
            <a:spLocks noChangeArrowheads="1"/>
          </p:cNvSpPr>
          <p:nvPr/>
        </p:nvSpPr>
        <p:spPr bwMode="auto">
          <a:xfrm>
            <a:off x="66675" y="1487488"/>
            <a:ext cx="5780088" cy="777875"/>
          </a:xfrm>
          <a:prstGeom prst="rect">
            <a:avLst/>
          </a:prstGeom>
          <a:solidFill>
            <a:srgbClr val="CCFFFF"/>
          </a:solidFill>
          <a:ln w="19050">
            <a:solidFill>
              <a:schemeClr val="tx1"/>
            </a:solidFill>
            <a:miter lim="800000"/>
            <a:headEnd/>
            <a:tailEnd/>
          </a:ln>
        </p:spPr>
        <p:txBody>
          <a:bodyPr wrap="none" anchor="ctr"/>
          <a:lstStyle/>
          <a:p>
            <a:endParaRPr lang="en-US"/>
          </a:p>
        </p:txBody>
      </p:sp>
      <p:sp>
        <p:nvSpPr>
          <p:cNvPr id="1197060" name="Rectangle 4"/>
          <p:cNvSpPr>
            <a:spLocks noChangeArrowheads="1"/>
          </p:cNvSpPr>
          <p:nvPr/>
        </p:nvSpPr>
        <p:spPr bwMode="auto">
          <a:xfrm>
            <a:off x="66675" y="2822575"/>
            <a:ext cx="5780088" cy="1917700"/>
          </a:xfrm>
          <a:prstGeom prst="rect">
            <a:avLst/>
          </a:prstGeom>
          <a:solidFill>
            <a:srgbClr val="CCFFFF"/>
          </a:solidFill>
          <a:ln w="19050">
            <a:solidFill>
              <a:schemeClr val="tx1"/>
            </a:solidFill>
            <a:miter lim="800000"/>
            <a:headEnd/>
            <a:tailEnd/>
          </a:ln>
        </p:spPr>
        <p:txBody>
          <a:bodyPr wrap="none" anchor="ctr"/>
          <a:lstStyle/>
          <a:p>
            <a:endParaRPr lang="en-US"/>
          </a:p>
        </p:txBody>
      </p:sp>
      <p:sp>
        <p:nvSpPr>
          <p:cNvPr id="1197061" name="Rectangle 5"/>
          <p:cNvSpPr>
            <a:spLocks noChangeArrowheads="1"/>
          </p:cNvSpPr>
          <p:nvPr/>
        </p:nvSpPr>
        <p:spPr bwMode="auto">
          <a:xfrm>
            <a:off x="66675" y="5816600"/>
            <a:ext cx="5780088" cy="798513"/>
          </a:xfrm>
          <a:prstGeom prst="rect">
            <a:avLst/>
          </a:prstGeom>
          <a:solidFill>
            <a:srgbClr val="CCFFFF"/>
          </a:solidFill>
          <a:ln w="19050">
            <a:solidFill>
              <a:schemeClr val="tx1"/>
            </a:solidFill>
            <a:miter lim="800000"/>
            <a:headEnd/>
            <a:tailEnd/>
          </a:ln>
        </p:spPr>
        <p:txBody>
          <a:bodyPr wrap="none" anchor="ctr"/>
          <a:lstStyle/>
          <a:p>
            <a:endParaRPr lang="en-US"/>
          </a:p>
        </p:txBody>
      </p:sp>
      <p:sp>
        <p:nvSpPr>
          <p:cNvPr id="2056" name="Rectangle 7"/>
          <p:cNvSpPr>
            <a:spLocks noGrp="1" noChangeArrowheads="1"/>
          </p:cNvSpPr>
          <p:nvPr>
            <p:ph type="body" sz="half" idx="1"/>
          </p:nvPr>
        </p:nvSpPr>
        <p:spPr>
          <a:xfrm>
            <a:off x="76200" y="633413"/>
            <a:ext cx="6034088" cy="5981700"/>
          </a:xfrm>
          <a:noFill/>
        </p:spPr>
        <p:txBody>
          <a:bodyPr/>
          <a:lstStyle/>
          <a:p>
            <a:pPr marL="0" indent="0" eaLnBrk="1" hangingPunct="1">
              <a:spcBef>
                <a:spcPct val="15000"/>
              </a:spcBef>
              <a:buFontTx/>
              <a:buNone/>
            </a:pPr>
            <a:r>
              <a:rPr lang="en-US" altLang="zh-CN" sz="1600" b="1" i="1" smtClean="0">
                <a:solidFill>
                  <a:srgbClr val="990000"/>
                </a:solidFill>
                <a:ea typeface="宋体" pitchFamily="2" charset="-122"/>
              </a:rPr>
              <a:t>Specification &amp; Implementation</a:t>
            </a:r>
          </a:p>
          <a:p>
            <a:pPr marL="228600" lvl="1" indent="-109538" eaLnBrk="1" hangingPunct="1">
              <a:spcBef>
                <a:spcPct val="15000"/>
              </a:spcBef>
            </a:pPr>
            <a:r>
              <a:rPr lang="en-US" altLang="zh-CN" sz="1600" smtClean="0">
                <a:ea typeface="宋体" pitchFamily="2" charset="-122"/>
              </a:rPr>
              <a:t>Defining, partitioning, &amp; implementing appln functionality as standalone components</a:t>
            </a:r>
          </a:p>
          <a:p>
            <a:pPr marL="0" indent="0" eaLnBrk="1" hangingPunct="1">
              <a:spcBef>
                <a:spcPct val="15000"/>
              </a:spcBef>
              <a:buFontTx/>
              <a:buNone/>
            </a:pPr>
            <a:r>
              <a:rPr lang="en-US" altLang="zh-CN" sz="1600" b="1" i="1" smtClean="0">
                <a:solidFill>
                  <a:srgbClr val="990000"/>
                </a:solidFill>
                <a:ea typeface="宋体" pitchFamily="2" charset="-122"/>
              </a:rPr>
              <a:t>Assembly &amp; Packaging</a:t>
            </a:r>
            <a:r>
              <a:rPr lang="en-US" altLang="zh-CN" sz="1600" smtClean="0">
                <a:ea typeface="宋体" pitchFamily="2" charset="-122"/>
              </a:rPr>
              <a:t> </a:t>
            </a:r>
          </a:p>
          <a:p>
            <a:pPr marL="228600" lvl="1" indent="-109538" eaLnBrk="1" hangingPunct="1">
              <a:spcBef>
                <a:spcPct val="15000"/>
              </a:spcBef>
            </a:pPr>
            <a:r>
              <a:rPr lang="en-US" altLang="zh-CN" sz="1600" smtClean="0">
                <a:ea typeface="宋体" pitchFamily="2" charset="-122"/>
              </a:rPr>
              <a:t>Bundling a suite of software binary modules &amp; metadata representing app components</a:t>
            </a:r>
          </a:p>
          <a:p>
            <a:pPr marL="0" indent="0" eaLnBrk="1" hangingPunct="1">
              <a:spcBef>
                <a:spcPct val="15000"/>
              </a:spcBef>
              <a:buFontTx/>
              <a:buNone/>
            </a:pPr>
            <a:r>
              <a:rPr lang="en-US" altLang="zh-CN" sz="1600" b="1" i="1" smtClean="0">
                <a:solidFill>
                  <a:srgbClr val="990000"/>
                </a:solidFill>
                <a:ea typeface="宋体" pitchFamily="2" charset="-122"/>
              </a:rPr>
              <a:t>Installation</a:t>
            </a:r>
          </a:p>
          <a:p>
            <a:pPr marL="228600" lvl="1" indent="-109538" eaLnBrk="1" hangingPunct="1">
              <a:spcBef>
                <a:spcPct val="15000"/>
              </a:spcBef>
            </a:pPr>
            <a:r>
              <a:rPr lang="en-US" altLang="zh-CN" sz="1600" smtClean="0">
                <a:ea typeface="宋体" pitchFamily="2" charset="-122"/>
              </a:rPr>
              <a:t>Populating a repository with packages required by app</a:t>
            </a:r>
            <a:endParaRPr lang="en-US" altLang="zh-CN" sz="1600" i="1" smtClean="0">
              <a:ea typeface="宋体" pitchFamily="2" charset="-122"/>
            </a:endParaRPr>
          </a:p>
          <a:p>
            <a:pPr marL="0" indent="0" eaLnBrk="1" hangingPunct="1">
              <a:spcBef>
                <a:spcPct val="15000"/>
              </a:spcBef>
              <a:buFontTx/>
              <a:buNone/>
            </a:pPr>
            <a:r>
              <a:rPr lang="en-US" altLang="zh-CN" sz="1600" b="1" i="1" smtClean="0">
                <a:solidFill>
                  <a:srgbClr val="990000"/>
                </a:solidFill>
                <a:ea typeface="宋体" pitchFamily="2" charset="-122"/>
              </a:rPr>
              <a:t>Configuration</a:t>
            </a:r>
          </a:p>
          <a:p>
            <a:pPr marL="228600" lvl="1" indent="-109538" eaLnBrk="1" hangingPunct="1">
              <a:spcBef>
                <a:spcPct val="15000"/>
              </a:spcBef>
            </a:pPr>
            <a:r>
              <a:rPr lang="en-US" altLang="zh-CN" sz="1600" smtClean="0">
                <a:ea typeface="宋体" pitchFamily="2" charset="-122"/>
              </a:rPr>
              <a:t>Configuring packages with appropriate parameters to satisfy functional &amp; systemic requirements of an application without constraining to physical resources </a:t>
            </a:r>
            <a:endParaRPr lang="en-US" altLang="zh-CN" sz="1600" i="1" smtClean="0">
              <a:ea typeface="宋体" pitchFamily="2" charset="-122"/>
            </a:endParaRPr>
          </a:p>
          <a:p>
            <a:pPr marL="0" indent="0" eaLnBrk="1" hangingPunct="1">
              <a:spcBef>
                <a:spcPct val="15000"/>
              </a:spcBef>
              <a:buFontTx/>
              <a:buNone/>
            </a:pPr>
            <a:r>
              <a:rPr lang="en-US" altLang="zh-CN" sz="1600" b="1" i="1" smtClean="0">
                <a:solidFill>
                  <a:srgbClr val="990000"/>
                </a:solidFill>
                <a:ea typeface="宋体" pitchFamily="2" charset="-122"/>
              </a:rPr>
              <a:t>Planning</a:t>
            </a:r>
          </a:p>
          <a:p>
            <a:pPr marL="228600" lvl="1" indent="-109538" eaLnBrk="1" hangingPunct="1">
              <a:spcBef>
                <a:spcPct val="15000"/>
              </a:spcBef>
            </a:pPr>
            <a:r>
              <a:rPr lang="en-US" altLang="zh-CN" sz="1600" smtClean="0">
                <a:ea typeface="宋体" pitchFamily="2" charset="-122"/>
              </a:rPr>
              <a:t>Making deployment decisions to identify nodes in target environment where packages will be deployed</a:t>
            </a:r>
            <a:endParaRPr lang="en-US" altLang="zh-CN" sz="1600" i="1" smtClean="0">
              <a:ea typeface="宋体" pitchFamily="2" charset="-122"/>
            </a:endParaRPr>
          </a:p>
          <a:p>
            <a:pPr marL="0" indent="0" eaLnBrk="1" hangingPunct="1">
              <a:spcBef>
                <a:spcPct val="15000"/>
              </a:spcBef>
              <a:buFontTx/>
              <a:buNone/>
            </a:pPr>
            <a:r>
              <a:rPr lang="en-US" altLang="zh-CN" sz="1600" b="1" i="1" smtClean="0">
                <a:solidFill>
                  <a:srgbClr val="990000"/>
                </a:solidFill>
                <a:ea typeface="宋体" pitchFamily="2" charset="-122"/>
              </a:rPr>
              <a:t>Preparation</a:t>
            </a:r>
          </a:p>
          <a:p>
            <a:pPr marL="228600" lvl="1" indent="-109538" eaLnBrk="1" hangingPunct="1">
              <a:spcBef>
                <a:spcPct val="15000"/>
              </a:spcBef>
            </a:pPr>
            <a:r>
              <a:rPr lang="en-US" altLang="zh-CN" sz="1600" smtClean="0">
                <a:ea typeface="宋体" pitchFamily="2" charset="-122"/>
              </a:rPr>
              <a:t>Moving binaries to identified entities of target environment</a:t>
            </a:r>
            <a:endParaRPr lang="en-US" altLang="zh-CN" sz="1600" i="1" smtClean="0">
              <a:ea typeface="宋体" pitchFamily="2" charset="-122"/>
            </a:endParaRPr>
          </a:p>
          <a:p>
            <a:pPr marL="0" indent="0" eaLnBrk="1" hangingPunct="1">
              <a:spcBef>
                <a:spcPct val="15000"/>
              </a:spcBef>
              <a:buFontTx/>
              <a:buNone/>
            </a:pPr>
            <a:r>
              <a:rPr lang="en-US" altLang="zh-CN" sz="1600" b="1" i="1" smtClean="0">
                <a:solidFill>
                  <a:srgbClr val="990000"/>
                </a:solidFill>
                <a:ea typeface="宋体" pitchFamily="2" charset="-122"/>
              </a:rPr>
              <a:t>Launching</a:t>
            </a:r>
          </a:p>
          <a:p>
            <a:pPr marL="228600" lvl="1" indent="-109538" eaLnBrk="1" hangingPunct="1">
              <a:spcBef>
                <a:spcPct val="15000"/>
              </a:spcBef>
            </a:pPr>
            <a:r>
              <a:rPr lang="en-US" altLang="zh-CN" sz="1600" smtClean="0">
                <a:ea typeface="宋体" pitchFamily="2" charset="-122"/>
              </a:rPr>
              <a:t>Triggering installed binaries &amp; bringing appln to ready state</a:t>
            </a:r>
          </a:p>
          <a:p>
            <a:pPr marL="0" indent="0" eaLnBrk="1" hangingPunct="1">
              <a:spcBef>
                <a:spcPct val="15000"/>
              </a:spcBef>
              <a:buFontTx/>
              <a:buNone/>
            </a:pPr>
            <a:r>
              <a:rPr lang="en-US" sz="1600" b="1" i="1" smtClean="0">
                <a:solidFill>
                  <a:srgbClr val="990000"/>
                </a:solidFill>
              </a:rPr>
              <a:t>QoS Assurance &amp; Adaptation</a:t>
            </a:r>
          </a:p>
          <a:p>
            <a:pPr marL="228600" lvl="1" indent="-109538" eaLnBrk="1" hangingPunct="1">
              <a:spcBef>
                <a:spcPct val="15000"/>
              </a:spcBef>
            </a:pPr>
            <a:r>
              <a:rPr lang="en-US" sz="1600" smtClean="0"/>
              <a:t>QoS validation, runtime (re)configuration &amp; resource management to maintain end-to-end QoS</a:t>
            </a:r>
          </a:p>
        </p:txBody>
      </p:sp>
      <p:graphicFrame>
        <p:nvGraphicFramePr>
          <p:cNvPr id="2050" name="Object 8"/>
          <p:cNvGraphicFramePr>
            <a:graphicFrameLocks noChangeAspect="1"/>
          </p:cNvGraphicFramePr>
          <p:nvPr>
            <p:ph sz="half" idx="2"/>
          </p:nvPr>
        </p:nvGraphicFramePr>
        <p:xfrm>
          <a:off x="5918200" y="1168400"/>
          <a:ext cx="3225800" cy="4124325"/>
        </p:xfrm>
        <a:graphic>
          <a:graphicData uri="http://schemas.openxmlformats.org/presentationml/2006/ole">
            <p:oleObj spid="_x0000_s2050" name="Bitmap Image" r:id="rId4" imgW="4019048" imgH="4544059" progId="PBrush">
              <p:embed/>
            </p:oleObj>
          </a:graphicData>
        </a:graphic>
      </p:graphicFrame>
      <p:sp>
        <p:nvSpPr>
          <p:cNvPr id="2057" name="Rectangle 9"/>
          <p:cNvSpPr>
            <a:spLocks noChangeArrowheads="1"/>
          </p:cNvSpPr>
          <p:nvPr/>
        </p:nvSpPr>
        <p:spPr bwMode="auto">
          <a:xfrm>
            <a:off x="5703888" y="5526088"/>
            <a:ext cx="3316287" cy="825500"/>
          </a:xfrm>
          <a:prstGeom prst="rect">
            <a:avLst/>
          </a:prstGeom>
          <a:noFill/>
          <a:ln w="19050">
            <a:noFill/>
            <a:miter lim="800000"/>
            <a:headEnd/>
            <a:tailEnd/>
          </a:ln>
        </p:spPr>
        <p:txBody>
          <a:bodyPr>
            <a:spAutoFit/>
          </a:bodyPr>
          <a:lstStyle/>
          <a:p>
            <a:pPr lvl="1" eaLnBrk="1" hangingPunct="1"/>
            <a:r>
              <a:rPr lang="en-US" sz="1600" b="0"/>
              <a:t>OMG Deployment &amp; Configuration (D&amp;C) specification (ptc/05-01-07)</a:t>
            </a:r>
          </a:p>
        </p:txBody>
      </p:sp>
      <p:sp>
        <p:nvSpPr>
          <p:cNvPr id="2058" name="Rectangle 10"/>
          <p:cNvSpPr>
            <a:spLocks noGrp="1" noChangeArrowheads="1"/>
          </p:cNvSpPr>
          <p:nvPr>
            <p:ph type="title"/>
          </p:nvPr>
        </p:nvSpPr>
        <p:spPr>
          <a:xfrm>
            <a:off x="57150" y="171450"/>
            <a:ext cx="9144000" cy="381000"/>
          </a:xfrm>
        </p:spPr>
        <p:txBody>
          <a:bodyPr/>
          <a:lstStyle/>
          <a:p>
            <a:pPr eaLnBrk="1" hangingPunct="1"/>
            <a:r>
              <a:rPr lang="en-US" smtClean="0"/>
              <a:t>Leveraging Standards: OMG D&amp;C Specification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7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59" grpId="0" animBg="1"/>
      <p:bldP spid="1197060" grpId="0" animBg="1"/>
      <p:bldP spid="11970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1"/>
          </p:nvPr>
        </p:nvSpPr>
        <p:spPr>
          <a:noFill/>
        </p:spPr>
        <p:txBody>
          <a:bodyPr/>
          <a:lstStyle/>
          <a:p>
            <a:fld id="{022874D0-7372-48C1-AE8B-0D52898B9C51}" type="slidenum">
              <a:rPr lang="en-US"/>
              <a:pPr/>
              <a:t>26</a:t>
            </a:fld>
            <a:endParaRPr lang="en-US"/>
          </a:p>
        </p:txBody>
      </p:sp>
      <p:sp>
        <p:nvSpPr>
          <p:cNvPr id="3076" name="Rectangle 8"/>
          <p:cNvSpPr>
            <a:spLocks noGrp="1" noChangeArrowheads="1"/>
          </p:cNvSpPr>
          <p:nvPr>
            <p:ph type="title"/>
          </p:nvPr>
        </p:nvSpPr>
        <p:spPr/>
        <p:txBody>
          <a:bodyPr/>
          <a:lstStyle/>
          <a:p>
            <a:pPr eaLnBrk="1" hangingPunct="1"/>
            <a:r>
              <a:rPr lang="en-US" smtClean="0"/>
              <a:t>Our MDE Solution: CoSMIC Tool chain</a:t>
            </a:r>
          </a:p>
        </p:txBody>
      </p:sp>
      <p:graphicFrame>
        <p:nvGraphicFramePr>
          <p:cNvPr id="3074" name="Object 5"/>
          <p:cNvGraphicFramePr>
            <a:graphicFrameLocks noChangeAspect="1"/>
          </p:cNvGraphicFramePr>
          <p:nvPr>
            <p:ph sz="half" idx="1"/>
          </p:nvPr>
        </p:nvGraphicFramePr>
        <p:xfrm>
          <a:off x="1435100" y="628650"/>
          <a:ext cx="6548438" cy="4525963"/>
        </p:xfrm>
        <a:graphic>
          <a:graphicData uri="http://schemas.openxmlformats.org/presentationml/2006/ole">
            <p:oleObj spid="_x0000_s3074" name="Visio" r:id="rId4" imgW="9965579" imgH="6884194" progId="Visio.Drawing.11">
              <p:embed/>
            </p:oleObj>
          </a:graphicData>
        </a:graphic>
      </p:graphicFrame>
      <p:sp>
        <p:nvSpPr>
          <p:cNvPr id="3077" name="Rectangle 4"/>
          <p:cNvSpPr>
            <a:spLocks noChangeArrowheads="1"/>
          </p:cNvSpPr>
          <p:nvPr/>
        </p:nvSpPr>
        <p:spPr bwMode="auto">
          <a:xfrm>
            <a:off x="598488" y="103188"/>
            <a:ext cx="7924800" cy="344487"/>
          </a:xfrm>
          <a:prstGeom prst="rect">
            <a:avLst/>
          </a:prstGeom>
          <a:noFill/>
          <a:ln w="9525">
            <a:noFill/>
            <a:miter lim="800000"/>
            <a:headEnd/>
            <a:tailEnd/>
          </a:ln>
        </p:spPr>
        <p:txBody>
          <a:bodyPr lIns="92075" tIns="46038" rIns="92075" bIns="46038" anchor="ctr"/>
          <a:lstStyle/>
          <a:p>
            <a:pPr eaLnBrk="1" hangingPunct="1"/>
            <a:endParaRPr lang="en-US" sz="3600">
              <a:solidFill>
                <a:srgbClr val="FF0000"/>
              </a:solidFill>
              <a:latin typeface="Arial Narrow" pitchFamily="34" charset="0"/>
            </a:endParaRPr>
          </a:p>
        </p:txBody>
      </p:sp>
      <p:sp>
        <p:nvSpPr>
          <p:cNvPr id="3078" name="Rectangle 6"/>
          <p:cNvSpPr>
            <a:spLocks noChangeArrowheads="1"/>
          </p:cNvSpPr>
          <p:nvPr/>
        </p:nvSpPr>
        <p:spPr bwMode="auto">
          <a:xfrm>
            <a:off x="373063" y="5216525"/>
            <a:ext cx="8770937" cy="1168400"/>
          </a:xfrm>
          <a:prstGeom prst="rect">
            <a:avLst/>
          </a:prstGeom>
          <a:noFill/>
          <a:ln w="9525">
            <a:noFill/>
            <a:miter lim="800000"/>
            <a:headEnd/>
            <a:tailEnd/>
          </a:ln>
        </p:spPr>
        <p:txBody>
          <a:bodyPr lIns="92075" tIns="46038" rIns="92075" bIns="46038">
            <a:spAutoFit/>
          </a:bodyPr>
          <a:lstStyle/>
          <a:p>
            <a:pPr marL="342900" indent="-342900" algn="l" eaLnBrk="1" hangingPunct="1">
              <a:lnSpc>
                <a:spcPct val="80000"/>
              </a:lnSpc>
              <a:spcBef>
                <a:spcPct val="40000"/>
              </a:spcBef>
              <a:buFontTx/>
              <a:buChar char="•"/>
            </a:pPr>
            <a:r>
              <a:rPr lang="en-US" sz="1600" b="0"/>
              <a:t>CoSMIC tools e.g., PICML used to model application components, CQML for QoS</a:t>
            </a:r>
          </a:p>
          <a:p>
            <a:pPr marL="342900" indent="-342900" algn="l" eaLnBrk="1" hangingPunct="1">
              <a:lnSpc>
                <a:spcPct val="80000"/>
              </a:lnSpc>
              <a:spcBef>
                <a:spcPct val="40000"/>
              </a:spcBef>
              <a:buFontTx/>
              <a:buChar char="•"/>
            </a:pPr>
            <a:r>
              <a:rPr lang="en-US" sz="1600" b="0"/>
              <a:t>Captures the data model of the OMG D&amp;C specification</a:t>
            </a:r>
          </a:p>
          <a:p>
            <a:pPr marL="342900" indent="-342900" algn="l" eaLnBrk="1" hangingPunct="1">
              <a:lnSpc>
                <a:spcPct val="80000"/>
              </a:lnSpc>
              <a:spcBef>
                <a:spcPct val="40000"/>
              </a:spcBef>
              <a:buFontTx/>
              <a:buChar char="•"/>
            </a:pPr>
            <a:r>
              <a:rPr lang="en-US" sz="1600" b="0"/>
              <a:t>Synthesis of static deployment plans for DRE applications</a:t>
            </a:r>
          </a:p>
          <a:p>
            <a:pPr marL="342900" indent="-342900" algn="l" eaLnBrk="1" hangingPunct="1">
              <a:lnSpc>
                <a:spcPct val="80000"/>
              </a:lnSpc>
              <a:spcBef>
                <a:spcPct val="40000"/>
              </a:spcBef>
              <a:buFontTx/>
              <a:buChar char="•"/>
            </a:pPr>
            <a:r>
              <a:rPr lang="en-US" sz="1600" b="0"/>
              <a:t>Capabilities being added for QoS provisioning (real-time, fault tolerance, security)</a:t>
            </a:r>
          </a:p>
        </p:txBody>
      </p:sp>
      <p:sp>
        <p:nvSpPr>
          <p:cNvPr id="3079" name="Rectangle 7"/>
          <p:cNvSpPr>
            <a:spLocks noChangeArrowheads="1"/>
          </p:cNvSpPr>
          <p:nvPr/>
        </p:nvSpPr>
        <p:spPr bwMode="auto">
          <a:xfrm>
            <a:off x="912813" y="6432550"/>
            <a:ext cx="7242175" cy="409575"/>
          </a:xfrm>
          <a:prstGeom prst="rect">
            <a:avLst/>
          </a:prstGeom>
          <a:solidFill>
            <a:srgbClr val="FFFFCC"/>
          </a:solidFill>
          <a:ln w="12700">
            <a:solidFill>
              <a:schemeClr val="tx1"/>
            </a:solidFill>
            <a:miter lim="800000"/>
            <a:headEnd/>
            <a:tailEnd/>
          </a:ln>
        </p:spPr>
        <p:txBody>
          <a:bodyPr wrap="none" lIns="92120" tIns="45828" rIns="92120" bIns="45828">
            <a:spAutoFit/>
          </a:bodyPr>
          <a:lstStyle/>
          <a:p>
            <a:pPr eaLnBrk="1" hangingPunct="1"/>
            <a:r>
              <a:rPr lang="en-US" sz="2000" b="0">
                <a:latin typeface="Tahoma" pitchFamily="34" charset="0"/>
              </a:rPr>
              <a:t>CoSMIC can be downloaded at www.dre.vanderbilt.edu/cosmic</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1066800"/>
            <a:ext cx="7772400" cy="1752600"/>
          </a:xfrm>
        </p:spPr>
        <p:txBody>
          <a:bodyPr/>
          <a:lstStyle/>
          <a:p>
            <a:pPr eaLnBrk="1" hangingPunct="1"/>
            <a:r>
              <a:rPr lang="en-US" sz="4400" dirty="0" smtClean="0"/>
              <a:t>Part 3</a:t>
            </a:r>
            <a:br>
              <a:rPr lang="en-US" sz="4400" dirty="0" smtClean="0"/>
            </a:br>
            <a:r>
              <a:rPr lang="en-US" sz="4400" dirty="0" smtClean="0"/>
              <a:t>The Basics</a:t>
            </a:r>
          </a:p>
        </p:txBody>
      </p:sp>
      <p:sp>
        <p:nvSpPr>
          <p:cNvPr id="31747" name="Rectangle 3"/>
          <p:cNvSpPr>
            <a:spLocks noGrp="1" noChangeArrowheads="1"/>
          </p:cNvSpPr>
          <p:nvPr>
            <p:ph type="subTitle" idx="4294967295"/>
          </p:nvPr>
        </p:nvSpPr>
        <p:spPr>
          <a:xfrm>
            <a:off x="1371600" y="3886200"/>
            <a:ext cx="6400800" cy="1752600"/>
          </a:xfrm>
          <a:noFill/>
        </p:spPr>
        <p:txBody>
          <a:bodyPr/>
          <a:lstStyle/>
          <a:p>
            <a:pPr marL="0" indent="0" algn="ctr" eaLnBrk="1" hangingPunct="1">
              <a:buFontTx/>
              <a:buNone/>
            </a:pPr>
            <a:r>
              <a:rPr lang="en-US" smtClean="0"/>
              <a:t>Underlying Tools &amp; Technologies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1"/>
          </p:nvPr>
        </p:nvSpPr>
        <p:spPr>
          <a:noFill/>
        </p:spPr>
        <p:txBody>
          <a:bodyPr/>
          <a:lstStyle/>
          <a:p>
            <a:fld id="{A2F42E50-B83F-4873-99E3-0F8D7C152B0C}" type="slidenum">
              <a:rPr lang="en-US"/>
              <a:pPr/>
              <a:t>28</a:t>
            </a:fld>
            <a:endParaRPr lang="en-US"/>
          </a:p>
        </p:txBody>
      </p:sp>
      <p:grpSp>
        <p:nvGrpSpPr>
          <p:cNvPr id="2" name="Group 2"/>
          <p:cNvGrpSpPr>
            <a:grpSpLocks/>
          </p:cNvGrpSpPr>
          <p:nvPr/>
        </p:nvGrpSpPr>
        <p:grpSpPr bwMode="auto">
          <a:xfrm>
            <a:off x="204788" y="3378200"/>
            <a:ext cx="8518525" cy="2460625"/>
            <a:chOff x="129" y="2254"/>
            <a:chExt cx="5366" cy="1550"/>
          </a:xfrm>
        </p:grpSpPr>
        <p:sp>
          <p:nvSpPr>
            <p:cNvPr id="32879" name="Rectangle 3"/>
            <p:cNvSpPr>
              <a:spLocks noChangeArrowheads="1"/>
            </p:cNvSpPr>
            <p:nvPr/>
          </p:nvSpPr>
          <p:spPr bwMode="auto">
            <a:xfrm>
              <a:off x="1347" y="2254"/>
              <a:ext cx="4148" cy="1550"/>
            </a:xfrm>
            <a:prstGeom prst="rect">
              <a:avLst/>
            </a:prstGeom>
            <a:solidFill>
              <a:srgbClr val="EAEAEA"/>
            </a:solidFill>
            <a:ln w="9525" algn="ctr">
              <a:solidFill>
                <a:schemeClr val="tx1"/>
              </a:solidFill>
              <a:miter lim="800000"/>
              <a:headEnd/>
              <a:tailEnd/>
            </a:ln>
          </p:spPr>
          <p:txBody>
            <a:bodyPr wrap="none" anchor="ctr"/>
            <a:lstStyle/>
            <a:p>
              <a:endParaRPr lang="en-US"/>
            </a:p>
          </p:txBody>
        </p:sp>
        <p:sp>
          <p:nvSpPr>
            <p:cNvPr id="32880" name="Rectangle 4"/>
            <p:cNvSpPr>
              <a:spLocks noChangeArrowheads="1"/>
            </p:cNvSpPr>
            <p:nvPr/>
          </p:nvSpPr>
          <p:spPr bwMode="auto">
            <a:xfrm>
              <a:off x="129" y="2836"/>
              <a:ext cx="1254" cy="577"/>
            </a:xfrm>
            <a:prstGeom prst="rect">
              <a:avLst/>
            </a:prstGeom>
            <a:noFill/>
            <a:ln w="9525" algn="ctr">
              <a:noFill/>
              <a:miter lim="800000"/>
              <a:headEnd/>
              <a:tailEnd/>
            </a:ln>
          </p:spPr>
          <p:txBody>
            <a:bodyPr>
              <a:spAutoFit/>
            </a:bodyPr>
            <a:lstStyle/>
            <a:p>
              <a:pPr marL="117475" indent="-117475" algn="l" eaLnBrk="1" hangingPunct="1"/>
              <a:r>
                <a:rPr lang="en-US" sz="1800" i="1"/>
                <a:t>MDE Tool </a:t>
              </a:r>
            </a:p>
            <a:p>
              <a:pPr marL="117475" indent="-117475" algn="l" eaLnBrk="1" hangingPunct="1"/>
              <a:r>
                <a:rPr lang="en-US" sz="1800" i="1"/>
                <a:t>Developer </a:t>
              </a:r>
            </a:p>
            <a:p>
              <a:pPr marL="117475" indent="-117475" algn="l" eaLnBrk="1" hangingPunct="1"/>
              <a:r>
                <a:rPr lang="en-US" sz="1800" i="1"/>
                <a:t>(Metamodeler)</a:t>
              </a:r>
            </a:p>
          </p:txBody>
        </p:sp>
      </p:grpSp>
      <p:grpSp>
        <p:nvGrpSpPr>
          <p:cNvPr id="3" name="Group 5"/>
          <p:cNvGrpSpPr>
            <a:grpSpLocks/>
          </p:cNvGrpSpPr>
          <p:nvPr/>
        </p:nvGrpSpPr>
        <p:grpSpPr bwMode="auto">
          <a:xfrm>
            <a:off x="331788" y="2081213"/>
            <a:ext cx="5967412" cy="1098550"/>
            <a:chOff x="209" y="1437"/>
            <a:chExt cx="3759" cy="692"/>
          </a:xfrm>
        </p:grpSpPr>
        <p:sp>
          <p:nvSpPr>
            <p:cNvPr id="32877" name="Rectangle 6"/>
            <p:cNvSpPr>
              <a:spLocks noChangeArrowheads="1"/>
            </p:cNvSpPr>
            <p:nvPr/>
          </p:nvSpPr>
          <p:spPr bwMode="auto">
            <a:xfrm>
              <a:off x="1462" y="1480"/>
              <a:ext cx="2506" cy="649"/>
            </a:xfrm>
            <a:prstGeom prst="rect">
              <a:avLst/>
            </a:prstGeom>
            <a:solidFill>
              <a:srgbClr val="EAEAEA"/>
            </a:solidFill>
            <a:ln w="9525" algn="ctr">
              <a:solidFill>
                <a:schemeClr val="tx1"/>
              </a:solidFill>
              <a:miter lim="800000"/>
              <a:headEnd/>
              <a:tailEnd/>
            </a:ln>
          </p:spPr>
          <p:txBody>
            <a:bodyPr wrap="none" anchor="ctr"/>
            <a:lstStyle/>
            <a:p>
              <a:endParaRPr lang="en-US"/>
            </a:p>
          </p:txBody>
        </p:sp>
        <p:sp>
          <p:nvSpPr>
            <p:cNvPr id="32878" name="Rectangle 7"/>
            <p:cNvSpPr>
              <a:spLocks noChangeArrowheads="1"/>
            </p:cNvSpPr>
            <p:nvPr/>
          </p:nvSpPr>
          <p:spPr bwMode="auto">
            <a:xfrm>
              <a:off x="209" y="1437"/>
              <a:ext cx="1491" cy="577"/>
            </a:xfrm>
            <a:prstGeom prst="rect">
              <a:avLst/>
            </a:prstGeom>
            <a:noFill/>
            <a:ln w="9525" algn="ctr">
              <a:noFill/>
              <a:miter lim="800000"/>
              <a:headEnd/>
              <a:tailEnd/>
            </a:ln>
          </p:spPr>
          <p:txBody>
            <a:bodyPr>
              <a:spAutoFit/>
            </a:bodyPr>
            <a:lstStyle/>
            <a:p>
              <a:pPr algn="l" eaLnBrk="1" hangingPunct="1">
                <a:spcBef>
                  <a:spcPct val="10000"/>
                </a:spcBef>
              </a:pPr>
              <a:r>
                <a:rPr lang="en-US" sz="1800" i="1"/>
                <a:t>Application Developers (Modelers)</a:t>
              </a:r>
            </a:p>
          </p:txBody>
        </p:sp>
      </p:grpSp>
      <p:sp>
        <p:nvSpPr>
          <p:cNvPr id="32773" name="Rectangle 8"/>
          <p:cNvSpPr>
            <a:spLocks noGrp="1" noChangeArrowheads="1"/>
          </p:cNvSpPr>
          <p:nvPr>
            <p:ph type="title"/>
          </p:nvPr>
        </p:nvSpPr>
        <p:spPr>
          <a:xfrm>
            <a:off x="387350" y="271463"/>
            <a:ext cx="8404225" cy="523875"/>
          </a:xfrm>
        </p:spPr>
        <p:txBody>
          <a:bodyPr/>
          <a:lstStyle/>
          <a:p>
            <a:pPr eaLnBrk="1" hangingPunct="1"/>
            <a:r>
              <a:rPr lang="en-US" smtClean="0"/>
              <a:t>Technology Enabler: Generic Modeling Environment (GME)</a:t>
            </a:r>
          </a:p>
        </p:txBody>
      </p:sp>
      <p:sp>
        <p:nvSpPr>
          <p:cNvPr id="32774" name="Rectangle 9"/>
          <p:cNvSpPr>
            <a:spLocks noChangeArrowheads="1"/>
          </p:cNvSpPr>
          <p:nvPr/>
        </p:nvSpPr>
        <p:spPr bwMode="auto">
          <a:xfrm>
            <a:off x="1895475" y="6491288"/>
            <a:ext cx="5162550" cy="366712"/>
          </a:xfrm>
          <a:prstGeom prst="rect">
            <a:avLst/>
          </a:prstGeom>
          <a:solidFill>
            <a:schemeClr val="bg1"/>
          </a:solidFill>
          <a:ln w="19050">
            <a:noFill/>
            <a:miter lim="800000"/>
            <a:headEnd/>
            <a:tailEnd/>
          </a:ln>
        </p:spPr>
        <p:txBody>
          <a:bodyPr wrap="none">
            <a:spAutoFit/>
          </a:bodyPr>
          <a:lstStyle/>
          <a:p>
            <a:pPr algn="l" eaLnBrk="1" hangingPunct="1"/>
            <a:r>
              <a:rPr lang="en-US" sz="1800" b="0" u="sng"/>
              <a:t>www.isis.vanderbilt.edu/Projects/gme/default.htm</a:t>
            </a:r>
          </a:p>
        </p:txBody>
      </p:sp>
      <p:sp>
        <p:nvSpPr>
          <p:cNvPr id="32775" name="Text Box 10"/>
          <p:cNvSpPr txBox="1">
            <a:spLocks noChangeArrowheads="1"/>
          </p:cNvSpPr>
          <p:nvPr/>
        </p:nvSpPr>
        <p:spPr bwMode="auto">
          <a:xfrm>
            <a:off x="1671638" y="1138238"/>
            <a:ext cx="5610225" cy="379412"/>
          </a:xfrm>
          <a:prstGeom prst="rect">
            <a:avLst/>
          </a:prstGeom>
          <a:solidFill>
            <a:srgbClr val="FFFF66"/>
          </a:solidFill>
          <a:ln w="12700">
            <a:solidFill>
              <a:schemeClr val="tx1"/>
            </a:solidFill>
            <a:miter lim="800000"/>
            <a:headEnd type="none" w="sm" len="sm"/>
            <a:tailEnd type="none" w="sm" len="sm"/>
          </a:ln>
        </p:spPr>
        <p:txBody>
          <a:bodyPr>
            <a:spAutoFit/>
          </a:bodyPr>
          <a:lstStyle/>
          <a:p>
            <a:pPr algn="l"/>
            <a:r>
              <a:rPr lang="en-US" sz="1800"/>
              <a:t>“Write Code That Writes Code That Writes Code!”</a:t>
            </a:r>
          </a:p>
        </p:txBody>
      </p:sp>
      <p:pic>
        <p:nvPicPr>
          <p:cNvPr id="32776" name="Picture 11" descr="GME"/>
          <p:cNvPicPr>
            <a:picLocks noChangeAspect="1" noChangeArrowheads="1"/>
          </p:cNvPicPr>
          <p:nvPr/>
        </p:nvPicPr>
        <p:blipFill>
          <a:blip r:embed="rId3" cstate="print"/>
          <a:srcRect/>
          <a:stretch>
            <a:fillRect/>
          </a:stretch>
        </p:blipFill>
        <p:spPr bwMode="auto">
          <a:xfrm>
            <a:off x="6805613" y="1611313"/>
            <a:ext cx="1928812" cy="1222375"/>
          </a:xfrm>
          <a:prstGeom prst="rect">
            <a:avLst/>
          </a:prstGeom>
          <a:solidFill>
            <a:schemeClr val="bg1"/>
          </a:solidFill>
          <a:ln w="9525">
            <a:noFill/>
            <a:miter lim="800000"/>
            <a:headEnd/>
            <a:tailEnd/>
          </a:ln>
        </p:spPr>
      </p:pic>
      <p:grpSp>
        <p:nvGrpSpPr>
          <p:cNvPr id="32777" name="Group 12"/>
          <p:cNvGrpSpPr>
            <a:grpSpLocks/>
          </p:cNvGrpSpPr>
          <p:nvPr/>
        </p:nvGrpSpPr>
        <p:grpSpPr bwMode="auto">
          <a:xfrm>
            <a:off x="2765425" y="2314575"/>
            <a:ext cx="3057525" cy="274638"/>
            <a:chOff x="1039" y="890"/>
            <a:chExt cx="2507" cy="271"/>
          </a:xfrm>
        </p:grpSpPr>
        <p:grpSp>
          <p:nvGrpSpPr>
            <p:cNvPr id="32865" name="Group 13"/>
            <p:cNvGrpSpPr>
              <a:grpSpLocks/>
            </p:cNvGrpSpPr>
            <p:nvPr/>
          </p:nvGrpSpPr>
          <p:grpSpPr bwMode="auto">
            <a:xfrm>
              <a:off x="1039" y="890"/>
              <a:ext cx="654" cy="204"/>
              <a:chOff x="1039" y="890"/>
              <a:chExt cx="654" cy="204"/>
            </a:xfrm>
          </p:grpSpPr>
          <p:sp>
            <p:nvSpPr>
              <p:cNvPr id="32873" name="Rectangle 14"/>
              <p:cNvSpPr>
                <a:spLocks noChangeArrowheads="1"/>
              </p:cNvSpPr>
              <p:nvPr/>
            </p:nvSpPr>
            <p:spPr bwMode="auto">
              <a:xfrm>
                <a:off x="1039" y="890"/>
                <a:ext cx="515" cy="204"/>
              </a:xfrm>
              <a:prstGeom prst="rect">
                <a:avLst/>
              </a:prstGeom>
              <a:gradFill rotWithShape="1">
                <a:gsLst>
                  <a:gs pos="0">
                    <a:srgbClr val="003366"/>
                  </a:gs>
                  <a:gs pos="50000">
                    <a:srgbClr val="9900CC"/>
                  </a:gs>
                  <a:gs pos="100000">
                    <a:srgbClr val="003366"/>
                  </a:gs>
                </a:gsLst>
                <a:lin ang="5400000" scaled="1"/>
              </a:gradFill>
              <a:ln w="12700">
                <a:solidFill>
                  <a:srgbClr val="000000"/>
                </a:solidFill>
                <a:miter lim="800000"/>
                <a:headEnd/>
                <a:tailEnd/>
              </a:ln>
            </p:spPr>
            <p:txBody>
              <a:bodyPr/>
              <a:lstStyle/>
              <a:p>
                <a:endParaRPr lang="en-US"/>
              </a:p>
            </p:txBody>
          </p:sp>
          <p:sp>
            <p:nvSpPr>
              <p:cNvPr id="32874" name="Rectangle 15"/>
              <p:cNvSpPr>
                <a:spLocks noChangeArrowheads="1"/>
              </p:cNvSpPr>
              <p:nvPr/>
            </p:nvSpPr>
            <p:spPr bwMode="auto">
              <a:xfrm>
                <a:off x="1081" y="926"/>
                <a:ext cx="401" cy="151"/>
              </a:xfrm>
              <a:prstGeom prst="rect">
                <a:avLst/>
              </a:prstGeom>
              <a:noFill/>
              <a:ln w="9525">
                <a:noFill/>
                <a:miter lim="800000"/>
                <a:headEnd/>
                <a:tailEnd/>
              </a:ln>
            </p:spPr>
            <p:txBody>
              <a:bodyPr wrap="none" lIns="0" tIns="0" rIns="0" bIns="0">
                <a:spAutoFit/>
              </a:bodyPr>
              <a:lstStyle/>
              <a:p>
                <a:pPr algn="l" eaLnBrk="1" hangingPunct="1"/>
                <a:r>
                  <a:rPr lang="en-US" sz="1000" i="1">
                    <a:solidFill>
                      <a:schemeClr val="bg1"/>
                    </a:solidFill>
                    <a:latin typeface="Arial Narrow" pitchFamily="34" charset="0"/>
                  </a:rPr>
                  <a:t>Decorator</a:t>
                </a:r>
                <a:endParaRPr lang="en-US" sz="1400" b="0">
                  <a:solidFill>
                    <a:schemeClr val="bg1"/>
                  </a:solidFill>
                  <a:latin typeface="Times New Roman" pitchFamily="18" charset="0"/>
                </a:endParaRPr>
              </a:p>
            </p:txBody>
          </p:sp>
          <p:sp>
            <p:nvSpPr>
              <p:cNvPr id="32875" name="Oval 16"/>
              <p:cNvSpPr>
                <a:spLocks noChangeArrowheads="1"/>
              </p:cNvSpPr>
              <p:nvPr/>
            </p:nvSpPr>
            <p:spPr bwMode="auto">
              <a:xfrm flipH="1" flipV="1">
                <a:off x="1648" y="971"/>
                <a:ext cx="45" cy="45"/>
              </a:xfrm>
              <a:prstGeom prst="ellipse">
                <a:avLst/>
              </a:prstGeom>
              <a:noFill/>
              <a:ln w="28575">
                <a:solidFill>
                  <a:srgbClr val="000000"/>
                </a:solidFill>
                <a:round/>
                <a:headEnd/>
                <a:tailEnd/>
              </a:ln>
            </p:spPr>
            <p:txBody>
              <a:bodyPr/>
              <a:lstStyle/>
              <a:p>
                <a:endParaRPr lang="en-US"/>
              </a:p>
            </p:txBody>
          </p:sp>
          <p:sp>
            <p:nvSpPr>
              <p:cNvPr id="32876" name="Rectangle 17"/>
              <p:cNvSpPr>
                <a:spLocks noChangeArrowheads="1"/>
              </p:cNvSpPr>
              <p:nvPr/>
            </p:nvSpPr>
            <p:spPr bwMode="auto">
              <a:xfrm flipH="1" flipV="1">
                <a:off x="1560" y="984"/>
                <a:ext cx="87" cy="19"/>
              </a:xfrm>
              <a:prstGeom prst="rect">
                <a:avLst/>
              </a:prstGeom>
              <a:solidFill>
                <a:srgbClr val="000000"/>
              </a:solidFill>
              <a:ln w="9525">
                <a:noFill/>
                <a:miter lim="800000"/>
                <a:headEnd/>
                <a:tailEnd/>
              </a:ln>
            </p:spPr>
            <p:txBody>
              <a:bodyPr/>
              <a:lstStyle/>
              <a:p>
                <a:endParaRPr lang="en-US"/>
              </a:p>
            </p:txBody>
          </p:sp>
        </p:grpSp>
        <p:grpSp>
          <p:nvGrpSpPr>
            <p:cNvPr id="32866" name="Group 18"/>
            <p:cNvGrpSpPr>
              <a:grpSpLocks/>
            </p:cNvGrpSpPr>
            <p:nvPr/>
          </p:nvGrpSpPr>
          <p:grpSpPr bwMode="auto">
            <a:xfrm>
              <a:off x="2896" y="890"/>
              <a:ext cx="650" cy="204"/>
              <a:chOff x="2896" y="890"/>
              <a:chExt cx="650" cy="204"/>
            </a:xfrm>
          </p:grpSpPr>
          <p:sp>
            <p:nvSpPr>
              <p:cNvPr id="32869" name="Rectangle 19"/>
              <p:cNvSpPr>
                <a:spLocks noChangeArrowheads="1"/>
              </p:cNvSpPr>
              <p:nvPr/>
            </p:nvSpPr>
            <p:spPr bwMode="auto">
              <a:xfrm>
                <a:off x="3031" y="890"/>
                <a:ext cx="515" cy="204"/>
              </a:xfrm>
              <a:prstGeom prst="rect">
                <a:avLst/>
              </a:prstGeom>
              <a:gradFill rotWithShape="1">
                <a:gsLst>
                  <a:gs pos="0">
                    <a:srgbClr val="003366"/>
                  </a:gs>
                  <a:gs pos="50000">
                    <a:srgbClr val="9900CC"/>
                  </a:gs>
                  <a:gs pos="100000">
                    <a:srgbClr val="003366"/>
                  </a:gs>
                </a:gsLst>
                <a:lin ang="5400000" scaled="1"/>
              </a:gradFill>
              <a:ln w="12700">
                <a:solidFill>
                  <a:srgbClr val="000000"/>
                </a:solidFill>
                <a:miter lim="800000"/>
                <a:headEnd/>
                <a:tailEnd/>
              </a:ln>
            </p:spPr>
            <p:txBody>
              <a:bodyPr/>
              <a:lstStyle/>
              <a:p>
                <a:endParaRPr lang="en-US"/>
              </a:p>
            </p:txBody>
          </p:sp>
          <p:sp>
            <p:nvSpPr>
              <p:cNvPr id="32870" name="Rectangle 20"/>
              <p:cNvSpPr>
                <a:spLocks noChangeArrowheads="1"/>
              </p:cNvSpPr>
              <p:nvPr/>
            </p:nvSpPr>
            <p:spPr bwMode="auto">
              <a:xfrm>
                <a:off x="3073" y="926"/>
                <a:ext cx="402" cy="151"/>
              </a:xfrm>
              <a:prstGeom prst="rect">
                <a:avLst/>
              </a:prstGeom>
              <a:noFill/>
              <a:ln w="9525">
                <a:noFill/>
                <a:miter lim="800000"/>
                <a:headEnd/>
                <a:tailEnd/>
              </a:ln>
            </p:spPr>
            <p:txBody>
              <a:bodyPr wrap="none" lIns="0" tIns="0" rIns="0" bIns="0">
                <a:spAutoFit/>
              </a:bodyPr>
              <a:lstStyle/>
              <a:p>
                <a:pPr algn="l" eaLnBrk="1" hangingPunct="1"/>
                <a:r>
                  <a:rPr lang="en-US" sz="1000" i="1">
                    <a:solidFill>
                      <a:schemeClr val="bg1"/>
                    </a:solidFill>
                    <a:latin typeface="Arial Narrow" pitchFamily="34" charset="0"/>
                  </a:rPr>
                  <a:t>Decorator</a:t>
                </a:r>
                <a:endParaRPr lang="en-US" sz="1400" b="0">
                  <a:solidFill>
                    <a:schemeClr val="bg1"/>
                  </a:solidFill>
                  <a:latin typeface="Times New Roman" pitchFamily="18" charset="0"/>
                </a:endParaRPr>
              </a:p>
            </p:txBody>
          </p:sp>
          <p:sp>
            <p:nvSpPr>
              <p:cNvPr id="32871" name="Oval 21"/>
              <p:cNvSpPr>
                <a:spLocks noChangeArrowheads="1"/>
              </p:cNvSpPr>
              <p:nvPr/>
            </p:nvSpPr>
            <p:spPr bwMode="auto">
              <a:xfrm>
                <a:off x="2896" y="971"/>
                <a:ext cx="44" cy="45"/>
              </a:xfrm>
              <a:prstGeom prst="ellipse">
                <a:avLst/>
              </a:prstGeom>
              <a:noFill/>
              <a:ln w="28575">
                <a:solidFill>
                  <a:srgbClr val="000000"/>
                </a:solidFill>
                <a:round/>
                <a:headEnd/>
                <a:tailEnd/>
              </a:ln>
            </p:spPr>
            <p:txBody>
              <a:bodyPr/>
              <a:lstStyle/>
              <a:p>
                <a:endParaRPr lang="en-US"/>
              </a:p>
            </p:txBody>
          </p:sp>
          <p:sp>
            <p:nvSpPr>
              <p:cNvPr id="32872" name="Rectangle 22"/>
              <p:cNvSpPr>
                <a:spLocks noChangeArrowheads="1"/>
              </p:cNvSpPr>
              <p:nvPr/>
            </p:nvSpPr>
            <p:spPr bwMode="auto">
              <a:xfrm>
                <a:off x="2941" y="984"/>
                <a:ext cx="87" cy="19"/>
              </a:xfrm>
              <a:prstGeom prst="rect">
                <a:avLst/>
              </a:prstGeom>
              <a:solidFill>
                <a:srgbClr val="000000"/>
              </a:solidFill>
              <a:ln w="9525">
                <a:noFill/>
                <a:miter lim="800000"/>
                <a:headEnd/>
                <a:tailEnd/>
              </a:ln>
            </p:spPr>
            <p:txBody>
              <a:bodyPr/>
              <a:lstStyle/>
              <a:p>
                <a:endParaRPr lang="en-US"/>
              </a:p>
            </p:txBody>
          </p:sp>
        </p:grpSp>
        <p:cxnSp>
          <p:nvCxnSpPr>
            <p:cNvPr id="32867" name="AutoShape 23"/>
            <p:cNvCxnSpPr>
              <a:cxnSpLocks noChangeShapeType="1"/>
              <a:endCxn id="32871" idx="3"/>
            </p:cNvCxnSpPr>
            <p:nvPr/>
          </p:nvCxnSpPr>
          <p:spPr bwMode="auto">
            <a:xfrm flipV="1">
              <a:off x="2660" y="1018"/>
              <a:ext cx="242" cy="143"/>
            </a:xfrm>
            <a:prstGeom prst="straightConnector1">
              <a:avLst/>
            </a:prstGeom>
            <a:noFill/>
            <a:ln w="19050">
              <a:solidFill>
                <a:schemeClr val="tx1"/>
              </a:solidFill>
              <a:round/>
              <a:headEnd/>
              <a:tailEnd type="triangle" w="med" len="med"/>
            </a:ln>
          </p:spPr>
        </p:cxnSp>
        <p:cxnSp>
          <p:nvCxnSpPr>
            <p:cNvPr id="32868" name="AutoShape 24"/>
            <p:cNvCxnSpPr>
              <a:cxnSpLocks noChangeShapeType="1"/>
              <a:endCxn id="32875" idx="2"/>
            </p:cNvCxnSpPr>
            <p:nvPr/>
          </p:nvCxnSpPr>
          <p:spPr bwMode="auto">
            <a:xfrm flipH="1" flipV="1">
              <a:off x="1703" y="994"/>
              <a:ext cx="244" cy="161"/>
            </a:xfrm>
            <a:prstGeom prst="straightConnector1">
              <a:avLst/>
            </a:prstGeom>
            <a:noFill/>
            <a:ln w="19050">
              <a:solidFill>
                <a:schemeClr val="tx1"/>
              </a:solidFill>
              <a:round/>
              <a:headEnd/>
              <a:tailEnd type="triangle" w="med" len="med"/>
            </a:ln>
          </p:spPr>
        </p:cxnSp>
      </p:grpSp>
      <p:sp>
        <p:nvSpPr>
          <p:cNvPr id="32778" name="Rectangle 25"/>
          <p:cNvSpPr>
            <a:spLocks noChangeArrowheads="1"/>
          </p:cNvSpPr>
          <p:nvPr/>
        </p:nvSpPr>
        <p:spPr bwMode="auto">
          <a:xfrm>
            <a:off x="3463925" y="3992563"/>
            <a:ext cx="2578100" cy="777875"/>
          </a:xfrm>
          <a:prstGeom prst="rect">
            <a:avLst/>
          </a:prstGeom>
          <a:gradFill rotWithShape="1">
            <a:gsLst>
              <a:gs pos="0">
                <a:srgbClr val="0099CC"/>
              </a:gs>
              <a:gs pos="100000">
                <a:srgbClr val="000066"/>
              </a:gs>
            </a:gsLst>
            <a:path path="shape">
              <a:fillToRect l="50000" t="50000" r="50000" b="50000"/>
            </a:path>
          </a:gradFill>
          <a:ln w="9525">
            <a:solidFill>
              <a:schemeClr val="tx1"/>
            </a:solidFill>
            <a:miter lim="800000"/>
            <a:headEnd/>
            <a:tailEnd/>
          </a:ln>
        </p:spPr>
        <p:txBody>
          <a:bodyPr wrap="none" anchor="ctr"/>
          <a:lstStyle/>
          <a:p>
            <a:endParaRPr lang="en-US" sz="1800" b="0"/>
          </a:p>
        </p:txBody>
      </p:sp>
      <p:sp>
        <p:nvSpPr>
          <p:cNvPr id="32779" name="Rectangle 26"/>
          <p:cNvSpPr>
            <a:spLocks noChangeArrowheads="1"/>
          </p:cNvSpPr>
          <p:nvPr/>
        </p:nvSpPr>
        <p:spPr bwMode="auto">
          <a:xfrm>
            <a:off x="3636963" y="4038600"/>
            <a:ext cx="890587" cy="333375"/>
          </a:xfrm>
          <a:prstGeom prst="rect">
            <a:avLst/>
          </a:prstGeom>
          <a:gradFill rotWithShape="1">
            <a:gsLst>
              <a:gs pos="0">
                <a:srgbClr val="B68134"/>
              </a:gs>
              <a:gs pos="50000">
                <a:srgbClr val="FFB549"/>
              </a:gs>
              <a:gs pos="100000">
                <a:srgbClr val="B68134"/>
              </a:gs>
            </a:gsLst>
            <a:lin ang="5400000" scaled="1"/>
          </a:gradFill>
          <a:ln w="12700">
            <a:solidFill>
              <a:srgbClr val="000000"/>
            </a:solidFill>
            <a:miter lim="800000"/>
            <a:headEnd/>
            <a:tailEnd/>
          </a:ln>
        </p:spPr>
        <p:txBody>
          <a:bodyPr/>
          <a:lstStyle/>
          <a:p>
            <a:endParaRPr lang="en-US"/>
          </a:p>
        </p:txBody>
      </p:sp>
      <p:sp>
        <p:nvSpPr>
          <p:cNvPr id="32780" name="Rectangle 27"/>
          <p:cNvSpPr>
            <a:spLocks noChangeArrowheads="1"/>
          </p:cNvSpPr>
          <p:nvPr/>
        </p:nvSpPr>
        <p:spPr bwMode="auto">
          <a:xfrm>
            <a:off x="3640138" y="4122738"/>
            <a:ext cx="869950" cy="212725"/>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GModel</a:t>
            </a:r>
            <a:endParaRPr lang="en-US" sz="1400" b="0">
              <a:latin typeface="Times New Roman" pitchFamily="18" charset="0"/>
            </a:endParaRPr>
          </a:p>
        </p:txBody>
      </p:sp>
      <p:sp>
        <p:nvSpPr>
          <p:cNvPr id="32781" name="Rectangle 28"/>
          <p:cNvSpPr>
            <a:spLocks noChangeArrowheads="1"/>
          </p:cNvSpPr>
          <p:nvPr/>
        </p:nvSpPr>
        <p:spPr bwMode="auto">
          <a:xfrm>
            <a:off x="4970463" y="4040188"/>
            <a:ext cx="889000" cy="333375"/>
          </a:xfrm>
          <a:prstGeom prst="rect">
            <a:avLst/>
          </a:prstGeom>
          <a:gradFill rotWithShape="1">
            <a:gsLst>
              <a:gs pos="0">
                <a:srgbClr val="B68134"/>
              </a:gs>
              <a:gs pos="50000">
                <a:srgbClr val="FFB549"/>
              </a:gs>
              <a:gs pos="100000">
                <a:srgbClr val="B68134"/>
              </a:gs>
            </a:gsLst>
            <a:lin ang="5400000" scaled="1"/>
          </a:gradFill>
          <a:ln w="12700">
            <a:solidFill>
              <a:srgbClr val="000000"/>
            </a:solidFill>
            <a:miter lim="800000"/>
            <a:headEnd/>
            <a:tailEnd/>
          </a:ln>
        </p:spPr>
        <p:txBody>
          <a:bodyPr/>
          <a:lstStyle/>
          <a:p>
            <a:endParaRPr lang="en-US"/>
          </a:p>
        </p:txBody>
      </p:sp>
      <p:sp>
        <p:nvSpPr>
          <p:cNvPr id="32782" name="Rectangle 29"/>
          <p:cNvSpPr>
            <a:spLocks noChangeArrowheads="1"/>
          </p:cNvSpPr>
          <p:nvPr/>
        </p:nvSpPr>
        <p:spPr bwMode="auto">
          <a:xfrm>
            <a:off x="4995863" y="4127500"/>
            <a:ext cx="854075" cy="212725"/>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GMeta</a:t>
            </a:r>
            <a:endParaRPr lang="en-US" sz="1400" b="0">
              <a:latin typeface="Times New Roman" pitchFamily="18" charset="0"/>
            </a:endParaRPr>
          </a:p>
        </p:txBody>
      </p:sp>
      <p:sp>
        <p:nvSpPr>
          <p:cNvPr id="32783" name="Oval 30"/>
          <p:cNvSpPr>
            <a:spLocks noChangeArrowheads="1"/>
          </p:cNvSpPr>
          <p:nvPr/>
        </p:nvSpPr>
        <p:spPr bwMode="auto">
          <a:xfrm rot="-5400000" flipH="1" flipV="1">
            <a:off x="5387975" y="3897313"/>
            <a:ext cx="46038" cy="55562"/>
          </a:xfrm>
          <a:prstGeom prst="ellipse">
            <a:avLst/>
          </a:prstGeom>
          <a:noFill/>
          <a:ln w="28575">
            <a:solidFill>
              <a:srgbClr val="000000"/>
            </a:solidFill>
            <a:round/>
            <a:headEnd/>
            <a:tailEnd/>
          </a:ln>
        </p:spPr>
        <p:txBody>
          <a:bodyPr/>
          <a:lstStyle/>
          <a:p>
            <a:endParaRPr lang="en-US"/>
          </a:p>
        </p:txBody>
      </p:sp>
      <p:sp>
        <p:nvSpPr>
          <p:cNvPr id="32784" name="Rectangle 31"/>
          <p:cNvSpPr>
            <a:spLocks noChangeArrowheads="1"/>
          </p:cNvSpPr>
          <p:nvPr/>
        </p:nvSpPr>
        <p:spPr bwMode="auto">
          <a:xfrm rot="-5400000" flipH="1" flipV="1">
            <a:off x="5367338" y="3979863"/>
            <a:ext cx="87312" cy="23812"/>
          </a:xfrm>
          <a:prstGeom prst="rect">
            <a:avLst/>
          </a:prstGeom>
          <a:solidFill>
            <a:srgbClr val="000000"/>
          </a:solidFill>
          <a:ln w="9525">
            <a:noFill/>
            <a:miter lim="800000"/>
            <a:headEnd/>
            <a:tailEnd/>
          </a:ln>
        </p:spPr>
        <p:txBody>
          <a:bodyPr/>
          <a:lstStyle/>
          <a:p>
            <a:endParaRPr lang="en-US"/>
          </a:p>
        </p:txBody>
      </p:sp>
      <p:grpSp>
        <p:nvGrpSpPr>
          <p:cNvPr id="32785" name="Group 32"/>
          <p:cNvGrpSpPr>
            <a:grpSpLocks/>
          </p:cNvGrpSpPr>
          <p:nvPr/>
        </p:nvGrpSpPr>
        <p:grpSpPr bwMode="auto">
          <a:xfrm>
            <a:off x="4062413" y="3902075"/>
            <a:ext cx="55562" cy="133350"/>
            <a:chOff x="1748" y="2287"/>
            <a:chExt cx="45" cy="132"/>
          </a:xfrm>
        </p:grpSpPr>
        <p:sp>
          <p:nvSpPr>
            <p:cNvPr id="32863" name="Oval 33"/>
            <p:cNvSpPr>
              <a:spLocks noChangeArrowheads="1"/>
            </p:cNvSpPr>
            <p:nvPr/>
          </p:nvSpPr>
          <p:spPr bwMode="auto">
            <a:xfrm rot="-5400000" flipH="1" flipV="1">
              <a:off x="1748" y="2287"/>
              <a:ext cx="45" cy="45"/>
            </a:xfrm>
            <a:prstGeom prst="ellipse">
              <a:avLst/>
            </a:prstGeom>
            <a:noFill/>
            <a:ln w="28575">
              <a:solidFill>
                <a:srgbClr val="000000"/>
              </a:solidFill>
              <a:round/>
              <a:headEnd/>
              <a:tailEnd/>
            </a:ln>
          </p:spPr>
          <p:txBody>
            <a:bodyPr/>
            <a:lstStyle/>
            <a:p>
              <a:endParaRPr lang="en-US"/>
            </a:p>
          </p:txBody>
        </p:sp>
        <p:sp>
          <p:nvSpPr>
            <p:cNvPr id="32864" name="Rectangle 34"/>
            <p:cNvSpPr>
              <a:spLocks noChangeArrowheads="1"/>
            </p:cNvSpPr>
            <p:nvPr/>
          </p:nvSpPr>
          <p:spPr bwMode="auto">
            <a:xfrm rot="-5400000" flipH="1" flipV="1">
              <a:off x="1727" y="2367"/>
              <a:ext cx="87" cy="18"/>
            </a:xfrm>
            <a:prstGeom prst="rect">
              <a:avLst/>
            </a:prstGeom>
            <a:solidFill>
              <a:srgbClr val="000000"/>
            </a:solidFill>
            <a:ln w="9525">
              <a:noFill/>
              <a:miter lim="800000"/>
              <a:headEnd/>
              <a:tailEnd/>
            </a:ln>
          </p:spPr>
          <p:txBody>
            <a:bodyPr/>
            <a:lstStyle/>
            <a:p>
              <a:endParaRPr lang="en-US"/>
            </a:p>
          </p:txBody>
        </p:sp>
      </p:grpSp>
      <p:cxnSp>
        <p:nvCxnSpPr>
          <p:cNvPr id="32786" name="AutoShape 35"/>
          <p:cNvCxnSpPr>
            <a:cxnSpLocks noChangeShapeType="1"/>
          </p:cNvCxnSpPr>
          <p:nvPr/>
        </p:nvCxnSpPr>
        <p:spPr bwMode="auto">
          <a:xfrm flipV="1">
            <a:off x="4762500" y="3924300"/>
            <a:ext cx="617538" cy="1588"/>
          </a:xfrm>
          <a:prstGeom prst="straightConnector1">
            <a:avLst/>
          </a:prstGeom>
          <a:noFill/>
          <a:ln w="19050">
            <a:solidFill>
              <a:schemeClr val="tx1"/>
            </a:solidFill>
            <a:round/>
            <a:headEnd/>
            <a:tailEnd type="triangle" w="med" len="med"/>
          </a:ln>
        </p:spPr>
      </p:cxnSp>
      <p:sp>
        <p:nvSpPr>
          <p:cNvPr id="32787" name="Text Box 36"/>
          <p:cNvSpPr txBox="1">
            <a:spLocks noChangeArrowheads="1"/>
          </p:cNvSpPr>
          <p:nvPr/>
        </p:nvSpPr>
        <p:spPr bwMode="auto">
          <a:xfrm>
            <a:off x="3463925" y="4516438"/>
            <a:ext cx="2581275" cy="303212"/>
          </a:xfrm>
          <a:prstGeom prst="rect">
            <a:avLst/>
          </a:prstGeom>
          <a:noFill/>
          <a:ln w="9525">
            <a:noFill/>
            <a:miter lim="800000"/>
            <a:headEnd/>
            <a:tailEnd/>
          </a:ln>
        </p:spPr>
        <p:txBody>
          <a:bodyPr>
            <a:spAutoFit/>
          </a:bodyPr>
          <a:lstStyle/>
          <a:p>
            <a:pPr eaLnBrk="1" hangingPunct="1"/>
            <a:r>
              <a:rPr lang="en-US" sz="1400">
                <a:solidFill>
                  <a:srgbClr val="FF0000"/>
                </a:solidFill>
              </a:rPr>
              <a:t>CORE</a:t>
            </a:r>
          </a:p>
        </p:txBody>
      </p:sp>
      <p:cxnSp>
        <p:nvCxnSpPr>
          <p:cNvPr id="32788" name="AutoShape 37"/>
          <p:cNvCxnSpPr>
            <a:cxnSpLocks noChangeShapeType="1"/>
            <a:stCxn id="32779" idx="3"/>
          </p:cNvCxnSpPr>
          <p:nvPr/>
        </p:nvCxnSpPr>
        <p:spPr bwMode="auto">
          <a:xfrm flipV="1">
            <a:off x="4527550" y="3929063"/>
            <a:ext cx="228600" cy="276225"/>
          </a:xfrm>
          <a:prstGeom prst="bentConnector2">
            <a:avLst/>
          </a:prstGeom>
          <a:noFill/>
          <a:ln w="19050">
            <a:solidFill>
              <a:schemeClr val="tx1"/>
            </a:solidFill>
            <a:miter lim="800000"/>
            <a:headEnd/>
            <a:tailEnd/>
          </a:ln>
        </p:spPr>
      </p:cxnSp>
      <p:sp>
        <p:nvSpPr>
          <p:cNvPr id="32789" name="AutoShape 38"/>
          <p:cNvSpPr>
            <a:spLocks noChangeArrowheads="1"/>
          </p:cNvSpPr>
          <p:nvPr/>
        </p:nvSpPr>
        <p:spPr bwMode="auto">
          <a:xfrm>
            <a:off x="7666038" y="3983038"/>
            <a:ext cx="914400" cy="400050"/>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r>
              <a:rPr lang="en-US" sz="1200">
                <a:solidFill>
                  <a:srgbClr val="00FFFF"/>
                </a:solidFill>
              </a:rPr>
              <a:t>Metamodel</a:t>
            </a:r>
          </a:p>
        </p:txBody>
      </p:sp>
      <p:sp>
        <p:nvSpPr>
          <p:cNvPr id="32790" name="Line 39"/>
          <p:cNvSpPr>
            <a:spLocks noChangeShapeType="1"/>
          </p:cNvSpPr>
          <p:nvPr/>
        </p:nvSpPr>
        <p:spPr bwMode="auto">
          <a:xfrm>
            <a:off x="6043613" y="4200525"/>
            <a:ext cx="631825" cy="1588"/>
          </a:xfrm>
          <a:prstGeom prst="line">
            <a:avLst/>
          </a:prstGeom>
          <a:noFill/>
          <a:ln w="19050">
            <a:solidFill>
              <a:schemeClr val="tx1"/>
            </a:solidFill>
            <a:round/>
            <a:headEnd type="triangle" w="med" len="med"/>
            <a:tailEnd/>
          </a:ln>
        </p:spPr>
        <p:txBody>
          <a:bodyPr/>
          <a:lstStyle/>
          <a:p>
            <a:endParaRPr lang="en-US"/>
          </a:p>
        </p:txBody>
      </p:sp>
      <p:grpSp>
        <p:nvGrpSpPr>
          <p:cNvPr id="32791" name="Group 40"/>
          <p:cNvGrpSpPr>
            <a:grpSpLocks/>
          </p:cNvGrpSpPr>
          <p:nvPr/>
        </p:nvGrpSpPr>
        <p:grpSpPr bwMode="auto">
          <a:xfrm>
            <a:off x="6689725" y="3943350"/>
            <a:ext cx="460375" cy="531813"/>
            <a:chOff x="4224" y="1920"/>
            <a:chExt cx="490" cy="680"/>
          </a:xfrm>
        </p:grpSpPr>
        <p:grpSp>
          <p:nvGrpSpPr>
            <p:cNvPr id="32857" name="Group 41"/>
            <p:cNvGrpSpPr>
              <a:grpSpLocks/>
            </p:cNvGrpSpPr>
            <p:nvPr/>
          </p:nvGrpSpPr>
          <p:grpSpPr bwMode="auto">
            <a:xfrm>
              <a:off x="4224" y="1920"/>
              <a:ext cx="490" cy="680"/>
              <a:chOff x="3342" y="3473"/>
              <a:chExt cx="490" cy="680"/>
            </a:xfrm>
          </p:grpSpPr>
          <p:sp>
            <p:nvSpPr>
              <p:cNvPr id="32859" name="Freeform 42"/>
              <p:cNvSpPr>
                <a:spLocks/>
              </p:cNvSpPr>
              <p:nvPr/>
            </p:nvSpPr>
            <p:spPr bwMode="auto">
              <a:xfrm>
                <a:off x="3351" y="3482"/>
                <a:ext cx="472" cy="662"/>
              </a:xfrm>
              <a:custGeom>
                <a:avLst/>
                <a:gdLst>
                  <a:gd name="T0" fmla="*/ 0 w 944"/>
                  <a:gd name="T1" fmla="*/ 0 h 1324"/>
                  <a:gd name="T2" fmla="*/ 0 w 944"/>
                  <a:gd name="T3" fmla="*/ 1324 h 1324"/>
                  <a:gd name="T4" fmla="*/ 655 w 944"/>
                  <a:gd name="T5" fmla="*/ 1324 h 1324"/>
                  <a:gd name="T6" fmla="*/ 944 w 944"/>
                  <a:gd name="T7" fmla="*/ 918 h 1324"/>
                  <a:gd name="T8" fmla="*/ 944 w 944"/>
                  <a:gd name="T9" fmla="*/ 0 h 1324"/>
                  <a:gd name="T10" fmla="*/ 0 w 944"/>
                  <a:gd name="T11" fmla="*/ 0 h 1324"/>
                  <a:gd name="T12" fmla="*/ 0 60000 65536"/>
                  <a:gd name="T13" fmla="*/ 0 60000 65536"/>
                  <a:gd name="T14" fmla="*/ 0 60000 65536"/>
                  <a:gd name="T15" fmla="*/ 0 60000 65536"/>
                  <a:gd name="T16" fmla="*/ 0 60000 65536"/>
                  <a:gd name="T17" fmla="*/ 0 60000 65536"/>
                  <a:gd name="T18" fmla="*/ 0 w 944"/>
                  <a:gd name="T19" fmla="*/ 0 h 1324"/>
                  <a:gd name="T20" fmla="*/ 944 w 944"/>
                  <a:gd name="T21" fmla="*/ 1324 h 1324"/>
                </a:gdLst>
                <a:ahLst/>
                <a:cxnLst>
                  <a:cxn ang="T12">
                    <a:pos x="T0" y="T1"/>
                  </a:cxn>
                  <a:cxn ang="T13">
                    <a:pos x="T2" y="T3"/>
                  </a:cxn>
                  <a:cxn ang="T14">
                    <a:pos x="T4" y="T5"/>
                  </a:cxn>
                  <a:cxn ang="T15">
                    <a:pos x="T6" y="T7"/>
                  </a:cxn>
                  <a:cxn ang="T16">
                    <a:pos x="T8" y="T9"/>
                  </a:cxn>
                  <a:cxn ang="T17">
                    <a:pos x="T10" y="T11"/>
                  </a:cxn>
                </a:cxnLst>
                <a:rect l="T18" t="T19" r="T20" b="T21"/>
                <a:pathLst>
                  <a:path w="944" h="1324">
                    <a:moveTo>
                      <a:pt x="0" y="0"/>
                    </a:moveTo>
                    <a:lnTo>
                      <a:pt x="0" y="1324"/>
                    </a:lnTo>
                    <a:lnTo>
                      <a:pt x="655" y="1324"/>
                    </a:lnTo>
                    <a:lnTo>
                      <a:pt x="944" y="918"/>
                    </a:lnTo>
                    <a:lnTo>
                      <a:pt x="944" y="0"/>
                    </a:lnTo>
                    <a:lnTo>
                      <a:pt x="0" y="0"/>
                    </a:lnTo>
                    <a:close/>
                  </a:path>
                </a:pathLst>
              </a:custGeom>
              <a:solidFill>
                <a:srgbClr val="FFFFCC"/>
              </a:solidFill>
              <a:ln w="9525">
                <a:noFill/>
                <a:round/>
                <a:headEnd/>
                <a:tailEnd/>
              </a:ln>
            </p:spPr>
            <p:txBody>
              <a:bodyPr/>
              <a:lstStyle/>
              <a:p>
                <a:endParaRPr lang="en-US"/>
              </a:p>
            </p:txBody>
          </p:sp>
          <p:sp>
            <p:nvSpPr>
              <p:cNvPr id="32860" name="Freeform 43"/>
              <p:cNvSpPr>
                <a:spLocks/>
              </p:cNvSpPr>
              <p:nvPr/>
            </p:nvSpPr>
            <p:spPr bwMode="auto">
              <a:xfrm>
                <a:off x="3679" y="3941"/>
                <a:ext cx="144" cy="203"/>
              </a:xfrm>
              <a:custGeom>
                <a:avLst/>
                <a:gdLst>
                  <a:gd name="T0" fmla="*/ 0 w 289"/>
                  <a:gd name="T1" fmla="*/ 406 h 406"/>
                  <a:gd name="T2" fmla="*/ 75 w 289"/>
                  <a:gd name="T3" fmla="*/ 14 h 406"/>
                  <a:gd name="T4" fmla="*/ 89 w 289"/>
                  <a:gd name="T5" fmla="*/ 34 h 406"/>
                  <a:gd name="T6" fmla="*/ 107 w 289"/>
                  <a:gd name="T7" fmla="*/ 47 h 406"/>
                  <a:gd name="T8" fmla="*/ 128 w 289"/>
                  <a:gd name="T9" fmla="*/ 55 h 406"/>
                  <a:gd name="T10" fmla="*/ 154 w 289"/>
                  <a:gd name="T11" fmla="*/ 57 h 406"/>
                  <a:gd name="T12" fmla="*/ 181 w 289"/>
                  <a:gd name="T13" fmla="*/ 53 h 406"/>
                  <a:gd name="T14" fmla="*/ 215 w 289"/>
                  <a:gd name="T15" fmla="*/ 44 h 406"/>
                  <a:gd name="T16" fmla="*/ 250 w 289"/>
                  <a:gd name="T17" fmla="*/ 26 h 406"/>
                  <a:gd name="T18" fmla="*/ 289 w 289"/>
                  <a:gd name="T19" fmla="*/ 0 h 406"/>
                  <a:gd name="T20" fmla="*/ 0 w 289"/>
                  <a:gd name="T21" fmla="*/ 406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
                  <a:gd name="T34" fmla="*/ 0 h 406"/>
                  <a:gd name="T35" fmla="*/ 289 w 289"/>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 h="406">
                    <a:moveTo>
                      <a:pt x="0" y="406"/>
                    </a:moveTo>
                    <a:lnTo>
                      <a:pt x="75" y="14"/>
                    </a:lnTo>
                    <a:lnTo>
                      <a:pt x="89" y="34"/>
                    </a:lnTo>
                    <a:lnTo>
                      <a:pt x="107" y="47"/>
                    </a:lnTo>
                    <a:lnTo>
                      <a:pt x="128" y="55"/>
                    </a:lnTo>
                    <a:lnTo>
                      <a:pt x="154" y="57"/>
                    </a:lnTo>
                    <a:lnTo>
                      <a:pt x="181" y="53"/>
                    </a:lnTo>
                    <a:lnTo>
                      <a:pt x="215" y="44"/>
                    </a:lnTo>
                    <a:lnTo>
                      <a:pt x="250" y="26"/>
                    </a:lnTo>
                    <a:lnTo>
                      <a:pt x="289" y="0"/>
                    </a:lnTo>
                    <a:lnTo>
                      <a:pt x="0" y="406"/>
                    </a:lnTo>
                    <a:close/>
                  </a:path>
                </a:pathLst>
              </a:custGeom>
              <a:solidFill>
                <a:srgbClr val="CDCDA4"/>
              </a:solidFill>
              <a:ln w="9525">
                <a:noFill/>
                <a:round/>
                <a:headEnd/>
                <a:tailEnd/>
              </a:ln>
            </p:spPr>
            <p:txBody>
              <a:bodyPr/>
              <a:lstStyle/>
              <a:p>
                <a:endParaRPr lang="en-US"/>
              </a:p>
            </p:txBody>
          </p:sp>
          <p:sp>
            <p:nvSpPr>
              <p:cNvPr id="32861" name="Freeform 44"/>
              <p:cNvSpPr>
                <a:spLocks noEditPoints="1"/>
              </p:cNvSpPr>
              <p:nvPr/>
            </p:nvSpPr>
            <p:spPr bwMode="auto">
              <a:xfrm>
                <a:off x="3342" y="3473"/>
                <a:ext cx="490" cy="680"/>
              </a:xfrm>
              <a:custGeom>
                <a:avLst/>
                <a:gdLst>
                  <a:gd name="T0" fmla="*/ 0 w 979"/>
                  <a:gd name="T1" fmla="*/ 1341 h 1359"/>
                  <a:gd name="T2" fmla="*/ 0 w 979"/>
                  <a:gd name="T3" fmla="*/ 1341 h 1359"/>
                  <a:gd name="T4" fmla="*/ 2 w 979"/>
                  <a:gd name="T5" fmla="*/ 1347 h 1359"/>
                  <a:gd name="T6" fmla="*/ 6 w 979"/>
                  <a:gd name="T7" fmla="*/ 1353 h 1359"/>
                  <a:gd name="T8" fmla="*/ 12 w 979"/>
                  <a:gd name="T9" fmla="*/ 1357 h 1359"/>
                  <a:gd name="T10" fmla="*/ 17 w 979"/>
                  <a:gd name="T11" fmla="*/ 1359 h 1359"/>
                  <a:gd name="T12" fmla="*/ 672 w 979"/>
                  <a:gd name="T13" fmla="*/ 1359 h 1359"/>
                  <a:gd name="T14" fmla="*/ 672 w 979"/>
                  <a:gd name="T15" fmla="*/ 1359 h 1359"/>
                  <a:gd name="T16" fmla="*/ 678 w 979"/>
                  <a:gd name="T17" fmla="*/ 1357 h 1359"/>
                  <a:gd name="T18" fmla="*/ 684 w 979"/>
                  <a:gd name="T19" fmla="*/ 1353 h 1359"/>
                  <a:gd name="T20" fmla="*/ 686 w 979"/>
                  <a:gd name="T21" fmla="*/ 1351 h 1359"/>
                  <a:gd name="T22" fmla="*/ 975 w 979"/>
                  <a:gd name="T23" fmla="*/ 945 h 1359"/>
                  <a:gd name="T24" fmla="*/ 977 w 979"/>
                  <a:gd name="T25" fmla="*/ 941 h 1359"/>
                  <a:gd name="T26" fmla="*/ 979 w 979"/>
                  <a:gd name="T27" fmla="*/ 935 h 1359"/>
                  <a:gd name="T28" fmla="*/ 979 w 979"/>
                  <a:gd name="T29" fmla="*/ 17 h 1359"/>
                  <a:gd name="T30" fmla="*/ 979 w 979"/>
                  <a:gd name="T31" fmla="*/ 17 h 1359"/>
                  <a:gd name="T32" fmla="*/ 977 w 979"/>
                  <a:gd name="T33" fmla="*/ 12 h 1359"/>
                  <a:gd name="T34" fmla="*/ 973 w 979"/>
                  <a:gd name="T35" fmla="*/ 6 h 1359"/>
                  <a:gd name="T36" fmla="*/ 967 w 979"/>
                  <a:gd name="T37" fmla="*/ 2 h 1359"/>
                  <a:gd name="T38" fmla="*/ 961 w 979"/>
                  <a:gd name="T39" fmla="*/ 0 h 1359"/>
                  <a:gd name="T40" fmla="*/ 17 w 979"/>
                  <a:gd name="T41" fmla="*/ 0 h 1359"/>
                  <a:gd name="T42" fmla="*/ 17 w 979"/>
                  <a:gd name="T43" fmla="*/ 0 h 1359"/>
                  <a:gd name="T44" fmla="*/ 12 w 979"/>
                  <a:gd name="T45" fmla="*/ 2 h 1359"/>
                  <a:gd name="T46" fmla="*/ 6 w 979"/>
                  <a:gd name="T47" fmla="*/ 6 h 1359"/>
                  <a:gd name="T48" fmla="*/ 2 w 979"/>
                  <a:gd name="T49" fmla="*/ 12 h 1359"/>
                  <a:gd name="T50" fmla="*/ 0 w 979"/>
                  <a:gd name="T51" fmla="*/ 17 h 1359"/>
                  <a:gd name="T52" fmla="*/ 0 w 979"/>
                  <a:gd name="T53" fmla="*/ 1341 h 1359"/>
                  <a:gd name="T54" fmla="*/ 35 w 979"/>
                  <a:gd name="T55" fmla="*/ 17 h 1359"/>
                  <a:gd name="T56" fmla="*/ 17 w 979"/>
                  <a:gd name="T57" fmla="*/ 35 h 1359"/>
                  <a:gd name="T58" fmla="*/ 23 w 979"/>
                  <a:gd name="T59" fmla="*/ 33 h 1359"/>
                  <a:gd name="T60" fmla="*/ 29 w 979"/>
                  <a:gd name="T61" fmla="*/ 29 h 1359"/>
                  <a:gd name="T62" fmla="*/ 33 w 979"/>
                  <a:gd name="T63" fmla="*/ 23 h 1359"/>
                  <a:gd name="T64" fmla="*/ 35 w 979"/>
                  <a:gd name="T65" fmla="*/ 17 h 1359"/>
                  <a:gd name="T66" fmla="*/ 17 w 979"/>
                  <a:gd name="T67" fmla="*/ 17 h 1359"/>
                  <a:gd name="T68" fmla="*/ 17 w 979"/>
                  <a:gd name="T69" fmla="*/ 35 h 1359"/>
                  <a:gd name="T70" fmla="*/ 961 w 979"/>
                  <a:gd name="T71" fmla="*/ 35 h 1359"/>
                  <a:gd name="T72" fmla="*/ 944 w 979"/>
                  <a:gd name="T73" fmla="*/ 17 h 1359"/>
                  <a:gd name="T74" fmla="*/ 946 w 979"/>
                  <a:gd name="T75" fmla="*/ 23 h 1359"/>
                  <a:gd name="T76" fmla="*/ 950 w 979"/>
                  <a:gd name="T77" fmla="*/ 29 h 1359"/>
                  <a:gd name="T78" fmla="*/ 956 w 979"/>
                  <a:gd name="T79" fmla="*/ 33 h 1359"/>
                  <a:gd name="T80" fmla="*/ 961 w 979"/>
                  <a:gd name="T81" fmla="*/ 17 h 1359"/>
                  <a:gd name="T82" fmla="*/ 944 w 979"/>
                  <a:gd name="T83" fmla="*/ 17 h 1359"/>
                  <a:gd name="T84" fmla="*/ 944 w 979"/>
                  <a:gd name="T85" fmla="*/ 935 h 1359"/>
                  <a:gd name="T86" fmla="*/ 946 w 979"/>
                  <a:gd name="T87" fmla="*/ 929 h 1359"/>
                  <a:gd name="T88" fmla="*/ 944 w 979"/>
                  <a:gd name="T89" fmla="*/ 935 h 1359"/>
                  <a:gd name="T90" fmla="*/ 961 w 979"/>
                  <a:gd name="T91" fmla="*/ 935 h 1359"/>
                  <a:gd name="T92" fmla="*/ 948 w 979"/>
                  <a:gd name="T93" fmla="*/ 925 h 1359"/>
                  <a:gd name="T94" fmla="*/ 659 w 979"/>
                  <a:gd name="T95" fmla="*/ 1331 h 1359"/>
                  <a:gd name="T96" fmla="*/ 672 w 979"/>
                  <a:gd name="T97" fmla="*/ 1323 h 1359"/>
                  <a:gd name="T98" fmla="*/ 666 w 979"/>
                  <a:gd name="T99" fmla="*/ 1325 h 1359"/>
                  <a:gd name="T100" fmla="*/ 661 w 979"/>
                  <a:gd name="T101" fmla="*/ 1329 h 1359"/>
                  <a:gd name="T102" fmla="*/ 672 w 979"/>
                  <a:gd name="T103" fmla="*/ 1341 h 1359"/>
                  <a:gd name="T104" fmla="*/ 672 w 979"/>
                  <a:gd name="T105" fmla="*/ 1323 h 1359"/>
                  <a:gd name="T106" fmla="*/ 17 w 979"/>
                  <a:gd name="T107" fmla="*/ 1323 h 1359"/>
                  <a:gd name="T108" fmla="*/ 35 w 979"/>
                  <a:gd name="T109" fmla="*/ 1341 h 1359"/>
                  <a:gd name="T110" fmla="*/ 33 w 979"/>
                  <a:gd name="T111" fmla="*/ 1335 h 1359"/>
                  <a:gd name="T112" fmla="*/ 29 w 979"/>
                  <a:gd name="T113" fmla="*/ 1329 h 1359"/>
                  <a:gd name="T114" fmla="*/ 23 w 979"/>
                  <a:gd name="T115" fmla="*/ 1325 h 1359"/>
                  <a:gd name="T116" fmla="*/ 17 w 979"/>
                  <a:gd name="T117" fmla="*/ 1341 h 1359"/>
                  <a:gd name="T118" fmla="*/ 35 w 979"/>
                  <a:gd name="T119" fmla="*/ 1341 h 1359"/>
                  <a:gd name="T120" fmla="*/ 35 w 979"/>
                  <a:gd name="T121" fmla="*/ 17 h 13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9"/>
                  <a:gd name="T184" fmla="*/ 0 h 1359"/>
                  <a:gd name="T185" fmla="*/ 979 w 979"/>
                  <a:gd name="T186" fmla="*/ 1359 h 13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9" h="1359">
                    <a:moveTo>
                      <a:pt x="0" y="1341"/>
                    </a:moveTo>
                    <a:lnTo>
                      <a:pt x="0" y="1341"/>
                    </a:lnTo>
                    <a:lnTo>
                      <a:pt x="2" y="1347"/>
                    </a:lnTo>
                    <a:lnTo>
                      <a:pt x="6" y="1353"/>
                    </a:lnTo>
                    <a:lnTo>
                      <a:pt x="12" y="1357"/>
                    </a:lnTo>
                    <a:lnTo>
                      <a:pt x="17" y="1359"/>
                    </a:lnTo>
                    <a:lnTo>
                      <a:pt x="672" y="1359"/>
                    </a:lnTo>
                    <a:lnTo>
                      <a:pt x="678" y="1357"/>
                    </a:lnTo>
                    <a:lnTo>
                      <a:pt x="684" y="1353"/>
                    </a:lnTo>
                    <a:lnTo>
                      <a:pt x="686" y="1351"/>
                    </a:lnTo>
                    <a:lnTo>
                      <a:pt x="975" y="945"/>
                    </a:lnTo>
                    <a:lnTo>
                      <a:pt x="977" y="941"/>
                    </a:lnTo>
                    <a:lnTo>
                      <a:pt x="979" y="935"/>
                    </a:lnTo>
                    <a:lnTo>
                      <a:pt x="979" y="17"/>
                    </a:lnTo>
                    <a:lnTo>
                      <a:pt x="977" y="12"/>
                    </a:lnTo>
                    <a:lnTo>
                      <a:pt x="973" y="6"/>
                    </a:lnTo>
                    <a:lnTo>
                      <a:pt x="967" y="2"/>
                    </a:lnTo>
                    <a:lnTo>
                      <a:pt x="961" y="0"/>
                    </a:lnTo>
                    <a:lnTo>
                      <a:pt x="17" y="0"/>
                    </a:lnTo>
                    <a:lnTo>
                      <a:pt x="12" y="2"/>
                    </a:lnTo>
                    <a:lnTo>
                      <a:pt x="6" y="6"/>
                    </a:lnTo>
                    <a:lnTo>
                      <a:pt x="2" y="12"/>
                    </a:lnTo>
                    <a:lnTo>
                      <a:pt x="0" y="17"/>
                    </a:lnTo>
                    <a:lnTo>
                      <a:pt x="0" y="1341"/>
                    </a:lnTo>
                    <a:close/>
                    <a:moveTo>
                      <a:pt x="35" y="17"/>
                    </a:moveTo>
                    <a:lnTo>
                      <a:pt x="17" y="35"/>
                    </a:lnTo>
                    <a:lnTo>
                      <a:pt x="23" y="33"/>
                    </a:lnTo>
                    <a:lnTo>
                      <a:pt x="29" y="29"/>
                    </a:lnTo>
                    <a:lnTo>
                      <a:pt x="33" y="23"/>
                    </a:lnTo>
                    <a:lnTo>
                      <a:pt x="35" y="17"/>
                    </a:lnTo>
                    <a:lnTo>
                      <a:pt x="17" y="17"/>
                    </a:lnTo>
                    <a:lnTo>
                      <a:pt x="17" y="35"/>
                    </a:lnTo>
                    <a:lnTo>
                      <a:pt x="961" y="35"/>
                    </a:lnTo>
                    <a:lnTo>
                      <a:pt x="944" y="17"/>
                    </a:lnTo>
                    <a:lnTo>
                      <a:pt x="946" y="23"/>
                    </a:lnTo>
                    <a:lnTo>
                      <a:pt x="950" y="29"/>
                    </a:lnTo>
                    <a:lnTo>
                      <a:pt x="956" y="33"/>
                    </a:lnTo>
                    <a:lnTo>
                      <a:pt x="961" y="17"/>
                    </a:lnTo>
                    <a:lnTo>
                      <a:pt x="944" y="17"/>
                    </a:lnTo>
                    <a:lnTo>
                      <a:pt x="944" y="935"/>
                    </a:lnTo>
                    <a:lnTo>
                      <a:pt x="946" y="929"/>
                    </a:lnTo>
                    <a:lnTo>
                      <a:pt x="944" y="935"/>
                    </a:lnTo>
                    <a:lnTo>
                      <a:pt x="961" y="935"/>
                    </a:lnTo>
                    <a:lnTo>
                      <a:pt x="948" y="925"/>
                    </a:lnTo>
                    <a:lnTo>
                      <a:pt x="659" y="1331"/>
                    </a:lnTo>
                    <a:lnTo>
                      <a:pt x="672" y="1323"/>
                    </a:lnTo>
                    <a:lnTo>
                      <a:pt x="666" y="1325"/>
                    </a:lnTo>
                    <a:lnTo>
                      <a:pt x="661" y="1329"/>
                    </a:lnTo>
                    <a:lnTo>
                      <a:pt x="672" y="1341"/>
                    </a:lnTo>
                    <a:lnTo>
                      <a:pt x="672" y="1323"/>
                    </a:lnTo>
                    <a:lnTo>
                      <a:pt x="17" y="1323"/>
                    </a:lnTo>
                    <a:lnTo>
                      <a:pt x="35" y="1341"/>
                    </a:lnTo>
                    <a:lnTo>
                      <a:pt x="33" y="1335"/>
                    </a:lnTo>
                    <a:lnTo>
                      <a:pt x="29" y="1329"/>
                    </a:lnTo>
                    <a:lnTo>
                      <a:pt x="23" y="1325"/>
                    </a:lnTo>
                    <a:lnTo>
                      <a:pt x="17" y="1341"/>
                    </a:lnTo>
                    <a:lnTo>
                      <a:pt x="35" y="1341"/>
                    </a:lnTo>
                    <a:lnTo>
                      <a:pt x="35" y="17"/>
                    </a:lnTo>
                    <a:close/>
                  </a:path>
                </a:pathLst>
              </a:custGeom>
              <a:solidFill>
                <a:srgbClr val="000000"/>
              </a:solidFill>
              <a:ln w="9525">
                <a:noFill/>
                <a:round/>
                <a:headEnd/>
                <a:tailEnd/>
              </a:ln>
            </p:spPr>
            <p:txBody>
              <a:bodyPr/>
              <a:lstStyle/>
              <a:p>
                <a:endParaRPr lang="en-US"/>
              </a:p>
            </p:txBody>
          </p:sp>
          <p:sp>
            <p:nvSpPr>
              <p:cNvPr id="32862" name="Freeform 45"/>
              <p:cNvSpPr>
                <a:spLocks/>
              </p:cNvSpPr>
              <p:nvPr/>
            </p:nvSpPr>
            <p:spPr bwMode="auto">
              <a:xfrm>
                <a:off x="3671" y="3934"/>
                <a:ext cx="157" cy="212"/>
              </a:xfrm>
              <a:custGeom>
                <a:avLst/>
                <a:gdLst>
                  <a:gd name="T0" fmla="*/ 0 w 314"/>
                  <a:gd name="T1" fmla="*/ 418 h 424"/>
                  <a:gd name="T2" fmla="*/ 33 w 314"/>
                  <a:gd name="T3" fmla="*/ 424 h 424"/>
                  <a:gd name="T4" fmla="*/ 108 w 314"/>
                  <a:gd name="T5" fmla="*/ 32 h 424"/>
                  <a:gd name="T6" fmla="*/ 90 w 314"/>
                  <a:gd name="T7" fmla="*/ 28 h 424"/>
                  <a:gd name="T8" fmla="*/ 78 w 314"/>
                  <a:gd name="T9" fmla="*/ 40 h 424"/>
                  <a:gd name="T10" fmla="*/ 84 w 314"/>
                  <a:gd name="T11" fmla="*/ 44 h 424"/>
                  <a:gd name="T12" fmla="*/ 90 w 314"/>
                  <a:gd name="T13" fmla="*/ 46 h 424"/>
                  <a:gd name="T14" fmla="*/ 96 w 314"/>
                  <a:gd name="T15" fmla="*/ 44 h 424"/>
                  <a:gd name="T16" fmla="*/ 102 w 314"/>
                  <a:gd name="T17" fmla="*/ 40 h 424"/>
                  <a:gd name="T18" fmla="*/ 106 w 314"/>
                  <a:gd name="T19" fmla="*/ 34 h 424"/>
                  <a:gd name="T20" fmla="*/ 74 w 314"/>
                  <a:gd name="T21" fmla="*/ 36 h 424"/>
                  <a:gd name="T22" fmla="*/ 86 w 314"/>
                  <a:gd name="T23" fmla="*/ 56 h 424"/>
                  <a:gd name="T24" fmla="*/ 90 w 314"/>
                  <a:gd name="T25" fmla="*/ 61 h 424"/>
                  <a:gd name="T26" fmla="*/ 108 w 314"/>
                  <a:gd name="T27" fmla="*/ 75 h 424"/>
                  <a:gd name="T28" fmla="*/ 114 w 314"/>
                  <a:gd name="T29" fmla="*/ 79 h 424"/>
                  <a:gd name="T30" fmla="*/ 135 w 314"/>
                  <a:gd name="T31" fmla="*/ 87 h 424"/>
                  <a:gd name="T32" fmla="*/ 143 w 314"/>
                  <a:gd name="T33" fmla="*/ 87 h 424"/>
                  <a:gd name="T34" fmla="*/ 169 w 314"/>
                  <a:gd name="T35" fmla="*/ 89 h 424"/>
                  <a:gd name="T36" fmla="*/ 196 w 314"/>
                  <a:gd name="T37" fmla="*/ 85 h 424"/>
                  <a:gd name="T38" fmla="*/ 204 w 314"/>
                  <a:gd name="T39" fmla="*/ 85 h 424"/>
                  <a:gd name="T40" fmla="*/ 236 w 314"/>
                  <a:gd name="T41" fmla="*/ 73 h 424"/>
                  <a:gd name="T42" fmla="*/ 273 w 314"/>
                  <a:gd name="T43" fmla="*/ 56 h 424"/>
                  <a:gd name="T44" fmla="*/ 279 w 314"/>
                  <a:gd name="T45" fmla="*/ 52 h 424"/>
                  <a:gd name="T46" fmla="*/ 314 w 314"/>
                  <a:gd name="T47" fmla="*/ 30 h 424"/>
                  <a:gd name="T48" fmla="*/ 295 w 314"/>
                  <a:gd name="T49" fmla="*/ 0 h 424"/>
                  <a:gd name="T50" fmla="*/ 253 w 314"/>
                  <a:gd name="T51" fmla="*/ 26 h 424"/>
                  <a:gd name="T52" fmla="*/ 265 w 314"/>
                  <a:gd name="T53" fmla="*/ 40 h 424"/>
                  <a:gd name="T54" fmla="*/ 259 w 314"/>
                  <a:gd name="T55" fmla="*/ 22 h 424"/>
                  <a:gd name="T56" fmla="*/ 222 w 314"/>
                  <a:gd name="T57" fmla="*/ 40 h 424"/>
                  <a:gd name="T58" fmla="*/ 190 w 314"/>
                  <a:gd name="T59" fmla="*/ 52 h 424"/>
                  <a:gd name="T60" fmla="*/ 196 w 314"/>
                  <a:gd name="T61" fmla="*/ 67 h 424"/>
                  <a:gd name="T62" fmla="*/ 196 w 314"/>
                  <a:gd name="T63" fmla="*/ 50 h 424"/>
                  <a:gd name="T64" fmla="*/ 169 w 314"/>
                  <a:gd name="T65" fmla="*/ 54 h 424"/>
                  <a:gd name="T66" fmla="*/ 143 w 314"/>
                  <a:gd name="T67" fmla="*/ 52 h 424"/>
                  <a:gd name="T68" fmla="*/ 143 w 314"/>
                  <a:gd name="T69" fmla="*/ 69 h 424"/>
                  <a:gd name="T70" fmla="*/ 149 w 314"/>
                  <a:gd name="T71" fmla="*/ 54 h 424"/>
                  <a:gd name="T72" fmla="*/ 127 w 314"/>
                  <a:gd name="T73" fmla="*/ 46 h 424"/>
                  <a:gd name="T74" fmla="*/ 122 w 314"/>
                  <a:gd name="T75" fmla="*/ 61 h 424"/>
                  <a:gd name="T76" fmla="*/ 133 w 314"/>
                  <a:gd name="T77" fmla="*/ 50 h 424"/>
                  <a:gd name="T78" fmla="*/ 116 w 314"/>
                  <a:gd name="T79" fmla="*/ 36 h 424"/>
                  <a:gd name="T80" fmla="*/ 104 w 314"/>
                  <a:gd name="T81" fmla="*/ 48 h 424"/>
                  <a:gd name="T82" fmla="*/ 120 w 314"/>
                  <a:gd name="T83" fmla="*/ 42 h 424"/>
                  <a:gd name="T84" fmla="*/ 106 w 314"/>
                  <a:gd name="T85" fmla="*/ 20 h 424"/>
                  <a:gd name="T86" fmla="*/ 102 w 314"/>
                  <a:gd name="T87" fmla="*/ 16 h 424"/>
                  <a:gd name="T88" fmla="*/ 96 w 314"/>
                  <a:gd name="T89" fmla="*/ 12 h 424"/>
                  <a:gd name="T90" fmla="*/ 90 w 314"/>
                  <a:gd name="T91" fmla="*/ 10 h 424"/>
                  <a:gd name="T92" fmla="*/ 84 w 314"/>
                  <a:gd name="T93" fmla="*/ 12 h 424"/>
                  <a:gd name="T94" fmla="*/ 78 w 314"/>
                  <a:gd name="T95" fmla="*/ 16 h 424"/>
                  <a:gd name="T96" fmla="*/ 74 w 314"/>
                  <a:gd name="T97" fmla="*/ 22 h 424"/>
                  <a:gd name="T98" fmla="*/ 72 w 314"/>
                  <a:gd name="T99" fmla="*/ 28 h 424"/>
                  <a:gd name="T100" fmla="*/ 74 w 314"/>
                  <a:gd name="T101" fmla="*/ 26 h 424"/>
                  <a:gd name="T102" fmla="*/ 0 w 314"/>
                  <a:gd name="T103" fmla="*/ 418 h 4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4"/>
                  <a:gd name="T157" fmla="*/ 0 h 424"/>
                  <a:gd name="T158" fmla="*/ 314 w 314"/>
                  <a:gd name="T159" fmla="*/ 424 h 4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4" h="424">
                    <a:moveTo>
                      <a:pt x="0" y="418"/>
                    </a:moveTo>
                    <a:lnTo>
                      <a:pt x="33" y="424"/>
                    </a:lnTo>
                    <a:lnTo>
                      <a:pt x="108" y="32"/>
                    </a:lnTo>
                    <a:lnTo>
                      <a:pt x="90" y="28"/>
                    </a:lnTo>
                    <a:lnTo>
                      <a:pt x="78" y="40"/>
                    </a:lnTo>
                    <a:lnTo>
                      <a:pt x="84" y="44"/>
                    </a:lnTo>
                    <a:lnTo>
                      <a:pt x="90" y="46"/>
                    </a:lnTo>
                    <a:lnTo>
                      <a:pt x="96" y="44"/>
                    </a:lnTo>
                    <a:lnTo>
                      <a:pt x="102" y="40"/>
                    </a:lnTo>
                    <a:lnTo>
                      <a:pt x="106" y="34"/>
                    </a:lnTo>
                    <a:lnTo>
                      <a:pt x="74" y="36"/>
                    </a:lnTo>
                    <a:lnTo>
                      <a:pt x="86" y="56"/>
                    </a:lnTo>
                    <a:lnTo>
                      <a:pt x="90" y="61"/>
                    </a:lnTo>
                    <a:lnTo>
                      <a:pt x="108" y="75"/>
                    </a:lnTo>
                    <a:lnTo>
                      <a:pt x="114" y="79"/>
                    </a:lnTo>
                    <a:lnTo>
                      <a:pt x="135" y="87"/>
                    </a:lnTo>
                    <a:lnTo>
                      <a:pt x="143" y="87"/>
                    </a:lnTo>
                    <a:lnTo>
                      <a:pt x="169" y="89"/>
                    </a:lnTo>
                    <a:lnTo>
                      <a:pt x="196" y="85"/>
                    </a:lnTo>
                    <a:lnTo>
                      <a:pt x="204" y="85"/>
                    </a:lnTo>
                    <a:lnTo>
                      <a:pt x="236" y="73"/>
                    </a:lnTo>
                    <a:lnTo>
                      <a:pt x="273" y="56"/>
                    </a:lnTo>
                    <a:lnTo>
                      <a:pt x="279" y="52"/>
                    </a:lnTo>
                    <a:lnTo>
                      <a:pt x="314" y="30"/>
                    </a:lnTo>
                    <a:lnTo>
                      <a:pt x="295" y="0"/>
                    </a:lnTo>
                    <a:lnTo>
                      <a:pt x="253" y="26"/>
                    </a:lnTo>
                    <a:lnTo>
                      <a:pt x="265" y="40"/>
                    </a:lnTo>
                    <a:lnTo>
                      <a:pt x="259" y="22"/>
                    </a:lnTo>
                    <a:lnTo>
                      <a:pt x="222" y="40"/>
                    </a:lnTo>
                    <a:lnTo>
                      <a:pt x="190" y="52"/>
                    </a:lnTo>
                    <a:lnTo>
                      <a:pt x="196" y="67"/>
                    </a:lnTo>
                    <a:lnTo>
                      <a:pt x="196" y="50"/>
                    </a:lnTo>
                    <a:lnTo>
                      <a:pt x="169" y="54"/>
                    </a:lnTo>
                    <a:lnTo>
                      <a:pt x="143" y="52"/>
                    </a:lnTo>
                    <a:lnTo>
                      <a:pt x="143" y="69"/>
                    </a:lnTo>
                    <a:lnTo>
                      <a:pt x="149" y="54"/>
                    </a:lnTo>
                    <a:lnTo>
                      <a:pt x="127" y="46"/>
                    </a:lnTo>
                    <a:lnTo>
                      <a:pt x="122" y="61"/>
                    </a:lnTo>
                    <a:lnTo>
                      <a:pt x="133" y="50"/>
                    </a:lnTo>
                    <a:lnTo>
                      <a:pt x="116" y="36"/>
                    </a:lnTo>
                    <a:lnTo>
                      <a:pt x="104" y="48"/>
                    </a:lnTo>
                    <a:lnTo>
                      <a:pt x="120" y="42"/>
                    </a:lnTo>
                    <a:lnTo>
                      <a:pt x="106" y="20"/>
                    </a:lnTo>
                    <a:lnTo>
                      <a:pt x="102" y="16"/>
                    </a:lnTo>
                    <a:lnTo>
                      <a:pt x="96" y="12"/>
                    </a:lnTo>
                    <a:lnTo>
                      <a:pt x="90" y="10"/>
                    </a:lnTo>
                    <a:lnTo>
                      <a:pt x="84" y="12"/>
                    </a:lnTo>
                    <a:lnTo>
                      <a:pt x="78" y="16"/>
                    </a:lnTo>
                    <a:lnTo>
                      <a:pt x="74" y="22"/>
                    </a:lnTo>
                    <a:lnTo>
                      <a:pt x="72" y="28"/>
                    </a:lnTo>
                    <a:lnTo>
                      <a:pt x="74" y="26"/>
                    </a:lnTo>
                    <a:lnTo>
                      <a:pt x="0" y="418"/>
                    </a:lnTo>
                    <a:close/>
                  </a:path>
                </a:pathLst>
              </a:custGeom>
              <a:solidFill>
                <a:srgbClr val="000000"/>
              </a:solidFill>
              <a:ln w="9525">
                <a:noFill/>
                <a:round/>
                <a:headEnd/>
                <a:tailEnd/>
              </a:ln>
            </p:spPr>
            <p:txBody>
              <a:bodyPr/>
              <a:lstStyle/>
              <a:p>
                <a:endParaRPr lang="en-US"/>
              </a:p>
            </p:txBody>
          </p:sp>
        </p:grpSp>
        <p:sp>
          <p:nvSpPr>
            <p:cNvPr id="32858" name="Rectangle 46"/>
            <p:cNvSpPr>
              <a:spLocks noChangeArrowheads="1"/>
            </p:cNvSpPr>
            <p:nvPr/>
          </p:nvSpPr>
          <p:spPr bwMode="auto">
            <a:xfrm>
              <a:off x="4224" y="2074"/>
              <a:ext cx="478" cy="272"/>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XML</a:t>
              </a:r>
              <a:endParaRPr lang="en-US" sz="1400" b="0">
                <a:latin typeface="Times New Roman" pitchFamily="18" charset="0"/>
              </a:endParaRPr>
            </a:p>
          </p:txBody>
        </p:sp>
      </p:grpSp>
      <p:sp>
        <p:nvSpPr>
          <p:cNvPr id="32792" name="Text Box 47"/>
          <p:cNvSpPr txBox="1">
            <a:spLocks noChangeArrowheads="1"/>
          </p:cNvSpPr>
          <p:nvPr/>
        </p:nvSpPr>
        <p:spPr bwMode="auto">
          <a:xfrm>
            <a:off x="6823075" y="4678363"/>
            <a:ext cx="1865313" cy="304800"/>
          </a:xfrm>
          <a:prstGeom prst="rect">
            <a:avLst/>
          </a:prstGeom>
          <a:noFill/>
          <a:ln w="9525">
            <a:noFill/>
            <a:miter lim="800000"/>
            <a:headEnd/>
            <a:tailEnd/>
          </a:ln>
        </p:spPr>
        <p:txBody>
          <a:bodyPr>
            <a:spAutoFit/>
          </a:bodyPr>
          <a:lstStyle/>
          <a:p>
            <a:pPr algn="l" eaLnBrk="1" hangingPunct="1"/>
            <a:r>
              <a:rPr lang="en-US" sz="1400" i="1"/>
              <a:t>Paradigm Definition</a:t>
            </a:r>
          </a:p>
        </p:txBody>
      </p:sp>
      <p:sp>
        <p:nvSpPr>
          <p:cNvPr id="32793" name="Line 48"/>
          <p:cNvSpPr>
            <a:spLocks noChangeShapeType="1"/>
          </p:cNvSpPr>
          <p:nvPr/>
        </p:nvSpPr>
        <p:spPr bwMode="auto">
          <a:xfrm flipV="1">
            <a:off x="7159625" y="4189413"/>
            <a:ext cx="487363" cy="0"/>
          </a:xfrm>
          <a:prstGeom prst="line">
            <a:avLst/>
          </a:prstGeom>
          <a:noFill/>
          <a:ln w="19050">
            <a:solidFill>
              <a:schemeClr val="tx1"/>
            </a:solidFill>
            <a:round/>
            <a:headEnd type="triangle" w="med" len="med"/>
            <a:tailEnd/>
          </a:ln>
        </p:spPr>
        <p:txBody>
          <a:bodyPr/>
          <a:lstStyle/>
          <a:p>
            <a:endParaRPr lang="en-US"/>
          </a:p>
        </p:txBody>
      </p:sp>
      <p:grpSp>
        <p:nvGrpSpPr>
          <p:cNvPr id="32794" name="Group 49"/>
          <p:cNvGrpSpPr>
            <a:grpSpLocks/>
          </p:cNvGrpSpPr>
          <p:nvPr/>
        </p:nvGrpSpPr>
        <p:grpSpPr bwMode="auto">
          <a:xfrm>
            <a:off x="3587750" y="4773613"/>
            <a:ext cx="4092575" cy="941387"/>
            <a:chOff x="1358" y="3147"/>
            <a:chExt cx="3355" cy="929"/>
          </a:xfrm>
        </p:grpSpPr>
        <p:sp>
          <p:nvSpPr>
            <p:cNvPr id="32829" name="Text Box 50"/>
            <p:cNvSpPr txBox="1">
              <a:spLocks noChangeArrowheads="1"/>
            </p:cNvSpPr>
            <p:nvPr/>
          </p:nvSpPr>
          <p:spPr bwMode="auto">
            <a:xfrm>
              <a:off x="3433" y="3711"/>
              <a:ext cx="1280" cy="301"/>
            </a:xfrm>
            <a:prstGeom prst="rect">
              <a:avLst/>
            </a:prstGeom>
            <a:noFill/>
            <a:ln w="9525">
              <a:noFill/>
              <a:miter lim="800000"/>
              <a:headEnd/>
              <a:tailEnd/>
            </a:ln>
          </p:spPr>
          <p:txBody>
            <a:bodyPr wrap="none">
              <a:spAutoFit/>
            </a:bodyPr>
            <a:lstStyle/>
            <a:p>
              <a:pPr algn="l" eaLnBrk="1" hangingPunct="1"/>
              <a:r>
                <a:rPr lang="en-US" sz="1400" i="1"/>
                <a:t>Storage Options</a:t>
              </a:r>
            </a:p>
          </p:txBody>
        </p:sp>
        <p:grpSp>
          <p:nvGrpSpPr>
            <p:cNvPr id="32830" name="Group 51"/>
            <p:cNvGrpSpPr>
              <a:grpSpLocks/>
            </p:cNvGrpSpPr>
            <p:nvPr/>
          </p:nvGrpSpPr>
          <p:grpSpPr bwMode="auto">
            <a:xfrm>
              <a:off x="1358" y="3147"/>
              <a:ext cx="1941" cy="929"/>
              <a:chOff x="1358" y="3147"/>
              <a:chExt cx="1941" cy="929"/>
            </a:xfrm>
          </p:grpSpPr>
          <p:sp>
            <p:nvSpPr>
              <p:cNvPr id="32831" name="Rectangle 52"/>
              <p:cNvSpPr>
                <a:spLocks noChangeArrowheads="1"/>
              </p:cNvSpPr>
              <p:nvPr/>
            </p:nvSpPr>
            <p:spPr bwMode="auto">
              <a:xfrm>
                <a:off x="1874" y="3614"/>
                <a:ext cx="292" cy="421"/>
              </a:xfrm>
              <a:prstGeom prst="rect">
                <a:avLst/>
              </a:prstGeom>
              <a:noFill/>
              <a:ln w="9525">
                <a:noFill/>
                <a:miter lim="800000"/>
                <a:headEnd/>
                <a:tailEnd/>
              </a:ln>
            </p:spPr>
            <p:txBody>
              <a:bodyPr wrap="none" lIns="0" tIns="0" rIns="0" bIns="0">
                <a:spAutoFit/>
              </a:bodyPr>
              <a:lstStyle/>
              <a:p>
                <a:pPr algn="l" eaLnBrk="1" hangingPunct="1"/>
                <a:r>
                  <a:rPr lang="en-US" sz="2800" i="1">
                    <a:solidFill>
                      <a:srgbClr val="000000"/>
                    </a:solidFill>
                    <a:latin typeface="Times New Roman" pitchFamily="18" charset="0"/>
                  </a:rPr>
                  <a:t>…</a:t>
                </a:r>
                <a:endParaRPr lang="en-US" sz="2000" b="0">
                  <a:latin typeface="Times New Roman" pitchFamily="18" charset="0"/>
                </a:endParaRPr>
              </a:p>
            </p:txBody>
          </p:sp>
          <p:grpSp>
            <p:nvGrpSpPr>
              <p:cNvPr id="32832" name="Group 53"/>
              <p:cNvGrpSpPr>
                <a:grpSpLocks/>
              </p:cNvGrpSpPr>
              <p:nvPr/>
            </p:nvGrpSpPr>
            <p:grpSpPr bwMode="auto">
              <a:xfrm>
                <a:off x="2849" y="3508"/>
                <a:ext cx="450" cy="525"/>
                <a:chOff x="3352" y="3352"/>
                <a:chExt cx="584" cy="680"/>
              </a:xfrm>
            </p:grpSpPr>
            <p:grpSp>
              <p:nvGrpSpPr>
                <p:cNvPr id="32851" name="Group 54"/>
                <p:cNvGrpSpPr>
                  <a:grpSpLocks/>
                </p:cNvGrpSpPr>
                <p:nvPr/>
              </p:nvGrpSpPr>
              <p:grpSpPr bwMode="auto">
                <a:xfrm>
                  <a:off x="3352" y="3352"/>
                  <a:ext cx="584" cy="680"/>
                  <a:chOff x="1690" y="3473"/>
                  <a:chExt cx="584" cy="680"/>
                </a:xfrm>
              </p:grpSpPr>
              <p:sp>
                <p:nvSpPr>
                  <p:cNvPr id="32853" name="Freeform 55"/>
                  <p:cNvSpPr>
                    <a:spLocks/>
                  </p:cNvSpPr>
                  <p:nvPr/>
                </p:nvSpPr>
                <p:spPr bwMode="auto">
                  <a:xfrm>
                    <a:off x="1699" y="3482"/>
                    <a:ext cx="567" cy="662"/>
                  </a:xfrm>
                  <a:custGeom>
                    <a:avLst/>
                    <a:gdLst>
                      <a:gd name="T0" fmla="*/ 567 w 1133"/>
                      <a:gd name="T1" fmla="*/ 0 h 1324"/>
                      <a:gd name="T2" fmla="*/ 453 w 1133"/>
                      <a:gd name="T3" fmla="*/ 4 h 1324"/>
                      <a:gd name="T4" fmla="*/ 398 w 1133"/>
                      <a:gd name="T5" fmla="*/ 8 h 1324"/>
                      <a:gd name="T6" fmla="*/ 347 w 1133"/>
                      <a:gd name="T7" fmla="*/ 12 h 1324"/>
                      <a:gd name="T8" fmla="*/ 297 w 1133"/>
                      <a:gd name="T9" fmla="*/ 20 h 1324"/>
                      <a:gd name="T10" fmla="*/ 250 w 1133"/>
                      <a:gd name="T11" fmla="*/ 28 h 1324"/>
                      <a:gd name="T12" fmla="*/ 207 w 1133"/>
                      <a:gd name="T13" fmla="*/ 36 h 1324"/>
                      <a:gd name="T14" fmla="*/ 166 w 1133"/>
                      <a:gd name="T15" fmla="*/ 48 h 1324"/>
                      <a:gd name="T16" fmla="*/ 130 w 1133"/>
                      <a:gd name="T17" fmla="*/ 58 h 1324"/>
                      <a:gd name="T18" fmla="*/ 97 w 1133"/>
                      <a:gd name="T19" fmla="*/ 71 h 1324"/>
                      <a:gd name="T20" fmla="*/ 69 w 1133"/>
                      <a:gd name="T21" fmla="*/ 83 h 1324"/>
                      <a:gd name="T22" fmla="*/ 46 w 1133"/>
                      <a:gd name="T23" fmla="*/ 97 h 1324"/>
                      <a:gd name="T24" fmla="*/ 26 w 1133"/>
                      <a:gd name="T25" fmla="*/ 113 h 1324"/>
                      <a:gd name="T26" fmla="*/ 12 w 1133"/>
                      <a:gd name="T27" fmla="*/ 128 h 1324"/>
                      <a:gd name="T28" fmla="*/ 4 w 1133"/>
                      <a:gd name="T29" fmla="*/ 144 h 1324"/>
                      <a:gd name="T30" fmla="*/ 0 w 1133"/>
                      <a:gd name="T31" fmla="*/ 160 h 1324"/>
                      <a:gd name="T32" fmla="*/ 0 w 1133"/>
                      <a:gd name="T33" fmla="*/ 1164 h 1324"/>
                      <a:gd name="T34" fmla="*/ 4 w 1133"/>
                      <a:gd name="T35" fmla="*/ 1180 h 1324"/>
                      <a:gd name="T36" fmla="*/ 12 w 1133"/>
                      <a:gd name="T37" fmla="*/ 1196 h 1324"/>
                      <a:gd name="T38" fmla="*/ 26 w 1133"/>
                      <a:gd name="T39" fmla="*/ 1212 h 1324"/>
                      <a:gd name="T40" fmla="*/ 46 w 1133"/>
                      <a:gd name="T41" fmla="*/ 1227 h 1324"/>
                      <a:gd name="T42" fmla="*/ 69 w 1133"/>
                      <a:gd name="T43" fmla="*/ 1241 h 1324"/>
                      <a:gd name="T44" fmla="*/ 97 w 1133"/>
                      <a:gd name="T45" fmla="*/ 1253 h 1324"/>
                      <a:gd name="T46" fmla="*/ 130 w 1133"/>
                      <a:gd name="T47" fmla="*/ 1267 h 1324"/>
                      <a:gd name="T48" fmla="*/ 166 w 1133"/>
                      <a:gd name="T49" fmla="*/ 1277 h 1324"/>
                      <a:gd name="T50" fmla="*/ 207 w 1133"/>
                      <a:gd name="T51" fmla="*/ 1288 h 1324"/>
                      <a:gd name="T52" fmla="*/ 250 w 1133"/>
                      <a:gd name="T53" fmla="*/ 1296 h 1324"/>
                      <a:gd name="T54" fmla="*/ 297 w 1133"/>
                      <a:gd name="T55" fmla="*/ 1304 h 1324"/>
                      <a:gd name="T56" fmla="*/ 347 w 1133"/>
                      <a:gd name="T57" fmla="*/ 1312 h 1324"/>
                      <a:gd name="T58" fmla="*/ 398 w 1133"/>
                      <a:gd name="T59" fmla="*/ 1316 h 1324"/>
                      <a:gd name="T60" fmla="*/ 453 w 1133"/>
                      <a:gd name="T61" fmla="*/ 1320 h 1324"/>
                      <a:gd name="T62" fmla="*/ 567 w 1133"/>
                      <a:gd name="T63" fmla="*/ 1324 h 1324"/>
                      <a:gd name="T64" fmla="*/ 681 w 1133"/>
                      <a:gd name="T65" fmla="*/ 1320 h 1324"/>
                      <a:gd name="T66" fmla="*/ 736 w 1133"/>
                      <a:gd name="T67" fmla="*/ 1316 h 1324"/>
                      <a:gd name="T68" fmla="*/ 787 w 1133"/>
                      <a:gd name="T69" fmla="*/ 1312 h 1324"/>
                      <a:gd name="T70" fmla="*/ 836 w 1133"/>
                      <a:gd name="T71" fmla="*/ 1304 h 1324"/>
                      <a:gd name="T72" fmla="*/ 883 w 1133"/>
                      <a:gd name="T73" fmla="*/ 1296 h 1324"/>
                      <a:gd name="T74" fmla="*/ 927 w 1133"/>
                      <a:gd name="T75" fmla="*/ 1288 h 1324"/>
                      <a:gd name="T76" fmla="*/ 968 w 1133"/>
                      <a:gd name="T77" fmla="*/ 1277 h 1324"/>
                      <a:gd name="T78" fmla="*/ 1003 w 1133"/>
                      <a:gd name="T79" fmla="*/ 1267 h 1324"/>
                      <a:gd name="T80" fmla="*/ 1037 w 1133"/>
                      <a:gd name="T81" fmla="*/ 1253 h 1324"/>
                      <a:gd name="T82" fmla="*/ 1064 w 1133"/>
                      <a:gd name="T83" fmla="*/ 1241 h 1324"/>
                      <a:gd name="T84" fmla="*/ 1088 w 1133"/>
                      <a:gd name="T85" fmla="*/ 1227 h 1324"/>
                      <a:gd name="T86" fmla="*/ 1108 w 1133"/>
                      <a:gd name="T87" fmla="*/ 1212 h 1324"/>
                      <a:gd name="T88" fmla="*/ 1121 w 1133"/>
                      <a:gd name="T89" fmla="*/ 1196 h 1324"/>
                      <a:gd name="T90" fmla="*/ 1131 w 1133"/>
                      <a:gd name="T91" fmla="*/ 1180 h 1324"/>
                      <a:gd name="T92" fmla="*/ 1133 w 1133"/>
                      <a:gd name="T93" fmla="*/ 1164 h 1324"/>
                      <a:gd name="T94" fmla="*/ 1133 w 1133"/>
                      <a:gd name="T95" fmla="*/ 160 h 1324"/>
                      <a:gd name="T96" fmla="*/ 1131 w 1133"/>
                      <a:gd name="T97" fmla="*/ 144 h 1324"/>
                      <a:gd name="T98" fmla="*/ 1121 w 1133"/>
                      <a:gd name="T99" fmla="*/ 128 h 1324"/>
                      <a:gd name="T100" fmla="*/ 1108 w 1133"/>
                      <a:gd name="T101" fmla="*/ 113 h 1324"/>
                      <a:gd name="T102" fmla="*/ 1088 w 1133"/>
                      <a:gd name="T103" fmla="*/ 97 h 1324"/>
                      <a:gd name="T104" fmla="*/ 1064 w 1133"/>
                      <a:gd name="T105" fmla="*/ 83 h 1324"/>
                      <a:gd name="T106" fmla="*/ 1037 w 1133"/>
                      <a:gd name="T107" fmla="*/ 71 h 1324"/>
                      <a:gd name="T108" fmla="*/ 1003 w 1133"/>
                      <a:gd name="T109" fmla="*/ 58 h 1324"/>
                      <a:gd name="T110" fmla="*/ 968 w 1133"/>
                      <a:gd name="T111" fmla="*/ 48 h 1324"/>
                      <a:gd name="T112" fmla="*/ 927 w 1133"/>
                      <a:gd name="T113" fmla="*/ 36 h 1324"/>
                      <a:gd name="T114" fmla="*/ 883 w 1133"/>
                      <a:gd name="T115" fmla="*/ 28 h 1324"/>
                      <a:gd name="T116" fmla="*/ 836 w 1133"/>
                      <a:gd name="T117" fmla="*/ 20 h 1324"/>
                      <a:gd name="T118" fmla="*/ 787 w 1133"/>
                      <a:gd name="T119" fmla="*/ 12 h 1324"/>
                      <a:gd name="T120" fmla="*/ 736 w 1133"/>
                      <a:gd name="T121" fmla="*/ 8 h 1324"/>
                      <a:gd name="T122" fmla="*/ 681 w 1133"/>
                      <a:gd name="T123" fmla="*/ 4 h 1324"/>
                      <a:gd name="T124" fmla="*/ 567 w 1133"/>
                      <a:gd name="T125" fmla="*/ 0 h 13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3"/>
                      <a:gd name="T190" fmla="*/ 0 h 1324"/>
                      <a:gd name="T191" fmla="*/ 1133 w 1133"/>
                      <a:gd name="T192" fmla="*/ 1324 h 13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3" h="1324">
                        <a:moveTo>
                          <a:pt x="567" y="0"/>
                        </a:moveTo>
                        <a:lnTo>
                          <a:pt x="453" y="4"/>
                        </a:lnTo>
                        <a:lnTo>
                          <a:pt x="398" y="8"/>
                        </a:lnTo>
                        <a:lnTo>
                          <a:pt x="347" y="12"/>
                        </a:lnTo>
                        <a:lnTo>
                          <a:pt x="297" y="20"/>
                        </a:lnTo>
                        <a:lnTo>
                          <a:pt x="250" y="28"/>
                        </a:lnTo>
                        <a:lnTo>
                          <a:pt x="207" y="36"/>
                        </a:lnTo>
                        <a:lnTo>
                          <a:pt x="166" y="48"/>
                        </a:lnTo>
                        <a:lnTo>
                          <a:pt x="130" y="58"/>
                        </a:lnTo>
                        <a:lnTo>
                          <a:pt x="97" y="71"/>
                        </a:lnTo>
                        <a:lnTo>
                          <a:pt x="69" y="83"/>
                        </a:lnTo>
                        <a:lnTo>
                          <a:pt x="46" y="97"/>
                        </a:lnTo>
                        <a:lnTo>
                          <a:pt x="26" y="113"/>
                        </a:lnTo>
                        <a:lnTo>
                          <a:pt x="12" y="128"/>
                        </a:lnTo>
                        <a:lnTo>
                          <a:pt x="4" y="144"/>
                        </a:lnTo>
                        <a:lnTo>
                          <a:pt x="0" y="160"/>
                        </a:lnTo>
                        <a:lnTo>
                          <a:pt x="0" y="1164"/>
                        </a:lnTo>
                        <a:lnTo>
                          <a:pt x="4" y="1180"/>
                        </a:lnTo>
                        <a:lnTo>
                          <a:pt x="12" y="1196"/>
                        </a:lnTo>
                        <a:lnTo>
                          <a:pt x="26" y="1212"/>
                        </a:lnTo>
                        <a:lnTo>
                          <a:pt x="46" y="1227"/>
                        </a:lnTo>
                        <a:lnTo>
                          <a:pt x="69" y="1241"/>
                        </a:lnTo>
                        <a:lnTo>
                          <a:pt x="97" y="1253"/>
                        </a:lnTo>
                        <a:lnTo>
                          <a:pt x="130" y="1267"/>
                        </a:lnTo>
                        <a:lnTo>
                          <a:pt x="166" y="1277"/>
                        </a:lnTo>
                        <a:lnTo>
                          <a:pt x="207" y="1288"/>
                        </a:lnTo>
                        <a:lnTo>
                          <a:pt x="250" y="1296"/>
                        </a:lnTo>
                        <a:lnTo>
                          <a:pt x="297" y="1304"/>
                        </a:lnTo>
                        <a:lnTo>
                          <a:pt x="347" y="1312"/>
                        </a:lnTo>
                        <a:lnTo>
                          <a:pt x="398" y="1316"/>
                        </a:lnTo>
                        <a:lnTo>
                          <a:pt x="453" y="1320"/>
                        </a:lnTo>
                        <a:lnTo>
                          <a:pt x="567" y="1324"/>
                        </a:lnTo>
                        <a:lnTo>
                          <a:pt x="681" y="1320"/>
                        </a:lnTo>
                        <a:lnTo>
                          <a:pt x="736" y="1316"/>
                        </a:lnTo>
                        <a:lnTo>
                          <a:pt x="787" y="1312"/>
                        </a:lnTo>
                        <a:lnTo>
                          <a:pt x="836" y="1304"/>
                        </a:lnTo>
                        <a:lnTo>
                          <a:pt x="883" y="1296"/>
                        </a:lnTo>
                        <a:lnTo>
                          <a:pt x="927" y="1288"/>
                        </a:lnTo>
                        <a:lnTo>
                          <a:pt x="968" y="1277"/>
                        </a:lnTo>
                        <a:lnTo>
                          <a:pt x="1003" y="1267"/>
                        </a:lnTo>
                        <a:lnTo>
                          <a:pt x="1037" y="1253"/>
                        </a:lnTo>
                        <a:lnTo>
                          <a:pt x="1064" y="1241"/>
                        </a:lnTo>
                        <a:lnTo>
                          <a:pt x="1088" y="1227"/>
                        </a:lnTo>
                        <a:lnTo>
                          <a:pt x="1108" y="1212"/>
                        </a:lnTo>
                        <a:lnTo>
                          <a:pt x="1121" y="1196"/>
                        </a:lnTo>
                        <a:lnTo>
                          <a:pt x="1131" y="1180"/>
                        </a:lnTo>
                        <a:lnTo>
                          <a:pt x="1133" y="1164"/>
                        </a:lnTo>
                        <a:lnTo>
                          <a:pt x="1133" y="160"/>
                        </a:lnTo>
                        <a:lnTo>
                          <a:pt x="1131" y="144"/>
                        </a:lnTo>
                        <a:lnTo>
                          <a:pt x="1121" y="128"/>
                        </a:lnTo>
                        <a:lnTo>
                          <a:pt x="1108" y="113"/>
                        </a:lnTo>
                        <a:lnTo>
                          <a:pt x="1088" y="97"/>
                        </a:lnTo>
                        <a:lnTo>
                          <a:pt x="1064" y="83"/>
                        </a:lnTo>
                        <a:lnTo>
                          <a:pt x="1037" y="71"/>
                        </a:lnTo>
                        <a:lnTo>
                          <a:pt x="1003" y="58"/>
                        </a:lnTo>
                        <a:lnTo>
                          <a:pt x="968" y="48"/>
                        </a:lnTo>
                        <a:lnTo>
                          <a:pt x="927" y="36"/>
                        </a:lnTo>
                        <a:lnTo>
                          <a:pt x="883" y="28"/>
                        </a:lnTo>
                        <a:lnTo>
                          <a:pt x="836" y="20"/>
                        </a:lnTo>
                        <a:lnTo>
                          <a:pt x="787" y="12"/>
                        </a:lnTo>
                        <a:lnTo>
                          <a:pt x="736" y="8"/>
                        </a:lnTo>
                        <a:lnTo>
                          <a:pt x="681" y="4"/>
                        </a:lnTo>
                        <a:lnTo>
                          <a:pt x="567" y="0"/>
                        </a:lnTo>
                        <a:close/>
                      </a:path>
                    </a:pathLst>
                  </a:custGeom>
                  <a:solidFill>
                    <a:srgbClr val="FFFFCC"/>
                  </a:solidFill>
                  <a:ln w="9525">
                    <a:noFill/>
                    <a:round/>
                    <a:headEnd/>
                    <a:tailEnd/>
                  </a:ln>
                </p:spPr>
                <p:txBody>
                  <a:bodyPr/>
                  <a:lstStyle/>
                  <a:p>
                    <a:endParaRPr lang="en-US"/>
                  </a:p>
                </p:txBody>
              </p:sp>
              <p:sp>
                <p:nvSpPr>
                  <p:cNvPr id="32854" name="Freeform 56"/>
                  <p:cNvSpPr>
                    <a:spLocks/>
                  </p:cNvSpPr>
                  <p:nvPr/>
                </p:nvSpPr>
                <p:spPr bwMode="auto">
                  <a:xfrm>
                    <a:off x="1699" y="3482"/>
                    <a:ext cx="567" cy="159"/>
                  </a:xfrm>
                  <a:custGeom>
                    <a:avLst/>
                    <a:gdLst>
                      <a:gd name="T0" fmla="*/ 0 w 1133"/>
                      <a:gd name="T1" fmla="*/ 160 h 318"/>
                      <a:gd name="T2" fmla="*/ 4 w 1133"/>
                      <a:gd name="T3" fmla="*/ 176 h 318"/>
                      <a:gd name="T4" fmla="*/ 12 w 1133"/>
                      <a:gd name="T5" fmla="*/ 191 h 318"/>
                      <a:gd name="T6" fmla="*/ 26 w 1133"/>
                      <a:gd name="T7" fmla="*/ 207 h 318"/>
                      <a:gd name="T8" fmla="*/ 46 w 1133"/>
                      <a:gd name="T9" fmla="*/ 221 h 318"/>
                      <a:gd name="T10" fmla="*/ 69 w 1133"/>
                      <a:gd name="T11" fmla="*/ 235 h 318"/>
                      <a:gd name="T12" fmla="*/ 97 w 1133"/>
                      <a:gd name="T13" fmla="*/ 249 h 318"/>
                      <a:gd name="T14" fmla="*/ 130 w 1133"/>
                      <a:gd name="T15" fmla="*/ 260 h 318"/>
                      <a:gd name="T16" fmla="*/ 166 w 1133"/>
                      <a:gd name="T17" fmla="*/ 272 h 318"/>
                      <a:gd name="T18" fmla="*/ 207 w 1133"/>
                      <a:gd name="T19" fmla="*/ 282 h 318"/>
                      <a:gd name="T20" fmla="*/ 250 w 1133"/>
                      <a:gd name="T21" fmla="*/ 290 h 318"/>
                      <a:gd name="T22" fmla="*/ 297 w 1133"/>
                      <a:gd name="T23" fmla="*/ 298 h 318"/>
                      <a:gd name="T24" fmla="*/ 347 w 1133"/>
                      <a:gd name="T25" fmla="*/ 306 h 318"/>
                      <a:gd name="T26" fmla="*/ 398 w 1133"/>
                      <a:gd name="T27" fmla="*/ 310 h 318"/>
                      <a:gd name="T28" fmla="*/ 453 w 1133"/>
                      <a:gd name="T29" fmla="*/ 314 h 318"/>
                      <a:gd name="T30" fmla="*/ 567 w 1133"/>
                      <a:gd name="T31" fmla="*/ 318 h 318"/>
                      <a:gd name="T32" fmla="*/ 681 w 1133"/>
                      <a:gd name="T33" fmla="*/ 314 h 318"/>
                      <a:gd name="T34" fmla="*/ 736 w 1133"/>
                      <a:gd name="T35" fmla="*/ 310 h 318"/>
                      <a:gd name="T36" fmla="*/ 787 w 1133"/>
                      <a:gd name="T37" fmla="*/ 306 h 318"/>
                      <a:gd name="T38" fmla="*/ 836 w 1133"/>
                      <a:gd name="T39" fmla="*/ 298 h 318"/>
                      <a:gd name="T40" fmla="*/ 883 w 1133"/>
                      <a:gd name="T41" fmla="*/ 290 h 318"/>
                      <a:gd name="T42" fmla="*/ 927 w 1133"/>
                      <a:gd name="T43" fmla="*/ 282 h 318"/>
                      <a:gd name="T44" fmla="*/ 968 w 1133"/>
                      <a:gd name="T45" fmla="*/ 272 h 318"/>
                      <a:gd name="T46" fmla="*/ 1003 w 1133"/>
                      <a:gd name="T47" fmla="*/ 260 h 318"/>
                      <a:gd name="T48" fmla="*/ 1037 w 1133"/>
                      <a:gd name="T49" fmla="*/ 249 h 318"/>
                      <a:gd name="T50" fmla="*/ 1064 w 1133"/>
                      <a:gd name="T51" fmla="*/ 235 h 318"/>
                      <a:gd name="T52" fmla="*/ 1088 w 1133"/>
                      <a:gd name="T53" fmla="*/ 221 h 318"/>
                      <a:gd name="T54" fmla="*/ 1108 w 1133"/>
                      <a:gd name="T55" fmla="*/ 207 h 318"/>
                      <a:gd name="T56" fmla="*/ 1121 w 1133"/>
                      <a:gd name="T57" fmla="*/ 191 h 318"/>
                      <a:gd name="T58" fmla="*/ 1131 w 1133"/>
                      <a:gd name="T59" fmla="*/ 176 h 318"/>
                      <a:gd name="T60" fmla="*/ 1133 w 1133"/>
                      <a:gd name="T61" fmla="*/ 160 h 318"/>
                      <a:gd name="T62" fmla="*/ 1131 w 1133"/>
                      <a:gd name="T63" fmla="*/ 144 h 318"/>
                      <a:gd name="T64" fmla="*/ 1121 w 1133"/>
                      <a:gd name="T65" fmla="*/ 128 h 318"/>
                      <a:gd name="T66" fmla="*/ 1108 w 1133"/>
                      <a:gd name="T67" fmla="*/ 113 h 318"/>
                      <a:gd name="T68" fmla="*/ 1088 w 1133"/>
                      <a:gd name="T69" fmla="*/ 97 h 318"/>
                      <a:gd name="T70" fmla="*/ 1064 w 1133"/>
                      <a:gd name="T71" fmla="*/ 83 h 318"/>
                      <a:gd name="T72" fmla="*/ 1037 w 1133"/>
                      <a:gd name="T73" fmla="*/ 71 h 318"/>
                      <a:gd name="T74" fmla="*/ 1003 w 1133"/>
                      <a:gd name="T75" fmla="*/ 58 h 318"/>
                      <a:gd name="T76" fmla="*/ 968 w 1133"/>
                      <a:gd name="T77" fmla="*/ 48 h 318"/>
                      <a:gd name="T78" fmla="*/ 927 w 1133"/>
                      <a:gd name="T79" fmla="*/ 36 h 318"/>
                      <a:gd name="T80" fmla="*/ 883 w 1133"/>
                      <a:gd name="T81" fmla="*/ 28 h 318"/>
                      <a:gd name="T82" fmla="*/ 836 w 1133"/>
                      <a:gd name="T83" fmla="*/ 20 h 318"/>
                      <a:gd name="T84" fmla="*/ 787 w 1133"/>
                      <a:gd name="T85" fmla="*/ 12 h 318"/>
                      <a:gd name="T86" fmla="*/ 736 w 1133"/>
                      <a:gd name="T87" fmla="*/ 8 h 318"/>
                      <a:gd name="T88" fmla="*/ 681 w 1133"/>
                      <a:gd name="T89" fmla="*/ 4 h 318"/>
                      <a:gd name="T90" fmla="*/ 567 w 1133"/>
                      <a:gd name="T91" fmla="*/ 0 h 318"/>
                      <a:gd name="T92" fmla="*/ 453 w 1133"/>
                      <a:gd name="T93" fmla="*/ 4 h 318"/>
                      <a:gd name="T94" fmla="*/ 398 w 1133"/>
                      <a:gd name="T95" fmla="*/ 8 h 318"/>
                      <a:gd name="T96" fmla="*/ 347 w 1133"/>
                      <a:gd name="T97" fmla="*/ 12 h 318"/>
                      <a:gd name="T98" fmla="*/ 297 w 1133"/>
                      <a:gd name="T99" fmla="*/ 20 h 318"/>
                      <a:gd name="T100" fmla="*/ 250 w 1133"/>
                      <a:gd name="T101" fmla="*/ 28 h 318"/>
                      <a:gd name="T102" fmla="*/ 207 w 1133"/>
                      <a:gd name="T103" fmla="*/ 36 h 318"/>
                      <a:gd name="T104" fmla="*/ 166 w 1133"/>
                      <a:gd name="T105" fmla="*/ 48 h 318"/>
                      <a:gd name="T106" fmla="*/ 130 w 1133"/>
                      <a:gd name="T107" fmla="*/ 58 h 318"/>
                      <a:gd name="T108" fmla="*/ 97 w 1133"/>
                      <a:gd name="T109" fmla="*/ 71 h 318"/>
                      <a:gd name="T110" fmla="*/ 69 w 1133"/>
                      <a:gd name="T111" fmla="*/ 83 h 318"/>
                      <a:gd name="T112" fmla="*/ 46 w 1133"/>
                      <a:gd name="T113" fmla="*/ 97 h 318"/>
                      <a:gd name="T114" fmla="*/ 26 w 1133"/>
                      <a:gd name="T115" fmla="*/ 113 h 318"/>
                      <a:gd name="T116" fmla="*/ 12 w 1133"/>
                      <a:gd name="T117" fmla="*/ 128 h 318"/>
                      <a:gd name="T118" fmla="*/ 4 w 1133"/>
                      <a:gd name="T119" fmla="*/ 144 h 318"/>
                      <a:gd name="T120" fmla="*/ 0 w 1133"/>
                      <a:gd name="T121" fmla="*/ 160 h 3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318"/>
                      <a:gd name="T185" fmla="*/ 1133 w 1133"/>
                      <a:gd name="T186" fmla="*/ 318 h 3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318">
                        <a:moveTo>
                          <a:pt x="0" y="160"/>
                        </a:moveTo>
                        <a:lnTo>
                          <a:pt x="4" y="176"/>
                        </a:lnTo>
                        <a:lnTo>
                          <a:pt x="12" y="191"/>
                        </a:lnTo>
                        <a:lnTo>
                          <a:pt x="26" y="207"/>
                        </a:lnTo>
                        <a:lnTo>
                          <a:pt x="46" y="221"/>
                        </a:lnTo>
                        <a:lnTo>
                          <a:pt x="69" y="235"/>
                        </a:lnTo>
                        <a:lnTo>
                          <a:pt x="97" y="249"/>
                        </a:lnTo>
                        <a:lnTo>
                          <a:pt x="130" y="260"/>
                        </a:lnTo>
                        <a:lnTo>
                          <a:pt x="166" y="272"/>
                        </a:lnTo>
                        <a:lnTo>
                          <a:pt x="207" y="282"/>
                        </a:lnTo>
                        <a:lnTo>
                          <a:pt x="250" y="290"/>
                        </a:lnTo>
                        <a:lnTo>
                          <a:pt x="297" y="298"/>
                        </a:lnTo>
                        <a:lnTo>
                          <a:pt x="347" y="306"/>
                        </a:lnTo>
                        <a:lnTo>
                          <a:pt x="398" y="310"/>
                        </a:lnTo>
                        <a:lnTo>
                          <a:pt x="453" y="314"/>
                        </a:lnTo>
                        <a:lnTo>
                          <a:pt x="567" y="318"/>
                        </a:lnTo>
                        <a:lnTo>
                          <a:pt x="681" y="314"/>
                        </a:lnTo>
                        <a:lnTo>
                          <a:pt x="736" y="310"/>
                        </a:lnTo>
                        <a:lnTo>
                          <a:pt x="787" y="306"/>
                        </a:lnTo>
                        <a:lnTo>
                          <a:pt x="836" y="298"/>
                        </a:lnTo>
                        <a:lnTo>
                          <a:pt x="883" y="290"/>
                        </a:lnTo>
                        <a:lnTo>
                          <a:pt x="927" y="282"/>
                        </a:lnTo>
                        <a:lnTo>
                          <a:pt x="968" y="272"/>
                        </a:lnTo>
                        <a:lnTo>
                          <a:pt x="1003" y="260"/>
                        </a:lnTo>
                        <a:lnTo>
                          <a:pt x="1037" y="249"/>
                        </a:lnTo>
                        <a:lnTo>
                          <a:pt x="1064" y="235"/>
                        </a:lnTo>
                        <a:lnTo>
                          <a:pt x="1088" y="221"/>
                        </a:lnTo>
                        <a:lnTo>
                          <a:pt x="1108" y="207"/>
                        </a:lnTo>
                        <a:lnTo>
                          <a:pt x="1121" y="191"/>
                        </a:lnTo>
                        <a:lnTo>
                          <a:pt x="1131" y="176"/>
                        </a:lnTo>
                        <a:lnTo>
                          <a:pt x="1133" y="160"/>
                        </a:lnTo>
                        <a:lnTo>
                          <a:pt x="1131" y="144"/>
                        </a:lnTo>
                        <a:lnTo>
                          <a:pt x="1121" y="128"/>
                        </a:lnTo>
                        <a:lnTo>
                          <a:pt x="1108" y="113"/>
                        </a:lnTo>
                        <a:lnTo>
                          <a:pt x="1088" y="97"/>
                        </a:lnTo>
                        <a:lnTo>
                          <a:pt x="1064" y="83"/>
                        </a:lnTo>
                        <a:lnTo>
                          <a:pt x="1037" y="71"/>
                        </a:lnTo>
                        <a:lnTo>
                          <a:pt x="1003" y="58"/>
                        </a:lnTo>
                        <a:lnTo>
                          <a:pt x="968" y="48"/>
                        </a:lnTo>
                        <a:lnTo>
                          <a:pt x="927" y="36"/>
                        </a:lnTo>
                        <a:lnTo>
                          <a:pt x="883" y="28"/>
                        </a:lnTo>
                        <a:lnTo>
                          <a:pt x="836" y="20"/>
                        </a:lnTo>
                        <a:lnTo>
                          <a:pt x="787" y="12"/>
                        </a:lnTo>
                        <a:lnTo>
                          <a:pt x="736" y="8"/>
                        </a:lnTo>
                        <a:lnTo>
                          <a:pt x="681" y="4"/>
                        </a:lnTo>
                        <a:lnTo>
                          <a:pt x="567" y="0"/>
                        </a:lnTo>
                        <a:lnTo>
                          <a:pt x="453" y="4"/>
                        </a:lnTo>
                        <a:lnTo>
                          <a:pt x="398" y="8"/>
                        </a:lnTo>
                        <a:lnTo>
                          <a:pt x="347" y="12"/>
                        </a:lnTo>
                        <a:lnTo>
                          <a:pt x="297" y="20"/>
                        </a:lnTo>
                        <a:lnTo>
                          <a:pt x="250" y="28"/>
                        </a:lnTo>
                        <a:lnTo>
                          <a:pt x="207" y="36"/>
                        </a:lnTo>
                        <a:lnTo>
                          <a:pt x="166" y="48"/>
                        </a:lnTo>
                        <a:lnTo>
                          <a:pt x="130" y="58"/>
                        </a:lnTo>
                        <a:lnTo>
                          <a:pt x="97" y="71"/>
                        </a:lnTo>
                        <a:lnTo>
                          <a:pt x="69" y="83"/>
                        </a:lnTo>
                        <a:lnTo>
                          <a:pt x="46" y="97"/>
                        </a:lnTo>
                        <a:lnTo>
                          <a:pt x="26" y="113"/>
                        </a:lnTo>
                        <a:lnTo>
                          <a:pt x="12" y="128"/>
                        </a:lnTo>
                        <a:lnTo>
                          <a:pt x="4" y="144"/>
                        </a:lnTo>
                        <a:lnTo>
                          <a:pt x="0" y="160"/>
                        </a:lnTo>
                        <a:close/>
                      </a:path>
                    </a:pathLst>
                  </a:custGeom>
                  <a:solidFill>
                    <a:srgbClr val="FFFFD6"/>
                  </a:solidFill>
                  <a:ln w="9525">
                    <a:noFill/>
                    <a:round/>
                    <a:headEnd/>
                    <a:tailEnd/>
                  </a:ln>
                </p:spPr>
                <p:txBody>
                  <a:bodyPr/>
                  <a:lstStyle/>
                  <a:p>
                    <a:endParaRPr lang="en-US"/>
                  </a:p>
                </p:txBody>
              </p:sp>
              <p:sp>
                <p:nvSpPr>
                  <p:cNvPr id="32855" name="Freeform 57"/>
                  <p:cNvSpPr>
                    <a:spLocks noEditPoints="1"/>
                  </p:cNvSpPr>
                  <p:nvPr/>
                </p:nvSpPr>
                <p:spPr bwMode="auto">
                  <a:xfrm>
                    <a:off x="1690" y="3473"/>
                    <a:ext cx="584" cy="680"/>
                  </a:xfrm>
                  <a:custGeom>
                    <a:avLst/>
                    <a:gdLst>
                      <a:gd name="T0" fmla="*/ 364 w 1168"/>
                      <a:gd name="T1" fmla="*/ 12 h 1359"/>
                      <a:gd name="T2" fmla="*/ 261 w 1168"/>
                      <a:gd name="T3" fmla="*/ 27 h 1359"/>
                      <a:gd name="T4" fmla="*/ 139 w 1168"/>
                      <a:gd name="T5" fmla="*/ 59 h 1359"/>
                      <a:gd name="T6" fmla="*/ 55 w 1168"/>
                      <a:gd name="T7" fmla="*/ 98 h 1359"/>
                      <a:gd name="T8" fmla="*/ 15 w 1168"/>
                      <a:gd name="T9" fmla="*/ 132 h 1359"/>
                      <a:gd name="T10" fmla="*/ 4 w 1168"/>
                      <a:gd name="T11" fmla="*/ 161 h 1359"/>
                      <a:gd name="T12" fmla="*/ 4 w 1168"/>
                      <a:gd name="T13" fmla="*/ 1197 h 1359"/>
                      <a:gd name="T14" fmla="*/ 15 w 1168"/>
                      <a:gd name="T15" fmla="*/ 1227 h 1359"/>
                      <a:gd name="T16" fmla="*/ 55 w 1168"/>
                      <a:gd name="T17" fmla="*/ 1260 h 1359"/>
                      <a:gd name="T18" fmla="*/ 139 w 1168"/>
                      <a:gd name="T19" fmla="*/ 1300 h 1359"/>
                      <a:gd name="T20" fmla="*/ 261 w 1168"/>
                      <a:gd name="T21" fmla="*/ 1331 h 1359"/>
                      <a:gd name="T22" fmla="*/ 364 w 1168"/>
                      <a:gd name="T23" fmla="*/ 1347 h 1359"/>
                      <a:gd name="T24" fmla="*/ 584 w 1168"/>
                      <a:gd name="T25" fmla="*/ 1359 h 1359"/>
                      <a:gd name="T26" fmla="*/ 804 w 1168"/>
                      <a:gd name="T27" fmla="*/ 1347 h 1359"/>
                      <a:gd name="T28" fmla="*/ 908 w 1168"/>
                      <a:gd name="T29" fmla="*/ 1331 h 1359"/>
                      <a:gd name="T30" fmla="*/ 1028 w 1168"/>
                      <a:gd name="T31" fmla="*/ 1300 h 1359"/>
                      <a:gd name="T32" fmla="*/ 1113 w 1168"/>
                      <a:gd name="T33" fmla="*/ 1260 h 1359"/>
                      <a:gd name="T34" fmla="*/ 1152 w 1168"/>
                      <a:gd name="T35" fmla="*/ 1227 h 1359"/>
                      <a:gd name="T36" fmla="*/ 1166 w 1168"/>
                      <a:gd name="T37" fmla="*/ 1197 h 1359"/>
                      <a:gd name="T38" fmla="*/ 1166 w 1168"/>
                      <a:gd name="T39" fmla="*/ 161 h 1359"/>
                      <a:gd name="T40" fmla="*/ 1152 w 1168"/>
                      <a:gd name="T41" fmla="*/ 132 h 1359"/>
                      <a:gd name="T42" fmla="*/ 1113 w 1168"/>
                      <a:gd name="T43" fmla="*/ 98 h 1359"/>
                      <a:gd name="T44" fmla="*/ 1028 w 1168"/>
                      <a:gd name="T45" fmla="*/ 59 h 1359"/>
                      <a:gd name="T46" fmla="*/ 908 w 1168"/>
                      <a:gd name="T47" fmla="*/ 27 h 1359"/>
                      <a:gd name="T48" fmla="*/ 804 w 1168"/>
                      <a:gd name="T49" fmla="*/ 12 h 1359"/>
                      <a:gd name="T50" fmla="*/ 584 w 1168"/>
                      <a:gd name="T51" fmla="*/ 0 h 1359"/>
                      <a:gd name="T52" fmla="*/ 698 w 1168"/>
                      <a:gd name="T53" fmla="*/ 39 h 1359"/>
                      <a:gd name="T54" fmla="*/ 853 w 1168"/>
                      <a:gd name="T55" fmla="*/ 55 h 1359"/>
                      <a:gd name="T56" fmla="*/ 895 w 1168"/>
                      <a:gd name="T57" fmla="*/ 61 h 1359"/>
                      <a:gd name="T58" fmla="*/ 1015 w 1168"/>
                      <a:gd name="T59" fmla="*/ 92 h 1359"/>
                      <a:gd name="T60" fmla="*/ 1099 w 1168"/>
                      <a:gd name="T61" fmla="*/ 132 h 1359"/>
                      <a:gd name="T62" fmla="*/ 1113 w 1168"/>
                      <a:gd name="T63" fmla="*/ 142 h 1359"/>
                      <a:gd name="T64" fmla="*/ 1123 w 1168"/>
                      <a:gd name="T65" fmla="*/ 151 h 1359"/>
                      <a:gd name="T66" fmla="*/ 1131 w 1168"/>
                      <a:gd name="T67" fmla="*/ 161 h 1359"/>
                      <a:gd name="T68" fmla="*/ 1131 w 1168"/>
                      <a:gd name="T69" fmla="*/ 1197 h 1359"/>
                      <a:gd name="T70" fmla="*/ 1123 w 1168"/>
                      <a:gd name="T71" fmla="*/ 1207 h 1359"/>
                      <a:gd name="T72" fmla="*/ 1113 w 1168"/>
                      <a:gd name="T73" fmla="*/ 1217 h 1359"/>
                      <a:gd name="T74" fmla="*/ 1099 w 1168"/>
                      <a:gd name="T75" fmla="*/ 1227 h 1359"/>
                      <a:gd name="T76" fmla="*/ 1015 w 1168"/>
                      <a:gd name="T77" fmla="*/ 1266 h 1359"/>
                      <a:gd name="T78" fmla="*/ 895 w 1168"/>
                      <a:gd name="T79" fmla="*/ 1298 h 1359"/>
                      <a:gd name="T80" fmla="*/ 853 w 1168"/>
                      <a:gd name="T81" fmla="*/ 1304 h 1359"/>
                      <a:gd name="T82" fmla="*/ 698 w 1168"/>
                      <a:gd name="T83" fmla="*/ 1319 h 1359"/>
                      <a:gd name="T84" fmla="*/ 415 w 1168"/>
                      <a:gd name="T85" fmla="*/ 1315 h 1359"/>
                      <a:gd name="T86" fmla="*/ 267 w 1168"/>
                      <a:gd name="T87" fmla="*/ 1296 h 1359"/>
                      <a:gd name="T88" fmla="*/ 230 w 1168"/>
                      <a:gd name="T89" fmla="*/ 1288 h 1359"/>
                      <a:gd name="T90" fmla="*/ 122 w 1168"/>
                      <a:gd name="T91" fmla="*/ 1254 h 1359"/>
                      <a:gd name="T92" fmla="*/ 63 w 1168"/>
                      <a:gd name="T93" fmla="*/ 1244 h 1359"/>
                      <a:gd name="T94" fmla="*/ 41 w 1168"/>
                      <a:gd name="T95" fmla="*/ 1201 h 1359"/>
                      <a:gd name="T96" fmla="*/ 37 w 1168"/>
                      <a:gd name="T97" fmla="*/ 1191 h 1359"/>
                      <a:gd name="T98" fmla="*/ 35 w 1168"/>
                      <a:gd name="T99" fmla="*/ 1181 h 1359"/>
                      <a:gd name="T100" fmla="*/ 21 w 1168"/>
                      <a:gd name="T101" fmla="*/ 161 h 1359"/>
                      <a:gd name="T102" fmla="*/ 29 w 1168"/>
                      <a:gd name="T103" fmla="*/ 145 h 1359"/>
                      <a:gd name="T104" fmla="*/ 74 w 1168"/>
                      <a:gd name="T105" fmla="*/ 128 h 1359"/>
                      <a:gd name="T106" fmla="*/ 92 w 1168"/>
                      <a:gd name="T107" fmla="*/ 118 h 1359"/>
                      <a:gd name="T108" fmla="*/ 190 w 1168"/>
                      <a:gd name="T109" fmla="*/ 80 h 1359"/>
                      <a:gd name="T110" fmla="*/ 267 w 1168"/>
                      <a:gd name="T111" fmla="*/ 45 h 1359"/>
                      <a:gd name="T112" fmla="*/ 364 w 1168"/>
                      <a:gd name="T113" fmla="*/ 47 h 1359"/>
                      <a:gd name="T114" fmla="*/ 584 w 1168"/>
                      <a:gd name="T115" fmla="*/ 35 h 13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8"/>
                      <a:gd name="T175" fmla="*/ 0 h 1359"/>
                      <a:gd name="T176" fmla="*/ 1168 w 1168"/>
                      <a:gd name="T177" fmla="*/ 1359 h 13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8" h="1359">
                        <a:moveTo>
                          <a:pt x="470" y="4"/>
                        </a:moveTo>
                        <a:lnTo>
                          <a:pt x="415" y="8"/>
                        </a:lnTo>
                        <a:lnTo>
                          <a:pt x="364" y="12"/>
                        </a:lnTo>
                        <a:lnTo>
                          <a:pt x="314" y="19"/>
                        </a:lnTo>
                        <a:lnTo>
                          <a:pt x="267" y="27"/>
                        </a:lnTo>
                        <a:lnTo>
                          <a:pt x="261" y="27"/>
                        </a:lnTo>
                        <a:lnTo>
                          <a:pt x="216" y="37"/>
                        </a:lnTo>
                        <a:lnTo>
                          <a:pt x="177" y="47"/>
                        </a:lnTo>
                        <a:lnTo>
                          <a:pt x="139" y="59"/>
                        </a:lnTo>
                        <a:lnTo>
                          <a:pt x="108" y="71"/>
                        </a:lnTo>
                        <a:lnTo>
                          <a:pt x="78" y="84"/>
                        </a:lnTo>
                        <a:lnTo>
                          <a:pt x="55" y="98"/>
                        </a:lnTo>
                        <a:lnTo>
                          <a:pt x="49" y="102"/>
                        </a:lnTo>
                        <a:lnTo>
                          <a:pt x="29" y="116"/>
                        </a:lnTo>
                        <a:lnTo>
                          <a:pt x="15" y="132"/>
                        </a:lnTo>
                        <a:lnTo>
                          <a:pt x="12" y="138"/>
                        </a:lnTo>
                        <a:lnTo>
                          <a:pt x="4" y="153"/>
                        </a:lnTo>
                        <a:lnTo>
                          <a:pt x="4" y="161"/>
                        </a:lnTo>
                        <a:lnTo>
                          <a:pt x="0" y="177"/>
                        </a:lnTo>
                        <a:lnTo>
                          <a:pt x="0" y="1181"/>
                        </a:lnTo>
                        <a:lnTo>
                          <a:pt x="4" y="1197"/>
                        </a:lnTo>
                        <a:lnTo>
                          <a:pt x="4" y="1205"/>
                        </a:lnTo>
                        <a:lnTo>
                          <a:pt x="12" y="1221"/>
                        </a:lnTo>
                        <a:lnTo>
                          <a:pt x="15" y="1227"/>
                        </a:lnTo>
                        <a:lnTo>
                          <a:pt x="29" y="1242"/>
                        </a:lnTo>
                        <a:lnTo>
                          <a:pt x="49" y="1256"/>
                        </a:lnTo>
                        <a:lnTo>
                          <a:pt x="55" y="1260"/>
                        </a:lnTo>
                        <a:lnTo>
                          <a:pt x="78" y="1274"/>
                        </a:lnTo>
                        <a:lnTo>
                          <a:pt x="108" y="1288"/>
                        </a:lnTo>
                        <a:lnTo>
                          <a:pt x="139" y="1300"/>
                        </a:lnTo>
                        <a:lnTo>
                          <a:pt x="177" y="1311"/>
                        </a:lnTo>
                        <a:lnTo>
                          <a:pt x="216" y="1321"/>
                        </a:lnTo>
                        <a:lnTo>
                          <a:pt x="261" y="1331"/>
                        </a:lnTo>
                        <a:lnTo>
                          <a:pt x="267" y="1331"/>
                        </a:lnTo>
                        <a:lnTo>
                          <a:pt x="314" y="1339"/>
                        </a:lnTo>
                        <a:lnTo>
                          <a:pt x="364" y="1347"/>
                        </a:lnTo>
                        <a:lnTo>
                          <a:pt x="415" y="1351"/>
                        </a:lnTo>
                        <a:lnTo>
                          <a:pt x="470" y="1355"/>
                        </a:lnTo>
                        <a:lnTo>
                          <a:pt x="584" y="1359"/>
                        </a:lnTo>
                        <a:lnTo>
                          <a:pt x="698" y="1355"/>
                        </a:lnTo>
                        <a:lnTo>
                          <a:pt x="753" y="1351"/>
                        </a:lnTo>
                        <a:lnTo>
                          <a:pt x="804" y="1347"/>
                        </a:lnTo>
                        <a:lnTo>
                          <a:pt x="853" y="1339"/>
                        </a:lnTo>
                        <a:lnTo>
                          <a:pt x="900" y="1331"/>
                        </a:lnTo>
                        <a:lnTo>
                          <a:pt x="908" y="1331"/>
                        </a:lnTo>
                        <a:lnTo>
                          <a:pt x="952" y="1321"/>
                        </a:lnTo>
                        <a:lnTo>
                          <a:pt x="991" y="1311"/>
                        </a:lnTo>
                        <a:lnTo>
                          <a:pt x="1028" y="1300"/>
                        </a:lnTo>
                        <a:lnTo>
                          <a:pt x="1060" y="1288"/>
                        </a:lnTo>
                        <a:lnTo>
                          <a:pt x="1089" y="1274"/>
                        </a:lnTo>
                        <a:lnTo>
                          <a:pt x="1113" y="1260"/>
                        </a:lnTo>
                        <a:lnTo>
                          <a:pt x="1119" y="1256"/>
                        </a:lnTo>
                        <a:lnTo>
                          <a:pt x="1138" y="1242"/>
                        </a:lnTo>
                        <a:lnTo>
                          <a:pt x="1152" y="1227"/>
                        </a:lnTo>
                        <a:lnTo>
                          <a:pt x="1156" y="1221"/>
                        </a:lnTo>
                        <a:lnTo>
                          <a:pt x="1164" y="1205"/>
                        </a:lnTo>
                        <a:lnTo>
                          <a:pt x="1166" y="1197"/>
                        </a:lnTo>
                        <a:lnTo>
                          <a:pt x="1168" y="1181"/>
                        </a:lnTo>
                        <a:lnTo>
                          <a:pt x="1168" y="177"/>
                        </a:lnTo>
                        <a:lnTo>
                          <a:pt x="1166" y="161"/>
                        </a:lnTo>
                        <a:lnTo>
                          <a:pt x="1164" y="153"/>
                        </a:lnTo>
                        <a:lnTo>
                          <a:pt x="1156" y="138"/>
                        </a:lnTo>
                        <a:lnTo>
                          <a:pt x="1152" y="132"/>
                        </a:lnTo>
                        <a:lnTo>
                          <a:pt x="1138" y="116"/>
                        </a:lnTo>
                        <a:lnTo>
                          <a:pt x="1119" y="102"/>
                        </a:lnTo>
                        <a:lnTo>
                          <a:pt x="1113" y="98"/>
                        </a:lnTo>
                        <a:lnTo>
                          <a:pt x="1089" y="84"/>
                        </a:lnTo>
                        <a:lnTo>
                          <a:pt x="1060" y="71"/>
                        </a:lnTo>
                        <a:lnTo>
                          <a:pt x="1028" y="59"/>
                        </a:lnTo>
                        <a:lnTo>
                          <a:pt x="991" y="47"/>
                        </a:lnTo>
                        <a:lnTo>
                          <a:pt x="952" y="37"/>
                        </a:lnTo>
                        <a:lnTo>
                          <a:pt x="908" y="27"/>
                        </a:lnTo>
                        <a:lnTo>
                          <a:pt x="900" y="27"/>
                        </a:lnTo>
                        <a:lnTo>
                          <a:pt x="853" y="19"/>
                        </a:lnTo>
                        <a:lnTo>
                          <a:pt x="804" y="12"/>
                        </a:lnTo>
                        <a:lnTo>
                          <a:pt x="753" y="8"/>
                        </a:lnTo>
                        <a:lnTo>
                          <a:pt x="698" y="4"/>
                        </a:lnTo>
                        <a:lnTo>
                          <a:pt x="584" y="0"/>
                        </a:lnTo>
                        <a:lnTo>
                          <a:pt x="470" y="4"/>
                        </a:lnTo>
                        <a:close/>
                        <a:moveTo>
                          <a:pt x="584" y="35"/>
                        </a:moveTo>
                        <a:lnTo>
                          <a:pt x="698" y="39"/>
                        </a:lnTo>
                        <a:lnTo>
                          <a:pt x="753" y="43"/>
                        </a:lnTo>
                        <a:lnTo>
                          <a:pt x="804" y="47"/>
                        </a:lnTo>
                        <a:lnTo>
                          <a:pt x="853" y="55"/>
                        </a:lnTo>
                        <a:lnTo>
                          <a:pt x="900" y="63"/>
                        </a:lnTo>
                        <a:lnTo>
                          <a:pt x="900" y="45"/>
                        </a:lnTo>
                        <a:lnTo>
                          <a:pt x="895" y="61"/>
                        </a:lnTo>
                        <a:lnTo>
                          <a:pt x="938" y="71"/>
                        </a:lnTo>
                        <a:lnTo>
                          <a:pt x="977" y="80"/>
                        </a:lnTo>
                        <a:lnTo>
                          <a:pt x="1015" y="92"/>
                        </a:lnTo>
                        <a:lnTo>
                          <a:pt x="1046" y="104"/>
                        </a:lnTo>
                        <a:lnTo>
                          <a:pt x="1075" y="118"/>
                        </a:lnTo>
                        <a:lnTo>
                          <a:pt x="1099" y="132"/>
                        </a:lnTo>
                        <a:lnTo>
                          <a:pt x="1105" y="114"/>
                        </a:lnTo>
                        <a:lnTo>
                          <a:pt x="1093" y="128"/>
                        </a:lnTo>
                        <a:lnTo>
                          <a:pt x="1113" y="142"/>
                        </a:lnTo>
                        <a:lnTo>
                          <a:pt x="1127" y="157"/>
                        </a:lnTo>
                        <a:lnTo>
                          <a:pt x="1138" y="145"/>
                        </a:lnTo>
                        <a:lnTo>
                          <a:pt x="1123" y="151"/>
                        </a:lnTo>
                        <a:lnTo>
                          <a:pt x="1131" y="167"/>
                        </a:lnTo>
                        <a:lnTo>
                          <a:pt x="1148" y="161"/>
                        </a:lnTo>
                        <a:lnTo>
                          <a:pt x="1131" y="161"/>
                        </a:lnTo>
                        <a:lnTo>
                          <a:pt x="1133" y="177"/>
                        </a:lnTo>
                        <a:lnTo>
                          <a:pt x="1133" y="1181"/>
                        </a:lnTo>
                        <a:lnTo>
                          <a:pt x="1131" y="1197"/>
                        </a:lnTo>
                        <a:lnTo>
                          <a:pt x="1148" y="1197"/>
                        </a:lnTo>
                        <a:lnTo>
                          <a:pt x="1131" y="1191"/>
                        </a:lnTo>
                        <a:lnTo>
                          <a:pt x="1123" y="1207"/>
                        </a:lnTo>
                        <a:lnTo>
                          <a:pt x="1138" y="1213"/>
                        </a:lnTo>
                        <a:lnTo>
                          <a:pt x="1127" y="1201"/>
                        </a:lnTo>
                        <a:lnTo>
                          <a:pt x="1113" y="1217"/>
                        </a:lnTo>
                        <a:lnTo>
                          <a:pt x="1093" y="1231"/>
                        </a:lnTo>
                        <a:lnTo>
                          <a:pt x="1105" y="1244"/>
                        </a:lnTo>
                        <a:lnTo>
                          <a:pt x="1099" y="1227"/>
                        </a:lnTo>
                        <a:lnTo>
                          <a:pt x="1075" y="1240"/>
                        </a:lnTo>
                        <a:lnTo>
                          <a:pt x="1046" y="1254"/>
                        </a:lnTo>
                        <a:lnTo>
                          <a:pt x="1015" y="1266"/>
                        </a:lnTo>
                        <a:lnTo>
                          <a:pt x="977" y="1278"/>
                        </a:lnTo>
                        <a:lnTo>
                          <a:pt x="938" y="1288"/>
                        </a:lnTo>
                        <a:lnTo>
                          <a:pt x="895" y="1298"/>
                        </a:lnTo>
                        <a:lnTo>
                          <a:pt x="900" y="1313"/>
                        </a:lnTo>
                        <a:lnTo>
                          <a:pt x="900" y="1296"/>
                        </a:lnTo>
                        <a:lnTo>
                          <a:pt x="853" y="1304"/>
                        </a:lnTo>
                        <a:lnTo>
                          <a:pt x="804" y="1311"/>
                        </a:lnTo>
                        <a:lnTo>
                          <a:pt x="753" y="1315"/>
                        </a:lnTo>
                        <a:lnTo>
                          <a:pt x="698" y="1319"/>
                        </a:lnTo>
                        <a:lnTo>
                          <a:pt x="584" y="1323"/>
                        </a:lnTo>
                        <a:lnTo>
                          <a:pt x="470" y="1319"/>
                        </a:lnTo>
                        <a:lnTo>
                          <a:pt x="415" y="1315"/>
                        </a:lnTo>
                        <a:lnTo>
                          <a:pt x="364" y="1311"/>
                        </a:lnTo>
                        <a:lnTo>
                          <a:pt x="314" y="1304"/>
                        </a:lnTo>
                        <a:lnTo>
                          <a:pt x="267" y="1296"/>
                        </a:lnTo>
                        <a:lnTo>
                          <a:pt x="267" y="1313"/>
                        </a:lnTo>
                        <a:lnTo>
                          <a:pt x="275" y="1298"/>
                        </a:lnTo>
                        <a:lnTo>
                          <a:pt x="230" y="1288"/>
                        </a:lnTo>
                        <a:lnTo>
                          <a:pt x="190" y="1278"/>
                        </a:lnTo>
                        <a:lnTo>
                          <a:pt x="153" y="1266"/>
                        </a:lnTo>
                        <a:lnTo>
                          <a:pt x="122" y="1254"/>
                        </a:lnTo>
                        <a:lnTo>
                          <a:pt x="92" y="1240"/>
                        </a:lnTo>
                        <a:lnTo>
                          <a:pt x="69" y="1227"/>
                        </a:lnTo>
                        <a:lnTo>
                          <a:pt x="63" y="1244"/>
                        </a:lnTo>
                        <a:lnTo>
                          <a:pt x="74" y="1231"/>
                        </a:lnTo>
                        <a:lnTo>
                          <a:pt x="55" y="1217"/>
                        </a:lnTo>
                        <a:lnTo>
                          <a:pt x="41" y="1201"/>
                        </a:lnTo>
                        <a:lnTo>
                          <a:pt x="29" y="1213"/>
                        </a:lnTo>
                        <a:lnTo>
                          <a:pt x="45" y="1207"/>
                        </a:lnTo>
                        <a:lnTo>
                          <a:pt x="37" y="1191"/>
                        </a:lnTo>
                        <a:lnTo>
                          <a:pt x="21" y="1197"/>
                        </a:lnTo>
                        <a:lnTo>
                          <a:pt x="39" y="1197"/>
                        </a:lnTo>
                        <a:lnTo>
                          <a:pt x="35" y="1181"/>
                        </a:lnTo>
                        <a:lnTo>
                          <a:pt x="35" y="177"/>
                        </a:lnTo>
                        <a:lnTo>
                          <a:pt x="39" y="161"/>
                        </a:lnTo>
                        <a:lnTo>
                          <a:pt x="21" y="161"/>
                        </a:lnTo>
                        <a:lnTo>
                          <a:pt x="37" y="167"/>
                        </a:lnTo>
                        <a:lnTo>
                          <a:pt x="45" y="151"/>
                        </a:lnTo>
                        <a:lnTo>
                          <a:pt x="29" y="145"/>
                        </a:lnTo>
                        <a:lnTo>
                          <a:pt x="41" y="157"/>
                        </a:lnTo>
                        <a:lnTo>
                          <a:pt x="55" y="142"/>
                        </a:lnTo>
                        <a:lnTo>
                          <a:pt x="74" y="128"/>
                        </a:lnTo>
                        <a:lnTo>
                          <a:pt x="63" y="114"/>
                        </a:lnTo>
                        <a:lnTo>
                          <a:pt x="69" y="132"/>
                        </a:lnTo>
                        <a:lnTo>
                          <a:pt x="92" y="118"/>
                        </a:lnTo>
                        <a:lnTo>
                          <a:pt x="122" y="104"/>
                        </a:lnTo>
                        <a:lnTo>
                          <a:pt x="153" y="92"/>
                        </a:lnTo>
                        <a:lnTo>
                          <a:pt x="190" y="80"/>
                        </a:lnTo>
                        <a:lnTo>
                          <a:pt x="230" y="71"/>
                        </a:lnTo>
                        <a:lnTo>
                          <a:pt x="275" y="61"/>
                        </a:lnTo>
                        <a:lnTo>
                          <a:pt x="267" y="45"/>
                        </a:lnTo>
                        <a:lnTo>
                          <a:pt x="267" y="63"/>
                        </a:lnTo>
                        <a:lnTo>
                          <a:pt x="314" y="55"/>
                        </a:lnTo>
                        <a:lnTo>
                          <a:pt x="364" y="47"/>
                        </a:lnTo>
                        <a:lnTo>
                          <a:pt x="415" y="43"/>
                        </a:lnTo>
                        <a:lnTo>
                          <a:pt x="470" y="39"/>
                        </a:lnTo>
                        <a:lnTo>
                          <a:pt x="584" y="35"/>
                        </a:lnTo>
                        <a:close/>
                      </a:path>
                    </a:pathLst>
                  </a:custGeom>
                  <a:solidFill>
                    <a:srgbClr val="000000"/>
                  </a:solidFill>
                  <a:ln w="9525">
                    <a:noFill/>
                    <a:round/>
                    <a:headEnd/>
                    <a:tailEnd/>
                  </a:ln>
                </p:spPr>
                <p:txBody>
                  <a:bodyPr/>
                  <a:lstStyle/>
                  <a:p>
                    <a:endParaRPr lang="en-US"/>
                  </a:p>
                </p:txBody>
              </p:sp>
              <p:sp>
                <p:nvSpPr>
                  <p:cNvPr id="32856" name="Freeform 58"/>
                  <p:cNvSpPr>
                    <a:spLocks/>
                  </p:cNvSpPr>
                  <p:nvPr/>
                </p:nvSpPr>
                <p:spPr bwMode="auto">
                  <a:xfrm>
                    <a:off x="1690" y="3562"/>
                    <a:ext cx="584" cy="88"/>
                  </a:xfrm>
                  <a:custGeom>
                    <a:avLst/>
                    <a:gdLst>
                      <a:gd name="T0" fmla="*/ 0 w 1168"/>
                      <a:gd name="T1" fmla="*/ 0 h 175"/>
                      <a:gd name="T2" fmla="*/ 4 w 1168"/>
                      <a:gd name="T3" fmla="*/ 24 h 175"/>
                      <a:gd name="T4" fmla="*/ 15 w 1168"/>
                      <a:gd name="T5" fmla="*/ 45 h 175"/>
                      <a:gd name="T6" fmla="*/ 49 w 1168"/>
                      <a:gd name="T7" fmla="*/ 75 h 175"/>
                      <a:gd name="T8" fmla="*/ 78 w 1168"/>
                      <a:gd name="T9" fmla="*/ 93 h 175"/>
                      <a:gd name="T10" fmla="*/ 139 w 1168"/>
                      <a:gd name="T11" fmla="*/ 116 h 175"/>
                      <a:gd name="T12" fmla="*/ 216 w 1168"/>
                      <a:gd name="T13" fmla="*/ 138 h 175"/>
                      <a:gd name="T14" fmla="*/ 267 w 1168"/>
                      <a:gd name="T15" fmla="*/ 148 h 175"/>
                      <a:gd name="T16" fmla="*/ 364 w 1168"/>
                      <a:gd name="T17" fmla="*/ 163 h 175"/>
                      <a:gd name="T18" fmla="*/ 470 w 1168"/>
                      <a:gd name="T19" fmla="*/ 171 h 175"/>
                      <a:gd name="T20" fmla="*/ 698 w 1168"/>
                      <a:gd name="T21" fmla="*/ 171 h 175"/>
                      <a:gd name="T22" fmla="*/ 804 w 1168"/>
                      <a:gd name="T23" fmla="*/ 163 h 175"/>
                      <a:gd name="T24" fmla="*/ 900 w 1168"/>
                      <a:gd name="T25" fmla="*/ 148 h 175"/>
                      <a:gd name="T26" fmla="*/ 952 w 1168"/>
                      <a:gd name="T27" fmla="*/ 138 h 175"/>
                      <a:gd name="T28" fmla="*/ 1028 w 1168"/>
                      <a:gd name="T29" fmla="*/ 116 h 175"/>
                      <a:gd name="T30" fmla="*/ 1089 w 1168"/>
                      <a:gd name="T31" fmla="*/ 93 h 175"/>
                      <a:gd name="T32" fmla="*/ 1119 w 1168"/>
                      <a:gd name="T33" fmla="*/ 75 h 175"/>
                      <a:gd name="T34" fmla="*/ 1152 w 1168"/>
                      <a:gd name="T35" fmla="*/ 45 h 175"/>
                      <a:gd name="T36" fmla="*/ 1164 w 1168"/>
                      <a:gd name="T37" fmla="*/ 24 h 175"/>
                      <a:gd name="T38" fmla="*/ 1168 w 1168"/>
                      <a:gd name="T39" fmla="*/ 0 h 175"/>
                      <a:gd name="T40" fmla="*/ 1131 w 1168"/>
                      <a:gd name="T41" fmla="*/ 16 h 175"/>
                      <a:gd name="T42" fmla="*/ 1131 w 1168"/>
                      <a:gd name="T43" fmla="*/ 10 h 175"/>
                      <a:gd name="T44" fmla="*/ 1138 w 1168"/>
                      <a:gd name="T45" fmla="*/ 31 h 175"/>
                      <a:gd name="T46" fmla="*/ 1113 w 1168"/>
                      <a:gd name="T47" fmla="*/ 33 h 175"/>
                      <a:gd name="T48" fmla="*/ 1105 w 1168"/>
                      <a:gd name="T49" fmla="*/ 61 h 175"/>
                      <a:gd name="T50" fmla="*/ 1075 w 1168"/>
                      <a:gd name="T51" fmla="*/ 59 h 175"/>
                      <a:gd name="T52" fmla="*/ 1015 w 1168"/>
                      <a:gd name="T53" fmla="*/ 83 h 175"/>
                      <a:gd name="T54" fmla="*/ 938 w 1168"/>
                      <a:gd name="T55" fmla="*/ 104 h 175"/>
                      <a:gd name="T56" fmla="*/ 900 w 1168"/>
                      <a:gd name="T57" fmla="*/ 130 h 175"/>
                      <a:gd name="T58" fmla="*/ 853 w 1168"/>
                      <a:gd name="T59" fmla="*/ 120 h 175"/>
                      <a:gd name="T60" fmla="*/ 753 w 1168"/>
                      <a:gd name="T61" fmla="*/ 132 h 175"/>
                      <a:gd name="T62" fmla="*/ 584 w 1168"/>
                      <a:gd name="T63" fmla="*/ 140 h 175"/>
                      <a:gd name="T64" fmla="*/ 415 w 1168"/>
                      <a:gd name="T65" fmla="*/ 132 h 175"/>
                      <a:gd name="T66" fmla="*/ 314 w 1168"/>
                      <a:gd name="T67" fmla="*/ 120 h 175"/>
                      <a:gd name="T68" fmla="*/ 267 w 1168"/>
                      <a:gd name="T69" fmla="*/ 130 h 175"/>
                      <a:gd name="T70" fmla="*/ 230 w 1168"/>
                      <a:gd name="T71" fmla="*/ 104 h 175"/>
                      <a:gd name="T72" fmla="*/ 153 w 1168"/>
                      <a:gd name="T73" fmla="*/ 83 h 175"/>
                      <a:gd name="T74" fmla="*/ 92 w 1168"/>
                      <a:gd name="T75" fmla="*/ 59 h 175"/>
                      <a:gd name="T76" fmla="*/ 63 w 1168"/>
                      <a:gd name="T77" fmla="*/ 61 h 175"/>
                      <a:gd name="T78" fmla="*/ 55 w 1168"/>
                      <a:gd name="T79" fmla="*/ 33 h 175"/>
                      <a:gd name="T80" fmla="*/ 29 w 1168"/>
                      <a:gd name="T81" fmla="*/ 31 h 175"/>
                      <a:gd name="T82" fmla="*/ 37 w 1168"/>
                      <a:gd name="T83" fmla="*/ 10 h 175"/>
                      <a:gd name="T84" fmla="*/ 39 w 1168"/>
                      <a:gd name="T85" fmla="*/ 16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8"/>
                      <a:gd name="T130" fmla="*/ 0 h 175"/>
                      <a:gd name="T131" fmla="*/ 1168 w 1168"/>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8" h="175">
                        <a:moveTo>
                          <a:pt x="35" y="0"/>
                        </a:moveTo>
                        <a:lnTo>
                          <a:pt x="0" y="0"/>
                        </a:lnTo>
                        <a:lnTo>
                          <a:pt x="4" y="16"/>
                        </a:lnTo>
                        <a:lnTo>
                          <a:pt x="4" y="24"/>
                        </a:lnTo>
                        <a:lnTo>
                          <a:pt x="12" y="39"/>
                        </a:lnTo>
                        <a:lnTo>
                          <a:pt x="15" y="45"/>
                        </a:lnTo>
                        <a:lnTo>
                          <a:pt x="29" y="59"/>
                        </a:lnTo>
                        <a:lnTo>
                          <a:pt x="49" y="75"/>
                        </a:lnTo>
                        <a:lnTo>
                          <a:pt x="55" y="79"/>
                        </a:lnTo>
                        <a:lnTo>
                          <a:pt x="78" y="93"/>
                        </a:lnTo>
                        <a:lnTo>
                          <a:pt x="108" y="104"/>
                        </a:lnTo>
                        <a:lnTo>
                          <a:pt x="139" y="116"/>
                        </a:lnTo>
                        <a:lnTo>
                          <a:pt x="177" y="128"/>
                        </a:lnTo>
                        <a:lnTo>
                          <a:pt x="216" y="138"/>
                        </a:lnTo>
                        <a:lnTo>
                          <a:pt x="261" y="148"/>
                        </a:lnTo>
                        <a:lnTo>
                          <a:pt x="267" y="148"/>
                        </a:lnTo>
                        <a:lnTo>
                          <a:pt x="314" y="156"/>
                        </a:lnTo>
                        <a:lnTo>
                          <a:pt x="364" y="163"/>
                        </a:lnTo>
                        <a:lnTo>
                          <a:pt x="415" y="167"/>
                        </a:lnTo>
                        <a:lnTo>
                          <a:pt x="470" y="171"/>
                        </a:lnTo>
                        <a:lnTo>
                          <a:pt x="584" y="175"/>
                        </a:lnTo>
                        <a:lnTo>
                          <a:pt x="698" y="171"/>
                        </a:lnTo>
                        <a:lnTo>
                          <a:pt x="753" y="167"/>
                        </a:lnTo>
                        <a:lnTo>
                          <a:pt x="804" y="163"/>
                        </a:lnTo>
                        <a:lnTo>
                          <a:pt x="853" y="156"/>
                        </a:lnTo>
                        <a:lnTo>
                          <a:pt x="900" y="148"/>
                        </a:lnTo>
                        <a:lnTo>
                          <a:pt x="908" y="148"/>
                        </a:lnTo>
                        <a:lnTo>
                          <a:pt x="952" y="138"/>
                        </a:lnTo>
                        <a:lnTo>
                          <a:pt x="991" y="128"/>
                        </a:lnTo>
                        <a:lnTo>
                          <a:pt x="1028" y="116"/>
                        </a:lnTo>
                        <a:lnTo>
                          <a:pt x="1060" y="104"/>
                        </a:lnTo>
                        <a:lnTo>
                          <a:pt x="1089" y="93"/>
                        </a:lnTo>
                        <a:lnTo>
                          <a:pt x="1113" y="79"/>
                        </a:lnTo>
                        <a:lnTo>
                          <a:pt x="1119" y="75"/>
                        </a:lnTo>
                        <a:lnTo>
                          <a:pt x="1138" y="59"/>
                        </a:lnTo>
                        <a:lnTo>
                          <a:pt x="1152" y="45"/>
                        </a:lnTo>
                        <a:lnTo>
                          <a:pt x="1156" y="39"/>
                        </a:lnTo>
                        <a:lnTo>
                          <a:pt x="1164" y="24"/>
                        </a:lnTo>
                        <a:lnTo>
                          <a:pt x="1166" y="16"/>
                        </a:lnTo>
                        <a:lnTo>
                          <a:pt x="1168" y="0"/>
                        </a:lnTo>
                        <a:lnTo>
                          <a:pt x="1133" y="0"/>
                        </a:lnTo>
                        <a:lnTo>
                          <a:pt x="1131" y="16"/>
                        </a:lnTo>
                        <a:lnTo>
                          <a:pt x="1148" y="16"/>
                        </a:lnTo>
                        <a:lnTo>
                          <a:pt x="1131" y="10"/>
                        </a:lnTo>
                        <a:lnTo>
                          <a:pt x="1123" y="26"/>
                        </a:lnTo>
                        <a:lnTo>
                          <a:pt x="1138" y="31"/>
                        </a:lnTo>
                        <a:lnTo>
                          <a:pt x="1127" y="20"/>
                        </a:lnTo>
                        <a:lnTo>
                          <a:pt x="1113" y="33"/>
                        </a:lnTo>
                        <a:lnTo>
                          <a:pt x="1093" y="49"/>
                        </a:lnTo>
                        <a:lnTo>
                          <a:pt x="1105" y="61"/>
                        </a:lnTo>
                        <a:lnTo>
                          <a:pt x="1099" y="45"/>
                        </a:lnTo>
                        <a:lnTo>
                          <a:pt x="1075" y="59"/>
                        </a:lnTo>
                        <a:lnTo>
                          <a:pt x="1046" y="71"/>
                        </a:lnTo>
                        <a:lnTo>
                          <a:pt x="1015" y="83"/>
                        </a:lnTo>
                        <a:lnTo>
                          <a:pt x="977" y="95"/>
                        </a:lnTo>
                        <a:lnTo>
                          <a:pt x="938" y="104"/>
                        </a:lnTo>
                        <a:lnTo>
                          <a:pt x="895" y="114"/>
                        </a:lnTo>
                        <a:lnTo>
                          <a:pt x="900" y="130"/>
                        </a:lnTo>
                        <a:lnTo>
                          <a:pt x="900" y="112"/>
                        </a:lnTo>
                        <a:lnTo>
                          <a:pt x="853" y="120"/>
                        </a:lnTo>
                        <a:lnTo>
                          <a:pt x="804" y="128"/>
                        </a:lnTo>
                        <a:lnTo>
                          <a:pt x="753" y="132"/>
                        </a:lnTo>
                        <a:lnTo>
                          <a:pt x="698" y="136"/>
                        </a:lnTo>
                        <a:lnTo>
                          <a:pt x="584" y="140"/>
                        </a:lnTo>
                        <a:lnTo>
                          <a:pt x="470" y="136"/>
                        </a:lnTo>
                        <a:lnTo>
                          <a:pt x="415" y="132"/>
                        </a:lnTo>
                        <a:lnTo>
                          <a:pt x="364" y="128"/>
                        </a:lnTo>
                        <a:lnTo>
                          <a:pt x="314" y="120"/>
                        </a:lnTo>
                        <a:lnTo>
                          <a:pt x="267" y="112"/>
                        </a:lnTo>
                        <a:lnTo>
                          <a:pt x="267" y="130"/>
                        </a:lnTo>
                        <a:lnTo>
                          <a:pt x="275" y="114"/>
                        </a:lnTo>
                        <a:lnTo>
                          <a:pt x="230" y="104"/>
                        </a:lnTo>
                        <a:lnTo>
                          <a:pt x="190" y="95"/>
                        </a:lnTo>
                        <a:lnTo>
                          <a:pt x="153" y="83"/>
                        </a:lnTo>
                        <a:lnTo>
                          <a:pt x="122" y="71"/>
                        </a:lnTo>
                        <a:lnTo>
                          <a:pt x="92" y="59"/>
                        </a:lnTo>
                        <a:lnTo>
                          <a:pt x="69" y="45"/>
                        </a:lnTo>
                        <a:lnTo>
                          <a:pt x="63" y="61"/>
                        </a:lnTo>
                        <a:lnTo>
                          <a:pt x="74" y="49"/>
                        </a:lnTo>
                        <a:lnTo>
                          <a:pt x="55" y="33"/>
                        </a:lnTo>
                        <a:lnTo>
                          <a:pt x="41" y="20"/>
                        </a:lnTo>
                        <a:lnTo>
                          <a:pt x="29" y="31"/>
                        </a:lnTo>
                        <a:lnTo>
                          <a:pt x="45" y="26"/>
                        </a:lnTo>
                        <a:lnTo>
                          <a:pt x="37" y="10"/>
                        </a:lnTo>
                        <a:lnTo>
                          <a:pt x="21" y="16"/>
                        </a:lnTo>
                        <a:lnTo>
                          <a:pt x="39" y="16"/>
                        </a:lnTo>
                        <a:lnTo>
                          <a:pt x="35" y="0"/>
                        </a:lnTo>
                        <a:close/>
                      </a:path>
                    </a:pathLst>
                  </a:custGeom>
                  <a:solidFill>
                    <a:srgbClr val="000000"/>
                  </a:solidFill>
                  <a:ln w="9525">
                    <a:noFill/>
                    <a:round/>
                    <a:headEnd/>
                    <a:tailEnd/>
                  </a:ln>
                </p:spPr>
                <p:txBody>
                  <a:bodyPr/>
                  <a:lstStyle/>
                  <a:p>
                    <a:endParaRPr lang="en-US"/>
                  </a:p>
                </p:txBody>
              </p:sp>
            </p:grpSp>
            <p:sp>
              <p:nvSpPr>
                <p:cNvPr id="32852" name="Rectangle 59"/>
                <p:cNvSpPr>
                  <a:spLocks noChangeArrowheads="1"/>
                </p:cNvSpPr>
                <p:nvPr/>
              </p:nvSpPr>
              <p:spPr bwMode="auto">
                <a:xfrm>
                  <a:off x="3414" y="3621"/>
                  <a:ext cx="448" cy="271"/>
                </a:xfrm>
                <a:prstGeom prst="rect">
                  <a:avLst/>
                </a:prstGeom>
                <a:noFill/>
                <a:ln w="9525">
                  <a:noFill/>
                  <a:miter lim="800000"/>
                  <a:headEnd/>
                  <a:tailEnd/>
                </a:ln>
              </p:spPr>
              <p:txBody>
                <a:bodyPr wrap="none" lIns="0" tIns="0" rIns="0" bIns="0">
                  <a:spAutoFit/>
                </a:bodyPr>
                <a:lstStyle/>
                <a:p>
                  <a:pPr algn="l" eaLnBrk="1" hangingPunct="1"/>
                  <a:r>
                    <a:rPr lang="en-US" sz="1400" i="1">
                      <a:solidFill>
                        <a:srgbClr val="000000"/>
                      </a:solidFill>
                      <a:latin typeface="Arial Narrow" pitchFamily="34" charset="0"/>
                    </a:rPr>
                    <a:t>DB #n</a:t>
                  </a:r>
                  <a:endParaRPr lang="en-US" sz="1400" b="0">
                    <a:latin typeface="Times New Roman" pitchFamily="18" charset="0"/>
                  </a:endParaRPr>
                </a:p>
              </p:txBody>
            </p:sp>
          </p:grpSp>
          <p:grpSp>
            <p:nvGrpSpPr>
              <p:cNvPr id="32833" name="Group 60"/>
              <p:cNvGrpSpPr>
                <a:grpSpLocks/>
              </p:cNvGrpSpPr>
              <p:nvPr/>
            </p:nvGrpSpPr>
            <p:grpSpPr bwMode="auto">
              <a:xfrm>
                <a:off x="1358" y="3514"/>
                <a:ext cx="451" cy="525"/>
                <a:chOff x="3352" y="3352"/>
                <a:chExt cx="584" cy="680"/>
              </a:xfrm>
            </p:grpSpPr>
            <p:grpSp>
              <p:nvGrpSpPr>
                <p:cNvPr id="32845" name="Group 61"/>
                <p:cNvGrpSpPr>
                  <a:grpSpLocks/>
                </p:cNvGrpSpPr>
                <p:nvPr/>
              </p:nvGrpSpPr>
              <p:grpSpPr bwMode="auto">
                <a:xfrm>
                  <a:off x="3352" y="3352"/>
                  <a:ext cx="584" cy="680"/>
                  <a:chOff x="1690" y="3473"/>
                  <a:chExt cx="584" cy="680"/>
                </a:xfrm>
              </p:grpSpPr>
              <p:sp>
                <p:nvSpPr>
                  <p:cNvPr id="32847" name="Freeform 62"/>
                  <p:cNvSpPr>
                    <a:spLocks/>
                  </p:cNvSpPr>
                  <p:nvPr/>
                </p:nvSpPr>
                <p:spPr bwMode="auto">
                  <a:xfrm>
                    <a:off x="1699" y="3482"/>
                    <a:ext cx="567" cy="662"/>
                  </a:xfrm>
                  <a:custGeom>
                    <a:avLst/>
                    <a:gdLst>
                      <a:gd name="T0" fmla="*/ 567 w 1133"/>
                      <a:gd name="T1" fmla="*/ 0 h 1324"/>
                      <a:gd name="T2" fmla="*/ 453 w 1133"/>
                      <a:gd name="T3" fmla="*/ 4 h 1324"/>
                      <a:gd name="T4" fmla="*/ 398 w 1133"/>
                      <a:gd name="T5" fmla="*/ 8 h 1324"/>
                      <a:gd name="T6" fmla="*/ 347 w 1133"/>
                      <a:gd name="T7" fmla="*/ 12 h 1324"/>
                      <a:gd name="T8" fmla="*/ 297 w 1133"/>
                      <a:gd name="T9" fmla="*/ 20 h 1324"/>
                      <a:gd name="T10" fmla="*/ 250 w 1133"/>
                      <a:gd name="T11" fmla="*/ 28 h 1324"/>
                      <a:gd name="T12" fmla="*/ 207 w 1133"/>
                      <a:gd name="T13" fmla="*/ 36 h 1324"/>
                      <a:gd name="T14" fmla="*/ 166 w 1133"/>
                      <a:gd name="T15" fmla="*/ 48 h 1324"/>
                      <a:gd name="T16" fmla="*/ 130 w 1133"/>
                      <a:gd name="T17" fmla="*/ 58 h 1324"/>
                      <a:gd name="T18" fmla="*/ 97 w 1133"/>
                      <a:gd name="T19" fmla="*/ 71 h 1324"/>
                      <a:gd name="T20" fmla="*/ 69 w 1133"/>
                      <a:gd name="T21" fmla="*/ 83 h 1324"/>
                      <a:gd name="T22" fmla="*/ 46 w 1133"/>
                      <a:gd name="T23" fmla="*/ 97 h 1324"/>
                      <a:gd name="T24" fmla="*/ 26 w 1133"/>
                      <a:gd name="T25" fmla="*/ 113 h 1324"/>
                      <a:gd name="T26" fmla="*/ 12 w 1133"/>
                      <a:gd name="T27" fmla="*/ 128 h 1324"/>
                      <a:gd name="T28" fmla="*/ 4 w 1133"/>
                      <a:gd name="T29" fmla="*/ 144 h 1324"/>
                      <a:gd name="T30" fmla="*/ 0 w 1133"/>
                      <a:gd name="T31" fmla="*/ 160 h 1324"/>
                      <a:gd name="T32" fmla="*/ 0 w 1133"/>
                      <a:gd name="T33" fmla="*/ 1164 h 1324"/>
                      <a:gd name="T34" fmla="*/ 4 w 1133"/>
                      <a:gd name="T35" fmla="*/ 1180 h 1324"/>
                      <a:gd name="T36" fmla="*/ 12 w 1133"/>
                      <a:gd name="T37" fmla="*/ 1196 h 1324"/>
                      <a:gd name="T38" fmla="*/ 26 w 1133"/>
                      <a:gd name="T39" fmla="*/ 1212 h 1324"/>
                      <a:gd name="T40" fmla="*/ 46 w 1133"/>
                      <a:gd name="T41" fmla="*/ 1227 h 1324"/>
                      <a:gd name="T42" fmla="*/ 69 w 1133"/>
                      <a:gd name="T43" fmla="*/ 1241 h 1324"/>
                      <a:gd name="T44" fmla="*/ 97 w 1133"/>
                      <a:gd name="T45" fmla="*/ 1253 h 1324"/>
                      <a:gd name="T46" fmla="*/ 130 w 1133"/>
                      <a:gd name="T47" fmla="*/ 1267 h 1324"/>
                      <a:gd name="T48" fmla="*/ 166 w 1133"/>
                      <a:gd name="T49" fmla="*/ 1277 h 1324"/>
                      <a:gd name="T50" fmla="*/ 207 w 1133"/>
                      <a:gd name="T51" fmla="*/ 1288 h 1324"/>
                      <a:gd name="T52" fmla="*/ 250 w 1133"/>
                      <a:gd name="T53" fmla="*/ 1296 h 1324"/>
                      <a:gd name="T54" fmla="*/ 297 w 1133"/>
                      <a:gd name="T55" fmla="*/ 1304 h 1324"/>
                      <a:gd name="T56" fmla="*/ 347 w 1133"/>
                      <a:gd name="T57" fmla="*/ 1312 h 1324"/>
                      <a:gd name="T58" fmla="*/ 398 w 1133"/>
                      <a:gd name="T59" fmla="*/ 1316 h 1324"/>
                      <a:gd name="T60" fmla="*/ 453 w 1133"/>
                      <a:gd name="T61" fmla="*/ 1320 h 1324"/>
                      <a:gd name="T62" fmla="*/ 567 w 1133"/>
                      <a:gd name="T63" fmla="*/ 1324 h 1324"/>
                      <a:gd name="T64" fmla="*/ 681 w 1133"/>
                      <a:gd name="T65" fmla="*/ 1320 h 1324"/>
                      <a:gd name="T66" fmla="*/ 736 w 1133"/>
                      <a:gd name="T67" fmla="*/ 1316 h 1324"/>
                      <a:gd name="T68" fmla="*/ 787 w 1133"/>
                      <a:gd name="T69" fmla="*/ 1312 h 1324"/>
                      <a:gd name="T70" fmla="*/ 836 w 1133"/>
                      <a:gd name="T71" fmla="*/ 1304 h 1324"/>
                      <a:gd name="T72" fmla="*/ 883 w 1133"/>
                      <a:gd name="T73" fmla="*/ 1296 h 1324"/>
                      <a:gd name="T74" fmla="*/ 927 w 1133"/>
                      <a:gd name="T75" fmla="*/ 1288 h 1324"/>
                      <a:gd name="T76" fmla="*/ 968 w 1133"/>
                      <a:gd name="T77" fmla="*/ 1277 h 1324"/>
                      <a:gd name="T78" fmla="*/ 1003 w 1133"/>
                      <a:gd name="T79" fmla="*/ 1267 h 1324"/>
                      <a:gd name="T80" fmla="*/ 1037 w 1133"/>
                      <a:gd name="T81" fmla="*/ 1253 h 1324"/>
                      <a:gd name="T82" fmla="*/ 1064 w 1133"/>
                      <a:gd name="T83" fmla="*/ 1241 h 1324"/>
                      <a:gd name="T84" fmla="*/ 1088 w 1133"/>
                      <a:gd name="T85" fmla="*/ 1227 h 1324"/>
                      <a:gd name="T86" fmla="*/ 1108 w 1133"/>
                      <a:gd name="T87" fmla="*/ 1212 h 1324"/>
                      <a:gd name="T88" fmla="*/ 1121 w 1133"/>
                      <a:gd name="T89" fmla="*/ 1196 h 1324"/>
                      <a:gd name="T90" fmla="*/ 1131 w 1133"/>
                      <a:gd name="T91" fmla="*/ 1180 h 1324"/>
                      <a:gd name="T92" fmla="*/ 1133 w 1133"/>
                      <a:gd name="T93" fmla="*/ 1164 h 1324"/>
                      <a:gd name="T94" fmla="*/ 1133 w 1133"/>
                      <a:gd name="T95" fmla="*/ 160 h 1324"/>
                      <a:gd name="T96" fmla="*/ 1131 w 1133"/>
                      <a:gd name="T97" fmla="*/ 144 h 1324"/>
                      <a:gd name="T98" fmla="*/ 1121 w 1133"/>
                      <a:gd name="T99" fmla="*/ 128 h 1324"/>
                      <a:gd name="T100" fmla="*/ 1108 w 1133"/>
                      <a:gd name="T101" fmla="*/ 113 h 1324"/>
                      <a:gd name="T102" fmla="*/ 1088 w 1133"/>
                      <a:gd name="T103" fmla="*/ 97 h 1324"/>
                      <a:gd name="T104" fmla="*/ 1064 w 1133"/>
                      <a:gd name="T105" fmla="*/ 83 h 1324"/>
                      <a:gd name="T106" fmla="*/ 1037 w 1133"/>
                      <a:gd name="T107" fmla="*/ 71 h 1324"/>
                      <a:gd name="T108" fmla="*/ 1003 w 1133"/>
                      <a:gd name="T109" fmla="*/ 58 h 1324"/>
                      <a:gd name="T110" fmla="*/ 968 w 1133"/>
                      <a:gd name="T111" fmla="*/ 48 h 1324"/>
                      <a:gd name="T112" fmla="*/ 927 w 1133"/>
                      <a:gd name="T113" fmla="*/ 36 h 1324"/>
                      <a:gd name="T114" fmla="*/ 883 w 1133"/>
                      <a:gd name="T115" fmla="*/ 28 h 1324"/>
                      <a:gd name="T116" fmla="*/ 836 w 1133"/>
                      <a:gd name="T117" fmla="*/ 20 h 1324"/>
                      <a:gd name="T118" fmla="*/ 787 w 1133"/>
                      <a:gd name="T119" fmla="*/ 12 h 1324"/>
                      <a:gd name="T120" fmla="*/ 736 w 1133"/>
                      <a:gd name="T121" fmla="*/ 8 h 1324"/>
                      <a:gd name="T122" fmla="*/ 681 w 1133"/>
                      <a:gd name="T123" fmla="*/ 4 h 1324"/>
                      <a:gd name="T124" fmla="*/ 567 w 1133"/>
                      <a:gd name="T125" fmla="*/ 0 h 13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3"/>
                      <a:gd name="T190" fmla="*/ 0 h 1324"/>
                      <a:gd name="T191" fmla="*/ 1133 w 1133"/>
                      <a:gd name="T192" fmla="*/ 1324 h 13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3" h="1324">
                        <a:moveTo>
                          <a:pt x="567" y="0"/>
                        </a:moveTo>
                        <a:lnTo>
                          <a:pt x="453" y="4"/>
                        </a:lnTo>
                        <a:lnTo>
                          <a:pt x="398" y="8"/>
                        </a:lnTo>
                        <a:lnTo>
                          <a:pt x="347" y="12"/>
                        </a:lnTo>
                        <a:lnTo>
                          <a:pt x="297" y="20"/>
                        </a:lnTo>
                        <a:lnTo>
                          <a:pt x="250" y="28"/>
                        </a:lnTo>
                        <a:lnTo>
                          <a:pt x="207" y="36"/>
                        </a:lnTo>
                        <a:lnTo>
                          <a:pt x="166" y="48"/>
                        </a:lnTo>
                        <a:lnTo>
                          <a:pt x="130" y="58"/>
                        </a:lnTo>
                        <a:lnTo>
                          <a:pt x="97" y="71"/>
                        </a:lnTo>
                        <a:lnTo>
                          <a:pt x="69" y="83"/>
                        </a:lnTo>
                        <a:lnTo>
                          <a:pt x="46" y="97"/>
                        </a:lnTo>
                        <a:lnTo>
                          <a:pt x="26" y="113"/>
                        </a:lnTo>
                        <a:lnTo>
                          <a:pt x="12" y="128"/>
                        </a:lnTo>
                        <a:lnTo>
                          <a:pt x="4" y="144"/>
                        </a:lnTo>
                        <a:lnTo>
                          <a:pt x="0" y="160"/>
                        </a:lnTo>
                        <a:lnTo>
                          <a:pt x="0" y="1164"/>
                        </a:lnTo>
                        <a:lnTo>
                          <a:pt x="4" y="1180"/>
                        </a:lnTo>
                        <a:lnTo>
                          <a:pt x="12" y="1196"/>
                        </a:lnTo>
                        <a:lnTo>
                          <a:pt x="26" y="1212"/>
                        </a:lnTo>
                        <a:lnTo>
                          <a:pt x="46" y="1227"/>
                        </a:lnTo>
                        <a:lnTo>
                          <a:pt x="69" y="1241"/>
                        </a:lnTo>
                        <a:lnTo>
                          <a:pt x="97" y="1253"/>
                        </a:lnTo>
                        <a:lnTo>
                          <a:pt x="130" y="1267"/>
                        </a:lnTo>
                        <a:lnTo>
                          <a:pt x="166" y="1277"/>
                        </a:lnTo>
                        <a:lnTo>
                          <a:pt x="207" y="1288"/>
                        </a:lnTo>
                        <a:lnTo>
                          <a:pt x="250" y="1296"/>
                        </a:lnTo>
                        <a:lnTo>
                          <a:pt x="297" y="1304"/>
                        </a:lnTo>
                        <a:lnTo>
                          <a:pt x="347" y="1312"/>
                        </a:lnTo>
                        <a:lnTo>
                          <a:pt x="398" y="1316"/>
                        </a:lnTo>
                        <a:lnTo>
                          <a:pt x="453" y="1320"/>
                        </a:lnTo>
                        <a:lnTo>
                          <a:pt x="567" y="1324"/>
                        </a:lnTo>
                        <a:lnTo>
                          <a:pt x="681" y="1320"/>
                        </a:lnTo>
                        <a:lnTo>
                          <a:pt x="736" y="1316"/>
                        </a:lnTo>
                        <a:lnTo>
                          <a:pt x="787" y="1312"/>
                        </a:lnTo>
                        <a:lnTo>
                          <a:pt x="836" y="1304"/>
                        </a:lnTo>
                        <a:lnTo>
                          <a:pt x="883" y="1296"/>
                        </a:lnTo>
                        <a:lnTo>
                          <a:pt x="927" y="1288"/>
                        </a:lnTo>
                        <a:lnTo>
                          <a:pt x="968" y="1277"/>
                        </a:lnTo>
                        <a:lnTo>
                          <a:pt x="1003" y="1267"/>
                        </a:lnTo>
                        <a:lnTo>
                          <a:pt x="1037" y="1253"/>
                        </a:lnTo>
                        <a:lnTo>
                          <a:pt x="1064" y="1241"/>
                        </a:lnTo>
                        <a:lnTo>
                          <a:pt x="1088" y="1227"/>
                        </a:lnTo>
                        <a:lnTo>
                          <a:pt x="1108" y="1212"/>
                        </a:lnTo>
                        <a:lnTo>
                          <a:pt x="1121" y="1196"/>
                        </a:lnTo>
                        <a:lnTo>
                          <a:pt x="1131" y="1180"/>
                        </a:lnTo>
                        <a:lnTo>
                          <a:pt x="1133" y="1164"/>
                        </a:lnTo>
                        <a:lnTo>
                          <a:pt x="1133" y="160"/>
                        </a:lnTo>
                        <a:lnTo>
                          <a:pt x="1131" y="144"/>
                        </a:lnTo>
                        <a:lnTo>
                          <a:pt x="1121" y="128"/>
                        </a:lnTo>
                        <a:lnTo>
                          <a:pt x="1108" y="113"/>
                        </a:lnTo>
                        <a:lnTo>
                          <a:pt x="1088" y="97"/>
                        </a:lnTo>
                        <a:lnTo>
                          <a:pt x="1064" y="83"/>
                        </a:lnTo>
                        <a:lnTo>
                          <a:pt x="1037" y="71"/>
                        </a:lnTo>
                        <a:lnTo>
                          <a:pt x="1003" y="58"/>
                        </a:lnTo>
                        <a:lnTo>
                          <a:pt x="968" y="48"/>
                        </a:lnTo>
                        <a:lnTo>
                          <a:pt x="927" y="36"/>
                        </a:lnTo>
                        <a:lnTo>
                          <a:pt x="883" y="28"/>
                        </a:lnTo>
                        <a:lnTo>
                          <a:pt x="836" y="20"/>
                        </a:lnTo>
                        <a:lnTo>
                          <a:pt x="787" y="12"/>
                        </a:lnTo>
                        <a:lnTo>
                          <a:pt x="736" y="8"/>
                        </a:lnTo>
                        <a:lnTo>
                          <a:pt x="681" y="4"/>
                        </a:lnTo>
                        <a:lnTo>
                          <a:pt x="567" y="0"/>
                        </a:lnTo>
                        <a:close/>
                      </a:path>
                    </a:pathLst>
                  </a:custGeom>
                  <a:solidFill>
                    <a:srgbClr val="FFFFCC"/>
                  </a:solidFill>
                  <a:ln w="9525">
                    <a:noFill/>
                    <a:round/>
                    <a:headEnd/>
                    <a:tailEnd/>
                  </a:ln>
                </p:spPr>
                <p:txBody>
                  <a:bodyPr/>
                  <a:lstStyle/>
                  <a:p>
                    <a:endParaRPr lang="en-US"/>
                  </a:p>
                </p:txBody>
              </p:sp>
              <p:sp>
                <p:nvSpPr>
                  <p:cNvPr id="32848" name="Freeform 63"/>
                  <p:cNvSpPr>
                    <a:spLocks/>
                  </p:cNvSpPr>
                  <p:nvPr/>
                </p:nvSpPr>
                <p:spPr bwMode="auto">
                  <a:xfrm>
                    <a:off x="1699" y="3482"/>
                    <a:ext cx="567" cy="159"/>
                  </a:xfrm>
                  <a:custGeom>
                    <a:avLst/>
                    <a:gdLst>
                      <a:gd name="T0" fmla="*/ 0 w 1133"/>
                      <a:gd name="T1" fmla="*/ 160 h 318"/>
                      <a:gd name="T2" fmla="*/ 4 w 1133"/>
                      <a:gd name="T3" fmla="*/ 176 h 318"/>
                      <a:gd name="T4" fmla="*/ 12 w 1133"/>
                      <a:gd name="T5" fmla="*/ 191 h 318"/>
                      <a:gd name="T6" fmla="*/ 26 w 1133"/>
                      <a:gd name="T7" fmla="*/ 207 h 318"/>
                      <a:gd name="T8" fmla="*/ 46 w 1133"/>
                      <a:gd name="T9" fmla="*/ 221 h 318"/>
                      <a:gd name="T10" fmla="*/ 69 w 1133"/>
                      <a:gd name="T11" fmla="*/ 235 h 318"/>
                      <a:gd name="T12" fmla="*/ 97 w 1133"/>
                      <a:gd name="T13" fmla="*/ 249 h 318"/>
                      <a:gd name="T14" fmla="*/ 130 w 1133"/>
                      <a:gd name="T15" fmla="*/ 260 h 318"/>
                      <a:gd name="T16" fmla="*/ 166 w 1133"/>
                      <a:gd name="T17" fmla="*/ 272 h 318"/>
                      <a:gd name="T18" fmla="*/ 207 w 1133"/>
                      <a:gd name="T19" fmla="*/ 282 h 318"/>
                      <a:gd name="T20" fmla="*/ 250 w 1133"/>
                      <a:gd name="T21" fmla="*/ 290 h 318"/>
                      <a:gd name="T22" fmla="*/ 297 w 1133"/>
                      <a:gd name="T23" fmla="*/ 298 h 318"/>
                      <a:gd name="T24" fmla="*/ 347 w 1133"/>
                      <a:gd name="T25" fmla="*/ 306 h 318"/>
                      <a:gd name="T26" fmla="*/ 398 w 1133"/>
                      <a:gd name="T27" fmla="*/ 310 h 318"/>
                      <a:gd name="T28" fmla="*/ 453 w 1133"/>
                      <a:gd name="T29" fmla="*/ 314 h 318"/>
                      <a:gd name="T30" fmla="*/ 567 w 1133"/>
                      <a:gd name="T31" fmla="*/ 318 h 318"/>
                      <a:gd name="T32" fmla="*/ 681 w 1133"/>
                      <a:gd name="T33" fmla="*/ 314 h 318"/>
                      <a:gd name="T34" fmla="*/ 736 w 1133"/>
                      <a:gd name="T35" fmla="*/ 310 h 318"/>
                      <a:gd name="T36" fmla="*/ 787 w 1133"/>
                      <a:gd name="T37" fmla="*/ 306 h 318"/>
                      <a:gd name="T38" fmla="*/ 836 w 1133"/>
                      <a:gd name="T39" fmla="*/ 298 h 318"/>
                      <a:gd name="T40" fmla="*/ 883 w 1133"/>
                      <a:gd name="T41" fmla="*/ 290 h 318"/>
                      <a:gd name="T42" fmla="*/ 927 w 1133"/>
                      <a:gd name="T43" fmla="*/ 282 h 318"/>
                      <a:gd name="T44" fmla="*/ 968 w 1133"/>
                      <a:gd name="T45" fmla="*/ 272 h 318"/>
                      <a:gd name="T46" fmla="*/ 1003 w 1133"/>
                      <a:gd name="T47" fmla="*/ 260 h 318"/>
                      <a:gd name="T48" fmla="*/ 1037 w 1133"/>
                      <a:gd name="T49" fmla="*/ 249 h 318"/>
                      <a:gd name="T50" fmla="*/ 1064 w 1133"/>
                      <a:gd name="T51" fmla="*/ 235 h 318"/>
                      <a:gd name="T52" fmla="*/ 1088 w 1133"/>
                      <a:gd name="T53" fmla="*/ 221 h 318"/>
                      <a:gd name="T54" fmla="*/ 1108 w 1133"/>
                      <a:gd name="T55" fmla="*/ 207 h 318"/>
                      <a:gd name="T56" fmla="*/ 1121 w 1133"/>
                      <a:gd name="T57" fmla="*/ 191 h 318"/>
                      <a:gd name="T58" fmla="*/ 1131 w 1133"/>
                      <a:gd name="T59" fmla="*/ 176 h 318"/>
                      <a:gd name="T60" fmla="*/ 1133 w 1133"/>
                      <a:gd name="T61" fmla="*/ 160 h 318"/>
                      <a:gd name="T62" fmla="*/ 1131 w 1133"/>
                      <a:gd name="T63" fmla="*/ 144 h 318"/>
                      <a:gd name="T64" fmla="*/ 1121 w 1133"/>
                      <a:gd name="T65" fmla="*/ 128 h 318"/>
                      <a:gd name="T66" fmla="*/ 1108 w 1133"/>
                      <a:gd name="T67" fmla="*/ 113 h 318"/>
                      <a:gd name="T68" fmla="*/ 1088 w 1133"/>
                      <a:gd name="T69" fmla="*/ 97 h 318"/>
                      <a:gd name="T70" fmla="*/ 1064 w 1133"/>
                      <a:gd name="T71" fmla="*/ 83 h 318"/>
                      <a:gd name="T72" fmla="*/ 1037 w 1133"/>
                      <a:gd name="T73" fmla="*/ 71 h 318"/>
                      <a:gd name="T74" fmla="*/ 1003 w 1133"/>
                      <a:gd name="T75" fmla="*/ 58 h 318"/>
                      <a:gd name="T76" fmla="*/ 968 w 1133"/>
                      <a:gd name="T77" fmla="*/ 48 h 318"/>
                      <a:gd name="T78" fmla="*/ 927 w 1133"/>
                      <a:gd name="T79" fmla="*/ 36 h 318"/>
                      <a:gd name="T80" fmla="*/ 883 w 1133"/>
                      <a:gd name="T81" fmla="*/ 28 h 318"/>
                      <a:gd name="T82" fmla="*/ 836 w 1133"/>
                      <a:gd name="T83" fmla="*/ 20 h 318"/>
                      <a:gd name="T84" fmla="*/ 787 w 1133"/>
                      <a:gd name="T85" fmla="*/ 12 h 318"/>
                      <a:gd name="T86" fmla="*/ 736 w 1133"/>
                      <a:gd name="T87" fmla="*/ 8 h 318"/>
                      <a:gd name="T88" fmla="*/ 681 w 1133"/>
                      <a:gd name="T89" fmla="*/ 4 h 318"/>
                      <a:gd name="T90" fmla="*/ 567 w 1133"/>
                      <a:gd name="T91" fmla="*/ 0 h 318"/>
                      <a:gd name="T92" fmla="*/ 453 w 1133"/>
                      <a:gd name="T93" fmla="*/ 4 h 318"/>
                      <a:gd name="T94" fmla="*/ 398 w 1133"/>
                      <a:gd name="T95" fmla="*/ 8 h 318"/>
                      <a:gd name="T96" fmla="*/ 347 w 1133"/>
                      <a:gd name="T97" fmla="*/ 12 h 318"/>
                      <a:gd name="T98" fmla="*/ 297 w 1133"/>
                      <a:gd name="T99" fmla="*/ 20 h 318"/>
                      <a:gd name="T100" fmla="*/ 250 w 1133"/>
                      <a:gd name="T101" fmla="*/ 28 h 318"/>
                      <a:gd name="T102" fmla="*/ 207 w 1133"/>
                      <a:gd name="T103" fmla="*/ 36 h 318"/>
                      <a:gd name="T104" fmla="*/ 166 w 1133"/>
                      <a:gd name="T105" fmla="*/ 48 h 318"/>
                      <a:gd name="T106" fmla="*/ 130 w 1133"/>
                      <a:gd name="T107" fmla="*/ 58 h 318"/>
                      <a:gd name="T108" fmla="*/ 97 w 1133"/>
                      <a:gd name="T109" fmla="*/ 71 h 318"/>
                      <a:gd name="T110" fmla="*/ 69 w 1133"/>
                      <a:gd name="T111" fmla="*/ 83 h 318"/>
                      <a:gd name="T112" fmla="*/ 46 w 1133"/>
                      <a:gd name="T113" fmla="*/ 97 h 318"/>
                      <a:gd name="T114" fmla="*/ 26 w 1133"/>
                      <a:gd name="T115" fmla="*/ 113 h 318"/>
                      <a:gd name="T116" fmla="*/ 12 w 1133"/>
                      <a:gd name="T117" fmla="*/ 128 h 318"/>
                      <a:gd name="T118" fmla="*/ 4 w 1133"/>
                      <a:gd name="T119" fmla="*/ 144 h 318"/>
                      <a:gd name="T120" fmla="*/ 0 w 1133"/>
                      <a:gd name="T121" fmla="*/ 160 h 3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318"/>
                      <a:gd name="T185" fmla="*/ 1133 w 1133"/>
                      <a:gd name="T186" fmla="*/ 318 h 3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318">
                        <a:moveTo>
                          <a:pt x="0" y="160"/>
                        </a:moveTo>
                        <a:lnTo>
                          <a:pt x="4" y="176"/>
                        </a:lnTo>
                        <a:lnTo>
                          <a:pt x="12" y="191"/>
                        </a:lnTo>
                        <a:lnTo>
                          <a:pt x="26" y="207"/>
                        </a:lnTo>
                        <a:lnTo>
                          <a:pt x="46" y="221"/>
                        </a:lnTo>
                        <a:lnTo>
                          <a:pt x="69" y="235"/>
                        </a:lnTo>
                        <a:lnTo>
                          <a:pt x="97" y="249"/>
                        </a:lnTo>
                        <a:lnTo>
                          <a:pt x="130" y="260"/>
                        </a:lnTo>
                        <a:lnTo>
                          <a:pt x="166" y="272"/>
                        </a:lnTo>
                        <a:lnTo>
                          <a:pt x="207" y="282"/>
                        </a:lnTo>
                        <a:lnTo>
                          <a:pt x="250" y="290"/>
                        </a:lnTo>
                        <a:lnTo>
                          <a:pt x="297" y="298"/>
                        </a:lnTo>
                        <a:lnTo>
                          <a:pt x="347" y="306"/>
                        </a:lnTo>
                        <a:lnTo>
                          <a:pt x="398" y="310"/>
                        </a:lnTo>
                        <a:lnTo>
                          <a:pt x="453" y="314"/>
                        </a:lnTo>
                        <a:lnTo>
                          <a:pt x="567" y="318"/>
                        </a:lnTo>
                        <a:lnTo>
                          <a:pt x="681" y="314"/>
                        </a:lnTo>
                        <a:lnTo>
                          <a:pt x="736" y="310"/>
                        </a:lnTo>
                        <a:lnTo>
                          <a:pt x="787" y="306"/>
                        </a:lnTo>
                        <a:lnTo>
                          <a:pt x="836" y="298"/>
                        </a:lnTo>
                        <a:lnTo>
                          <a:pt x="883" y="290"/>
                        </a:lnTo>
                        <a:lnTo>
                          <a:pt x="927" y="282"/>
                        </a:lnTo>
                        <a:lnTo>
                          <a:pt x="968" y="272"/>
                        </a:lnTo>
                        <a:lnTo>
                          <a:pt x="1003" y="260"/>
                        </a:lnTo>
                        <a:lnTo>
                          <a:pt x="1037" y="249"/>
                        </a:lnTo>
                        <a:lnTo>
                          <a:pt x="1064" y="235"/>
                        </a:lnTo>
                        <a:lnTo>
                          <a:pt x="1088" y="221"/>
                        </a:lnTo>
                        <a:lnTo>
                          <a:pt x="1108" y="207"/>
                        </a:lnTo>
                        <a:lnTo>
                          <a:pt x="1121" y="191"/>
                        </a:lnTo>
                        <a:lnTo>
                          <a:pt x="1131" y="176"/>
                        </a:lnTo>
                        <a:lnTo>
                          <a:pt x="1133" y="160"/>
                        </a:lnTo>
                        <a:lnTo>
                          <a:pt x="1131" y="144"/>
                        </a:lnTo>
                        <a:lnTo>
                          <a:pt x="1121" y="128"/>
                        </a:lnTo>
                        <a:lnTo>
                          <a:pt x="1108" y="113"/>
                        </a:lnTo>
                        <a:lnTo>
                          <a:pt x="1088" y="97"/>
                        </a:lnTo>
                        <a:lnTo>
                          <a:pt x="1064" y="83"/>
                        </a:lnTo>
                        <a:lnTo>
                          <a:pt x="1037" y="71"/>
                        </a:lnTo>
                        <a:lnTo>
                          <a:pt x="1003" y="58"/>
                        </a:lnTo>
                        <a:lnTo>
                          <a:pt x="968" y="48"/>
                        </a:lnTo>
                        <a:lnTo>
                          <a:pt x="927" y="36"/>
                        </a:lnTo>
                        <a:lnTo>
                          <a:pt x="883" y="28"/>
                        </a:lnTo>
                        <a:lnTo>
                          <a:pt x="836" y="20"/>
                        </a:lnTo>
                        <a:lnTo>
                          <a:pt x="787" y="12"/>
                        </a:lnTo>
                        <a:lnTo>
                          <a:pt x="736" y="8"/>
                        </a:lnTo>
                        <a:lnTo>
                          <a:pt x="681" y="4"/>
                        </a:lnTo>
                        <a:lnTo>
                          <a:pt x="567" y="0"/>
                        </a:lnTo>
                        <a:lnTo>
                          <a:pt x="453" y="4"/>
                        </a:lnTo>
                        <a:lnTo>
                          <a:pt x="398" y="8"/>
                        </a:lnTo>
                        <a:lnTo>
                          <a:pt x="347" y="12"/>
                        </a:lnTo>
                        <a:lnTo>
                          <a:pt x="297" y="20"/>
                        </a:lnTo>
                        <a:lnTo>
                          <a:pt x="250" y="28"/>
                        </a:lnTo>
                        <a:lnTo>
                          <a:pt x="207" y="36"/>
                        </a:lnTo>
                        <a:lnTo>
                          <a:pt x="166" y="48"/>
                        </a:lnTo>
                        <a:lnTo>
                          <a:pt x="130" y="58"/>
                        </a:lnTo>
                        <a:lnTo>
                          <a:pt x="97" y="71"/>
                        </a:lnTo>
                        <a:lnTo>
                          <a:pt x="69" y="83"/>
                        </a:lnTo>
                        <a:lnTo>
                          <a:pt x="46" y="97"/>
                        </a:lnTo>
                        <a:lnTo>
                          <a:pt x="26" y="113"/>
                        </a:lnTo>
                        <a:lnTo>
                          <a:pt x="12" y="128"/>
                        </a:lnTo>
                        <a:lnTo>
                          <a:pt x="4" y="144"/>
                        </a:lnTo>
                        <a:lnTo>
                          <a:pt x="0" y="160"/>
                        </a:lnTo>
                        <a:close/>
                      </a:path>
                    </a:pathLst>
                  </a:custGeom>
                  <a:solidFill>
                    <a:srgbClr val="FFFFD6"/>
                  </a:solidFill>
                  <a:ln w="9525">
                    <a:noFill/>
                    <a:round/>
                    <a:headEnd/>
                    <a:tailEnd/>
                  </a:ln>
                </p:spPr>
                <p:txBody>
                  <a:bodyPr/>
                  <a:lstStyle/>
                  <a:p>
                    <a:endParaRPr lang="en-US"/>
                  </a:p>
                </p:txBody>
              </p:sp>
              <p:sp>
                <p:nvSpPr>
                  <p:cNvPr id="32849" name="Freeform 64"/>
                  <p:cNvSpPr>
                    <a:spLocks noEditPoints="1"/>
                  </p:cNvSpPr>
                  <p:nvPr/>
                </p:nvSpPr>
                <p:spPr bwMode="auto">
                  <a:xfrm>
                    <a:off x="1690" y="3473"/>
                    <a:ext cx="584" cy="680"/>
                  </a:xfrm>
                  <a:custGeom>
                    <a:avLst/>
                    <a:gdLst>
                      <a:gd name="T0" fmla="*/ 364 w 1168"/>
                      <a:gd name="T1" fmla="*/ 12 h 1359"/>
                      <a:gd name="T2" fmla="*/ 261 w 1168"/>
                      <a:gd name="T3" fmla="*/ 27 h 1359"/>
                      <a:gd name="T4" fmla="*/ 139 w 1168"/>
                      <a:gd name="T5" fmla="*/ 59 h 1359"/>
                      <a:gd name="T6" fmla="*/ 55 w 1168"/>
                      <a:gd name="T7" fmla="*/ 98 h 1359"/>
                      <a:gd name="T8" fmla="*/ 15 w 1168"/>
                      <a:gd name="T9" fmla="*/ 132 h 1359"/>
                      <a:gd name="T10" fmla="*/ 4 w 1168"/>
                      <a:gd name="T11" fmla="*/ 161 h 1359"/>
                      <a:gd name="T12" fmla="*/ 4 w 1168"/>
                      <a:gd name="T13" fmla="*/ 1197 h 1359"/>
                      <a:gd name="T14" fmla="*/ 15 w 1168"/>
                      <a:gd name="T15" fmla="*/ 1227 h 1359"/>
                      <a:gd name="T16" fmla="*/ 55 w 1168"/>
                      <a:gd name="T17" fmla="*/ 1260 h 1359"/>
                      <a:gd name="T18" fmla="*/ 139 w 1168"/>
                      <a:gd name="T19" fmla="*/ 1300 h 1359"/>
                      <a:gd name="T20" fmla="*/ 261 w 1168"/>
                      <a:gd name="T21" fmla="*/ 1331 h 1359"/>
                      <a:gd name="T22" fmla="*/ 364 w 1168"/>
                      <a:gd name="T23" fmla="*/ 1347 h 1359"/>
                      <a:gd name="T24" fmla="*/ 584 w 1168"/>
                      <a:gd name="T25" fmla="*/ 1359 h 1359"/>
                      <a:gd name="T26" fmla="*/ 804 w 1168"/>
                      <a:gd name="T27" fmla="*/ 1347 h 1359"/>
                      <a:gd name="T28" fmla="*/ 908 w 1168"/>
                      <a:gd name="T29" fmla="*/ 1331 h 1359"/>
                      <a:gd name="T30" fmla="*/ 1028 w 1168"/>
                      <a:gd name="T31" fmla="*/ 1300 h 1359"/>
                      <a:gd name="T32" fmla="*/ 1113 w 1168"/>
                      <a:gd name="T33" fmla="*/ 1260 h 1359"/>
                      <a:gd name="T34" fmla="*/ 1152 w 1168"/>
                      <a:gd name="T35" fmla="*/ 1227 h 1359"/>
                      <a:gd name="T36" fmla="*/ 1166 w 1168"/>
                      <a:gd name="T37" fmla="*/ 1197 h 1359"/>
                      <a:gd name="T38" fmla="*/ 1166 w 1168"/>
                      <a:gd name="T39" fmla="*/ 161 h 1359"/>
                      <a:gd name="T40" fmla="*/ 1152 w 1168"/>
                      <a:gd name="T41" fmla="*/ 132 h 1359"/>
                      <a:gd name="T42" fmla="*/ 1113 w 1168"/>
                      <a:gd name="T43" fmla="*/ 98 h 1359"/>
                      <a:gd name="T44" fmla="*/ 1028 w 1168"/>
                      <a:gd name="T45" fmla="*/ 59 h 1359"/>
                      <a:gd name="T46" fmla="*/ 908 w 1168"/>
                      <a:gd name="T47" fmla="*/ 27 h 1359"/>
                      <a:gd name="T48" fmla="*/ 804 w 1168"/>
                      <a:gd name="T49" fmla="*/ 12 h 1359"/>
                      <a:gd name="T50" fmla="*/ 584 w 1168"/>
                      <a:gd name="T51" fmla="*/ 0 h 1359"/>
                      <a:gd name="T52" fmla="*/ 698 w 1168"/>
                      <a:gd name="T53" fmla="*/ 39 h 1359"/>
                      <a:gd name="T54" fmla="*/ 853 w 1168"/>
                      <a:gd name="T55" fmla="*/ 55 h 1359"/>
                      <a:gd name="T56" fmla="*/ 895 w 1168"/>
                      <a:gd name="T57" fmla="*/ 61 h 1359"/>
                      <a:gd name="T58" fmla="*/ 1015 w 1168"/>
                      <a:gd name="T59" fmla="*/ 92 h 1359"/>
                      <a:gd name="T60" fmla="*/ 1099 w 1168"/>
                      <a:gd name="T61" fmla="*/ 132 h 1359"/>
                      <a:gd name="T62" fmla="*/ 1113 w 1168"/>
                      <a:gd name="T63" fmla="*/ 142 h 1359"/>
                      <a:gd name="T64" fmla="*/ 1123 w 1168"/>
                      <a:gd name="T65" fmla="*/ 151 h 1359"/>
                      <a:gd name="T66" fmla="*/ 1131 w 1168"/>
                      <a:gd name="T67" fmla="*/ 161 h 1359"/>
                      <a:gd name="T68" fmla="*/ 1131 w 1168"/>
                      <a:gd name="T69" fmla="*/ 1197 h 1359"/>
                      <a:gd name="T70" fmla="*/ 1123 w 1168"/>
                      <a:gd name="T71" fmla="*/ 1207 h 1359"/>
                      <a:gd name="T72" fmla="*/ 1113 w 1168"/>
                      <a:gd name="T73" fmla="*/ 1217 h 1359"/>
                      <a:gd name="T74" fmla="*/ 1099 w 1168"/>
                      <a:gd name="T75" fmla="*/ 1227 h 1359"/>
                      <a:gd name="T76" fmla="*/ 1015 w 1168"/>
                      <a:gd name="T77" fmla="*/ 1266 h 1359"/>
                      <a:gd name="T78" fmla="*/ 895 w 1168"/>
                      <a:gd name="T79" fmla="*/ 1298 h 1359"/>
                      <a:gd name="T80" fmla="*/ 853 w 1168"/>
                      <a:gd name="T81" fmla="*/ 1304 h 1359"/>
                      <a:gd name="T82" fmla="*/ 698 w 1168"/>
                      <a:gd name="T83" fmla="*/ 1319 h 1359"/>
                      <a:gd name="T84" fmla="*/ 415 w 1168"/>
                      <a:gd name="T85" fmla="*/ 1315 h 1359"/>
                      <a:gd name="T86" fmla="*/ 267 w 1168"/>
                      <a:gd name="T87" fmla="*/ 1296 h 1359"/>
                      <a:gd name="T88" fmla="*/ 230 w 1168"/>
                      <a:gd name="T89" fmla="*/ 1288 h 1359"/>
                      <a:gd name="T90" fmla="*/ 122 w 1168"/>
                      <a:gd name="T91" fmla="*/ 1254 h 1359"/>
                      <a:gd name="T92" fmla="*/ 63 w 1168"/>
                      <a:gd name="T93" fmla="*/ 1244 h 1359"/>
                      <a:gd name="T94" fmla="*/ 41 w 1168"/>
                      <a:gd name="T95" fmla="*/ 1201 h 1359"/>
                      <a:gd name="T96" fmla="*/ 37 w 1168"/>
                      <a:gd name="T97" fmla="*/ 1191 h 1359"/>
                      <a:gd name="T98" fmla="*/ 35 w 1168"/>
                      <a:gd name="T99" fmla="*/ 1181 h 1359"/>
                      <a:gd name="T100" fmla="*/ 21 w 1168"/>
                      <a:gd name="T101" fmla="*/ 161 h 1359"/>
                      <a:gd name="T102" fmla="*/ 29 w 1168"/>
                      <a:gd name="T103" fmla="*/ 145 h 1359"/>
                      <a:gd name="T104" fmla="*/ 74 w 1168"/>
                      <a:gd name="T105" fmla="*/ 128 h 1359"/>
                      <a:gd name="T106" fmla="*/ 92 w 1168"/>
                      <a:gd name="T107" fmla="*/ 118 h 1359"/>
                      <a:gd name="T108" fmla="*/ 190 w 1168"/>
                      <a:gd name="T109" fmla="*/ 80 h 1359"/>
                      <a:gd name="T110" fmla="*/ 267 w 1168"/>
                      <a:gd name="T111" fmla="*/ 45 h 1359"/>
                      <a:gd name="T112" fmla="*/ 364 w 1168"/>
                      <a:gd name="T113" fmla="*/ 47 h 1359"/>
                      <a:gd name="T114" fmla="*/ 584 w 1168"/>
                      <a:gd name="T115" fmla="*/ 35 h 13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8"/>
                      <a:gd name="T175" fmla="*/ 0 h 1359"/>
                      <a:gd name="T176" fmla="*/ 1168 w 1168"/>
                      <a:gd name="T177" fmla="*/ 1359 h 13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8" h="1359">
                        <a:moveTo>
                          <a:pt x="470" y="4"/>
                        </a:moveTo>
                        <a:lnTo>
                          <a:pt x="415" y="8"/>
                        </a:lnTo>
                        <a:lnTo>
                          <a:pt x="364" y="12"/>
                        </a:lnTo>
                        <a:lnTo>
                          <a:pt x="314" y="19"/>
                        </a:lnTo>
                        <a:lnTo>
                          <a:pt x="267" y="27"/>
                        </a:lnTo>
                        <a:lnTo>
                          <a:pt x="261" y="27"/>
                        </a:lnTo>
                        <a:lnTo>
                          <a:pt x="216" y="37"/>
                        </a:lnTo>
                        <a:lnTo>
                          <a:pt x="177" y="47"/>
                        </a:lnTo>
                        <a:lnTo>
                          <a:pt x="139" y="59"/>
                        </a:lnTo>
                        <a:lnTo>
                          <a:pt x="108" y="71"/>
                        </a:lnTo>
                        <a:lnTo>
                          <a:pt x="78" y="84"/>
                        </a:lnTo>
                        <a:lnTo>
                          <a:pt x="55" y="98"/>
                        </a:lnTo>
                        <a:lnTo>
                          <a:pt x="49" y="102"/>
                        </a:lnTo>
                        <a:lnTo>
                          <a:pt x="29" y="116"/>
                        </a:lnTo>
                        <a:lnTo>
                          <a:pt x="15" y="132"/>
                        </a:lnTo>
                        <a:lnTo>
                          <a:pt x="12" y="138"/>
                        </a:lnTo>
                        <a:lnTo>
                          <a:pt x="4" y="153"/>
                        </a:lnTo>
                        <a:lnTo>
                          <a:pt x="4" y="161"/>
                        </a:lnTo>
                        <a:lnTo>
                          <a:pt x="0" y="177"/>
                        </a:lnTo>
                        <a:lnTo>
                          <a:pt x="0" y="1181"/>
                        </a:lnTo>
                        <a:lnTo>
                          <a:pt x="4" y="1197"/>
                        </a:lnTo>
                        <a:lnTo>
                          <a:pt x="4" y="1205"/>
                        </a:lnTo>
                        <a:lnTo>
                          <a:pt x="12" y="1221"/>
                        </a:lnTo>
                        <a:lnTo>
                          <a:pt x="15" y="1227"/>
                        </a:lnTo>
                        <a:lnTo>
                          <a:pt x="29" y="1242"/>
                        </a:lnTo>
                        <a:lnTo>
                          <a:pt x="49" y="1256"/>
                        </a:lnTo>
                        <a:lnTo>
                          <a:pt x="55" y="1260"/>
                        </a:lnTo>
                        <a:lnTo>
                          <a:pt x="78" y="1274"/>
                        </a:lnTo>
                        <a:lnTo>
                          <a:pt x="108" y="1288"/>
                        </a:lnTo>
                        <a:lnTo>
                          <a:pt x="139" y="1300"/>
                        </a:lnTo>
                        <a:lnTo>
                          <a:pt x="177" y="1311"/>
                        </a:lnTo>
                        <a:lnTo>
                          <a:pt x="216" y="1321"/>
                        </a:lnTo>
                        <a:lnTo>
                          <a:pt x="261" y="1331"/>
                        </a:lnTo>
                        <a:lnTo>
                          <a:pt x="267" y="1331"/>
                        </a:lnTo>
                        <a:lnTo>
                          <a:pt x="314" y="1339"/>
                        </a:lnTo>
                        <a:lnTo>
                          <a:pt x="364" y="1347"/>
                        </a:lnTo>
                        <a:lnTo>
                          <a:pt x="415" y="1351"/>
                        </a:lnTo>
                        <a:lnTo>
                          <a:pt x="470" y="1355"/>
                        </a:lnTo>
                        <a:lnTo>
                          <a:pt x="584" y="1359"/>
                        </a:lnTo>
                        <a:lnTo>
                          <a:pt x="698" y="1355"/>
                        </a:lnTo>
                        <a:lnTo>
                          <a:pt x="753" y="1351"/>
                        </a:lnTo>
                        <a:lnTo>
                          <a:pt x="804" y="1347"/>
                        </a:lnTo>
                        <a:lnTo>
                          <a:pt x="853" y="1339"/>
                        </a:lnTo>
                        <a:lnTo>
                          <a:pt x="900" y="1331"/>
                        </a:lnTo>
                        <a:lnTo>
                          <a:pt x="908" y="1331"/>
                        </a:lnTo>
                        <a:lnTo>
                          <a:pt x="952" y="1321"/>
                        </a:lnTo>
                        <a:lnTo>
                          <a:pt x="991" y="1311"/>
                        </a:lnTo>
                        <a:lnTo>
                          <a:pt x="1028" y="1300"/>
                        </a:lnTo>
                        <a:lnTo>
                          <a:pt x="1060" y="1288"/>
                        </a:lnTo>
                        <a:lnTo>
                          <a:pt x="1089" y="1274"/>
                        </a:lnTo>
                        <a:lnTo>
                          <a:pt x="1113" y="1260"/>
                        </a:lnTo>
                        <a:lnTo>
                          <a:pt x="1119" y="1256"/>
                        </a:lnTo>
                        <a:lnTo>
                          <a:pt x="1138" y="1242"/>
                        </a:lnTo>
                        <a:lnTo>
                          <a:pt x="1152" y="1227"/>
                        </a:lnTo>
                        <a:lnTo>
                          <a:pt x="1156" y="1221"/>
                        </a:lnTo>
                        <a:lnTo>
                          <a:pt x="1164" y="1205"/>
                        </a:lnTo>
                        <a:lnTo>
                          <a:pt x="1166" y="1197"/>
                        </a:lnTo>
                        <a:lnTo>
                          <a:pt x="1168" y="1181"/>
                        </a:lnTo>
                        <a:lnTo>
                          <a:pt x="1168" y="177"/>
                        </a:lnTo>
                        <a:lnTo>
                          <a:pt x="1166" y="161"/>
                        </a:lnTo>
                        <a:lnTo>
                          <a:pt x="1164" y="153"/>
                        </a:lnTo>
                        <a:lnTo>
                          <a:pt x="1156" y="138"/>
                        </a:lnTo>
                        <a:lnTo>
                          <a:pt x="1152" y="132"/>
                        </a:lnTo>
                        <a:lnTo>
                          <a:pt x="1138" y="116"/>
                        </a:lnTo>
                        <a:lnTo>
                          <a:pt x="1119" y="102"/>
                        </a:lnTo>
                        <a:lnTo>
                          <a:pt x="1113" y="98"/>
                        </a:lnTo>
                        <a:lnTo>
                          <a:pt x="1089" y="84"/>
                        </a:lnTo>
                        <a:lnTo>
                          <a:pt x="1060" y="71"/>
                        </a:lnTo>
                        <a:lnTo>
                          <a:pt x="1028" y="59"/>
                        </a:lnTo>
                        <a:lnTo>
                          <a:pt x="991" y="47"/>
                        </a:lnTo>
                        <a:lnTo>
                          <a:pt x="952" y="37"/>
                        </a:lnTo>
                        <a:lnTo>
                          <a:pt x="908" y="27"/>
                        </a:lnTo>
                        <a:lnTo>
                          <a:pt x="900" y="27"/>
                        </a:lnTo>
                        <a:lnTo>
                          <a:pt x="853" y="19"/>
                        </a:lnTo>
                        <a:lnTo>
                          <a:pt x="804" y="12"/>
                        </a:lnTo>
                        <a:lnTo>
                          <a:pt x="753" y="8"/>
                        </a:lnTo>
                        <a:lnTo>
                          <a:pt x="698" y="4"/>
                        </a:lnTo>
                        <a:lnTo>
                          <a:pt x="584" y="0"/>
                        </a:lnTo>
                        <a:lnTo>
                          <a:pt x="470" y="4"/>
                        </a:lnTo>
                        <a:close/>
                        <a:moveTo>
                          <a:pt x="584" y="35"/>
                        </a:moveTo>
                        <a:lnTo>
                          <a:pt x="698" y="39"/>
                        </a:lnTo>
                        <a:lnTo>
                          <a:pt x="753" y="43"/>
                        </a:lnTo>
                        <a:lnTo>
                          <a:pt x="804" y="47"/>
                        </a:lnTo>
                        <a:lnTo>
                          <a:pt x="853" y="55"/>
                        </a:lnTo>
                        <a:lnTo>
                          <a:pt x="900" y="63"/>
                        </a:lnTo>
                        <a:lnTo>
                          <a:pt x="900" y="45"/>
                        </a:lnTo>
                        <a:lnTo>
                          <a:pt x="895" y="61"/>
                        </a:lnTo>
                        <a:lnTo>
                          <a:pt x="938" y="71"/>
                        </a:lnTo>
                        <a:lnTo>
                          <a:pt x="977" y="80"/>
                        </a:lnTo>
                        <a:lnTo>
                          <a:pt x="1015" y="92"/>
                        </a:lnTo>
                        <a:lnTo>
                          <a:pt x="1046" y="104"/>
                        </a:lnTo>
                        <a:lnTo>
                          <a:pt x="1075" y="118"/>
                        </a:lnTo>
                        <a:lnTo>
                          <a:pt x="1099" y="132"/>
                        </a:lnTo>
                        <a:lnTo>
                          <a:pt x="1105" y="114"/>
                        </a:lnTo>
                        <a:lnTo>
                          <a:pt x="1093" y="128"/>
                        </a:lnTo>
                        <a:lnTo>
                          <a:pt x="1113" y="142"/>
                        </a:lnTo>
                        <a:lnTo>
                          <a:pt x="1127" y="157"/>
                        </a:lnTo>
                        <a:lnTo>
                          <a:pt x="1138" y="145"/>
                        </a:lnTo>
                        <a:lnTo>
                          <a:pt x="1123" y="151"/>
                        </a:lnTo>
                        <a:lnTo>
                          <a:pt x="1131" y="167"/>
                        </a:lnTo>
                        <a:lnTo>
                          <a:pt x="1148" y="161"/>
                        </a:lnTo>
                        <a:lnTo>
                          <a:pt x="1131" y="161"/>
                        </a:lnTo>
                        <a:lnTo>
                          <a:pt x="1133" y="177"/>
                        </a:lnTo>
                        <a:lnTo>
                          <a:pt x="1133" y="1181"/>
                        </a:lnTo>
                        <a:lnTo>
                          <a:pt x="1131" y="1197"/>
                        </a:lnTo>
                        <a:lnTo>
                          <a:pt x="1148" y="1197"/>
                        </a:lnTo>
                        <a:lnTo>
                          <a:pt x="1131" y="1191"/>
                        </a:lnTo>
                        <a:lnTo>
                          <a:pt x="1123" y="1207"/>
                        </a:lnTo>
                        <a:lnTo>
                          <a:pt x="1138" y="1213"/>
                        </a:lnTo>
                        <a:lnTo>
                          <a:pt x="1127" y="1201"/>
                        </a:lnTo>
                        <a:lnTo>
                          <a:pt x="1113" y="1217"/>
                        </a:lnTo>
                        <a:lnTo>
                          <a:pt x="1093" y="1231"/>
                        </a:lnTo>
                        <a:lnTo>
                          <a:pt x="1105" y="1244"/>
                        </a:lnTo>
                        <a:lnTo>
                          <a:pt x="1099" y="1227"/>
                        </a:lnTo>
                        <a:lnTo>
                          <a:pt x="1075" y="1240"/>
                        </a:lnTo>
                        <a:lnTo>
                          <a:pt x="1046" y="1254"/>
                        </a:lnTo>
                        <a:lnTo>
                          <a:pt x="1015" y="1266"/>
                        </a:lnTo>
                        <a:lnTo>
                          <a:pt x="977" y="1278"/>
                        </a:lnTo>
                        <a:lnTo>
                          <a:pt x="938" y="1288"/>
                        </a:lnTo>
                        <a:lnTo>
                          <a:pt x="895" y="1298"/>
                        </a:lnTo>
                        <a:lnTo>
                          <a:pt x="900" y="1313"/>
                        </a:lnTo>
                        <a:lnTo>
                          <a:pt x="900" y="1296"/>
                        </a:lnTo>
                        <a:lnTo>
                          <a:pt x="853" y="1304"/>
                        </a:lnTo>
                        <a:lnTo>
                          <a:pt x="804" y="1311"/>
                        </a:lnTo>
                        <a:lnTo>
                          <a:pt x="753" y="1315"/>
                        </a:lnTo>
                        <a:lnTo>
                          <a:pt x="698" y="1319"/>
                        </a:lnTo>
                        <a:lnTo>
                          <a:pt x="584" y="1323"/>
                        </a:lnTo>
                        <a:lnTo>
                          <a:pt x="470" y="1319"/>
                        </a:lnTo>
                        <a:lnTo>
                          <a:pt x="415" y="1315"/>
                        </a:lnTo>
                        <a:lnTo>
                          <a:pt x="364" y="1311"/>
                        </a:lnTo>
                        <a:lnTo>
                          <a:pt x="314" y="1304"/>
                        </a:lnTo>
                        <a:lnTo>
                          <a:pt x="267" y="1296"/>
                        </a:lnTo>
                        <a:lnTo>
                          <a:pt x="267" y="1313"/>
                        </a:lnTo>
                        <a:lnTo>
                          <a:pt x="275" y="1298"/>
                        </a:lnTo>
                        <a:lnTo>
                          <a:pt x="230" y="1288"/>
                        </a:lnTo>
                        <a:lnTo>
                          <a:pt x="190" y="1278"/>
                        </a:lnTo>
                        <a:lnTo>
                          <a:pt x="153" y="1266"/>
                        </a:lnTo>
                        <a:lnTo>
                          <a:pt x="122" y="1254"/>
                        </a:lnTo>
                        <a:lnTo>
                          <a:pt x="92" y="1240"/>
                        </a:lnTo>
                        <a:lnTo>
                          <a:pt x="69" y="1227"/>
                        </a:lnTo>
                        <a:lnTo>
                          <a:pt x="63" y="1244"/>
                        </a:lnTo>
                        <a:lnTo>
                          <a:pt x="74" y="1231"/>
                        </a:lnTo>
                        <a:lnTo>
                          <a:pt x="55" y="1217"/>
                        </a:lnTo>
                        <a:lnTo>
                          <a:pt x="41" y="1201"/>
                        </a:lnTo>
                        <a:lnTo>
                          <a:pt x="29" y="1213"/>
                        </a:lnTo>
                        <a:lnTo>
                          <a:pt x="45" y="1207"/>
                        </a:lnTo>
                        <a:lnTo>
                          <a:pt x="37" y="1191"/>
                        </a:lnTo>
                        <a:lnTo>
                          <a:pt x="21" y="1197"/>
                        </a:lnTo>
                        <a:lnTo>
                          <a:pt x="39" y="1197"/>
                        </a:lnTo>
                        <a:lnTo>
                          <a:pt x="35" y="1181"/>
                        </a:lnTo>
                        <a:lnTo>
                          <a:pt x="35" y="177"/>
                        </a:lnTo>
                        <a:lnTo>
                          <a:pt x="39" y="161"/>
                        </a:lnTo>
                        <a:lnTo>
                          <a:pt x="21" y="161"/>
                        </a:lnTo>
                        <a:lnTo>
                          <a:pt x="37" y="167"/>
                        </a:lnTo>
                        <a:lnTo>
                          <a:pt x="45" y="151"/>
                        </a:lnTo>
                        <a:lnTo>
                          <a:pt x="29" y="145"/>
                        </a:lnTo>
                        <a:lnTo>
                          <a:pt x="41" y="157"/>
                        </a:lnTo>
                        <a:lnTo>
                          <a:pt x="55" y="142"/>
                        </a:lnTo>
                        <a:lnTo>
                          <a:pt x="74" y="128"/>
                        </a:lnTo>
                        <a:lnTo>
                          <a:pt x="63" y="114"/>
                        </a:lnTo>
                        <a:lnTo>
                          <a:pt x="69" y="132"/>
                        </a:lnTo>
                        <a:lnTo>
                          <a:pt x="92" y="118"/>
                        </a:lnTo>
                        <a:lnTo>
                          <a:pt x="122" y="104"/>
                        </a:lnTo>
                        <a:lnTo>
                          <a:pt x="153" y="92"/>
                        </a:lnTo>
                        <a:lnTo>
                          <a:pt x="190" y="80"/>
                        </a:lnTo>
                        <a:lnTo>
                          <a:pt x="230" y="71"/>
                        </a:lnTo>
                        <a:lnTo>
                          <a:pt x="275" y="61"/>
                        </a:lnTo>
                        <a:lnTo>
                          <a:pt x="267" y="45"/>
                        </a:lnTo>
                        <a:lnTo>
                          <a:pt x="267" y="63"/>
                        </a:lnTo>
                        <a:lnTo>
                          <a:pt x="314" y="55"/>
                        </a:lnTo>
                        <a:lnTo>
                          <a:pt x="364" y="47"/>
                        </a:lnTo>
                        <a:lnTo>
                          <a:pt x="415" y="43"/>
                        </a:lnTo>
                        <a:lnTo>
                          <a:pt x="470" y="39"/>
                        </a:lnTo>
                        <a:lnTo>
                          <a:pt x="584" y="35"/>
                        </a:lnTo>
                        <a:close/>
                      </a:path>
                    </a:pathLst>
                  </a:custGeom>
                  <a:solidFill>
                    <a:srgbClr val="000000"/>
                  </a:solidFill>
                  <a:ln w="9525">
                    <a:noFill/>
                    <a:round/>
                    <a:headEnd/>
                    <a:tailEnd/>
                  </a:ln>
                </p:spPr>
                <p:txBody>
                  <a:bodyPr/>
                  <a:lstStyle/>
                  <a:p>
                    <a:endParaRPr lang="en-US"/>
                  </a:p>
                </p:txBody>
              </p:sp>
              <p:sp>
                <p:nvSpPr>
                  <p:cNvPr id="32850" name="Freeform 65"/>
                  <p:cNvSpPr>
                    <a:spLocks/>
                  </p:cNvSpPr>
                  <p:nvPr/>
                </p:nvSpPr>
                <p:spPr bwMode="auto">
                  <a:xfrm>
                    <a:off x="1690" y="3562"/>
                    <a:ext cx="584" cy="88"/>
                  </a:xfrm>
                  <a:custGeom>
                    <a:avLst/>
                    <a:gdLst>
                      <a:gd name="T0" fmla="*/ 0 w 1168"/>
                      <a:gd name="T1" fmla="*/ 0 h 175"/>
                      <a:gd name="T2" fmla="*/ 4 w 1168"/>
                      <a:gd name="T3" fmla="*/ 24 h 175"/>
                      <a:gd name="T4" fmla="*/ 15 w 1168"/>
                      <a:gd name="T5" fmla="*/ 45 h 175"/>
                      <a:gd name="T6" fmla="*/ 49 w 1168"/>
                      <a:gd name="T7" fmla="*/ 75 h 175"/>
                      <a:gd name="T8" fmla="*/ 78 w 1168"/>
                      <a:gd name="T9" fmla="*/ 93 h 175"/>
                      <a:gd name="T10" fmla="*/ 139 w 1168"/>
                      <a:gd name="T11" fmla="*/ 116 h 175"/>
                      <a:gd name="T12" fmla="*/ 216 w 1168"/>
                      <a:gd name="T13" fmla="*/ 138 h 175"/>
                      <a:gd name="T14" fmla="*/ 267 w 1168"/>
                      <a:gd name="T15" fmla="*/ 148 h 175"/>
                      <a:gd name="T16" fmla="*/ 364 w 1168"/>
                      <a:gd name="T17" fmla="*/ 163 h 175"/>
                      <a:gd name="T18" fmla="*/ 470 w 1168"/>
                      <a:gd name="T19" fmla="*/ 171 h 175"/>
                      <a:gd name="T20" fmla="*/ 698 w 1168"/>
                      <a:gd name="T21" fmla="*/ 171 h 175"/>
                      <a:gd name="T22" fmla="*/ 804 w 1168"/>
                      <a:gd name="T23" fmla="*/ 163 h 175"/>
                      <a:gd name="T24" fmla="*/ 900 w 1168"/>
                      <a:gd name="T25" fmla="*/ 148 h 175"/>
                      <a:gd name="T26" fmla="*/ 952 w 1168"/>
                      <a:gd name="T27" fmla="*/ 138 h 175"/>
                      <a:gd name="T28" fmla="*/ 1028 w 1168"/>
                      <a:gd name="T29" fmla="*/ 116 h 175"/>
                      <a:gd name="T30" fmla="*/ 1089 w 1168"/>
                      <a:gd name="T31" fmla="*/ 93 h 175"/>
                      <a:gd name="T32" fmla="*/ 1119 w 1168"/>
                      <a:gd name="T33" fmla="*/ 75 h 175"/>
                      <a:gd name="T34" fmla="*/ 1152 w 1168"/>
                      <a:gd name="T35" fmla="*/ 45 h 175"/>
                      <a:gd name="T36" fmla="*/ 1164 w 1168"/>
                      <a:gd name="T37" fmla="*/ 24 h 175"/>
                      <a:gd name="T38" fmla="*/ 1168 w 1168"/>
                      <a:gd name="T39" fmla="*/ 0 h 175"/>
                      <a:gd name="T40" fmla="*/ 1131 w 1168"/>
                      <a:gd name="T41" fmla="*/ 16 h 175"/>
                      <a:gd name="T42" fmla="*/ 1131 w 1168"/>
                      <a:gd name="T43" fmla="*/ 10 h 175"/>
                      <a:gd name="T44" fmla="*/ 1138 w 1168"/>
                      <a:gd name="T45" fmla="*/ 31 h 175"/>
                      <a:gd name="T46" fmla="*/ 1113 w 1168"/>
                      <a:gd name="T47" fmla="*/ 33 h 175"/>
                      <a:gd name="T48" fmla="*/ 1105 w 1168"/>
                      <a:gd name="T49" fmla="*/ 61 h 175"/>
                      <a:gd name="T50" fmla="*/ 1075 w 1168"/>
                      <a:gd name="T51" fmla="*/ 59 h 175"/>
                      <a:gd name="T52" fmla="*/ 1015 w 1168"/>
                      <a:gd name="T53" fmla="*/ 83 h 175"/>
                      <a:gd name="T54" fmla="*/ 938 w 1168"/>
                      <a:gd name="T55" fmla="*/ 104 h 175"/>
                      <a:gd name="T56" fmla="*/ 900 w 1168"/>
                      <a:gd name="T57" fmla="*/ 130 h 175"/>
                      <a:gd name="T58" fmla="*/ 853 w 1168"/>
                      <a:gd name="T59" fmla="*/ 120 h 175"/>
                      <a:gd name="T60" fmla="*/ 753 w 1168"/>
                      <a:gd name="T61" fmla="*/ 132 h 175"/>
                      <a:gd name="T62" fmla="*/ 584 w 1168"/>
                      <a:gd name="T63" fmla="*/ 140 h 175"/>
                      <a:gd name="T64" fmla="*/ 415 w 1168"/>
                      <a:gd name="T65" fmla="*/ 132 h 175"/>
                      <a:gd name="T66" fmla="*/ 314 w 1168"/>
                      <a:gd name="T67" fmla="*/ 120 h 175"/>
                      <a:gd name="T68" fmla="*/ 267 w 1168"/>
                      <a:gd name="T69" fmla="*/ 130 h 175"/>
                      <a:gd name="T70" fmla="*/ 230 w 1168"/>
                      <a:gd name="T71" fmla="*/ 104 h 175"/>
                      <a:gd name="T72" fmla="*/ 153 w 1168"/>
                      <a:gd name="T73" fmla="*/ 83 h 175"/>
                      <a:gd name="T74" fmla="*/ 92 w 1168"/>
                      <a:gd name="T75" fmla="*/ 59 h 175"/>
                      <a:gd name="T76" fmla="*/ 63 w 1168"/>
                      <a:gd name="T77" fmla="*/ 61 h 175"/>
                      <a:gd name="T78" fmla="*/ 55 w 1168"/>
                      <a:gd name="T79" fmla="*/ 33 h 175"/>
                      <a:gd name="T80" fmla="*/ 29 w 1168"/>
                      <a:gd name="T81" fmla="*/ 31 h 175"/>
                      <a:gd name="T82" fmla="*/ 37 w 1168"/>
                      <a:gd name="T83" fmla="*/ 10 h 175"/>
                      <a:gd name="T84" fmla="*/ 39 w 1168"/>
                      <a:gd name="T85" fmla="*/ 16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8"/>
                      <a:gd name="T130" fmla="*/ 0 h 175"/>
                      <a:gd name="T131" fmla="*/ 1168 w 1168"/>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8" h="175">
                        <a:moveTo>
                          <a:pt x="35" y="0"/>
                        </a:moveTo>
                        <a:lnTo>
                          <a:pt x="0" y="0"/>
                        </a:lnTo>
                        <a:lnTo>
                          <a:pt x="4" y="16"/>
                        </a:lnTo>
                        <a:lnTo>
                          <a:pt x="4" y="24"/>
                        </a:lnTo>
                        <a:lnTo>
                          <a:pt x="12" y="39"/>
                        </a:lnTo>
                        <a:lnTo>
                          <a:pt x="15" y="45"/>
                        </a:lnTo>
                        <a:lnTo>
                          <a:pt x="29" y="59"/>
                        </a:lnTo>
                        <a:lnTo>
                          <a:pt x="49" y="75"/>
                        </a:lnTo>
                        <a:lnTo>
                          <a:pt x="55" y="79"/>
                        </a:lnTo>
                        <a:lnTo>
                          <a:pt x="78" y="93"/>
                        </a:lnTo>
                        <a:lnTo>
                          <a:pt x="108" y="104"/>
                        </a:lnTo>
                        <a:lnTo>
                          <a:pt x="139" y="116"/>
                        </a:lnTo>
                        <a:lnTo>
                          <a:pt x="177" y="128"/>
                        </a:lnTo>
                        <a:lnTo>
                          <a:pt x="216" y="138"/>
                        </a:lnTo>
                        <a:lnTo>
                          <a:pt x="261" y="148"/>
                        </a:lnTo>
                        <a:lnTo>
                          <a:pt x="267" y="148"/>
                        </a:lnTo>
                        <a:lnTo>
                          <a:pt x="314" y="156"/>
                        </a:lnTo>
                        <a:lnTo>
                          <a:pt x="364" y="163"/>
                        </a:lnTo>
                        <a:lnTo>
                          <a:pt x="415" y="167"/>
                        </a:lnTo>
                        <a:lnTo>
                          <a:pt x="470" y="171"/>
                        </a:lnTo>
                        <a:lnTo>
                          <a:pt x="584" y="175"/>
                        </a:lnTo>
                        <a:lnTo>
                          <a:pt x="698" y="171"/>
                        </a:lnTo>
                        <a:lnTo>
                          <a:pt x="753" y="167"/>
                        </a:lnTo>
                        <a:lnTo>
                          <a:pt x="804" y="163"/>
                        </a:lnTo>
                        <a:lnTo>
                          <a:pt x="853" y="156"/>
                        </a:lnTo>
                        <a:lnTo>
                          <a:pt x="900" y="148"/>
                        </a:lnTo>
                        <a:lnTo>
                          <a:pt x="908" y="148"/>
                        </a:lnTo>
                        <a:lnTo>
                          <a:pt x="952" y="138"/>
                        </a:lnTo>
                        <a:lnTo>
                          <a:pt x="991" y="128"/>
                        </a:lnTo>
                        <a:lnTo>
                          <a:pt x="1028" y="116"/>
                        </a:lnTo>
                        <a:lnTo>
                          <a:pt x="1060" y="104"/>
                        </a:lnTo>
                        <a:lnTo>
                          <a:pt x="1089" y="93"/>
                        </a:lnTo>
                        <a:lnTo>
                          <a:pt x="1113" y="79"/>
                        </a:lnTo>
                        <a:lnTo>
                          <a:pt x="1119" y="75"/>
                        </a:lnTo>
                        <a:lnTo>
                          <a:pt x="1138" y="59"/>
                        </a:lnTo>
                        <a:lnTo>
                          <a:pt x="1152" y="45"/>
                        </a:lnTo>
                        <a:lnTo>
                          <a:pt x="1156" y="39"/>
                        </a:lnTo>
                        <a:lnTo>
                          <a:pt x="1164" y="24"/>
                        </a:lnTo>
                        <a:lnTo>
                          <a:pt x="1166" y="16"/>
                        </a:lnTo>
                        <a:lnTo>
                          <a:pt x="1168" y="0"/>
                        </a:lnTo>
                        <a:lnTo>
                          <a:pt x="1133" y="0"/>
                        </a:lnTo>
                        <a:lnTo>
                          <a:pt x="1131" y="16"/>
                        </a:lnTo>
                        <a:lnTo>
                          <a:pt x="1148" y="16"/>
                        </a:lnTo>
                        <a:lnTo>
                          <a:pt x="1131" y="10"/>
                        </a:lnTo>
                        <a:lnTo>
                          <a:pt x="1123" y="26"/>
                        </a:lnTo>
                        <a:lnTo>
                          <a:pt x="1138" y="31"/>
                        </a:lnTo>
                        <a:lnTo>
                          <a:pt x="1127" y="20"/>
                        </a:lnTo>
                        <a:lnTo>
                          <a:pt x="1113" y="33"/>
                        </a:lnTo>
                        <a:lnTo>
                          <a:pt x="1093" y="49"/>
                        </a:lnTo>
                        <a:lnTo>
                          <a:pt x="1105" y="61"/>
                        </a:lnTo>
                        <a:lnTo>
                          <a:pt x="1099" y="45"/>
                        </a:lnTo>
                        <a:lnTo>
                          <a:pt x="1075" y="59"/>
                        </a:lnTo>
                        <a:lnTo>
                          <a:pt x="1046" y="71"/>
                        </a:lnTo>
                        <a:lnTo>
                          <a:pt x="1015" y="83"/>
                        </a:lnTo>
                        <a:lnTo>
                          <a:pt x="977" y="95"/>
                        </a:lnTo>
                        <a:lnTo>
                          <a:pt x="938" y="104"/>
                        </a:lnTo>
                        <a:lnTo>
                          <a:pt x="895" y="114"/>
                        </a:lnTo>
                        <a:lnTo>
                          <a:pt x="900" y="130"/>
                        </a:lnTo>
                        <a:lnTo>
                          <a:pt x="900" y="112"/>
                        </a:lnTo>
                        <a:lnTo>
                          <a:pt x="853" y="120"/>
                        </a:lnTo>
                        <a:lnTo>
                          <a:pt x="804" y="128"/>
                        </a:lnTo>
                        <a:lnTo>
                          <a:pt x="753" y="132"/>
                        </a:lnTo>
                        <a:lnTo>
                          <a:pt x="698" y="136"/>
                        </a:lnTo>
                        <a:lnTo>
                          <a:pt x="584" y="140"/>
                        </a:lnTo>
                        <a:lnTo>
                          <a:pt x="470" y="136"/>
                        </a:lnTo>
                        <a:lnTo>
                          <a:pt x="415" y="132"/>
                        </a:lnTo>
                        <a:lnTo>
                          <a:pt x="364" y="128"/>
                        </a:lnTo>
                        <a:lnTo>
                          <a:pt x="314" y="120"/>
                        </a:lnTo>
                        <a:lnTo>
                          <a:pt x="267" y="112"/>
                        </a:lnTo>
                        <a:lnTo>
                          <a:pt x="267" y="130"/>
                        </a:lnTo>
                        <a:lnTo>
                          <a:pt x="275" y="114"/>
                        </a:lnTo>
                        <a:lnTo>
                          <a:pt x="230" y="104"/>
                        </a:lnTo>
                        <a:lnTo>
                          <a:pt x="190" y="95"/>
                        </a:lnTo>
                        <a:lnTo>
                          <a:pt x="153" y="83"/>
                        </a:lnTo>
                        <a:lnTo>
                          <a:pt x="122" y="71"/>
                        </a:lnTo>
                        <a:lnTo>
                          <a:pt x="92" y="59"/>
                        </a:lnTo>
                        <a:lnTo>
                          <a:pt x="69" y="45"/>
                        </a:lnTo>
                        <a:lnTo>
                          <a:pt x="63" y="61"/>
                        </a:lnTo>
                        <a:lnTo>
                          <a:pt x="74" y="49"/>
                        </a:lnTo>
                        <a:lnTo>
                          <a:pt x="55" y="33"/>
                        </a:lnTo>
                        <a:lnTo>
                          <a:pt x="41" y="20"/>
                        </a:lnTo>
                        <a:lnTo>
                          <a:pt x="29" y="31"/>
                        </a:lnTo>
                        <a:lnTo>
                          <a:pt x="45" y="26"/>
                        </a:lnTo>
                        <a:lnTo>
                          <a:pt x="37" y="10"/>
                        </a:lnTo>
                        <a:lnTo>
                          <a:pt x="21" y="16"/>
                        </a:lnTo>
                        <a:lnTo>
                          <a:pt x="39" y="16"/>
                        </a:lnTo>
                        <a:lnTo>
                          <a:pt x="35" y="0"/>
                        </a:lnTo>
                        <a:close/>
                      </a:path>
                    </a:pathLst>
                  </a:custGeom>
                  <a:solidFill>
                    <a:srgbClr val="000000"/>
                  </a:solidFill>
                  <a:ln w="9525">
                    <a:noFill/>
                    <a:round/>
                    <a:headEnd/>
                    <a:tailEnd/>
                  </a:ln>
                </p:spPr>
                <p:txBody>
                  <a:bodyPr/>
                  <a:lstStyle/>
                  <a:p>
                    <a:endParaRPr lang="en-US"/>
                  </a:p>
                </p:txBody>
              </p:sp>
            </p:grpSp>
            <p:sp>
              <p:nvSpPr>
                <p:cNvPr id="32846" name="Rectangle 66"/>
                <p:cNvSpPr>
                  <a:spLocks noChangeArrowheads="1"/>
                </p:cNvSpPr>
                <p:nvPr/>
              </p:nvSpPr>
              <p:spPr bwMode="auto">
                <a:xfrm>
                  <a:off x="3416" y="3622"/>
                  <a:ext cx="438" cy="272"/>
                </a:xfrm>
                <a:prstGeom prst="rect">
                  <a:avLst/>
                </a:prstGeom>
                <a:noFill/>
                <a:ln w="9525">
                  <a:noFill/>
                  <a:miter lim="800000"/>
                  <a:headEnd/>
                  <a:tailEnd/>
                </a:ln>
              </p:spPr>
              <p:txBody>
                <a:bodyPr wrap="none" lIns="0" tIns="0" rIns="0" bIns="0">
                  <a:spAutoFit/>
                </a:bodyPr>
                <a:lstStyle/>
                <a:p>
                  <a:pPr algn="l" eaLnBrk="1" hangingPunct="1"/>
                  <a:r>
                    <a:rPr lang="en-US" sz="1400" i="1">
                      <a:solidFill>
                        <a:srgbClr val="000000"/>
                      </a:solidFill>
                      <a:latin typeface="Arial Narrow" pitchFamily="34" charset="0"/>
                    </a:rPr>
                    <a:t>DB #1</a:t>
                  </a:r>
                  <a:endParaRPr lang="en-US" sz="1400" b="0">
                    <a:latin typeface="Times New Roman" pitchFamily="18" charset="0"/>
                  </a:endParaRPr>
                </a:p>
              </p:txBody>
            </p:sp>
          </p:grpSp>
          <p:grpSp>
            <p:nvGrpSpPr>
              <p:cNvPr id="32834" name="Group 67"/>
              <p:cNvGrpSpPr>
                <a:grpSpLocks/>
              </p:cNvGrpSpPr>
              <p:nvPr/>
            </p:nvGrpSpPr>
            <p:grpSpPr bwMode="auto">
              <a:xfrm>
                <a:off x="2140" y="3551"/>
                <a:ext cx="377" cy="525"/>
                <a:chOff x="4224" y="1920"/>
                <a:chExt cx="490" cy="680"/>
              </a:xfrm>
            </p:grpSpPr>
            <p:grpSp>
              <p:nvGrpSpPr>
                <p:cNvPr id="32839" name="Group 68"/>
                <p:cNvGrpSpPr>
                  <a:grpSpLocks/>
                </p:cNvGrpSpPr>
                <p:nvPr/>
              </p:nvGrpSpPr>
              <p:grpSpPr bwMode="auto">
                <a:xfrm>
                  <a:off x="4224" y="1920"/>
                  <a:ext cx="490" cy="680"/>
                  <a:chOff x="3342" y="3473"/>
                  <a:chExt cx="490" cy="680"/>
                </a:xfrm>
              </p:grpSpPr>
              <p:sp>
                <p:nvSpPr>
                  <p:cNvPr id="32841" name="Freeform 69"/>
                  <p:cNvSpPr>
                    <a:spLocks/>
                  </p:cNvSpPr>
                  <p:nvPr/>
                </p:nvSpPr>
                <p:spPr bwMode="auto">
                  <a:xfrm>
                    <a:off x="3351" y="3482"/>
                    <a:ext cx="472" cy="662"/>
                  </a:xfrm>
                  <a:custGeom>
                    <a:avLst/>
                    <a:gdLst>
                      <a:gd name="T0" fmla="*/ 0 w 944"/>
                      <a:gd name="T1" fmla="*/ 0 h 1324"/>
                      <a:gd name="T2" fmla="*/ 0 w 944"/>
                      <a:gd name="T3" fmla="*/ 1324 h 1324"/>
                      <a:gd name="T4" fmla="*/ 655 w 944"/>
                      <a:gd name="T5" fmla="*/ 1324 h 1324"/>
                      <a:gd name="T6" fmla="*/ 944 w 944"/>
                      <a:gd name="T7" fmla="*/ 918 h 1324"/>
                      <a:gd name="T8" fmla="*/ 944 w 944"/>
                      <a:gd name="T9" fmla="*/ 0 h 1324"/>
                      <a:gd name="T10" fmla="*/ 0 w 944"/>
                      <a:gd name="T11" fmla="*/ 0 h 1324"/>
                      <a:gd name="T12" fmla="*/ 0 60000 65536"/>
                      <a:gd name="T13" fmla="*/ 0 60000 65536"/>
                      <a:gd name="T14" fmla="*/ 0 60000 65536"/>
                      <a:gd name="T15" fmla="*/ 0 60000 65536"/>
                      <a:gd name="T16" fmla="*/ 0 60000 65536"/>
                      <a:gd name="T17" fmla="*/ 0 60000 65536"/>
                      <a:gd name="T18" fmla="*/ 0 w 944"/>
                      <a:gd name="T19" fmla="*/ 0 h 1324"/>
                      <a:gd name="T20" fmla="*/ 944 w 944"/>
                      <a:gd name="T21" fmla="*/ 1324 h 1324"/>
                    </a:gdLst>
                    <a:ahLst/>
                    <a:cxnLst>
                      <a:cxn ang="T12">
                        <a:pos x="T0" y="T1"/>
                      </a:cxn>
                      <a:cxn ang="T13">
                        <a:pos x="T2" y="T3"/>
                      </a:cxn>
                      <a:cxn ang="T14">
                        <a:pos x="T4" y="T5"/>
                      </a:cxn>
                      <a:cxn ang="T15">
                        <a:pos x="T6" y="T7"/>
                      </a:cxn>
                      <a:cxn ang="T16">
                        <a:pos x="T8" y="T9"/>
                      </a:cxn>
                      <a:cxn ang="T17">
                        <a:pos x="T10" y="T11"/>
                      </a:cxn>
                    </a:cxnLst>
                    <a:rect l="T18" t="T19" r="T20" b="T21"/>
                    <a:pathLst>
                      <a:path w="944" h="1324">
                        <a:moveTo>
                          <a:pt x="0" y="0"/>
                        </a:moveTo>
                        <a:lnTo>
                          <a:pt x="0" y="1324"/>
                        </a:lnTo>
                        <a:lnTo>
                          <a:pt x="655" y="1324"/>
                        </a:lnTo>
                        <a:lnTo>
                          <a:pt x="944" y="918"/>
                        </a:lnTo>
                        <a:lnTo>
                          <a:pt x="944" y="0"/>
                        </a:lnTo>
                        <a:lnTo>
                          <a:pt x="0" y="0"/>
                        </a:lnTo>
                        <a:close/>
                      </a:path>
                    </a:pathLst>
                  </a:custGeom>
                  <a:solidFill>
                    <a:srgbClr val="FFFFCC"/>
                  </a:solidFill>
                  <a:ln w="9525">
                    <a:noFill/>
                    <a:round/>
                    <a:headEnd/>
                    <a:tailEnd/>
                  </a:ln>
                </p:spPr>
                <p:txBody>
                  <a:bodyPr/>
                  <a:lstStyle/>
                  <a:p>
                    <a:endParaRPr lang="en-US"/>
                  </a:p>
                </p:txBody>
              </p:sp>
              <p:sp>
                <p:nvSpPr>
                  <p:cNvPr id="32842" name="Freeform 70"/>
                  <p:cNvSpPr>
                    <a:spLocks/>
                  </p:cNvSpPr>
                  <p:nvPr/>
                </p:nvSpPr>
                <p:spPr bwMode="auto">
                  <a:xfrm>
                    <a:off x="3679" y="3941"/>
                    <a:ext cx="144" cy="203"/>
                  </a:xfrm>
                  <a:custGeom>
                    <a:avLst/>
                    <a:gdLst>
                      <a:gd name="T0" fmla="*/ 0 w 289"/>
                      <a:gd name="T1" fmla="*/ 406 h 406"/>
                      <a:gd name="T2" fmla="*/ 75 w 289"/>
                      <a:gd name="T3" fmla="*/ 14 h 406"/>
                      <a:gd name="T4" fmla="*/ 89 w 289"/>
                      <a:gd name="T5" fmla="*/ 34 h 406"/>
                      <a:gd name="T6" fmla="*/ 107 w 289"/>
                      <a:gd name="T7" fmla="*/ 47 h 406"/>
                      <a:gd name="T8" fmla="*/ 128 w 289"/>
                      <a:gd name="T9" fmla="*/ 55 h 406"/>
                      <a:gd name="T10" fmla="*/ 154 w 289"/>
                      <a:gd name="T11" fmla="*/ 57 h 406"/>
                      <a:gd name="T12" fmla="*/ 181 w 289"/>
                      <a:gd name="T13" fmla="*/ 53 h 406"/>
                      <a:gd name="T14" fmla="*/ 215 w 289"/>
                      <a:gd name="T15" fmla="*/ 44 h 406"/>
                      <a:gd name="T16" fmla="*/ 250 w 289"/>
                      <a:gd name="T17" fmla="*/ 26 h 406"/>
                      <a:gd name="T18" fmla="*/ 289 w 289"/>
                      <a:gd name="T19" fmla="*/ 0 h 406"/>
                      <a:gd name="T20" fmla="*/ 0 w 289"/>
                      <a:gd name="T21" fmla="*/ 406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
                      <a:gd name="T34" fmla="*/ 0 h 406"/>
                      <a:gd name="T35" fmla="*/ 289 w 289"/>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 h="406">
                        <a:moveTo>
                          <a:pt x="0" y="406"/>
                        </a:moveTo>
                        <a:lnTo>
                          <a:pt x="75" y="14"/>
                        </a:lnTo>
                        <a:lnTo>
                          <a:pt x="89" y="34"/>
                        </a:lnTo>
                        <a:lnTo>
                          <a:pt x="107" y="47"/>
                        </a:lnTo>
                        <a:lnTo>
                          <a:pt x="128" y="55"/>
                        </a:lnTo>
                        <a:lnTo>
                          <a:pt x="154" y="57"/>
                        </a:lnTo>
                        <a:lnTo>
                          <a:pt x="181" y="53"/>
                        </a:lnTo>
                        <a:lnTo>
                          <a:pt x="215" y="44"/>
                        </a:lnTo>
                        <a:lnTo>
                          <a:pt x="250" y="26"/>
                        </a:lnTo>
                        <a:lnTo>
                          <a:pt x="289" y="0"/>
                        </a:lnTo>
                        <a:lnTo>
                          <a:pt x="0" y="406"/>
                        </a:lnTo>
                        <a:close/>
                      </a:path>
                    </a:pathLst>
                  </a:custGeom>
                  <a:solidFill>
                    <a:srgbClr val="CDCDA4"/>
                  </a:solidFill>
                  <a:ln w="9525">
                    <a:noFill/>
                    <a:round/>
                    <a:headEnd/>
                    <a:tailEnd/>
                  </a:ln>
                </p:spPr>
                <p:txBody>
                  <a:bodyPr/>
                  <a:lstStyle/>
                  <a:p>
                    <a:endParaRPr lang="en-US"/>
                  </a:p>
                </p:txBody>
              </p:sp>
              <p:sp>
                <p:nvSpPr>
                  <p:cNvPr id="32843" name="Freeform 71"/>
                  <p:cNvSpPr>
                    <a:spLocks noEditPoints="1"/>
                  </p:cNvSpPr>
                  <p:nvPr/>
                </p:nvSpPr>
                <p:spPr bwMode="auto">
                  <a:xfrm>
                    <a:off x="3342" y="3473"/>
                    <a:ext cx="490" cy="680"/>
                  </a:xfrm>
                  <a:custGeom>
                    <a:avLst/>
                    <a:gdLst>
                      <a:gd name="T0" fmla="*/ 0 w 979"/>
                      <a:gd name="T1" fmla="*/ 1341 h 1359"/>
                      <a:gd name="T2" fmla="*/ 0 w 979"/>
                      <a:gd name="T3" fmla="*/ 1341 h 1359"/>
                      <a:gd name="T4" fmla="*/ 2 w 979"/>
                      <a:gd name="T5" fmla="*/ 1347 h 1359"/>
                      <a:gd name="T6" fmla="*/ 6 w 979"/>
                      <a:gd name="T7" fmla="*/ 1353 h 1359"/>
                      <a:gd name="T8" fmla="*/ 12 w 979"/>
                      <a:gd name="T9" fmla="*/ 1357 h 1359"/>
                      <a:gd name="T10" fmla="*/ 17 w 979"/>
                      <a:gd name="T11" fmla="*/ 1359 h 1359"/>
                      <a:gd name="T12" fmla="*/ 672 w 979"/>
                      <a:gd name="T13" fmla="*/ 1359 h 1359"/>
                      <a:gd name="T14" fmla="*/ 672 w 979"/>
                      <a:gd name="T15" fmla="*/ 1359 h 1359"/>
                      <a:gd name="T16" fmla="*/ 678 w 979"/>
                      <a:gd name="T17" fmla="*/ 1357 h 1359"/>
                      <a:gd name="T18" fmla="*/ 684 w 979"/>
                      <a:gd name="T19" fmla="*/ 1353 h 1359"/>
                      <a:gd name="T20" fmla="*/ 686 w 979"/>
                      <a:gd name="T21" fmla="*/ 1351 h 1359"/>
                      <a:gd name="T22" fmla="*/ 975 w 979"/>
                      <a:gd name="T23" fmla="*/ 945 h 1359"/>
                      <a:gd name="T24" fmla="*/ 977 w 979"/>
                      <a:gd name="T25" fmla="*/ 941 h 1359"/>
                      <a:gd name="T26" fmla="*/ 979 w 979"/>
                      <a:gd name="T27" fmla="*/ 935 h 1359"/>
                      <a:gd name="T28" fmla="*/ 979 w 979"/>
                      <a:gd name="T29" fmla="*/ 17 h 1359"/>
                      <a:gd name="T30" fmla="*/ 979 w 979"/>
                      <a:gd name="T31" fmla="*/ 17 h 1359"/>
                      <a:gd name="T32" fmla="*/ 977 w 979"/>
                      <a:gd name="T33" fmla="*/ 12 h 1359"/>
                      <a:gd name="T34" fmla="*/ 973 w 979"/>
                      <a:gd name="T35" fmla="*/ 6 h 1359"/>
                      <a:gd name="T36" fmla="*/ 967 w 979"/>
                      <a:gd name="T37" fmla="*/ 2 h 1359"/>
                      <a:gd name="T38" fmla="*/ 961 w 979"/>
                      <a:gd name="T39" fmla="*/ 0 h 1359"/>
                      <a:gd name="T40" fmla="*/ 17 w 979"/>
                      <a:gd name="T41" fmla="*/ 0 h 1359"/>
                      <a:gd name="T42" fmla="*/ 17 w 979"/>
                      <a:gd name="T43" fmla="*/ 0 h 1359"/>
                      <a:gd name="T44" fmla="*/ 12 w 979"/>
                      <a:gd name="T45" fmla="*/ 2 h 1359"/>
                      <a:gd name="T46" fmla="*/ 6 w 979"/>
                      <a:gd name="T47" fmla="*/ 6 h 1359"/>
                      <a:gd name="T48" fmla="*/ 2 w 979"/>
                      <a:gd name="T49" fmla="*/ 12 h 1359"/>
                      <a:gd name="T50" fmla="*/ 0 w 979"/>
                      <a:gd name="T51" fmla="*/ 17 h 1359"/>
                      <a:gd name="T52" fmla="*/ 0 w 979"/>
                      <a:gd name="T53" fmla="*/ 1341 h 1359"/>
                      <a:gd name="T54" fmla="*/ 35 w 979"/>
                      <a:gd name="T55" fmla="*/ 17 h 1359"/>
                      <a:gd name="T56" fmla="*/ 17 w 979"/>
                      <a:gd name="T57" fmla="*/ 35 h 1359"/>
                      <a:gd name="T58" fmla="*/ 23 w 979"/>
                      <a:gd name="T59" fmla="*/ 33 h 1359"/>
                      <a:gd name="T60" fmla="*/ 29 w 979"/>
                      <a:gd name="T61" fmla="*/ 29 h 1359"/>
                      <a:gd name="T62" fmla="*/ 33 w 979"/>
                      <a:gd name="T63" fmla="*/ 23 h 1359"/>
                      <a:gd name="T64" fmla="*/ 35 w 979"/>
                      <a:gd name="T65" fmla="*/ 17 h 1359"/>
                      <a:gd name="T66" fmla="*/ 17 w 979"/>
                      <a:gd name="T67" fmla="*/ 17 h 1359"/>
                      <a:gd name="T68" fmla="*/ 17 w 979"/>
                      <a:gd name="T69" fmla="*/ 35 h 1359"/>
                      <a:gd name="T70" fmla="*/ 961 w 979"/>
                      <a:gd name="T71" fmla="*/ 35 h 1359"/>
                      <a:gd name="T72" fmla="*/ 944 w 979"/>
                      <a:gd name="T73" fmla="*/ 17 h 1359"/>
                      <a:gd name="T74" fmla="*/ 946 w 979"/>
                      <a:gd name="T75" fmla="*/ 23 h 1359"/>
                      <a:gd name="T76" fmla="*/ 950 w 979"/>
                      <a:gd name="T77" fmla="*/ 29 h 1359"/>
                      <a:gd name="T78" fmla="*/ 956 w 979"/>
                      <a:gd name="T79" fmla="*/ 33 h 1359"/>
                      <a:gd name="T80" fmla="*/ 961 w 979"/>
                      <a:gd name="T81" fmla="*/ 17 h 1359"/>
                      <a:gd name="T82" fmla="*/ 944 w 979"/>
                      <a:gd name="T83" fmla="*/ 17 h 1359"/>
                      <a:gd name="T84" fmla="*/ 944 w 979"/>
                      <a:gd name="T85" fmla="*/ 935 h 1359"/>
                      <a:gd name="T86" fmla="*/ 946 w 979"/>
                      <a:gd name="T87" fmla="*/ 929 h 1359"/>
                      <a:gd name="T88" fmla="*/ 944 w 979"/>
                      <a:gd name="T89" fmla="*/ 935 h 1359"/>
                      <a:gd name="T90" fmla="*/ 961 w 979"/>
                      <a:gd name="T91" fmla="*/ 935 h 1359"/>
                      <a:gd name="T92" fmla="*/ 948 w 979"/>
                      <a:gd name="T93" fmla="*/ 925 h 1359"/>
                      <a:gd name="T94" fmla="*/ 659 w 979"/>
                      <a:gd name="T95" fmla="*/ 1331 h 1359"/>
                      <a:gd name="T96" fmla="*/ 672 w 979"/>
                      <a:gd name="T97" fmla="*/ 1323 h 1359"/>
                      <a:gd name="T98" fmla="*/ 666 w 979"/>
                      <a:gd name="T99" fmla="*/ 1325 h 1359"/>
                      <a:gd name="T100" fmla="*/ 661 w 979"/>
                      <a:gd name="T101" fmla="*/ 1329 h 1359"/>
                      <a:gd name="T102" fmla="*/ 672 w 979"/>
                      <a:gd name="T103" fmla="*/ 1341 h 1359"/>
                      <a:gd name="T104" fmla="*/ 672 w 979"/>
                      <a:gd name="T105" fmla="*/ 1323 h 1359"/>
                      <a:gd name="T106" fmla="*/ 17 w 979"/>
                      <a:gd name="T107" fmla="*/ 1323 h 1359"/>
                      <a:gd name="T108" fmla="*/ 35 w 979"/>
                      <a:gd name="T109" fmla="*/ 1341 h 1359"/>
                      <a:gd name="T110" fmla="*/ 33 w 979"/>
                      <a:gd name="T111" fmla="*/ 1335 h 1359"/>
                      <a:gd name="T112" fmla="*/ 29 w 979"/>
                      <a:gd name="T113" fmla="*/ 1329 h 1359"/>
                      <a:gd name="T114" fmla="*/ 23 w 979"/>
                      <a:gd name="T115" fmla="*/ 1325 h 1359"/>
                      <a:gd name="T116" fmla="*/ 17 w 979"/>
                      <a:gd name="T117" fmla="*/ 1341 h 1359"/>
                      <a:gd name="T118" fmla="*/ 35 w 979"/>
                      <a:gd name="T119" fmla="*/ 1341 h 1359"/>
                      <a:gd name="T120" fmla="*/ 35 w 979"/>
                      <a:gd name="T121" fmla="*/ 17 h 13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9"/>
                      <a:gd name="T184" fmla="*/ 0 h 1359"/>
                      <a:gd name="T185" fmla="*/ 979 w 979"/>
                      <a:gd name="T186" fmla="*/ 1359 h 13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9" h="1359">
                        <a:moveTo>
                          <a:pt x="0" y="1341"/>
                        </a:moveTo>
                        <a:lnTo>
                          <a:pt x="0" y="1341"/>
                        </a:lnTo>
                        <a:lnTo>
                          <a:pt x="2" y="1347"/>
                        </a:lnTo>
                        <a:lnTo>
                          <a:pt x="6" y="1353"/>
                        </a:lnTo>
                        <a:lnTo>
                          <a:pt x="12" y="1357"/>
                        </a:lnTo>
                        <a:lnTo>
                          <a:pt x="17" y="1359"/>
                        </a:lnTo>
                        <a:lnTo>
                          <a:pt x="672" y="1359"/>
                        </a:lnTo>
                        <a:lnTo>
                          <a:pt x="678" y="1357"/>
                        </a:lnTo>
                        <a:lnTo>
                          <a:pt x="684" y="1353"/>
                        </a:lnTo>
                        <a:lnTo>
                          <a:pt x="686" y="1351"/>
                        </a:lnTo>
                        <a:lnTo>
                          <a:pt x="975" y="945"/>
                        </a:lnTo>
                        <a:lnTo>
                          <a:pt x="977" y="941"/>
                        </a:lnTo>
                        <a:lnTo>
                          <a:pt x="979" y="935"/>
                        </a:lnTo>
                        <a:lnTo>
                          <a:pt x="979" y="17"/>
                        </a:lnTo>
                        <a:lnTo>
                          <a:pt x="977" y="12"/>
                        </a:lnTo>
                        <a:lnTo>
                          <a:pt x="973" y="6"/>
                        </a:lnTo>
                        <a:lnTo>
                          <a:pt x="967" y="2"/>
                        </a:lnTo>
                        <a:lnTo>
                          <a:pt x="961" y="0"/>
                        </a:lnTo>
                        <a:lnTo>
                          <a:pt x="17" y="0"/>
                        </a:lnTo>
                        <a:lnTo>
                          <a:pt x="12" y="2"/>
                        </a:lnTo>
                        <a:lnTo>
                          <a:pt x="6" y="6"/>
                        </a:lnTo>
                        <a:lnTo>
                          <a:pt x="2" y="12"/>
                        </a:lnTo>
                        <a:lnTo>
                          <a:pt x="0" y="17"/>
                        </a:lnTo>
                        <a:lnTo>
                          <a:pt x="0" y="1341"/>
                        </a:lnTo>
                        <a:close/>
                        <a:moveTo>
                          <a:pt x="35" y="17"/>
                        </a:moveTo>
                        <a:lnTo>
                          <a:pt x="17" y="35"/>
                        </a:lnTo>
                        <a:lnTo>
                          <a:pt x="23" y="33"/>
                        </a:lnTo>
                        <a:lnTo>
                          <a:pt x="29" y="29"/>
                        </a:lnTo>
                        <a:lnTo>
                          <a:pt x="33" y="23"/>
                        </a:lnTo>
                        <a:lnTo>
                          <a:pt x="35" y="17"/>
                        </a:lnTo>
                        <a:lnTo>
                          <a:pt x="17" y="17"/>
                        </a:lnTo>
                        <a:lnTo>
                          <a:pt x="17" y="35"/>
                        </a:lnTo>
                        <a:lnTo>
                          <a:pt x="961" y="35"/>
                        </a:lnTo>
                        <a:lnTo>
                          <a:pt x="944" y="17"/>
                        </a:lnTo>
                        <a:lnTo>
                          <a:pt x="946" y="23"/>
                        </a:lnTo>
                        <a:lnTo>
                          <a:pt x="950" y="29"/>
                        </a:lnTo>
                        <a:lnTo>
                          <a:pt x="956" y="33"/>
                        </a:lnTo>
                        <a:lnTo>
                          <a:pt x="961" y="17"/>
                        </a:lnTo>
                        <a:lnTo>
                          <a:pt x="944" y="17"/>
                        </a:lnTo>
                        <a:lnTo>
                          <a:pt x="944" y="935"/>
                        </a:lnTo>
                        <a:lnTo>
                          <a:pt x="946" y="929"/>
                        </a:lnTo>
                        <a:lnTo>
                          <a:pt x="944" y="935"/>
                        </a:lnTo>
                        <a:lnTo>
                          <a:pt x="961" y="935"/>
                        </a:lnTo>
                        <a:lnTo>
                          <a:pt x="948" y="925"/>
                        </a:lnTo>
                        <a:lnTo>
                          <a:pt x="659" y="1331"/>
                        </a:lnTo>
                        <a:lnTo>
                          <a:pt x="672" y="1323"/>
                        </a:lnTo>
                        <a:lnTo>
                          <a:pt x="666" y="1325"/>
                        </a:lnTo>
                        <a:lnTo>
                          <a:pt x="661" y="1329"/>
                        </a:lnTo>
                        <a:lnTo>
                          <a:pt x="672" y="1341"/>
                        </a:lnTo>
                        <a:lnTo>
                          <a:pt x="672" y="1323"/>
                        </a:lnTo>
                        <a:lnTo>
                          <a:pt x="17" y="1323"/>
                        </a:lnTo>
                        <a:lnTo>
                          <a:pt x="35" y="1341"/>
                        </a:lnTo>
                        <a:lnTo>
                          <a:pt x="33" y="1335"/>
                        </a:lnTo>
                        <a:lnTo>
                          <a:pt x="29" y="1329"/>
                        </a:lnTo>
                        <a:lnTo>
                          <a:pt x="23" y="1325"/>
                        </a:lnTo>
                        <a:lnTo>
                          <a:pt x="17" y="1341"/>
                        </a:lnTo>
                        <a:lnTo>
                          <a:pt x="35" y="1341"/>
                        </a:lnTo>
                        <a:lnTo>
                          <a:pt x="35" y="17"/>
                        </a:lnTo>
                        <a:close/>
                      </a:path>
                    </a:pathLst>
                  </a:custGeom>
                  <a:solidFill>
                    <a:srgbClr val="000000"/>
                  </a:solidFill>
                  <a:ln w="9525">
                    <a:noFill/>
                    <a:round/>
                    <a:headEnd/>
                    <a:tailEnd/>
                  </a:ln>
                </p:spPr>
                <p:txBody>
                  <a:bodyPr/>
                  <a:lstStyle/>
                  <a:p>
                    <a:endParaRPr lang="en-US"/>
                  </a:p>
                </p:txBody>
              </p:sp>
              <p:sp>
                <p:nvSpPr>
                  <p:cNvPr id="32844" name="Freeform 72"/>
                  <p:cNvSpPr>
                    <a:spLocks/>
                  </p:cNvSpPr>
                  <p:nvPr/>
                </p:nvSpPr>
                <p:spPr bwMode="auto">
                  <a:xfrm>
                    <a:off x="3671" y="3934"/>
                    <a:ext cx="157" cy="212"/>
                  </a:xfrm>
                  <a:custGeom>
                    <a:avLst/>
                    <a:gdLst>
                      <a:gd name="T0" fmla="*/ 0 w 314"/>
                      <a:gd name="T1" fmla="*/ 418 h 424"/>
                      <a:gd name="T2" fmla="*/ 33 w 314"/>
                      <a:gd name="T3" fmla="*/ 424 h 424"/>
                      <a:gd name="T4" fmla="*/ 108 w 314"/>
                      <a:gd name="T5" fmla="*/ 32 h 424"/>
                      <a:gd name="T6" fmla="*/ 90 w 314"/>
                      <a:gd name="T7" fmla="*/ 28 h 424"/>
                      <a:gd name="T8" fmla="*/ 78 w 314"/>
                      <a:gd name="T9" fmla="*/ 40 h 424"/>
                      <a:gd name="T10" fmla="*/ 84 w 314"/>
                      <a:gd name="T11" fmla="*/ 44 h 424"/>
                      <a:gd name="T12" fmla="*/ 90 w 314"/>
                      <a:gd name="T13" fmla="*/ 46 h 424"/>
                      <a:gd name="T14" fmla="*/ 96 w 314"/>
                      <a:gd name="T15" fmla="*/ 44 h 424"/>
                      <a:gd name="T16" fmla="*/ 102 w 314"/>
                      <a:gd name="T17" fmla="*/ 40 h 424"/>
                      <a:gd name="T18" fmla="*/ 106 w 314"/>
                      <a:gd name="T19" fmla="*/ 34 h 424"/>
                      <a:gd name="T20" fmla="*/ 74 w 314"/>
                      <a:gd name="T21" fmla="*/ 36 h 424"/>
                      <a:gd name="T22" fmla="*/ 86 w 314"/>
                      <a:gd name="T23" fmla="*/ 56 h 424"/>
                      <a:gd name="T24" fmla="*/ 90 w 314"/>
                      <a:gd name="T25" fmla="*/ 61 h 424"/>
                      <a:gd name="T26" fmla="*/ 108 w 314"/>
                      <a:gd name="T27" fmla="*/ 75 h 424"/>
                      <a:gd name="T28" fmla="*/ 114 w 314"/>
                      <a:gd name="T29" fmla="*/ 79 h 424"/>
                      <a:gd name="T30" fmla="*/ 135 w 314"/>
                      <a:gd name="T31" fmla="*/ 87 h 424"/>
                      <a:gd name="T32" fmla="*/ 143 w 314"/>
                      <a:gd name="T33" fmla="*/ 87 h 424"/>
                      <a:gd name="T34" fmla="*/ 169 w 314"/>
                      <a:gd name="T35" fmla="*/ 89 h 424"/>
                      <a:gd name="T36" fmla="*/ 196 w 314"/>
                      <a:gd name="T37" fmla="*/ 85 h 424"/>
                      <a:gd name="T38" fmla="*/ 204 w 314"/>
                      <a:gd name="T39" fmla="*/ 85 h 424"/>
                      <a:gd name="T40" fmla="*/ 236 w 314"/>
                      <a:gd name="T41" fmla="*/ 73 h 424"/>
                      <a:gd name="T42" fmla="*/ 273 w 314"/>
                      <a:gd name="T43" fmla="*/ 56 h 424"/>
                      <a:gd name="T44" fmla="*/ 279 w 314"/>
                      <a:gd name="T45" fmla="*/ 52 h 424"/>
                      <a:gd name="T46" fmla="*/ 314 w 314"/>
                      <a:gd name="T47" fmla="*/ 30 h 424"/>
                      <a:gd name="T48" fmla="*/ 295 w 314"/>
                      <a:gd name="T49" fmla="*/ 0 h 424"/>
                      <a:gd name="T50" fmla="*/ 253 w 314"/>
                      <a:gd name="T51" fmla="*/ 26 h 424"/>
                      <a:gd name="T52" fmla="*/ 265 w 314"/>
                      <a:gd name="T53" fmla="*/ 40 h 424"/>
                      <a:gd name="T54" fmla="*/ 259 w 314"/>
                      <a:gd name="T55" fmla="*/ 22 h 424"/>
                      <a:gd name="T56" fmla="*/ 222 w 314"/>
                      <a:gd name="T57" fmla="*/ 40 h 424"/>
                      <a:gd name="T58" fmla="*/ 190 w 314"/>
                      <a:gd name="T59" fmla="*/ 52 h 424"/>
                      <a:gd name="T60" fmla="*/ 196 w 314"/>
                      <a:gd name="T61" fmla="*/ 67 h 424"/>
                      <a:gd name="T62" fmla="*/ 196 w 314"/>
                      <a:gd name="T63" fmla="*/ 50 h 424"/>
                      <a:gd name="T64" fmla="*/ 169 w 314"/>
                      <a:gd name="T65" fmla="*/ 54 h 424"/>
                      <a:gd name="T66" fmla="*/ 143 w 314"/>
                      <a:gd name="T67" fmla="*/ 52 h 424"/>
                      <a:gd name="T68" fmla="*/ 143 w 314"/>
                      <a:gd name="T69" fmla="*/ 69 h 424"/>
                      <a:gd name="T70" fmla="*/ 149 w 314"/>
                      <a:gd name="T71" fmla="*/ 54 h 424"/>
                      <a:gd name="T72" fmla="*/ 127 w 314"/>
                      <a:gd name="T73" fmla="*/ 46 h 424"/>
                      <a:gd name="T74" fmla="*/ 122 w 314"/>
                      <a:gd name="T75" fmla="*/ 61 h 424"/>
                      <a:gd name="T76" fmla="*/ 133 w 314"/>
                      <a:gd name="T77" fmla="*/ 50 h 424"/>
                      <a:gd name="T78" fmla="*/ 116 w 314"/>
                      <a:gd name="T79" fmla="*/ 36 h 424"/>
                      <a:gd name="T80" fmla="*/ 104 w 314"/>
                      <a:gd name="T81" fmla="*/ 48 h 424"/>
                      <a:gd name="T82" fmla="*/ 120 w 314"/>
                      <a:gd name="T83" fmla="*/ 42 h 424"/>
                      <a:gd name="T84" fmla="*/ 106 w 314"/>
                      <a:gd name="T85" fmla="*/ 20 h 424"/>
                      <a:gd name="T86" fmla="*/ 102 w 314"/>
                      <a:gd name="T87" fmla="*/ 16 h 424"/>
                      <a:gd name="T88" fmla="*/ 96 w 314"/>
                      <a:gd name="T89" fmla="*/ 12 h 424"/>
                      <a:gd name="T90" fmla="*/ 90 w 314"/>
                      <a:gd name="T91" fmla="*/ 10 h 424"/>
                      <a:gd name="T92" fmla="*/ 84 w 314"/>
                      <a:gd name="T93" fmla="*/ 12 h 424"/>
                      <a:gd name="T94" fmla="*/ 78 w 314"/>
                      <a:gd name="T95" fmla="*/ 16 h 424"/>
                      <a:gd name="T96" fmla="*/ 74 w 314"/>
                      <a:gd name="T97" fmla="*/ 22 h 424"/>
                      <a:gd name="T98" fmla="*/ 72 w 314"/>
                      <a:gd name="T99" fmla="*/ 28 h 424"/>
                      <a:gd name="T100" fmla="*/ 74 w 314"/>
                      <a:gd name="T101" fmla="*/ 26 h 424"/>
                      <a:gd name="T102" fmla="*/ 0 w 314"/>
                      <a:gd name="T103" fmla="*/ 418 h 4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4"/>
                      <a:gd name="T157" fmla="*/ 0 h 424"/>
                      <a:gd name="T158" fmla="*/ 314 w 314"/>
                      <a:gd name="T159" fmla="*/ 424 h 4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4" h="424">
                        <a:moveTo>
                          <a:pt x="0" y="418"/>
                        </a:moveTo>
                        <a:lnTo>
                          <a:pt x="33" y="424"/>
                        </a:lnTo>
                        <a:lnTo>
                          <a:pt x="108" y="32"/>
                        </a:lnTo>
                        <a:lnTo>
                          <a:pt x="90" y="28"/>
                        </a:lnTo>
                        <a:lnTo>
                          <a:pt x="78" y="40"/>
                        </a:lnTo>
                        <a:lnTo>
                          <a:pt x="84" y="44"/>
                        </a:lnTo>
                        <a:lnTo>
                          <a:pt x="90" y="46"/>
                        </a:lnTo>
                        <a:lnTo>
                          <a:pt x="96" y="44"/>
                        </a:lnTo>
                        <a:lnTo>
                          <a:pt x="102" y="40"/>
                        </a:lnTo>
                        <a:lnTo>
                          <a:pt x="106" y="34"/>
                        </a:lnTo>
                        <a:lnTo>
                          <a:pt x="74" y="36"/>
                        </a:lnTo>
                        <a:lnTo>
                          <a:pt x="86" y="56"/>
                        </a:lnTo>
                        <a:lnTo>
                          <a:pt x="90" y="61"/>
                        </a:lnTo>
                        <a:lnTo>
                          <a:pt x="108" y="75"/>
                        </a:lnTo>
                        <a:lnTo>
                          <a:pt x="114" y="79"/>
                        </a:lnTo>
                        <a:lnTo>
                          <a:pt x="135" y="87"/>
                        </a:lnTo>
                        <a:lnTo>
                          <a:pt x="143" y="87"/>
                        </a:lnTo>
                        <a:lnTo>
                          <a:pt x="169" y="89"/>
                        </a:lnTo>
                        <a:lnTo>
                          <a:pt x="196" y="85"/>
                        </a:lnTo>
                        <a:lnTo>
                          <a:pt x="204" y="85"/>
                        </a:lnTo>
                        <a:lnTo>
                          <a:pt x="236" y="73"/>
                        </a:lnTo>
                        <a:lnTo>
                          <a:pt x="273" y="56"/>
                        </a:lnTo>
                        <a:lnTo>
                          <a:pt x="279" y="52"/>
                        </a:lnTo>
                        <a:lnTo>
                          <a:pt x="314" y="30"/>
                        </a:lnTo>
                        <a:lnTo>
                          <a:pt x="295" y="0"/>
                        </a:lnTo>
                        <a:lnTo>
                          <a:pt x="253" y="26"/>
                        </a:lnTo>
                        <a:lnTo>
                          <a:pt x="265" y="40"/>
                        </a:lnTo>
                        <a:lnTo>
                          <a:pt x="259" y="22"/>
                        </a:lnTo>
                        <a:lnTo>
                          <a:pt x="222" y="40"/>
                        </a:lnTo>
                        <a:lnTo>
                          <a:pt x="190" y="52"/>
                        </a:lnTo>
                        <a:lnTo>
                          <a:pt x="196" y="67"/>
                        </a:lnTo>
                        <a:lnTo>
                          <a:pt x="196" y="50"/>
                        </a:lnTo>
                        <a:lnTo>
                          <a:pt x="169" y="54"/>
                        </a:lnTo>
                        <a:lnTo>
                          <a:pt x="143" y="52"/>
                        </a:lnTo>
                        <a:lnTo>
                          <a:pt x="143" y="69"/>
                        </a:lnTo>
                        <a:lnTo>
                          <a:pt x="149" y="54"/>
                        </a:lnTo>
                        <a:lnTo>
                          <a:pt x="127" y="46"/>
                        </a:lnTo>
                        <a:lnTo>
                          <a:pt x="122" y="61"/>
                        </a:lnTo>
                        <a:lnTo>
                          <a:pt x="133" y="50"/>
                        </a:lnTo>
                        <a:lnTo>
                          <a:pt x="116" y="36"/>
                        </a:lnTo>
                        <a:lnTo>
                          <a:pt x="104" y="48"/>
                        </a:lnTo>
                        <a:lnTo>
                          <a:pt x="120" y="42"/>
                        </a:lnTo>
                        <a:lnTo>
                          <a:pt x="106" y="20"/>
                        </a:lnTo>
                        <a:lnTo>
                          <a:pt x="102" y="16"/>
                        </a:lnTo>
                        <a:lnTo>
                          <a:pt x="96" y="12"/>
                        </a:lnTo>
                        <a:lnTo>
                          <a:pt x="90" y="10"/>
                        </a:lnTo>
                        <a:lnTo>
                          <a:pt x="84" y="12"/>
                        </a:lnTo>
                        <a:lnTo>
                          <a:pt x="78" y="16"/>
                        </a:lnTo>
                        <a:lnTo>
                          <a:pt x="74" y="22"/>
                        </a:lnTo>
                        <a:lnTo>
                          <a:pt x="72" y="28"/>
                        </a:lnTo>
                        <a:lnTo>
                          <a:pt x="74" y="26"/>
                        </a:lnTo>
                        <a:lnTo>
                          <a:pt x="0" y="418"/>
                        </a:lnTo>
                        <a:close/>
                      </a:path>
                    </a:pathLst>
                  </a:custGeom>
                  <a:solidFill>
                    <a:srgbClr val="000000"/>
                  </a:solidFill>
                  <a:ln w="9525">
                    <a:noFill/>
                    <a:round/>
                    <a:headEnd/>
                    <a:tailEnd/>
                  </a:ln>
                </p:spPr>
                <p:txBody>
                  <a:bodyPr/>
                  <a:lstStyle/>
                  <a:p>
                    <a:endParaRPr lang="en-US"/>
                  </a:p>
                </p:txBody>
              </p:sp>
            </p:grpSp>
            <p:sp>
              <p:nvSpPr>
                <p:cNvPr id="32840" name="Rectangle 73"/>
                <p:cNvSpPr>
                  <a:spLocks noChangeArrowheads="1"/>
                </p:cNvSpPr>
                <p:nvPr/>
              </p:nvSpPr>
              <p:spPr bwMode="auto">
                <a:xfrm>
                  <a:off x="4224" y="2070"/>
                  <a:ext cx="482" cy="272"/>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XML</a:t>
                  </a:r>
                  <a:endParaRPr lang="en-US" sz="1400" b="0">
                    <a:latin typeface="Times New Roman" pitchFamily="18" charset="0"/>
                  </a:endParaRPr>
                </a:p>
              </p:txBody>
            </p:sp>
          </p:grpSp>
          <p:sp>
            <p:nvSpPr>
              <p:cNvPr id="32835" name="Rectangle 74"/>
              <p:cNvSpPr>
                <a:spLocks noChangeArrowheads="1"/>
              </p:cNvSpPr>
              <p:nvPr/>
            </p:nvSpPr>
            <p:spPr bwMode="auto">
              <a:xfrm>
                <a:off x="2583" y="3612"/>
                <a:ext cx="292" cy="422"/>
              </a:xfrm>
              <a:prstGeom prst="rect">
                <a:avLst/>
              </a:prstGeom>
              <a:noFill/>
              <a:ln w="9525">
                <a:noFill/>
                <a:miter lim="800000"/>
                <a:headEnd/>
                <a:tailEnd/>
              </a:ln>
            </p:spPr>
            <p:txBody>
              <a:bodyPr wrap="none" lIns="0" tIns="0" rIns="0" bIns="0">
                <a:spAutoFit/>
              </a:bodyPr>
              <a:lstStyle/>
              <a:p>
                <a:pPr algn="l" eaLnBrk="1" hangingPunct="1"/>
                <a:r>
                  <a:rPr lang="en-US" sz="2800" i="1">
                    <a:solidFill>
                      <a:srgbClr val="000000"/>
                    </a:solidFill>
                    <a:latin typeface="Times New Roman" pitchFamily="18" charset="0"/>
                  </a:rPr>
                  <a:t>…</a:t>
                </a:r>
                <a:endParaRPr lang="en-US" sz="2000" b="0">
                  <a:latin typeface="Times New Roman" pitchFamily="18" charset="0"/>
                </a:endParaRPr>
              </a:p>
            </p:txBody>
          </p:sp>
          <p:sp>
            <p:nvSpPr>
              <p:cNvPr id="32836" name="Line 75"/>
              <p:cNvSpPr>
                <a:spLocks noChangeShapeType="1"/>
              </p:cNvSpPr>
              <p:nvPr/>
            </p:nvSpPr>
            <p:spPr bwMode="auto">
              <a:xfrm flipH="1">
                <a:off x="1740" y="3147"/>
                <a:ext cx="330" cy="369"/>
              </a:xfrm>
              <a:prstGeom prst="line">
                <a:avLst/>
              </a:prstGeom>
              <a:noFill/>
              <a:ln w="19050">
                <a:solidFill>
                  <a:schemeClr val="tx1"/>
                </a:solidFill>
                <a:round/>
                <a:headEnd type="triangle" w="med" len="med"/>
                <a:tailEnd type="triangle" w="med" len="med"/>
              </a:ln>
            </p:spPr>
            <p:txBody>
              <a:bodyPr/>
              <a:lstStyle/>
              <a:p>
                <a:endParaRPr lang="en-US"/>
              </a:p>
            </p:txBody>
          </p:sp>
          <p:sp>
            <p:nvSpPr>
              <p:cNvPr id="32837" name="Line 76"/>
              <p:cNvSpPr>
                <a:spLocks noChangeShapeType="1"/>
              </p:cNvSpPr>
              <p:nvPr/>
            </p:nvSpPr>
            <p:spPr bwMode="auto">
              <a:xfrm>
                <a:off x="2601" y="3152"/>
                <a:ext cx="338" cy="366"/>
              </a:xfrm>
              <a:prstGeom prst="line">
                <a:avLst/>
              </a:prstGeom>
              <a:noFill/>
              <a:ln w="19050">
                <a:solidFill>
                  <a:schemeClr val="tx1"/>
                </a:solidFill>
                <a:round/>
                <a:headEnd type="triangle" w="med" len="med"/>
                <a:tailEnd type="triangle" w="med" len="med"/>
              </a:ln>
            </p:spPr>
            <p:txBody>
              <a:bodyPr/>
              <a:lstStyle/>
              <a:p>
                <a:endParaRPr lang="en-US"/>
              </a:p>
            </p:txBody>
          </p:sp>
          <p:sp>
            <p:nvSpPr>
              <p:cNvPr id="32838" name="Line 77"/>
              <p:cNvSpPr>
                <a:spLocks noChangeShapeType="1"/>
              </p:cNvSpPr>
              <p:nvPr/>
            </p:nvSpPr>
            <p:spPr bwMode="auto">
              <a:xfrm>
                <a:off x="2326" y="3167"/>
                <a:ext cx="1" cy="379"/>
              </a:xfrm>
              <a:prstGeom prst="line">
                <a:avLst/>
              </a:prstGeom>
              <a:noFill/>
              <a:ln w="19050">
                <a:solidFill>
                  <a:schemeClr val="tx1"/>
                </a:solidFill>
                <a:round/>
                <a:headEnd type="triangle" w="med" len="med"/>
                <a:tailEnd type="triangle" w="med" len="med"/>
              </a:ln>
            </p:spPr>
            <p:txBody>
              <a:bodyPr/>
              <a:lstStyle/>
              <a:p>
                <a:endParaRPr lang="en-US"/>
              </a:p>
            </p:txBody>
          </p:sp>
        </p:grpSp>
      </p:grpSp>
      <p:sp>
        <p:nvSpPr>
          <p:cNvPr id="32795" name="Text Box 78"/>
          <p:cNvSpPr txBox="1">
            <a:spLocks noChangeArrowheads="1"/>
          </p:cNvSpPr>
          <p:nvPr/>
        </p:nvSpPr>
        <p:spPr bwMode="auto">
          <a:xfrm>
            <a:off x="7686675" y="4371975"/>
            <a:ext cx="1090613"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UML / OCL</a:t>
            </a:r>
          </a:p>
        </p:txBody>
      </p:sp>
      <p:sp>
        <p:nvSpPr>
          <p:cNvPr id="32796" name="Text Box 79"/>
          <p:cNvSpPr txBox="1">
            <a:spLocks noChangeArrowheads="1"/>
          </p:cNvSpPr>
          <p:nvPr/>
        </p:nvSpPr>
        <p:spPr bwMode="auto">
          <a:xfrm>
            <a:off x="4440238" y="3589338"/>
            <a:ext cx="598487"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COM</a:t>
            </a:r>
          </a:p>
        </p:txBody>
      </p:sp>
      <p:sp>
        <p:nvSpPr>
          <p:cNvPr id="32797" name="Text Box 80"/>
          <p:cNvSpPr txBox="1">
            <a:spLocks noChangeArrowheads="1"/>
          </p:cNvSpPr>
          <p:nvPr/>
        </p:nvSpPr>
        <p:spPr bwMode="auto">
          <a:xfrm>
            <a:off x="4738688" y="2530475"/>
            <a:ext cx="598487"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COM</a:t>
            </a:r>
          </a:p>
        </p:txBody>
      </p:sp>
      <p:sp>
        <p:nvSpPr>
          <p:cNvPr id="32798" name="Text Box 81"/>
          <p:cNvSpPr txBox="1">
            <a:spLocks noChangeArrowheads="1"/>
          </p:cNvSpPr>
          <p:nvPr/>
        </p:nvSpPr>
        <p:spPr bwMode="auto">
          <a:xfrm>
            <a:off x="3271838" y="2511425"/>
            <a:ext cx="598487"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COM</a:t>
            </a:r>
          </a:p>
        </p:txBody>
      </p:sp>
      <p:sp>
        <p:nvSpPr>
          <p:cNvPr id="32799" name="Text Box 82"/>
          <p:cNvSpPr txBox="1">
            <a:spLocks noChangeArrowheads="1"/>
          </p:cNvSpPr>
          <p:nvPr/>
        </p:nvSpPr>
        <p:spPr bwMode="auto">
          <a:xfrm>
            <a:off x="4764088" y="4867275"/>
            <a:ext cx="558800"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XML</a:t>
            </a:r>
          </a:p>
        </p:txBody>
      </p:sp>
      <p:sp>
        <p:nvSpPr>
          <p:cNvPr id="32800" name="Text Box 83"/>
          <p:cNvSpPr txBox="1">
            <a:spLocks noChangeArrowheads="1"/>
          </p:cNvSpPr>
          <p:nvPr/>
        </p:nvSpPr>
        <p:spPr bwMode="auto">
          <a:xfrm>
            <a:off x="6130925" y="4265613"/>
            <a:ext cx="558800"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XML</a:t>
            </a:r>
          </a:p>
        </p:txBody>
      </p:sp>
      <p:sp>
        <p:nvSpPr>
          <p:cNvPr id="32801" name="Text Box 84"/>
          <p:cNvSpPr txBox="1">
            <a:spLocks noChangeArrowheads="1"/>
          </p:cNvSpPr>
          <p:nvPr/>
        </p:nvSpPr>
        <p:spPr bwMode="auto">
          <a:xfrm>
            <a:off x="5384800" y="4873625"/>
            <a:ext cx="708025" cy="304800"/>
          </a:xfrm>
          <a:prstGeom prst="rect">
            <a:avLst/>
          </a:prstGeom>
          <a:noFill/>
          <a:ln w="9525">
            <a:noFill/>
            <a:miter lim="800000"/>
            <a:headEnd/>
            <a:tailEnd/>
          </a:ln>
        </p:spPr>
        <p:txBody>
          <a:bodyPr wrap="none">
            <a:spAutoFit/>
          </a:bodyPr>
          <a:lstStyle/>
          <a:p>
            <a:pPr algn="l" eaLnBrk="1" hangingPunct="1"/>
            <a:r>
              <a:rPr lang="en-US" sz="1400">
                <a:solidFill>
                  <a:srgbClr val="FF0000"/>
                </a:solidFill>
              </a:rPr>
              <a:t>ODBC</a:t>
            </a:r>
          </a:p>
        </p:txBody>
      </p:sp>
      <p:sp>
        <p:nvSpPr>
          <p:cNvPr id="32802" name="Rectangle 85"/>
          <p:cNvSpPr>
            <a:spLocks noChangeArrowheads="1"/>
          </p:cNvSpPr>
          <p:nvPr/>
        </p:nvSpPr>
        <p:spPr bwMode="auto">
          <a:xfrm>
            <a:off x="4719638" y="2722563"/>
            <a:ext cx="444500" cy="280987"/>
          </a:xfrm>
          <a:prstGeom prst="rect">
            <a:avLst/>
          </a:prstGeom>
          <a:noFill/>
          <a:ln w="9525">
            <a:noFill/>
            <a:miter lim="800000"/>
            <a:headEnd/>
            <a:tailEnd/>
          </a:ln>
        </p:spPr>
        <p:txBody>
          <a:bodyPr/>
          <a:lstStyle/>
          <a:p>
            <a:endParaRPr lang="en-US"/>
          </a:p>
        </p:txBody>
      </p:sp>
      <p:sp>
        <p:nvSpPr>
          <p:cNvPr id="32803" name="Rectangle 86"/>
          <p:cNvSpPr>
            <a:spLocks noChangeArrowheads="1"/>
          </p:cNvSpPr>
          <p:nvPr/>
        </p:nvSpPr>
        <p:spPr bwMode="auto">
          <a:xfrm>
            <a:off x="5189538" y="2765425"/>
            <a:ext cx="890587" cy="333375"/>
          </a:xfrm>
          <a:prstGeom prst="rect">
            <a:avLst/>
          </a:prstGeom>
          <a:gradFill rotWithShape="1">
            <a:gsLst>
              <a:gs pos="0">
                <a:srgbClr val="1D7575"/>
              </a:gs>
              <a:gs pos="50000">
                <a:srgbClr val="33CCCC"/>
              </a:gs>
              <a:gs pos="100000">
                <a:srgbClr val="1D7575"/>
              </a:gs>
            </a:gsLst>
            <a:lin ang="5400000" scaled="1"/>
          </a:gradFill>
          <a:ln w="19050">
            <a:solidFill>
              <a:srgbClr val="000000"/>
            </a:solidFill>
            <a:miter lim="800000"/>
            <a:headEnd/>
            <a:tailEnd/>
          </a:ln>
        </p:spPr>
        <p:txBody>
          <a:bodyPr/>
          <a:lstStyle/>
          <a:p>
            <a:endParaRPr lang="en-US"/>
          </a:p>
        </p:txBody>
      </p:sp>
      <p:sp>
        <p:nvSpPr>
          <p:cNvPr id="32804" name="Rectangle 87"/>
          <p:cNvSpPr>
            <a:spLocks noChangeArrowheads="1"/>
          </p:cNvSpPr>
          <p:nvPr/>
        </p:nvSpPr>
        <p:spPr bwMode="auto">
          <a:xfrm>
            <a:off x="5238750" y="2776538"/>
            <a:ext cx="730250" cy="320675"/>
          </a:xfrm>
          <a:prstGeom prst="rect">
            <a:avLst/>
          </a:prstGeom>
          <a:noFill/>
          <a:ln w="9525">
            <a:noFill/>
            <a:miter lim="800000"/>
            <a:headEnd/>
            <a:tailEnd/>
          </a:ln>
        </p:spPr>
        <p:txBody>
          <a:bodyPr wrap="none" lIns="0" tIns="0" rIns="0" bIns="0">
            <a:spAutoFit/>
          </a:bodyPr>
          <a:lstStyle/>
          <a:p>
            <a:pPr algn="l" eaLnBrk="1" hangingPunct="1">
              <a:lnSpc>
                <a:spcPct val="75000"/>
              </a:lnSpc>
            </a:pPr>
            <a:r>
              <a:rPr lang="en-US" sz="1400" i="1">
                <a:solidFill>
                  <a:srgbClr val="000000"/>
                </a:solidFill>
                <a:latin typeface="Arial Narrow" pitchFamily="34" charset="0"/>
              </a:rPr>
              <a:t>Constraint</a:t>
            </a:r>
            <a:br>
              <a:rPr lang="en-US" sz="1400" i="1">
                <a:solidFill>
                  <a:srgbClr val="000000"/>
                </a:solidFill>
                <a:latin typeface="Arial Narrow" pitchFamily="34" charset="0"/>
              </a:rPr>
            </a:br>
            <a:r>
              <a:rPr lang="en-US" sz="1400" i="1">
                <a:solidFill>
                  <a:srgbClr val="000000"/>
                </a:solidFill>
                <a:latin typeface="Arial Narrow" pitchFamily="34" charset="0"/>
              </a:rPr>
              <a:t>Manager</a:t>
            </a:r>
            <a:endParaRPr lang="en-US" sz="1800" b="0">
              <a:latin typeface="Times New Roman" pitchFamily="18" charset="0"/>
            </a:endParaRPr>
          </a:p>
        </p:txBody>
      </p:sp>
      <p:sp>
        <p:nvSpPr>
          <p:cNvPr id="32805" name="Oval 88"/>
          <p:cNvSpPr>
            <a:spLocks noChangeArrowheads="1"/>
          </p:cNvSpPr>
          <p:nvPr/>
        </p:nvSpPr>
        <p:spPr bwMode="auto">
          <a:xfrm>
            <a:off x="5027613" y="2914650"/>
            <a:ext cx="55562" cy="46038"/>
          </a:xfrm>
          <a:prstGeom prst="ellipse">
            <a:avLst/>
          </a:prstGeom>
          <a:noFill/>
          <a:ln w="28575">
            <a:solidFill>
              <a:srgbClr val="000000"/>
            </a:solidFill>
            <a:round/>
            <a:headEnd/>
            <a:tailEnd/>
          </a:ln>
        </p:spPr>
        <p:txBody>
          <a:bodyPr/>
          <a:lstStyle/>
          <a:p>
            <a:endParaRPr lang="en-US"/>
          </a:p>
        </p:txBody>
      </p:sp>
      <p:sp>
        <p:nvSpPr>
          <p:cNvPr id="32806" name="Rectangle 89"/>
          <p:cNvSpPr>
            <a:spLocks noChangeArrowheads="1"/>
          </p:cNvSpPr>
          <p:nvPr/>
        </p:nvSpPr>
        <p:spPr bwMode="auto">
          <a:xfrm>
            <a:off x="5083175" y="2928938"/>
            <a:ext cx="106363" cy="19050"/>
          </a:xfrm>
          <a:prstGeom prst="rect">
            <a:avLst/>
          </a:prstGeom>
          <a:solidFill>
            <a:srgbClr val="000000"/>
          </a:solidFill>
          <a:ln w="9525">
            <a:noFill/>
            <a:miter lim="800000"/>
            <a:headEnd/>
            <a:tailEnd/>
          </a:ln>
        </p:spPr>
        <p:txBody>
          <a:bodyPr/>
          <a:lstStyle/>
          <a:p>
            <a:endParaRPr lang="en-US"/>
          </a:p>
        </p:txBody>
      </p:sp>
      <p:sp>
        <p:nvSpPr>
          <p:cNvPr id="32807" name="Rectangle 90"/>
          <p:cNvSpPr>
            <a:spLocks noChangeArrowheads="1"/>
          </p:cNvSpPr>
          <p:nvPr/>
        </p:nvSpPr>
        <p:spPr bwMode="auto">
          <a:xfrm>
            <a:off x="2511425" y="2765425"/>
            <a:ext cx="889000" cy="333375"/>
          </a:xfrm>
          <a:prstGeom prst="rect">
            <a:avLst/>
          </a:prstGeom>
          <a:gradFill rotWithShape="1">
            <a:gsLst>
              <a:gs pos="0">
                <a:srgbClr val="1D7575"/>
              </a:gs>
              <a:gs pos="50000">
                <a:srgbClr val="33CCCC"/>
              </a:gs>
              <a:gs pos="100000">
                <a:srgbClr val="1D7575"/>
              </a:gs>
            </a:gsLst>
            <a:lin ang="5400000" scaled="1"/>
          </a:gradFill>
          <a:ln w="19050">
            <a:solidFill>
              <a:srgbClr val="000000"/>
            </a:solidFill>
            <a:miter lim="800000"/>
            <a:headEnd/>
            <a:tailEnd/>
          </a:ln>
        </p:spPr>
        <p:txBody>
          <a:bodyPr/>
          <a:lstStyle/>
          <a:p>
            <a:endParaRPr lang="en-US"/>
          </a:p>
        </p:txBody>
      </p:sp>
      <p:sp>
        <p:nvSpPr>
          <p:cNvPr id="32808" name="Rectangle 91"/>
          <p:cNvSpPr>
            <a:spLocks noChangeArrowheads="1"/>
          </p:cNvSpPr>
          <p:nvPr/>
        </p:nvSpPr>
        <p:spPr bwMode="auto">
          <a:xfrm>
            <a:off x="2611438" y="2795588"/>
            <a:ext cx="666750" cy="244475"/>
          </a:xfrm>
          <a:prstGeom prst="rect">
            <a:avLst/>
          </a:prstGeom>
          <a:noFill/>
          <a:ln w="9525">
            <a:noFill/>
            <a:miter lim="800000"/>
            <a:headEnd/>
            <a:tailEnd/>
          </a:ln>
        </p:spPr>
        <p:txBody>
          <a:bodyPr wrap="none" lIns="0" tIns="0" rIns="0" bIns="0">
            <a:spAutoFit/>
          </a:bodyPr>
          <a:lstStyle/>
          <a:p>
            <a:pPr algn="l" eaLnBrk="1" hangingPunct="1"/>
            <a:r>
              <a:rPr lang="en-US" sz="1600" i="1">
                <a:solidFill>
                  <a:srgbClr val="000000"/>
                </a:solidFill>
                <a:latin typeface="Arial Narrow" pitchFamily="34" charset="0"/>
              </a:rPr>
              <a:t>Browser</a:t>
            </a:r>
            <a:endParaRPr lang="en-US" sz="2000" b="0">
              <a:latin typeface="Times New Roman" pitchFamily="18" charset="0"/>
            </a:endParaRPr>
          </a:p>
        </p:txBody>
      </p:sp>
      <p:sp>
        <p:nvSpPr>
          <p:cNvPr id="32809" name="Oval 92"/>
          <p:cNvSpPr>
            <a:spLocks noChangeArrowheads="1"/>
          </p:cNvSpPr>
          <p:nvPr/>
        </p:nvSpPr>
        <p:spPr bwMode="auto">
          <a:xfrm flipH="1" flipV="1">
            <a:off x="3521075" y="2916238"/>
            <a:ext cx="55563" cy="44450"/>
          </a:xfrm>
          <a:prstGeom prst="ellipse">
            <a:avLst/>
          </a:prstGeom>
          <a:noFill/>
          <a:ln w="28575">
            <a:solidFill>
              <a:srgbClr val="000000"/>
            </a:solidFill>
            <a:round/>
            <a:headEnd/>
            <a:tailEnd/>
          </a:ln>
        </p:spPr>
        <p:txBody>
          <a:bodyPr/>
          <a:lstStyle/>
          <a:p>
            <a:endParaRPr lang="en-US"/>
          </a:p>
        </p:txBody>
      </p:sp>
      <p:sp>
        <p:nvSpPr>
          <p:cNvPr id="32810" name="Rectangle 93"/>
          <p:cNvSpPr>
            <a:spLocks noChangeArrowheads="1"/>
          </p:cNvSpPr>
          <p:nvPr/>
        </p:nvSpPr>
        <p:spPr bwMode="auto">
          <a:xfrm flipH="1" flipV="1">
            <a:off x="3416300" y="2928938"/>
            <a:ext cx="104775" cy="19050"/>
          </a:xfrm>
          <a:prstGeom prst="rect">
            <a:avLst/>
          </a:prstGeom>
          <a:solidFill>
            <a:srgbClr val="000000"/>
          </a:solidFill>
          <a:ln w="9525">
            <a:noFill/>
            <a:miter lim="800000"/>
            <a:headEnd/>
            <a:tailEnd/>
          </a:ln>
        </p:spPr>
        <p:txBody>
          <a:bodyPr/>
          <a:lstStyle/>
          <a:p>
            <a:endParaRPr lang="en-US"/>
          </a:p>
        </p:txBody>
      </p:sp>
      <p:cxnSp>
        <p:nvCxnSpPr>
          <p:cNvPr id="32811" name="AutoShape 94"/>
          <p:cNvCxnSpPr>
            <a:cxnSpLocks noChangeShapeType="1"/>
            <a:stCxn id="32822" idx="1"/>
            <a:endCxn id="32809" idx="3"/>
          </p:cNvCxnSpPr>
          <p:nvPr/>
        </p:nvCxnSpPr>
        <p:spPr bwMode="auto">
          <a:xfrm flipH="1">
            <a:off x="3568700" y="2744788"/>
            <a:ext cx="288925" cy="163512"/>
          </a:xfrm>
          <a:prstGeom prst="straightConnector1">
            <a:avLst/>
          </a:prstGeom>
          <a:noFill/>
          <a:ln w="19050">
            <a:solidFill>
              <a:schemeClr val="tx1"/>
            </a:solidFill>
            <a:round/>
            <a:headEnd/>
            <a:tailEnd type="triangle" w="med" len="med"/>
          </a:ln>
        </p:spPr>
      </p:cxnSp>
      <p:cxnSp>
        <p:nvCxnSpPr>
          <p:cNvPr id="32812" name="AutoShape 95"/>
          <p:cNvCxnSpPr>
            <a:cxnSpLocks noChangeShapeType="1"/>
            <a:stCxn id="32822" idx="3"/>
            <a:endCxn id="32805" idx="1"/>
          </p:cNvCxnSpPr>
          <p:nvPr/>
        </p:nvCxnSpPr>
        <p:spPr bwMode="auto">
          <a:xfrm>
            <a:off x="4765675" y="2744788"/>
            <a:ext cx="269875" cy="161925"/>
          </a:xfrm>
          <a:prstGeom prst="straightConnector1">
            <a:avLst/>
          </a:prstGeom>
          <a:noFill/>
          <a:ln w="19050">
            <a:solidFill>
              <a:schemeClr val="tx1"/>
            </a:solidFill>
            <a:round/>
            <a:headEnd/>
            <a:tailEnd type="triangle" w="med" len="med"/>
          </a:ln>
        </p:spPr>
      </p:cxnSp>
      <p:sp>
        <p:nvSpPr>
          <p:cNvPr id="32813" name="Line 96"/>
          <p:cNvSpPr>
            <a:spLocks noChangeShapeType="1"/>
          </p:cNvSpPr>
          <p:nvPr/>
        </p:nvSpPr>
        <p:spPr bwMode="auto">
          <a:xfrm>
            <a:off x="4295775" y="2987675"/>
            <a:ext cx="384175" cy="528638"/>
          </a:xfrm>
          <a:prstGeom prst="line">
            <a:avLst/>
          </a:prstGeom>
          <a:noFill/>
          <a:ln w="19050">
            <a:solidFill>
              <a:schemeClr val="tx1"/>
            </a:solidFill>
            <a:round/>
            <a:headEnd/>
            <a:tailEnd type="triangle" w="med" len="med"/>
          </a:ln>
        </p:spPr>
        <p:txBody>
          <a:bodyPr/>
          <a:lstStyle/>
          <a:p>
            <a:endParaRPr lang="en-US"/>
          </a:p>
        </p:txBody>
      </p:sp>
      <p:sp>
        <p:nvSpPr>
          <p:cNvPr id="32814" name="Line 97"/>
          <p:cNvSpPr>
            <a:spLocks noChangeShapeType="1"/>
          </p:cNvSpPr>
          <p:nvPr/>
        </p:nvSpPr>
        <p:spPr bwMode="auto">
          <a:xfrm flipH="1">
            <a:off x="5208588" y="3194050"/>
            <a:ext cx="355600" cy="404813"/>
          </a:xfrm>
          <a:prstGeom prst="line">
            <a:avLst/>
          </a:prstGeom>
          <a:noFill/>
          <a:ln w="19050">
            <a:solidFill>
              <a:schemeClr val="tx1"/>
            </a:solidFill>
            <a:round/>
            <a:headEnd/>
            <a:tailEnd type="triangle" w="med" len="med"/>
          </a:ln>
        </p:spPr>
        <p:txBody>
          <a:bodyPr/>
          <a:lstStyle/>
          <a:p>
            <a:endParaRPr lang="en-US"/>
          </a:p>
        </p:txBody>
      </p:sp>
      <p:sp>
        <p:nvSpPr>
          <p:cNvPr id="32815" name="Line 98"/>
          <p:cNvSpPr>
            <a:spLocks noChangeShapeType="1"/>
          </p:cNvSpPr>
          <p:nvPr/>
        </p:nvSpPr>
        <p:spPr bwMode="auto">
          <a:xfrm>
            <a:off x="3516313" y="3078163"/>
            <a:ext cx="598487" cy="468312"/>
          </a:xfrm>
          <a:prstGeom prst="line">
            <a:avLst/>
          </a:prstGeom>
          <a:noFill/>
          <a:ln w="19050">
            <a:solidFill>
              <a:schemeClr val="tx1"/>
            </a:solidFill>
            <a:round/>
            <a:headEnd/>
            <a:tailEnd type="triangle" w="med" len="med"/>
          </a:ln>
        </p:spPr>
        <p:txBody>
          <a:bodyPr/>
          <a:lstStyle/>
          <a:p>
            <a:endParaRPr lang="en-US"/>
          </a:p>
        </p:txBody>
      </p:sp>
      <p:sp>
        <p:nvSpPr>
          <p:cNvPr id="32816" name="Rectangle 99"/>
          <p:cNvSpPr>
            <a:spLocks noChangeArrowheads="1"/>
          </p:cNvSpPr>
          <p:nvPr/>
        </p:nvSpPr>
        <p:spPr bwMode="auto">
          <a:xfrm>
            <a:off x="6202363" y="3452813"/>
            <a:ext cx="985837" cy="333375"/>
          </a:xfrm>
          <a:prstGeom prst="rect">
            <a:avLst/>
          </a:prstGeom>
          <a:gradFill rotWithShape="1">
            <a:gsLst>
              <a:gs pos="0">
                <a:srgbClr val="1D7575"/>
              </a:gs>
              <a:gs pos="50000">
                <a:srgbClr val="33CCCC"/>
              </a:gs>
              <a:gs pos="100000">
                <a:srgbClr val="1D7575"/>
              </a:gs>
            </a:gsLst>
            <a:lin ang="5400000" scaled="1"/>
          </a:gradFill>
          <a:ln w="19050">
            <a:solidFill>
              <a:srgbClr val="000000"/>
            </a:solidFill>
            <a:miter lim="800000"/>
            <a:headEnd/>
            <a:tailEnd/>
          </a:ln>
        </p:spPr>
        <p:txBody>
          <a:bodyPr/>
          <a:lstStyle/>
          <a:p>
            <a:endParaRPr lang="en-US"/>
          </a:p>
        </p:txBody>
      </p:sp>
      <p:sp>
        <p:nvSpPr>
          <p:cNvPr id="32817" name="Rectangle 100"/>
          <p:cNvSpPr>
            <a:spLocks noChangeArrowheads="1"/>
          </p:cNvSpPr>
          <p:nvPr/>
        </p:nvSpPr>
        <p:spPr bwMode="auto">
          <a:xfrm>
            <a:off x="6224588" y="3511550"/>
            <a:ext cx="917575" cy="212725"/>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Translator(s)</a:t>
            </a:r>
            <a:endParaRPr lang="en-US" sz="1800" b="0">
              <a:latin typeface="Times New Roman" pitchFamily="18" charset="0"/>
            </a:endParaRPr>
          </a:p>
        </p:txBody>
      </p:sp>
      <p:sp>
        <p:nvSpPr>
          <p:cNvPr id="32818" name="Rectangle 101"/>
          <p:cNvSpPr>
            <a:spLocks noChangeArrowheads="1"/>
          </p:cNvSpPr>
          <p:nvPr/>
        </p:nvSpPr>
        <p:spPr bwMode="auto">
          <a:xfrm>
            <a:off x="2384425" y="3576638"/>
            <a:ext cx="889000" cy="333375"/>
          </a:xfrm>
          <a:prstGeom prst="rect">
            <a:avLst/>
          </a:prstGeom>
          <a:gradFill rotWithShape="1">
            <a:gsLst>
              <a:gs pos="0">
                <a:srgbClr val="1D7575"/>
              </a:gs>
              <a:gs pos="50000">
                <a:srgbClr val="33CCCC"/>
              </a:gs>
              <a:gs pos="100000">
                <a:srgbClr val="1D7575"/>
              </a:gs>
            </a:gsLst>
            <a:lin ang="5400000" scaled="1"/>
          </a:gradFill>
          <a:ln w="19050">
            <a:solidFill>
              <a:srgbClr val="000000"/>
            </a:solidFill>
            <a:miter lim="800000"/>
            <a:headEnd/>
            <a:tailEnd/>
          </a:ln>
        </p:spPr>
        <p:txBody>
          <a:bodyPr/>
          <a:lstStyle/>
          <a:p>
            <a:pPr algn="l"/>
            <a:endParaRPr lang="en-US" sz="2800" b="0"/>
          </a:p>
        </p:txBody>
      </p:sp>
      <p:sp>
        <p:nvSpPr>
          <p:cNvPr id="32819" name="Rectangle 102"/>
          <p:cNvSpPr>
            <a:spLocks noChangeArrowheads="1"/>
          </p:cNvSpPr>
          <p:nvPr/>
        </p:nvSpPr>
        <p:spPr bwMode="auto">
          <a:xfrm>
            <a:off x="2395538" y="3635375"/>
            <a:ext cx="846137" cy="212725"/>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Add-On(s)</a:t>
            </a:r>
            <a:endParaRPr lang="en-US" sz="1800" b="0">
              <a:latin typeface="Times New Roman" pitchFamily="18" charset="0"/>
            </a:endParaRPr>
          </a:p>
        </p:txBody>
      </p:sp>
      <p:sp>
        <p:nvSpPr>
          <p:cNvPr id="32820" name="Line 103"/>
          <p:cNvSpPr>
            <a:spLocks noChangeShapeType="1"/>
          </p:cNvSpPr>
          <p:nvPr/>
        </p:nvSpPr>
        <p:spPr bwMode="auto">
          <a:xfrm flipH="1">
            <a:off x="5756275" y="3641725"/>
            <a:ext cx="368300" cy="161925"/>
          </a:xfrm>
          <a:prstGeom prst="line">
            <a:avLst/>
          </a:prstGeom>
          <a:noFill/>
          <a:ln w="19050">
            <a:solidFill>
              <a:schemeClr val="tx1"/>
            </a:solidFill>
            <a:round/>
            <a:headEnd/>
            <a:tailEnd type="triangle" w="med" len="med"/>
          </a:ln>
        </p:spPr>
        <p:txBody>
          <a:bodyPr/>
          <a:lstStyle/>
          <a:p>
            <a:endParaRPr lang="en-US"/>
          </a:p>
        </p:txBody>
      </p:sp>
      <p:sp>
        <p:nvSpPr>
          <p:cNvPr id="32821" name="Line 104"/>
          <p:cNvSpPr>
            <a:spLocks noChangeShapeType="1"/>
          </p:cNvSpPr>
          <p:nvPr/>
        </p:nvSpPr>
        <p:spPr bwMode="auto">
          <a:xfrm>
            <a:off x="3336925" y="3641725"/>
            <a:ext cx="368300" cy="161925"/>
          </a:xfrm>
          <a:prstGeom prst="line">
            <a:avLst/>
          </a:prstGeom>
          <a:noFill/>
          <a:ln w="19050">
            <a:solidFill>
              <a:schemeClr val="tx1"/>
            </a:solidFill>
            <a:round/>
            <a:headEnd/>
            <a:tailEnd type="triangle" w="med" len="med"/>
          </a:ln>
        </p:spPr>
        <p:txBody>
          <a:bodyPr/>
          <a:lstStyle/>
          <a:p>
            <a:endParaRPr lang="en-US"/>
          </a:p>
        </p:txBody>
      </p:sp>
      <p:sp>
        <p:nvSpPr>
          <p:cNvPr id="32822" name="Rectangle 105"/>
          <p:cNvSpPr>
            <a:spLocks noChangeArrowheads="1"/>
          </p:cNvSpPr>
          <p:nvPr/>
        </p:nvSpPr>
        <p:spPr bwMode="auto">
          <a:xfrm>
            <a:off x="3867150" y="2578100"/>
            <a:ext cx="889000" cy="331788"/>
          </a:xfrm>
          <a:prstGeom prst="rect">
            <a:avLst/>
          </a:prstGeom>
          <a:gradFill rotWithShape="1">
            <a:gsLst>
              <a:gs pos="0">
                <a:srgbClr val="1D7575"/>
              </a:gs>
              <a:gs pos="50000">
                <a:srgbClr val="33CCCC"/>
              </a:gs>
              <a:gs pos="100000">
                <a:srgbClr val="1D7575"/>
              </a:gs>
            </a:gsLst>
            <a:lin ang="5400000" scaled="1"/>
          </a:gradFill>
          <a:ln w="19050">
            <a:solidFill>
              <a:srgbClr val="000000"/>
            </a:solidFill>
            <a:miter lim="800000"/>
            <a:headEnd/>
            <a:tailEnd/>
          </a:ln>
        </p:spPr>
        <p:txBody>
          <a:bodyPr/>
          <a:lstStyle/>
          <a:p>
            <a:endParaRPr lang="en-US"/>
          </a:p>
        </p:txBody>
      </p:sp>
      <p:sp>
        <p:nvSpPr>
          <p:cNvPr id="32823" name="Rectangle 106"/>
          <p:cNvSpPr>
            <a:spLocks noChangeArrowheads="1"/>
          </p:cNvSpPr>
          <p:nvPr/>
        </p:nvSpPr>
        <p:spPr bwMode="auto">
          <a:xfrm>
            <a:off x="3881438" y="2627313"/>
            <a:ext cx="823912" cy="212725"/>
          </a:xfrm>
          <a:prstGeom prst="rect">
            <a:avLst/>
          </a:prstGeom>
          <a:noFill/>
          <a:ln w="9525">
            <a:noFill/>
            <a:miter lim="800000"/>
            <a:headEnd/>
            <a:tailEnd/>
          </a:ln>
        </p:spPr>
        <p:txBody>
          <a:bodyPr lIns="0" tIns="0" rIns="0" bIns="0">
            <a:spAutoFit/>
          </a:bodyPr>
          <a:lstStyle/>
          <a:p>
            <a:pPr eaLnBrk="1" hangingPunct="1"/>
            <a:r>
              <a:rPr lang="en-US" sz="1400" i="1">
                <a:solidFill>
                  <a:srgbClr val="000000"/>
                </a:solidFill>
                <a:latin typeface="Arial Narrow" pitchFamily="34" charset="0"/>
              </a:rPr>
              <a:t>GME Editor</a:t>
            </a:r>
            <a:endParaRPr lang="en-US" sz="1800" b="0">
              <a:latin typeface="Times New Roman" pitchFamily="18" charset="0"/>
            </a:endParaRPr>
          </a:p>
        </p:txBody>
      </p:sp>
      <p:grpSp>
        <p:nvGrpSpPr>
          <p:cNvPr id="32824" name="Group 107"/>
          <p:cNvGrpSpPr>
            <a:grpSpLocks/>
          </p:cNvGrpSpPr>
          <p:nvPr/>
        </p:nvGrpSpPr>
        <p:grpSpPr bwMode="auto">
          <a:xfrm>
            <a:off x="4270375" y="2444750"/>
            <a:ext cx="55563" cy="133350"/>
            <a:chOff x="1748" y="2287"/>
            <a:chExt cx="45" cy="132"/>
          </a:xfrm>
        </p:grpSpPr>
        <p:sp>
          <p:nvSpPr>
            <p:cNvPr id="32827" name="Oval 108"/>
            <p:cNvSpPr>
              <a:spLocks noChangeArrowheads="1"/>
            </p:cNvSpPr>
            <p:nvPr/>
          </p:nvSpPr>
          <p:spPr bwMode="auto">
            <a:xfrm rot="-5400000" flipH="1" flipV="1">
              <a:off x="1748" y="2287"/>
              <a:ext cx="45" cy="45"/>
            </a:xfrm>
            <a:prstGeom prst="ellipse">
              <a:avLst/>
            </a:prstGeom>
            <a:noFill/>
            <a:ln w="28575">
              <a:solidFill>
                <a:srgbClr val="000000"/>
              </a:solidFill>
              <a:round/>
              <a:headEnd/>
              <a:tailEnd/>
            </a:ln>
          </p:spPr>
          <p:txBody>
            <a:bodyPr/>
            <a:lstStyle/>
            <a:p>
              <a:endParaRPr lang="en-US"/>
            </a:p>
          </p:txBody>
        </p:sp>
        <p:sp>
          <p:nvSpPr>
            <p:cNvPr id="32828" name="Rectangle 109"/>
            <p:cNvSpPr>
              <a:spLocks noChangeArrowheads="1"/>
            </p:cNvSpPr>
            <p:nvPr/>
          </p:nvSpPr>
          <p:spPr bwMode="auto">
            <a:xfrm rot="-5400000" flipH="1" flipV="1">
              <a:off x="1727" y="2367"/>
              <a:ext cx="87" cy="18"/>
            </a:xfrm>
            <a:prstGeom prst="rect">
              <a:avLst/>
            </a:prstGeom>
            <a:solidFill>
              <a:srgbClr val="000000"/>
            </a:solidFill>
            <a:ln w="9525">
              <a:noFill/>
              <a:miter lim="800000"/>
              <a:headEnd/>
              <a:tailEnd/>
            </a:ln>
          </p:spPr>
          <p:txBody>
            <a:bodyPr/>
            <a:lstStyle/>
            <a:p>
              <a:endParaRPr lang="en-US"/>
            </a:p>
          </p:txBody>
        </p:sp>
      </p:grpSp>
      <p:sp>
        <p:nvSpPr>
          <p:cNvPr id="32825" name="Text Box 110"/>
          <p:cNvSpPr txBox="1">
            <a:spLocks noChangeArrowheads="1"/>
          </p:cNvSpPr>
          <p:nvPr/>
        </p:nvSpPr>
        <p:spPr bwMode="auto">
          <a:xfrm>
            <a:off x="3014663" y="1562100"/>
            <a:ext cx="2924175" cy="396875"/>
          </a:xfrm>
          <a:prstGeom prst="rect">
            <a:avLst/>
          </a:prstGeom>
          <a:noFill/>
          <a:ln w="12700">
            <a:noFill/>
            <a:miter lim="800000"/>
            <a:headEnd type="none" w="sm" len="sm"/>
            <a:tailEnd type="none" w="sm" len="sm"/>
          </a:ln>
        </p:spPr>
        <p:txBody>
          <a:bodyPr>
            <a:spAutoFit/>
          </a:bodyPr>
          <a:lstStyle/>
          <a:p>
            <a:r>
              <a:rPr lang="en-US" sz="2000">
                <a:solidFill>
                  <a:srgbClr val="336699"/>
                </a:solidFill>
              </a:rPr>
              <a:t>GME Architecture</a:t>
            </a:r>
          </a:p>
        </p:txBody>
      </p:sp>
      <p:sp>
        <p:nvSpPr>
          <p:cNvPr id="1186927" name="Text Box 111"/>
          <p:cNvSpPr txBox="1">
            <a:spLocks noChangeArrowheads="1"/>
          </p:cNvSpPr>
          <p:nvPr/>
        </p:nvSpPr>
        <p:spPr bwMode="auto">
          <a:xfrm>
            <a:off x="1968500" y="5967413"/>
            <a:ext cx="5016500" cy="379412"/>
          </a:xfrm>
          <a:prstGeom prst="rect">
            <a:avLst/>
          </a:prstGeom>
          <a:solidFill>
            <a:srgbClr val="FFFF66"/>
          </a:solidFill>
          <a:ln w="12700">
            <a:solidFill>
              <a:schemeClr val="tx1"/>
            </a:solidFill>
            <a:miter lim="800000"/>
            <a:headEnd type="none" w="sm" len="sm"/>
            <a:tailEnd type="none" w="sm" len="sm"/>
          </a:ln>
        </p:spPr>
        <p:txBody>
          <a:bodyPr>
            <a:spAutoFit/>
          </a:bodyPr>
          <a:lstStyle/>
          <a:p>
            <a:r>
              <a:rPr lang="en-US" sz="1800"/>
              <a:t>Goal: Correct-by-construction DRE systems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6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9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1"/>
          </p:nvPr>
        </p:nvSpPr>
        <p:spPr>
          <a:noFill/>
        </p:spPr>
        <p:txBody>
          <a:bodyPr/>
          <a:lstStyle/>
          <a:p>
            <a:fld id="{3517FFC5-7CE6-4C63-8345-6AFE73ABCCB4}" type="slidenum">
              <a:rPr lang="en-US"/>
              <a:pPr/>
              <a:t>29</a:t>
            </a:fld>
            <a:endParaRPr lang="en-US"/>
          </a:p>
        </p:txBody>
      </p:sp>
      <p:sp>
        <p:nvSpPr>
          <p:cNvPr id="33795"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33796" name="Rectangle 4"/>
          <p:cNvSpPr>
            <a:spLocks noChangeArrowheads="1"/>
          </p:cNvSpPr>
          <p:nvPr/>
        </p:nvSpPr>
        <p:spPr bwMode="auto">
          <a:xfrm>
            <a:off x="0" y="990600"/>
            <a:ext cx="2924175" cy="499110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50000"/>
              </a:spcBef>
              <a:buFontTx/>
              <a:buChar char="•"/>
              <a:tabLst>
                <a:tab pos="571500" algn="l"/>
              </a:tabLst>
            </a:pPr>
            <a:r>
              <a:rPr lang="en-US" sz="2000"/>
              <a:t>Tool developers</a:t>
            </a:r>
            <a:r>
              <a:rPr lang="en-US" sz="2000" b="0"/>
              <a:t> use MetaGME to develop a </a:t>
            </a:r>
            <a:r>
              <a:rPr lang="en-US" sz="2000" b="0" i="1"/>
              <a:t>domain-specific graphical modeling environment</a:t>
            </a:r>
          </a:p>
          <a:p>
            <a:pPr marL="342900" lvl="1" indent="-114300" algn="l" eaLnBrk="1" hangingPunct="1">
              <a:spcBef>
                <a:spcPct val="50000"/>
              </a:spcBef>
              <a:buFontTx/>
              <a:buChar char="•"/>
              <a:tabLst>
                <a:tab pos="571500" algn="l"/>
              </a:tabLst>
            </a:pPr>
            <a:r>
              <a:rPr lang="en-US" sz="2000" b="0"/>
              <a:t>Define syntax &amp; visualization of the environment via </a:t>
            </a:r>
            <a:r>
              <a:rPr lang="en-US" sz="2000" b="0" i="1"/>
              <a:t>metamodeling </a:t>
            </a:r>
          </a:p>
          <a:p>
            <a:pPr marL="342900" lvl="1" indent="-114300" algn="l" eaLnBrk="1" hangingPunct="1">
              <a:spcBef>
                <a:spcPct val="50000"/>
              </a:spcBef>
              <a:tabLst>
                <a:tab pos="571500" algn="l"/>
              </a:tabLst>
            </a:pPr>
            <a:endParaRPr lang="en-US" sz="2000" b="0" i="1"/>
          </a:p>
        </p:txBody>
      </p:sp>
      <p:pic>
        <p:nvPicPr>
          <p:cNvPr id="33797" name="Picture 5"/>
          <p:cNvPicPr>
            <a:picLocks noChangeAspect="1" noChangeArrowheads="1"/>
          </p:cNvPicPr>
          <p:nvPr/>
        </p:nvPicPr>
        <p:blipFill>
          <a:blip r:embed="rId3" cstate="print"/>
          <a:srcRect/>
          <a:stretch>
            <a:fillRect/>
          </a:stretch>
        </p:blipFill>
        <p:spPr bwMode="auto">
          <a:xfrm>
            <a:off x="2922588" y="1008063"/>
            <a:ext cx="6140450" cy="5440362"/>
          </a:xfrm>
          <a:prstGeom prst="rect">
            <a:avLst/>
          </a:prstGeom>
          <a:noFill/>
          <a:ln w="9525">
            <a:noFill/>
            <a:miter lim="800000"/>
            <a:headEnd/>
            <a:tailEnd/>
          </a:ln>
        </p:spPr>
      </p:pic>
      <p:sp>
        <p:nvSpPr>
          <p:cNvPr id="33798" name="Rectangle 7"/>
          <p:cNvSpPr>
            <a:spLocks noGrp="1" noChangeArrowheads="1"/>
          </p:cNvSpPr>
          <p:nvPr>
            <p:ph type="title"/>
          </p:nvPr>
        </p:nvSpPr>
        <p:spPr>
          <a:xfrm>
            <a:off x="590550" y="180975"/>
            <a:ext cx="7772400" cy="381000"/>
          </a:xfrm>
          <a:noFill/>
        </p:spPr>
        <p:txBody>
          <a:bodyPr/>
          <a:lstStyle/>
          <a:p>
            <a:pPr eaLnBrk="1" hangingPunct="1"/>
            <a:r>
              <a:rPr lang="en-US" smtClean="0"/>
              <a:t>MDE Tool Development in GME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1"/>
          </p:nvPr>
        </p:nvSpPr>
        <p:spPr>
          <a:noFill/>
        </p:spPr>
        <p:txBody>
          <a:bodyPr/>
          <a:lstStyle/>
          <a:p>
            <a:fld id="{34E56309-30A6-4749-B04A-7EB1A09CBEE2}" type="slidenum">
              <a:rPr lang="en-US"/>
              <a:pPr/>
              <a:t>3</a:t>
            </a:fld>
            <a:endParaRPr lang="en-US"/>
          </a:p>
        </p:txBody>
      </p:sp>
      <p:sp>
        <p:nvSpPr>
          <p:cNvPr id="27651" name="Rectangle 2"/>
          <p:cNvSpPr>
            <a:spLocks noGrp="1" noChangeArrowheads="1"/>
          </p:cNvSpPr>
          <p:nvPr>
            <p:ph type="title"/>
          </p:nvPr>
        </p:nvSpPr>
        <p:spPr>
          <a:xfrm>
            <a:off x="-152400" y="76200"/>
            <a:ext cx="9448800" cy="554038"/>
          </a:xfrm>
        </p:spPr>
        <p:txBody>
          <a:bodyPr/>
          <a:lstStyle/>
          <a:p>
            <a:pPr eaLnBrk="1" hangingPunct="1"/>
            <a:r>
              <a:rPr lang="en-US" smtClean="0"/>
              <a:t>Distributed Real-time &amp; Embedded (DRE) Systems</a:t>
            </a:r>
          </a:p>
        </p:txBody>
      </p:sp>
      <p:sp>
        <p:nvSpPr>
          <p:cNvPr id="27652" name="Rectangle 3"/>
          <p:cNvSpPr>
            <a:spLocks noGrp="1" noChangeArrowheads="1"/>
          </p:cNvSpPr>
          <p:nvPr>
            <p:ph type="body" sz="half" idx="2"/>
          </p:nvPr>
        </p:nvSpPr>
        <p:spPr>
          <a:xfrm>
            <a:off x="3113088" y="2752725"/>
            <a:ext cx="5983287" cy="2895600"/>
          </a:xfrm>
          <a:noFill/>
        </p:spPr>
        <p:txBody>
          <a:bodyPr lIns="85124" tIns="42562" rIns="85124" bIns="42562"/>
          <a:lstStyle/>
          <a:p>
            <a:pPr marL="233363" indent="-233363" eaLnBrk="1" hangingPunct="1">
              <a:lnSpc>
                <a:spcPct val="80000"/>
              </a:lnSpc>
            </a:pPr>
            <a:r>
              <a:rPr lang="en-US" sz="1800" smtClean="0"/>
              <a:t>Network-centric and large-scale “systems of systems”</a:t>
            </a:r>
          </a:p>
          <a:p>
            <a:pPr marL="568325" lvl="1" indent="-220663" eaLnBrk="1" hangingPunct="1">
              <a:lnSpc>
                <a:spcPct val="80000"/>
              </a:lnSpc>
            </a:pPr>
            <a:r>
              <a:rPr lang="en-US" sz="1800" smtClean="0"/>
              <a:t>e.g., industrial automation, emergency response</a:t>
            </a:r>
          </a:p>
          <a:p>
            <a:pPr marL="233363" indent="-233363" eaLnBrk="1" hangingPunct="1">
              <a:lnSpc>
                <a:spcPct val="80000"/>
              </a:lnSpc>
            </a:pPr>
            <a:r>
              <a:rPr lang="en-US" sz="1800" smtClean="0"/>
              <a:t>Different communication semantics</a:t>
            </a:r>
          </a:p>
          <a:p>
            <a:pPr marL="568325" lvl="1" indent="-220663" eaLnBrk="1" hangingPunct="1">
              <a:lnSpc>
                <a:spcPct val="80000"/>
              </a:lnSpc>
            </a:pPr>
            <a:r>
              <a:rPr lang="en-US" sz="1800" smtClean="0"/>
              <a:t>e.g., pub-sub</a:t>
            </a:r>
          </a:p>
          <a:p>
            <a:pPr marL="233363" indent="-233363" eaLnBrk="1" hangingPunct="1">
              <a:lnSpc>
                <a:spcPct val="80000"/>
              </a:lnSpc>
            </a:pPr>
            <a:r>
              <a:rPr lang="en-US" sz="1800" smtClean="0"/>
              <a:t>Satisfying tradeoffs between multiple (often conflicting) QoS demands</a:t>
            </a:r>
          </a:p>
          <a:p>
            <a:pPr marL="568325" lvl="1" indent="-220663" eaLnBrk="1" hangingPunct="1">
              <a:lnSpc>
                <a:spcPct val="80000"/>
              </a:lnSpc>
            </a:pPr>
            <a:r>
              <a:rPr lang="en-US" sz="1800" smtClean="0"/>
              <a:t>e.g., secure, real-time, reliable, etc.</a:t>
            </a:r>
          </a:p>
          <a:p>
            <a:pPr marL="233363" indent="-233363" eaLnBrk="1" hangingPunct="1">
              <a:lnSpc>
                <a:spcPct val="80000"/>
              </a:lnSpc>
            </a:pPr>
            <a:r>
              <a:rPr lang="en-US" sz="1800" smtClean="0"/>
              <a:t>Regulating &amp; adapting to (dis)continuous changes in runtime environments</a:t>
            </a:r>
          </a:p>
          <a:p>
            <a:pPr marL="568325" lvl="1" indent="-220663" eaLnBrk="1" hangingPunct="1">
              <a:lnSpc>
                <a:spcPct val="80000"/>
              </a:lnSpc>
            </a:pPr>
            <a:r>
              <a:rPr lang="en-US" sz="1800" smtClean="0"/>
              <a:t>e.g., online prognostics, dependable upgrades, keep mission critical tasks operational, dynamic resource mgmt</a:t>
            </a:r>
          </a:p>
        </p:txBody>
      </p:sp>
      <p:pic>
        <p:nvPicPr>
          <p:cNvPr id="27653" name="Picture 4" descr="emergency_response_v2"/>
          <p:cNvPicPr>
            <a:picLocks noChangeAspect="1" noChangeArrowheads="1"/>
          </p:cNvPicPr>
          <p:nvPr/>
        </p:nvPicPr>
        <p:blipFill>
          <a:blip r:embed="rId3" cstate="print"/>
          <a:srcRect/>
          <a:stretch>
            <a:fillRect/>
          </a:stretch>
        </p:blipFill>
        <p:spPr bwMode="auto">
          <a:xfrm>
            <a:off x="0" y="3714750"/>
            <a:ext cx="3276600" cy="2528888"/>
          </a:xfrm>
          <a:prstGeom prst="rect">
            <a:avLst/>
          </a:prstGeom>
          <a:noFill/>
          <a:ln w="9525">
            <a:noFill/>
            <a:miter lim="800000"/>
            <a:headEnd/>
            <a:tailEnd/>
          </a:ln>
        </p:spPr>
      </p:pic>
      <p:sp>
        <p:nvSpPr>
          <p:cNvPr id="1520647" name="Text Box 7"/>
          <p:cNvSpPr txBox="1">
            <a:spLocks noChangeArrowheads="1"/>
          </p:cNvSpPr>
          <p:nvPr/>
        </p:nvSpPr>
        <p:spPr bwMode="auto">
          <a:xfrm>
            <a:off x="4003675" y="5875338"/>
            <a:ext cx="4122738" cy="654050"/>
          </a:xfrm>
          <a:prstGeom prst="rect">
            <a:avLst/>
          </a:prstGeom>
          <a:solidFill>
            <a:srgbClr val="FFFF66"/>
          </a:solidFill>
          <a:ln w="12700">
            <a:solidFill>
              <a:schemeClr val="tx1"/>
            </a:solidFill>
            <a:miter lim="800000"/>
            <a:headEnd type="none" w="sm" len="sm"/>
            <a:tailEnd type="none" w="sm" len="sm"/>
          </a:ln>
        </p:spPr>
        <p:txBody>
          <a:bodyPr>
            <a:spAutoFit/>
          </a:bodyPr>
          <a:lstStyle/>
          <a:p>
            <a:pPr algn="l"/>
            <a:r>
              <a:rPr lang="en-US" sz="1800">
                <a:cs typeface="Arial" charset="0"/>
              </a:rPr>
              <a:t>DRE systems increasingly adopting service oriented architectures</a:t>
            </a:r>
          </a:p>
        </p:txBody>
      </p:sp>
      <p:pic>
        <p:nvPicPr>
          <p:cNvPr id="27655" name="Picture 6" descr="warehouse"/>
          <p:cNvPicPr>
            <a:picLocks noChangeAspect="1" noChangeArrowheads="1"/>
          </p:cNvPicPr>
          <p:nvPr/>
        </p:nvPicPr>
        <p:blipFill>
          <a:blip r:embed="rId4" cstate="print"/>
          <a:srcRect/>
          <a:stretch>
            <a:fillRect/>
          </a:stretch>
        </p:blipFill>
        <p:spPr bwMode="auto">
          <a:xfrm>
            <a:off x="49213" y="757238"/>
            <a:ext cx="2857500" cy="2928937"/>
          </a:xfrm>
          <a:prstGeom prst="rect">
            <a:avLst/>
          </a:prstGeom>
          <a:noFill/>
          <a:ln w="9525">
            <a:noFill/>
            <a:miter lim="800000"/>
            <a:headEnd/>
            <a:tailEnd/>
          </a:ln>
        </p:spPr>
      </p:pic>
      <p:pic>
        <p:nvPicPr>
          <p:cNvPr id="27656" name="Picture 9" descr="ITS_index"/>
          <p:cNvPicPr>
            <a:picLocks noChangeAspect="1" noChangeArrowheads="1"/>
          </p:cNvPicPr>
          <p:nvPr/>
        </p:nvPicPr>
        <p:blipFill>
          <a:blip r:embed="rId5" cstate="print"/>
          <a:srcRect/>
          <a:stretch>
            <a:fillRect/>
          </a:stretch>
        </p:blipFill>
        <p:spPr bwMode="auto">
          <a:xfrm>
            <a:off x="2695575" y="698500"/>
            <a:ext cx="3338513" cy="2063750"/>
          </a:xfrm>
          <a:prstGeom prst="rect">
            <a:avLst/>
          </a:prstGeom>
          <a:noFill/>
          <a:ln w="9525">
            <a:noFill/>
            <a:miter lim="800000"/>
            <a:headEnd/>
            <a:tailEnd/>
          </a:ln>
        </p:spPr>
      </p:pic>
      <p:pic>
        <p:nvPicPr>
          <p:cNvPr id="27657" name="Picture 10" descr="satellite"/>
          <p:cNvPicPr>
            <a:picLocks noChangeAspect="1" noChangeArrowheads="1"/>
          </p:cNvPicPr>
          <p:nvPr/>
        </p:nvPicPr>
        <p:blipFill>
          <a:blip r:embed="rId6" cstate="print"/>
          <a:srcRect/>
          <a:stretch>
            <a:fillRect/>
          </a:stretch>
        </p:blipFill>
        <p:spPr bwMode="auto">
          <a:xfrm>
            <a:off x="6027738" y="1019175"/>
            <a:ext cx="3106737" cy="1514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0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1"/>
          </p:nvPr>
        </p:nvSpPr>
        <p:spPr>
          <a:noFill/>
        </p:spPr>
        <p:txBody>
          <a:bodyPr/>
          <a:lstStyle/>
          <a:p>
            <a:fld id="{ACA6869A-BCCB-4DF7-81CF-32B84ED1DFC7}" type="slidenum">
              <a:rPr lang="en-US"/>
              <a:pPr/>
              <a:t>30</a:t>
            </a:fld>
            <a:endParaRPr lang="en-US"/>
          </a:p>
        </p:txBody>
      </p:sp>
      <p:sp>
        <p:nvSpPr>
          <p:cNvPr id="34819"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34820" name="Rectangle 4"/>
          <p:cNvSpPr>
            <a:spLocks noChangeArrowheads="1"/>
          </p:cNvSpPr>
          <p:nvPr/>
        </p:nvSpPr>
        <p:spPr bwMode="auto">
          <a:xfrm>
            <a:off x="0" y="990600"/>
            <a:ext cx="2924175" cy="499110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50000"/>
              </a:spcBef>
              <a:buFontTx/>
              <a:buChar char="•"/>
              <a:tabLst>
                <a:tab pos="571500" algn="l"/>
              </a:tabLst>
            </a:pPr>
            <a:r>
              <a:rPr lang="en-US" sz="2000"/>
              <a:t>Tool developers</a:t>
            </a:r>
            <a:r>
              <a:rPr lang="en-US" sz="2000" b="0"/>
              <a:t> use MetaGME to develop a </a:t>
            </a:r>
            <a:r>
              <a:rPr lang="en-US" sz="2000" b="0" i="1"/>
              <a:t>domain-specific graphical modeling environment</a:t>
            </a:r>
          </a:p>
          <a:p>
            <a:pPr marL="342900" lvl="1" indent="-114300" algn="l" eaLnBrk="1" hangingPunct="1">
              <a:spcBef>
                <a:spcPct val="50000"/>
              </a:spcBef>
              <a:buFontTx/>
              <a:buChar char="•"/>
              <a:tabLst>
                <a:tab pos="571500" algn="l"/>
              </a:tabLst>
            </a:pPr>
            <a:r>
              <a:rPr lang="en-US" sz="2000" b="0"/>
              <a:t>Define syntax &amp; visualization of the environment via </a:t>
            </a:r>
            <a:r>
              <a:rPr lang="en-US" sz="2000" b="0" i="1"/>
              <a:t>metamodeling </a:t>
            </a:r>
          </a:p>
          <a:p>
            <a:pPr marL="342900" lvl="1" indent="-114300" algn="l" eaLnBrk="1" hangingPunct="1">
              <a:spcBef>
                <a:spcPct val="50000"/>
              </a:spcBef>
              <a:buFontTx/>
              <a:buChar char="•"/>
              <a:tabLst>
                <a:tab pos="571500" algn="l"/>
              </a:tabLst>
            </a:pPr>
            <a:r>
              <a:rPr lang="en-US" sz="2000" b="0"/>
              <a:t>Define static semantics via</a:t>
            </a:r>
            <a:r>
              <a:rPr lang="en-US" sz="2000" b="0" i="1"/>
              <a:t> Object Constraint Language (OCL)</a:t>
            </a:r>
          </a:p>
        </p:txBody>
      </p:sp>
      <p:pic>
        <p:nvPicPr>
          <p:cNvPr id="34821" name="Picture 5"/>
          <p:cNvPicPr>
            <a:picLocks noChangeAspect="1" noChangeArrowheads="1"/>
          </p:cNvPicPr>
          <p:nvPr/>
        </p:nvPicPr>
        <p:blipFill>
          <a:blip r:embed="rId3" cstate="print"/>
          <a:srcRect/>
          <a:stretch>
            <a:fillRect/>
          </a:stretch>
        </p:blipFill>
        <p:spPr bwMode="auto">
          <a:xfrm>
            <a:off x="2930525" y="1006475"/>
            <a:ext cx="6130925" cy="5434013"/>
          </a:xfrm>
          <a:prstGeom prst="rect">
            <a:avLst/>
          </a:prstGeom>
          <a:noFill/>
          <a:ln w="9525">
            <a:noFill/>
            <a:miter lim="800000"/>
            <a:headEnd/>
            <a:tailEnd/>
          </a:ln>
        </p:spPr>
      </p:pic>
      <p:sp>
        <p:nvSpPr>
          <p:cNvPr id="34822" name="Rectangle 6"/>
          <p:cNvSpPr>
            <a:spLocks noGrp="1" noChangeArrowheads="1"/>
          </p:cNvSpPr>
          <p:nvPr>
            <p:ph type="title"/>
          </p:nvPr>
        </p:nvSpPr>
        <p:spPr>
          <a:xfrm>
            <a:off x="590550" y="180975"/>
            <a:ext cx="7772400" cy="381000"/>
          </a:xfrm>
          <a:noFill/>
        </p:spPr>
        <p:txBody>
          <a:bodyPr/>
          <a:lstStyle/>
          <a:p>
            <a:pPr eaLnBrk="1" hangingPunct="1"/>
            <a:r>
              <a:rPr lang="en-US" smtClean="0"/>
              <a:t>MDE Tool Development in GME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p:cNvSpPr>
            <a:spLocks noGrp="1"/>
          </p:cNvSpPr>
          <p:nvPr>
            <p:ph type="sldNum" sz="quarter" idx="11"/>
          </p:nvPr>
        </p:nvSpPr>
        <p:spPr>
          <a:noFill/>
        </p:spPr>
        <p:txBody>
          <a:bodyPr/>
          <a:lstStyle/>
          <a:p>
            <a:fld id="{2DA6925D-CC01-49E1-A205-458B30ECF3D8}" type="slidenum">
              <a:rPr lang="en-US"/>
              <a:pPr/>
              <a:t>31</a:t>
            </a:fld>
            <a:endParaRPr lang="en-US"/>
          </a:p>
        </p:txBody>
      </p:sp>
      <p:sp>
        <p:nvSpPr>
          <p:cNvPr id="35843"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35844" name="Rectangle 4"/>
          <p:cNvSpPr>
            <a:spLocks noChangeArrowheads="1"/>
          </p:cNvSpPr>
          <p:nvPr/>
        </p:nvSpPr>
        <p:spPr bwMode="auto">
          <a:xfrm>
            <a:off x="0" y="990600"/>
            <a:ext cx="2924175" cy="499110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50000"/>
              </a:spcBef>
              <a:buFontTx/>
              <a:buChar char="•"/>
              <a:tabLst>
                <a:tab pos="571500" algn="l"/>
              </a:tabLst>
            </a:pPr>
            <a:r>
              <a:rPr lang="en-US" sz="2000"/>
              <a:t>Tool developers</a:t>
            </a:r>
            <a:r>
              <a:rPr lang="en-US" sz="2000" b="0"/>
              <a:t> use MetaGME to develop a </a:t>
            </a:r>
            <a:r>
              <a:rPr lang="en-US" sz="2000" b="0" i="1"/>
              <a:t>domain-specific graphical modeling environment</a:t>
            </a:r>
          </a:p>
          <a:p>
            <a:pPr marL="342900" lvl="1" indent="-114300" algn="l" eaLnBrk="1" hangingPunct="1">
              <a:spcBef>
                <a:spcPct val="50000"/>
              </a:spcBef>
              <a:buFontTx/>
              <a:buChar char="•"/>
              <a:tabLst>
                <a:tab pos="571500" algn="l"/>
              </a:tabLst>
            </a:pPr>
            <a:r>
              <a:rPr lang="en-US" sz="2000" b="0"/>
              <a:t>Define syntax &amp; visualization of the environment via </a:t>
            </a:r>
            <a:r>
              <a:rPr lang="en-US" sz="2000" b="0" i="1"/>
              <a:t>metamodeling </a:t>
            </a:r>
          </a:p>
          <a:p>
            <a:pPr marL="342900" lvl="1" indent="-114300" algn="l" eaLnBrk="1" hangingPunct="1">
              <a:spcBef>
                <a:spcPct val="50000"/>
              </a:spcBef>
              <a:buFontTx/>
              <a:buChar char="•"/>
              <a:tabLst>
                <a:tab pos="571500" algn="l"/>
              </a:tabLst>
            </a:pPr>
            <a:r>
              <a:rPr lang="en-US" sz="2000" b="0"/>
              <a:t>Define static semantics via</a:t>
            </a:r>
            <a:r>
              <a:rPr lang="en-US" sz="2000" b="0" i="1"/>
              <a:t> Object Constraint Language (OCL)</a:t>
            </a:r>
          </a:p>
          <a:p>
            <a:pPr marL="342900" lvl="1" indent="-114300" algn="l" eaLnBrk="1" hangingPunct="1">
              <a:spcBef>
                <a:spcPct val="50000"/>
              </a:spcBef>
              <a:buFontTx/>
              <a:buChar char="•"/>
              <a:tabLst>
                <a:tab pos="571500" algn="l"/>
              </a:tabLst>
            </a:pPr>
            <a:r>
              <a:rPr lang="en-US" sz="2000" b="0"/>
              <a:t>Dynamic semantics implemented via </a:t>
            </a:r>
            <a:r>
              <a:rPr lang="en-US" sz="2000" b="0" i="1"/>
              <a:t>model interpreters</a:t>
            </a:r>
          </a:p>
        </p:txBody>
      </p:sp>
      <p:pic>
        <p:nvPicPr>
          <p:cNvPr id="35845" name="Picture 5" descr="Interpreters"/>
          <p:cNvPicPr>
            <a:picLocks noChangeAspect="1" noChangeArrowheads="1"/>
          </p:cNvPicPr>
          <p:nvPr/>
        </p:nvPicPr>
        <p:blipFill>
          <a:blip r:embed="rId3" cstate="print"/>
          <a:srcRect/>
          <a:stretch>
            <a:fillRect/>
          </a:stretch>
        </p:blipFill>
        <p:spPr bwMode="auto">
          <a:xfrm>
            <a:off x="3200400" y="957263"/>
            <a:ext cx="5724525" cy="5540375"/>
          </a:xfrm>
          <a:prstGeom prst="rect">
            <a:avLst/>
          </a:prstGeom>
          <a:noFill/>
          <a:ln w="9525">
            <a:noFill/>
            <a:miter lim="800000"/>
            <a:headEnd/>
            <a:tailEnd/>
          </a:ln>
        </p:spPr>
      </p:pic>
      <p:sp>
        <p:nvSpPr>
          <p:cNvPr id="35846" name="Rectangle 6"/>
          <p:cNvSpPr>
            <a:spLocks noGrp="1" noChangeArrowheads="1"/>
          </p:cNvSpPr>
          <p:nvPr>
            <p:ph type="title"/>
          </p:nvPr>
        </p:nvSpPr>
        <p:spPr>
          <a:xfrm>
            <a:off x="590550" y="180975"/>
            <a:ext cx="7772400" cy="381000"/>
          </a:xfrm>
          <a:noFill/>
        </p:spPr>
        <p:txBody>
          <a:bodyPr/>
          <a:lstStyle/>
          <a:p>
            <a:pPr eaLnBrk="1" hangingPunct="1"/>
            <a:r>
              <a:rPr lang="en-US" smtClean="0"/>
              <a:t>MDE Tool Development in GME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a:spLocks noGrp="1"/>
          </p:cNvSpPr>
          <p:nvPr>
            <p:ph type="sldNum" sz="quarter" idx="11"/>
          </p:nvPr>
        </p:nvSpPr>
        <p:spPr>
          <a:noFill/>
        </p:spPr>
        <p:txBody>
          <a:bodyPr/>
          <a:lstStyle/>
          <a:p>
            <a:fld id="{B00BE495-A298-4AB2-908B-4EE2C551B553}" type="slidenum">
              <a:rPr lang="en-US"/>
              <a:pPr/>
              <a:t>32</a:t>
            </a:fld>
            <a:endParaRPr lang="en-US"/>
          </a:p>
        </p:txBody>
      </p:sp>
      <p:sp>
        <p:nvSpPr>
          <p:cNvPr id="36867"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36868" name="Rectangle 4"/>
          <p:cNvSpPr>
            <a:spLocks noChangeArrowheads="1"/>
          </p:cNvSpPr>
          <p:nvPr/>
        </p:nvSpPr>
        <p:spPr bwMode="auto">
          <a:xfrm>
            <a:off x="0" y="990600"/>
            <a:ext cx="2924175" cy="499110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50000"/>
              </a:spcBef>
              <a:buFontTx/>
              <a:buChar char="•"/>
              <a:tabLst>
                <a:tab pos="571500" algn="l"/>
              </a:tabLst>
            </a:pPr>
            <a:r>
              <a:rPr lang="en-US" sz="2000"/>
              <a:t>Tool developers</a:t>
            </a:r>
            <a:r>
              <a:rPr lang="en-US" sz="2000" b="0"/>
              <a:t> use MetaGME to develop a </a:t>
            </a:r>
            <a:r>
              <a:rPr lang="en-US" sz="2000" b="0" i="1"/>
              <a:t>domain-specific graphical modeling environment</a:t>
            </a:r>
          </a:p>
          <a:p>
            <a:pPr marL="342900" lvl="1" indent="-114300" algn="l" eaLnBrk="1" hangingPunct="1">
              <a:spcBef>
                <a:spcPct val="50000"/>
              </a:spcBef>
              <a:buFontTx/>
              <a:buChar char="•"/>
              <a:tabLst>
                <a:tab pos="571500" algn="l"/>
              </a:tabLst>
            </a:pPr>
            <a:r>
              <a:rPr lang="en-US" sz="2000" b="0"/>
              <a:t>Define syntax &amp; visualization of the environment via </a:t>
            </a:r>
            <a:r>
              <a:rPr lang="en-US" sz="2000" b="0" i="1"/>
              <a:t>metamodeling </a:t>
            </a:r>
          </a:p>
          <a:p>
            <a:pPr marL="342900" lvl="1" indent="-114300" algn="l" eaLnBrk="1" hangingPunct="1">
              <a:spcBef>
                <a:spcPct val="50000"/>
              </a:spcBef>
              <a:buFontTx/>
              <a:buChar char="•"/>
              <a:tabLst>
                <a:tab pos="571500" algn="l"/>
              </a:tabLst>
            </a:pPr>
            <a:r>
              <a:rPr lang="en-US" sz="2000" b="0"/>
              <a:t>Define static semantics via</a:t>
            </a:r>
            <a:r>
              <a:rPr lang="en-US" sz="2000" b="0" i="1"/>
              <a:t> Object Constraint Language (OCL)</a:t>
            </a:r>
          </a:p>
          <a:p>
            <a:pPr marL="342900" lvl="1" indent="-114300" algn="l" eaLnBrk="1" hangingPunct="1">
              <a:spcBef>
                <a:spcPct val="50000"/>
              </a:spcBef>
              <a:buFontTx/>
              <a:buChar char="•"/>
              <a:tabLst>
                <a:tab pos="571500" algn="l"/>
              </a:tabLst>
            </a:pPr>
            <a:r>
              <a:rPr lang="en-US" sz="2000" b="0"/>
              <a:t>Dynamic semantics implemented via </a:t>
            </a:r>
            <a:r>
              <a:rPr lang="en-US" sz="2000" b="0" i="1"/>
              <a:t>model interpreters</a:t>
            </a:r>
          </a:p>
        </p:txBody>
      </p:sp>
      <p:pic>
        <p:nvPicPr>
          <p:cNvPr id="36869" name="Picture 5" descr="Interpreters"/>
          <p:cNvPicPr>
            <a:picLocks noChangeAspect="1" noChangeArrowheads="1"/>
          </p:cNvPicPr>
          <p:nvPr/>
        </p:nvPicPr>
        <p:blipFill>
          <a:blip r:embed="rId3" cstate="print"/>
          <a:srcRect/>
          <a:stretch>
            <a:fillRect/>
          </a:stretch>
        </p:blipFill>
        <p:spPr bwMode="auto">
          <a:xfrm>
            <a:off x="3200400" y="957263"/>
            <a:ext cx="5724525" cy="5540375"/>
          </a:xfrm>
          <a:prstGeom prst="rect">
            <a:avLst/>
          </a:prstGeom>
          <a:noFill/>
          <a:ln w="9525">
            <a:noFill/>
            <a:miter lim="800000"/>
            <a:headEnd/>
            <a:tailEnd/>
          </a:ln>
        </p:spPr>
      </p:pic>
      <p:pic>
        <p:nvPicPr>
          <p:cNvPr id="36870" name="Picture 6"/>
          <p:cNvPicPr>
            <a:picLocks noChangeAspect="1" noChangeArrowheads="1"/>
          </p:cNvPicPr>
          <p:nvPr/>
        </p:nvPicPr>
        <p:blipFill>
          <a:blip r:embed="rId4" cstate="print"/>
          <a:srcRect/>
          <a:stretch>
            <a:fillRect/>
          </a:stretch>
        </p:blipFill>
        <p:spPr bwMode="auto">
          <a:xfrm>
            <a:off x="3321050" y="1347788"/>
            <a:ext cx="2630488" cy="2016125"/>
          </a:xfrm>
          <a:prstGeom prst="rect">
            <a:avLst/>
          </a:prstGeom>
          <a:noFill/>
          <a:ln w="9525" algn="ctr">
            <a:noFill/>
            <a:miter lim="800000"/>
            <a:headEnd/>
            <a:tailEnd/>
          </a:ln>
        </p:spPr>
      </p:pic>
      <p:sp>
        <p:nvSpPr>
          <p:cNvPr id="36871" name="Rectangle 7"/>
          <p:cNvSpPr>
            <a:spLocks noGrp="1" noChangeArrowheads="1"/>
          </p:cNvSpPr>
          <p:nvPr>
            <p:ph type="title"/>
          </p:nvPr>
        </p:nvSpPr>
        <p:spPr>
          <a:xfrm>
            <a:off x="590550" y="180975"/>
            <a:ext cx="7772400" cy="381000"/>
          </a:xfrm>
          <a:noFill/>
        </p:spPr>
        <p:txBody>
          <a:bodyPr/>
          <a:lstStyle/>
          <a:p>
            <a:pPr eaLnBrk="1" hangingPunct="1"/>
            <a:r>
              <a:rPr lang="en-US" smtClean="0"/>
              <a:t>MDE Tool Development in GME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p:cNvSpPr>
            <a:spLocks noGrp="1"/>
          </p:cNvSpPr>
          <p:nvPr>
            <p:ph type="sldNum" sz="quarter" idx="11"/>
          </p:nvPr>
        </p:nvSpPr>
        <p:spPr>
          <a:noFill/>
        </p:spPr>
        <p:txBody>
          <a:bodyPr/>
          <a:lstStyle/>
          <a:p>
            <a:fld id="{450DE6EB-3469-47CA-AB51-0C695D270C0B}" type="slidenum">
              <a:rPr lang="en-US"/>
              <a:pPr/>
              <a:t>33</a:t>
            </a:fld>
            <a:endParaRPr lang="en-US"/>
          </a:p>
        </p:txBody>
      </p:sp>
      <p:sp>
        <p:nvSpPr>
          <p:cNvPr id="37891"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37892" name="Rectangle 4"/>
          <p:cNvSpPr>
            <a:spLocks noChangeArrowheads="1"/>
          </p:cNvSpPr>
          <p:nvPr/>
        </p:nvSpPr>
        <p:spPr bwMode="auto">
          <a:xfrm>
            <a:off x="0" y="1108075"/>
            <a:ext cx="2982913" cy="507365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30000"/>
              </a:spcBef>
              <a:buFontTx/>
              <a:buChar char="•"/>
              <a:tabLst>
                <a:tab pos="571500" algn="l"/>
              </a:tabLst>
            </a:pPr>
            <a:r>
              <a:rPr lang="en-US" sz="2000"/>
              <a:t>Application developers</a:t>
            </a:r>
            <a:r>
              <a:rPr lang="en-US" sz="2000" b="0"/>
              <a:t> use modeling environments created w/MetaGME to build </a:t>
            </a:r>
            <a:r>
              <a:rPr lang="en-US" sz="2000" b="0" i="1"/>
              <a:t>applications</a:t>
            </a:r>
          </a:p>
          <a:p>
            <a:pPr marL="342900" lvl="1" indent="-114300" algn="l" eaLnBrk="1" hangingPunct="1">
              <a:spcBef>
                <a:spcPct val="30000"/>
              </a:spcBef>
              <a:buFontTx/>
              <a:buChar char="•"/>
              <a:tabLst>
                <a:tab pos="571500" algn="l"/>
              </a:tabLst>
            </a:pPr>
            <a:r>
              <a:rPr lang="en-US" sz="2000" b="0"/>
              <a:t>Capture elements &amp; dependencies visually </a:t>
            </a:r>
          </a:p>
        </p:txBody>
      </p:sp>
      <p:pic>
        <p:nvPicPr>
          <p:cNvPr id="37893" name="Picture 5"/>
          <p:cNvPicPr>
            <a:picLocks noChangeAspect="1" noChangeArrowheads="1"/>
          </p:cNvPicPr>
          <p:nvPr/>
        </p:nvPicPr>
        <p:blipFill>
          <a:blip r:embed="rId3" cstate="print"/>
          <a:srcRect/>
          <a:stretch>
            <a:fillRect/>
          </a:stretch>
        </p:blipFill>
        <p:spPr bwMode="auto">
          <a:xfrm>
            <a:off x="2933700" y="1000125"/>
            <a:ext cx="6121400" cy="5435600"/>
          </a:xfrm>
          <a:prstGeom prst="rect">
            <a:avLst/>
          </a:prstGeom>
          <a:noFill/>
          <a:ln w="9525">
            <a:noFill/>
            <a:miter lim="800000"/>
            <a:headEnd/>
            <a:tailEnd/>
          </a:ln>
        </p:spPr>
      </p:pic>
      <p:sp>
        <p:nvSpPr>
          <p:cNvPr id="37894" name="Rectangle 7"/>
          <p:cNvSpPr>
            <a:spLocks noGrp="1" noChangeArrowheads="1"/>
          </p:cNvSpPr>
          <p:nvPr>
            <p:ph type="title"/>
          </p:nvPr>
        </p:nvSpPr>
        <p:spPr>
          <a:xfrm>
            <a:off x="514350" y="155575"/>
            <a:ext cx="8223250" cy="381000"/>
          </a:xfrm>
          <a:noFill/>
        </p:spPr>
        <p:txBody>
          <a:bodyPr/>
          <a:lstStyle/>
          <a:p>
            <a:pPr eaLnBrk="1" hangingPunct="1"/>
            <a:r>
              <a:rPr lang="en-US" smtClean="0"/>
              <a:t>MDE Application Development with GME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1"/>
          </p:nvPr>
        </p:nvSpPr>
        <p:spPr>
          <a:noFill/>
        </p:spPr>
        <p:txBody>
          <a:bodyPr/>
          <a:lstStyle/>
          <a:p>
            <a:fld id="{469AEE20-06F6-427D-BF5D-88E135EDB277}" type="slidenum">
              <a:rPr lang="en-US"/>
              <a:pPr/>
              <a:t>34</a:t>
            </a:fld>
            <a:endParaRPr lang="en-US"/>
          </a:p>
        </p:txBody>
      </p:sp>
      <p:sp>
        <p:nvSpPr>
          <p:cNvPr id="38915"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38916" name="Rectangle 4"/>
          <p:cNvSpPr>
            <a:spLocks noChangeArrowheads="1"/>
          </p:cNvSpPr>
          <p:nvPr/>
        </p:nvSpPr>
        <p:spPr bwMode="auto">
          <a:xfrm>
            <a:off x="0" y="1108075"/>
            <a:ext cx="2982913" cy="507365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30000"/>
              </a:spcBef>
              <a:buFontTx/>
              <a:buChar char="•"/>
              <a:tabLst>
                <a:tab pos="571500" algn="l"/>
              </a:tabLst>
            </a:pPr>
            <a:r>
              <a:rPr lang="en-US" sz="2000"/>
              <a:t>Application developers</a:t>
            </a:r>
            <a:r>
              <a:rPr lang="en-US" sz="2000" b="0"/>
              <a:t> use modeling environments created w/MetaGME to build </a:t>
            </a:r>
            <a:r>
              <a:rPr lang="en-US" sz="2000" b="0" i="1"/>
              <a:t>applications</a:t>
            </a:r>
          </a:p>
          <a:p>
            <a:pPr marL="342900" lvl="1" indent="-114300" algn="l" eaLnBrk="1" hangingPunct="1">
              <a:spcBef>
                <a:spcPct val="30000"/>
              </a:spcBef>
              <a:buFontTx/>
              <a:buChar char="•"/>
              <a:tabLst>
                <a:tab pos="571500" algn="l"/>
              </a:tabLst>
            </a:pPr>
            <a:r>
              <a:rPr lang="en-US" sz="2000" b="0"/>
              <a:t>Capture elements &amp; dependencies visually </a:t>
            </a:r>
          </a:p>
        </p:txBody>
      </p:sp>
      <p:pic>
        <p:nvPicPr>
          <p:cNvPr id="38917" name="Picture 5"/>
          <p:cNvPicPr>
            <a:picLocks noChangeAspect="1" noChangeArrowheads="1"/>
          </p:cNvPicPr>
          <p:nvPr/>
        </p:nvPicPr>
        <p:blipFill>
          <a:blip r:embed="rId3" cstate="print"/>
          <a:srcRect/>
          <a:stretch>
            <a:fillRect/>
          </a:stretch>
        </p:blipFill>
        <p:spPr bwMode="auto">
          <a:xfrm>
            <a:off x="2933700" y="1000125"/>
            <a:ext cx="6121400" cy="5435600"/>
          </a:xfrm>
          <a:prstGeom prst="rect">
            <a:avLst/>
          </a:prstGeom>
          <a:noFill/>
          <a:ln w="9525">
            <a:noFill/>
            <a:miter lim="800000"/>
            <a:headEnd/>
            <a:tailEnd/>
          </a:ln>
        </p:spPr>
      </p:pic>
      <p:pic>
        <p:nvPicPr>
          <p:cNvPr id="38918" name="Picture 6"/>
          <p:cNvPicPr>
            <a:picLocks noChangeAspect="1" noChangeArrowheads="1"/>
          </p:cNvPicPr>
          <p:nvPr/>
        </p:nvPicPr>
        <p:blipFill>
          <a:blip r:embed="rId4" cstate="print"/>
          <a:srcRect/>
          <a:stretch>
            <a:fillRect/>
          </a:stretch>
        </p:blipFill>
        <p:spPr bwMode="auto">
          <a:xfrm>
            <a:off x="3076575" y="1574800"/>
            <a:ext cx="4702175" cy="3178175"/>
          </a:xfrm>
          <a:prstGeom prst="rect">
            <a:avLst/>
          </a:prstGeom>
          <a:noFill/>
          <a:ln w="9525" algn="ctr">
            <a:noFill/>
            <a:miter lim="800000"/>
            <a:headEnd/>
            <a:tailEnd/>
          </a:ln>
        </p:spPr>
      </p:pic>
      <p:sp>
        <p:nvSpPr>
          <p:cNvPr id="38919" name="Rectangle 8"/>
          <p:cNvSpPr>
            <a:spLocks noGrp="1" noChangeArrowheads="1"/>
          </p:cNvSpPr>
          <p:nvPr>
            <p:ph type="title"/>
          </p:nvPr>
        </p:nvSpPr>
        <p:spPr>
          <a:xfrm>
            <a:off x="514350" y="155575"/>
            <a:ext cx="8223250" cy="381000"/>
          </a:xfrm>
          <a:noFill/>
        </p:spPr>
        <p:txBody>
          <a:bodyPr/>
          <a:lstStyle/>
          <a:p>
            <a:pPr eaLnBrk="1" hangingPunct="1"/>
            <a:r>
              <a:rPr lang="en-US" smtClean="0"/>
              <a:t>MDE Application Development with GME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4"/>
          <p:cNvSpPr>
            <a:spLocks noGrp="1"/>
          </p:cNvSpPr>
          <p:nvPr>
            <p:ph type="sldNum" sz="quarter" idx="11"/>
          </p:nvPr>
        </p:nvSpPr>
        <p:spPr>
          <a:noFill/>
        </p:spPr>
        <p:txBody>
          <a:bodyPr/>
          <a:lstStyle/>
          <a:p>
            <a:fld id="{07DAEFA8-F585-4A8F-90E6-A3545054A5F9}" type="slidenum">
              <a:rPr lang="en-US"/>
              <a:pPr/>
              <a:t>35</a:t>
            </a:fld>
            <a:endParaRPr lang="en-US"/>
          </a:p>
        </p:txBody>
      </p:sp>
      <p:sp>
        <p:nvSpPr>
          <p:cNvPr id="4100" name="Rectangle 2"/>
          <p:cNvSpPr>
            <a:spLocks noChangeArrowheads="1"/>
          </p:cNvSpPr>
          <p:nvPr/>
        </p:nvSpPr>
        <p:spPr bwMode="auto">
          <a:xfrm>
            <a:off x="388938" y="6316663"/>
            <a:ext cx="8328025" cy="180975"/>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4101" name="Rectangle 4"/>
          <p:cNvSpPr>
            <a:spLocks noChangeArrowheads="1"/>
          </p:cNvSpPr>
          <p:nvPr/>
        </p:nvSpPr>
        <p:spPr bwMode="auto">
          <a:xfrm>
            <a:off x="0" y="1108075"/>
            <a:ext cx="2982913" cy="5073650"/>
          </a:xfrm>
          <a:prstGeom prst="rect">
            <a:avLst/>
          </a:prstGeom>
          <a:solidFill>
            <a:schemeClr val="bg1"/>
          </a:solidFill>
          <a:ln w="9525">
            <a:noFill/>
            <a:miter lim="800000"/>
            <a:headEnd/>
            <a:tailEnd/>
          </a:ln>
        </p:spPr>
        <p:txBody>
          <a:bodyPr lIns="92075" tIns="46038" rIns="92075" bIns="46038"/>
          <a:lstStyle/>
          <a:p>
            <a:pPr marL="114300" indent="-114300" algn="l" eaLnBrk="1" hangingPunct="1">
              <a:spcBef>
                <a:spcPct val="30000"/>
              </a:spcBef>
              <a:buFontTx/>
              <a:buChar char="•"/>
              <a:tabLst>
                <a:tab pos="571500" algn="l"/>
              </a:tabLst>
            </a:pPr>
            <a:r>
              <a:rPr lang="en-US" sz="2000"/>
              <a:t>Application developers</a:t>
            </a:r>
            <a:r>
              <a:rPr lang="en-US" sz="2000" b="0"/>
              <a:t> use modeling environments created w/MetaGME to build </a:t>
            </a:r>
            <a:r>
              <a:rPr lang="en-US" sz="2000" b="0" i="1"/>
              <a:t>applications</a:t>
            </a:r>
          </a:p>
          <a:p>
            <a:pPr marL="342900" lvl="1" indent="-114300" algn="l" eaLnBrk="1" hangingPunct="1">
              <a:spcBef>
                <a:spcPct val="30000"/>
              </a:spcBef>
              <a:buFontTx/>
              <a:buChar char="•"/>
              <a:tabLst>
                <a:tab pos="571500" algn="l"/>
              </a:tabLst>
            </a:pPr>
            <a:r>
              <a:rPr lang="en-US" sz="2000" b="0"/>
              <a:t>Capture elements &amp; dependencies visually </a:t>
            </a:r>
          </a:p>
          <a:p>
            <a:pPr marL="342900" lvl="1" indent="-114300" algn="l" eaLnBrk="1" hangingPunct="1">
              <a:spcBef>
                <a:spcPct val="30000"/>
              </a:spcBef>
              <a:buFontTx/>
              <a:buChar char="•"/>
              <a:tabLst>
                <a:tab pos="571500" algn="l"/>
              </a:tabLst>
            </a:pPr>
            <a:r>
              <a:rPr lang="en-US" sz="2000" b="0"/>
              <a:t>Model interpreter produces something useful from the models</a:t>
            </a:r>
          </a:p>
          <a:p>
            <a:pPr marL="571500" lvl="2" indent="-114300" algn="l" eaLnBrk="1" hangingPunct="1">
              <a:spcBef>
                <a:spcPct val="30000"/>
              </a:spcBef>
              <a:buFontTx/>
              <a:buChar char="•"/>
              <a:tabLst>
                <a:tab pos="571500" algn="l"/>
              </a:tabLst>
            </a:pPr>
            <a:r>
              <a:rPr lang="en-US" sz="2000" b="0"/>
              <a:t>e.g., code, simulations, deployment descriptions &amp; configurations</a:t>
            </a:r>
          </a:p>
        </p:txBody>
      </p:sp>
      <p:graphicFrame>
        <p:nvGraphicFramePr>
          <p:cNvPr id="4098" name="Object 5"/>
          <p:cNvGraphicFramePr>
            <a:graphicFrameLocks noChangeAspect="1"/>
          </p:cNvGraphicFramePr>
          <p:nvPr/>
        </p:nvGraphicFramePr>
        <p:xfrm>
          <a:off x="4648200" y="2379663"/>
          <a:ext cx="4362450" cy="4125912"/>
        </p:xfrm>
        <a:graphic>
          <a:graphicData uri="http://schemas.openxmlformats.org/presentationml/2006/ole">
            <p:oleObj spid="_x0000_s4098" name="Visio" r:id="rId4" imgW="7189563" imgH="6799006" progId="Visio.Drawing.11">
              <p:embed/>
            </p:oleObj>
          </a:graphicData>
        </a:graphic>
      </p:graphicFrame>
      <p:pic>
        <p:nvPicPr>
          <p:cNvPr id="4102" name="Picture 6" descr="UAV-single-column"/>
          <p:cNvPicPr>
            <a:picLocks noChangeAspect="1" noChangeArrowheads="1"/>
          </p:cNvPicPr>
          <p:nvPr/>
        </p:nvPicPr>
        <p:blipFill>
          <a:blip r:embed="rId5" cstate="print"/>
          <a:srcRect/>
          <a:stretch>
            <a:fillRect/>
          </a:stretch>
        </p:blipFill>
        <p:spPr bwMode="auto">
          <a:xfrm>
            <a:off x="2854325" y="995363"/>
            <a:ext cx="6137275" cy="3675062"/>
          </a:xfrm>
          <a:prstGeom prst="rect">
            <a:avLst/>
          </a:prstGeom>
          <a:noFill/>
          <a:ln w="9525">
            <a:noFill/>
            <a:miter lim="800000"/>
            <a:headEnd/>
            <a:tailEnd/>
          </a:ln>
        </p:spPr>
      </p:pic>
      <p:sp>
        <p:nvSpPr>
          <p:cNvPr id="4103" name="Rectangle 8"/>
          <p:cNvSpPr>
            <a:spLocks noGrp="1" noChangeArrowheads="1"/>
          </p:cNvSpPr>
          <p:nvPr>
            <p:ph type="title"/>
          </p:nvPr>
        </p:nvSpPr>
        <p:spPr>
          <a:xfrm>
            <a:off x="514350" y="155575"/>
            <a:ext cx="8223250" cy="381000"/>
          </a:xfrm>
          <a:noFill/>
        </p:spPr>
        <p:txBody>
          <a:bodyPr/>
          <a:lstStyle/>
          <a:p>
            <a:pPr eaLnBrk="1" hangingPunct="1"/>
            <a:r>
              <a:rPr lang="en-US" smtClean="0"/>
              <a:t>MDE Application Development with GME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ctrTitle"/>
          </p:nvPr>
        </p:nvSpPr>
        <p:spPr>
          <a:xfrm>
            <a:off x="541338" y="476250"/>
            <a:ext cx="8128000" cy="1752600"/>
          </a:xfrm>
        </p:spPr>
        <p:txBody>
          <a:bodyPr/>
          <a:lstStyle/>
          <a:p>
            <a:pPr eaLnBrk="1" hangingPunct="1"/>
            <a:r>
              <a:rPr lang="en-US" sz="4000" dirty="0" smtClean="0"/>
              <a:t>Part 4</a:t>
            </a:r>
            <a:br>
              <a:rPr lang="en-US" sz="4000" dirty="0" smtClean="0"/>
            </a:br>
            <a:r>
              <a:rPr lang="en-US" sz="4000" dirty="0" smtClean="0"/>
              <a:t>Modeling DRE Application Workflows</a:t>
            </a:r>
          </a:p>
        </p:txBody>
      </p:sp>
      <p:sp>
        <p:nvSpPr>
          <p:cNvPr id="47107" name="Rectangle 5"/>
          <p:cNvSpPr>
            <a:spLocks noGrp="1" noChangeArrowheads="1"/>
          </p:cNvSpPr>
          <p:nvPr>
            <p:ph type="subTitle" idx="4294967295"/>
          </p:nvPr>
        </p:nvSpPr>
        <p:spPr>
          <a:xfrm>
            <a:off x="1400175" y="2093913"/>
            <a:ext cx="6400800" cy="1752600"/>
          </a:xfrm>
          <a:noFill/>
        </p:spPr>
        <p:txBody>
          <a:bodyPr/>
          <a:lstStyle/>
          <a:p>
            <a:pPr marL="0" indent="0" algn="ctr" eaLnBrk="1" hangingPunct="1">
              <a:buFontTx/>
              <a:buNone/>
            </a:pPr>
            <a:r>
              <a:rPr lang="en-US" smtClean="0"/>
              <a:t>Assembly &amp; Packaging</a:t>
            </a:r>
          </a:p>
        </p:txBody>
      </p:sp>
      <p:pic>
        <p:nvPicPr>
          <p:cNvPr id="47108" name="Picture 7" descr="JTRS-Network-draft"/>
          <p:cNvPicPr>
            <a:picLocks noChangeAspect="1" noChangeArrowheads="1"/>
          </p:cNvPicPr>
          <p:nvPr/>
        </p:nvPicPr>
        <p:blipFill>
          <a:blip r:embed="rId2" cstate="print"/>
          <a:srcRect/>
          <a:stretch>
            <a:fillRect/>
          </a:stretch>
        </p:blipFill>
        <p:spPr bwMode="auto">
          <a:xfrm>
            <a:off x="2446338" y="3100388"/>
            <a:ext cx="4114800" cy="3295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6"/>
          <p:cNvSpPr>
            <a:spLocks noGrp="1"/>
          </p:cNvSpPr>
          <p:nvPr>
            <p:ph type="sldNum" sz="quarter" idx="11"/>
          </p:nvPr>
        </p:nvSpPr>
        <p:spPr>
          <a:noFill/>
        </p:spPr>
        <p:txBody>
          <a:bodyPr/>
          <a:lstStyle/>
          <a:p>
            <a:fld id="{EFF39587-4127-4A1C-9819-12FDA26F1F0C}" type="slidenum">
              <a:rPr lang="en-US"/>
              <a:pPr/>
              <a:t>37</a:t>
            </a:fld>
            <a:endParaRPr lang="en-US"/>
          </a:p>
        </p:txBody>
      </p:sp>
      <p:sp>
        <p:nvSpPr>
          <p:cNvPr id="6150" name="Rectangle 2"/>
          <p:cNvSpPr>
            <a:spLocks noGrp="1" noChangeArrowheads="1"/>
          </p:cNvSpPr>
          <p:nvPr>
            <p:ph type="title"/>
          </p:nvPr>
        </p:nvSpPr>
        <p:spPr>
          <a:xfrm>
            <a:off x="228600" y="95250"/>
            <a:ext cx="8915400" cy="381000"/>
          </a:xfrm>
        </p:spPr>
        <p:txBody>
          <a:bodyPr/>
          <a:lstStyle/>
          <a:p>
            <a:pPr eaLnBrk="1" hangingPunct="1"/>
            <a:r>
              <a:rPr lang="fr-FR" smtClean="0"/>
              <a:t>Assembly &amp; Packaging Problem </a:t>
            </a:r>
            <a:endParaRPr lang="en-US" smtClean="0"/>
          </a:p>
        </p:txBody>
      </p:sp>
      <p:sp>
        <p:nvSpPr>
          <p:cNvPr id="6151" name="Rectangle 3"/>
          <p:cNvSpPr>
            <a:spLocks noGrp="1" noChangeArrowheads="1"/>
          </p:cNvSpPr>
          <p:nvPr>
            <p:ph type="body" sz="half" idx="1"/>
          </p:nvPr>
        </p:nvSpPr>
        <p:spPr>
          <a:xfrm>
            <a:off x="4562475" y="2686050"/>
            <a:ext cx="4572000" cy="3592513"/>
          </a:xfrm>
        </p:spPr>
        <p:txBody>
          <a:bodyPr/>
          <a:lstStyle/>
          <a:p>
            <a:pPr marL="115888" indent="-115888" eaLnBrk="1" hangingPunct="1">
              <a:spcBef>
                <a:spcPct val="35000"/>
              </a:spcBef>
            </a:pPr>
            <a:r>
              <a:rPr lang="en-US" sz="2000" smtClean="0"/>
              <a:t>Application components are bundled together into </a:t>
            </a:r>
            <a:r>
              <a:rPr lang="en-US" sz="2000" i="1" smtClean="0"/>
              <a:t>assemblies</a:t>
            </a:r>
          </a:p>
          <a:p>
            <a:pPr marL="115888" indent="-115888" eaLnBrk="1" hangingPunct="1">
              <a:spcBef>
                <a:spcPct val="35000"/>
              </a:spcBef>
            </a:pPr>
            <a:r>
              <a:rPr lang="en-US" sz="2000" smtClean="0"/>
              <a:t>Several different assemblies tailored towards delivering different end-to-end QoS and/or using different algorithms can be part of the package </a:t>
            </a:r>
          </a:p>
          <a:p>
            <a:pPr marL="347663" lvl="1" indent="-115888" eaLnBrk="1" hangingPunct="1">
              <a:spcBef>
                <a:spcPct val="35000"/>
              </a:spcBef>
            </a:pPr>
            <a:r>
              <a:rPr lang="en-US" sz="2000" smtClean="0"/>
              <a:t>e.g., large-scale DRE systems require 100s-1,000s of components </a:t>
            </a:r>
          </a:p>
          <a:p>
            <a:pPr marL="115888" indent="-115888" eaLnBrk="1" hangingPunct="1">
              <a:spcBef>
                <a:spcPct val="35000"/>
              </a:spcBef>
            </a:pPr>
            <a:r>
              <a:rPr lang="en-US" sz="2000" smtClean="0"/>
              <a:t>Packages describing the components &amp; assemblies can be scripted via XML descriptors</a:t>
            </a:r>
          </a:p>
        </p:txBody>
      </p:sp>
      <p:sp>
        <p:nvSpPr>
          <p:cNvPr id="6152" name="Rectangle 4"/>
          <p:cNvSpPr>
            <a:spLocks noChangeArrowheads="1"/>
          </p:cNvSpPr>
          <p:nvPr/>
        </p:nvSpPr>
        <p:spPr bwMode="auto">
          <a:xfrm>
            <a:off x="76200" y="5334000"/>
            <a:ext cx="4876800" cy="1066800"/>
          </a:xfrm>
          <a:prstGeom prst="rect">
            <a:avLst/>
          </a:prstGeom>
          <a:noFill/>
          <a:ln w="9525">
            <a:noFill/>
            <a:miter lim="800000"/>
            <a:headEnd/>
            <a:tailEnd/>
          </a:ln>
        </p:spPr>
        <p:txBody>
          <a:bodyPr/>
          <a:lstStyle/>
          <a:p>
            <a:pPr marL="115888" indent="-115888" algn="l" eaLnBrk="1" hangingPunct="1">
              <a:lnSpc>
                <a:spcPct val="90000"/>
              </a:lnSpc>
              <a:spcBef>
                <a:spcPct val="20000"/>
              </a:spcBef>
            </a:pPr>
            <a:endParaRPr lang="en-US" sz="2000" b="0"/>
          </a:p>
        </p:txBody>
      </p:sp>
      <p:pic>
        <p:nvPicPr>
          <p:cNvPr id="965637" name="Picture 5" descr="Med1"/>
          <p:cNvPicPr>
            <a:picLocks noGrp="1" noChangeAspect="1" noChangeArrowheads="1"/>
          </p:cNvPicPr>
          <p:nvPr>
            <p:ph sz="quarter" idx="3"/>
          </p:nvPr>
        </p:nvPicPr>
        <p:blipFill>
          <a:blip r:embed="rId4" cstate="print"/>
          <a:srcRect/>
          <a:stretch>
            <a:fillRect/>
          </a:stretch>
        </p:blipFill>
        <p:spPr>
          <a:xfrm>
            <a:off x="104775" y="2671763"/>
            <a:ext cx="4343400" cy="3700462"/>
          </a:xfrm>
          <a:ln>
            <a:solidFill>
              <a:schemeClr val="tx1"/>
            </a:solidFill>
          </a:ln>
          <a:effectLst>
            <a:outerShdw dist="107763" dir="2700000" algn="ctr" rotWithShape="0">
              <a:srgbClr val="808080">
                <a:alpha val="50000"/>
              </a:srgbClr>
            </a:outerShdw>
          </a:effectLst>
        </p:spPr>
      </p:pic>
      <p:grpSp>
        <p:nvGrpSpPr>
          <p:cNvPr id="6154" name="Group 6"/>
          <p:cNvGrpSpPr>
            <a:grpSpLocks/>
          </p:cNvGrpSpPr>
          <p:nvPr/>
        </p:nvGrpSpPr>
        <p:grpSpPr bwMode="auto">
          <a:xfrm>
            <a:off x="3473450" y="976313"/>
            <a:ext cx="5500688" cy="1233487"/>
            <a:chOff x="1882" y="615"/>
            <a:chExt cx="3465" cy="777"/>
          </a:xfrm>
        </p:grpSpPr>
        <p:grpSp>
          <p:nvGrpSpPr>
            <p:cNvPr id="6156" name="Group 7"/>
            <p:cNvGrpSpPr>
              <a:grpSpLocks/>
            </p:cNvGrpSpPr>
            <p:nvPr/>
          </p:nvGrpSpPr>
          <p:grpSpPr bwMode="auto">
            <a:xfrm>
              <a:off x="2581" y="1010"/>
              <a:ext cx="323" cy="135"/>
              <a:chOff x="2039" y="3708"/>
              <a:chExt cx="405" cy="192"/>
            </a:xfrm>
          </p:grpSpPr>
          <p:sp>
            <p:nvSpPr>
              <p:cNvPr id="6167" name="Line 8"/>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6168" name="Rectangle 9"/>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169" name="AutoShape 10"/>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6157" name="Group 11"/>
            <p:cNvGrpSpPr>
              <a:grpSpLocks/>
            </p:cNvGrpSpPr>
            <p:nvPr/>
          </p:nvGrpSpPr>
          <p:grpSpPr bwMode="auto">
            <a:xfrm>
              <a:off x="2887" y="1010"/>
              <a:ext cx="302" cy="135"/>
              <a:chOff x="2765" y="3760"/>
              <a:chExt cx="378" cy="192"/>
            </a:xfrm>
          </p:grpSpPr>
          <p:sp>
            <p:nvSpPr>
              <p:cNvPr id="6165" name="Line 12"/>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6166" name="AutoShape 13"/>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nvGrpSpPr>
            <p:cNvPr id="6158" name="Group 14"/>
            <p:cNvGrpSpPr>
              <a:grpSpLocks/>
            </p:cNvGrpSpPr>
            <p:nvPr/>
          </p:nvGrpSpPr>
          <p:grpSpPr bwMode="auto">
            <a:xfrm>
              <a:off x="3926" y="1010"/>
              <a:ext cx="323" cy="135"/>
              <a:chOff x="2039" y="3708"/>
              <a:chExt cx="405" cy="192"/>
            </a:xfrm>
          </p:grpSpPr>
          <p:sp>
            <p:nvSpPr>
              <p:cNvPr id="6162" name="Line 15"/>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6163" name="Rectangle 16"/>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164" name="AutoShape 17"/>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6159" name="Group 18"/>
            <p:cNvGrpSpPr>
              <a:grpSpLocks/>
            </p:cNvGrpSpPr>
            <p:nvPr/>
          </p:nvGrpSpPr>
          <p:grpSpPr bwMode="auto">
            <a:xfrm>
              <a:off x="4232" y="1010"/>
              <a:ext cx="302" cy="135"/>
              <a:chOff x="2765" y="3760"/>
              <a:chExt cx="378" cy="192"/>
            </a:xfrm>
          </p:grpSpPr>
          <p:sp>
            <p:nvSpPr>
              <p:cNvPr id="6160" name="Line 19"/>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6161" name="AutoShape 20"/>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aphicFrame>
          <p:nvGraphicFramePr>
            <p:cNvPr id="6146" name="Object 21"/>
            <p:cNvGraphicFramePr>
              <a:graphicFrameLocks noChangeAspect="1"/>
            </p:cNvGraphicFramePr>
            <p:nvPr/>
          </p:nvGraphicFramePr>
          <p:xfrm>
            <a:off x="1882" y="620"/>
            <a:ext cx="758" cy="724"/>
          </p:xfrm>
          <a:graphic>
            <a:graphicData uri="http://schemas.openxmlformats.org/presentationml/2006/ole">
              <p:oleObj spid="_x0000_s6146" name="Visio" r:id="rId5" imgW="1202741" imgH="1149706" progId="Visio.Drawing.11">
                <p:embed/>
              </p:oleObj>
            </a:graphicData>
          </a:graphic>
        </p:graphicFrame>
        <p:graphicFrame>
          <p:nvGraphicFramePr>
            <p:cNvPr id="6147" name="Object 22"/>
            <p:cNvGraphicFramePr>
              <a:graphicFrameLocks noChangeAspect="1"/>
            </p:cNvGraphicFramePr>
            <p:nvPr/>
          </p:nvGraphicFramePr>
          <p:xfrm>
            <a:off x="3113" y="615"/>
            <a:ext cx="813" cy="777"/>
          </p:xfrm>
          <a:graphic>
            <a:graphicData uri="http://schemas.openxmlformats.org/presentationml/2006/ole">
              <p:oleObj spid="_x0000_s6147" name="Visio" r:id="rId6" imgW="1290218" imgH="1233221" progId="Visio.Drawing.11">
                <p:embed/>
              </p:oleObj>
            </a:graphicData>
          </a:graphic>
        </p:graphicFrame>
        <p:graphicFrame>
          <p:nvGraphicFramePr>
            <p:cNvPr id="6148" name="Object 23"/>
            <p:cNvGraphicFramePr>
              <a:graphicFrameLocks noChangeAspect="1"/>
            </p:cNvGraphicFramePr>
            <p:nvPr/>
          </p:nvGraphicFramePr>
          <p:xfrm>
            <a:off x="4534" y="615"/>
            <a:ext cx="813" cy="777"/>
          </p:xfrm>
          <a:graphic>
            <a:graphicData uri="http://schemas.openxmlformats.org/presentationml/2006/ole">
              <p:oleObj spid="_x0000_s6148" name="Visio" r:id="rId7" imgW="1290218" imgH="1233221" progId="Visio.Drawing.11">
                <p:embed/>
              </p:oleObj>
            </a:graphicData>
          </a:graphic>
        </p:graphicFrame>
      </p:grpSp>
      <p:pic>
        <p:nvPicPr>
          <p:cNvPr id="6155" name="Picture 24" descr="UCAV floati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3338" y="1174750"/>
            <a:ext cx="3108325" cy="1109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1"/>
          </p:nvPr>
        </p:nvSpPr>
        <p:spPr>
          <a:noFill/>
        </p:spPr>
        <p:txBody>
          <a:bodyPr/>
          <a:lstStyle/>
          <a:p>
            <a:fld id="{AC58AEB1-5180-4D76-89BD-EF9B58B58306}" type="slidenum">
              <a:rPr lang="en-US"/>
              <a:pPr/>
              <a:t>38</a:t>
            </a:fld>
            <a:endParaRPr lang="en-US"/>
          </a:p>
        </p:txBody>
      </p:sp>
      <p:sp>
        <p:nvSpPr>
          <p:cNvPr id="48131" name="Rectangle 2"/>
          <p:cNvSpPr>
            <a:spLocks noGrp="1" noChangeArrowheads="1"/>
          </p:cNvSpPr>
          <p:nvPr>
            <p:ph type="title"/>
          </p:nvPr>
        </p:nvSpPr>
        <p:spPr>
          <a:xfrm>
            <a:off x="-152400" y="85725"/>
            <a:ext cx="9372600" cy="381000"/>
          </a:xfrm>
        </p:spPr>
        <p:txBody>
          <a:bodyPr/>
          <a:lstStyle/>
          <a:p>
            <a:pPr eaLnBrk="1" hangingPunct="1"/>
            <a:r>
              <a:rPr lang="fr-FR" smtClean="0"/>
              <a:t>Assembly &amp; Packaging Challenges (1/2)</a:t>
            </a:r>
            <a:endParaRPr lang="en-US" smtClean="0"/>
          </a:p>
        </p:txBody>
      </p:sp>
      <p:grpSp>
        <p:nvGrpSpPr>
          <p:cNvPr id="48132" name="Group 3"/>
          <p:cNvGrpSpPr>
            <a:grpSpLocks/>
          </p:cNvGrpSpPr>
          <p:nvPr/>
        </p:nvGrpSpPr>
        <p:grpSpPr bwMode="auto">
          <a:xfrm>
            <a:off x="0" y="1633538"/>
            <a:ext cx="9158288" cy="3776662"/>
            <a:chOff x="0" y="1029"/>
            <a:chExt cx="5769" cy="2379"/>
          </a:xfrm>
        </p:grpSpPr>
        <p:pic>
          <p:nvPicPr>
            <p:cNvPr id="48136" name="Picture 4" descr="QOScontext1"/>
            <p:cNvPicPr>
              <a:picLocks noChangeAspect="1" noChangeArrowheads="1"/>
            </p:cNvPicPr>
            <p:nvPr/>
          </p:nvPicPr>
          <p:blipFill>
            <a:blip r:embed="rId3" cstate="print"/>
            <a:srcRect/>
            <a:stretch>
              <a:fillRect/>
            </a:stretch>
          </p:blipFill>
          <p:spPr bwMode="auto">
            <a:xfrm>
              <a:off x="0" y="1039"/>
              <a:ext cx="2394" cy="2129"/>
            </a:xfrm>
            <a:prstGeom prst="rect">
              <a:avLst/>
            </a:prstGeom>
            <a:noFill/>
            <a:ln w="9525">
              <a:noFill/>
              <a:miter lim="800000"/>
              <a:headEnd/>
              <a:tailEnd/>
            </a:ln>
          </p:spPr>
        </p:pic>
        <p:pic>
          <p:nvPicPr>
            <p:cNvPr id="48137" name="Picture 5" descr="QOScontext1"/>
            <p:cNvPicPr>
              <a:picLocks noChangeAspect="1" noChangeArrowheads="1"/>
            </p:cNvPicPr>
            <p:nvPr/>
          </p:nvPicPr>
          <p:blipFill>
            <a:blip r:embed="rId3" cstate="print"/>
            <a:srcRect/>
            <a:stretch>
              <a:fillRect/>
            </a:stretch>
          </p:blipFill>
          <p:spPr bwMode="auto">
            <a:xfrm>
              <a:off x="3375" y="1029"/>
              <a:ext cx="2394" cy="2129"/>
            </a:xfrm>
            <a:prstGeom prst="rect">
              <a:avLst/>
            </a:prstGeom>
            <a:noFill/>
            <a:ln w="9525">
              <a:noFill/>
              <a:miter lim="800000"/>
              <a:headEnd/>
              <a:tailEnd/>
            </a:ln>
          </p:spPr>
        </p:pic>
        <p:sp>
          <p:nvSpPr>
            <p:cNvPr id="48138" name="Rectangle 6"/>
            <p:cNvSpPr>
              <a:spLocks noChangeArrowheads="1"/>
            </p:cNvSpPr>
            <p:nvPr/>
          </p:nvSpPr>
          <p:spPr bwMode="auto">
            <a:xfrm>
              <a:off x="2388" y="2731"/>
              <a:ext cx="987" cy="341"/>
            </a:xfrm>
            <a:prstGeom prst="rect">
              <a:avLst/>
            </a:prstGeom>
            <a:solidFill>
              <a:srgbClr val="CC99FF"/>
            </a:solidFill>
            <a:ln w="12700">
              <a:solidFill>
                <a:schemeClr val="tx1"/>
              </a:solidFill>
              <a:miter lim="800000"/>
              <a:headEnd/>
              <a:tailEnd/>
            </a:ln>
          </p:spPr>
          <p:txBody>
            <a:bodyPr wrap="none" anchor="ctr"/>
            <a:lstStyle/>
            <a:p>
              <a:r>
                <a:rPr lang="en-US" sz="1800"/>
                <a:t>RT Event</a:t>
              </a:r>
            </a:p>
            <a:p>
              <a:r>
                <a:rPr lang="en-US" sz="1800"/>
                <a:t>Channel</a:t>
              </a:r>
            </a:p>
          </p:txBody>
        </p:sp>
        <p:sp>
          <p:nvSpPr>
            <p:cNvPr id="48139" name="Line 7"/>
            <p:cNvSpPr>
              <a:spLocks noChangeShapeType="1"/>
            </p:cNvSpPr>
            <p:nvPr/>
          </p:nvSpPr>
          <p:spPr bwMode="auto">
            <a:xfrm>
              <a:off x="2337" y="1440"/>
              <a:ext cx="1071" cy="0"/>
            </a:xfrm>
            <a:prstGeom prst="line">
              <a:avLst/>
            </a:prstGeom>
            <a:noFill/>
            <a:ln w="57150">
              <a:solidFill>
                <a:schemeClr val="tx1"/>
              </a:solidFill>
              <a:round/>
              <a:headEnd/>
              <a:tailEnd/>
            </a:ln>
          </p:spPr>
          <p:txBody>
            <a:bodyPr/>
            <a:lstStyle/>
            <a:p>
              <a:endParaRPr lang="en-US"/>
            </a:p>
          </p:txBody>
        </p:sp>
        <p:sp>
          <p:nvSpPr>
            <p:cNvPr id="48140" name="Line 8"/>
            <p:cNvSpPr>
              <a:spLocks noChangeShapeType="1"/>
            </p:cNvSpPr>
            <p:nvPr/>
          </p:nvSpPr>
          <p:spPr bwMode="auto">
            <a:xfrm>
              <a:off x="2304" y="1584"/>
              <a:ext cx="1071" cy="144"/>
            </a:xfrm>
            <a:prstGeom prst="line">
              <a:avLst/>
            </a:prstGeom>
            <a:noFill/>
            <a:ln w="57150">
              <a:solidFill>
                <a:schemeClr val="tx1"/>
              </a:solidFill>
              <a:round/>
              <a:headEnd/>
              <a:tailEnd/>
            </a:ln>
          </p:spPr>
          <p:txBody>
            <a:bodyPr/>
            <a:lstStyle/>
            <a:p>
              <a:endParaRPr lang="en-US"/>
            </a:p>
          </p:txBody>
        </p:sp>
        <p:sp>
          <p:nvSpPr>
            <p:cNvPr id="48141" name="Line 9"/>
            <p:cNvSpPr>
              <a:spLocks noChangeShapeType="1"/>
            </p:cNvSpPr>
            <p:nvPr/>
          </p:nvSpPr>
          <p:spPr bwMode="auto">
            <a:xfrm>
              <a:off x="2352" y="1968"/>
              <a:ext cx="1071" cy="0"/>
            </a:xfrm>
            <a:prstGeom prst="line">
              <a:avLst/>
            </a:prstGeom>
            <a:noFill/>
            <a:ln w="57150">
              <a:solidFill>
                <a:schemeClr val="tx1"/>
              </a:solidFill>
              <a:round/>
              <a:headEnd/>
              <a:tailEnd/>
            </a:ln>
          </p:spPr>
          <p:txBody>
            <a:bodyPr/>
            <a:lstStyle/>
            <a:p>
              <a:endParaRPr lang="en-US"/>
            </a:p>
          </p:txBody>
        </p:sp>
        <p:sp>
          <p:nvSpPr>
            <p:cNvPr id="48142" name="Line 10"/>
            <p:cNvSpPr>
              <a:spLocks noChangeShapeType="1"/>
            </p:cNvSpPr>
            <p:nvPr/>
          </p:nvSpPr>
          <p:spPr bwMode="auto">
            <a:xfrm>
              <a:off x="2337" y="2256"/>
              <a:ext cx="255" cy="475"/>
            </a:xfrm>
            <a:prstGeom prst="line">
              <a:avLst/>
            </a:prstGeom>
            <a:noFill/>
            <a:ln w="57150">
              <a:solidFill>
                <a:schemeClr val="tx1"/>
              </a:solidFill>
              <a:round/>
              <a:headEnd/>
              <a:tailEnd/>
            </a:ln>
          </p:spPr>
          <p:txBody>
            <a:bodyPr/>
            <a:lstStyle/>
            <a:p>
              <a:endParaRPr lang="en-US"/>
            </a:p>
          </p:txBody>
        </p:sp>
        <p:sp>
          <p:nvSpPr>
            <p:cNvPr id="48143" name="Line 11"/>
            <p:cNvSpPr>
              <a:spLocks noChangeShapeType="1"/>
            </p:cNvSpPr>
            <p:nvPr/>
          </p:nvSpPr>
          <p:spPr bwMode="auto">
            <a:xfrm flipV="1">
              <a:off x="3024" y="2256"/>
              <a:ext cx="384" cy="475"/>
            </a:xfrm>
            <a:prstGeom prst="line">
              <a:avLst/>
            </a:prstGeom>
            <a:noFill/>
            <a:ln w="57150">
              <a:solidFill>
                <a:schemeClr val="tx1"/>
              </a:solidFill>
              <a:round/>
              <a:headEnd/>
              <a:tailEnd/>
            </a:ln>
          </p:spPr>
          <p:txBody>
            <a:bodyPr/>
            <a:lstStyle/>
            <a:p>
              <a:endParaRPr lang="en-US"/>
            </a:p>
          </p:txBody>
        </p:sp>
        <p:sp>
          <p:nvSpPr>
            <p:cNvPr id="48144" name="AutoShape 12"/>
            <p:cNvSpPr>
              <a:spLocks/>
            </p:cNvSpPr>
            <p:nvPr/>
          </p:nvSpPr>
          <p:spPr bwMode="auto">
            <a:xfrm rot="-5400000">
              <a:off x="2712" y="1560"/>
              <a:ext cx="240" cy="3456"/>
            </a:xfrm>
            <a:prstGeom prst="leftBracket">
              <a:avLst>
                <a:gd name="adj" fmla="val 120000"/>
              </a:avLst>
            </a:prstGeom>
            <a:noFill/>
            <a:ln w="19050">
              <a:solidFill>
                <a:schemeClr val="tx1"/>
              </a:solidFill>
              <a:round/>
              <a:headEnd/>
              <a:tailEnd/>
            </a:ln>
          </p:spPr>
          <p:txBody>
            <a:bodyPr wrap="none" anchor="ctr"/>
            <a:lstStyle/>
            <a:p>
              <a:endParaRPr lang="en-US"/>
            </a:p>
          </p:txBody>
        </p:sp>
      </p:grpSp>
      <p:sp>
        <p:nvSpPr>
          <p:cNvPr id="48133" name="AutoShape 13"/>
          <p:cNvSpPr>
            <a:spLocks noChangeArrowheads="1"/>
          </p:cNvSpPr>
          <p:nvPr/>
        </p:nvSpPr>
        <p:spPr bwMode="auto">
          <a:xfrm>
            <a:off x="187325" y="1025525"/>
            <a:ext cx="4767263" cy="692150"/>
          </a:xfrm>
          <a:prstGeom prst="wedgeRoundRectCallout">
            <a:avLst>
              <a:gd name="adj1" fmla="val 49333"/>
              <a:gd name="adj2" fmla="val 130046"/>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Ad hoc techniques for ensuring component syntactic &amp; semantic compatibility</a:t>
            </a:r>
          </a:p>
        </p:txBody>
      </p:sp>
      <p:sp>
        <p:nvSpPr>
          <p:cNvPr id="48134" name="AutoShape 14"/>
          <p:cNvSpPr>
            <a:spLocks noChangeArrowheads="1"/>
          </p:cNvSpPr>
          <p:nvPr/>
        </p:nvSpPr>
        <p:spPr bwMode="auto">
          <a:xfrm>
            <a:off x="6400800" y="5494338"/>
            <a:ext cx="2362200" cy="922337"/>
          </a:xfrm>
          <a:prstGeom prst="wedgeRoundRectCallout">
            <a:avLst>
              <a:gd name="adj1" fmla="val -129032"/>
              <a:gd name="adj2" fmla="val -56713"/>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Distribution &amp; deployment done in ad hoc manner</a:t>
            </a:r>
          </a:p>
        </p:txBody>
      </p:sp>
      <p:sp>
        <p:nvSpPr>
          <p:cNvPr id="48135" name="AutoShape 15"/>
          <p:cNvSpPr>
            <a:spLocks noChangeArrowheads="1"/>
          </p:cNvSpPr>
          <p:nvPr/>
        </p:nvSpPr>
        <p:spPr bwMode="auto">
          <a:xfrm>
            <a:off x="679450" y="5503863"/>
            <a:ext cx="2546350" cy="917575"/>
          </a:xfrm>
          <a:prstGeom prst="wedgeRoundRectCallout">
            <a:avLst>
              <a:gd name="adj1" fmla="val 80736"/>
              <a:gd name="adj2" fmla="val -137542"/>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Ad hoc means to determine event notification support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1"/>
          </p:nvPr>
        </p:nvSpPr>
        <p:spPr>
          <a:noFill/>
        </p:spPr>
        <p:txBody>
          <a:bodyPr/>
          <a:lstStyle/>
          <a:p>
            <a:fld id="{D3FA62D5-F1CF-4F86-83BC-87B73D6BC04A}" type="slidenum">
              <a:rPr lang="en-US"/>
              <a:pPr/>
              <a:t>39</a:t>
            </a:fld>
            <a:endParaRPr lang="en-US"/>
          </a:p>
        </p:txBody>
      </p:sp>
      <p:sp>
        <p:nvSpPr>
          <p:cNvPr id="49155" name="Rectangle 2"/>
          <p:cNvSpPr>
            <a:spLocks noGrp="1" noChangeArrowheads="1"/>
          </p:cNvSpPr>
          <p:nvPr>
            <p:ph type="title"/>
          </p:nvPr>
        </p:nvSpPr>
        <p:spPr>
          <a:xfrm>
            <a:off x="-66675" y="76200"/>
            <a:ext cx="9372600" cy="381000"/>
          </a:xfrm>
        </p:spPr>
        <p:txBody>
          <a:bodyPr/>
          <a:lstStyle/>
          <a:p>
            <a:pPr eaLnBrk="1" hangingPunct="1"/>
            <a:r>
              <a:rPr lang="fr-FR" smtClean="0"/>
              <a:t>Assembly &amp; Packaging Challenges (2/2)</a:t>
            </a:r>
            <a:endParaRPr lang="en-US" smtClean="0"/>
          </a:p>
        </p:txBody>
      </p:sp>
      <p:sp>
        <p:nvSpPr>
          <p:cNvPr id="49156" name="Text Box 3"/>
          <p:cNvSpPr txBox="1">
            <a:spLocks noChangeArrowheads="1"/>
          </p:cNvSpPr>
          <p:nvPr/>
        </p:nvSpPr>
        <p:spPr bwMode="auto">
          <a:xfrm>
            <a:off x="1352550" y="1793875"/>
            <a:ext cx="6934200" cy="3768725"/>
          </a:xfrm>
          <a:prstGeom prst="rect">
            <a:avLst/>
          </a:prstGeom>
          <a:solidFill>
            <a:srgbClr val="CCFFFF"/>
          </a:solidFill>
          <a:ln w="9525">
            <a:solidFill>
              <a:schemeClr val="tx1"/>
            </a:solidFill>
            <a:miter lim="800000"/>
            <a:headEnd/>
            <a:tailEnd/>
          </a:ln>
        </p:spPr>
        <p:txBody>
          <a:bodyPr>
            <a:spAutoFit/>
          </a:bodyPr>
          <a:lstStyle/>
          <a:p>
            <a:pPr algn="l" eaLnBrk="1" hangingPunct="1">
              <a:spcBef>
                <a:spcPct val="50000"/>
              </a:spcBef>
            </a:pPr>
            <a:r>
              <a:rPr lang="en-US" sz="1600">
                <a:latin typeface="Courier New" pitchFamily="49" charset="0"/>
              </a:rPr>
              <a:t>&lt;!– Associate components with impls --&gt;</a:t>
            </a:r>
            <a:br>
              <a:rPr lang="en-US" sz="1600">
                <a:latin typeface="Courier New" pitchFamily="49" charset="0"/>
              </a:rPr>
            </a:br>
            <a:r>
              <a:rPr lang="en-US" sz="1600">
                <a:latin typeface="Courier New" pitchFamily="49" charset="0"/>
              </a:rPr>
              <a:t>&lt;componentfiles&gt;</a:t>
            </a:r>
            <a:br>
              <a:rPr lang="en-US" sz="1600">
                <a:latin typeface="Courier New" pitchFamily="49" charset="0"/>
              </a:rPr>
            </a:br>
            <a:r>
              <a:rPr lang="en-US" sz="1600">
                <a:latin typeface="Courier New" pitchFamily="49" charset="0"/>
              </a:rPr>
              <a:t>    &lt;componentfile id=“RateGenerator"&gt;</a:t>
            </a:r>
            <a:br>
              <a:rPr lang="en-US" sz="1600">
                <a:latin typeface="Courier New" pitchFamily="49" charset="0"/>
              </a:rPr>
            </a:br>
            <a:r>
              <a:rPr lang="en-US" sz="1600">
                <a:latin typeface="Courier New" pitchFamily="49" charset="0"/>
              </a:rPr>
              <a:t>      &lt;fileinarchive name=“HouseRateGen.csd"/&gt;</a:t>
            </a:r>
            <a:br>
              <a:rPr lang="en-US" sz="1600">
                <a:latin typeface="Courier New" pitchFamily="49" charset="0"/>
              </a:rPr>
            </a:br>
            <a:r>
              <a:rPr lang="en-US" sz="1600">
                <a:latin typeface="Courier New" pitchFamily="49" charset="0"/>
              </a:rPr>
              <a:t>    &lt;/componentfile&gt;</a:t>
            </a:r>
            <a:br>
              <a:rPr lang="en-US" sz="1600">
                <a:latin typeface="Courier New" pitchFamily="49" charset="0"/>
              </a:rPr>
            </a:br>
            <a:r>
              <a:rPr lang="en-US" sz="1600">
                <a:latin typeface="Courier New" pitchFamily="49" charset="0"/>
              </a:rPr>
              <a:t/>
            </a:r>
            <a:br>
              <a:rPr lang="en-US" sz="1600">
                <a:latin typeface="Courier New" pitchFamily="49" charset="0"/>
              </a:rPr>
            </a:br>
            <a:r>
              <a:rPr lang="en-US" sz="1600">
                <a:latin typeface="Courier New" pitchFamily="49" charset="0"/>
              </a:rPr>
              <a:t>    &lt;componentfile id=“HiResGPS"&gt;</a:t>
            </a:r>
            <a:br>
              <a:rPr lang="en-US" sz="1600">
                <a:latin typeface="Courier New" pitchFamily="49" charset="0"/>
              </a:rPr>
            </a:br>
            <a:r>
              <a:rPr lang="en-US" sz="1600">
                <a:latin typeface="Courier New" pitchFamily="49" charset="0"/>
              </a:rPr>
              <a:t>      &lt;fileinarchive name=“aGPS.csd"/&gt;</a:t>
            </a:r>
            <a:br>
              <a:rPr lang="en-US" sz="1600">
                <a:latin typeface="Courier New" pitchFamily="49" charset="0"/>
              </a:rPr>
            </a:br>
            <a:r>
              <a:rPr lang="en-US" sz="1600">
                <a:latin typeface="Courier New" pitchFamily="49" charset="0"/>
              </a:rPr>
              <a:t>    &lt;/componentfile&gt;</a:t>
            </a:r>
            <a:br>
              <a:rPr lang="en-US" sz="1600">
                <a:latin typeface="Courier New" pitchFamily="49" charset="0"/>
              </a:rPr>
            </a:br>
            <a:r>
              <a:rPr lang="en-US" sz="1600">
                <a:latin typeface="Courier New" pitchFamily="49" charset="0"/>
              </a:rPr>
              <a:t/>
            </a:r>
            <a:br>
              <a:rPr lang="en-US" sz="1600">
                <a:latin typeface="Courier New" pitchFamily="49" charset="0"/>
              </a:rPr>
            </a:br>
            <a:r>
              <a:rPr lang="en-US" sz="1600">
                <a:latin typeface="Courier New" pitchFamily="49" charset="0"/>
              </a:rPr>
              <a:t>    &lt;componentfile id=“cockpitDisplay"&gt;</a:t>
            </a:r>
            <a:br>
              <a:rPr lang="en-US" sz="1600">
                <a:latin typeface="Courier New" pitchFamily="49" charset="0"/>
              </a:rPr>
            </a:br>
            <a:r>
              <a:rPr lang="en-US" sz="1600">
                <a:latin typeface="Courier New" pitchFamily="49" charset="0"/>
              </a:rPr>
              <a:t>      &lt;fileinarchive name=“navDisplay-if.csd"/&gt;</a:t>
            </a:r>
            <a:br>
              <a:rPr lang="en-US" sz="1600">
                <a:latin typeface="Courier New" pitchFamily="49" charset="0"/>
              </a:rPr>
            </a:br>
            <a:r>
              <a:rPr lang="en-US" sz="1600">
                <a:latin typeface="Courier New" pitchFamily="49" charset="0"/>
              </a:rPr>
              <a:t>    &lt;/componentfile&gt;</a:t>
            </a:r>
            <a:br>
              <a:rPr lang="en-US" sz="1600">
                <a:latin typeface="Courier New" pitchFamily="49" charset="0"/>
              </a:rPr>
            </a:br>
            <a:r>
              <a:rPr lang="en-US" sz="1600">
                <a:latin typeface="Courier New" pitchFamily="49" charset="0"/>
              </a:rPr>
              <a:t/>
            </a:r>
            <a:br>
              <a:rPr lang="en-US" sz="1600">
                <a:latin typeface="Courier New" pitchFamily="49" charset="0"/>
              </a:rPr>
            </a:br>
            <a:r>
              <a:rPr lang="en-US" sz="1600">
                <a:latin typeface="Courier New" pitchFamily="49" charset="0"/>
              </a:rPr>
              <a:t> &lt;/componentfiles&gt;</a:t>
            </a:r>
          </a:p>
        </p:txBody>
      </p:sp>
      <p:sp>
        <p:nvSpPr>
          <p:cNvPr id="49157" name="AutoShape 4"/>
          <p:cNvSpPr>
            <a:spLocks noChangeArrowheads="1"/>
          </p:cNvSpPr>
          <p:nvPr/>
        </p:nvSpPr>
        <p:spPr bwMode="auto">
          <a:xfrm>
            <a:off x="19050" y="2933700"/>
            <a:ext cx="1822450" cy="1384300"/>
          </a:xfrm>
          <a:prstGeom prst="wedgeRoundRectCallout">
            <a:avLst>
              <a:gd name="adj1" fmla="val 24565"/>
              <a:gd name="adj2" fmla="val -96102"/>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XML file in excess of 3,000 lines, even for medium sized scenarios</a:t>
            </a:r>
          </a:p>
        </p:txBody>
      </p:sp>
      <p:sp>
        <p:nvSpPr>
          <p:cNvPr id="49158" name="AutoShape 5"/>
          <p:cNvSpPr>
            <a:spLocks noChangeArrowheads="1"/>
          </p:cNvSpPr>
          <p:nvPr/>
        </p:nvSpPr>
        <p:spPr bwMode="auto">
          <a:xfrm>
            <a:off x="6775450" y="1192213"/>
            <a:ext cx="2368550" cy="946150"/>
          </a:xfrm>
          <a:prstGeom prst="wedgeRoundRectCallout">
            <a:avLst>
              <a:gd name="adj1" fmla="val -33444"/>
              <a:gd name="adj2" fmla="val 91273"/>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Existing practices involve handcrafting XML descriptors</a:t>
            </a:r>
          </a:p>
        </p:txBody>
      </p:sp>
      <p:sp>
        <p:nvSpPr>
          <p:cNvPr id="49159" name="AutoShape 6"/>
          <p:cNvSpPr>
            <a:spLocks noChangeArrowheads="1"/>
          </p:cNvSpPr>
          <p:nvPr/>
        </p:nvSpPr>
        <p:spPr bwMode="auto">
          <a:xfrm>
            <a:off x="5700713" y="5280025"/>
            <a:ext cx="2393950" cy="990600"/>
          </a:xfrm>
          <a:prstGeom prst="wedgeRoundRectCallout">
            <a:avLst>
              <a:gd name="adj1" fmla="val 16778"/>
              <a:gd name="adj2" fmla="val -109454"/>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Modifications to the assemblies requires modifying XML file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85800" y="1066800"/>
            <a:ext cx="7772400" cy="1752600"/>
          </a:xfrm>
        </p:spPr>
        <p:txBody>
          <a:bodyPr/>
          <a:lstStyle/>
          <a:p>
            <a:pPr eaLnBrk="1" hangingPunct="1"/>
            <a:r>
              <a:rPr lang="en-US" sz="4400" dirty="0" smtClean="0"/>
              <a:t>Part 1</a:t>
            </a:r>
            <a:br>
              <a:rPr lang="en-US" sz="4400" dirty="0" smtClean="0"/>
            </a:br>
            <a:r>
              <a:rPr lang="en-US" sz="4400" dirty="0" smtClean="0"/>
              <a:t>Examples of DRE Systems</a:t>
            </a:r>
          </a:p>
        </p:txBody>
      </p:sp>
      <p:sp>
        <p:nvSpPr>
          <p:cNvPr id="39939" name="Rectangle 3"/>
          <p:cNvSpPr>
            <a:spLocks noGrp="1" noChangeArrowheads="1"/>
          </p:cNvSpPr>
          <p:nvPr>
            <p:ph type="subTitle" idx="4294967295"/>
          </p:nvPr>
        </p:nvSpPr>
        <p:spPr>
          <a:xfrm>
            <a:off x="1371600" y="3886200"/>
            <a:ext cx="6400800" cy="1752600"/>
          </a:xfrm>
          <a:noFill/>
        </p:spPr>
        <p:txBody>
          <a:bodyPr/>
          <a:lstStyle/>
          <a:p>
            <a:pPr marL="0" indent="0" algn="ctr" eaLnBrk="1" hangingPunct="1">
              <a:lnSpc>
                <a:spcPct val="80000"/>
              </a:lnSpc>
              <a:buFontTx/>
              <a:buNone/>
            </a:pPr>
            <a:r>
              <a:rPr lang="en-US" sz="1800" smtClean="0"/>
              <a:t>Bold Stroke</a:t>
            </a:r>
          </a:p>
          <a:p>
            <a:pPr marL="0" indent="0" algn="ctr" eaLnBrk="1" hangingPunct="1">
              <a:lnSpc>
                <a:spcPct val="80000"/>
              </a:lnSpc>
              <a:buFontTx/>
              <a:buNone/>
            </a:pPr>
            <a:r>
              <a:rPr lang="en-US" sz="1800" smtClean="0"/>
              <a:t>Robot Assembly</a:t>
            </a:r>
          </a:p>
          <a:p>
            <a:pPr marL="0" indent="0" algn="ctr" eaLnBrk="1" hangingPunct="1">
              <a:lnSpc>
                <a:spcPct val="80000"/>
              </a:lnSpc>
              <a:buFontTx/>
              <a:buNone/>
            </a:pPr>
            <a:r>
              <a:rPr lang="en-US" sz="1800" smtClean="0"/>
              <a:t>NASA Space Mission</a:t>
            </a:r>
          </a:p>
          <a:p>
            <a:pPr marL="0" indent="0" algn="ctr" eaLnBrk="1" hangingPunct="1">
              <a:lnSpc>
                <a:spcPct val="80000"/>
              </a:lnSpc>
              <a:buFontTx/>
              <a:buNone/>
            </a:pPr>
            <a:r>
              <a:rPr lang="en-US" sz="1800" smtClean="0"/>
              <a:t>Shipboard Computing</a:t>
            </a:r>
          </a:p>
          <a:p>
            <a:pPr marL="0" indent="0" algn="ctr" eaLnBrk="1" hangingPunct="1">
              <a:lnSpc>
                <a:spcPct val="80000"/>
              </a:lnSpc>
              <a:buFontTx/>
              <a:buNone/>
            </a:pPr>
            <a:r>
              <a:rPr lang="en-US" sz="1800" smtClean="0"/>
              <a:t>Modern Office</a:t>
            </a:r>
          </a:p>
          <a:p>
            <a:pPr marL="0" indent="0" algn="ctr" eaLnBrk="1" hangingPunct="1">
              <a:lnSpc>
                <a:spcPct val="80000"/>
              </a:lnSpc>
              <a:buFontTx/>
              <a:buNone/>
            </a:pPr>
            <a:r>
              <a:rPr lang="en-US" sz="1800" smtClean="0"/>
              <a:t>Stock Application</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5"/>
          <p:cNvSpPr>
            <a:spLocks noGrp="1"/>
          </p:cNvSpPr>
          <p:nvPr>
            <p:ph type="sldNum" sz="quarter" idx="11"/>
          </p:nvPr>
        </p:nvSpPr>
        <p:spPr>
          <a:noFill/>
        </p:spPr>
        <p:txBody>
          <a:bodyPr/>
          <a:lstStyle/>
          <a:p>
            <a:fld id="{001E961F-E613-437C-9339-D10F8F010AF6}" type="slidenum">
              <a:rPr lang="en-US"/>
              <a:pPr/>
              <a:t>40</a:t>
            </a:fld>
            <a:endParaRPr lang="en-US"/>
          </a:p>
        </p:txBody>
      </p:sp>
      <p:sp>
        <p:nvSpPr>
          <p:cNvPr id="7176" name="Rectangle 3"/>
          <p:cNvSpPr>
            <a:spLocks noGrp="1" noChangeArrowheads="1"/>
          </p:cNvSpPr>
          <p:nvPr>
            <p:ph type="body" sz="half" idx="1"/>
          </p:nvPr>
        </p:nvSpPr>
        <p:spPr>
          <a:xfrm>
            <a:off x="212725" y="1625600"/>
            <a:ext cx="4660900" cy="4886325"/>
          </a:xfrm>
        </p:spPr>
        <p:txBody>
          <a:bodyPr/>
          <a:lstStyle/>
          <a:p>
            <a:pPr eaLnBrk="1" hangingPunct="1"/>
            <a:r>
              <a:rPr lang="en-US" sz="1800" b="1" i="1" smtClean="0">
                <a:solidFill>
                  <a:srgbClr val="336699"/>
                </a:solidFill>
              </a:rPr>
              <a:t>Platform-Independent Component Modeling Language</a:t>
            </a:r>
            <a:r>
              <a:rPr lang="en-US" sz="1800" b="1" smtClean="0">
                <a:solidFill>
                  <a:srgbClr val="336699"/>
                </a:solidFill>
              </a:rPr>
              <a:t> (PICML)</a:t>
            </a:r>
            <a:endParaRPr lang="en-US" sz="1800" smtClean="0"/>
          </a:p>
          <a:p>
            <a:pPr eaLnBrk="1" hangingPunct="1"/>
            <a:r>
              <a:rPr lang="en-US" sz="1800" smtClean="0"/>
              <a:t>Developed in Generic Modeling Environment (GME)</a:t>
            </a:r>
          </a:p>
          <a:p>
            <a:pPr eaLnBrk="1" hangingPunct="1"/>
            <a:r>
              <a:rPr lang="en-US" sz="1800" smtClean="0"/>
              <a:t>Core of </a:t>
            </a:r>
            <a:r>
              <a:rPr lang="en-US" sz="1800" smtClean="0">
                <a:solidFill>
                  <a:schemeClr val="hlink"/>
                </a:solidFill>
              </a:rPr>
              <a:t>Co</a:t>
            </a:r>
            <a:r>
              <a:rPr lang="en-US" sz="1800" smtClean="0"/>
              <a:t>mponent </a:t>
            </a:r>
            <a:r>
              <a:rPr lang="en-US" sz="1800" smtClean="0">
                <a:solidFill>
                  <a:schemeClr val="hlink"/>
                </a:solidFill>
              </a:rPr>
              <a:t>S</a:t>
            </a:r>
            <a:r>
              <a:rPr lang="en-US" sz="1800" smtClean="0"/>
              <a:t>ynthesis using </a:t>
            </a:r>
            <a:r>
              <a:rPr lang="en-US" sz="1800" smtClean="0">
                <a:solidFill>
                  <a:schemeClr val="hlink"/>
                </a:solidFill>
              </a:rPr>
              <a:t>M</a:t>
            </a:r>
            <a:r>
              <a:rPr lang="en-US" sz="1800" smtClean="0"/>
              <a:t>odel-</a:t>
            </a:r>
            <a:r>
              <a:rPr lang="en-US" sz="1800" smtClean="0">
                <a:solidFill>
                  <a:schemeClr val="hlink"/>
                </a:solidFill>
              </a:rPr>
              <a:t>I</a:t>
            </a:r>
            <a:r>
              <a:rPr lang="en-US" sz="1800" smtClean="0"/>
              <a:t>ntegrated </a:t>
            </a:r>
            <a:r>
              <a:rPr lang="en-US" sz="1800" smtClean="0">
                <a:solidFill>
                  <a:schemeClr val="hlink"/>
                </a:solidFill>
              </a:rPr>
              <a:t>C</a:t>
            </a:r>
            <a:r>
              <a:rPr lang="en-US" sz="1800" smtClean="0"/>
              <a:t>omputing (</a:t>
            </a:r>
            <a:r>
              <a:rPr lang="en-US" sz="1800" smtClean="0">
                <a:solidFill>
                  <a:schemeClr val="hlink"/>
                </a:solidFill>
              </a:rPr>
              <a:t>CoSMIC</a:t>
            </a:r>
            <a:r>
              <a:rPr lang="en-US" sz="1800" smtClean="0"/>
              <a:t>) tool chain</a:t>
            </a:r>
          </a:p>
          <a:p>
            <a:pPr eaLnBrk="1" hangingPunct="1"/>
            <a:r>
              <a:rPr lang="en-US" sz="1800" smtClean="0"/>
              <a:t>Capture elements &amp; dependencies visually</a:t>
            </a:r>
          </a:p>
          <a:p>
            <a:pPr eaLnBrk="1" hangingPunct="1"/>
            <a:r>
              <a:rPr lang="en-US" sz="1800" smtClean="0"/>
              <a:t>Define </a:t>
            </a:r>
            <a:r>
              <a:rPr lang="en-US" sz="1800" smtClean="0">
                <a:solidFill>
                  <a:srgbClr val="FF3300"/>
                </a:solidFill>
              </a:rPr>
              <a:t>“static semantics”</a:t>
            </a:r>
            <a:r>
              <a:rPr lang="en-US" sz="1800" smtClean="0"/>
              <a:t> using Object Constraint Language (OCL)</a:t>
            </a:r>
          </a:p>
          <a:p>
            <a:pPr eaLnBrk="1" hangingPunct="1"/>
            <a:r>
              <a:rPr lang="en-US" sz="1800" smtClean="0"/>
              <a:t>Define </a:t>
            </a:r>
            <a:r>
              <a:rPr lang="en-US" sz="1800" smtClean="0">
                <a:solidFill>
                  <a:srgbClr val="FF3300"/>
                </a:solidFill>
              </a:rPr>
              <a:t>“dynamic semantics”</a:t>
            </a:r>
            <a:r>
              <a:rPr lang="en-US" sz="1800" smtClean="0"/>
              <a:t> via model interpreters </a:t>
            </a:r>
          </a:p>
          <a:p>
            <a:pPr lvl="1" eaLnBrk="1" hangingPunct="1"/>
            <a:r>
              <a:rPr lang="en-US" sz="1800" smtClean="0"/>
              <a:t>Also used for generating domain specific meta-data </a:t>
            </a:r>
          </a:p>
          <a:p>
            <a:pPr eaLnBrk="1" hangingPunct="1"/>
            <a:r>
              <a:rPr lang="en-US" sz="1800" smtClean="0">
                <a:solidFill>
                  <a:srgbClr val="FF3300"/>
                </a:solidFill>
              </a:rPr>
              <a:t>“Correct-by-construction”</a:t>
            </a:r>
          </a:p>
        </p:txBody>
      </p:sp>
      <p:graphicFrame>
        <p:nvGraphicFramePr>
          <p:cNvPr id="7170" name="Object 4"/>
          <p:cNvGraphicFramePr>
            <a:graphicFrameLocks noChangeAspect="1"/>
          </p:cNvGraphicFramePr>
          <p:nvPr/>
        </p:nvGraphicFramePr>
        <p:xfrm>
          <a:off x="5410200" y="1885950"/>
          <a:ext cx="3556000" cy="4435475"/>
        </p:xfrm>
        <a:graphic>
          <a:graphicData uri="http://schemas.openxmlformats.org/presentationml/2006/ole">
            <p:oleObj spid="_x0000_s7170" name="Visio" r:id="rId4" imgW="7460932" imgH="9646920" progId="Visio.Drawing.11">
              <p:embed/>
            </p:oleObj>
          </a:graphicData>
        </a:graphic>
      </p:graphicFrame>
      <p:sp>
        <p:nvSpPr>
          <p:cNvPr id="7177" name="Rectangle 5"/>
          <p:cNvSpPr>
            <a:spLocks noGrp="1" noChangeArrowheads="1"/>
          </p:cNvSpPr>
          <p:nvPr>
            <p:ph type="title"/>
          </p:nvPr>
        </p:nvSpPr>
        <p:spPr>
          <a:xfrm>
            <a:off x="327025" y="166688"/>
            <a:ext cx="8550275" cy="381000"/>
          </a:xfrm>
        </p:spPr>
        <p:txBody>
          <a:bodyPr/>
          <a:lstStyle/>
          <a:p>
            <a:pPr eaLnBrk="1" hangingPunct="1"/>
            <a:r>
              <a:rPr lang="en-US" sz="3400" smtClean="0"/>
              <a:t>CoSMIC MDE Solution for Assembly &amp; Packaging</a:t>
            </a:r>
          </a:p>
        </p:txBody>
      </p:sp>
      <p:grpSp>
        <p:nvGrpSpPr>
          <p:cNvPr id="7178" name="Group 6"/>
          <p:cNvGrpSpPr>
            <a:grpSpLocks/>
          </p:cNvGrpSpPr>
          <p:nvPr/>
        </p:nvGrpSpPr>
        <p:grpSpPr bwMode="auto">
          <a:xfrm>
            <a:off x="598488" y="528638"/>
            <a:ext cx="8208962" cy="1266825"/>
            <a:chOff x="438" y="663"/>
            <a:chExt cx="4794" cy="786"/>
          </a:xfrm>
        </p:grpSpPr>
        <p:grpSp>
          <p:nvGrpSpPr>
            <p:cNvPr id="7179" name="Group 7"/>
            <p:cNvGrpSpPr>
              <a:grpSpLocks/>
            </p:cNvGrpSpPr>
            <p:nvPr/>
          </p:nvGrpSpPr>
          <p:grpSpPr bwMode="auto">
            <a:xfrm>
              <a:off x="1137" y="1058"/>
              <a:ext cx="323" cy="135"/>
              <a:chOff x="2039" y="3708"/>
              <a:chExt cx="405" cy="192"/>
            </a:xfrm>
          </p:grpSpPr>
          <p:sp>
            <p:nvSpPr>
              <p:cNvPr id="7197" name="Line 8"/>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7198" name="Rectangle 9"/>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99" name="AutoShape 10"/>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7180" name="Group 11"/>
            <p:cNvGrpSpPr>
              <a:grpSpLocks/>
            </p:cNvGrpSpPr>
            <p:nvPr/>
          </p:nvGrpSpPr>
          <p:grpSpPr bwMode="auto">
            <a:xfrm>
              <a:off x="1443" y="1058"/>
              <a:ext cx="302" cy="135"/>
              <a:chOff x="2765" y="3760"/>
              <a:chExt cx="378" cy="192"/>
            </a:xfrm>
          </p:grpSpPr>
          <p:sp>
            <p:nvSpPr>
              <p:cNvPr id="7195" name="Line 12"/>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7196" name="AutoShape 13"/>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nvGrpSpPr>
            <p:cNvPr id="7181" name="Group 14"/>
            <p:cNvGrpSpPr>
              <a:grpSpLocks/>
            </p:cNvGrpSpPr>
            <p:nvPr/>
          </p:nvGrpSpPr>
          <p:grpSpPr bwMode="auto">
            <a:xfrm>
              <a:off x="3814" y="1106"/>
              <a:ext cx="323" cy="135"/>
              <a:chOff x="2039" y="3708"/>
              <a:chExt cx="405" cy="192"/>
            </a:xfrm>
          </p:grpSpPr>
          <p:sp>
            <p:nvSpPr>
              <p:cNvPr id="7192" name="Line 15"/>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7193" name="Rectangle 16"/>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94" name="AutoShape 17"/>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7182" name="Group 18"/>
            <p:cNvGrpSpPr>
              <a:grpSpLocks/>
            </p:cNvGrpSpPr>
            <p:nvPr/>
          </p:nvGrpSpPr>
          <p:grpSpPr bwMode="auto">
            <a:xfrm>
              <a:off x="4120" y="1106"/>
              <a:ext cx="302" cy="135"/>
              <a:chOff x="2765" y="3760"/>
              <a:chExt cx="378" cy="192"/>
            </a:xfrm>
          </p:grpSpPr>
          <p:sp>
            <p:nvSpPr>
              <p:cNvPr id="7190" name="Line 19"/>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7191" name="AutoShape 20"/>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aphicFrame>
          <p:nvGraphicFramePr>
            <p:cNvPr id="7171" name="Object 21"/>
            <p:cNvGraphicFramePr>
              <a:graphicFrameLocks noChangeAspect="1"/>
            </p:cNvGraphicFramePr>
            <p:nvPr/>
          </p:nvGraphicFramePr>
          <p:xfrm>
            <a:off x="438" y="672"/>
            <a:ext cx="758" cy="724"/>
          </p:xfrm>
          <a:graphic>
            <a:graphicData uri="http://schemas.openxmlformats.org/presentationml/2006/ole">
              <p:oleObj spid="_x0000_s7171" name="Visio" r:id="rId5" imgW="1202741" imgH="1149706" progId="Visio.Drawing.11">
                <p:embed/>
              </p:oleObj>
            </a:graphicData>
          </a:graphic>
        </p:graphicFrame>
        <p:graphicFrame>
          <p:nvGraphicFramePr>
            <p:cNvPr id="7172" name="Object 22"/>
            <p:cNvGraphicFramePr>
              <a:graphicFrameLocks noChangeAspect="1"/>
            </p:cNvGraphicFramePr>
            <p:nvPr/>
          </p:nvGraphicFramePr>
          <p:xfrm>
            <a:off x="1669" y="663"/>
            <a:ext cx="813" cy="777"/>
          </p:xfrm>
          <a:graphic>
            <a:graphicData uri="http://schemas.openxmlformats.org/presentationml/2006/ole">
              <p:oleObj spid="_x0000_s7172" name="Visio" r:id="rId6" imgW="1290218" imgH="1233221" progId="Visio.Drawing.11">
                <p:embed/>
              </p:oleObj>
            </a:graphicData>
          </a:graphic>
        </p:graphicFrame>
        <p:graphicFrame>
          <p:nvGraphicFramePr>
            <p:cNvPr id="7173" name="Object 23"/>
            <p:cNvGraphicFramePr>
              <a:graphicFrameLocks noChangeAspect="1"/>
            </p:cNvGraphicFramePr>
            <p:nvPr/>
          </p:nvGraphicFramePr>
          <p:xfrm>
            <a:off x="4419" y="672"/>
            <a:ext cx="813" cy="777"/>
          </p:xfrm>
          <a:graphic>
            <a:graphicData uri="http://schemas.openxmlformats.org/presentationml/2006/ole">
              <p:oleObj spid="_x0000_s7173" name="Visio" r:id="rId7" imgW="1290218" imgH="1233221" progId="Visio.Drawing.11">
                <p:embed/>
              </p:oleObj>
            </a:graphicData>
          </a:graphic>
        </p:graphicFrame>
        <p:graphicFrame>
          <p:nvGraphicFramePr>
            <p:cNvPr id="7174" name="Object 24"/>
            <p:cNvGraphicFramePr>
              <a:graphicFrameLocks noChangeAspect="1"/>
            </p:cNvGraphicFramePr>
            <p:nvPr/>
          </p:nvGraphicFramePr>
          <p:xfrm>
            <a:off x="3030" y="672"/>
            <a:ext cx="813" cy="777"/>
          </p:xfrm>
          <a:graphic>
            <a:graphicData uri="http://schemas.openxmlformats.org/presentationml/2006/ole">
              <p:oleObj spid="_x0000_s7174" name="Visio" r:id="rId8" imgW="1290218" imgH="1233221" progId="Visio.Drawing.11">
                <p:embed/>
              </p:oleObj>
            </a:graphicData>
          </a:graphic>
        </p:graphicFrame>
        <p:grpSp>
          <p:nvGrpSpPr>
            <p:cNvPr id="7183" name="Group 25"/>
            <p:cNvGrpSpPr>
              <a:grpSpLocks/>
            </p:cNvGrpSpPr>
            <p:nvPr/>
          </p:nvGrpSpPr>
          <p:grpSpPr bwMode="auto">
            <a:xfrm>
              <a:off x="2454" y="1113"/>
              <a:ext cx="323" cy="135"/>
              <a:chOff x="2039" y="3708"/>
              <a:chExt cx="405" cy="192"/>
            </a:xfrm>
          </p:grpSpPr>
          <p:sp>
            <p:nvSpPr>
              <p:cNvPr id="7187" name="Line 26"/>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7188" name="Rectangle 27"/>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89" name="AutoShape 28"/>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7184" name="Group 29"/>
            <p:cNvGrpSpPr>
              <a:grpSpLocks/>
            </p:cNvGrpSpPr>
            <p:nvPr/>
          </p:nvGrpSpPr>
          <p:grpSpPr bwMode="auto">
            <a:xfrm>
              <a:off x="2760" y="1113"/>
              <a:ext cx="302" cy="135"/>
              <a:chOff x="2765" y="3760"/>
              <a:chExt cx="378" cy="192"/>
            </a:xfrm>
          </p:grpSpPr>
          <p:sp>
            <p:nvSpPr>
              <p:cNvPr id="7185" name="Line 30"/>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7186" name="AutoShape 31"/>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1"/>
          </p:nvPr>
        </p:nvSpPr>
        <p:spPr>
          <a:noFill/>
        </p:spPr>
        <p:txBody>
          <a:bodyPr/>
          <a:lstStyle/>
          <a:p>
            <a:fld id="{0EC5D84F-FC7B-412C-A1BC-262CA99142DC}" type="slidenum">
              <a:rPr lang="en-US"/>
              <a:pPr/>
              <a:t>41</a:t>
            </a:fld>
            <a:endParaRPr lang="en-US"/>
          </a:p>
        </p:txBody>
      </p:sp>
      <p:sp>
        <p:nvSpPr>
          <p:cNvPr id="8196" name="Rectangle 2"/>
          <p:cNvSpPr>
            <a:spLocks noChangeArrowheads="1"/>
          </p:cNvSpPr>
          <p:nvPr/>
        </p:nvSpPr>
        <p:spPr bwMode="auto">
          <a:xfrm>
            <a:off x="158750" y="6196013"/>
            <a:ext cx="8612188" cy="522287"/>
          </a:xfrm>
          <a:prstGeom prst="rect">
            <a:avLst/>
          </a:prstGeom>
          <a:solidFill>
            <a:schemeClr val="bg1"/>
          </a:solidFill>
          <a:ln w="9525" algn="ctr">
            <a:noFill/>
            <a:miter lim="800000"/>
            <a:headEnd/>
            <a:tailEnd/>
          </a:ln>
        </p:spPr>
        <p:txBody>
          <a:bodyPr wrap="none" anchor="ctr"/>
          <a:lstStyle/>
          <a:p>
            <a:endParaRPr lang="en-US">
              <a:solidFill>
                <a:schemeClr val="bg1"/>
              </a:solidFill>
            </a:endParaRPr>
          </a:p>
        </p:txBody>
      </p:sp>
      <p:graphicFrame>
        <p:nvGraphicFramePr>
          <p:cNvPr id="8194" name="Object 3"/>
          <p:cNvGraphicFramePr>
            <a:graphicFrameLocks noChangeAspect="1"/>
          </p:cNvGraphicFramePr>
          <p:nvPr>
            <p:ph sz="half" idx="2"/>
          </p:nvPr>
        </p:nvGraphicFramePr>
        <p:xfrm>
          <a:off x="-53975" y="904875"/>
          <a:ext cx="9223375" cy="5030788"/>
        </p:xfrm>
        <a:graphic>
          <a:graphicData uri="http://schemas.openxmlformats.org/presentationml/2006/ole">
            <p:oleObj spid="_x0000_s8194" name="Visio" r:id="rId4" imgW="16524446" imgH="9002078" progId="Visio.Drawing.11">
              <p:embed/>
            </p:oleObj>
          </a:graphicData>
        </a:graphic>
      </p:graphicFrame>
      <p:sp>
        <p:nvSpPr>
          <p:cNvPr id="8197" name="Rectangle 4"/>
          <p:cNvSpPr>
            <a:spLocks noGrp="1" noChangeArrowheads="1"/>
          </p:cNvSpPr>
          <p:nvPr>
            <p:ph type="title"/>
          </p:nvPr>
        </p:nvSpPr>
        <p:spPr>
          <a:xfrm>
            <a:off x="428625" y="95250"/>
            <a:ext cx="8296275" cy="381000"/>
          </a:xfrm>
        </p:spPr>
        <p:txBody>
          <a:bodyPr/>
          <a:lstStyle/>
          <a:p>
            <a:pPr eaLnBrk="1" hangingPunct="1"/>
            <a:r>
              <a:rPr lang="en-US" smtClean="0"/>
              <a:t>Example Metadata Generated by PICML</a:t>
            </a:r>
          </a:p>
        </p:txBody>
      </p:sp>
      <p:sp>
        <p:nvSpPr>
          <p:cNvPr id="8198" name="Rectangle 5"/>
          <p:cNvSpPr>
            <a:spLocks noGrp="1" noChangeArrowheads="1"/>
          </p:cNvSpPr>
          <p:nvPr>
            <p:ph type="body" sz="half" idx="1"/>
          </p:nvPr>
        </p:nvSpPr>
        <p:spPr>
          <a:xfrm>
            <a:off x="0" y="911225"/>
            <a:ext cx="5284788" cy="5486400"/>
          </a:xfrm>
          <a:solidFill>
            <a:schemeClr val="bg1"/>
          </a:solidFill>
        </p:spPr>
        <p:txBody>
          <a:bodyPr/>
          <a:lstStyle/>
          <a:p>
            <a:pPr marL="117475" indent="-117475" eaLnBrk="1" hangingPunct="1">
              <a:lnSpc>
                <a:spcPct val="85000"/>
              </a:lnSpc>
              <a:spcBef>
                <a:spcPct val="40000"/>
              </a:spcBef>
            </a:pPr>
            <a:r>
              <a:rPr lang="en-US" sz="1400" b="1" smtClean="0">
                <a:solidFill>
                  <a:schemeClr val="accent2"/>
                </a:solidFill>
              </a:rPr>
              <a:t>Component Interface Descriptor (.ccd) </a:t>
            </a:r>
          </a:p>
          <a:p>
            <a:pPr marL="344488" lvl="1" indent="-112713" eaLnBrk="1" hangingPunct="1">
              <a:lnSpc>
                <a:spcPct val="85000"/>
              </a:lnSpc>
              <a:spcBef>
                <a:spcPct val="40000"/>
              </a:spcBef>
            </a:pPr>
            <a:r>
              <a:rPr lang="en-US" sz="1400" smtClean="0"/>
              <a:t>Describes the interface, ports, properties of a single component</a:t>
            </a:r>
          </a:p>
          <a:p>
            <a:pPr marL="117475" indent="-117475" eaLnBrk="1" hangingPunct="1">
              <a:lnSpc>
                <a:spcPct val="85000"/>
              </a:lnSpc>
              <a:spcBef>
                <a:spcPct val="40000"/>
              </a:spcBef>
            </a:pPr>
            <a:r>
              <a:rPr lang="en-US" sz="1400" b="1" smtClean="0">
                <a:solidFill>
                  <a:schemeClr val="accent2"/>
                </a:solidFill>
              </a:rPr>
              <a:t>Implementation Artifact Descriptor (.iad)</a:t>
            </a:r>
          </a:p>
          <a:p>
            <a:pPr marL="344488" lvl="1" indent="-112713" eaLnBrk="1" hangingPunct="1">
              <a:lnSpc>
                <a:spcPct val="85000"/>
              </a:lnSpc>
              <a:spcBef>
                <a:spcPct val="40000"/>
              </a:spcBef>
            </a:pPr>
            <a:r>
              <a:rPr lang="en-US" sz="1400" smtClean="0"/>
              <a:t>Describes the implementation artifacts (e.g., DLLs, OS, etc.) of one component</a:t>
            </a:r>
          </a:p>
          <a:p>
            <a:pPr marL="117475" indent="-117475" eaLnBrk="1" hangingPunct="1">
              <a:lnSpc>
                <a:spcPct val="85000"/>
              </a:lnSpc>
              <a:spcBef>
                <a:spcPct val="40000"/>
              </a:spcBef>
            </a:pPr>
            <a:r>
              <a:rPr lang="en-US" sz="1400" b="1" smtClean="0">
                <a:solidFill>
                  <a:schemeClr val="accent2"/>
                </a:solidFill>
              </a:rPr>
              <a:t>Component Package Descriptor (.cpd</a:t>
            </a:r>
            <a:r>
              <a:rPr lang="en-US" sz="1400" b="1" smtClean="0"/>
              <a:t>)</a:t>
            </a:r>
          </a:p>
          <a:p>
            <a:pPr marL="344488" lvl="1" indent="-112713" eaLnBrk="1" hangingPunct="1">
              <a:lnSpc>
                <a:spcPct val="85000"/>
              </a:lnSpc>
              <a:spcBef>
                <a:spcPct val="40000"/>
              </a:spcBef>
            </a:pPr>
            <a:r>
              <a:rPr lang="en-US" sz="1400" smtClean="0"/>
              <a:t>Describes multiple alternative implementations of a single component</a:t>
            </a:r>
          </a:p>
          <a:p>
            <a:pPr marL="117475" indent="-117475" eaLnBrk="1" hangingPunct="1">
              <a:lnSpc>
                <a:spcPct val="85000"/>
              </a:lnSpc>
              <a:spcBef>
                <a:spcPct val="40000"/>
              </a:spcBef>
            </a:pPr>
            <a:r>
              <a:rPr lang="en-US" sz="1400" b="1" smtClean="0">
                <a:solidFill>
                  <a:schemeClr val="accent2"/>
                </a:solidFill>
              </a:rPr>
              <a:t>Package Configuration Descriptor (.pcd)</a:t>
            </a:r>
          </a:p>
          <a:p>
            <a:pPr marL="344488" lvl="1" indent="-112713" eaLnBrk="1" hangingPunct="1">
              <a:lnSpc>
                <a:spcPct val="85000"/>
              </a:lnSpc>
              <a:spcBef>
                <a:spcPct val="40000"/>
              </a:spcBef>
            </a:pPr>
            <a:r>
              <a:rPr lang="en-US" sz="1400" smtClean="0"/>
              <a:t>Describes a configuration of a component package</a:t>
            </a:r>
          </a:p>
          <a:p>
            <a:pPr marL="117475" indent="-117475" eaLnBrk="1" hangingPunct="1">
              <a:lnSpc>
                <a:spcPct val="85000"/>
              </a:lnSpc>
              <a:spcBef>
                <a:spcPct val="40000"/>
              </a:spcBef>
            </a:pPr>
            <a:r>
              <a:rPr lang="en-US" sz="1400" b="1" smtClean="0">
                <a:solidFill>
                  <a:schemeClr val="accent2"/>
                </a:solidFill>
              </a:rPr>
              <a:t>Top-level Package Descriptor (package.tpd</a:t>
            </a:r>
            <a:r>
              <a:rPr lang="en-US" sz="1400" smtClean="0">
                <a:solidFill>
                  <a:schemeClr val="accent2"/>
                </a:solidFill>
              </a:rPr>
              <a:t>)</a:t>
            </a:r>
          </a:p>
          <a:p>
            <a:pPr marL="344488" lvl="1" indent="-112713" eaLnBrk="1" hangingPunct="1">
              <a:lnSpc>
                <a:spcPct val="85000"/>
              </a:lnSpc>
              <a:spcBef>
                <a:spcPct val="40000"/>
              </a:spcBef>
            </a:pPr>
            <a:r>
              <a:rPr lang="en-US" sz="1400" smtClean="0"/>
              <a:t>Describes the top-level component package in a package (.cpk)</a:t>
            </a:r>
          </a:p>
          <a:p>
            <a:pPr marL="117475" indent="-117475" eaLnBrk="1" hangingPunct="1">
              <a:lnSpc>
                <a:spcPct val="85000"/>
              </a:lnSpc>
              <a:spcBef>
                <a:spcPct val="40000"/>
              </a:spcBef>
            </a:pPr>
            <a:r>
              <a:rPr lang="en-US" sz="1400" b="1" smtClean="0">
                <a:solidFill>
                  <a:schemeClr val="accent2"/>
                </a:solidFill>
              </a:rPr>
              <a:t>Component Implementation Descriptor (.cid)</a:t>
            </a:r>
          </a:p>
          <a:p>
            <a:pPr marL="344488" lvl="1" indent="-112713" eaLnBrk="1" hangingPunct="1">
              <a:lnSpc>
                <a:spcPct val="85000"/>
              </a:lnSpc>
              <a:spcBef>
                <a:spcPct val="40000"/>
              </a:spcBef>
            </a:pPr>
            <a:r>
              <a:rPr lang="en-US" sz="1400" smtClean="0"/>
              <a:t>Describes a specific implementation of a component interface</a:t>
            </a:r>
          </a:p>
          <a:p>
            <a:pPr marL="344488" lvl="1" indent="-112713" eaLnBrk="1" hangingPunct="1">
              <a:lnSpc>
                <a:spcPct val="85000"/>
              </a:lnSpc>
              <a:spcBef>
                <a:spcPct val="40000"/>
              </a:spcBef>
            </a:pPr>
            <a:r>
              <a:rPr lang="en-US" sz="1400" smtClean="0"/>
              <a:t>Implementation can be either monolithic- or assembly-based</a:t>
            </a:r>
          </a:p>
          <a:p>
            <a:pPr marL="344488" lvl="1" indent="-112713" eaLnBrk="1" hangingPunct="1">
              <a:lnSpc>
                <a:spcPct val="85000"/>
              </a:lnSpc>
              <a:spcBef>
                <a:spcPct val="40000"/>
              </a:spcBef>
            </a:pPr>
            <a:r>
              <a:rPr lang="en-US" sz="1400" smtClean="0"/>
              <a:t>Contains sub-component instantiations in case of assembly based implementations</a:t>
            </a:r>
          </a:p>
          <a:p>
            <a:pPr marL="344488" lvl="1" indent="-112713" eaLnBrk="1" hangingPunct="1">
              <a:lnSpc>
                <a:spcPct val="85000"/>
              </a:lnSpc>
              <a:spcBef>
                <a:spcPct val="40000"/>
              </a:spcBef>
            </a:pPr>
            <a:r>
              <a:rPr lang="en-US" sz="1400" smtClean="0"/>
              <a:t>Contains inter-connection information between components</a:t>
            </a:r>
          </a:p>
          <a:p>
            <a:pPr marL="117475" indent="-117475" eaLnBrk="1" hangingPunct="1">
              <a:lnSpc>
                <a:spcPct val="85000"/>
              </a:lnSpc>
              <a:spcBef>
                <a:spcPct val="40000"/>
              </a:spcBef>
            </a:pPr>
            <a:r>
              <a:rPr lang="en-US" sz="1400" b="1" smtClean="0">
                <a:solidFill>
                  <a:schemeClr val="accent2"/>
                </a:solidFill>
              </a:rPr>
              <a:t>Component Packages (.cpk)</a:t>
            </a:r>
          </a:p>
          <a:p>
            <a:pPr marL="344488" lvl="1" indent="-112713" eaLnBrk="1" hangingPunct="1">
              <a:lnSpc>
                <a:spcPct val="85000"/>
              </a:lnSpc>
              <a:spcBef>
                <a:spcPct val="40000"/>
              </a:spcBef>
            </a:pPr>
            <a:r>
              <a:rPr lang="en-US" sz="1400" smtClean="0"/>
              <a:t>A component package can contain a single component</a:t>
            </a:r>
          </a:p>
          <a:p>
            <a:pPr marL="344488" lvl="1" indent="-112713" eaLnBrk="1" hangingPunct="1">
              <a:lnSpc>
                <a:spcPct val="85000"/>
              </a:lnSpc>
              <a:spcBef>
                <a:spcPct val="40000"/>
              </a:spcBef>
            </a:pPr>
            <a:r>
              <a:rPr lang="en-US" sz="1400" smtClean="0"/>
              <a:t>A component package can also contain an assembly</a:t>
            </a:r>
          </a:p>
        </p:txBody>
      </p:sp>
      <p:sp>
        <p:nvSpPr>
          <p:cNvPr id="8199" name="Rectangle 6"/>
          <p:cNvSpPr>
            <a:spLocks noChangeArrowheads="1"/>
          </p:cNvSpPr>
          <p:nvPr/>
        </p:nvSpPr>
        <p:spPr bwMode="auto">
          <a:xfrm>
            <a:off x="5178425" y="2290763"/>
            <a:ext cx="223838" cy="1212850"/>
          </a:xfrm>
          <a:prstGeom prst="rect">
            <a:avLst/>
          </a:prstGeom>
          <a:solidFill>
            <a:schemeClr val="bg1"/>
          </a:solidFill>
          <a:ln w="19050">
            <a:noFill/>
            <a:miter lim="800000"/>
            <a:headEnd/>
            <a:tailEnd/>
          </a:ln>
        </p:spPr>
        <p:txBody>
          <a:bodyPr wrap="none" anchor="ctr"/>
          <a:lstStyle/>
          <a:p>
            <a:endParaRPr lang="en-US"/>
          </a:p>
        </p:txBody>
      </p:sp>
      <p:sp>
        <p:nvSpPr>
          <p:cNvPr id="8200" name="Rectangle 7"/>
          <p:cNvSpPr>
            <a:spLocks noChangeArrowheads="1"/>
          </p:cNvSpPr>
          <p:nvPr/>
        </p:nvSpPr>
        <p:spPr bwMode="auto">
          <a:xfrm>
            <a:off x="5300663" y="1233488"/>
            <a:ext cx="223837" cy="1212850"/>
          </a:xfrm>
          <a:prstGeom prst="rect">
            <a:avLst/>
          </a:prstGeom>
          <a:solidFill>
            <a:schemeClr val="bg1"/>
          </a:solidFill>
          <a:ln w="19050">
            <a:noFill/>
            <a:miter lim="800000"/>
            <a:headEnd/>
            <a:tailEnd/>
          </a:ln>
        </p:spPr>
        <p:txBody>
          <a:bodyPr wrap="none" anchor="ctr"/>
          <a:lstStyle/>
          <a:p>
            <a:endParaRPr lang="en-US"/>
          </a:p>
        </p:txBody>
      </p:sp>
      <p:sp>
        <p:nvSpPr>
          <p:cNvPr id="8201" name="Rectangle 8"/>
          <p:cNvSpPr>
            <a:spLocks noChangeArrowheads="1"/>
          </p:cNvSpPr>
          <p:nvPr/>
        </p:nvSpPr>
        <p:spPr bwMode="auto">
          <a:xfrm>
            <a:off x="5243513" y="3609975"/>
            <a:ext cx="392112" cy="2481263"/>
          </a:xfrm>
          <a:prstGeom prst="rect">
            <a:avLst/>
          </a:prstGeom>
          <a:solidFill>
            <a:schemeClr val="bg1"/>
          </a:solidFill>
          <a:ln w="19050">
            <a:noFill/>
            <a:miter lim="800000"/>
            <a:headEnd/>
            <a:tailEnd/>
          </a:ln>
        </p:spPr>
        <p:txBody>
          <a:bodyPr wrap="none" anchor="ctr"/>
          <a:lstStyle/>
          <a:p>
            <a:endParaRPr lang="en-US"/>
          </a:p>
        </p:txBody>
      </p:sp>
      <p:sp>
        <p:nvSpPr>
          <p:cNvPr id="8202" name="Rectangle 9"/>
          <p:cNvSpPr>
            <a:spLocks noChangeArrowheads="1"/>
          </p:cNvSpPr>
          <p:nvPr/>
        </p:nvSpPr>
        <p:spPr bwMode="auto">
          <a:xfrm>
            <a:off x="5322888" y="989013"/>
            <a:ext cx="287337" cy="1560512"/>
          </a:xfrm>
          <a:prstGeom prst="rect">
            <a:avLst/>
          </a:prstGeom>
          <a:solidFill>
            <a:schemeClr val="bg1"/>
          </a:solidFill>
          <a:ln w="19050">
            <a:noFill/>
            <a:miter lim="800000"/>
            <a:headEnd/>
            <a:tailEnd/>
          </a:ln>
        </p:spPr>
        <p:txBody>
          <a:bodyPr wrap="none" anchor="ctr"/>
          <a:lstStyle/>
          <a:p>
            <a:endParaRPr lang="en-US"/>
          </a:p>
        </p:txBody>
      </p:sp>
      <p:sp>
        <p:nvSpPr>
          <p:cNvPr id="8203" name="Rectangle 10"/>
          <p:cNvSpPr>
            <a:spLocks noChangeArrowheads="1"/>
          </p:cNvSpPr>
          <p:nvPr/>
        </p:nvSpPr>
        <p:spPr bwMode="auto">
          <a:xfrm>
            <a:off x="5334000" y="2579688"/>
            <a:ext cx="261938" cy="996950"/>
          </a:xfrm>
          <a:prstGeom prst="rect">
            <a:avLst/>
          </a:prstGeom>
          <a:solidFill>
            <a:schemeClr val="bg1"/>
          </a:solidFill>
          <a:ln w="19050">
            <a:noFill/>
            <a:miter lim="800000"/>
            <a:headEnd/>
            <a:tailEnd/>
          </a:ln>
        </p:spPr>
        <p:txBody>
          <a:bodyPr wrap="none" anchor="ctr"/>
          <a:lstStyle/>
          <a:p>
            <a:endParaRPr lang="en-US"/>
          </a:p>
        </p:txBody>
      </p:sp>
      <p:sp>
        <p:nvSpPr>
          <p:cNvPr id="8204" name="Line 11"/>
          <p:cNvSpPr>
            <a:spLocks noChangeShapeType="1"/>
          </p:cNvSpPr>
          <p:nvPr/>
        </p:nvSpPr>
        <p:spPr bwMode="auto">
          <a:xfrm flipV="1">
            <a:off x="5451475" y="2268538"/>
            <a:ext cx="152400" cy="290512"/>
          </a:xfrm>
          <a:prstGeom prst="line">
            <a:avLst/>
          </a:prstGeom>
          <a:noFill/>
          <a:ln w="3175">
            <a:solidFill>
              <a:schemeClr val="tx1"/>
            </a:solidFill>
            <a:round/>
            <a:headEnd/>
            <a:tailEnd/>
          </a:ln>
        </p:spPr>
        <p:txBody>
          <a:bodyPr/>
          <a:lstStyle/>
          <a:p>
            <a:endParaRPr lang="en-US"/>
          </a:p>
        </p:txBody>
      </p:sp>
      <p:sp>
        <p:nvSpPr>
          <p:cNvPr id="8205" name="Line 12"/>
          <p:cNvSpPr>
            <a:spLocks noChangeShapeType="1"/>
          </p:cNvSpPr>
          <p:nvPr/>
        </p:nvSpPr>
        <p:spPr bwMode="auto">
          <a:xfrm flipV="1">
            <a:off x="5348288" y="3054350"/>
            <a:ext cx="258762" cy="517525"/>
          </a:xfrm>
          <a:prstGeom prst="line">
            <a:avLst/>
          </a:prstGeom>
          <a:noFill/>
          <a:ln w="3175">
            <a:solidFill>
              <a:schemeClr val="tx1"/>
            </a:solidFill>
            <a:round/>
            <a:headEnd/>
            <a:tailEnd/>
          </a:ln>
        </p:spPr>
        <p:txBody>
          <a:bodyPr/>
          <a:lstStyle/>
          <a:p>
            <a:endParaRPr lang="en-US"/>
          </a:p>
        </p:txBody>
      </p:sp>
      <p:sp>
        <p:nvSpPr>
          <p:cNvPr id="8206" name="Rectangle 13"/>
          <p:cNvSpPr>
            <a:spLocks noChangeArrowheads="1"/>
          </p:cNvSpPr>
          <p:nvPr/>
        </p:nvSpPr>
        <p:spPr bwMode="auto">
          <a:xfrm>
            <a:off x="5594350" y="4332288"/>
            <a:ext cx="250825" cy="690562"/>
          </a:xfrm>
          <a:prstGeom prst="rect">
            <a:avLst/>
          </a:prstGeom>
          <a:solidFill>
            <a:schemeClr val="bg1"/>
          </a:solidFill>
          <a:ln w="19050">
            <a:noFill/>
            <a:miter lim="800000"/>
            <a:headEnd/>
            <a:tailEnd/>
          </a:ln>
        </p:spPr>
        <p:txBody>
          <a:bodyPr wrap="none" anchor="ctr"/>
          <a:lstStyle/>
          <a:p>
            <a:endParaRPr lang="en-US"/>
          </a:p>
        </p:txBody>
      </p:sp>
      <p:sp>
        <p:nvSpPr>
          <p:cNvPr id="8207" name="Line 14"/>
          <p:cNvSpPr>
            <a:spLocks noChangeShapeType="1"/>
          </p:cNvSpPr>
          <p:nvPr/>
        </p:nvSpPr>
        <p:spPr bwMode="auto">
          <a:xfrm flipV="1">
            <a:off x="5649913" y="4559300"/>
            <a:ext cx="258762" cy="517525"/>
          </a:xfrm>
          <a:prstGeom prst="line">
            <a:avLst/>
          </a:prstGeom>
          <a:noFill/>
          <a:ln w="3175">
            <a:solidFill>
              <a:schemeClr val="tx1"/>
            </a:solidFill>
            <a:round/>
            <a:headEnd/>
            <a:tailEnd/>
          </a:ln>
        </p:spPr>
        <p:txBody>
          <a:bodyPr/>
          <a:lstStyle/>
          <a:p>
            <a:endParaRPr lang="en-US"/>
          </a:p>
        </p:txBody>
      </p:sp>
      <p:sp>
        <p:nvSpPr>
          <p:cNvPr id="973839" name="Rectangle 15"/>
          <p:cNvSpPr>
            <a:spLocks noChangeArrowheads="1"/>
          </p:cNvSpPr>
          <p:nvPr/>
        </p:nvSpPr>
        <p:spPr bwMode="auto">
          <a:xfrm>
            <a:off x="19050" y="4291013"/>
            <a:ext cx="5272088" cy="1716087"/>
          </a:xfrm>
          <a:prstGeom prst="rect">
            <a:avLst/>
          </a:prstGeom>
          <a:noFill/>
          <a:ln w="28575" algn="ctr">
            <a:solidFill>
              <a:schemeClr val="tx1"/>
            </a:solidFill>
            <a:miter lim="800000"/>
            <a:headEnd/>
            <a:tailEnd/>
          </a:ln>
        </p:spPr>
        <p:txBody>
          <a:bodyPr wrap="none" anchor="ctr"/>
          <a:lstStyle/>
          <a:p>
            <a:endParaRPr lang="en-US"/>
          </a:p>
        </p:txBody>
      </p:sp>
      <p:sp>
        <p:nvSpPr>
          <p:cNvPr id="8209" name="Rectangle 16"/>
          <p:cNvSpPr>
            <a:spLocks noChangeArrowheads="1"/>
          </p:cNvSpPr>
          <p:nvPr/>
        </p:nvSpPr>
        <p:spPr bwMode="auto">
          <a:xfrm>
            <a:off x="5494338" y="6022975"/>
            <a:ext cx="3316287" cy="581025"/>
          </a:xfrm>
          <a:prstGeom prst="rect">
            <a:avLst/>
          </a:prstGeom>
          <a:noFill/>
          <a:ln w="19050">
            <a:noFill/>
            <a:miter lim="800000"/>
            <a:headEnd/>
            <a:tailEnd/>
          </a:ln>
        </p:spPr>
        <p:txBody>
          <a:bodyPr>
            <a:spAutoFit/>
          </a:bodyPr>
          <a:lstStyle/>
          <a:p>
            <a:pPr lvl="1" eaLnBrk="1" hangingPunct="1"/>
            <a:r>
              <a:rPr lang="en-US" sz="1600" b="0"/>
              <a:t>Based on OMG (D&amp;C) specification (ptc/03-06-03)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3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4"/>
          <p:cNvSpPr>
            <a:spLocks noGrp="1"/>
          </p:cNvSpPr>
          <p:nvPr>
            <p:ph type="sldNum" sz="quarter" idx="11"/>
          </p:nvPr>
        </p:nvSpPr>
        <p:spPr>
          <a:noFill/>
        </p:spPr>
        <p:txBody>
          <a:bodyPr/>
          <a:lstStyle/>
          <a:p>
            <a:fld id="{CC857EE4-A734-4605-A876-DC33FA7CF064}" type="slidenum">
              <a:rPr lang="en-US"/>
              <a:pPr/>
              <a:t>42</a:t>
            </a:fld>
            <a:endParaRPr lang="en-US"/>
          </a:p>
        </p:txBody>
      </p:sp>
      <p:sp>
        <p:nvSpPr>
          <p:cNvPr id="50179" name="Rectangle 2"/>
          <p:cNvSpPr>
            <a:spLocks noGrp="1" noChangeArrowheads="1"/>
          </p:cNvSpPr>
          <p:nvPr>
            <p:ph type="title"/>
          </p:nvPr>
        </p:nvSpPr>
        <p:spPr/>
        <p:txBody>
          <a:bodyPr/>
          <a:lstStyle/>
          <a:p>
            <a:pPr eaLnBrk="1" hangingPunct="1"/>
            <a:r>
              <a:rPr lang="en-US" smtClean="0"/>
              <a:t>Example Output from PICML</a:t>
            </a:r>
          </a:p>
        </p:txBody>
      </p:sp>
      <p:sp>
        <p:nvSpPr>
          <p:cNvPr id="974851" name="Text Box 3"/>
          <p:cNvSpPr txBox="1">
            <a:spLocks noChangeArrowheads="1"/>
          </p:cNvSpPr>
          <p:nvPr/>
        </p:nvSpPr>
        <p:spPr bwMode="auto">
          <a:xfrm>
            <a:off x="107950" y="3937000"/>
            <a:ext cx="5351463" cy="2555875"/>
          </a:xfrm>
          <a:prstGeom prst="rect">
            <a:avLst/>
          </a:prstGeom>
          <a:solidFill>
            <a:srgbClr val="CCFFFF"/>
          </a:solidFill>
          <a:ln w="9525">
            <a:solidFill>
              <a:schemeClr val="tx1"/>
            </a:solidFill>
            <a:miter lim="800000"/>
            <a:headEnd/>
            <a:tailEnd/>
          </a:ln>
        </p:spPr>
        <p:txBody>
          <a:bodyPr>
            <a:spAutoFit/>
          </a:bodyPr>
          <a:lstStyle/>
          <a:p>
            <a:pPr algn="l" eaLnBrk="1" hangingPunct="1">
              <a:lnSpc>
                <a:spcPct val="85000"/>
              </a:lnSpc>
              <a:spcBef>
                <a:spcPct val="50000"/>
              </a:spcBef>
              <a:tabLst>
                <a:tab pos="174625" algn="l"/>
              </a:tabLst>
            </a:pPr>
            <a:r>
              <a:rPr lang="en-US" sz="1000">
                <a:latin typeface="Courier New" pitchFamily="49" charset="0"/>
              </a:rPr>
              <a:t>&lt;!–-Component Implementation Descriptor(.cid) associates components with impl. artifacts--&gt; </a:t>
            </a:r>
            <a:br>
              <a:rPr lang="en-US" sz="1000">
                <a:latin typeface="Courier New" pitchFamily="49" charset="0"/>
              </a:rPr>
            </a:br>
            <a:r>
              <a:rPr lang="en-US" sz="1000">
                <a:latin typeface="Courier New" pitchFamily="49" charset="0"/>
              </a:rPr>
              <a:t>&lt;Deployment:ComponentImplementationDescription&gt;</a:t>
            </a:r>
          </a:p>
          <a:p>
            <a:pPr algn="l" eaLnBrk="1" hangingPunct="1">
              <a:lnSpc>
                <a:spcPct val="85000"/>
              </a:lnSpc>
              <a:spcBef>
                <a:spcPct val="50000"/>
              </a:spcBef>
              <a:tabLst>
                <a:tab pos="174625" algn="l"/>
              </a:tabLst>
            </a:pPr>
            <a:r>
              <a:rPr lang="en-US" sz="1000">
                <a:latin typeface="Courier New" pitchFamily="49" charset="0"/>
              </a:rPr>
              <a:t>  &lt;label&gt;GPS Implementation&lt;/label&gt;</a:t>
            </a:r>
          </a:p>
          <a:p>
            <a:pPr algn="l" eaLnBrk="1" hangingPunct="1">
              <a:lnSpc>
                <a:spcPct val="85000"/>
              </a:lnSpc>
              <a:spcBef>
                <a:spcPct val="50000"/>
              </a:spcBef>
              <a:tabLst>
                <a:tab pos="174625" algn="l"/>
              </a:tabLst>
            </a:pPr>
            <a:r>
              <a:rPr lang="en-US" sz="1000">
                <a:latin typeface="Courier New" pitchFamily="49" charset="0"/>
              </a:rPr>
              <a:t>  &lt;UUID&gt;154cf3cd-1770-4e92-b19b-8c2c921fea38&lt;/UUID&gt;</a:t>
            </a:r>
          </a:p>
          <a:p>
            <a:pPr algn="l" eaLnBrk="1" hangingPunct="1">
              <a:lnSpc>
                <a:spcPct val="85000"/>
              </a:lnSpc>
              <a:spcBef>
                <a:spcPct val="50000"/>
              </a:spcBef>
              <a:tabLst>
                <a:tab pos="174625" algn="l"/>
              </a:tabLst>
            </a:pPr>
            <a:r>
              <a:rPr lang="en-US" sz="1000">
                <a:latin typeface="Courier New" pitchFamily="49" charset="0"/>
              </a:rPr>
              <a:t>  &lt;implements href="GPS.ccd"/&gt;</a:t>
            </a:r>
          </a:p>
          <a:p>
            <a:pPr algn="l" eaLnBrk="1" hangingPunct="1">
              <a:lnSpc>
                <a:spcPct val="85000"/>
              </a:lnSpc>
              <a:spcBef>
                <a:spcPct val="50000"/>
              </a:spcBef>
              <a:tabLst>
                <a:tab pos="174625" algn="l"/>
              </a:tabLst>
            </a:pPr>
            <a:r>
              <a:rPr lang="en-US" sz="1000">
                <a:latin typeface="Courier New" pitchFamily="49" charset="0"/>
              </a:rPr>
              <a:t>  &lt;monolithicImpl&gt;</a:t>
            </a:r>
          </a:p>
          <a:p>
            <a:pPr algn="l" eaLnBrk="1" hangingPunct="1">
              <a:lnSpc>
                <a:spcPct val="85000"/>
              </a:lnSpc>
              <a:spcBef>
                <a:spcPct val="50000"/>
              </a:spcBef>
              <a:tabLst>
                <a:tab pos="174625" algn="l"/>
              </a:tabLst>
            </a:pPr>
            <a:r>
              <a:rPr lang="en-US" sz="1000">
                <a:latin typeface="Courier New" pitchFamily="49" charset="0"/>
              </a:rPr>
              <a:t>     &lt;primaryArtifact&gt;</a:t>
            </a:r>
          </a:p>
          <a:p>
            <a:pPr algn="l" eaLnBrk="1" hangingPunct="1">
              <a:lnSpc>
                <a:spcPct val="85000"/>
              </a:lnSpc>
              <a:spcBef>
                <a:spcPct val="50000"/>
              </a:spcBef>
              <a:tabLst>
                <a:tab pos="174625" algn="l"/>
              </a:tabLst>
            </a:pPr>
            <a:r>
              <a:rPr lang="en-US" sz="1000">
                <a:latin typeface="Courier New" pitchFamily="49" charset="0"/>
              </a:rPr>
              <a:t>       &lt;name&gt;GPS Implementation artifacts&lt;/name&gt;</a:t>
            </a:r>
          </a:p>
          <a:p>
            <a:pPr algn="l" eaLnBrk="1" hangingPunct="1">
              <a:lnSpc>
                <a:spcPct val="85000"/>
              </a:lnSpc>
              <a:spcBef>
                <a:spcPct val="50000"/>
              </a:spcBef>
              <a:tabLst>
                <a:tab pos="174625" algn="l"/>
              </a:tabLst>
            </a:pPr>
            <a:r>
              <a:rPr lang="en-US" sz="1000">
                <a:latin typeface="Courier New" pitchFamily="49" charset="0"/>
              </a:rPr>
              <a:t>       &lt;referencedArtifact href="GPS.iad"/&gt;</a:t>
            </a:r>
          </a:p>
          <a:p>
            <a:pPr algn="l" eaLnBrk="1" hangingPunct="1">
              <a:lnSpc>
                <a:spcPct val="85000"/>
              </a:lnSpc>
              <a:spcBef>
                <a:spcPct val="50000"/>
              </a:spcBef>
              <a:tabLst>
                <a:tab pos="174625" algn="l"/>
              </a:tabLst>
            </a:pPr>
            <a:r>
              <a:rPr lang="en-US" sz="1000">
                <a:latin typeface="Courier New" pitchFamily="49" charset="0"/>
              </a:rPr>
              <a:t>     &lt;/primaryArtifact&gt;</a:t>
            </a:r>
          </a:p>
          <a:p>
            <a:pPr algn="l" eaLnBrk="1" hangingPunct="1">
              <a:lnSpc>
                <a:spcPct val="85000"/>
              </a:lnSpc>
              <a:spcBef>
                <a:spcPct val="50000"/>
              </a:spcBef>
              <a:tabLst>
                <a:tab pos="174625" algn="l"/>
              </a:tabLst>
            </a:pPr>
            <a:r>
              <a:rPr lang="en-US" sz="1000">
                <a:latin typeface="Courier New" pitchFamily="49" charset="0"/>
              </a:rPr>
              <a:t>  &lt;/monolithicImpl&gt;</a:t>
            </a:r>
          </a:p>
          <a:p>
            <a:pPr algn="l" eaLnBrk="1" hangingPunct="1">
              <a:lnSpc>
                <a:spcPct val="85000"/>
              </a:lnSpc>
              <a:spcBef>
                <a:spcPct val="50000"/>
              </a:spcBef>
              <a:tabLst>
                <a:tab pos="174625" algn="l"/>
              </a:tabLst>
            </a:pPr>
            <a:r>
              <a:rPr lang="en-US" sz="1000">
                <a:latin typeface="Courier New" pitchFamily="49" charset="0"/>
              </a:rPr>
              <a:t>&lt;/Deployment:ComponentImplementationDescription&gt;</a:t>
            </a:r>
          </a:p>
        </p:txBody>
      </p:sp>
      <p:pic>
        <p:nvPicPr>
          <p:cNvPr id="50181" name="Picture 4" descr="Basic_SP"/>
          <p:cNvPicPr>
            <a:picLocks noGrp="1" noChangeAspect="1" noChangeArrowheads="1"/>
          </p:cNvPicPr>
          <p:nvPr>
            <p:ph idx="1"/>
          </p:nvPr>
        </p:nvPicPr>
        <p:blipFill>
          <a:blip r:embed="rId3" cstate="print"/>
          <a:srcRect/>
          <a:stretch>
            <a:fillRect/>
          </a:stretch>
        </p:blipFill>
        <p:spPr>
          <a:xfrm>
            <a:off x="261938" y="920750"/>
            <a:ext cx="8747125" cy="1703388"/>
          </a:xfrm>
          <a:noFill/>
        </p:spPr>
      </p:pic>
      <p:sp>
        <p:nvSpPr>
          <p:cNvPr id="974853" name="Text Box 5"/>
          <p:cNvSpPr txBox="1">
            <a:spLocks noChangeArrowheads="1"/>
          </p:cNvSpPr>
          <p:nvPr/>
        </p:nvSpPr>
        <p:spPr bwMode="auto">
          <a:xfrm>
            <a:off x="5492750" y="2665413"/>
            <a:ext cx="3562350" cy="3940175"/>
          </a:xfrm>
          <a:prstGeom prst="rect">
            <a:avLst/>
          </a:prstGeom>
          <a:solidFill>
            <a:srgbClr val="CCFFFF"/>
          </a:solidFill>
          <a:ln w="9525">
            <a:solidFill>
              <a:schemeClr val="tx1"/>
            </a:solidFill>
            <a:miter lim="800000"/>
            <a:headEnd/>
            <a:tailEnd/>
          </a:ln>
        </p:spPr>
        <p:txBody>
          <a:bodyPr>
            <a:spAutoFit/>
          </a:bodyPr>
          <a:lstStyle/>
          <a:p>
            <a:pPr algn="l" eaLnBrk="1" hangingPunct="1">
              <a:lnSpc>
                <a:spcPct val="50000"/>
              </a:lnSpc>
              <a:spcBef>
                <a:spcPct val="60000"/>
              </a:spcBef>
            </a:pPr>
            <a:r>
              <a:rPr lang="en-US" sz="900">
                <a:latin typeface="Courier New" pitchFamily="49" charset="0"/>
              </a:rPr>
              <a:t>&lt;ComponentAssemblyDescription id="a_HUDDisplay"&gt;</a:t>
            </a:r>
          </a:p>
          <a:p>
            <a:pPr algn="l" eaLnBrk="1" hangingPunct="1">
              <a:lnSpc>
                <a:spcPct val="50000"/>
              </a:lnSpc>
              <a:spcBef>
                <a:spcPct val="60000"/>
              </a:spcBef>
            </a:pPr>
            <a:r>
              <a:rPr lang="en-US" sz="900">
                <a:latin typeface="Courier New" pitchFamily="49" charset="0"/>
              </a:rPr>
              <a:t>...</a:t>
            </a:r>
          </a:p>
          <a:p>
            <a:pPr algn="l" eaLnBrk="1" hangingPunct="1">
              <a:lnSpc>
                <a:spcPct val="50000"/>
              </a:lnSpc>
              <a:spcBef>
                <a:spcPct val="60000"/>
              </a:spcBef>
            </a:pPr>
            <a:r>
              <a:rPr lang="en-US" sz="900">
                <a:latin typeface="Courier New" pitchFamily="49" charset="0"/>
              </a:rPr>
              <a:t> &lt;connection&gt;</a:t>
            </a:r>
          </a:p>
          <a:p>
            <a:pPr algn="l" eaLnBrk="1" hangingPunct="1">
              <a:lnSpc>
                <a:spcPct val="50000"/>
              </a:lnSpc>
              <a:spcBef>
                <a:spcPct val="60000"/>
              </a:spcBef>
            </a:pPr>
            <a:r>
              <a:rPr lang="en-US" sz="900">
                <a:latin typeface="Courier New" pitchFamily="49" charset="0"/>
              </a:rPr>
              <a:t>   &lt;name&gt;GPS-RateGen&lt;/name&gt; </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&lt;portName&gt;Refresh&lt;/portName&gt; </a:t>
            </a:r>
          </a:p>
          <a:p>
            <a:pPr algn="l" eaLnBrk="1" hangingPunct="1">
              <a:lnSpc>
                <a:spcPct val="50000"/>
              </a:lnSpc>
              <a:spcBef>
                <a:spcPct val="60000"/>
              </a:spcBef>
            </a:pPr>
            <a:r>
              <a:rPr lang="en-US" sz="900">
                <a:latin typeface="Courier New" pitchFamily="49" charset="0"/>
              </a:rPr>
              <a:t>      &lt;instance&gt;a_GPS&lt;/instance&gt;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&lt;portName&gt;Pulse&lt;/portName&gt;</a:t>
            </a:r>
          </a:p>
          <a:p>
            <a:pPr algn="l" eaLnBrk="1" hangingPunct="1">
              <a:lnSpc>
                <a:spcPct val="50000"/>
              </a:lnSpc>
              <a:spcBef>
                <a:spcPct val="60000"/>
              </a:spcBef>
            </a:pPr>
            <a:r>
              <a:rPr lang="en-US" sz="900">
                <a:latin typeface="Courier New" pitchFamily="49" charset="0"/>
              </a:rPr>
              <a:t>      &lt;instance&gt;a_RateGen&lt;/instance&gt;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&lt;/connection&gt;</a:t>
            </a:r>
          </a:p>
          <a:p>
            <a:pPr algn="l" eaLnBrk="1" hangingPunct="1">
              <a:lnSpc>
                <a:spcPct val="50000"/>
              </a:lnSpc>
              <a:spcBef>
                <a:spcPct val="60000"/>
              </a:spcBef>
            </a:pPr>
            <a:r>
              <a:rPr lang="en-US" sz="900">
                <a:latin typeface="Courier New" pitchFamily="49" charset="0"/>
              </a:rPr>
              <a:t>  &lt;connection&gt;</a:t>
            </a:r>
          </a:p>
          <a:p>
            <a:pPr algn="l" eaLnBrk="1" hangingPunct="1">
              <a:lnSpc>
                <a:spcPct val="50000"/>
              </a:lnSpc>
              <a:spcBef>
                <a:spcPct val="60000"/>
              </a:spcBef>
            </a:pPr>
            <a:r>
              <a:rPr lang="en-US" sz="900">
                <a:latin typeface="Courier New" pitchFamily="49" charset="0"/>
              </a:rPr>
              <a:t>    &lt;name&gt;NavDisplay-GPS&lt;/name&gt;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&lt;portName&gt;Refresh&lt;/portName&gt;</a:t>
            </a:r>
          </a:p>
          <a:p>
            <a:pPr algn="l" eaLnBrk="1" hangingPunct="1">
              <a:lnSpc>
                <a:spcPct val="50000"/>
              </a:lnSpc>
              <a:spcBef>
                <a:spcPct val="60000"/>
              </a:spcBef>
            </a:pPr>
            <a:r>
              <a:rPr lang="en-US" sz="900">
                <a:latin typeface="Courier New" pitchFamily="49" charset="0"/>
              </a:rPr>
              <a:t>       &lt;instance&gt;a_NavDisplay&lt;/instance&gt;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&lt;portName&gt;Ready&lt;/portName&gt;</a:t>
            </a:r>
          </a:p>
          <a:p>
            <a:pPr algn="l" eaLnBrk="1" hangingPunct="1">
              <a:lnSpc>
                <a:spcPct val="50000"/>
              </a:lnSpc>
              <a:spcBef>
                <a:spcPct val="60000"/>
              </a:spcBef>
            </a:pPr>
            <a:r>
              <a:rPr lang="en-US" sz="900">
                <a:latin typeface="Courier New" pitchFamily="49" charset="0"/>
              </a:rPr>
              <a:t>       &lt;instance&gt;a_GPS&lt;/instance&gt;</a:t>
            </a:r>
          </a:p>
          <a:p>
            <a:pPr algn="l" eaLnBrk="1" hangingPunct="1">
              <a:lnSpc>
                <a:spcPct val="50000"/>
              </a:lnSpc>
              <a:spcBef>
                <a:spcPct val="60000"/>
              </a:spcBef>
            </a:pPr>
            <a:r>
              <a:rPr lang="en-US" sz="900">
                <a:latin typeface="Courier New" pitchFamily="49" charset="0"/>
              </a:rPr>
              <a:t>    &lt;/internalEndPoint&gt;</a:t>
            </a:r>
          </a:p>
          <a:p>
            <a:pPr algn="l" eaLnBrk="1" hangingPunct="1">
              <a:lnSpc>
                <a:spcPct val="50000"/>
              </a:lnSpc>
              <a:spcBef>
                <a:spcPct val="60000"/>
              </a:spcBef>
            </a:pPr>
            <a:r>
              <a:rPr lang="en-US" sz="900">
                <a:latin typeface="Courier New" pitchFamily="49" charset="0"/>
              </a:rPr>
              <a:t>  &lt;/connection&gt;</a:t>
            </a:r>
          </a:p>
          <a:p>
            <a:pPr algn="l" eaLnBrk="1" hangingPunct="1">
              <a:lnSpc>
                <a:spcPct val="50000"/>
              </a:lnSpc>
              <a:spcBef>
                <a:spcPct val="60000"/>
              </a:spcBef>
            </a:pPr>
            <a:r>
              <a:rPr lang="en-US" sz="900">
                <a:latin typeface="Courier New" pitchFamily="49" charset="0"/>
              </a:rPr>
              <a:t>...</a:t>
            </a:r>
          </a:p>
          <a:p>
            <a:pPr algn="l" eaLnBrk="1" hangingPunct="1">
              <a:lnSpc>
                <a:spcPct val="50000"/>
              </a:lnSpc>
              <a:spcBef>
                <a:spcPct val="60000"/>
              </a:spcBef>
            </a:pPr>
            <a:r>
              <a:rPr lang="en-US" sz="900">
                <a:latin typeface="Courier New" pitchFamily="49" charset="0"/>
              </a:rPr>
              <a:t>&lt;/ComponentAssemblyDescription&gt;</a:t>
            </a:r>
          </a:p>
        </p:txBody>
      </p:sp>
      <p:sp>
        <p:nvSpPr>
          <p:cNvPr id="974854" name="Rectangle 6"/>
          <p:cNvSpPr>
            <a:spLocks noChangeArrowheads="1"/>
          </p:cNvSpPr>
          <p:nvPr/>
        </p:nvSpPr>
        <p:spPr bwMode="auto">
          <a:xfrm>
            <a:off x="207963" y="2881313"/>
            <a:ext cx="5251450" cy="1193800"/>
          </a:xfrm>
          <a:prstGeom prst="rect">
            <a:avLst/>
          </a:prstGeom>
          <a:noFill/>
          <a:ln w="9525">
            <a:noFill/>
            <a:miter lim="800000"/>
            <a:headEnd/>
            <a:tailEnd/>
          </a:ln>
        </p:spPr>
        <p:txBody>
          <a:bodyPr/>
          <a:lstStyle/>
          <a:p>
            <a:pPr marL="176213" indent="-176213" algn="l" eaLnBrk="1" hangingPunct="1">
              <a:buFontTx/>
              <a:buChar char="•"/>
            </a:pPr>
            <a:r>
              <a:rPr lang="en-US" sz="1600" b="0"/>
              <a:t>Describes a specific implementation of a component interface</a:t>
            </a:r>
          </a:p>
          <a:p>
            <a:pPr marL="176213" indent="-176213" algn="l" eaLnBrk="1" hangingPunct="1">
              <a:buFontTx/>
              <a:buChar char="•"/>
            </a:pPr>
            <a:r>
              <a:rPr lang="en-US" sz="1600" b="0"/>
              <a:t>Contains inter-connection information between components</a:t>
            </a:r>
          </a:p>
        </p:txBody>
      </p:sp>
      <p:sp>
        <p:nvSpPr>
          <p:cNvPr id="50184" name="Rectangle 7"/>
          <p:cNvSpPr>
            <a:spLocks noChangeArrowheads="1"/>
          </p:cNvSpPr>
          <p:nvPr/>
        </p:nvSpPr>
        <p:spPr bwMode="auto">
          <a:xfrm>
            <a:off x="66675" y="2584450"/>
            <a:ext cx="5327650" cy="366713"/>
          </a:xfrm>
          <a:prstGeom prst="rect">
            <a:avLst/>
          </a:prstGeom>
          <a:noFill/>
          <a:ln w="19050">
            <a:noFill/>
            <a:miter lim="800000"/>
            <a:headEnd/>
            <a:tailEnd/>
          </a:ln>
        </p:spPr>
        <p:txBody>
          <a:bodyPr wrap="none">
            <a:spAutoFit/>
          </a:bodyPr>
          <a:lstStyle/>
          <a:p>
            <a:pPr algn="l" eaLnBrk="1" hangingPunct="1"/>
            <a:r>
              <a:rPr lang="en-US" sz="1800" b="0"/>
              <a:t>A Component Implementation Descriptor (*.cid) file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485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485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4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51" grpId="0" animBg="1"/>
      <p:bldP spid="974853" grpId="0" animBg="1"/>
      <p:bldP spid="97485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pPr eaLnBrk="1" hangingPunct="1"/>
            <a:r>
              <a:rPr lang="en-US" sz="4000" dirty="0" smtClean="0"/>
              <a:t>Part 5</a:t>
            </a:r>
            <a:br>
              <a:rPr lang="en-US" sz="4000" dirty="0" smtClean="0"/>
            </a:br>
            <a:r>
              <a:rPr lang="en-US" sz="4000" dirty="0" smtClean="0"/>
              <a:t>DRE System QoS Management</a:t>
            </a:r>
          </a:p>
        </p:txBody>
      </p:sp>
      <p:sp>
        <p:nvSpPr>
          <p:cNvPr id="51203" name="Rectangle 3"/>
          <p:cNvSpPr>
            <a:spLocks noGrp="1" noChangeArrowheads="1"/>
          </p:cNvSpPr>
          <p:nvPr>
            <p:ph type="subTitle" idx="4294967295"/>
          </p:nvPr>
        </p:nvSpPr>
        <p:spPr>
          <a:xfrm>
            <a:off x="1449388" y="1752600"/>
            <a:ext cx="6400800" cy="1752600"/>
          </a:xfrm>
          <a:noFill/>
        </p:spPr>
        <p:txBody>
          <a:bodyPr/>
          <a:lstStyle/>
          <a:p>
            <a:pPr marL="0" indent="0" algn="ctr" eaLnBrk="1" hangingPunct="1">
              <a:buFontTx/>
              <a:buNone/>
            </a:pPr>
            <a:r>
              <a:rPr lang="en-US" sz="2800" smtClean="0"/>
              <a:t>QoS Modeling</a:t>
            </a:r>
          </a:p>
        </p:txBody>
      </p:sp>
      <p:pic>
        <p:nvPicPr>
          <p:cNvPr id="51204" name="Picture 4" descr="Industrial-Automation"/>
          <p:cNvPicPr>
            <a:picLocks noChangeAspect="1" noChangeArrowheads="1"/>
          </p:cNvPicPr>
          <p:nvPr/>
        </p:nvPicPr>
        <p:blipFill>
          <a:blip r:embed="rId2" cstate="print"/>
          <a:srcRect/>
          <a:stretch>
            <a:fillRect/>
          </a:stretch>
        </p:blipFill>
        <p:spPr bwMode="auto">
          <a:xfrm>
            <a:off x="2114550" y="2473325"/>
            <a:ext cx="4838700" cy="4048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1"/>
          </p:nvPr>
        </p:nvSpPr>
        <p:spPr>
          <a:noFill/>
        </p:spPr>
        <p:txBody>
          <a:bodyPr/>
          <a:lstStyle/>
          <a:p>
            <a:fld id="{48B70C33-D658-4FE9-A1EB-67880A016336}" type="slidenum">
              <a:rPr lang="en-US"/>
              <a:pPr/>
              <a:t>44</a:t>
            </a:fld>
            <a:endParaRPr lang="en-US"/>
          </a:p>
        </p:txBody>
      </p:sp>
      <p:sp>
        <p:nvSpPr>
          <p:cNvPr id="54275" name="Rectangle 2"/>
          <p:cNvSpPr>
            <a:spLocks noGrp="1" noChangeArrowheads="1"/>
          </p:cNvSpPr>
          <p:nvPr>
            <p:ph type="title"/>
          </p:nvPr>
        </p:nvSpPr>
        <p:spPr>
          <a:xfrm>
            <a:off x="381000" y="76200"/>
            <a:ext cx="8382000" cy="554038"/>
          </a:xfrm>
        </p:spPr>
        <p:txBody>
          <a:bodyPr/>
          <a:lstStyle/>
          <a:p>
            <a:pPr eaLnBrk="1" hangingPunct="1"/>
            <a:r>
              <a:rPr lang="en-US" smtClean="0"/>
              <a:t>Component QoS Modeling Language (CQML)</a:t>
            </a:r>
          </a:p>
        </p:txBody>
      </p:sp>
      <p:sp>
        <p:nvSpPr>
          <p:cNvPr id="1575939" name="Rectangle 3"/>
          <p:cNvSpPr>
            <a:spLocks noGrp="1" noChangeArrowheads="1"/>
          </p:cNvSpPr>
          <p:nvPr>
            <p:ph type="body" sz="half" idx="2"/>
          </p:nvPr>
        </p:nvSpPr>
        <p:spPr>
          <a:xfrm>
            <a:off x="5370513" y="2190750"/>
            <a:ext cx="3773487" cy="4191000"/>
          </a:xfrm>
        </p:spPr>
        <p:txBody>
          <a:bodyPr/>
          <a:lstStyle/>
          <a:p>
            <a:pPr eaLnBrk="1" hangingPunct="1">
              <a:lnSpc>
                <a:spcPct val="90000"/>
              </a:lnSpc>
            </a:pPr>
            <a:r>
              <a:rPr lang="en-US" sz="2000" dirty="0" smtClean="0"/>
              <a:t>4 types of QoS modeling capabilities: Real-time, Fault tolerance, Security, Network QoS</a:t>
            </a:r>
          </a:p>
          <a:p>
            <a:pPr eaLnBrk="1" hangingPunct="1">
              <a:lnSpc>
                <a:spcPct val="90000"/>
              </a:lnSpc>
            </a:pPr>
            <a:r>
              <a:rPr lang="en-US" sz="2000" dirty="0" smtClean="0"/>
              <a:t>Developed as overlay on a composition modeling language</a:t>
            </a:r>
          </a:p>
          <a:p>
            <a:pPr eaLnBrk="1" hangingPunct="1">
              <a:lnSpc>
                <a:spcPct val="90000"/>
              </a:lnSpc>
            </a:pPr>
            <a:r>
              <a:rPr lang="en-US" sz="2000" dirty="0" smtClean="0"/>
              <a:t>Facility to integrate behavioral modeling</a:t>
            </a:r>
          </a:p>
          <a:p>
            <a:pPr eaLnBrk="1" hangingPunct="1">
              <a:lnSpc>
                <a:spcPct val="90000"/>
              </a:lnSpc>
            </a:pPr>
            <a:r>
              <a:rPr lang="en-US" sz="2000" dirty="0" smtClean="0"/>
              <a:t>Unified internal mechanism for QoS integration</a:t>
            </a:r>
          </a:p>
          <a:p>
            <a:pPr eaLnBrk="1" hangingPunct="1">
              <a:lnSpc>
                <a:spcPct val="90000"/>
              </a:lnSpc>
            </a:pPr>
            <a:r>
              <a:rPr lang="en-US" sz="2000" dirty="0" smtClean="0"/>
              <a:t>Pluggable back end analysis tools for QoS tradeoff analysis</a:t>
            </a:r>
          </a:p>
          <a:p>
            <a:pPr lvl="1" eaLnBrk="1" hangingPunct="1">
              <a:lnSpc>
                <a:spcPct val="90000"/>
              </a:lnSpc>
            </a:pPr>
            <a:r>
              <a:rPr lang="en-US" sz="2000" dirty="0" smtClean="0"/>
              <a:t>e.g., Times tool</a:t>
            </a:r>
          </a:p>
        </p:txBody>
      </p:sp>
      <p:pic>
        <p:nvPicPr>
          <p:cNvPr id="1575940" name="Picture 4" descr="multiQoS"/>
          <p:cNvPicPr>
            <a:picLocks noChangeAspect="1" noChangeArrowheads="1"/>
          </p:cNvPicPr>
          <p:nvPr/>
        </p:nvPicPr>
        <p:blipFill>
          <a:blip r:embed="rId2" cstate="print"/>
          <a:srcRect/>
          <a:stretch>
            <a:fillRect/>
          </a:stretch>
        </p:blipFill>
        <p:spPr bwMode="auto">
          <a:xfrm>
            <a:off x="9525" y="2830513"/>
            <a:ext cx="5476875" cy="3798887"/>
          </a:xfrm>
          <a:prstGeom prst="rect">
            <a:avLst/>
          </a:prstGeom>
          <a:noFill/>
          <a:ln w="9525">
            <a:noFill/>
            <a:miter lim="800000"/>
            <a:headEnd/>
            <a:tailEnd/>
          </a:ln>
        </p:spPr>
      </p:pic>
      <p:sp>
        <p:nvSpPr>
          <p:cNvPr id="54278" name="Rectangle 5"/>
          <p:cNvSpPr>
            <a:spLocks noChangeArrowheads="1"/>
          </p:cNvSpPr>
          <p:nvPr/>
        </p:nvSpPr>
        <p:spPr bwMode="auto">
          <a:xfrm>
            <a:off x="152400" y="685800"/>
            <a:ext cx="4648200" cy="1524000"/>
          </a:xfrm>
          <a:prstGeom prst="rect">
            <a:avLst/>
          </a:prstGeom>
          <a:noFill/>
          <a:ln w="9525">
            <a:noFill/>
            <a:miter lim="800000"/>
            <a:headEnd/>
            <a:tailEnd/>
          </a:ln>
        </p:spPr>
        <p:txBody>
          <a:bodyPr/>
          <a:lstStyle/>
          <a:p>
            <a:pPr marL="342900" indent="-342900" algn="l" eaLnBrk="1" hangingPunct="1">
              <a:spcBef>
                <a:spcPct val="20000"/>
              </a:spcBef>
            </a:pPr>
            <a:r>
              <a:rPr lang="en-US" sz="2400" b="0"/>
              <a:t>Objectives:	</a:t>
            </a:r>
          </a:p>
          <a:p>
            <a:pPr marL="342900" indent="-342900" algn="l" eaLnBrk="1" hangingPunct="1">
              <a:spcBef>
                <a:spcPct val="20000"/>
              </a:spcBef>
              <a:buFontTx/>
              <a:buChar char="•"/>
            </a:pPr>
            <a:r>
              <a:rPr lang="en-US" sz="2000" b="0"/>
              <a:t>Express QoS design intent</a:t>
            </a:r>
          </a:p>
          <a:p>
            <a:pPr marL="342900" indent="-342900" algn="l" eaLnBrk="1" hangingPunct="1">
              <a:spcBef>
                <a:spcPct val="20000"/>
              </a:spcBef>
              <a:buFontTx/>
              <a:buChar char="•"/>
            </a:pPr>
            <a:r>
              <a:rPr lang="en-US" sz="2000" b="0"/>
              <a:t>Model crosscutting QoS concerns</a:t>
            </a:r>
          </a:p>
          <a:p>
            <a:pPr marL="342900" indent="-342900" algn="l" eaLnBrk="1" hangingPunct="1">
              <a:spcBef>
                <a:spcPct val="20000"/>
              </a:spcBef>
              <a:buFontTx/>
              <a:buChar char="•"/>
            </a:pPr>
            <a:r>
              <a:rPr lang="en-US" sz="2000" b="0"/>
              <a:t>Perform design-time QoS tradeoff analysis</a:t>
            </a:r>
          </a:p>
        </p:txBody>
      </p:sp>
      <p:sp>
        <p:nvSpPr>
          <p:cNvPr id="54279" name="Rectangle 6"/>
          <p:cNvSpPr>
            <a:spLocks noChangeArrowheads="1"/>
          </p:cNvSpPr>
          <p:nvPr/>
        </p:nvSpPr>
        <p:spPr bwMode="auto">
          <a:xfrm>
            <a:off x="4648200" y="685800"/>
            <a:ext cx="4419600" cy="1524000"/>
          </a:xfrm>
          <a:prstGeom prst="rect">
            <a:avLst/>
          </a:prstGeom>
          <a:noFill/>
          <a:ln w="9525">
            <a:noFill/>
            <a:miter lim="800000"/>
            <a:headEnd/>
            <a:tailEnd/>
          </a:ln>
        </p:spPr>
        <p:txBody>
          <a:bodyPr/>
          <a:lstStyle/>
          <a:p>
            <a:pPr marL="342900" indent="-342900" algn="l" eaLnBrk="1" hangingPunct="1">
              <a:spcBef>
                <a:spcPct val="20000"/>
              </a:spcBef>
            </a:pPr>
            <a:r>
              <a:rPr lang="en-US" sz="2400" b="0" dirty="0"/>
              <a:t>Capabilities:</a:t>
            </a:r>
          </a:p>
          <a:p>
            <a:pPr marL="342900" indent="-342900" algn="l" eaLnBrk="1" hangingPunct="1">
              <a:spcBef>
                <a:spcPct val="20000"/>
              </a:spcBef>
              <a:buFontTx/>
              <a:buChar char="•"/>
            </a:pPr>
            <a:r>
              <a:rPr lang="en-US" sz="2000" b="0" dirty="0"/>
              <a:t>Intuitive QoS abstractions</a:t>
            </a:r>
          </a:p>
          <a:p>
            <a:pPr marL="342900" indent="-342900" algn="l" eaLnBrk="1" hangingPunct="1">
              <a:spcBef>
                <a:spcPct val="20000"/>
              </a:spcBef>
              <a:buFontTx/>
              <a:buChar char="•"/>
            </a:pPr>
            <a:r>
              <a:rPr lang="en-US" sz="2000" b="0" dirty="0"/>
              <a:t>Separation as well as unification of QoS concerns</a:t>
            </a:r>
          </a:p>
        </p:txBody>
      </p:sp>
      <p:sp>
        <p:nvSpPr>
          <p:cNvPr id="1575943" name="Rectangle 7"/>
          <p:cNvSpPr>
            <a:spLocks noChangeArrowheads="1"/>
          </p:cNvSpPr>
          <p:nvPr/>
        </p:nvSpPr>
        <p:spPr bwMode="auto">
          <a:xfrm>
            <a:off x="152400" y="3429000"/>
            <a:ext cx="1295400" cy="838200"/>
          </a:xfrm>
          <a:prstGeom prst="rect">
            <a:avLst/>
          </a:prstGeom>
          <a:noFill/>
          <a:ln w="57150" algn="ctr">
            <a:solidFill>
              <a:schemeClr val="tx1"/>
            </a:solidFill>
            <a:miter lim="800000"/>
            <a:headEnd/>
            <a:tailEnd/>
          </a:ln>
        </p:spPr>
        <p:txBody>
          <a:bodyPr wrap="none" anchor="ctr"/>
          <a:lstStyle/>
          <a:p>
            <a:pPr eaLnBrk="1" hangingPunct="1"/>
            <a:endParaRPr lang="en-US" sz="2200" b="0">
              <a:cs typeface="Arial" charset="0"/>
            </a:endParaRPr>
          </a:p>
        </p:txBody>
      </p:sp>
      <p:sp>
        <p:nvSpPr>
          <p:cNvPr id="1575944" name="Rectangle 8"/>
          <p:cNvSpPr>
            <a:spLocks noChangeArrowheads="1"/>
          </p:cNvSpPr>
          <p:nvPr/>
        </p:nvSpPr>
        <p:spPr bwMode="auto">
          <a:xfrm>
            <a:off x="3886200" y="3429000"/>
            <a:ext cx="1295400" cy="838200"/>
          </a:xfrm>
          <a:prstGeom prst="rect">
            <a:avLst/>
          </a:prstGeom>
          <a:noFill/>
          <a:ln w="57150" algn="ctr">
            <a:solidFill>
              <a:schemeClr val="tx1"/>
            </a:solidFill>
            <a:miter lim="800000"/>
            <a:headEnd/>
            <a:tailEnd/>
          </a:ln>
        </p:spPr>
        <p:txBody>
          <a:bodyPr wrap="none" anchor="ctr"/>
          <a:lstStyle/>
          <a:p>
            <a:pPr eaLnBrk="1" hangingPunct="1"/>
            <a:endParaRPr lang="en-US" sz="2200" b="0">
              <a:cs typeface="Arial" charset="0"/>
            </a:endParaRPr>
          </a:p>
        </p:txBody>
      </p:sp>
      <p:sp>
        <p:nvSpPr>
          <p:cNvPr id="1575945" name="Rectangle 9"/>
          <p:cNvSpPr>
            <a:spLocks noChangeArrowheads="1"/>
          </p:cNvSpPr>
          <p:nvPr/>
        </p:nvSpPr>
        <p:spPr bwMode="auto">
          <a:xfrm>
            <a:off x="152400" y="5181600"/>
            <a:ext cx="1295400" cy="838200"/>
          </a:xfrm>
          <a:prstGeom prst="rect">
            <a:avLst/>
          </a:prstGeom>
          <a:noFill/>
          <a:ln w="57150" algn="ctr">
            <a:solidFill>
              <a:schemeClr val="tx1"/>
            </a:solidFill>
            <a:miter lim="800000"/>
            <a:headEnd/>
            <a:tailEnd/>
          </a:ln>
        </p:spPr>
        <p:txBody>
          <a:bodyPr wrap="none" anchor="ctr"/>
          <a:lstStyle/>
          <a:p>
            <a:pPr eaLnBrk="1" hangingPunct="1"/>
            <a:endParaRPr lang="en-US" sz="2200" b="0">
              <a:cs typeface="Arial" charset="0"/>
            </a:endParaRPr>
          </a:p>
        </p:txBody>
      </p:sp>
      <p:sp>
        <p:nvSpPr>
          <p:cNvPr id="1575946" name="Rectangle 10"/>
          <p:cNvSpPr>
            <a:spLocks noChangeArrowheads="1"/>
          </p:cNvSpPr>
          <p:nvPr/>
        </p:nvSpPr>
        <p:spPr bwMode="auto">
          <a:xfrm>
            <a:off x="3810000" y="5181600"/>
            <a:ext cx="1295400" cy="838200"/>
          </a:xfrm>
          <a:prstGeom prst="rect">
            <a:avLst/>
          </a:prstGeom>
          <a:noFill/>
          <a:ln w="57150" algn="ctr">
            <a:solidFill>
              <a:schemeClr val="tx1"/>
            </a:solidFill>
            <a:miter lim="800000"/>
            <a:headEnd/>
            <a:tailEnd/>
          </a:ln>
        </p:spPr>
        <p:txBody>
          <a:bodyPr wrap="none" anchor="ctr"/>
          <a:lstStyle/>
          <a:p>
            <a:pPr eaLnBrk="1" hangingPunct="1"/>
            <a:endParaRPr lang="en-US" sz="2200" b="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5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593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59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759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759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759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759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593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7593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7593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75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943" grpId="0" animBg="1"/>
      <p:bldP spid="1575944" grpId="0" animBg="1"/>
      <p:bldP spid="1575945" grpId="0" animBg="1"/>
      <p:bldP spid="15759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1"/>
          </p:nvPr>
        </p:nvSpPr>
        <p:spPr>
          <a:noFill/>
        </p:spPr>
        <p:txBody>
          <a:bodyPr/>
          <a:lstStyle/>
          <a:p>
            <a:fld id="{498DA796-0330-42D9-A984-AD446B4ABE86}" type="slidenum">
              <a:rPr lang="en-US"/>
              <a:pPr/>
              <a:t>45</a:t>
            </a:fld>
            <a:endParaRPr lang="en-US"/>
          </a:p>
        </p:txBody>
      </p:sp>
      <p:sp>
        <p:nvSpPr>
          <p:cNvPr id="55299" name="AutoShape 2"/>
          <p:cNvSpPr>
            <a:spLocks noChangeArrowheads="1"/>
          </p:cNvSpPr>
          <p:nvPr/>
        </p:nvSpPr>
        <p:spPr bwMode="auto">
          <a:xfrm>
            <a:off x="119063" y="2551113"/>
            <a:ext cx="1419225" cy="1508125"/>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76963" name="Rectangle 3"/>
          <p:cNvSpPr>
            <a:spLocks noChangeArrowheads="1"/>
          </p:cNvSpPr>
          <p:nvPr/>
        </p:nvSpPr>
        <p:spPr bwMode="auto">
          <a:xfrm>
            <a:off x="1752600" y="1295400"/>
            <a:ext cx="7208838" cy="2190750"/>
          </a:xfrm>
          <a:prstGeom prst="rect">
            <a:avLst/>
          </a:prstGeom>
          <a:gradFill rotWithShape="0">
            <a:gsLst>
              <a:gs pos="0">
                <a:srgbClr val="DDDDDD"/>
              </a:gs>
              <a:gs pos="50000">
                <a:schemeClr val="bg1"/>
              </a:gs>
              <a:gs pos="100000">
                <a:srgbClr val="DDDDDD"/>
              </a:gs>
            </a:gsLst>
            <a:lin ang="5400000" scaled="1"/>
          </a:gradFill>
          <a:ln w="9525">
            <a:solidFill>
              <a:schemeClr val="folHlink"/>
            </a:solidFill>
            <a:miter lim="800000"/>
            <a:headEnd/>
            <a:tailEnd/>
          </a:ln>
          <a:effectLst/>
        </p:spPr>
        <p:txBody>
          <a:bodyPr wrap="none" anchor="ctr"/>
          <a:lstStyle/>
          <a:p>
            <a:pPr>
              <a:defRPr/>
            </a:pPr>
            <a:endParaRPr lang="en-US"/>
          </a:p>
        </p:txBody>
      </p:sp>
      <p:sp>
        <p:nvSpPr>
          <p:cNvPr id="55301" name="AutoShape 4"/>
          <p:cNvSpPr>
            <a:spLocks noChangeArrowheads="1"/>
          </p:cNvSpPr>
          <p:nvPr/>
        </p:nvSpPr>
        <p:spPr bwMode="auto">
          <a:xfrm>
            <a:off x="2090738" y="1371600"/>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76965" name="Text Box 5"/>
          <p:cNvSpPr txBox="1">
            <a:spLocks noChangeArrowheads="1"/>
          </p:cNvSpPr>
          <p:nvPr/>
        </p:nvSpPr>
        <p:spPr bwMode="auto">
          <a:xfrm>
            <a:off x="2209800" y="2819400"/>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sp>
        <p:nvSpPr>
          <p:cNvPr id="55303" name="Line 6"/>
          <p:cNvSpPr>
            <a:spLocks noChangeShapeType="1"/>
          </p:cNvSpPr>
          <p:nvPr/>
        </p:nvSpPr>
        <p:spPr bwMode="auto">
          <a:xfrm flipV="1">
            <a:off x="1023938" y="2438400"/>
            <a:ext cx="1643062" cy="857250"/>
          </a:xfrm>
          <a:prstGeom prst="line">
            <a:avLst/>
          </a:prstGeom>
          <a:noFill/>
          <a:ln w="9525">
            <a:solidFill>
              <a:schemeClr val="tx1"/>
            </a:solidFill>
            <a:round/>
            <a:headEnd/>
            <a:tailEnd type="triangle" w="med" len="med"/>
          </a:ln>
        </p:spPr>
        <p:txBody>
          <a:bodyPr/>
          <a:lstStyle/>
          <a:p>
            <a:endParaRPr lang="en-US"/>
          </a:p>
        </p:txBody>
      </p:sp>
      <p:sp>
        <p:nvSpPr>
          <p:cNvPr id="55304" name="Text Box 7"/>
          <p:cNvSpPr txBox="1">
            <a:spLocks noChangeArrowheads="1"/>
          </p:cNvSpPr>
          <p:nvPr/>
        </p:nvSpPr>
        <p:spPr bwMode="auto">
          <a:xfrm>
            <a:off x="250825" y="2687638"/>
            <a:ext cx="1033463" cy="366712"/>
          </a:xfrm>
          <a:prstGeom prst="rect">
            <a:avLst/>
          </a:prstGeom>
          <a:noFill/>
          <a:ln w="9525">
            <a:noFill/>
            <a:miter lim="800000"/>
            <a:headEnd/>
            <a:tailEnd/>
          </a:ln>
        </p:spPr>
        <p:txBody>
          <a:bodyPr>
            <a:spAutoFit/>
          </a:bodyPr>
          <a:lstStyle/>
          <a:p>
            <a:pPr algn="l" eaLnBrk="1" hangingPunct="1">
              <a:spcBef>
                <a:spcPct val="50000"/>
              </a:spcBef>
            </a:pPr>
            <a:r>
              <a:rPr lang="en-US" sz="1800" b="0">
                <a:cs typeface="Arial" charset="0"/>
              </a:rPr>
              <a:t>“Client”</a:t>
            </a:r>
          </a:p>
        </p:txBody>
      </p:sp>
      <p:sp>
        <p:nvSpPr>
          <p:cNvPr id="55305" name="Text Box 8"/>
          <p:cNvSpPr txBox="1">
            <a:spLocks noChangeArrowheads="1"/>
          </p:cNvSpPr>
          <p:nvPr/>
        </p:nvSpPr>
        <p:spPr bwMode="auto">
          <a:xfrm rot="-1492045">
            <a:off x="1295400" y="2590800"/>
            <a:ext cx="1114425" cy="274638"/>
          </a:xfrm>
          <a:prstGeom prst="rect">
            <a:avLst/>
          </a:prstGeom>
          <a:noFill/>
          <a:ln w="9525">
            <a:noFill/>
            <a:miter lim="800000"/>
            <a:headEnd/>
            <a:tailEnd/>
          </a:ln>
        </p:spPr>
        <p:txBody>
          <a:bodyPr>
            <a:spAutoFit/>
          </a:bodyPr>
          <a:lstStyle/>
          <a:p>
            <a:pPr algn="l" eaLnBrk="1" hangingPunct="1"/>
            <a:r>
              <a:rPr lang="en-US" sz="1200">
                <a:cs typeface="Arial" charset="0"/>
              </a:rPr>
              <a:t>primary IOR</a:t>
            </a:r>
          </a:p>
        </p:txBody>
      </p:sp>
      <p:sp>
        <p:nvSpPr>
          <p:cNvPr id="1576969" name="Text Box 9"/>
          <p:cNvSpPr txBox="1">
            <a:spLocks noChangeArrowheads="1"/>
          </p:cNvSpPr>
          <p:nvPr/>
        </p:nvSpPr>
        <p:spPr bwMode="auto">
          <a:xfrm>
            <a:off x="4767263" y="3276600"/>
            <a:ext cx="1217612" cy="274638"/>
          </a:xfrm>
          <a:prstGeom prst="rect">
            <a:avLst/>
          </a:prstGeom>
          <a:noFill/>
          <a:ln w="9525">
            <a:noFill/>
            <a:miter lim="800000"/>
            <a:headEnd/>
            <a:tailEnd/>
          </a:ln>
          <a:effectLst/>
        </p:spPr>
        <p:txBody>
          <a:bodyPr>
            <a:spAutoFit/>
          </a:bodyPr>
          <a:lstStyle/>
          <a:p>
            <a:pPr algn="l" eaLnBrk="1" hangingPunct="1">
              <a:defRPr/>
            </a:pPr>
            <a:r>
              <a:rPr lang="en-US" sz="1200">
                <a:effectLst>
                  <a:outerShdw blurRad="38100" dist="38100" dir="2700000" algn="tl">
                    <a:srgbClr val="C0C0C0"/>
                  </a:outerShdw>
                </a:effectLst>
                <a:cs typeface="Arial" charset="0"/>
              </a:rPr>
              <a:t>Primary FOU</a:t>
            </a:r>
          </a:p>
        </p:txBody>
      </p:sp>
      <p:grpSp>
        <p:nvGrpSpPr>
          <p:cNvPr id="55307" name="Group 10"/>
          <p:cNvGrpSpPr>
            <a:grpSpLocks/>
          </p:cNvGrpSpPr>
          <p:nvPr/>
        </p:nvGrpSpPr>
        <p:grpSpPr bwMode="auto">
          <a:xfrm>
            <a:off x="2641600" y="2133600"/>
            <a:ext cx="849313" cy="628650"/>
            <a:chOff x="1664" y="1476"/>
            <a:chExt cx="535" cy="396"/>
          </a:xfrm>
        </p:grpSpPr>
        <p:grpSp>
          <p:nvGrpSpPr>
            <p:cNvPr id="55430" name="Group 11"/>
            <p:cNvGrpSpPr>
              <a:grpSpLocks/>
            </p:cNvGrpSpPr>
            <p:nvPr/>
          </p:nvGrpSpPr>
          <p:grpSpPr bwMode="auto">
            <a:xfrm>
              <a:off x="1664" y="1476"/>
              <a:ext cx="535" cy="396"/>
              <a:chOff x="860" y="2734"/>
              <a:chExt cx="360" cy="195"/>
            </a:xfrm>
          </p:grpSpPr>
          <p:sp>
            <p:nvSpPr>
              <p:cNvPr id="55432" name="Line 12"/>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433" name="AutoShape 13"/>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434" name="Line 14"/>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435" name="Oval 15"/>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436" name="Line 16"/>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437" name="Rectangle 17"/>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438" name="AutoShape 18"/>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439" name="AutoShape 19"/>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440" name="Line 20"/>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441" name="Rectangle 21"/>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6982" name="AutoShape 22"/>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443" name="Line 23"/>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444" name="Rectangle 24"/>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445" name="Oval 25"/>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431" name="Text Box 26"/>
            <p:cNvSpPr txBox="1">
              <a:spLocks noChangeArrowheads="1"/>
            </p:cNvSpPr>
            <p:nvPr/>
          </p:nvSpPr>
          <p:spPr bwMode="auto">
            <a:xfrm>
              <a:off x="1847" y="1598"/>
              <a:ext cx="240" cy="231"/>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A</a:t>
              </a:r>
            </a:p>
          </p:txBody>
        </p:sp>
      </p:grpSp>
      <p:grpSp>
        <p:nvGrpSpPr>
          <p:cNvPr id="55308" name="Group 27"/>
          <p:cNvGrpSpPr>
            <a:grpSpLocks/>
          </p:cNvGrpSpPr>
          <p:nvPr/>
        </p:nvGrpSpPr>
        <p:grpSpPr bwMode="auto">
          <a:xfrm>
            <a:off x="265113" y="3011488"/>
            <a:ext cx="849312" cy="628650"/>
            <a:chOff x="860" y="2734"/>
            <a:chExt cx="360" cy="195"/>
          </a:xfrm>
        </p:grpSpPr>
        <p:sp>
          <p:nvSpPr>
            <p:cNvPr id="55416" name="Line 28"/>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417" name="AutoShape 29"/>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418" name="Line 30"/>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419" name="Oval 31"/>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420" name="Line 32"/>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421" name="Rectangle 33"/>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422" name="AutoShape 34"/>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423" name="AutoShape 35"/>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424" name="Line 36"/>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425" name="Rectangle 37"/>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6998" name="AutoShape 38"/>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427" name="Line 39"/>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428" name="Rectangle 40"/>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429" name="Oval 41"/>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309" name="AutoShape 42"/>
          <p:cNvSpPr>
            <a:spLocks noChangeArrowheads="1"/>
          </p:cNvSpPr>
          <p:nvPr/>
        </p:nvSpPr>
        <p:spPr bwMode="auto">
          <a:xfrm>
            <a:off x="4370388" y="1389063"/>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grpSp>
        <p:nvGrpSpPr>
          <p:cNvPr id="55310" name="Group 43"/>
          <p:cNvGrpSpPr>
            <a:grpSpLocks/>
          </p:cNvGrpSpPr>
          <p:nvPr/>
        </p:nvGrpSpPr>
        <p:grpSpPr bwMode="auto">
          <a:xfrm>
            <a:off x="4953000" y="2133600"/>
            <a:ext cx="849313" cy="628650"/>
            <a:chOff x="3143" y="1467"/>
            <a:chExt cx="535" cy="396"/>
          </a:xfrm>
        </p:grpSpPr>
        <p:grpSp>
          <p:nvGrpSpPr>
            <p:cNvPr id="55400" name="Group 44"/>
            <p:cNvGrpSpPr>
              <a:grpSpLocks/>
            </p:cNvGrpSpPr>
            <p:nvPr/>
          </p:nvGrpSpPr>
          <p:grpSpPr bwMode="auto">
            <a:xfrm>
              <a:off x="3143" y="1467"/>
              <a:ext cx="535" cy="396"/>
              <a:chOff x="860" y="2734"/>
              <a:chExt cx="360" cy="195"/>
            </a:xfrm>
          </p:grpSpPr>
          <p:sp>
            <p:nvSpPr>
              <p:cNvPr id="55402" name="Line 45"/>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403" name="AutoShape 46"/>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404" name="Line 47"/>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405" name="Oval 48"/>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406" name="Line 49"/>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407" name="Rectangle 50"/>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408" name="AutoShape 51"/>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409" name="AutoShape 52"/>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410" name="Line 53"/>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411" name="Rectangle 54"/>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7015" name="AutoShape 55"/>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413" name="Line 56"/>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414" name="Rectangle 57"/>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415" name="Oval 58"/>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401" name="Text Box 59"/>
            <p:cNvSpPr txBox="1">
              <a:spLocks noChangeArrowheads="1"/>
            </p:cNvSpPr>
            <p:nvPr/>
          </p:nvSpPr>
          <p:spPr bwMode="auto">
            <a:xfrm>
              <a:off x="3326" y="1594"/>
              <a:ext cx="240" cy="231"/>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B</a:t>
              </a:r>
            </a:p>
          </p:txBody>
        </p:sp>
      </p:grpSp>
      <p:sp>
        <p:nvSpPr>
          <p:cNvPr id="55311" name="AutoShape 60"/>
          <p:cNvSpPr>
            <a:spLocks noChangeArrowheads="1"/>
          </p:cNvSpPr>
          <p:nvPr/>
        </p:nvSpPr>
        <p:spPr bwMode="auto">
          <a:xfrm>
            <a:off x="6700838" y="1376363"/>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grpSp>
        <p:nvGrpSpPr>
          <p:cNvPr id="55312" name="Group 61"/>
          <p:cNvGrpSpPr>
            <a:grpSpLocks/>
          </p:cNvGrpSpPr>
          <p:nvPr/>
        </p:nvGrpSpPr>
        <p:grpSpPr bwMode="auto">
          <a:xfrm>
            <a:off x="7162800" y="2133600"/>
            <a:ext cx="849313" cy="628650"/>
            <a:chOff x="4611" y="1459"/>
            <a:chExt cx="535" cy="396"/>
          </a:xfrm>
        </p:grpSpPr>
        <p:grpSp>
          <p:nvGrpSpPr>
            <p:cNvPr id="55384" name="Group 62"/>
            <p:cNvGrpSpPr>
              <a:grpSpLocks/>
            </p:cNvGrpSpPr>
            <p:nvPr/>
          </p:nvGrpSpPr>
          <p:grpSpPr bwMode="auto">
            <a:xfrm>
              <a:off x="4611" y="1459"/>
              <a:ext cx="535" cy="396"/>
              <a:chOff x="860" y="2734"/>
              <a:chExt cx="360" cy="195"/>
            </a:xfrm>
          </p:grpSpPr>
          <p:sp>
            <p:nvSpPr>
              <p:cNvPr id="55386" name="Line 63"/>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387" name="AutoShape 64"/>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388" name="Line 65"/>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389" name="Oval 66"/>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390" name="Line 67"/>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391" name="Rectangle 68"/>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392" name="AutoShape 69"/>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393" name="AutoShape 70"/>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394" name="Line 71"/>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395" name="Rectangle 72"/>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7033" name="AutoShape 73"/>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397" name="Line 74"/>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398" name="Rectangle 75"/>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399" name="Oval 76"/>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385" name="Text Box 77"/>
            <p:cNvSpPr txBox="1">
              <a:spLocks noChangeArrowheads="1"/>
            </p:cNvSpPr>
            <p:nvPr/>
          </p:nvSpPr>
          <p:spPr bwMode="auto">
            <a:xfrm>
              <a:off x="4794" y="1586"/>
              <a:ext cx="240" cy="231"/>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C</a:t>
              </a:r>
            </a:p>
          </p:txBody>
        </p:sp>
      </p:grpSp>
      <p:sp>
        <p:nvSpPr>
          <p:cNvPr id="55313" name="Line 78"/>
          <p:cNvSpPr>
            <a:spLocks noChangeShapeType="1"/>
          </p:cNvSpPr>
          <p:nvPr/>
        </p:nvSpPr>
        <p:spPr bwMode="auto">
          <a:xfrm>
            <a:off x="5715000" y="2428875"/>
            <a:ext cx="1458913" cy="9525"/>
          </a:xfrm>
          <a:prstGeom prst="line">
            <a:avLst/>
          </a:prstGeom>
          <a:noFill/>
          <a:ln w="9525">
            <a:solidFill>
              <a:schemeClr val="tx1"/>
            </a:solidFill>
            <a:round/>
            <a:headEnd/>
            <a:tailEnd type="triangle" w="med" len="med"/>
          </a:ln>
        </p:spPr>
        <p:txBody>
          <a:bodyPr/>
          <a:lstStyle/>
          <a:p>
            <a:endParaRPr lang="en-US"/>
          </a:p>
        </p:txBody>
      </p:sp>
      <p:sp>
        <p:nvSpPr>
          <p:cNvPr id="55314" name="Line 79"/>
          <p:cNvSpPr>
            <a:spLocks noChangeShapeType="1"/>
          </p:cNvSpPr>
          <p:nvPr/>
        </p:nvSpPr>
        <p:spPr bwMode="auto">
          <a:xfrm flipV="1">
            <a:off x="3419475" y="2433638"/>
            <a:ext cx="1525588" cy="4762"/>
          </a:xfrm>
          <a:prstGeom prst="line">
            <a:avLst/>
          </a:prstGeom>
          <a:noFill/>
          <a:ln w="9525">
            <a:solidFill>
              <a:srgbClr val="000000"/>
            </a:solidFill>
            <a:round/>
            <a:headEnd/>
            <a:tailEnd type="triangle" w="med" len="med"/>
          </a:ln>
        </p:spPr>
        <p:txBody>
          <a:bodyPr/>
          <a:lstStyle/>
          <a:p>
            <a:endParaRPr lang="en-US"/>
          </a:p>
        </p:txBody>
      </p:sp>
      <p:sp>
        <p:nvSpPr>
          <p:cNvPr id="55315" name="Rectangle 80"/>
          <p:cNvSpPr>
            <a:spLocks noGrp="1" noChangeArrowheads="1"/>
          </p:cNvSpPr>
          <p:nvPr>
            <p:ph type="title"/>
          </p:nvPr>
        </p:nvSpPr>
        <p:spPr>
          <a:xfrm>
            <a:off x="654050" y="166688"/>
            <a:ext cx="7772400" cy="266700"/>
          </a:xfrm>
          <a:noFill/>
        </p:spPr>
        <p:txBody>
          <a:bodyPr lIns="92075" tIns="46038" rIns="92075" bIns="46038"/>
          <a:lstStyle/>
          <a:p>
            <a:pPr eaLnBrk="1" hangingPunct="1">
              <a:tabLst>
                <a:tab pos="6175375" algn="l"/>
              </a:tabLst>
            </a:pPr>
            <a:r>
              <a:rPr lang="en-US" dirty="0" smtClean="0"/>
              <a:t>Example of Group Failover Intent</a:t>
            </a:r>
          </a:p>
        </p:txBody>
      </p:sp>
      <p:sp>
        <p:nvSpPr>
          <p:cNvPr id="1577041" name="Text Box 81"/>
          <p:cNvSpPr txBox="1">
            <a:spLocks noChangeArrowheads="1"/>
          </p:cNvSpPr>
          <p:nvPr/>
        </p:nvSpPr>
        <p:spPr bwMode="auto">
          <a:xfrm>
            <a:off x="4495800" y="2819400"/>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sp>
        <p:nvSpPr>
          <p:cNvPr id="1577042" name="Text Box 82"/>
          <p:cNvSpPr txBox="1">
            <a:spLocks noChangeArrowheads="1"/>
          </p:cNvSpPr>
          <p:nvPr/>
        </p:nvSpPr>
        <p:spPr bwMode="auto">
          <a:xfrm>
            <a:off x="6800850" y="2819400"/>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grpSp>
        <p:nvGrpSpPr>
          <p:cNvPr id="9" name="Group 83"/>
          <p:cNvGrpSpPr>
            <a:grpSpLocks/>
          </p:cNvGrpSpPr>
          <p:nvPr/>
        </p:nvGrpSpPr>
        <p:grpSpPr bwMode="auto">
          <a:xfrm>
            <a:off x="1031875" y="3316288"/>
            <a:ext cx="7947025" cy="2689225"/>
            <a:chOff x="650" y="2089"/>
            <a:chExt cx="5006" cy="1694"/>
          </a:xfrm>
        </p:grpSpPr>
        <p:sp>
          <p:nvSpPr>
            <p:cNvPr id="1577044" name="Rectangle 84"/>
            <p:cNvSpPr>
              <a:spLocks noChangeArrowheads="1"/>
            </p:cNvSpPr>
            <p:nvPr/>
          </p:nvSpPr>
          <p:spPr bwMode="auto">
            <a:xfrm>
              <a:off x="1115" y="2373"/>
              <a:ext cx="4541" cy="1380"/>
            </a:xfrm>
            <a:prstGeom prst="rect">
              <a:avLst/>
            </a:prstGeom>
            <a:gradFill rotWithShape="0">
              <a:gsLst>
                <a:gs pos="0">
                  <a:srgbClr val="DDDDDD"/>
                </a:gs>
                <a:gs pos="50000">
                  <a:schemeClr val="bg1"/>
                </a:gs>
                <a:gs pos="100000">
                  <a:srgbClr val="DDDDDD"/>
                </a:gs>
              </a:gsLst>
              <a:lin ang="5400000" scaled="1"/>
            </a:gradFill>
            <a:ln w="9525">
              <a:solidFill>
                <a:schemeClr val="folHlink"/>
              </a:solidFill>
              <a:miter lim="800000"/>
              <a:headEnd/>
              <a:tailEnd/>
            </a:ln>
            <a:effectLst/>
          </p:spPr>
          <p:txBody>
            <a:bodyPr wrap="none" anchor="ctr"/>
            <a:lstStyle/>
            <a:p>
              <a:pPr>
                <a:defRPr/>
              </a:pPr>
              <a:endParaRPr lang="en-US"/>
            </a:p>
          </p:txBody>
        </p:sp>
        <p:sp>
          <p:nvSpPr>
            <p:cNvPr id="1577045" name="Text Box 85"/>
            <p:cNvSpPr txBox="1">
              <a:spLocks noChangeArrowheads="1"/>
            </p:cNvSpPr>
            <p:nvPr/>
          </p:nvSpPr>
          <p:spPr bwMode="auto">
            <a:xfrm>
              <a:off x="2999" y="3610"/>
              <a:ext cx="767" cy="173"/>
            </a:xfrm>
            <a:prstGeom prst="rect">
              <a:avLst/>
            </a:prstGeom>
            <a:noFill/>
            <a:ln w="9525">
              <a:noFill/>
              <a:miter lim="800000"/>
              <a:headEnd/>
              <a:tailEnd/>
            </a:ln>
            <a:effectLst/>
          </p:spPr>
          <p:txBody>
            <a:bodyPr>
              <a:spAutoFit/>
            </a:bodyPr>
            <a:lstStyle/>
            <a:p>
              <a:pPr algn="l" eaLnBrk="1" hangingPunct="1">
                <a:defRPr/>
              </a:pPr>
              <a:r>
                <a:rPr lang="en-US" sz="1200">
                  <a:effectLst>
                    <a:outerShdw blurRad="38100" dist="38100" dir="2700000" algn="tl">
                      <a:srgbClr val="C0C0C0"/>
                    </a:outerShdw>
                  </a:effectLst>
                  <a:cs typeface="Arial" charset="0"/>
                </a:rPr>
                <a:t>Replica FOU</a:t>
              </a:r>
            </a:p>
          </p:txBody>
        </p:sp>
        <p:sp>
          <p:nvSpPr>
            <p:cNvPr id="55323" name="AutoShape 86"/>
            <p:cNvSpPr>
              <a:spLocks noChangeArrowheads="1"/>
            </p:cNvSpPr>
            <p:nvPr/>
          </p:nvSpPr>
          <p:spPr bwMode="auto">
            <a:xfrm>
              <a:off x="1270" y="2425"/>
              <a:ext cx="1323" cy="1152"/>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grpSp>
          <p:nvGrpSpPr>
            <p:cNvPr id="55324" name="Group 87"/>
            <p:cNvGrpSpPr>
              <a:grpSpLocks/>
            </p:cNvGrpSpPr>
            <p:nvPr/>
          </p:nvGrpSpPr>
          <p:grpSpPr bwMode="auto">
            <a:xfrm>
              <a:off x="1673" y="2880"/>
              <a:ext cx="535" cy="396"/>
              <a:chOff x="1660" y="3017"/>
              <a:chExt cx="535" cy="396"/>
            </a:xfrm>
          </p:grpSpPr>
          <p:grpSp>
            <p:nvGrpSpPr>
              <p:cNvPr id="55368" name="Group 88"/>
              <p:cNvGrpSpPr>
                <a:grpSpLocks/>
              </p:cNvGrpSpPr>
              <p:nvPr/>
            </p:nvGrpSpPr>
            <p:grpSpPr bwMode="auto">
              <a:xfrm>
                <a:off x="1660" y="3017"/>
                <a:ext cx="535" cy="396"/>
                <a:chOff x="860" y="2734"/>
                <a:chExt cx="360" cy="195"/>
              </a:xfrm>
            </p:grpSpPr>
            <p:sp>
              <p:nvSpPr>
                <p:cNvPr id="55370" name="Line 89"/>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371" name="AutoShape 90"/>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372" name="Line 91"/>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373" name="Oval 92"/>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374" name="Line 93"/>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375" name="Rectangle 94"/>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376" name="AutoShape 95"/>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377" name="AutoShape 96"/>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378" name="Line 97"/>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379" name="Rectangle 98"/>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7059" name="AutoShape 99"/>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381" name="Line 100"/>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382" name="Rectangle 101"/>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383" name="Oval 102"/>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369" name="Text Box 103"/>
              <p:cNvSpPr txBox="1">
                <a:spLocks noChangeArrowheads="1"/>
              </p:cNvSpPr>
              <p:nvPr/>
            </p:nvSpPr>
            <p:spPr bwMode="auto">
              <a:xfrm>
                <a:off x="1818" y="3144"/>
                <a:ext cx="281" cy="231"/>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A’</a:t>
                </a:r>
              </a:p>
            </p:txBody>
          </p:sp>
        </p:grpSp>
        <p:sp>
          <p:nvSpPr>
            <p:cNvPr id="55325" name="AutoShape 104"/>
            <p:cNvSpPr>
              <a:spLocks noChangeArrowheads="1"/>
            </p:cNvSpPr>
            <p:nvPr/>
          </p:nvSpPr>
          <p:spPr bwMode="auto">
            <a:xfrm>
              <a:off x="2749" y="2421"/>
              <a:ext cx="1323" cy="1152"/>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grpSp>
          <p:nvGrpSpPr>
            <p:cNvPr id="55326" name="Group 105"/>
            <p:cNvGrpSpPr>
              <a:grpSpLocks/>
            </p:cNvGrpSpPr>
            <p:nvPr/>
          </p:nvGrpSpPr>
          <p:grpSpPr bwMode="auto">
            <a:xfrm>
              <a:off x="3113" y="2880"/>
              <a:ext cx="535" cy="396"/>
              <a:chOff x="3139" y="3013"/>
              <a:chExt cx="535" cy="396"/>
            </a:xfrm>
          </p:grpSpPr>
          <p:grpSp>
            <p:nvGrpSpPr>
              <p:cNvPr id="55352" name="Group 106"/>
              <p:cNvGrpSpPr>
                <a:grpSpLocks/>
              </p:cNvGrpSpPr>
              <p:nvPr/>
            </p:nvGrpSpPr>
            <p:grpSpPr bwMode="auto">
              <a:xfrm>
                <a:off x="3139" y="3013"/>
                <a:ext cx="535" cy="396"/>
                <a:chOff x="860" y="2734"/>
                <a:chExt cx="360" cy="195"/>
              </a:xfrm>
            </p:grpSpPr>
            <p:sp>
              <p:nvSpPr>
                <p:cNvPr id="55354" name="Line 107"/>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355" name="AutoShape 108"/>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356" name="Line 109"/>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357" name="Oval 110"/>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358" name="Line 111"/>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359" name="Rectangle 112"/>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360" name="AutoShape 113"/>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361" name="AutoShape 114"/>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362" name="Line 115"/>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363" name="Rectangle 116"/>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7077" name="AutoShape 117"/>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365" name="Line 118"/>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366" name="Rectangle 119"/>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367" name="Oval 120"/>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353" name="Text Box 121"/>
              <p:cNvSpPr txBox="1">
                <a:spLocks noChangeArrowheads="1"/>
              </p:cNvSpPr>
              <p:nvPr/>
            </p:nvSpPr>
            <p:spPr bwMode="auto">
              <a:xfrm>
                <a:off x="3297" y="3131"/>
                <a:ext cx="273" cy="231"/>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B’</a:t>
                </a:r>
              </a:p>
            </p:txBody>
          </p:sp>
        </p:grpSp>
        <p:sp>
          <p:nvSpPr>
            <p:cNvPr id="55327" name="AutoShape 122"/>
            <p:cNvSpPr>
              <a:spLocks noChangeArrowheads="1"/>
            </p:cNvSpPr>
            <p:nvPr/>
          </p:nvSpPr>
          <p:spPr bwMode="auto">
            <a:xfrm>
              <a:off x="4217" y="2400"/>
              <a:ext cx="1323" cy="1152"/>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grpSp>
          <p:nvGrpSpPr>
            <p:cNvPr id="55328" name="Group 123"/>
            <p:cNvGrpSpPr>
              <a:grpSpLocks/>
            </p:cNvGrpSpPr>
            <p:nvPr/>
          </p:nvGrpSpPr>
          <p:grpSpPr bwMode="auto">
            <a:xfrm>
              <a:off x="4512" y="2868"/>
              <a:ext cx="535" cy="396"/>
              <a:chOff x="4607" y="3005"/>
              <a:chExt cx="535" cy="396"/>
            </a:xfrm>
          </p:grpSpPr>
          <p:grpSp>
            <p:nvGrpSpPr>
              <p:cNvPr id="55336" name="Group 124"/>
              <p:cNvGrpSpPr>
                <a:grpSpLocks/>
              </p:cNvGrpSpPr>
              <p:nvPr/>
            </p:nvGrpSpPr>
            <p:grpSpPr bwMode="auto">
              <a:xfrm>
                <a:off x="4607" y="3005"/>
                <a:ext cx="535" cy="396"/>
                <a:chOff x="860" y="2734"/>
                <a:chExt cx="360" cy="195"/>
              </a:xfrm>
            </p:grpSpPr>
            <p:sp>
              <p:nvSpPr>
                <p:cNvPr id="55338" name="Line 125"/>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55339" name="AutoShape 126"/>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55340" name="Line 127"/>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55341" name="Oval 128"/>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55342" name="Line 129"/>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55343" name="Rectangle 130"/>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5344" name="AutoShape 131"/>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55345" name="AutoShape 132"/>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55346" name="Line 133"/>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55347" name="Rectangle 134"/>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77095" name="AutoShape 135"/>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55349" name="Line 136"/>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55350" name="Rectangle 137"/>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351" name="Oval 138"/>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55337" name="Text Box 139"/>
              <p:cNvSpPr txBox="1">
                <a:spLocks noChangeArrowheads="1"/>
              </p:cNvSpPr>
              <p:nvPr/>
            </p:nvSpPr>
            <p:spPr bwMode="auto">
              <a:xfrm>
                <a:off x="4774" y="3132"/>
                <a:ext cx="298" cy="231"/>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C’</a:t>
                </a:r>
              </a:p>
            </p:txBody>
          </p:sp>
        </p:grpSp>
        <p:sp>
          <p:nvSpPr>
            <p:cNvPr id="55329" name="Line 140"/>
            <p:cNvSpPr>
              <a:spLocks noChangeShapeType="1"/>
            </p:cNvSpPr>
            <p:nvPr/>
          </p:nvSpPr>
          <p:spPr bwMode="auto">
            <a:xfrm>
              <a:off x="3600" y="3066"/>
              <a:ext cx="919" cy="6"/>
            </a:xfrm>
            <a:prstGeom prst="line">
              <a:avLst/>
            </a:prstGeom>
            <a:noFill/>
            <a:ln w="9525">
              <a:solidFill>
                <a:schemeClr val="tx1"/>
              </a:solidFill>
              <a:round/>
              <a:headEnd/>
              <a:tailEnd type="triangle" w="med" len="med"/>
            </a:ln>
          </p:spPr>
          <p:txBody>
            <a:bodyPr/>
            <a:lstStyle/>
            <a:p>
              <a:endParaRPr lang="en-US"/>
            </a:p>
          </p:txBody>
        </p:sp>
        <p:sp>
          <p:nvSpPr>
            <p:cNvPr id="55330" name="Line 141"/>
            <p:cNvSpPr>
              <a:spLocks noChangeShapeType="1"/>
            </p:cNvSpPr>
            <p:nvPr/>
          </p:nvSpPr>
          <p:spPr bwMode="auto">
            <a:xfrm flipV="1">
              <a:off x="2150" y="3069"/>
              <a:ext cx="961" cy="3"/>
            </a:xfrm>
            <a:prstGeom prst="line">
              <a:avLst/>
            </a:prstGeom>
            <a:noFill/>
            <a:ln w="9525">
              <a:solidFill>
                <a:schemeClr val="tx1"/>
              </a:solidFill>
              <a:round/>
              <a:headEnd/>
              <a:tailEnd type="triangle" w="med" len="med"/>
            </a:ln>
          </p:spPr>
          <p:txBody>
            <a:bodyPr/>
            <a:lstStyle/>
            <a:p>
              <a:endParaRPr lang="en-US"/>
            </a:p>
          </p:txBody>
        </p:sp>
        <p:sp>
          <p:nvSpPr>
            <p:cNvPr id="55331" name="Text Box 142"/>
            <p:cNvSpPr txBox="1">
              <a:spLocks noChangeArrowheads="1"/>
            </p:cNvSpPr>
            <p:nvPr/>
          </p:nvSpPr>
          <p:spPr bwMode="auto">
            <a:xfrm rot="2777370">
              <a:off x="714" y="2588"/>
              <a:ext cx="807" cy="173"/>
            </a:xfrm>
            <a:prstGeom prst="rect">
              <a:avLst/>
            </a:prstGeom>
            <a:noFill/>
            <a:ln w="9525">
              <a:noFill/>
              <a:miter lim="800000"/>
              <a:headEnd/>
              <a:tailEnd/>
            </a:ln>
          </p:spPr>
          <p:txBody>
            <a:bodyPr>
              <a:spAutoFit/>
            </a:bodyPr>
            <a:lstStyle/>
            <a:p>
              <a:pPr algn="l" eaLnBrk="1" hangingPunct="1"/>
              <a:r>
                <a:rPr lang="en-US" sz="1200">
                  <a:solidFill>
                    <a:srgbClr val="0000CC"/>
                  </a:solidFill>
                  <a:cs typeface="Arial" charset="0"/>
                </a:rPr>
                <a:t>secondary IOR</a:t>
              </a:r>
            </a:p>
          </p:txBody>
        </p:sp>
        <p:sp>
          <p:nvSpPr>
            <p:cNvPr id="55332" name="Line 143"/>
            <p:cNvSpPr>
              <a:spLocks noChangeShapeType="1"/>
            </p:cNvSpPr>
            <p:nvPr/>
          </p:nvSpPr>
          <p:spPr bwMode="auto">
            <a:xfrm>
              <a:off x="650" y="2089"/>
              <a:ext cx="1030" cy="983"/>
            </a:xfrm>
            <a:prstGeom prst="line">
              <a:avLst/>
            </a:prstGeom>
            <a:noFill/>
            <a:ln w="9525">
              <a:solidFill>
                <a:srgbClr val="0000CC"/>
              </a:solidFill>
              <a:prstDash val="sysDot"/>
              <a:round/>
              <a:headEnd/>
              <a:tailEnd type="triangle" w="med" len="med"/>
            </a:ln>
          </p:spPr>
          <p:txBody>
            <a:bodyPr/>
            <a:lstStyle/>
            <a:p>
              <a:endParaRPr lang="en-US"/>
            </a:p>
          </p:txBody>
        </p:sp>
        <p:sp>
          <p:nvSpPr>
            <p:cNvPr id="1577104" name="Text Box 144"/>
            <p:cNvSpPr txBox="1">
              <a:spLocks noChangeArrowheads="1"/>
            </p:cNvSpPr>
            <p:nvPr/>
          </p:nvSpPr>
          <p:spPr bwMode="auto">
            <a:xfrm>
              <a:off x="1344" y="3350"/>
              <a:ext cx="1188" cy="154"/>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sp>
          <p:nvSpPr>
            <p:cNvPr id="1577105" name="Text Box 145"/>
            <p:cNvSpPr txBox="1">
              <a:spLocks noChangeArrowheads="1"/>
            </p:cNvSpPr>
            <p:nvPr/>
          </p:nvSpPr>
          <p:spPr bwMode="auto">
            <a:xfrm>
              <a:off x="2796" y="3350"/>
              <a:ext cx="1188" cy="154"/>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sp>
          <p:nvSpPr>
            <p:cNvPr id="1577106" name="Text Box 146"/>
            <p:cNvSpPr txBox="1">
              <a:spLocks noChangeArrowheads="1"/>
            </p:cNvSpPr>
            <p:nvPr/>
          </p:nvSpPr>
          <p:spPr bwMode="auto">
            <a:xfrm>
              <a:off x="4284" y="3350"/>
              <a:ext cx="1188" cy="154"/>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grpSp>
      <p:sp>
        <p:nvSpPr>
          <p:cNvPr id="1577107" name="AutoShape 147"/>
          <p:cNvSpPr>
            <a:spLocks noChangeArrowheads="1"/>
          </p:cNvSpPr>
          <p:nvPr/>
        </p:nvSpPr>
        <p:spPr bwMode="auto">
          <a:xfrm>
            <a:off x="304800" y="1066800"/>
            <a:ext cx="1600200" cy="838200"/>
          </a:xfrm>
          <a:prstGeom prst="wedgeRoundRectCallout">
            <a:avLst>
              <a:gd name="adj1" fmla="val 114583"/>
              <a:gd name="adj2" fmla="val 98866"/>
              <a:gd name="adj3" fmla="val 16667"/>
            </a:avLst>
          </a:prstGeom>
          <a:solidFill>
            <a:srgbClr val="CC99FF"/>
          </a:solidFill>
          <a:ln w="9525">
            <a:noFill/>
            <a:miter lim="800000"/>
            <a:headEnd/>
            <a:tailEnd/>
          </a:ln>
        </p:spPr>
        <p:txBody>
          <a:bodyPr/>
          <a:lstStyle/>
          <a:p>
            <a:r>
              <a:rPr lang="en-US" sz="1800" b="0">
                <a:cs typeface="Arial" charset="0"/>
              </a:rPr>
              <a:t>Primary Component</a:t>
            </a:r>
          </a:p>
        </p:txBody>
      </p:sp>
      <p:sp>
        <p:nvSpPr>
          <p:cNvPr id="1577108" name="AutoShape 148"/>
          <p:cNvSpPr>
            <a:spLocks noChangeArrowheads="1"/>
          </p:cNvSpPr>
          <p:nvPr/>
        </p:nvSpPr>
        <p:spPr bwMode="auto">
          <a:xfrm>
            <a:off x="228600" y="5105400"/>
            <a:ext cx="1600200" cy="838200"/>
          </a:xfrm>
          <a:prstGeom prst="wedgeRoundRectCallout">
            <a:avLst>
              <a:gd name="adj1" fmla="val 120139"/>
              <a:gd name="adj2" fmla="val -46593"/>
              <a:gd name="adj3" fmla="val 16667"/>
            </a:avLst>
          </a:prstGeom>
          <a:solidFill>
            <a:srgbClr val="CC99FF"/>
          </a:solidFill>
          <a:ln w="9525">
            <a:noFill/>
            <a:miter lim="800000"/>
            <a:headEnd/>
            <a:tailEnd/>
          </a:ln>
        </p:spPr>
        <p:txBody>
          <a:bodyPr/>
          <a:lstStyle/>
          <a:p>
            <a:r>
              <a:rPr lang="en-US" sz="1800" b="0">
                <a:cs typeface="Arial" charset="0"/>
              </a:rPr>
              <a:t>Replica Component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7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07" grpId="0" animBg="1"/>
      <p:bldP spid="15771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1"/>
          </p:nvPr>
        </p:nvSpPr>
        <p:spPr>
          <a:noFill/>
        </p:spPr>
        <p:txBody>
          <a:bodyPr/>
          <a:lstStyle/>
          <a:p>
            <a:fld id="{B80D1682-63D5-4771-B0AB-17A2EC005D52}" type="slidenum">
              <a:rPr lang="en-US"/>
              <a:pPr/>
              <a:t>46</a:t>
            </a:fld>
            <a:endParaRPr lang="en-US"/>
          </a:p>
        </p:txBody>
      </p:sp>
      <p:pic>
        <p:nvPicPr>
          <p:cNvPr id="1583106" name="Picture 2" descr="coord">
            <a:hlinkClick r:id="rId3" action="ppaction://hlinksldjump"/>
          </p:cNvPr>
          <p:cNvPicPr>
            <a:picLocks noChangeAspect="1" noChangeArrowheads="1"/>
          </p:cNvPicPr>
          <p:nvPr/>
        </p:nvPicPr>
        <p:blipFill>
          <a:blip r:embed="rId4" cstate="print"/>
          <a:srcRect b="21391"/>
          <a:stretch>
            <a:fillRect/>
          </a:stretch>
        </p:blipFill>
        <p:spPr bwMode="auto">
          <a:xfrm>
            <a:off x="5562600" y="4978400"/>
            <a:ext cx="990600" cy="812800"/>
          </a:xfrm>
          <a:prstGeom prst="rect">
            <a:avLst/>
          </a:prstGeom>
          <a:noFill/>
          <a:ln w="9525">
            <a:noFill/>
            <a:miter lim="800000"/>
            <a:headEnd/>
            <a:tailEnd/>
          </a:ln>
        </p:spPr>
      </p:pic>
      <p:sp>
        <p:nvSpPr>
          <p:cNvPr id="1583107" name="Rectangle 3"/>
          <p:cNvSpPr>
            <a:spLocks noChangeArrowheads="1"/>
          </p:cNvSpPr>
          <p:nvPr/>
        </p:nvSpPr>
        <p:spPr bwMode="auto">
          <a:xfrm>
            <a:off x="990600" y="609600"/>
            <a:ext cx="6805613" cy="274638"/>
          </a:xfrm>
          <a:prstGeom prst="rect">
            <a:avLst/>
          </a:prstGeom>
          <a:noFill/>
          <a:ln w="9525">
            <a:noFill/>
            <a:miter lim="800000"/>
            <a:headEnd/>
            <a:tailEnd/>
          </a:ln>
          <a:effectLst>
            <a:outerShdw dist="17961" dir="2700000" algn="ctr" rotWithShape="0">
              <a:schemeClr val="tx2"/>
            </a:outerShdw>
          </a:effectLst>
        </p:spPr>
        <p:txBody>
          <a:bodyPr lIns="0" tIns="0" rIns="0" bIns="0" anchor="ctr">
            <a:spAutoFit/>
          </a:bodyPr>
          <a:lstStyle/>
          <a:p>
            <a:pPr algn="l" eaLnBrk="1" hangingPunct="1">
              <a:defRPr/>
            </a:pPr>
            <a:r>
              <a:rPr lang="en-US" sz="2400">
                <a:solidFill>
                  <a:srgbClr val="800000"/>
                </a:solidFill>
                <a:latin typeface="Arial Narrow" pitchFamily="34" charset="0"/>
              </a:rPr>
              <a:t> </a:t>
            </a:r>
            <a:endParaRPr lang="en-US">
              <a:solidFill>
                <a:srgbClr val="FF0000"/>
              </a:solidFill>
              <a:latin typeface="Arial Narrow" pitchFamily="34" charset="0"/>
            </a:endParaRPr>
          </a:p>
        </p:txBody>
      </p:sp>
      <p:pic>
        <p:nvPicPr>
          <p:cNvPr id="1583108" name="Picture 4" descr="SharedRiskGroup">
            <a:hlinkClick r:id="rId5" action="ppaction://hlinksldjump"/>
          </p:cNvPr>
          <p:cNvPicPr>
            <a:picLocks noChangeAspect="1" noChangeArrowheads="1"/>
          </p:cNvPicPr>
          <p:nvPr/>
        </p:nvPicPr>
        <p:blipFill>
          <a:blip r:embed="rId6" cstate="print"/>
          <a:srcRect/>
          <a:stretch>
            <a:fillRect/>
          </a:stretch>
        </p:blipFill>
        <p:spPr bwMode="auto">
          <a:xfrm>
            <a:off x="5791200" y="4116388"/>
            <a:ext cx="762000" cy="684212"/>
          </a:xfrm>
          <a:prstGeom prst="rect">
            <a:avLst/>
          </a:prstGeom>
          <a:noFill/>
          <a:ln w="9525">
            <a:noFill/>
            <a:miter lim="800000"/>
            <a:headEnd/>
            <a:tailEnd/>
          </a:ln>
        </p:spPr>
      </p:pic>
      <p:pic>
        <p:nvPicPr>
          <p:cNvPr id="1583109" name="Picture 5" descr="FOU">
            <a:hlinkClick r:id="rId3" action="ppaction://hlinksldjump"/>
          </p:cNvPr>
          <p:cNvPicPr>
            <a:picLocks noChangeAspect="1" noChangeArrowheads="1"/>
          </p:cNvPicPr>
          <p:nvPr/>
        </p:nvPicPr>
        <p:blipFill>
          <a:blip r:embed="rId7" cstate="print"/>
          <a:srcRect/>
          <a:stretch>
            <a:fillRect/>
          </a:stretch>
        </p:blipFill>
        <p:spPr bwMode="auto">
          <a:xfrm>
            <a:off x="5867400" y="1982788"/>
            <a:ext cx="533400" cy="533400"/>
          </a:xfrm>
          <a:prstGeom prst="rect">
            <a:avLst/>
          </a:prstGeom>
          <a:noFill/>
          <a:ln w="9525">
            <a:noFill/>
            <a:miter lim="800000"/>
            <a:headEnd/>
            <a:tailEnd/>
          </a:ln>
        </p:spPr>
      </p:pic>
      <p:pic>
        <p:nvPicPr>
          <p:cNvPr id="1583110" name="Picture 6" descr="RPG"/>
          <p:cNvPicPr>
            <a:picLocks noChangeAspect="1" noChangeArrowheads="1"/>
          </p:cNvPicPr>
          <p:nvPr/>
        </p:nvPicPr>
        <p:blipFill>
          <a:blip r:embed="rId8" cstate="print"/>
          <a:srcRect/>
          <a:stretch>
            <a:fillRect/>
          </a:stretch>
        </p:blipFill>
        <p:spPr bwMode="auto">
          <a:xfrm>
            <a:off x="5867400" y="2973388"/>
            <a:ext cx="508000" cy="609600"/>
          </a:xfrm>
          <a:prstGeom prst="rect">
            <a:avLst/>
          </a:prstGeom>
          <a:noFill/>
          <a:ln w="9525">
            <a:noFill/>
            <a:miter lim="800000"/>
            <a:headEnd/>
            <a:tailEnd/>
          </a:ln>
        </p:spPr>
      </p:pic>
      <p:sp>
        <p:nvSpPr>
          <p:cNvPr id="56328" name="Rectangle 7"/>
          <p:cNvSpPr>
            <a:spLocks noGrp="1" noChangeArrowheads="1"/>
          </p:cNvSpPr>
          <p:nvPr>
            <p:ph type="title"/>
          </p:nvPr>
        </p:nvSpPr>
        <p:spPr>
          <a:noFill/>
        </p:spPr>
        <p:txBody>
          <a:bodyPr lIns="92075" tIns="46038" rIns="92075" bIns="46038"/>
          <a:lstStyle/>
          <a:p>
            <a:pPr eaLnBrk="1" hangingPunct="1"/>
            <a:r>
              <a:rPr lang="en-US" smtClean="0"/>
              <a:t>CQML FT Modeling Abstractions</a:t>
            </a:r>
          </a:p>
        </p:txBody>
      </p:sp>
      <p:sp>
        <p:nvSpPr>
          <p:cNvPr id="1583112" name="Rectangle 8"/>
          <p:cNvSpPr>
            <a:spLocks noGrp="1" noChangeArrowheads="1"/>
          </p:cNvSpPr>
          <p:nvPr>
            <p:ph type="body" idx="1"/>
          </p:nvPr>
        </p:nvSpPr>
        <p:spPr>
          <a:xfrm>
            <a:off x="152400" y="1619250"/>
            <a:ext cx="5410200" cy="3048000"/>
          </a:xfrm>
          <a:noFill/>
        </p:spPr>
        <p:txBody>
          <a:bodyPr lIns="92075" tIns="46038" rIns="92075" bIns="46038"/>
          <a:lstStyle/>
          <a:p>
            <a:pPr eaLnBrk="1" hangingPunct="1"/>
            <a:r>
              <a:rPr lang="en-US" sz="2000" b="1" dirty="0" smtClean="0"/>
              <a:t>Fail-over Unit (FOU):</a:t>
            </a:r>
            <a:r>
              <a:rPr lang="en-US" sz="2000" dirty="0" smtClean="0"/>
              <a:t> Abstracts away details of granularity of protection (e.g. Component, Assembly, App-string)</a:t>
            </a:r>
          </a:p>
          <a:p>
            <a:pPr eaLnBrk="1" hangingPunct="1"/>
            <a:r>
              <a:rPr lang="en-US" sz="2000" b="1" dirty="0" smtClean="0"/>
              <a:t>Replica Group (RPG):</a:t>
            </a:r>
            <a:r>
              <a:rPr lang="en-US" sz="2000" dirty="0" smtClean="0"/>
              <a:t> Abstracts away fault-tolerance policy details (e.g. Active/passive replication, state-synchronization, topology of replica)</a:t>
            </a:r>
            <a:endParaRPr lang="en-US" sz="2000" b="1" dirty="0" smtClean="0"/>
          </a:p>
          <a:p>
            <a:pPr eaLnBrk="1" hangingPunct="1"/>
            <a:r>
              <a:rPr lang="en-US" sz="2000" b="1" dirty="0" smtClean="0"/>
              <a:t>Shared Risk Group (SRG):</a:t>
            </a:r>
            <a:r>
              <a:rPr lang="en-US" sz="2000" dirty="0" smtClean="0"/>
              <a:t> Captures associations related to risk. (e.g. shared power supply among processors, shared LAN)</a:t>
            </a:r>
          </a:p>
        </p:txBody>
      </p:sp>
      <p:sp>
        <p:nvSpPr>
          <p:cNvPr id="1583113" name="Text Box 9"/>
          <p:cNvSpPr txBox="1">
            <a:spLocks noChangeArrowheads="1"/>
          </p:cNvSpPr>
          <p:nvPr/>
        </p:nvSpPr>
        <p:spPr bwMode="auto">
          <a:xfrm>
            <a:off x="6705600" y="1906588"/>
            <a:ext cx="2362200" cy="641350"/>
          </a:xfrm>
          <a:prstGeom prst="rect">
            <a:avLst/>
          </a:prstGeom>
          <a:noFill/>
          <a:ln w="9525">
            <a:noFill/>
            <a:miter lim="800000"/>
            <a:headEnd/>
            <a:tailEnd/>
          </a:ln>
        </p:spPr>
        <p:txBody>
          <a:bodyPr>
            <a:spAutoFit/>
          </a:bodyPr>
          <a:lstStyle/>
          <a:p>
            <a:pPr algn="l">
              <a:spcBef>
                <a:spcPct val="50000"/>
              </a:spcBef>
            </a:pPr>
            <a:r>
              <a:rPr lang="en-US" sz="1800" b="0">
                <a:cs typeface="Arial" charset="0"/>
              </a:rPr>
              <a:t>Protection granularity concerns</a:t>
            </a:r>
          </a:p>
        </p:txBody>
      </p:sp>
      <p:sp>
        <p:nvSpPr>
          <p:cNvPr id="1583114" name="Text Box 10"/>
          <p:cNvSpPr txBox="1">
            <a:spLocks noChangeArrowheads="1"/>
          </p:cNvSpPr>
          <p:nvPr/>
        </p:nvSpPr>
        <p:spPr bwMode="auto">
          <a:xfrm>
            <a:off x="6553200" y="2897188"/>
            <a:ext cx="2514600" cy="641350"/>
          </a:xfrm>
          <a:prstGeom prst="rect">
            <a:avLst/>
          </a:prstGeom>
          <a:noFill/>
          <a:ln w="9525">
            <a:noFill/>
            <a:miter lim="800000"/>
            <a:headEnd/>
            <a:tailEnd/>
          </a:ln>
        </p:spPr>
        <p:txBody>
          <a:bodyPr>
            <a:spAutoFit/>
          </a:bodyPr>
          <a:lstStyle/>
          <a:p>
            <a:pPr algn="l">
              <a:spcBef>
                <a:spcPct val="50000"/>
              </a:spcBef>
            </a:pPr>
            <a:r>
              <a:rPr lang="en-US" sz="1800" b="0">
                <a:cs typeface="Arial" charset="0"/>
              </a:rPr>
              <a:t>State-synchronization concerns</a:t>
            </a:r>
          </a:p>
        </p:txBody>
      </p:sp>
      <p:sp>
        <p:nvSpPr>
          <p:cNvPr id="1583115" name="Text Box 11"/>
          <p:cNvSpPr txBox="1">
            <a:spLocks noChangeArrowheads="1"/>
          </p:cNvSpPr>
          <p:nvPr/>
        </p:nvSpPr>
        <p:spPr bwMode="auto">
          <a:xfrm>
            <a:off x="6477000" y="4084638"/>
            <a:ext cx="2514600" cy="641350"/>
          </a:xfrm>
          <a:prstGeom prst="rect">
            <a:avLst/>
          </a:prstGeom>
          <a:noFill/>
          <a:ln w="9525">
            <a:noFill/>
            <a:miter lim="800000"/>
            <a:headEnd/>
            <a:tailEnd/>
          </a:ln>
        </p:spPr>
        <p:txBody>
          <a:bodyPr>
            <a:spAutoFit/>
          </a:bodyPr>
          <a:lstStyle/>
          <a:p>
            <a:pPr algn="l">
              <a:spcBef>
                <a:spcPct val="50000"/>
              </a:spcBef>
            </a:pPr>
            <a:r>
              <a:rPr lang="en-US" sz="1800" b="0">
                <a:cs typeface="Arial" charset="0"/>
              </a:rPr>
              <a:t>Component Placement constraints</a:t>
            </a:r>
          </a:p>
        </p:txBody>
      </p:sp>
      <p:sp>
        <p:nvSpPr>
          <p:cNvPr id="1583116" name="Text Box 12"/>
          <p:cNvSpPr txBox="1">
            <a:spLocks noChangeArrowheads="1"/>
          </p:cNvSpPr>
          <p:nvPr/>
        </p:nvSpPr>
        <p:spPr bwMode="auto">
          <a:xfrm>
            <a:off x="6705600" y="5073650"/>
            <a:ext cx="2362200" cy="641350"/>
          </a:xfrm>
          <a:prstGeom prst="rect">
            <a:avLst/>
          </a:prstGeom>
          <a:noFill/>
          <a:ln w="9525">
            <a:noFill/>
            <a:miter lim="800000"/>
            <a:headEnd/>
            <a:tailEnd/>
          </a:ln>
        </p:spPr>
        <p:txBody>
          <a:bodyPr>
            <a:spAutoFit/>
          </a:bodyPr>
          <a:lstStyle/>
          <a:p>
            <a:pPr algn="l">
              <a:spcBef>
                <a:spcPct val="50000"/>
              </a:spcBef>
            </a:pPr>
            <a:r>
              <a:rPr lang="en-US" sz="1800" b="0">
                <a:cs typeface="Arial" charset="0"/>
              </a:rPr>
              <a:t>Replica Distance Metric</a:t>
            </a:r>
          </a:p>
        </p:txBody>
      </p:sp>
      <p:sp>
        <p:nvSpPr>
          <p:cNvPr id="1583117" name="Text Box 13"/>
          <p:cNvSpPr txBox="1">
            <a:spLocks noChangeArrowheads="1"/>
          </p:cNvSpPr>
          <p:nvPr/>
        </p:nvSpPr>
        <p:spPr bwMode="auto">
          <a:xfrm>
            <a:off x="152400" y="5114925"/>
            <a:ext cx="5486400" cy="1190625"/>
          </a:xfrm>
          <a:prstGeom prst="rect">
            <a:avLst/>
          </a:prstGeom>
          <a:noFill/>
          <a:ln w="9525">
            <a:noFill/>
            <a:miter lim="800000"/>
            <a:headEnd/>
            <a:tailEnd/>
          </a:ln>
        </p:spPr>
        <p:txBody>
          <a:bodyPr>
            <a:spAutoFit/>
          </a:bodyPr>
          <a:lstStyle/>
          <a:p>
            <a:pPr algn="l" eaLnBrk="1" hangingPunct="1">
              <a:spcBef>
                <a:spcPct val="20000"/>
              </a:spcBef>
              <a:buClr>
                <a:srgbClr val="CC3300"/>
              </a:buClr>
              <a:buFont typeface="Wingdings" pitchFamily="2" charset="2"/>
              <a:buNone/>
            </a:pPr>
            <a:r>
              <a:rPr lang="en-US" sz="1800">
                <a:cs typeface="Arial" charset="0"/>
              </a:rPr>
              <a:t>Model Interpreter (component placement constraint solver):</a:t>
            </a:r>
            <a:r>
              <a:rPr lang="en-US" sz="1800" b="0">
                <a:cs typeface="Arial" charset="0"/>
              </a:rPr>
              <a:t> Encapsulates an algorithm for component-node assignment based on replica distance metric</a:t>
            </a:r>
          </a:p>
        </p:txBody>
      </p:sp>
      <p:sp>
        <p:nvSpPr>
          <p:cNvPr id="56335" name="Text Box 14"/>
          <p:cNvSpPr txBox="1">
            <a:spLocks noChangeArrowheads="1"/>
          </p:cNvSpPr>
          <p:nvPr/>
        </p:nvSpPr>
        <p:spPr bwMode="auto">
          <a:xfrm>
            <a:off x="152400" y="704850"/>
            <a:ext cx="5410200" cy="1006475"/>
          </a:xfrm>
          <a:prstGeom prst="rect">
            <a:avLst/>
          </a:prstGeom>
          <a:noFill/>
          <a:ln w="9525">
            <a:noFill/>
            <a:miter lim="800000"/>
            <a:headEnd/>
            <a:tailEnd/>
          </a:ln>
        </p:spPr>
        <p:txBody>
          <a:bodyPr>
            <a:spAutoFit/>
          </a:bodyPr>
          <a:lstStyle/>
          <a:p>
            <a:pPr algn="l" eaLnBrk="1" hangingPunct="1">
              <a:spcBef>
                <a:spcPct val="20000"/>
              </a:spcBef>
              <a:buClr>
                <a:srgbClr val="CC3300"/>
              </a:buClr>
              <a:buFont typeface="Wingdings" pitchFamily="2" charset="2"/>
              <a:buNone/>
            </a:pPr>
            <a:r>
              <a:rPr lang="en-US" sz="2000" dirty="0">
                <a:cs typeface="Arial" charset="0"/>
              </a:rPr>
              <a:t>QoS Enhancements to PICML</a:t>
            </a:r>
            <a:r>
              <a:rPr lang="en-US" sz="2000" b="0" dirty="0">
                <a:cs typeface="Arial" charset="0"/>
              </a:rPr>
              <a:t> (Platform Independent Component Modeling Language) </a:t>
            </a:r>
            <a:r>
              <a:rPr lang="en-US" sz="2000" b="0" dirty="0" err="1">
                <a:cs typeface="Arial" charset="0"/>
              </a:rPr>
              <a:t>Metamodel</a:t>
            </a:r>
            <a:endParaRPr lang="en-US" sz="2000" b="0" dirty="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31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31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3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311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831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3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8311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83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83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83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831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83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112" grpId="0" build="p"/>
      <p:bldP spid="1583113" grpId="0"/>
      <p:bldP spid="1583114" grpId="0"/>
      <p:bldP spid="1583115" grpId="0"/>
      <p:bldP spid="1583116" grpId="0"/>
      <p:bldP spid="15831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4"/>
          <p:cNvSpPr>
            <a:spLocks noGrp="1"/>
          </p:cNvSpPr>
          <p:nvPr>
            <p:ph type="sldNum" sz="quarter" idx="11"/>
          </p:nvPr>
        </p:nvSpPr>
        <p:spPr>
          <a:noFill/>
        </p:spPr>
        <p:txBody>
          <a:bodyPr/>
          <a:lstStyle/>
          <a:p>
            <a:fld id="{EF8FCE7C-7FC1-4B65-BDCC-D9EF27C6ACFC}" type="slidenum">
              <a:rPr lang="en-US"/>
              <a:pPr/>
              <a:t>47</a:t>
            </a:fld>
            <a:endParaRPr lang="en-US"/>
          </a:p>
        </p:txBody>
      </p:sp>
      <p:sp>
        <p:nvSpPr>
          <p:cNvPr id="57347" name="Rectangle 2"/>
          <p:cNvSpPr>
            <a:spLocks noGrp="1" noChangeArrowheads="1"/>
          </p:cNvSpPr>
          <p:nvPr>
            <p:ph type="title"/>
          </p:nvPr>
        </p:nvSpPr>
        <p:spPr>
          <a:xfrm>
            <a:off x="381000" y="76200"/>
            <a:ext cx="8229600" cy="554038"/>
          </a:xfrm>
        </p:spPr>
        <p:txBody>
          <a:bodyPr/>
          <a:lstStyle/>
          <a:p>
            <a:pPr eaLnBrk="1" hangingPunct="1"/>
            <a:r>
              <a:rPr lang="en-US" smtClean="0"/>
              <a:t>CQML RT &amp; NetQoS Modeling Abstractions</a:t>
            </a:r>
          </a:p>
        </p:txBody>
      </p:sp>
      <p:sp>
        <p:nvSpPr>
          <p:cNvPr id="1585155" name="Rectangle 3"/>
          <p:cNvSpPr>
            <a:spLocks noGrp="1" noChangeArrowheads="1"/>
          </p:cNvSpPr>
          <p:nvPr>
            <p:ph type="body" idx="1"/>
          </p:nvPr>
        </p:nvSpPr>
        <p:spPr>
          <a:xfrm>
            <a:off x="152400" y="515424"/>
            <a:ext cx="5502275" cy="3810000"/>
          </a:xfrm>
        </p:spPr>
        <p:txBody>
          <a:bodyPr/>
          <a:lstStyle/>
          <a:p>
            <a:pPr eaLnBrk="1" hangingPunct="1"/>
            <a:r>
              <a:rPr lang="en-US" dirty="0" smtClean="0"/>
              <a:t>Real-time modeling provided by the RT-Model element</a:t>
            </a:r>
          </a:p>
          <a:p>
            <a:pPr lvl="1" eaLnBrk="1" hangingPunct="1"/>
            <a:r>
              <a:rPr lang="en-US" sz="2400" dirty="0" smtClean="0"/>
              <a:t>Leverages known patterns of real-time programming usage:</a:t>
            </a:r>
          </a:p>
          <a:p>
            <a:pPr lvl="2" eaLnBrk="1" hangingPunct="1"/>
            <a:r>
              <a:rPr lang="en-US" dirty="0" smtClean="0"/>
              <a:t>e.g., real-time CORBA</a:t>
            </a:r>
          </a:p>
          <a:p>
            <a:pPr lvl="1" eaLnBrk="1" hangingPunct="1"/>
            <a:r>
              <a:rPr lang="en-US" sz="2400" dirty="0" smtClean="0"/>
              <a:t>Enables modeling of:</a:t>
            </a:r>
          </a:p>
          <a:p>
            <a:pPr lvl="2" eaLnBrk="1" hangingPunct="1"/>
            <a:r>
              <a:rPr lang="en-US" dirty="0" smtClean="0"/>
              <a:t>Priority models, Banded connections, Thread pools, Thread pools with Lanes</a:t>
            </a:r>
          </a:p>
          <a:p>
            <a:pPr lvl="2" eaLnBrk="1" hangingPunct="1"/>
            <a:r>
              <a:rPr lang="en-US" dirty="0" smtClean="0"/>
              <a:t>Resources e.g., CPU, memory</a:t>
            </a:r>
          </a:p>
        </p:txBody>
      </p:sp>
      <p:pic>
        <p:nvPicPr>
          <p:cNvPr id="1585156" name="Picture 4" descr="BandedConnection"/>
          <p:cNvPicPr>
            <a:picLocks noChangeAspect="1" noChangeArrowheads="1"/>
          </p:cNvPicPr>
          <p:nvPr/>
        </p:nvPicPr>
        <p:blipFill>
          <a:blip r:embed="rId2" cstate="print"/>
          <a:srcRect/>
          <a:stretch>
            <a:fillRect/>
          </a:stretch>
        </p:blipFill>
        <p:spPr bwMode="auto">
          <a:xfrm>
            <a:off x="6619875" y="2086201"/>
            <a:ext cx="1066800" cy="788988"/>
          </a:xfrm>
          <a:prstGeom prst="rect">
            <a:avLst/>
          </a:prstGeom>
          <a:noFill/>
          <a:ln w="9525">
            <a:noFill/>
            <a:miter lim="800000"/>
            <a:headEnd/>
            <a:tailEnd/>
          </a:ln>
        </p:spPr>
      </p:pic>
      <p:pic>
        <p:nvPicPr>
          <p:cNvPr id="1585157" name="Picture 5" descr="Lanes"/>
          <p:cNvPicPr>
            <a:picLocks noChangeAspect="1" noChangeArrowheads="1"/>
          </p:cNvPicPr>
          <p:nvPr/>
        </p:nvPicPr>
        <p:blipFill>
          <a:blip r:embed="rId3" cstate="print"/>
          <a:srcRect/>
          <a:stretch>
            <a:fillRect/>
          </a:stretch>
        </p:blipFill>
        <p:spPr bwMode="auto">
          <a:xfrm>
            <a:off x="5797941" y="3385247"/>
            <a:ext cx="914400" cy="895350"/>
          </a:xfrm>
          <a:prstGeom prst="rect">
            <a:avLst/>
          </a:prstGeom>
          <a:noFill/>
          <a:ln w="9525">
            <a:noFill/>
            <a:miter lim="800000"/>
            <a:headEnd/>
            <a:tailEnd/>
          </a:ln>
        </p:spPr>
      </p:pic>
      <p:pic>
        <p:nvPicPr>
          <p:cNvPr id="1585158" name="Picture 6" descr="PriorityModelPolicy"/>
          <p:cNvPicPr>
            <a:picLocks noChangeAspect="1" noChangeArrowheads="1"/>
          </p:cNvPicPr>
          <p:nvPr/>
        </p:nvPicPr>
        <p:blipFill>
          <a:blip r:embed="rId4" cstate="print"/>
          <a:srcRect/>
          <a:stretch>
            <a:fillRect/>
          </a:stretch>
        </p:blipFill>
        <p:spPr bwMode="auto">
          <a:xfrm>
            <a:off x="6848475" y="1324201"/>
            <a:ext cx="685800" cy="685800"/>
          </a:xfrm>
          <a:prstGeom prst="rect">
            <a:avLst/>
          </a:prstGeom>
          <a:noFill/>
          <a:ln w="9525">
            <a:noFill/>
            <a:miter lim="800000"/>
            <a:headEnd/>
            <a:tailEnd/>
          </a:ln>
        </p:spPr>
      </p:pic>
      <p:pic>
        <p:nvPicPr>
          <p:cNvPr id="1585159" name="Picture 7" descr="RTModel"/>
          <p:cNvPicPr>
            <a:picLocks noChangeAspect="1" noChangeArrowheads="1"/>
          </p:cNvPicPr>
          <p:nvPr/>
        </p:nvPicPr>
        <p:blipFill>
          <a:blip r:embed="rId5" cstate="print"/>
          <a:srcRect/>
          <a:stretch>
            <a:fillRect/>
          </a:stretch>
        </p:blipFill>
        <p:spPr bwMode="auto">
          <a:xfrm>
            <a:off x="6924675" y="790801"/>
            <a:ext cx="476250" cy="476250"/>
          </a:xfrm>
          <a:prstGeom prst="rect">
            <a:avLst/>
          </a:prstGeom>
          <a:noFill/>
          <a:ln w="9525">
            <a:noFill/>
            <a:miter lim="800000"/>
            <a:headEnd/>
            <a:tailEnd/>
          </a:ln>
        </p:spPr>
      </p:pic>
      <p:pic>
        <p:nvPicPr>
          <p:cNvPr id="1585160" name="Picture 8" descr="SimpleThreadPool"/>
          <p:cNvPicPr>
            <a:picLocks noChangeAspect="1" noChangeArrowheads="1"/>
          </p:cNvPicPr>
          <p:nvPr/>
        </p:nvPicPr>
        <p:blipFill>
          <a:blip r:embed="rId6" cstate="print"/>
          <a:srcRect/>
          <a:stretch>
            <a:fillRect/>
          </a:stretch>
        </p:blipFill>
        <p:spPr bwMode="auto">
          <a:xfrm>
            <a:off x="6848475" y="3000601"/>
            <a:ext cx="838200" cy="838200"/>
          </a:xfrm>
          <a:prstGeom prst="rect">
            <a:avLst/>
          </a:prstGeom>
          <a:noFill/>
          <a:ln w="9525">
            <a:noFill/>
            <a:miter lim="800000"/>
            <a:headEnd/>
            <a:tailEnd/>
          </a:ln>
        </p:spPr>
      </p:pic>
      <p:pic>
        <p:nvPicPr>
          <p:cNvPr id="1585161" name="Picture 9" descr="ThreadPool"/>
          <p:cNvPicPr>
            <a:picLocks noChangeAspect="1" noChangeArrowheads="1"/>
          </p:cNvPicPr>
          <p:nvPr/>
        </p:nvPicPr>
        <p:blipFill>
          <a:blip r:embed="rId7" cstate="print"/>
          <a:srcRect/>
          <a:stretch>
            <a:fillRect/>
          </a:stretch>
        </p:blipFill>
        <p:spPr bwMode="auto">
          <a:xfrm>
            <a:off x="7855341" y="3289997"/>
            <a:ext cx="990600" cy="969963"/>
          </a:xfrm>
          <a:prstGeom prst="rect">
            <a:avLst/>
          </a:prstGeom>
          <a:noFill/>
          <a:ln w="9525">
            <a:noFill/>
            <a:miter lim="800000"/>
            <a:headEnd/>
            <a:tailEnd/>
          </a:ln>
        </p:spPr>
      </p:pic>
      <p:sp>
        <p:nvSpPr>
          <p:cNvPr id="11" name="Rectangle 3"/>
          <p:cNvSpPr txBox="1">
            <a:spLocks noChangeArrowheads="1"/>
          </p:cNvSpPr>
          <p:nvPr/>
        </p:nvSpPr>
        <p:spPr bwMode="auto">
          <a:xfrm>
            <a:off x="273978" y="4274050"/>
            <a:ext cx="8572073" cy="21575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Network QoS modeling allows modeling QoS per application flow</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Classification into high priority, high reliability, multimedia and best effort classes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Enables bandwidth reservation in both directions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Client propagated or server declared models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51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515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8515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51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851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51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51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851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85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a:spLocks noGrp="1"/>
          </p:cNvSpPr>
          <p:nvPr>
            <p:ph type="sldNum" sz="quarter" idx="11"/>
          </p:nvPr>
        </p:nvSpPr>
        <p:spPr>
          <a:noFill/>
        </p:spPr>
        <p:txBody>
          <a:bodyPr/>
          <a:lstStyle/>
          <a:p>
            <a:fld id="{6137794D-FF84-4967-9804-2E8A4BAE239C}" type="slidenum">
              <a:rPr lang="en-US"/>
              <a:pPr/>
              <a:t>48</a:t>
            </a:fld>
            <a:endParaRPr lang="en-US"/>
          </a:p>
        </p:txBody>
      </p:sp>
      <p:sp>
        <p:nvSpPr>
          <p:cNvPr id="58371" name="Rectangle 2"/>
          <p:cNvSpPr>
            <a:spLocks noGrp="1" noChangeArrowheads="1"/>
          </p:cNvSpPr>
          <p:nvPr>
            <p:ph type="title"/>
          </p:nvPr>
        </p:nvSpPr>
        <p:spPr/>
        <p:txBody>
          <a:bodyPr/>
          <a:lstStyle/>
          <a:p>
            <a:pPr eaLnBrk="1" hangingPunct="1"/>
            <a:r>
              <a:rPr lang="en-US" smtClean="0"/>
              <a:t>CQML Security Modeling Abstractions</a:t>
            </a:r>
          </a:p>
        </p:txBody>
      </p:sp>
      <p:sp>
        <p:nvSpPr>
          <p:cNvPr id="1586179" name="Rectangle 3"/>
          <p:cNvSpPr>
            <a:spLocks noGrp="1" noChangeArrowheads="1"/>
          </p:cNvSpPr>
          <p:nvPr>
            <p:ph type="body" idx="1"/>
          </p:nvPr>
        </p:nvSpPr>
        <p:spPr>
          <a:xfrm>
            <a:off x="152400" y="914400"/>
            <a:ext cx="4137025" cy="5486400"/>
          </a:xfrm>
        </p:spPr>
        <p:txBody>
          <a:bodyPr/>
          <a:lstStyle/>
          <a:p>
            <a:pPr eaLnBrk="1" hangingPunct="1"/>
            <a:r>
              <a:rPr lang="en-US" dirty="0" smtClean="0"/>
              <a:t>Focus on role based access control</a:t>
            </a:r>
          </a:p>
          <a:p>
            <a:pPr eaLnBrk="1" hangingPunct="1"/>
            <a:r>
              <a:rPr lang="en-US" dirty="0" smtClean="0"/>
              <a:t>Fine-grained:</a:t>
            </a:r>
          </a:p>
          <a:p>
            <a:pPr lvl="1" eaLnBrk="1" hangingPunct="1"/>
            <a:r>
              <a:rPr lang="en-US" sz="2000" dirty="0" smtClean="0"/>
              <a:t>Interface Operation</a:t>
            </a:r>
          </a:p>
          <a:p>
            <a:pPr lvl="1" eaLnBrk="1" hangingPunct="1"/>
            <a:r>
              <a:rPr lang="en-US" sz="2000" dirty="0" smtClean="0"/>
              <a:t>Assembly Property</a:t>
            </a:r>
          </a:p>
          <a:p>
            <a:pPr lvl="1" eaLnBrk="1" hangingPunct="1"/>
            <a:r>
              <a:rPr lang="en-US" sz="2000" dirty="0" smtClean="0"/>
              <a:t>Component Attribute</a:t>
            </a:r>
          </a:p>
          <a:p>
            <a:pPr eaLnBrk="1" hangingPunct="1"/>
            <a:r>
              <a:rPr lang="en-US" dirty="0" smtClean="0"/>
              <a:t>Coarse-grained:</a:t>
            </a:r>
          </a:p>
          <a:p>
            <a:pPr lvl="1" eaLnBrk="1" hangingPunct="1"/>
            <a:r>
              <a:rPr lang="en-US" sz="2000" dirty="0" smtClean="0"/>
              <a:t>Interface</a:t>
            </a:r>
          </a:p>
          <a:p>
            <a:pPr lvl="1" eaLnBrk="1" hangingPunct="1"/>
            <a:r>
              <a:rPr lang="en-US" sz="2000" dirty="0" smtClean="0"/>
              <a:t>Set of Operations</a:t>
            </a:r>
          </a:p>
          <a:p>
            <a:pPr lvl="1" eaLnBrk="1" hangingPunct="1"/>
            <a:r>
              <a:rPr lang="en-US" sz="2000" dirty="0" smtClean="0"/>
              <a:t>Class of Operations (based on Required Rights - </a:t>
            </a:r>
            <a:r>
              <a:rPr lang="en-US" sz="2000" dirty="0" err="1" smtClean="0"/>
              <a:t>corba:gsum</a:t>
            </a:r>
            <a:r>
              <a:rPr lang="en-US" sz="2000" dirty="0" smtClean="0"/>
              <a:t>)</a:t>
            </a:r>
          </a:p>
          <a:p>
            <a:pPr lvl="1" eaLnBrk="1" hangingPunct="1"/>
            <a:r>
              <a:rPr lang="en-US" sz="2000" dirty="0" smtClean="0"/>
              <a:t>Inter-Component Execution Flow (Path in an Assembly)</a:t>
            </a:r>
          </a:p>
        </p:txBody>
      </p:sp>
      <p:pic>
        <p:nvPicPr>
          <p:cNvPr id="58373" name="Picture 4"/>
          <p:cNvPicPr>
            <a:picLocks noChangeAspect="1" noChangeArrowheads="1"/>
          </p:cNvPicPr>
          <p:nvPr/>
        </p:nvPicPr>
        <p:blipFill>
          <a:blip r:embed="rId2" cstate="print"/>
          <a:srcRect/>
          <a:stretch>
            <a:fillRect/>
          </a:stretch>
        </p:blipFill>
        <p:spPr bwMode="auto">
          <a:xfrm>
            <a:off x="4426341" y="2984825"/>
            <a:ext cx="4648200" cy="2914650"/>
          </a:xfrm>
          <a:prstGeom prst="rect">
            <a:avLst/>
          </a:prstGeom>
          <a:noFill/>
          <a:ln w="9525">
            <a:noFill/>
            <a:miter lim="800000"/>
            <a:headEnd/>
            <a:tailEnd/>
          </a:ln>
        </p:spPr>
      </p:pic>
      <p:pic>
        <p:nvPicPr>
          <p:cNvPr id="58374" name="Picture 5"/>
          <p:cNvPicPr>
            <a:picLocks noChangeAspect="1" noChangeArrowheads="1"/>
          </p:cNvPicPr>
          <p:nvPr/>
        </p:nvPicPr>
        <p:blipFill>
          <a:blip r:embed="rId3" cstate="print"/>
          <a:srcRect/>
          <a:stretch>
            <a:fillRect/>
          </a:stretch>
        </p:blipFill>
        <p:spPr bwMode="auto">
          <a:xfrm>
            <a:off x="5321691" y="762325"/>
            <a:ext cx="3228975" cy="2019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86179">
                                            <p:txEl>
                                              <p:pRg st="1" end="1"/>
                                            </p:txEl>
                                          </p:spTgt>
                                        </p:tgtEl>
                                        <p:attrNameLst>
                                          <p:attrName>style.visibility</p:attrName>
                                        </p:attrNameLst>
                                      </p:cBhvr>
                                      <p:to>
                                        <p:strVal val="visible"/>
                                      </p:to>
                                    </p:set>
                                    <p:animEffect transition="in" filter="blinds(horizontal)">
                                      <p:cBhvr>
                                        <p:cTn id="7" dur="500"/>
                                        <p:tgtEl>
                                          <p:spTgt spid="158617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86179">
                                            <p:txEl>
                                              <p:pRg st="2" end="2"/>
                                            </p:txEl>
                                          </p:spTgt>
                                        </p:tgtEl>
                                        <p:attrNameLst>
                                          <p:attrName>style.visibility</p:attrName>
                                        </p:attrNameLst>
                                      </p:cBhvr>
                                      <p:to>
                                        <p:strVal val="visible"/>
                                      </p:to>
                                    </p:set>
                                    <p:animEffect transition="in" filter="blinds(horizontal)">
                                      <p:cBhvr>
                                        <p:cTn id="10" dur="500"/>
                                        <p:tgtEl>
                                          <p:spTgt spid="158617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586179">
                                            <p:txEl>
                                              <p:pRg st="3" end="3"/>
                                            </p:txEl>
                                          </p:spTgt>
                                        </p:tgtEl>
                                        <p:attrNameLst>
                                          <p:attrName>style.visibility</p:attrName>
                                        </p:attrNameLst>
                                      </p:cBhvr>
                                      <p:to>
                                        <p:strVal val="visible"/>
                                      </p:to>
                                    </p:set>
                                    <p:animEffect transition="in" filter="blinds(horizontal)">
                                      <p:cBhvr>
                                        <p:cTn id="13" dur="500"/>
                                        <p:tgtEl>
                                          <p:spTgt spid="1586179">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586179">
                                            <p:txEl>
                                              <p:pRg st="4" end="4"/>
                                            </p:txEl>
                                          </p:spTgt>
                                        </p:tgtEl>
                                        <p:attrNameLst>
                                          <p:attrName>style.visibility</p:attrName>
                                        </p:attrNameLst>
                                      </p:cBhvr>
                                      <p:to>
                                        <p:strVal val="visible"/>
                                      </p:to>
                                    </p:set>
                                    <p:animEffect transition="in" filter="blinds(horizontal)">
                                      <p:cBhvr>
                                        <p:cTn id="16" dur="500"/>
                                        <p:tgtEl>
                                          <p:spTgt spid="158617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86179">
                                            <p:txEl>
                                              <p:pRg st="5" end="5"/>
                                            </p:txEl>
                                          </p:spTgt>
                                        </p:tgtEl>
                                        <p:attrNameLst>
                                          <p:attrName>style.visibility</p:attrName>
                                        </p:attrNameLst>
                                      </p:cBhvr>
                                      <p:to>
                                        <p:strVal val="visible"/>
                                      </p:to>
                                    </p:set>
                                    <p:animEffect transition="in" filter="blinds(horizontal)">
                                      <p:cBhvr>
                                        <p:cTn id="21" dur="500"/>
                                        <p:tgtEl>
                                          <p:spTgt spid="1586179">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586179">
                                            <p:txEl>
                                              <p:pRg st="6" end="6"/>
                                            </p:txEl>
                                          </p:spTgt>
                                        </p:tgtEl>
                                        <p:attrNameLst>
                                          <p:attrName>style.visibility</p:attrName>
                                        </p:attrNameLst>
                                      </p:cBhvr>
                                      <p:to>
                                        <p:strVal val="visible"/>
                                      </p:to>
                                    </p:set>
                                    <p:animEffect transition="in" filter="blinds(horizontal)">
                                      <p:cBhvr>
                                        <p:cTn id="24" dur="500"/>
                                        <p:tgtEl>
                                          <p:spTgt spid="1586179">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586179">
                                            <p:txEl>
                                              <p:pRg st="7" end="7"/>
                                            </p:txEl>
                                          </p:spTgt>
                                        </p:tgtEl>
                                        <p:attrNameLst>
                                          <p:attrName>style.visibility</p:attrName>
                                        </p:attrNameLst>
                                      </p:cBhvr>
                                      <p:to>
                                        <p:strVal val="visible"/>
                                      </p:to>
                                    </p:set>
                                    <p:animEffect transition="in" filter="blinds(horizontal)">
                                      <p:cBhvr>
                                        <p:cTn id="27" dur="500"/>
                                        <p:tgtEl>
                                          <p:spTgt spid="1586179">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586179">
                                            <p:txEl>
                                              <p:pRg st="8" end="8"/>
                                            </p:txEl>
                                          </p:spTgt>
                                        </p:tgtEl>
                                        <p:attrNameLst>
                                          <p:attrName>style.visibility</p:attrName>
                                        </p:attrNameLst>
                                      </p:cBhvr>
                                      <p:to>
                                        <p:strVal val="visible"/>
                                      </p:to>
                                    </p:set>
                                    <p:animEffect transition="in" filter="blinds(horizontal)">
                                      <p:cBhvr>
                                        <p:cTn id="30" dur="500"/>
                                        <p:tgtEl>
                                          <p:spTgt spid="1586179">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86179">
                                            <p:txEl>
                                              <p:pRg st="9" end="9"/>
                                            </p:txEl>
                                          </p:spTgt>
                                        </p:tgtEl>
                                        <p:attrNameLst>
                                          <p:attrName>style.visibility</p:attrName>
                                        </p:attrNameLst>
                                      </p:cBhvr>
                                      <p:to>
                                        <p:strVal val="visible"/>
                                      </p:to>
                                    </p:set>
                                    <p:animEffect transition="in" filter="blinds(horizontal)">
                                      <p:cBhvr>
                                        <p:cTn id="33" dur="500"/>
                                        <p:tgtEl>
                                          <p:spTgt spid="15861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4"/>
          <p:cNvSpPr>
            <a:spLocks noGrp="1"/>
          </p:cNvSpPr>
          <p:nvPr>
            <p:ph type="sldNum" sz="quarter" idx="11"/>
          </p:nvPr>
        </p:nvSpPr>
        <p:spPr>
          <a:noFill/>
        </p:spPr>
        <p:txBody>
          <a:bodyPr/>
          <a:lstStyle/>
          <a:p>
            <a:fld id="{238AD619-5A20-435A-94A2-251E7FCC69F5}" type="slidenum">
              <a:rPr lang="en-US"/>
              <a:pPr/>
              <a:t>49</a:t>
            </a:fld>
            <a:endParaRPr lang="en-US"/>
          </a:p>
        </p:txBody>
      </p:sp>
      <p:sp>
        <p:nvSpPr>
          <p:cNvPr id="1587202" name="Rectangle 2"/>
          <p:cNvSpPr>
            <a:spLocks noChangeArrowheads="1"/>
          </p:cNvSpPr>
          <p:nvPr/>
        </p:nvSpPr>
        <p:spPr bwMode="auto">
          <a:xfrm>
            <a:off x="403225" y="2055813"/>
            <a:ext cx="4584700" cy="2670175"/>
          </a:xfrm>
          <a:prstGeom prst="rect">
            <a:avLst/>
          </a:prstGeom>
          <a:solidFill>
            <a:srgbClr val="FFFF99"/>
          </a:solidFill>
          <a:ln w="9525">
            <a:solidFill>
              <a:schemeClr val="tx1"/>
            </a:solidFill>
            <a:prstDash val="sysDot"/>
            <a:miter lim="800000"/>
            <a:headEnd/>
            <a:tailEnd/>
          </a:ln>
        </p:spPr>
        <p:txBody>
          <a:bodyPr wrap="none" anchor="ctr"/>
          <a:lstStyle/>
          <a:p>
            <a:endParaRPr lang="en-US"/>
          </a:p>
        </p:txBody>
      </p:sp>
      <p:pic>
        <p:nvPicPr>
          <p:cNvPr id="1587203" name="Picture 3" descr="Demo_SRGs"/>
          <p:cNvPicPr>
            <a:picLocks noChangeAspect="1" noChangeArrowheads="1"/>
          </p:cNvPicPr>
          <p:nvPr/>
        </p:nvPicPr>
        <p:blipFill>
          <a:blip r:embed="rId3" cstate="print"/>
          <a:srcRect/>
          <a:stretch>
            <a:fillRect/>
          </a:stretch>
        </p:blipFill>
        <p:spPr bwMode="auto">
          <a:xfrm>
            <a:off x="638175" y="2219325"/>
            <a:ext cx="2800350" cy="2028825"/>
          </a:xfrm>
          <a:prstGeom prst="rect">
            <a:avLst/>
          </a:prstGeom>
          <a:noFill/>
          <a:ln w="9525">
            <a:noFill/>
            <a:miter lim="800000"/>
            <a:headEnd/>
            <a:tailEnd/>
          </a:ln>
        </p:spPr>
      </p:pic>
      <p:sp>
        <p:nvSpPr>
          <p:cNvPr id="1587204" name="Text Box 4"/>
          <p:cNvSpPr txBox="1">
            <a:spLocks noChangeArrowheads="1"/>
          </p:cNvSpPr>
          <p:nvPr/>
        </p:nvSpPr>
        <p:spPr bwMode="auto">
          <a:xfrm>
            <a:off x="387350" y="5596577"/>
            <a:ext cx="7537450" cy="707886"/>
          </a:xfrm>
          <a:prstGeom prst="rect">
            <a:avLst/>
          </a:prstGeom>
          <a:noFill/>
          <a:ln w="9525">
            <a:noFill/>
            <a:miter lim="800000"/>
            <a:headEnd/>
            <a:tailEnd/>
          </a:ln>
        </p:spPr>
        <p:txBody>
          <a:bodyPr anchor="ctr">
            <a:spAutoFit/>
          </a:bodyPr>
          <a:lstStyle/>
          <a:p>
            <a:pPr marL="346075" indent="-346075" algn="l"/>
            <a:r>
              <a:rPr lang="en-US" sz="2000" b="0" dirty="0">
                <a:cs typeface="Arial" charset="0"/>
              </a:rPr>
              <a:t>5.  </a:t>
            </a:r>
            <a:r>
              <a:rPr lang="en-US" sz="2000" b="0" dirty="0" smtClean="0">
                <a:cs typeface="Arial" charset="0"/>
              </a:rPr>
              <a:t>Distance-based </a:t>
            </a:r>
            <a:r>
              <a:rPr lang="en-US" sz="2000" b="0" dirty="0">
                <a:cs typeface="Arial" charset="0"/>
              </a:rPr>
              <a:t>constraint algorithm determines replica placement in deployment descriptors.</a:t>
            </a:r>
          </a:p>
        </p:txBody>
      </p:sp>
      <p:sp>
        <p:nvSpPr>
          <p:cNvPr id="1587205" name="Text Box 5"/>
          <p:cNvSpPr txBox="1">
            <a:spLocks noChangeArrowheads="1"/>
          </p:cNvSpPr>
          <p:nvPr/>
        </p:nvSpPr>
        <p:spPr bwMode="auto">
          <a:xfrm>
            <a:off x="3719513" y="2012950"/>
            <a:ext cx="1365250" cy="304800"/>
          </a:xfrm>
          <a:prstGeom prst="rect">
            <a:avLst/>
          </a:prstGeom>
          <a:noFill/>
          <a:ln w="9525">
            <a:noFill/>
            <a:miter lim="800000"/>
            <a:headEnd/>
            <a:tailEnd/>
          </a:ln>
          <a:effectLst/>
        </p:spPr>
        <p:txBody>
          <a:bodyPr anchor="ctr">
            <a:spAutoFit/>
          </a:bodyPr>
          <a:lstStyle/>
          <a:p>
            <a:pPr>
              <a:spcBef>
                <a:spcPct val="50000"/>
              </a:spcBef>
              <a:defRPr/>
            </a:pPr>
            <a:r>
              <a:rPr lang="en-US" sz="1400">
                <a:effectLst>
                  <a:outerShdw blurRad="38100" dist="38100" dir="2700000" algn="tl">
                    <a:srgbClr val="C0C0C0"/>
                  </a:outerShdw>
                </a:effectLst>
                <a:latin typeface="Times New Roman" pitchFamily="18" charset="0"/>
                <a:cs typeface="Arial" charset="0"/>
              </a:rPr>
              <a:t>GME/PICML</a:t>
            </a:r>
          </a:p>
        </p:txBody>
      </p:sp>
      <p:sp>
        <p:nvSpPr>
          <p:cNvPr id="1587206" name="Text Box 6"/>
          <p:cNvSpPr txBox="1">
            <a:spLocks noChangeArrowheads="1"/>
          </p:cNvSpPr>
          <p:nvPr/>
        </p:nvSpPr>
        <p:spPr bwMode="auto">
          <a:xfrm>
            <a:off x="395288" y="647968"/>
            <a:ext cx="7148512" cy="1323439"/>
          </a:xfrm>
          <a:prstGeom prst="rect">
            <a:avLst/>
          </a:prstGeom>
          <a:noFill/>
          <a:ln w="9525">
            <a:noFill/>
            <a:miter lim="800000"/>
            <a:headEnd/>
            <a:tailEnd/>
          </a:ln>
        </p:spPr>
        <p:txBody>
          <a:bodyPr anchor="ctr">
            <a:spAutoFit/>
          </a:bodyPr>
          <a:lstStyle/>
          <a:p>
            <a:pPr marL="342900" indent="-342900" algn="l">
              <a:buFontTx/>
              <a:buAutoNum type="arabicPeriod"/>
            </a:pPr>
            <a:r>
              <a:rPr lang="en-US" sz="2000" b="0" dirty="0">
                <a:cs typeface="Arial" charset="0"/>
              </a:rPr>
              <a:t>Model components and application strings in PICML</a:t>
            </a:r>
          </a:p>
          <a:p>
            <a:pPr marL="342900" indent="-342900" algn="l">
              <a:buFontTx/>
              <a:buAutoNum type="arabicPeriod"/>
            </a:pPr>
            <a:r>
              <a:rPr lang="en-US" sz="2000" b="0" dirty="0">
                <a:cs typeface="Arial" charset="0"/>
              </a:rPr>
              <a:t>e.g., Model Fail Over Units (FOUs) and Shared Risk Groups (SRGs) using CQML</a:t>
            </a:r>
          </a:p>
          <a:p>
            <a:pPr marL="342900" indent="-342900" algn="l">
              <a:buFontTx/>
              <a:buAutoNum type="arabicPeriod" startAt="3"/>
            </a:pPr>
            <a:r>
              <a:rPr lang="en-US" sz="2000" b="0" dirty="0">
                <a:cs typeface="Arial" charset="0"/>
              </a:rPr>
              <a:t>Generate deployment plan</a:t>
            </a:r>
          </a:p>
        </p:txBody>
      </p:sp>
      <p:sp>
        <p:nvSpPr>
          <p:cNvPr id="1587207" name="Text Box 7"/>
          <p:cNvSpPr txBox="1">
            <a:spLocks noChangeArrowheads="1"/>
          </p:cNvSpPr>
          <p:nvPr/>
        </p:nvSpPr>
        <p:spPr bwMode="auto">
          <a:xfrm>
            <a:off x="380999" y="4674563"/>
            <a:ext cx="4160179" cy="1015663"/>
          </a:xfrm>
          <a:prstGeom prst="rect">
            <a:avLst/>
          </a:prstGeom>
          <a:noFill/>
          <a:ln w="9525">
            <a:noFill/>
            <a:miter lim="800000"/>
            <a:headEnd/>
            <a:tailEnd/>
          </a:ln>
        </p:spPr>
        <p:txBody>
          <a:bodyPr wrap="square" anchor="ctr">
            <a:spAutoFit/>
          </a:bodyPr>
          <a:lstStyle/>
          <a:p>
            <a:pPr marL="342900" indent="-342900" algn="l">
              <a:buFontTx/>
              <a:buAutoNum type="arabicPeriod" startAt="4"/>
            </a:pPr>
            <a:r>
              <a:rPr lang="en-US" sz="2000" b="0" dirty="0">
                <a:cs typeface="Arial" charset="0"/>
              </a:rPr>
              <a:t>Interpreter automatically injects</a:t>
            </a:r>
          </a:p>
          <a:p>
            <a:pPr marL="342900" indent="-342900" algn="l"/>
            <a:r>
              <a:rPr lang="en-US" sz="2000" b="0" dirty="0">
                <a:cs typeface="Arial" charset="0"/>
              </a:rPr>
              <a:t>	replicas and associated CCM IOGRs</a:t>
            </a:r>
          </a:p>
        </p:txBody>
      </p:sp>
      <p:sp>
        <p:nvSpPr>
          <p:cNvPr id="59401" name="Rectangle 8"/>
          <p:cNvSpPr>
            <a:spLocks noGrp="1" noChangeArrowheads="1"/>
          </p:cNvSpPr>
          <p:nvPr>
            <p:ph type="title"/>
          </p:nvPr>
        </p:nvSpPr>
        <p:spPr>
          <a:xfrm>
            <a:off x="654050" y="166688"/>
            <a:ext cx="7772400" cy="266700"/>
          </a:xfrm>
          <a:noFill/>
        </p:spPr>
        <p:txBody>
          <a:bodyPr lIns="92075" tIns="46038" rIns="92075" bIns="46038"/>
          <a:lstStyle/>
          <a:p>
            <a:pPr eaLnBrk="1" hangingPunct="1"/>
            <a:r>
              <a:rPr lang="en-US" smtClean="0"/>
              <a:t>Modeling &amp; Generative Steps in CQML</a:t>
            </a:r>
          </a:p>
        </p:txBody>
      </p:sp>
      <p:grpSp>
        <p:nvGrpSpPr>
          <p:cNvPr id="2" name="Group 9"/>
          <p:cNvGrpSpPr>
            <a:grpSpLocks/>
          </p:cNvGrpSpPr>
          <p:nvPr/>
        </p:nvGrpSpPr>
        <p:grpSpPr bwMode="auto">
          <a:xfrm>
            <a:off x="2274888" y="2382838"/>
            <a:ext cx="4356100" cy="3027362"/>
            <a:chOff x="1433" y="1501"/>
            <a:chExt cx="2744" cy="1907"/>
          </a:xfrm>
        </p:grpSpPr>
        <p:sp>
          <p:nvSpPr>
            <p:cNvPr id="1587210" name="Text Box 10"/>
            <p:cNvSpPr txBox="1">
              <a:spLocks noChangeArrowheads="1"/>
            </p:cNvSpPr>
            <p:nvPr/>
          </p:nvSpPr>
          <p:spPr bwMode="auto">
            <a:xfrm>
              <a:off x="2153" y="1815"/>
              <a:ext cx="727" cy="586"/>
            </a:xfrm>
            <a:prstGeom prst="rect">
              <a:avLst/>
            </a:prstGeom>
            <a:noFill/>
            <a:ln w="9525">
              <a:noFill/>
              <a:miter lim="800000"/>
              <a:headEnd/>
              <a:tailEnd/>
            </a:ln>
            <a:effectLst/>
          </p:spPr>
          <p:txBody>
            <a:bodyPr anchor="ctr">
              <a:spAutoFit/>
            </a:bodyPr>
            <a:lstStyle/>
            <a:p>
              <a:pPr>
                <a:spcBef>
                  <a:spcPct val="50000"/>
                </a:spcBef>
                <a:defRPr/>
              </a:pPr>
              <a:r>
                <a:rPr lang="en-US" sz="1000">
                  <a:solidFill>
                    <a:srgbClr val="800000"/>
                  </a:solidFill>
                  <a:effectLst>
                    <a:outerShdw blurRad="38100" dist="38100" dir="2700000" algn="tl">
                      <a:srgbClr val="C0C0C0"/>
                    </a:outerShdw>
                  </a:effectLst>
                  <a:latin typeface="Times New Roman" pitchFamily="18" charset="0"/>
                  <a:cs typeface="Arial" charset="0"/>
                </a:rPr>
                <a:t>Model Information</a:t>
              </a:r>
              <a:endParaRPr lang="en-US" sz="800">
                <a:solidFill>
                  <a:srgbClr val="800000"/>
                </a:solidFill>
                <a:effectLst>
                  <a:outerShdw blurRad="38100" dist="38100" dir="2700000" algn="tl">
                    <a:srgbClr val="C0C0C0"/>
                  </a:outerShdw>
                </a:effectLst>
                <a:latin typeface="Times New Roman" pitchFamily="18" charset="0"/>
                <a:cs typeface="Arial" charset="0"/>
              </a:endParaRPr>
            </a:p>
            <a:p>
              <a:pPr>
                <a:spcBef>
                  <a:spcPct val="50000"/>
                </a:spcBef>
                <a:defRPr/>
              </a:pPr>
              <a:r>
                <a:rPr lang="en-US" sz="1000">
                  <a:latin typeface="Times New Roman" pitchFamily="18" charset="0"/>
                  <a:cs typeface="Arial" charset="0"/>
                </a:rPr>
                <a:t>Domain, Deployment, SRG, and FOU </a:t>
              </a:r>
            </a:p>
          </p:txBody>
        </p:sp>
        <p:sp>
          <p:nvSpPr>
            <p:cNvPr id="59409" name="Line 11"/>
            <p:cNvSpPr>
              <a:spLocks noChangeShapeType="1"/>
            </p:cNvSpPr>
            <p:nvPr/>
          </p:nvSpPr>
          <p:spPr bwMode="auto">
            <a:xfrm flipH="1" flipV="1">
              <a:off x="1433" y="1501"/>
              <a:ext cx="1434" cy="446"/>
            </a:xfrm>
            <a:prstGeom prst="line">
              <a:avLst/>
            </a:prstGeom>
            <a:noFill/>
            <a:ln w="22225">
              <a:solidFill>
                <a:srgbClr val="C0C0C0"/>
              </a:solidFill>
              <a:prstDash val="sysDot"/>
              <a:round/>
              <a:headEnd/>
              <a:tailEnd/>
            </a:ln>
          </p:spPr>
          <p:txBody>
            <a:bodyPr wrap="none" anchor="ctr"/>
            <a:lstStyle/>
            <a:p>
              <a:endParaRPr lang="en-US"/>
            </a:p>
          </p:txBody>
        </p:sp>
        <p:sp>
          <p:nvSpPr>
            <p:cNvPr id="59410" name="Line 12"/>
            <p:cNvSpPr>
              <a:spLocks noChangeShapeType="1"/>
            </p:cNvSpPr>
            <p:nvPr/>
          </p:nvSpPr>
          <p:spPr bwMode="auto">
            <a:xfrm flipH="1" flipV="1">
              <a:off x="1438" y="1511"/>
              <a:ext cx="1439" cy="1890"/>
            </a:xfrm>
            <a:prstGeom prst="line">
              <a:avLst/>
            </a:prstGeom>
            <a:noFill/>
            <a:ln w="22225">
              <a:solidFill>
                <a:srgbClr val="C0C0C0"/>
              </a:solidFill>
              <a:prstDash val="sysDot"/>
              <a:round/>
              <a:headEnd/>
              <a:tailEnd/>
            </a:ln>
          </p:spPr>
          <p:txBody>
            <a:bodyPr wrap="none" anchor="ctr"/>
            <a:lstStyle/>
            <a:p>
              <a:endParaRPr lang="en-US"/>
            </a:p>
          </p:txBody>
        </p:sp>
        <p:sp>
          <p:nvSpPr>
            <p:cNvPr id="59411" name="Line 13"/>
            <p:cNvSpPr>
              <a:spLocks noChangeShapeType="1"/>
            </p:cNvSpPr>
            <p:nvPr/>
          </p:nvSpPr>
          <p:spPr bwMode="auto">
            <a:xfrm flipH="1" flipV="1">
              <a:off x="1460" y="1501"/>
              <a:ext cx="2665" cy="441"/>
            </a:xfrm>
            <a:prstGeom prst="line">
              <a:avLst/>
            </a:prstGeom>
            <a:noFill/>
            <a:ln w="22225">
              <a:solidFill>
                <a:srgbClr val="C0C0C0"/>
              </a:solidFill>
              <a:prstDash val="sysDot"/>
              <a:round/>
              <a:headEnd/>
              <a:tailEnd/>
            </a:ln>
          </p:spPr>
          <p:txBody>
            <a:bodyPr wrap="none" anchor="ctr"/>
            <a:lstStyle/>
            <a:p>
              <a:endParaRPr lang="en-US"/>
            </a:p>
          </p:txBody>
        </p:sp>
        <p:grpSp>
          <p:nvGrpSpPr>
            <p:cNvPr id="59412" name="Group 14"/>
            <p:cNvGrpSpPr>
              <a:grpSpLocks/>
            </p:cNvGrpSpPr>
            <p:nvPr/>
          </p:nvGrpSpPr>
          <p:grpSpPr bwMode="auto">
            <a:xfrm>
              <a:off x="2081" y="1920"/>
              <a:ext cx="2096" cy="1488"/>
              <a:chOff x="2081" y="1920"/>
              <a:chExt cx="2096" cy="1488"/>
            </a:xfrm>
          </p:grpSpPr>
          <p:sp>
            <p:nvSpPr>
              <p:cNvPr id="59413" name="Rectangle 15"/>
              <p:cNvSpPr>
                <a:spLocks noChangeArrowheads="1"/>
              </p:cNvSpPr>
              <p:nvPr/>
            </p:nvSpPr>
            <p:spPr bwMode="auto">
              <a:xfrm>
                <a:off x="2832" y="1920"/>
                <a:ext cx="1296" cy="1488"/>
              </a:xfrm>
              <a:prstGeom prst="rect">
                <a:avLst/>
              </a:prstGeom>
              <a:solidFill>
                <a:srgbClr val="FFFF66"/>
              </a:solidFill>
              <a:ln w="9525">
                <a:solidFill>
                  <a:schemeClr val="tx1"/>
                </a:solidFill>
                <a:prstDash val="sysDot"/>
                <a:miter lim="800000"/>
                <a:headEnd/>
                <a:tailEnd/>
              </a:ln>
            </p:spPr>
            <p:txBody>
              <a:bodyPr wrap="none" anchor="ctr"/>
              <a:lstStyle/>
              <a:p>
                <a:endParaRPr lang="en-US"/>
              </a:p>
            </p:txBody>
          </p:sp>
          <p:sp>
            <p:nvSpPr>
              <p:cNvPr id="59414" name="Text Box 16"/>
              <p:cNvSpPr txBox="1">
                <a:spLocks noChangeArrowheads="1"/>
              </p:cNvSpPr>
              <p:nvPr/>
            </p:nvSpPr>
            <p:spPr bwMode="auto">
              <a:xfrm>
                <a:off x="2871" y="2208"/>
                <a:ext cx="520" cy="154"/>
              </a:xfrm>
              <a:prstGeom prst="rect">
                <a:avLst/>
              </a:prstGeom>
              <a:noFill/>
              <a:ln w="9525">
                <a:noFill/>
                <a:miter lim="800000"/>
                <a:headEnd/>
                <a:tailEnd/>
              </a:ln>
            </p:spPr>
            <p:txBody>
              <a:bodyPr anchor="ctr">
                <a:spAutoFit/>
              </a:bodyPr>
              <a:lstStyle/>
              <a:p>
                <a:pPr>
                  <a:spcBef>
                    <a:spcPct val="50000"/>
                  </a:spcBef>
                </a:pPr>
                <a:r>
                  <a:rPr lang="en-US" sz="1000">
                    <a:latin typeface="Times New Roman" pitchFamily="18" charset="0"/>
                    <a:cs typeface="Arial" charset="0"/>
                  </a:rPr>
                  <a:t>injection</a:t>
                </a:r>
              </a:p>
            </p:txBody>
          </p:sp>
          <p:grpSp>
            <p:nvGrpSpPr>
              <p:cNvPr id="59415" name="Group 17"/>
              <p:cNvGrpSpPr>
                <a:grpSpLocks/>
              </p:cNvGrpSpPr>
              <p:nvPr/>
            </p:nvGrpSpPr>
            <p:grpSpPr bwMode="auto">
              <a:xfrm>
                <a:off x="3415" y="2130"/>
                <a:ext cx="193" cy="235"/>
                <a:chOff x="1621" y="3021"/>
                <a:chExt cx="538" cy="673"/>
              </a:xfrm>
            </p:grpSpPr>
            <p:sp>
              <p:nvSpPr>
                <p:cNvPr id="59426" name="AutoShape 18"/>
                <p:cNvSpPr>
                  <a:spLocks noChangeArrowheads="1"/>
                </p:cNvSpPr>
                <p:nvPr/>
              </p:nvSpPr>
              <p:spPr bwMode="auto">
                <a:xfrm>
                  <a:off x="1621" y="3021"/>
                  <a:ext cx="538" cy="484"/>
                </a:xfrm>
                <a:prstGeom prst="flowChartDocument">
                  <a:avLst/>
                </a:prstGeom>
                <a:solidFill>
                  <a:srgbClr val="EAEAEA"/>
                </a:solidFill>
                <a:ln w="25400">
                  <a:solidFill>
                    <a:srgbClr val="800000"/>
                  </a:solidFill>
                  <a:miter lim="800000"/>
                  <a:headEnd/>
                  <a:tailEnd/>
                </a:ln>
              </p:spPr>
              <p:txBody>
                <a:bodyPr anchor="ctr">
                  <a:spAutoFit/>
                </a:bodyPr>
                <a:lstStyle/>
                <a:p>
                  <a:endParaRPr lang="en-US"/>
                </a:p>
              </p:txBody>
            </p:sp>
            <p:pic>
              <p:nvPicPr>
                <p:cNvPr id="59427" name="Picture 19"/>
                <p:cNvPicPr>
                  <a:picLocks noChangeAspect="1" noChangeArrowheads="1"/>
                </p:cNvPicPr>
                <p:nvPr/>
              </p:nvPicPr>
              <p:blipFill>
                <a:blip r:embed="rId4" cstate="print"/>
                <a:srcRect l="2560" t="13272" r="29233" b="3140"/>
                <a:stretch>
                  <a:fillRect/>
                </a:stretch>
              </p:blipFill>
              <p:spPr bwMode="auto">
                <a:xfrm>
                  <a:off x="1645" y="3034"/>
                  <a:ext cx="499" cy="363"/>
                </a:xfrm>
                <a:prstGeom prst="rect">
                  <a:avLst/>
                </a:prstGeom>
                <a:noFill/>
                <a:ln w="9525">
                  <a:noFill/>
                  <a:miter lim="800000"/>
                  <a:headEnd/>
                  <a:tailEnd/>
                </a:ln>
              </p:spPr>
            </p:pic>
            <p:sp>
              <p:nvSpPr>
                <p:cNvPr id="1587220" name="Text Box 20"/>
                <p:cNvSpPr txBox="1">
                  <a:spLocks noChangeArrowheads="1"/>
                </p:cNvSpPr>
                <p:nvPr/>
              </p:nvSpPr>
              <p:spPr bwMode="auto">
                <a:xfrm>
                  <a:off x="1699" y="3253"/>
                  <a:ext cx="323" cy="441"/>
                </a:xfrm>
                <a:prstGeom prst="rect">
                  <a:avLst/>
                </a:prstGeom>
                <a:noFill/>
                <a:ln w="12700">
                  <a:noFill/>
                  <a:miter lim="800000"/>
                  <a:headEnd/>
                  <a:tailEnd/>
                </a:ln>
                <a:effectLst/>
              </p:spPr>
              <p:txBody>
                <a:bodyPr wrap="none">
                  <a:spAutoFit/>
                </a:bodyPr>
                <a:lstStyle/>
                <a:p>
                  <a:pPr eaLnBrk="1" hangingPunct="1">
                    <a:buFont typeface="Wingdings" pitchFamily="2" charset="2"/>
                    <a:buNone/>
                    <a:defRPr/>
                  </a:pPr>
                  <a:endParaRPr lang="en-US" sz="1000" i="1">
                    <a:solidFill>
                      <a:srgbClr val="B2B2B2"/>
                    </a:solidFill>
                    <a:effectLst>
                      <a:outerShdw blurRad="38100" dist="38100" dir="2700000" algn="tl">
                        <a:srgbClr val="C0C0C0"/>
                      </a:outerShdw>
                    </a:effectLst>
                    <a:latin typeface="Times New Roman" pitchFamily="18" charset="0"/>
                    <a:cs typeface="Arial" charset="0"/>
                  </a:endParaRPr>
                </a:p>
              </p:txBody>
            </p:sp>
          </p:grpSp>
          <p:sp>
            <p:nvSpPr>
              <p:cNvPr id="59416" name="Freeform 21"/>
              <p:cNvSpPr>
                <a:spLocks/>
              </p:cNvSpPr>
              <p:nvPr/>
            </p:nvSpPr>
            <p:spPr bwMode="auto">
              <a:xfrm>
                <a:off x="2838" y="2202"/>
                <a:ext cx="533" cy="266"/>
              </a:xfrm>
              <a:custGeom>
                <a:avLst/>
                <a:gdLst>
                  <a:gd name="T0" fmla="*/ 155 w 533"/>
                  <a:gd name="T1" fmla="*/ 266 h 266"/>
                  <a:gd name="T2" fmla="*/ 71 w 533"/>
                  <a:gd name="T3" fmla="*/ 122 h 266"/>
                  <a:gd name="T4" fmla="*/ 77 w 533"/>
                  <a:gd name="T5" fmla="*/ 20 h 266"/>
                  <a:gd name="T6" fmla="*/ 533 w 533"/>
                  <a:gd name="T7" fmla="*/ 2 h 266"/>
                  <a:gd name="T8" fmla="*/ 0 60000 65536"/>
                  <a:gd name="T9" fmla="*/ 0 60000 65536"/>
                  <a:gd name="T10" fmla="*/ 0 60000 65536"/>
                  <a:gd name="T11" fmla="*/ 0 60000 65536"/>
                  <a:gd name="T12" fmla="*/ 0 w 533"/>
                  <a:gd name="T13" fmla="*/ 0 h 266"/>
                  <a:gd name="T14" fmla="*/ 533 w 533"/>
                  <a:gd name="T15" fmla="*/ 266 h 266"/>
                </a:gdLst>
                <a:ahLst/>
                <a:cxnLst>
                  <a:cxn ang="T8">
                    <a:pos x="T0" y="T1"/>
                  </a:cxn>
                  <a:cxn ang="T9">
                    <a:pos x="T2" y="T3"/>
                  </a:cxn>
                  <a:cxn ang="T10">
                    <a:pos x="T4" y="T5"/>
                  </a:cxn>
                  <a:cxn ang="T11">
                    <a:pos x="T6" y="T7"/>
                  </a:cxn>
                </a:cxnLst>
                <a:rect l="T12" t="T13" r="T14" b="T15"/>
                <a:pathLst>
                  <a:path w="533" h="266">
                    <a:moveTo>
                      <a:pt x="155" y="266"/>
                    </a:moveTo>
                    <a:cubicBezTo>
                      <a:pt x="119" y="214"/>
                      <a:pt x="84" y="163"/>
                      <a:pt x="71" y="122"/>
                    </a:cubicBezTo>
                    <a:cubicBezTo>
                      <a:pt x="58" y="81"/>
                      <a:pt x="0" y="40"/>
                      <a:pt x="77" y="20"/>
                    </a:cubicBezTo>
                    <a:cubicBezTo>
                      <a:pt x="154" y="0"/>
                      <a:pt x="343" y="1"/>
                      <a:pt x="533" y="2"/>
                    </a:cubicBezTo>
                  </a:path>
                </a:pathLst>
              </a:custGeom>
              <a:noFill/>
              <a:ln w="9525" cap="flat" cmpd="sng">
                <a:solidFill>
                  <a:schemeClr val="tx1"/>
                </a:solidFill>
                <a:prstDash val="solid"/>
                <a:round/>
                <a:headEnd/>
                <a:tailEnd type="triangle" w="med" len="med"/>
              </a:ln>
            </p:spPr>
            <p:txBody>
              <a:bodyPr anchor="ctr"/>
              <a:lstStyle/>
              <a:p>
                <a:endParaRPr lang="en-US"/>
              </a:p>
            </p:txBody>
          </p:sp>
          <p:grpSp>
            <p:nvGrpSpPr>
              <p:cNvPr id="59417" name="Group 22"/>
              <p:cNvGrpSpPr>
                <a:grpSpLocks/>
              </p:cNvGrpSpPr>
              <p:nvPr/>
            </p:nvGrpSpPr>
            <p:grpSpPr bwMode="auto">
              <a:xfrm>
                <a:off x="2999" y="2352"/>
                <a:ext cx="1019" cy="1008"/>
                <a:chOff x="2999" y="2352"/>
                <a:chExt cx="1019" cy="1008"/>
              </a:xfrm>
            </p:grpSpPr>
            <p:sp>
              <p:nvSpPr>
                <p:cNvPr id="59421" name="AutoShape 23"/>
                <p:cNvSpPr>
                  <a:spLocks noChangeArrowheads="1"/>
                </p:cNvSpPr>
                <p:nvPr/>
              </p:nvSpPr>
              <p:spPr bwMode="auto">
                <a:xfrm>
                  <a:off x="2999" y="2352"/>
                  <a:ext cx="1019" cy="1008"/>
                </a:xfrm>
                <a:prstGeom prst="flowChartDocument">
                  <a:avLst/>
                </a:prstGeom>
                <a:solidFill>
                  <a:schemeClr val="bg1"/>
                </a:solidFill>
                <a:ln w="9525">
                  <a:solidFill>
                    <a:schemeClr val="tx1"/>
                  </a:solidFill>
                  <a:miter lim="800000"/>
                  <a:headEnd/>
                  <a:tailEnd/>
                </a:ln>
              </p:spPr>
              <p:txBody>
                <a:bodyPr wrap="none" anchor="ctr"/>
                <a:lstStyle/>
                <a:p>
                  <a:endParaRPr lang="en-US"/>
                </a:p>
              </p:txBody>
            </p:sp>
            <p:pic>
              <p:nvPicPr>
                <p:cNvPr id="59422" name="Picture 24" descr="coord"/>
                <p:cNvPicPr>
                  <a:picLocks noChangeAspect="1" noChangeArrowheads="1"/>
                </p:cNvPicPr>
                <p:nvPr/>
              </p:nvPicPr>
              <p:blipFill>
                <a:blip r:embed="rId5" cstate="print"/>
                <a:srcRect b="21391"/>
                <a:stretch>
                  <a:fillRect/>
                </a:stretch>
              </p:blipFill>
              <p:spPr bwMode="auto">
                <a:xfrm>
                  <a:off x="3124" y="2841"/>
                  <a:ext cx="304" cy="249"/>
                </a:xfrm>
                <a:prstGeom prst="rect">
                  <a:avLst/>
                </a:prstGeom>
                <a:noFill/>
                <a:ln w="9525">
                  <a:noFill/>
                  <a:miter lim="800000"/>
                  <a:headEnd/>
                  <a:tailEnd/>
                </a:ln>
              </p:spPr>
            </p:pic>
            <p:pic>
              <p:nvPicPr>
                <p:cNvPr id="59423" name="Picture 25" descr="stddev"/>
                <p:cNvPicPr>
                  <a:picLocks noChangeAspect="1" noChangeArrowheads="1"/>
                </p:cNvPicPr>
                <p:nvPr/>
              </p:nvPicPr>
              <p:blipFill>
                <a:blip r:embed="rId6" cstate="print"/>
                <a:srcRect/>
                <a:stretch>
                  <a:fillRect/>
                </a:stretch>
              </p:blipFill>
              <p:spPr bwMode="auto">
                <a:xfrm>
                  <a:off x="3012" y="2715"/>
                  <a:ext cx="460" cy="135"/>
                </a:xfrm>
                <a:prstGeom prst="rect">
                  <a:avLst/>
                </a:prstGeom>
                <a:noFill/>
                <a:ln w="9525">
                  <a:noFill/>
                  <a:miter lim="800000"/>
                  <a:headEnd/>
                  <a:tailEnd/>
                </a:ln>
              </p:spPr>
            </p:pic>
            <p:pic>
              <p:nvPicPr>
                <p:cNvPr id="59424" name="Picture 26"/>
                <p:cNvPicPr>
                  <a:picLocks noChangeAspect="1" noChangeArrowheads="1"/>
                </p:cNvPicPr>
                <p:nvPr/>
              </p:nvPicPr>
              <p:blipFill>
                <a:blip r:embed="rId7" cstate="print"/>
                <a:srcRect l="1959" t="11542" r="45163" b="11201"/>
                <a:stretch>
                  <a:fillRect/>
                </a:stretch>
              </p:blipFill>
              <p:spPr bwMode="auto">
                <a:xfrm>
                  <a:off x="3529" y="2643"/>
                  <a:ext cx="438" cy="511"/>
                </a:xfrm>
                <a:prstGeom prst="rect">
                  <a:avLst/>
                </a:prstGeom>
                <a:noFill/>
                <a:ln w="9525">
                  <a:noFill/>
                  <a:miter lim="800000"/>
                  <a:headEnd/>
                  <a:tailEnd/>
                </a:ln>
              </p:spPr>
            </p:pic>
            <p:sp>
              <p:nvSpPr>
                <p:cNvPr id="59425" name="Text Box 27"/>
                <p:cNvSpPr txBox="1">
                  <a:spLocks noChangeArrowheads="1"/>
                </p:cNvSpPr>
                <p:nvPr/>
              </p:nvSpPr>
              <p:spPr bwMode="auto">
                <a:xfrm>
                  <a:off x="3072" y="2400"/>
                  <a:ext cx="882" cy="230"/>
                </a:xfrm>
                <a:prstGeom prst="rect">
                  <a:avLst/>
                </a:prstGeom>
                <a:noFill/>
                <a:ln w="9525">
                  <a:noFill/>
                  <a:miter lim="800000"/>
                  <a:headEnd/>
                  <a:tailEnd/>
                </a:ln>
              </p:spPr>
              <p:txBody>
                <a:bodyPr anchor="ctr">
                  <a:spAutoFit/>
                </a:bodyPr>
                <a:lstStyle/>
                <a:p>
                  <a:pPr>
                    <a:spcBef>
                      <a:spcPct val="50000"/>
                    </a:spcBef>
                  </a:pPr>
                  <a:r>
                    <a:rPr lang="en-US" sz="900">
                      <a:latin typeface="Times New Roman" pitchFamily="18" charset="0"/>
                      <a:cs typeface="Arial" charset="0"/>
                    </a:rPr>
                    <a:t>Replica Placement Algorithm</a:t>
                  </a:r>
                </a:p>
              </p:txBody>
            </p:sp>
          </p:grpSp>
          <p:sp>
            <p:nvSpPr>
              <p:cNvPr id="59418" name="Text Box 28"/>
              <p:cNvSpPr txBox="1">
                <a:spLocks noChangeArrowheads="1"/>
              </p:cNvSpPr>
              <p:nvPr/>
            </p:nvSpPr>
            <p:spPr bwMode="auto">
              <a:xfrm>
                <a:off x="2729" y="2015"/>
                <a:ext cx="520" cy="154"/>
              </a:xfrm>
              <a:prstGeom prst="rect">
                <a:avLst/>
              </a:prstGeom>
              <a:noFill/>
              <a:ln w="9525">
                <a:noFill/>
                <a:miter lim="800000"/>
                <a:headEnd/>
                <a:tailEnd/>
              </a:ln>
            </p:spPr>
            <p:txBody>
              <a:bodyPr anchor="ctr">
                <a:spAutoFit/>
              </a:bodyPr>
              <a:lstStyle/>
              <a:p>
                <a:pPr>
                  <a:spcBef>
                    <a:spcPct val="50000"/>
                  </a:spcBef>
                </a:pPr>
                <a:r>
                  <a:rPr lang="en-US" sz="1000">
                    <a:latin typeface="Times New Roman" pitchFamily="18" charset="0"/>
                    <a:cs typeface="Arial" charset="0"/>
                  </a:rPr>
                  <a:t>model</a:t>
                </a:r>
              </a:p>
            </p:txBody>
          </p:sp>
          <p:sp>
            <p:nvSpPr>
              <p:cNvPr id="1587229" name="Text Box 29"/>
              <p:cNvSpPr txBox="1">
                <a:spLocks noChangeArrowheads="1"/>
              </p:cNvSpPr>
              <p:nvPr/>
            </p:nvSpPr>
            <p:spPr bwMode="auto">
              <a:xfrm>
                <a:off x="3312" y="1920"/>
                <a:ext cx="865" cy="192"/>
              </a:xfrm>
              <a:prstGeom prst="rect">
                <a:avLst/>
              </a:prstGeom>
              <a:noFill/>
              <a:ln w="9525">
                <a:noFill/>
                <a:miter lim="800000"/>
                <a:headEnd/>
                <a:tailEnd/>
              </a:ln>
              <a:effectLst/>
            </p:spPr>
            <p:txBody>
              <a:bodyPr anchor="ctr">
                <a:spAutoFit/>
              </a:bodyPr>
              <a:lstStyle/>
              <a:p>
                <a:pPr>
                  <a:spcBef>
                    <a:spcPct val="50000"/>
                  </a:spcBef>
                  <a:defRPr/>
                </a:pPr>
                <a:r>
                  <a:rPr lang="en-US" sz="1400">
                    <a:effectLst>
                      <a:outerShdw blurRad="38100" dist="38100" dir="2700000" algn="tl">
                        <a:srgbClr val="C0C0C0"/>
                      </a:outerShdw>
                    </a:effectLst>
                    <a:latin typeface="Times New Roman" pitchFamily="18" charset="0"/>
                    <a:cs typeface="Arial" charset="0"/>
                  </a:rPr>
                  <a:t>FT Interpreter</a:t>
                </a:r>
              </a:p>
            </p:txBody>
          </p:sp>
          <p:sp>
            <p:nvSpPr>
              <p:cNvPr id="59420" name="Freeform 30"/>
              <p:cNvSpPr>
                <a:spLocks/>
              </p:cNvSpPr>
              <p:nvPr/>
            </p:nvSpPr>
            <p:spPr bwMode="auto">
              <a:xfrm>
                <a:off x="2081" y="1999"/>
                <a:ext cx="1338" cy="144"/>
              </a:xfrm>
              <a:custGeom>
                <a:avLst/>
                <a:gdLst>
                  <a:gd name="T0" fmla="*/ 0 w 1338"/>
                  <a:gd name="T1" fmla="*/ 86 h 144"/>
                  <a:gd name="T2" fmla="*/ 579 w 1338"/>
                  <a:gd name="T3" fmla="*/ 43 h 144"/>
                  <a:gd name="T4" fmla="*/ 977 w 1338"/>
                  <a:gd name="T5" fmla="*/ 17 h 144"/>
                  <a:gd name="T6" fmla="*/ 1338 w 1338"/>
                  <a:gd name="T7" fmla="*/ 144 h 144"/>
                  <a:gd name="T8" fmla="*/ 0 60000 65536"/>
                  <a:gd name="T9" fmla="*/ 0 60000 65536"/>
                  <a:gd name="T10" fmla="*/ 0 60000 65536"/>
                  <a:gd name="T11" fmla="*/ 0 60000 65536"/>
                  <a:gd name="T12" fmla="*/ 0 w 1338"/>
                  <a:gd name="T13" fmla="*/ 0 h 144"/>
                  <a:gd name="T14" fmla="*/ 1338 w 1338"/>
                  <a:gd name="T15" fmla="*/ 144 h 144"/>
                </a:gdLst>
                <a:ahLst/>
                <a:cxnLst>
                  <a:cxn ang="T8">
                    <a:pos x="T0" y="T1"/>
                  </a:cxn>
                  <a:cxn ang="T9">
                    <a:pos x="T2" y="T3"/>
                  </a:cxn>
                  <a:cxn ang="T10">
                    <a:pos x="T4" y="T5"/>
                  </a:cxn>
                  <a:cxn ang="T11">
                    <a:pos x="T6" y="T7"/>
                  </a:cxn>
                </a:cxnLst>
                <a:rect l="T12" t="T13" r="T14" b="T15"/>
                <a:pathLst>
                  <a:path w="1338" h="144">
                    <a:moveTo>
                      <a:pt x="0" y="86"/>
                    </a:moveTo>
                    <a:cubicBezTo>
                      <a:pt x="208" y="70"/>
                      <a:pt x="416" y="54"/>
                      <a:pt x="579" y="43"/>
                    </a:cubicBezTo>
                    <a:cubicBezTo>
                      <a:pt x="742" y="32"/>
                      <a:pt x="851" y="0"/>
                      <a:pt x="977" y="17"/>
                    </a:cubicBezTo>
                    <a:cubicBezTo>
                      <a:pt x="1103" y="34"/>
                      <a:pt x="1220" y="89"/>
                      <a:pt x="1338" y="144"/>
                    </a:cubicBezTo>
                  </a:path>
                </a:pathLst>
              </a:custGeom>
              <a:noFill/>
              <a:ln w="22225" cap="flat" cmpd="sng">
                <a:solidFill>
                  <a:schemeClr val="tx1"/>
                </a:solidFill>
                <a:prstDash val="solid"/>
                <a:round/>
                <a:headEnd/>
                <a:tailEnd type="triangle" w="med" len="med"/>
              </a:ln>
            </p:spPr>
            <p:txBody>
              <a:bodyPr wrap="none" anchor="ctr"/>
              <a:lstStyle/>
              <a:p>
                <a:endParaRPr lang="en-US"/>
              </a:p>
            </p:txBody>
          </p:sp>
        </p:grpSp>
      </p:grpSp>
      <p:grpSp>
        <p:nvGrpSpPr>
          <p:cNvPr id="6" name="Group 31"/>
          <p:cNvGrpSpPr>
            <a:grpSpLocks/>
          </p:cNvGrpSpPr>
          <p:nvPr/>
        </p:nvGrpSpPr>
        <p:grpSpPr bwMode="auto">
          <a:xfrm>
            <a:off x="5794375" y="3071813"/>
            <a:ext cx="2589213" cy="1544637"/>
            <a:chOff x="3650" y="1935"/>
            <a:chExt cx="1631" cy="973"/>
          </a:xfrm>
        </p:grpSpPr>
        <p:sp>
          <p:nvSpPr>
            <p:cNvPr id="59404" name="AutoShape 32"/>
            <p:cNvSpPr>
              <a:spLocks noChangeArrowheads="1"/>
            </p:cNvSpPr>
            <p:nvPr/>
          </p:nvSpPr>
          <p:spPr bwMode="auto">
            <a:xfrm>
              <a:off x="4576" y="1935"/>
              <a:ext cx="538" cy="484"/>
            </a:xfrm>
            <a:prstGeom prst="flowChartDocument">
              <a:avLst/>
            </a:prstGeom>
            <a:solidFill>
              <a:srgbClr val="EAEAEA"/>
            </a:solidFill>
            <a:ln w="25400">
              <a:solidFill>
                <a:srgbClr val="800000"/>
              </a:solidFill>
              <a:miter lim="800000"/>
              <a:headEnd/>
              <a:tailEnd/>
            </a:ln>
          </p:spPr>
          <p:txBody>
            <a:bodyPr anchor="ctr">
              <a:spAutoFit/>
            </a:bodyPr>
            <a:lstStyle/>
            <a:p>
              <a:endParaRPr lang="en-US"/>
            </a:p>
          </p:txBody>
        </p:sp>
        <p:pic>
          <p:nvPicPr>
            <p:cNvPr id="59405" name="Picture 33"/>
            <p:cNvPicPr>
              <a:picLocks noChangeAspect="1" noChangeArrowheads="1"/>
            </p:cNvPicPr>
            <p:nvPr/>
          </p:nvPicPr>
          <p:blipFill>
            <a:blip r:embed="rId8" cstate="print"/>
            <a:srcRect l="2560" t="13272" r="29233" b="3140"/>
            <a:stretch>
              <a:fillRect/>
            </a:stretch>
          </p:blipFill>
          <p:spPr bwMode="auto">
            <a:xfrm>
              <a:off x="4600" y="1948"/>
              <a:ext cx="499" cy="363"/>
            </a:xfrm>
            <a:prstGeom prst="rect">
              <a:avLst/>
            </a:prstGeom>
            <a:noFill/>
            <a:ln w="9525">
              <a:noFill/>
              <a:miter lim="800000"/>
              <a:headEnd/>
              <a:tailEnd/>
            </a:ln>
          </p:spPr>
        </p:pic>
        <p:sp>
          <p:nvSpPr>
            <p:cNvPr id="1587234" name="Text Box 34"/>
            <p:cNvSpPr txBox="1">
              <a:spLocks noChangeArrowheads="1"/>
            </p:cNvSpPr>
            <p:nvPr/>
          </p:nvSpPr>
          <p:spPr bwMode="auto">
            <a:xfrm>
              <a:off x="4416" y="2448"/>
              <a:ext cx="865" cy="460"/>
            </a:xfrm>
            <a:prstGeom prst="rect">
              <a:avLst/>
            </a:prstGeom>
            <a:noFill/>
            <a:ln w="9525">
              <a:noFill/>
              <a:miter lim="800000"/>
              <a:headEnd/>
              <a:tailEnd/>
            </a:ln>
            <a:effectLst/>
          </p:spPr>
          <p:txBody>
            <a:bodyPr anchor="ctr">
              <a:spAutoFit/>
            </a:bodyPr>
            <a:lstStyle/>
            <a:p>
              <a:pPr>
                <a:spcBef>
                  <a:spcPct val="50000"/>
                </a:spcBef>
                <a:defRPr/>
              </a:pPr>
              <a:r>
                <a:rPr lang="en-US" sz="1400">
                  <a:effectLst>
                    <a:outerShdw blurRad="38100" dist="38100" dir="2700000" algn="tl">
                      <a:srgbClr val="C0C0C0"/>
                    </a:outerShdw>
                  </a:effectLst>
                  <a:latin typeface="Times New Roman" pitchFamily="18" charset="0"/>
                  <a:cs typeface="Arial" charset="0"/>
                </a:rPr>
                <a:t>Augmented Deployment Plan</a:t>
              </a:r>
            </a:p>
          </p:txBody>
        </p:sp>
        <p:sp>
          <p:nvSpPr>
            <p:cNvPr id="59407" name="Line 35"/>
            <p:cNvSpPr>
              <a:spLocks noChangeShapeType="1"/>
            </p:cNvSpPr>
            <p:nvPr/>
          </p:nvSpPr>
          <p:spPr bwMode="auto">
            <a:xfrm>
              <a:off x="3650" y="2177"/>
              <a:ext cx="934" cy="0"/>
            </a:xfrm>
            <a:prstGeom prst="line">
              <a:avLst/>
            </a:prstGeom>
            <a:noFill/>
            <a:ln w="22225">
              <a:solidFill>
                <a:schemeClr val="tx1"/>
              </a:solidFill>
              <a:round/>
              <a:headEnd/>
              <a:tailEnd type="triangle" w="med" len="me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8720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720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8720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72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72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872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8720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5872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8720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8720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8720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02" grpId="0" animBg="1"/>
      <p:bldP spid="1587202" grpId="1" animBg="1"/>
      <p:bldP spid="1587205" grpId="0"/>
      <p:bldP spid="1587206" grpId="0" build="allAtOnce"/>
      <p:bldP spid="158720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a:spLocks noGrp="1"/>
          </p:cNvSpPr>
          <p:nvPr>
            <p:ph type="sldNum" sz="quarter" idx="11"/>
          </p:nvPr>
        </p:nvSpPr>
        <p:spPr>
          <a:noFill/>
        </p:spPr>
        <p:txBody>
          <a:bodyPr/>
          <a:lstStyle/>
          <a:p>
            <a:fld id="{03E1F36D-7CCF-40E0-88DC-FC042042B821}" type="slidenum">
              <a:rPr lang="en-US"/>
              <a:pPr/>
              <a:t>5</a:t>
            </a:fld>
            <a:endParaRPr lang="en-US"/>
          </a:p>
        </p:txBody>
      </p:sp>
      <p:sp>
        <p:nvSpPr>
          <p:cNvPr id="40963" name="Rectangle 2"/>
          <p:cNvSpPr>
            <a:spLocks noChangeArrowheads="1"/>
          </p:cNvSpPr>
          <p:nvPr/>
        </p:nvSpPr>
        <p:spPr bwMode="auto">
          <a:xfrm>
            <a:off x="28575" y="6126163"/>
            <a:ext cx="8966200" cy="512762"/>
          </a:xfrm>
          <a:prstGeom prst="rect">
            <a:avLst/>
          </a:prstGeom>
          <a:solidFill>
            <a:schemeClr val="bg1"/>
          </a:solidFill>
          <a:ln w="9525" algn="ctr">
            <a:noFill/>
            <a:miter lim="800000"/>
            <a:headEnd/>
            <a:tailEnd/>
          </a:ln>
        </p:spPr>
        <p:txBody>
          <a:bodyPr wrap="none" anchor="ctr"/>
          <a:lstStyle/>
          <a:p>
            <a:endParaRPr lang="en-US"/>
          </a:p>
        </p:txBody>
      </p:sp>
      <p:sp>
        <p:nvSpPr>
          <p:cNvPr id="40964" name="Line 3"/>
          <p:cNvSpPr>
            <a:spLocks noChangeAspect="1" noChangeShapeType="1"/>
          </p:cNvSpPr>
          <p:nvPr/>
        </p:nvSpPr>
        <p:spPr bwMode="auto">
          <a:xfrm>
            <a:off x="2241550" y="1841500"/>
            <a:ext cx="0" cy="376238"/>
          </a:xfrm>
          <a:prstGeom prst="line">
            <a:avLst/>
          </a:prstGeom>
          <a:noFill/>
          <a:ln w="38100">
            <a:solidFill>
              <a:srgbClr val="D86C4F"/>
            </a:solidFill>
            <a:round/>
            <a:headEnd/>
            <a:tailEnd/>
          </a:ln>
        </p:spPr>
        <p:txBody>
          <a:bodyPr/>
          <a:lstStyle/>
          <a:p>
            <a:endParaRPr lang="en-US"/>
          </a:p>
        </p:txBody>
      </p:sp>
      <p:sp>
        <p:nvSpPr>
          <p:cNvPr id="40965" name="Line 4"/>
          <p:cNvSpPr>
            <a:spLocks noChangeAspect="1" noChangeShapeType="1"/>
          </p:cNvSpPr>
          <p:nvPr/>
        </p:nvSpPr>
        <p:spPr bwMode="auto">
          <a:xfrm>
            <a:off x="3209925" y="1841500"/>
            <a:ext cx="0" cy="376238"/>
          </a:xfrm>
          <a:prstGeom prst="line">
            <a:avLst/>
          </a:prstGeom>
          <a:noFill/>
          <a:ln w="38100">
            <a:solidFill>
              <a:srgbClr val="D86C4F"/>
            </a:solidFill>
            <a:round/>
            <a:headEnd/>
            <a:tailEnd/>
          </a:ln>
        </p:spPr>
        <p:txBody>
          <a:bodyPr/>
          <a:lstStyle/>
          <a:p>
            <a:endParaRPr lang="en-US"/>
          </a:p>
        </p:txBody>
      </p:sp>
      <p:sp>
        <p:nvSpPr>
          <p:cNvPr id="40966" name="Line 9"/>
          <p:cNvSpPr>
            <a:spLocks noChangeAspect="1" noChangeShapeType="1"/>
          </p:cNvSpPr>
          <p:nvPr/>
        </p:nvSpPr>
        <p:spPr bwMode="auto">
          <a:xfrm>
            <a:off x="4789488" y="1604963"/>
            <a:ext cx="0" cy="612775"/>
          </a:xfrm>
          <a:prstGeom prst="line">
            <a:avLst/>
          </a:prstGeom>
          <a:noFill/>
          <a:ln w="38100">
            <a:solidFill>
              <a:srgbClr val="D86C4F"/>
            </a:solidFill>
            <a:round/>
            <a:headEnd/>
            <a:tailEnd/>
          </a:ln>
        </p:spPr>
        <p:txBody>
          <a:bodyPr/>
          <a:lstStyle/>
          <a:p>
            <a:endParaRPr lang="en-US"/>
          </a:p>
        </p:txBody>
      </p:sp>
      <p:sp>
        <p:nvSpPr>
          <p:cNvPr id="40967" name="Rectangle 10"/>
          <p:cNvSpPr>
            <a:spLocks noChangeAspect="1" noChangeArrowheads="1"/>
          </p:cNvSpPr>
          <p:nvPr/>
        </p:nvSpPr>
        <p:spPr bwMode="auto">
          <a:xfrm>
            <a:off x="53975" y="803275"/>
            <a:ext cx="830263" cy="639763"/>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Nav Sensors</a:t>
            </a:r>
          </a:p>
        </p:txBody>
      </p:sp>
      <p:pic>
        <p:nvPicPr>
          <p:cNvPr id="40968" name="Picture 11"/>
          <p:cNvPicPr>
            <a:picLocks noChangeAspect="1" noChangeArrowheads="1"/>
          </p:cNvPicPr>
          <p:nvPr/>
        </p:nvPicPr>
        <p:blipFill>
          <a:blip r:embed="rId3" cstate="print"/>
          <a:srcRect/>
          <a:stretch>
            <a:fillRect/>
          </a:stretch>
        </p:blipFill>
        <p:spPr bwMode="auto">
          <a:xfrm>
            <a:off x="309563" y="995363"/>
            <a:ext cx="346075" cy="417512"/>
          </a:xfrm>
          <a:prstGeom prst="rect">
            <a:avLst/>
          </a:prstGeom>
          <a:noFill/>
          <a:ln w="12700">
            <a:noFill/>
            <a:miter lim="800000"/>
            <a:headEnd/>
            <a:tailEnd/>
          </a:ln>
        </p:spPr>
      </p:pic>
      <p:sp>
        <p:nvSpPr>
          <p:cNvPr id="40969" name="Rectangle 12"/>
          <p:cNvSpPr>
            <a:spLocks noChangeAspect="1" noChangeArrowheads="1"/>
          </p:cNvSpPr>
          <p:nvPr/>
        </p:nvSpPr>
        <p:spPr bwMode="auto">
          <a:xfrm>
            <a:off x="53975" y="1508125"/>
            <a:ext cx="830263" cy="760413"/>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Expendable</a:t>
            </a:r>
          </a:p>
          <a:p>
            <a:pPr defTabSz="800100">
              <a:lnSpc>
                <a:spcPct val="80000"/>
              </a:lnSpc>
            </a:pPr>
            <a:r>
              <a:rPr lang="en-US" sz="900">
                <a:solidFill>
                  <a:srgbClr val="336699"/>
                </a:solidFill>
              </a:rPr>
              <a:t>Management</a:t>
            </a:r>
          </a:p>
        </p:txBody>
      </p:sp>
      <p:pic>
        <p:nvPicPr>
          <p:cNvPr id="40970" name="Picture 13"/>
          <p:cNvPicPr>
            <a:picLocks noChangeAspect="1" noChangeArrowheads="1"/>
          </p:cNvPicPr>
          <p:nvPr/>
        </p:nvPicPr>
        <p:blipFill>
          <a:blip r:embed="rId3" cstate="print"/>
          <a:srcRect/>
          <a:stretch>
            <a:fillRect/>
          </a:stretch>
        </p:blipFill>
        <p:spPr bwMode="auto">
          <a:xfrm>
            <a:off x="338138" y="1701800"/>
            <a:ext cx="346075" cy="412750"/>
          </a:xfrm>
          <a:prstGeom prst="rect">
            <a:avLst/>
          </a:prstGeom>
          <a:noFill/>
          <a:ln w="12700">
            <a:noFill/>
            <a:miter lim="800000"/>
            <a:headEnd/>
            <a:tailEnd/>
          </a:ln>
        </p:spPr>
      </p:pic>
      <p:sp>
        <p:nvSpPr>
          <p:cNvPr id="40971" name="Line 14"/>
          <p:cNvSpPr>
            <a:spLocks noChangeAspect="1" noChangeShapeType="1"/>
          </p:cNvSpPr>
          <p:nvPr/>
        </p:nvSpPr>
        <p:spPr bwMode="auto">
          <a:xfrm>
            <a:off x="4044950" y="592138"/>
            <a:ext cx="0" cy="1608137"/>
          </a:xfrm>
          <a:prstGeom prst="line">
            <a:avLst/>
          </a:prstGeom>
          <a:noFill/>
          <a:ln w="38100">
            <a:solidFill>
              <a:srgbClr val="D86C4F"/>
            </a:solidFill>
            <a:round/>
            <a:headEnd/>
            <a:tailEnd/>
          </a:ln>
        </p:spPr>
        <p:txBody>
          <a:bodyPr/>
          <a:lstStyle/>
          <a:p>
            <a:endParaRPr lang="en-US"/>
          </a:p>
        </p:txBody>
      </p:sp>
      <p:sp>
        <p:nvSpPr>
          <p:cNvPr id="40972" name="Rectangle 15"/>
          <p:cNvSpPr>
            <a:spLocks noChangeAspect="1" noChangeArrowheads="1"/>
          </p:cNvSpPr>
          <p:nvPr/>
        </p:nvSpPr>
        <p:spPr bwMode="auto">
          <a:xfrm>
            <a:off x="3646488" y="777875"/>
            <a:ext cx="749300" cy="795338"/>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Data Links</a:t>
            </a:r>
          </a:p>
        </p:txBody>
      </p:sp>
      <p:pic>
        <p:nvPicPr>
          <p:cNvPr id="40973" name="Picture 16"/>
          <p:cNvPicPr>
            <a:picLocks noChangeAspect="1" noChangeArrowheads="1"/>
          </p:cNvPicPr>
          <p:nvPr/>
        </p:nvPicPr>
        <p:blipFill>
          <a:blip r:embed="rId3" cstate="print"/>
          <a:srcRect/>
          <a:stretch>
            <a:fillRect/>
          </a:stretch>
        </p:blipFill>
        <p:spPr bwMode="auto">
          <a:xfrm>
            <a:off x="3846513" y="947738"/>
            <a:ext cx="344487" cy="415925"/>
          </a:xfrm>
          <a:prstGeom prst="rect">
            <a:avLst/>
          </a:prstGeom>
          <a:noFill/>
          <a:ln w="12700">
            <a:noFill/>
            <a:miter lim="800000"/>
            <a:headEnd/>
            <a:tailEnd/>
          </a:ln>
        </p:spPr>
      </p:pic>
      <p:sp>
        <p:nvSpPr>
          <p:cNvPr id="40974" name="Rectangle 17"/>
          <p:cNvSpPr>
            <a:spLocks noChangeAspect="1" noChangeArrowheads="1"/>
          </p:cNvSpPr>
          <p:nvPr/>
        </p:nvSpPr>
        <p:spPr bwMode="auto">
          <a:xfrm>
            <a:off x="1830388" y="782638"/>
            <a:ext cx="800100" cy="1433512"/>
          </a:xfrm>
          <a:prstGeom prst="rect">
            <a:avLst/>
          </a:prstGeom>
          <a:solidFill>
            <a:schemeClr val="bg1"/>
          </a:solidFill>
          <a:ln w="12700">
            <a:solidFill>
              <a:srgbClr val="000000"/>
            </a:solidFill>
            <a:miter lim="800000"/>
            <a:headEnd/>
            <a:tailEnd/>
          </a:ln>
        </p:spPr>
        <p:txBody>
          <a:bodyPr wrap="none" lIns="80006" tIns="40003" rIns="80006" bIns="40003"/>
          <a:lstStyle/>
          <a:p>
            <a:pPr defTabSz="800100">
              <a:lnSpc>
                <a:spcPct val="80000"/>
              </a:lnSpc>
            </a:pPr>
            <a:r>
              <a:rPr lang="en-US" sz="1200">
                <a:solidFill>
                  <a:srgbClr val="336699"/>
                </a:solidFill>
              </a:rPr>
              <a:t>Mission</a:t>
            </a:r>
          </a:p>
          <a:p>
            <a:pPr defTabSz="800100">
              <a:lnSpc>
                <a:spcPct val="80000"/>
              </a:lnSpc>
            </a:pPr>
            <a:r>
              <a:rPr lang="en-US" sz="1200">
                <a:solidFill>
                  <a:srgbClr val="336699"/>
                </a:solidFill>
              </a:rPr>
              <a:t>Computer</a:t>
            </a:r>
          </a:p>
        </p:txBody>
      </p:sp>
      <p:pic>
        <p:nvPicPr>
          <p:cNvPr id="40975" name="Picture 18"/>
          <p:cNvPicPr>
            <a:picLocks noChangeAspect="1" noChangeArrowheads="1"/>
          </p:cNvPicPr>
          <p:nvPr/>
        </p:nvPicPr>
        <p:blipFill>
          <a:blip r:embed="rId3" cstate="print"/>
          <a:srcRect/>
          <a:stretch>
            <a:fillRect/>
          </a:stretch>
        </p:blipFill>
        <p:spPr bwMode="auto">
          <a:xfrm>
            <a:off x="1941513" y="1530350"/>
            <a:ext cx="508000" cy="617538"/>
          </a:xfrm>
          <a:prstGeom prst="rect">
            <a:avLst/>
          </a:prstGeom>
          <a:noFill/>
          <a:ln w="12700">
            <a:noFill/>
            <a:miter lim="800000"/>
            <a:headEnd/>
            <a:tailEnd/>
          </a:ln>
        </p:spPr>
      </p:pic>
      <p:sp>
        <p:nvSpPr>
          <p:cNvPr id="40976" name="Rectangle 19"/>
          <p:cNvSpPr>
            <a:spLocks noChangeAspect="1" noChangeArrowheads="1"/>
          </p:cNvSpPr>
          <p:nvPr/>
        </p:nvSpPr>
        <p:spPr bwMode="auto">
          <a:xfrm>
            <a:off x="957263" y="782638"/>
            <a:ext cx="746125" cy="1433512"/>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Vehicle</a:t>
            </a:r>
          </a:p>
          <a:p>
            <a:pPr defTabSz="800100">
              <a:lnSpc>
                <a:spcPct val="80000"/>
              </a:lnSpc>
            </a:pPr>
            <a:r>
              <a:rPr lang="en-US" sz="900">
                <a:solidFill>
                  <a:srgbClr val="336699"/>
                </a:solidFill>
              </a:rPr>
              <a:t>Mgmt</a:t>
            </a:r>
          </a:p>
        </p:txBody>
      </p:sp>
      <p:sp>
        <p:nvSpPr>
          <p:cNvPr id="40977" name="Rectangle 21"/>
          <p:cNvSpPr>
            <a:spLocks noChangeAspect="1" noChangeArrowheads="1"/>
          </p:cNvSpPr>
          <p:nvPr/>
        </p:nvSpPr>
        <p:spPr bwMode="auto">
          <a:xfrm>
            <a:off x="2825750" y="1570038"/>
            <a:ext cx="752475" cy="646112"/>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Expendables</a:t>
            </a:r>
          </a:p>
        </p:txBody>
      </p:sp>
      <p:pic>
        <p:nvPicPr>
          <p:cNvPr id="40978" name="Picture 22"/>
          <p:cNvPicPr>
            <a:picLocks noChangeAspect="1" noChangeArrowheads="1"/>
          </p:cNvPicPr>
          <p:nvPr/>
        </p:nvPicPr>
        <p:blipFill>
          <a:blip r:embed="rId3" cstate="print"/>
          <a:srcRect/>
          <a:stretch>
            <a:fillRect/>
          </a:stretch>
        </p:blipFill>
        <p:spPr bwMode="auto">
          <a:xfrm>
            <a:off x="3022600" y="1758950"/>
            <a:ext cx="346075" cy="412750"/>
          </a:xfrm>
          <a:prstGeom prst="rect">
            <a:avLst/>
          </a:prstGeom>
          <a:noFill/>
          <a:ln w="12700">
            <a:noFill/>
            <a:miter lim="800000"/>
            <a:headEnd/>
            <a:tailEnd/>
          </a:ln>
        </p:spPr>
      </p:pic>
      <p:sp>
        <p:nvSpPr>
          <p:cNvPr id="40979" name="Line 23"/>
          <p:cNvSpPr>
            <a:spLocks noChangeAspect="1" noChangeShapeType="1"/>
          </p:cNvSpPr>
          <p:nvPr/>
        </p:nvSpPr>
        <p:spPr bwMode="auto">
          <a:xfrm>
            <a:off x="511175" y="2079625"/>
            <a:ext cx="0" cy="149225"/>
          </a:xfrm>
          <a:prstGeom prst="line">
            <a:avLst/>
          </a:prstGeom>
          <a:noFill/>
          <a:ln w="38100">
            <a:solidFill>
              <a:srgbClr val="D86C4F"/>
            </a:solidFill>
            <a:round/>
            <a:headEnd/>
            <a:tailEnd/>
          </a:ln>
        </p:spPr>
        <p:txBody>
          <a:bodyPr/>
          <a:lstStyle/>
          <a:p>
            <a:endParaRPr lang="en-US"/>
          </a:p>
        </p:txBody>
      </p:sp>
      <p:sp>
        <p:nvSpPr>
          <p:cNvPr id="40980" name="Line 24"/>
          <p:cNvSpPr>
            <a:spLocks noChangeAspect="1" noChangeShapeType="1"/>
          </p:cNvSpPr>
          <p:nvPr/>
        </p:nvSpPr>
        <p:spPr bwMode="auto">
          <a:xfrm>
            <a:off x="495300" y="2203450"/>
            <a:ext cx="4308475" cy="0"/>
          </a:xfrm>
          <a:prstGeom prst="line">
            <a:avLst/>
          </a:prstGeom>
          <a:noFill/>
          <a:ln w="38100">
            <a:solidFill>
              <a:srgbClr val="D86C4F"/>
            </a:solidFill>
            <a:round/>
            <a:headEnd/>
            <a:tailEnd/>
          </a:ln>
        </p:spPr>
        <p:txBody>
          <a:bodyPr/>
          <a:lstStyle/>
          <a:p>
            <a:endParaRPr lang="en-US"/>
          </a:p>
        </p:txBody>
      </p:sp>
      <p:sp>
        <p:nvSpPr>
          <p:cNvPr id="40981" name="Oval 26"/>
          <p:cNvSpPr>
            <a:spLocks noChangeAspect="1" noChangeArrowheads="1"/>
          </p:cNvSpPr>
          <p:nvPr/>
        </p:nvSpPr>
        <p:spPr bwMode="auto">
          <a:xfrm>
            <a:off x="1735138" y="820738"/>
            <a:ext cx="998537" cy="1901825"/>
          </a:xfrm>
          <a:prstGeom prst="ellipse">
            <a:avLst/>
          </a:prstGeom>
          <a:noFill/>
          <a:ln w="38100">
            <a:solidFill>
              <a:srgbClr val="FFCC66"/>
            </a:solidFill>
            <a:round/>
            <a:headEnd type="none" w="sm" len="sm"/>
            <a:tailEnd type="none" w="sm" len="sm"/>
          </a:ln>
        </p:spPr>
        <p:txBody>
          <a:bodyPr/>
          <a:lstStyle/>
          <a:p>
            <a:endParaRPr lang="en-US"/>
          </a:p>
        </p:txBody>
      </p:sp>
      <p:sp>
        <p:nvSpPr>
          <p:cNvPr id="40982" name="AutoShape 27"/>
          <p:cNvSpPr>
            <a:spLocks noChangeArrowheads="1"/>
          </p:cNvSpPr>
          <p:nvPr/>
        </p:nvSpPr>
        <p:spPr bwMode="auto">
          <a:xfrm rot="9142045">
            <a:off x="1984375" y="2651125"/>
            <a:ext cx="866775" cy="844550"/>
          </a:xfrm>
          <a:prstGeom prst="flowChartMerge">
            <a:avLst/>
          </a:prstGeom>
          <a:gradFill rotWithShape="1">
            <a:gsLst>
              <a:gs pos="0">
                <a:srgbClr val="646464"/>
              </a:gs>
              <a:gs pos="100000">
                <a:srgbClr val="D8D8D8"/>
              </a:gs>
            </a:gsLst>
            <a:lin ang="18900000" scaled="1"/>
          </a:gradFill>
          <a:ln w="9525" algn="ctr">
            <a:solidFill>
              <a:schemeClr val="tx1"/>
            </a:solidFill>
            <a:miter lim="800000"/>
            <a:headEnd/>
            <a:tailEnd/>
          </a:ln>
        </p:spPr>
        <p:txBody>
          <a:bodyPr anchor="ctr">
            <a:spAutoFit/>
          </a:bodyPr>
          <a:lstStyle/>
          <a:p>
            <a:endParaRPr lang="en-US"/>
          </a:p>
        </p:txBody>
      </p:sp>
      <p:grpSp>
        <p:nvGrpSpPr>
          <p:cNvPr id="2" name="Group 265"/>
          <p:cNvGrpSpPr>
            <a:grpSpLocks/>
          </p:cNvGrpSpPr>
          <p:nvPr/>
        </p:nvGrpSpPr>
        <p:grpSpPr bwMode="auto">
          <a:xfrm>
            <a:off x="198438" y="4986338"/>
            <a:ext cx="8945562" cy="1658937"/>
            <a:chOff x="125" y="3141"/>
            <a:chExt cx="5635" cy="1045"/>
          </a:xfrm>
        </p:grpSpPr>
        <p:sp>
          <p:nvSpPr>
            <p:cNvPr id="41188" name="Rectangle 28"/>
            <p:cNvSpPr>
              <a:spLocks noChangeArrowheads="1"/>
            </p:cNvSpPr>
            <p:nvPr/>
          </p:nvSpPr>
          <p:spPr bwMode="auto">
            <a:xfrm>
              <a:off x="125" y="3141"/>
              <a:ext cx="3086" cy="1045"/>
            </a:xfrm>
            <a:prstGeom prst="rect">
              <a:avLst/>
            </a:prstGeom>
            <a:noFill/>
            <a:ln w="9525">
              <a:noFill/>
              <a:miter lim="800000"/>
              <a:headEnd/>
              <a:tailEnd/>
            </a:ln>
          </p:spPr>
          <p:txBody>
            <a:bodyPr/>
            <a:lstStyle/>
            <a:p>
              <a:pPr marL="115888" indent="-115888" algn="l" eaLnBrk="1" hangingPunct="1">
                <a:spcBef>
                  <a:spcPct val="30000"/>
                </a:spcBef>
                <a:buClr>
                  <a:schemeClr val="tx1"/>
                </a:buClr>
                <a:buFontTx/>
                <a:buChar char="•"/>
              </a:pPr>
              <a:r>
                <a:rPr lang="en-US" sz="1600"/>
                <a:t>Avionics mission computing product-line architecture for Boeing aircraft, e.g., F-18 E/F, 15E, Harrier, UCAV</a:t>
              </a:r>
            </a:p>
            <a:p>
              <a:pPr marL="115888" indent="-115888" algn="l" eaLnBrk="1" hangingPunct="1">
                <a:spcBef>
                  <a:spcPct val="30000"/>
                </a:spcBef>
                <a:buClr>
                  <a:schemeClr val="tx1"/>
                </a:buClr>
                <a:buFontTx/>
                <a:buChar char="•"/>
              </a:pPr>
              <a:r>
                <a:rPr lang="en-US" sz="1600"/>
                <a:t>DRE system with 100+ developers, 3,000+ software components, 3-5 million lines of C++ code</a:t>
              </a:r>
            </a:p>
          </p:txBody>
        </p:sp>
        <p:sp>
          <p:nvSpPr>
            <p:cNvPr id="41189" name="Rectangle 29"/>
            <p:cNvSpPr>
              <a:spLocks noChangeArrowheads="1"/>
            </p:cNvSpPr>
            <p:nvPr/>
          </p:nvSpPr>
          <p:spPr bwMode="auto">
            <a:xfrm>
              <a:off x="3131" y="3141"/>
              <a:ext cx="2629" cy="807"/>
            </a:xfrm>
            <a:prstGeom prst="rect">
              <a:avLst/>
            </a:prstGeom>
            <a:noFill/>
            <a:ln w="9525">
              <a:noFill/>
              <a:miter lim="800000"/>
              <a:headEnd/>
              <a:tailEnd/>
            </a:ln>
          </p:spPr>
          <p:txBody>
            <a:bodyPr/>
            <a:lstStyle/>
            <a:p>
              <a:pPr marL="115888" indent="-115888" algn="l" eaLnBrk="1" hangingPunct="1">
                <a:spcBef>
                  <a:spcPct val="30000"/>
                </a:spcBef>
                <a:buClr>
                  <a:schemeClr val="tx1"/>
                </a:buClr>
                <a:buFontTx/>
                <a:buChar char="•"/>
              </a:pPr>
              <a:r>
                <a:rPr lang="en-US" sz="1600"/>
                <a:t>Based on COTS hardware, networks, operating systems, &amp; middleware</a:t>
              </a:r>
            </a:p>
            <a:p>
              <a:pPr marL="115888" indent="-115888" algn="l" eaLnBrk="1" hangingPunct="1">
                <a:spcBef>
                  <a:spcPct val="30000"/>
                </a:spcBef>
                <a:buClr>
                  <a:schemeClr val="tx1"/>
                </a:buClr>
                <a:buFontTx/>
                <a:buChar char="•"/>
              </a:pPr>
              <a:r>
                <a:rPr lang="en-US" sz="1600"/>
                <a:t>Used as Open Experimentation Platform (OEP) for DARPA IXO PCES, MoBIES, SEC, MICA programs</a:t>
              </a:r>
            </a:p>
          </p:txBody>
        </p:sp>
      </p:grpSp>
      <p:grpSp>
        <p:nvGrpSpPr>
          <p:cNvPr id="3" name="Group 30"/>
          <p:cNvGrpSpPr>
            <a:grpSpLocks/>
          </p:cNvGrpSpPr>
          <p:nvPr/>
        </p:nvGrpSpPr>
        <p:grpSpPr bwMode="auto">
          <a:xfrm flipH="1">
            <a:off x="1878013" y="2733675"/>
            <a:ext cx="5699125" cy="2087563"/>
            <a:chOff x="1530" y="1957"/>
            <a:chExt cx="2639" cy="967"/>
          </a:xfrm>
        </p:grpSpPr>
        <p:grpSp>
          <p:nvGrpSpPr>
            <p:cNvPr id="4" name="Group 31"/>
            <p:cNvGrpSpPr>
              <a:grpSpLocks/>
            </p:cNvGrpSpPr>
            <p:nvPr/>
          </p:nvGrpSpPr>
          <p:grpSpPr bwMode="auto">
            <a:xfrm>
              <a:off x="1530" y="1999"/>
              <a:ext cx="2639" cy="925"/>
              <a:chOff x="1530" y="1999"/>
              <a:chExt cx="2639" cy="925"/>
            </a:xfrm>
          </p:grpSpPr>
          <p:grpSp>
            <p:nvGrpSpPr>
              <p:cNvPr id="5" name="Group 32"/>
              <p:cNvGrpSpPr>
                <a:grpSpLocks/>
              </p:cNvGrpSpPr>
              <p:nvPr/>
            </p:nvGrpSpPr>
            <p:grpSpPr bwMode="auto">
              <a:xfrm>
                <a:off x="1530" y="2368"/>
                <a:ext cx="952" cy="556"/>
                <a:chOff x="1530" y="2368"/>
                <a:chExt cx="952" cy="556"/>
              </a:xfrm>
            </p:grpSpPr>
            <p:sp>
              <p:nvSpPr>
                <p:cNvPr id="41184" name="Freeform 33"/>
                <p:cNvSpPr>
                  <a:spLocks/>
                </p:cNvSpPr>
                <p:nvPr/>
              </p:nvSpPr>
              <p:spPr bwMode="auto">
                <a:xfrm>
                  <a:off x="1530" y="2368"/>
                  <a:ext cx="952" cy="125"/>
                </a:xfrm>
                <a:custGeom>
                  <a:avLst/>
                  <a:gdLst>
                    <a:gd name="T0" fmla="*/ 952 w 952"/>
                    <a:gd name="T1" fmla="*/ 0 h 125"/>
                    <a:gd name="T2" fmla="*/ 0 w 952"/>
                    <a:gd name="T3" fmla="*/ 4 h 125"/>
                    <a:gd name="T4" fmla="*/ 0 w 952"/>
                    <a:gd name="T5" fmla="*/ 125 h 125"/>
                    <a:gd name="T6" fmla="*/ 952 w 952"/>
                    <a:gd name="T7" fmla="*/ 122 h 125"/>
                    <a:gd name="T8" fmla="*/ 952 w 952"/>
                    <a:gd name="T9" fmla="*/ 0 h 125"/>
                    <a:gd name="T10" fmla="*/ 0 60000 65536"/>
                    <a:gd name="T11" fmla="*/ 0 60000 65536"/>
                    <a:gd name="T12" fmla="*/ 0 60000 65536"/>
                    <a:gd name="T13" fmla="*/ 0 60000 65536"/>
                    <a:gd name="T14" fmla="*/ 0 60000 65536"/>
                    <a:gd name="T15" fmla="*/ 0 w 952"/>
                    <a:gd name="T16" fmla="*/ 0 h 125"/>
                    <a:gd name="T17" fmla="*/ 952 w 952"/>
                    <a:gd name="T18" fmla="*/ 125 h 125"/>
                  </a:gdLst>
                  <a:ahLst/>
                  <a:cxnLst>
                    <a:cxn ang="T10">
                      <a:pos x="T0" y="T1"/>
                    </a:cxn>
                    <a:cxn ang="T11">
                      <a:pos x="T2" y="T3"/>
                    </a:cxn>
                    <a:cxn ang="T12">
                      <a:pos x="T4" y="T5"/>
                    </a:cxn>
                    <a:cxn ang="T13">
                      <a:pos x="T6" y="T7"/>
                    </a:cxn>
                    <a:cxn ang="T14">
                      <a:pos x="T8" y="T9"/>
                    </a:cxn>
                  </a:cxnLst>
                  <a:rect l="T15" t="T16" r="T17" b="T18"/>
                  <a:pathLst>
                    <a:path w="952" h="125">
                      <a:moveTo>
                        <a:pt x="952" y="0"/>
                      </a:moveTo>
                      <a:lnTo>
                        <a:pt x="0" y="4"/>
                      </a:lnTo>
                      <a:lnTo>
                        <a:pt x="0" y="125"/>
                      </a:lnTo>
                      <a:lnTo>
                        <a:pt x="952" y="122"/>
                      </a:lnTo>
                      <a:lnTo>
                        <a:pt x="952" y="0"/>
                      </a:lnTo>
                      <a:close/>
                    </a:path>
                  </a:pathLst>
                </a:custGeom>
                <a:solidFill>
                  <a:srgbClr val="FFD67F"/>
                </a:solidFill>
                <a:ln w="4763">
                  <a:solidFill>
                    <a:schemeClr val="bg2"/>
                  </a:solidFill>
                  <a:prstDash val="solid"/>
                  <a:round/>
                  <a:headEnd/>
                  <a:tailEnd/>
                </a:ln>
              </p:spPr>
              <p:txBody>
                <a:bodyPr/>
                <a:lstStyle/>
                <a:p>
                  <a:endParaRPr lang="en-US"/>
                </a:p>
              </p:txBody>
            </p:sp>
            <p:sp>
              <p:nvSpPr>
                <p:cNvPr id="41185" name="Freeform 34"/>
                <p:cNvSpPr>
                  <a:spLocks/>
                </p:cNvSpPr>
                <p:nvPr/>
              </p:nvSpPr>
              <p:spPr bwMode="auto">
                <a:xfrm>
                  <a:off x="1530" y="2372"/>
                  <a:ext cx="440" cy="552"/>
                </a:xfrm>
                <a:custGeom>
                  <a:avLst/>
                  <a:gdLst>
                    <a:gd name="T0" fmla="*/ 0 w 440"/>
                    <a:gd name="T1" fmla="*/ 0 h 552"/>
                    <a:gd name="T2" fmla="*/ 440 w 440"/>
                    <a:gd name="T3" fmla="*/ 430 h 552"/>
                    <a:gd name="T4" fmla="*/ 440 w 440"/>
                    <a:gd name="T5" fmla="*/ 552 h 552"/>
                    <a:gd name="T6" fmla="*/ 0 w 440"/>
                    <a:gd name="T7" fmla="*/ 121 h 552"/>
                    <a:gd name="T8" fmla="*/ 0 w 440"/>
                    <a:gd name="T9" fmla="*/ 0 h 552"/>
                    <a:gd name="T10" fmla="*/ 0 60000 65536"/>
                    <a:gd name="T11" fmla="*/ 0 60000 65536"/>
                    <a:gd name="T12" fmla="*/ 0 60000 65536"/>
                    <a:gd name="T13" fmla="*/ 0 60000 65536"/>
                    <a:gd name="T14" fmla="*/ 0 60000 65536"/>
                    <a:gd name="T15" fmla="*/ 0 w 440"/>
                    <a:gd name="T16" fmla="*/ 0 h 552"/>
                    <a:gd name="T17" fmla="*/ 440 w 440"/>
                    <a:gd name="T18" fmla="*/ 552 h 552"/>
                  </a:gdLst>
                  <a:ahLst/>
                  <a:cxnLst>
                    <a:cxn ang="T10">
                      <a:pos x="T0" y="T1"/>
                    </a:cxn>
                    <a:cxn ang="T11">
                      <a:pos x="T2" y="T3"/>
                    </a:cxn>
                    <a:cxn ang="T12">
                      <a:pos x="T4" y="T5"/>
                    </a:cxn>
                    <a:cxn ang="T13">
                      <a:pos x="T6" y="T7"/>
                    </a:cxn>
                    <a:cxn ang="T14">
                      <a:pos x="T8" y="T9"/>
                    </a:cxn>
                  </a:cxnLst>
                  <a:rect l="T15" t="T16" r="T17" b="T18"/>
                  <a:pathLst>
                    <a:path w="440" h="552">
                      <a:moveTo>
                        <a:pt x="0" y="0"/>
                      </a:moveTo>
                      <a:lnTo>
                        <a:pt x="440" y="430"/>
                      </a:lnTo>
                      <a:lnTo>
                        <a:pt x="440" y="552"/>
                      </a:lnTo>
                      <a:lnTo>
                        <a:pt x="0" y="121"/>
                      </a:lnTo>
                      <a:lnTo>
                        <a:pt x="0" y="0"/>
                      </a:lnTo>
                      <a:close/>
                    </a:path>
                  </a:pathLst>
                </a:custGeom>
                <a:solidFill>
                  <a:srgbClr val="FFD67F"/>
                </a:solidFill>
                <a:ln w="4763">
                  <a:solidFill>
                    <a:schemeClr val="bg2"/>
                  </a:solidFill>
                  <a:prstDash val="solid"/>
                  <a:round/>
                  <a:headEnd/>
                  <a:tailEnd/>
                </a:ln>
              </p:spPr>
              <p:txBody>
                <a:bodyPr/>
                <a:lstStyle/>
                <a:p>
                  <a:endParaRPr lang="en-US"/>
                </a:p>
              </p:txBody>
            </p:sp>
            <p:sp>
              <p:nvSpPr>
                <p:cNvPr id="41186" name="Freeform 35"/>
                <p:cNvSpPr>
                  <a:spLocks/>
                </p:cNvSpPr>
                <p:nvPr/>
              </p:nvSpPr>
              <p:spPr bwMode="auto">
                <a:xfrm>
                  <a:off x="1970" y="2368"/>
                  <a:ext cx="512" cy="556"/>
                </a:xfrm>
                <a:custGeom>
                  <a:avLst/>
                  <a:gdLst>
                    <a:gd name="T0" fmla="*/ 0 w 512"/>
                    <a:gd name="T1" fmla="*/ 434 h 556"/>
                    <a:gd name="T2" fmla="*/ 512 w 512"/>
                    <a:gd name="T3" fmla="*/ 0 h 556"/>
                    <a:gd name="T4" fmla="*/ 512 w 512"/>
                    <a:gd name="T5" fmla="*/ 122 h 556"/>
                    <a:gd name="T6" fmla="*/ 0 w 512"/>
                    <a:gd name="T7" fmla="*/ 556 h 556"/>
                    <a:gd name="T8" fmla="*/ 0 w 512"/>
                    <a:gd name="T9" fmla="*/ 434 h 556"/>
                    <a:gd name="T10" fmla="*/ 0 60000 65536"/>
                    <a:gd name="T11" fmla="*/ 0 60000 65536"/>
                    <a:gd name="T12" fmla="*/ 0 60000 65536"/>
                    <a:gd name="T13" fmla="*/ 0 60000 65536"/>
                    <a:gd name="T14" fmla="*/ 0 60000 65536"/>
                    <a:gd name="T15" fmla="*/ 0 w 512"/>
                    <a:gd name="T16" fmla="*/ 0 h 556"/>
                    <a:gd name="T17" fmla="*/ 512 w 512"/>
                    <a:gd name="T18" fmla="*/ 556 h 556"/>
                  </a:gdLst>
                  <a:ahLst/>
                  <a:cxnLst>
                    <a:cxn ang="T10">
                      <a:pos x="T0" y="T1"/>
                    </a:cxn>
                    <a:cxn ang="T11">
                      <a:pos x="T2" y="T3"/>
                    </a:cxn>
                    <a:cxn ang="T12">
                      <a:pos x="T4" y="T5"/>
                    </a:cxn>
                    <a:cxn ang="T13">
                      <a:pos x="T6" y="T7"/>
                    </a:cxn>
                    <a:cxn ang="T14">
                      <a:pos x="T8" y="T9"/>
                    </a:cxn>
                  </a:cxnLst>
                  <a:rect l="T15" t="T16" r="T17" b="T18"/>
                  <a:pathLst>
                    <a:path w="512" h="556">
                      <a:moveTo>
                        <a:pt x="0" y="434"/>
                      </a:moveTo>
                      <a:lnTo>
                        <a:pt x="512" y="0"/>
                      </a:lnTo>
                      <a:lnTo>
                        <a:pt x="512" y="122"/>
                      </a:lnTo>
                      <a:lnTo>
                        <a:pt x="0" y="556"/>
                      </a:lnTo>
                      <a:lnTo>
                        <a:pt x="0" y="434"/>
                      </a:lnTo>
                      <a:close/>
                    </a:path>
                  </a:pathLst>
                </a:custGeom>
                <a:solidFill>
                  <a:srgbClr val="FFD67F"/>
                </a:solidFill>
                <a:ln w="4763">
                  <a:solidFill>
                    <a:schemeClr val="bg2"/>
                  </a:solidFill>
                  <a:prstDash val="solid"/>
                  <a:round/>
                  <a:headEnd/>
                  <a:tailEnd/>
                </a:ln>
              </p:spPr>
              <p:txBody>
                <a:bodyPr/>
                <a:lstStyle/>
                <a:p>
                  <a:endParaRPr lang="en-US"/>
                </a:p>
              </p:txBody>
            </p:sp>
            <p:sp>
              <p:nvSpPr>
                <p:cNvPr id="41187" name="Freeform 36"/>
                <p:cNvSpPr>
                  <a:spLocks/>
                </p:cNvSpPr>
                <p:nvPr/>
              </p:nvSpPr>
              <p:spPr bwMode="auto">
                <a:xfrm>
                  <a:off x="1530" y="2368"/>
                  <a:ext cx="952" cy="434"/>
                </a:xfrm>
                <a:custGeom>
                  <a:avLst/>
                  <a:gdLst>
                    <a:gd name="T0" fmla="*/ 952 w 952"/>
                    <a:gd name="T1" fmla="*/ 0 h 434"/>
                    <a:gd name="T2" fmla="*/ 0 w 952"/>
                    <a:gd name="T3" fmla="*/ 4 h 434"/>
                    <a:gd name="T4" fmla="*/ 440 w 952"/>
                    <a:gd name="T5" fmla="*/ 434 h 434"/>
                    <a:gd name="T6" fmla="*/ 952 w 952"/>
                    <a:gd name="T7" fmla="*/ 0 h 434"/>
                    <a:gd name="T8" fmla="*/ 0 60000 65536"/>
                    <a:gd name="T9" fmla="*/ 0 60000 65536"/>
                    <a:gd name="T10" fmla="*/ 0 60000 65536"/>
                    <a:gd name="T11" fmla="*/ 0 60000 65536"/>
                    <a:gd name="T12" fmla="*/ 0 w 952"/>
                    <a:gd name="T13" fmla="*/ 0 h 434"/>
                    <a:gd name="T14" fmla="*/ 952 w 952"/>
                    <a:gd name="T15" fmla="*/ 434 h 434"/>
                  </a:gdLst>
                  <a:ahLst/>
                  <a:cxnLst>
                    <a:cxn ang="T8">
                      <a:pos x="T0" y="T1"/>
                    </a:cxn>
                    <a:cxn ang="T9">
                      <a:pos x="T2" y="T3"/>
                    </a:cxn>
                    <a:cxn ang="T10">
                      <a:pos x="T4" y="T5"/>
                    </a:cxn>
                    <a:cxn ang="T11">
                      <a:pos x="T6" y="T7"/>
                    </a:cxn>
                  </a:cxnLst>
                  <a:rect l="T12" t="T13" r="T14" b="T15"/>
                  <a:pathLst>
                    <a:path w="952" h="434">
                      <a:moveTo>
                        <a:pt x="952" y="0"/>
                      </a:moveTo>
                      <a:lnTo>
                        <a:pt x="0" y="4"/>
                      </a:lnTo>
                      <a:lnTo>
                        <a:pt x="440" y="434"/>
                      </a:lnTo>
                      <a:lnTo>
                        <a:pt x="952" y="0"/>
                      </a:lnTo>
                      <a:close/>
                    </a:path>
                  </a:pathLst>
                </a:custGeom>
                <a:solidFill>
                  <a:srgbClr val="FFD67F"/>
                </a:solidFill>
                <a:ln w="4763">
                  <a:solidFill>
                    <a:schemeClr val="bg2"/>
                  </a:solidFill>
                  <a:prstDash val="solid"/>
                  <a:round/>
                  <a:headEnd/>
                  <a:tailEnd/>
                </a:ln>
              </p:spPr>
              <p:txBody>
                <a:bodyPr/>
                <a:lstStyle/>
                <a:p>
                  <a:endParaRPr lang="en-US"/>
                </a:p>
              </p:txBody>
            </p:sp>
          </p:grpSp>
          <p:grpSp>
            <p:nvGrpSpPr>
              <p:cNvPr id="6" name="Group 37"/>
              <p:cNvGrpSpPr>
                <a:grpSpLocks/>
              </p:cNvGrpSpPr>
              <p:nvPr/>
            </p:nvGrpSpPr>
            <p:grpSpPr bwMode="auto">
              <a:xfrm>
                <a:off x="1967" y="2368"/>
                <a:ext cx="2202" cy="556"/>
                <a:chOff x="1967" y="2368"/>
                <a:chExt cx="2202" cy="556"/>
              </a:xfrm>
            </p:grpSpPr>
            <p:sp>
              <p:nvSpPr>
                <p:cNvPr id="41180" name="Freeform 38"/>
                <p:cNvSpPr>
                  <a:spLocks/>
                </p:cNvSpPr>
                <p:nvPr/>
              </p:nvSpPr>
              <p:spPr bwMode="auto">
                <a:xfrm>
                  <a:off x="2555" y="2368"/>
                  <a:ext cx="1614" cy="556"/>
                </a:xfrm>
                <a:custGeom>
                  <a:avLst/>
                  <a:gdLst>
                    <a:gd name="T0" fmla="*/ 1614 w 1614"/>
                    <a:gd name="T1" fmla="*/ 434 h 556"/>
                    <a:gd name="T2" fmla="*/ 0 w 1614"/>
                    <a:gd name="T3" fmla="*/ 0 h 556"/>
                    <a:gd name="T4" fmla="*/ 0 w 1614"/>
                    <a:gd name="T5" fmla="*/ 122 h 556"/>
                    <a:gd name="T6" fmla="*/ 1614 w 1614"/>
                    <a:gd name="T7" fmla="*/ 556 h 556"/>
                    <a:gd name="T8" fmla="*/ 1614 w 1614"/>
                    <a:gd name="T9" fmla="*/ 434 h 556"/>
                    <a:gd name="T10" fmla="*/ 0 60000 65536"/>
                    <a:gd name="T11" fmla="*/ 0 60000 65536"/>
                    <a:gd name="T12" fmla="*/ 0 60000 65536"/>
                    <a:gd name="T13" fmla="*/ 0 60000 65536"/>
                    <a:gd name="T14" fmla="*/ 0 60000 65536"/>
                    <a:gd name="T15" fmla="*/ 0 w 1614"/>
                    <a:gd name="T16" fmla="*/ 0 h 556"/>
                    <a:gd name="T17" fmla="*/ 1614 w 1614"/>
                    <a:gd name="T18" fmla="*/ 556 h 556"/>
                  </a:gdLst>
                  <a:ahLst/>
                  <a:cxnLst>
                    <a:cxn ang="T10">
                      <a:pos x="T0" y="T1"/>
                    </a:cxn>
                    <a:cxn ang="T11">
                      <a:pos x="T2" y="T3"/>
                    </a:cxn>
                    <a:cxn ang="T12">
                      <a:pos x="T4" y="T5"/>
                    </a:cxn>
                    <a:cxn ang="T13">
                      <a:pos x="T6" y="T7"/>
                    </a:cxn>
                    <a:cxn ang="T14">
                      <a:pos x="T8" y="T9"/>
                    </a:cxn>
                  </a:cxnLst>
                  <a:rect l="T15" t="T16" r="T17" b="T18"/>
                  <a:pathLst>
                    <a:path w="1614" h="556">
                      <a:moveTo>
                        <a:pt x="1614" y="434"/>
                      </a:moveTo>
                      <a:lnTo>
                        <a:pt x="0" y="0"/>
                      </a:lnTo>
                      <a:lnTo>
                        <a:pt x="0" y="122"/>
                      </a:lnTo>
                      <a:lnTo>
                        <a:pt x="1614" y="556"/>
                      </a:lnTo>
                      <a:lnTo>
                        <a:pt x="1614" y="434"/>
                      </a:lnTo>
                      <a:close/>
                    </a:path>
                  </a:pathLst>
                </a:custGeom>
                <a:solidFill>
                  <a:srgbClr val="FFD67F"/>
                </a:solidFill>
                <a:ln w="4763">
                  <a:solidFill>
                    <a:schemeClr val="bg2"/>
                  </a:solidFill>
                  <a:prstDash val="solid"/>
                  <a:round/>
                  <a:headEnd/>
                  <a:tailEnd/>
                </a:ln>
              </p:spPr>
              <p:txBody>
                <a:bodyPr/>
                <a:lstStyle/>
                <a:p>
                  <a:endParaRPr lang="en-US"/>
                </a:p>
              </p:txBody>
            </p:sp>
            <p:sp>
              <p:nvSpPr>
                <p:cNvPr id="41181" name="Freeform 39"/>
                <p:cNvSpPr>
                  <a:spLocks/>
                </p:cNvSpPr>
                <p:nvPr/>
              </p:nvSpPr>
              <p:spPr bwMode="auto">
                <a:xfrm>
                  <a:off x="1967" y="2368"/>
                  <a:ext cx="588" cy="556"/>
                </a:xfrm>
                <a:custGeom>
                  <a:avLst/>
                  <a:gdLst>
                    <a:gd name="T0" fmla="*/ 588 w 588"/>
                    <a:gd name="T1" fmla="*/ 0 h 556"/>
                    <a:gd name="T2" fmla="*/ 0 w 588"/>
                    <a:gd name="T3" fmla="*/ 434 h 556"/>
                    <a:gd name="T4" fmla="*/ 0 w 588"/>
                    <a:gd name="T5" fmla="*/ 556 h 556"/>
                    <a:gd name="T6" fmla="*/ 588 w 588"/>
                    <a:gd name="T7" fmla="*/ 122 h 556"/>
                    <a:gd name="T8" fmla="*/ 588 w 588"/>
                    <a:gd name="T9" fmla="*/ 0 h 556"/>
                    <a:gd name="T10" fmla="*/ 0 60000 65536"/>
                    <a:gd name="T11" fmla="*/ 0 60000 65536"/>
                    <a:gd name="T12" fmla="*/ 0 60000 65536"/>
                    <a:gd name="T13" fmla="*/ 0 60000 65536"/>
                    <a:gd name="T14" fmla="*/ 0 60000 65536"/>
                    <a:gd name="T15" fmla="*/ 0 w 588"/>
                    <a:gd name="T16" fmla="*/ 0 h 556"/>
                    <a:gd name="T17" fmla="*/ 588 w 588"/>
                    <a:gd name="T18" fmla="*/ 556 h 556"/>
                  </a:gdLst>
                  <a:ahLst/>
                  <a:cxnLst>
                    <a:cxn ang="T10">
                      <a:pos x="T0" y="T1"/>
                    </a:cxn>
                    <a:cxn ang="T11">
                      <a:pos x="T2" y="T3"/>
                    </a:cxn>
                    <a:cxn ang="T12">
                      <a:pos x="T4" y="T5"/>
                    </a:cxn>
                    <a:cxn ang="T13">
                      <a:pos x="T6" y="T7"/>
                    </a:cxn>
                    <a:cxn ang="T14">
                      <a:pos x="T8" y="T9"/>
                    </a:cxn>
                  </a:cxnLst>
                  <a:rect l="T15" t="T16" r="T17" b="T18"/>
                  <a:pathLst>
                    <a:path w="588" h="556">
                      <a:moveTo>
                        <a:pt x="588" y="0"/>
                      </a:moveTo>
                      <a:lnTo>
                        <a:pt x="0" y="434"/>
                      </a:lnTo>
                      <a:lnTo>
                        <a:pt x="0" y="556"/>
                      </a:lnTo>
                      <a:lnTo>
                        <a:pt x="588" y="122"/>
                      </a:lnTo>
                      <a:lnTo>
                        <a:pt x="588" y="0"/>
                      </a:lnTo>
                      <a:close/>
                    </a:path>
                  </a:pathLst>
                </a:custGeom>
                <a:solidFill>
                  <a:srgbClr val="FFD67F"/>
                </a:solidFill>
                <a:ln w="4763">
                  <a:solidFill>
                    <a:schemeClr val="bg2"/>
                  </a:solidFill>
                  <a:prstDash val="solid"/>
                  <a:round/>
                  <a:headEnd/>
                  <a:tailEnd/>
                </a:ln>
              </p:spPr>
              <p:txBody>
                <a:bodyPr/>
                <a:lstStyle/>
                <a:p>
                  <a:endParaRPr lang="en-US"/>
                </a:p>
              </p:txBody>
            </p:sp>
            <p:sp>
              <p:nvSpPr>
                <p:cNvPr id="41182" name="Rectangle 40"/>
                <p:cNvSpPr>
                  <a:spLocks noChangeArrowheads="1"/>
                </p:cNvSpPr>
                <p:nvPr/>
              </p:nvSpPr>
              <p:spPr bwMode="auto">
                <a:xfrm>
                  <a:off x="1967" y="2802"/>
                  <a:ext cx="2202" cy="122"/>
                </a:xfrm>
                <a:prstGeom prst="rect">
                  <a:avLst/>
                </a:prstGeom>
                <a:solidFill>
                  <a:srgbClr val="FFD67F"/>
                </a:solidFill>
                <a:ln w="4763">
                  <a:solidFill>
                    <a:schemeClr val="bg2"/>
                  </a:solidFill>
                  <a:miter lim="800000"/>
                  <a:headEnd/>
                  <a:tailEnd/>
                </a:ln>
              </p:spPr>
              <p:txBody>
                <a:bodyPr/>
                <a:lstStyle/>
                <a:p>
                  <a:endParaRPr lang="en-US"/>
                </a:p>
              </p:txBody>
            </p:sp>
            <p:sp>
              <p:nvSpPr>
                <p:cNvPr id="41183" name="Freeform 41"/>
                <p:cNvSpPr>
                  <a:spLocks/>
                </p:cNvSpPr>
                <p:nvPr/>
              </p:nvSpPr>
              <p:spPr bwMode="auto">
                <a:xfrm>
                  <a:off x="1967" y="2368"/>
                  <a:ext cx="2202" cy="434"/>
                </a:xfrm>
                <a:custGeom>
                  <a:avLst/>
                  <a:gdLst>
                    <a:gd name="T0" fmla="*/ 588 w 2202"/>
                    <a:gd name="T1" fmla="*/ 0 h 434"/>
                    <a:gd name="T2" fmla="*/ 0 w 2202"/>
                    <a:gd name="T3" fmla="*/ 434 h 434"/>
                    <a:gd name="T4" fmla="*/ 2202 w 2202"/>
                    <a:gd name="T5" fmla="*/ 434 h 434"/>
                    <a:gd name="T6" fmla="*/ 588 w 2202"/>
                    <a:gd name="T7" fmla="*/ 0 h 434"/>
                    <a:gd name="T8" fmla="*/ 0 60000 65536"/>
                    <a:gd name="T9" fmla="*/ 0 60000 65536"/>
                    <a:gd name="T10" fmla="*/ 0 60000 65536"/>
                    <a:gd name="T11" fmla="*/ 0 60000 65536"/>
                    <a:gd name="T12" fmla="*/ 0 w 2202"/>
                    <a:gd name="T13" fmla="*/ 0 h 434"/>
                    <a:gd name="T14" fmla="*/ 2202 w 2202"/>
                    <a:gd name="T15" fmla="*/ 434 h 434"/>
                  </a:gdLst>
                  <a:ahLst/>
                  <a:cxnLst>
                    <a:cxn ang="T8">
                      <a:pos x="T0" y="T1"/>
                    </a:cxn>
                    <a:cxn ang="T9">
                      <a:pos x="T2" y="T3"/>
                    </a:cxn>
                    <a:cxn ang="T10">
                      <a:pos x="T4" y="T5"/>
                    </a:cxn>
                    <a:cxn ang="T11">
                      <a:pos x="T6" y="T7"/>
                    </a:cxn>
                  </a:cxnLst>
                  <a:rect l="T12" t="T13" r="T14" b="T15"/>
                  <a:pathLst>
                    <a:path w="2202" h="434">
                      <a:moveTo>
                        <a:pt x="588" y="0"/>
                      </a:moveTo>
                      <a:lnTo>
                        <a:pt x="0" y="434"/>
                      </a:lnTo>
                      <a:lnTo>
                        <a:pt x="2202" y="434"/>
                      </a:lnTo>
                      <a:lnTo>
                        <a:pt x="588" y="0"/>
                      </a:lnTo>
                      <a:close/>
                    </a:path>
                  </a:pathLst>
                </a:custGeom>
                <a:solidFill>
                  <a:srgbClr val="FFD67F"/>
                </a:solidFill>
                <a:ln w="4763">
                  <a:solidFill>
                    <a:schemeClr val="bg2"/>
                  </a:solidFill>
                  <a:prstDash val="solid"/>
                  <a:round/>
                  <a:headEnd/>
                  <a:tailEnd/>
                </a:ln>
              </p:spPr>
              <p:txBody>
                <a:bodyPr/>
                <a:lstStyle/>
                <a:p>
                  <a:endParaRPr lang="en-US"/>
                </a:p>
              </p:txBody>
            </p:sp>
          </p:grpSp>
          <p:grpSp>
            <p:nvGrpSpPr>
              <p:cNvPr id="7" name="Group 42"/>
              <p:cNvGrpSpPr>
                <a:grpSpLocks/>
              </p:cNvGrpSpPr>
              <p:nvPr/>
            </p:nvGrpSpPr>
            <p:grpSpPr bwMode="auto">
              <a:xfrm>
                <a:off x="2689" y="2182"/>
                <a:ext cx="1455" cy="619"/>
                <a:chOff x="2689" y="2182"/>
                <a:chExt cx="1455" cy="619"/>
              </a:xfrm>
            </p:grpSpPr>
            <p:grpSp>
              <p:nvGrpSpPr>
                <p:cNvPr id="8" name="Group 43"/>
                <p:cNvGrpSpPr>
                  <a:grpSpLocks/>
                </p:cNvGrpSpPr>
                <p:nvPr/>
              </p:nvGrpSpPr>
              <p:grpSpPr bwMode="auto">
                <a:xfrm>
                  <a:off x="2689" y="2182"/>
                  <a:ext cx="1174" cy="337"/>
                  <a:chOff x="2689" y="2182"/>
                  <a:chExt cx="1174" cy="337"/>
                </a:xfrm>
              </p:grpSpPr>
              <p:sp>
                <p:nvSpPr>
                  <p:cNvPr id="41175" name="Rectangle 44"/>
                  <p:cNvSpPr>
                    <a:spLocks noChangeArrowheads="1"/>
                  </p:cNvSpPr>
                  <p:nvPr/>
                </p:nvSpPr>
                <p:spPr bwMode="auto">
                  <a:xfrm>
                    <a:off x="2689" y="2182"/>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41176" name="Freeform 45"/>
                  <p:cNvSpPr>
                    <a:spLocks/>
                  </p:cNvSpPr>
                  <p:nvPr/>
                </p:nvSpPr>
                <p:spPr bwMode="auto">
                  <a:xfrm>
                    <a:off x="2689" y="2182"/>
                    <a:ext cx="220" cy="337"/>
                  </a:xfrm>
                  <a:custGeom>
                    <a:avLst/>
                    <a:gdLst>
                      <a:gd name="T0" fmla="*/ 0 w 220"/>
                      <a:gd name="T1" fmla="*/ 0 h 337"/>
                      <a:gd name="T2" fmla="*/ 220 w 220"/>
                      <a:gd name="T3" fmla="*/ 215 h 337"/>
                      <a:gd name="T4" fmla="*/ 220 w 220"/>
                      <a:gd name="T5" fmla="*/ 337 h 337"/>
                      <a:gd name="T6" fmla="*/ 0 w 220"/>
                      <a:gd name="T7" fmla="*/ 122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2"/>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41177" name="Freeform 46"/>
                  <p:cNvSpPr>
                    <a:spLocks/>
                  </p:cNvSpPr>
                  <p:nvPr/>
                </p:nvSpPr>
                <p:spPr bwMode="auto">
                  <a:xfrm>
                    <a:off x="3643" y="2182"/>
                    <a:ext cx="220" cy="337"/>
                  </a:xfrm>
                  <a:custGeom>
                    <a:avLst/>
                    <a:gdLst>
                      <a:gd name="T0" fmla="*/ 220 w 220"/>
                      <a:gd name="T1" fmla="*/ 215 h 337"/>
                      <a:gd name="T2" fmla="*/ 0 w 220"/>
                      <a:gd name="T3" fmla="*/ 0 h 337"/>
                      <a:gd name="T4" fmla="*/ 0 w 220"/>
                      <a:gd name="T5" fmla="*/ 122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2"/>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41178" name="Rectangle 47"/>
                  <p:cNvSpPr>
                    <a:spLocks noChangeArrowheads="1"/>
                  </p:cNvSpPr>
                  <p:nvPr/>
                </p:nvSpPr>
                <p:spPr bwMode="auto">
                  <a:xfrm>
                    <a:off x="2909" y="2397"/>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41179" name="Freeform 48"/>
                  <p:cNvSpPr>
                    <a:spLocks/>
                  </p:cNvSpPr>
                  <p:nvPr/>
                </p:nvSpPr>
                <p:spPr bwMode="auto">
                  <a:xfrm>
                    <a:off x="2689" y="2182"/>
                    <a:ext cx="1174" cy="215"/>
                  </a:xfrm>
                  <a:custGeom>
                    <a:avLst/>
                    <a:gdLst>
                      <a:gd name="T0" fmla="*/ 954 w 1174"/>
                      <a:gd name="T1" fmla="*/ 0 h 215"/>
                      <a:gd name="T2" fmla="*/ 0 w 1174"/>
                      <a:gd name="T3" fmla="*/ 0 h 215"/>
                      <a:gd name="T4" fmla="*/ 220 w 1174"/>
                      <a:gd name="T5" fmla="*/ 215 h 215"/>
                      <a:gd name="T6" fmla="*/ 1174 w 1174"/>
                      <a:gd name="T7" fmla="*/ 215 h 215"/>
                      <a:gd name="T8" fmla="*/ 954 w 1174"/>
                      <a:gd name="T9" fmla="*/ 0 h 215"/>
                      <a:gd name="T10" fmla="*/ 0 60000 65536"/>
                      <a:gd name="T11" fmla="*/ 0 60000 65536"/>
                      <a:gd name="T12" fmla="*/ 0 60000 65536"/>
                      <a:gd name="T13" fmla="*/ 0 60000 65536"/>
                      <a:gd name="T14" fmla="*/ 0 60000 65536"/>
                      <a:gd name="T15" fmla="*/ 0 w 1174"/>
                      <a:gd name="T16" fmla="*/ 0 h 215"/>
                      <a:gd name="T17" fmla="*/ 1174 w 1174"/>
                      <a:gd name="T18" fmla="*/ 215 h 215"/>
                    </a:gdLst>
                    <a:ahLst/>
                    <a:cxnLst>
                      <a:cxn ang="T10">
                        <a:pos x="T0" y="T1"/>
                      </a:cxn>
                      <a:cxn ang="T11">
                        <a:pos x="T2" y="T3"/>
                      </a:cxn>
                      <a:cxn ang="T12">
                        <a:pos x="T4" y="T5"/>
                      </a:cxn>
                      <a:cxn ang="T13">
                        <a:pos x="T6" y="T7"/>
                      </a:cxn>
                      <a:cxn ang="T14">
                        <a:pos x="T8" y="T9"/>
                      </a:cxn>
                    </a:cxnLst>
                    <a:rect l="T15" t="T16" r="T17" b="T18"/>
                    <a:pathLst>
                      <a:path w="1174" h="215">
                        <a:moveTo>
                          <a:pt x="954" y="0"/>
                        </a:moveTo>
                        <a:lnTo>
                          <a:pt x="0" y="0"/>
                        </a:lnTo>
                        <a:lnTo>
                          <a:pt x="220" y="215"/>
                        </a:lnTo>
                        <a:lnTo>
                          <a:pt x="1174" y="215"/>
                        </a:lnTo>
                        <a:lnTo>
                          <a:pt x="954"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9" name="Group 49"/>
                <p:cNvGrpSpPr>
                  <a:grpSpLocks/>
                </p:cNvGrpSpPr>
                <p:nvPr/>
              </p:nvGrpSpPr>
              <p:grpSpPr bwMode="auto">
                <a:xfrm>
                  <a:off x="2971" y="2464"/>
                  <a:ext cx="1173" cy="337"/>
                  <a:chOff x="2971" y="2464"/>
                  <a:chExt cx="1173" cy="337"/>
                </a:xfrm>
              </p:grpSpPr>
              <p:sp>
                <p:nvSpPr>
                  <p:cNvPr id="41170" name="Rectangle 50"/>
                  <p:cNvSpPr>
                    <a:spLocks noChangeArrowheads="1"/>
                  </p:cNvSpPr>
                  <p:nvPr/>
                </p:nvSpPr>
                <p:spPr bwMode="auto">
                  <a:xfrm>
                    <a:off x="2971" y="2464"/>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41171" name="Freeform 51"/>
                  <p:cNvSpPr>
                    <a:spLocks/>
                  </p:cNvSpPr>
                  <p:nvPr/>
                </p:nvSpPr>
                <p:spPr bwMode="auto">
                  <a:xfrm>
                    <a:off x="2971" y="2464"/>
                    <a:ext cx="220" cy="337"/>
                  </a:xfrm>
                  <a:custGeom>
                    <a:avLst/>
                    <a:gdLst>
                      <a:gd name="T0" fmla="*/ 0 w 220"/>
                      <a:gd name="T1" fmla="*/ 0 h 337"/>
                      <a:gd name="T2" fmla="*/ 220 w 220"/>
                      <a:gd name="T3" fmla="*/ 215 h 337"/>
                      <a:gd name="T4" fmla="*/ 220 w 220"/>
                      <a:gd name="T5" fmla="*/ 337 h 337"/>
                      <a:gd name="T6" fmla="*/ 0 w 220"/>
                      <a:gd name="T7" fmla="*/ 121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1"/>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41172" name="Freeform 52"/>
                  <p:cNvSpPr>
                    <a:spLocks/>
                  </p:cNvSpPr>
                  <p:nvPr/>
                </p:nvSpPr>
                <p:spPr bwMode="auto">
                  <a:xfrm>
                    <a:off x="3924" y="2464"/>
                    <a:ext cx="220" cy="337"/>
                  </a:xfrm>
                  <a:custGeom>
                    <a:avLst/>
                    <a:gdLst>
                      <a:gd name="T0" fmla="*/ 220 w 220"/>
                      <a:gd name="T1" fmla="*/ 215 h 337"/>
                      <a:gd name="T2" fmla="*/ 0 w 220"/>
                      <a:gd name="T3" fmla="*/ 0 h 337"/>
                      <a:gd name="T4" fmla="*/ 0 w 220"/>
                      <a:gd name="T5" fmla="*/ 121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1"/>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41173" name="Rectangle 53"/>
                  <p:cNvSpPr>
                    <a:spLocks noChangeArrowheads="1"/>
                  </p:cNvSpPr>
                  <p:nvPr/>
                </p:nvSpPr>
                <p:spPr bwMode="auto">
                  <a:xfrm>
                    <a:off x="3191" y="2679"/>
                    <a:ext cx="953" cy="122"/>
                  </a:xfrm>
                  <a:prstGeom prst="rect">
                    <a:avLst/>
                  </a:prstGeom>
                  <a:solidFill>
                    <a:srgbClr val="BDFFFF"/>
                  </a:solidFill>
                  <a:ln w="3175">
                    <a:solidFill>
                      <a:schemeClr val="bg2"/>
                    </a:solidFill>
                    <a:miter lim="800000"/>
                    <a:headEnd/>
                    <a:tailEnd/>
                  </a:ln>
                </p:spPr>
                <p:txBody>
                  <a:bodyPr/>
                  <a:lstStyle/>
                  <a:p>
                    <a:endParaRPr lang="en-US"/>
                  </a:p>
                </p:txBody>
              </p:sp>
              <p:sp>
                <p:nvSpPr>
                  <p:cNvPr id="41174" name="Freeform 54"/>
                  <p:cNvSpPr>
                    <a:spLocks/>
                  </p:cNvSpPr>
                  <p:nvPr/>
                </p:nvSpPr>
                <p:spPr bwMode="auto">
                  <a:xfrm>
                    <a:off x="2971" y="2464"/>
                    <a:ext cx="1173" cy="215"/>
                  </a:xfrm>
                  <a:custGeom>
                    <a:avLst/>
                    <a:gdLst>
                      <a:gd name="T0" fmla="*/ 953 w 1173"/>
                      <a:gd name="T1" fmla="*/ 0 h 215"/>
                      <a:gd name="T2" fmla="*/ 0 w 1173"/>
                      <a:gd name="T3" fmla="*/ 0 h 215"/>
                      <a:gd name="T4" fmla="*/ 220 w 1173"/>
                      <a:gd name="T5" fmla="*/ 215 h 215"/>
                      <a:gd name="T6" fmla="*/ 1173 w 1173"/>
                      <a:gd name="T7" fmla="*/ 215 h 215"/>
                      <a:gd name="T8" fmla="*/ 953 w 1173"/>
                      <a:gd name="T9" fmla="*/ 0 h 215"/>
                      <a:gd name="T10" fmla="*/ 0 60000 65536"/>
                      <a:gd name="T11" fmla="*/ 0 60000 65536"/>
                      <a:gd name="T12" fmla="*/ 0 60000 65536"/>
                      <a:gd name="T13" fmla="*/ 0 60000 65536"/>
                      <a:gd name="T14" fmla="*/ 0 60000 65536"/>
                      <a:gd name="T15" fmla="*/ 0 w 1173"/>
                      <a:gd name="T16" fmla="*/ 0 h 215"/>
                      <a:gd name="T17" fmla="*/ 1173 w 1173"/>
                      <a:gd name="T18" fmla="*/ 215 h 215"/>
                    </a:gdLst>
                    <a:ahLst/>
                    <a:cxnLst>
                      <a:cxn ang="T10">
                        <a:pos x="T0" y="T1"/>
                      </a:cxn>
                      <a:cxn ang="T11">
                        <a:pos x="T2" y="T3"/>
                      </a:cxn>
                      <a:cxn ang="T12">
                        <a:pos x="T4" y="T5"/>
                      </a:cxn>
                      <a:cxn ang="T13">
                        <a:pos x="T6" y="T7"/>
                      </a:cxn>
                      <a:cxn ang="T14">
                        <a:pos x="T8" y="T9"/>
                      </a:cxn>
                    </a:cxnLst>
                    <a:rect l="T15" t="T16" r="T17" b="T18"/>
                    <a:pathLst>
                      <a:path w="1173" h="215">
                        <a:moveTo>
                          <a:pt x="953" y="0"/>
                        </a:moveTo>
                        <a:lnTo>
                          <a:pt x="0" y="0"/>
                        </a:lnTo>
                        <a:lnTo>
                          <a:pt x="220" y="215"/>
                        </a:lnTo>
                        <a:lnTo>
                          <a:pt x="1173" y="215"/>
                        </a:lnTo>
                        <a:lnTo>
                          <a:pt x="953" y="0"/>
                        </a:lnTo>
                        <a:close/>
                      </a:path>
                    </a:pathLst>
                  </a:custGeom>
                  <a:solidFill>
                    <a:srgbClr val="BDFFFF"/>
                  </a:solidFill>
                  <a:ln w="3175">
                    <a:solidFill>
                      <a:schemeClr val="bg2"/>
                    </a:solidFill>
                    <a:prstDash val="solid"/>
                    <a:round/>
                    <a:headEnd/>
                    <a:tailEnd/>
                  </a:ln>
                </p:spPr>
                <p:txBody>
                  <a:bodyPr/>
                  <a:lstStyle/>
                  <a:p>
                    <a:endParaRPr lang="en-US"/>
                  </a:p>
                </p:txBody>
              </p:sp>
            </p:grpSp>
          </p:grpSp>
          <p:grpSp>
            <p:nvGrpSpPr>
              <p:cNvPr id="10" name="Group 55"/>
              <p:cNvGrpSpPr>
                <a:grpSpLocks/>
              </p:cNvGrpSpPr>
              <p:nvPr/>
            </p:nvGrpSpPr>
            <p:grpSpPr bwMode="auto">
              <a:xfrm>
                <a:off x="1549" y="2227"/>
                <a:ext cx="1174" cy="337"/>
                <a:chOff x="1549" y="2227"/>
                <a:chExt cx="1174" cy="337"/>
              </a:xfrm>
            </p:grpSpPr>
            <p:sp>
              <p:nvSpPr>
                <p:cNvPr id="41163" name="Rectangle 56"/>
                <p:cNvSpPr>
                  <a:spLocks noChangeArrowheads="1"/>
                </p:cNvSpPr>
                <p:nvPr/>
              </p:nvSpPr>
              <p:spPr bwMode="auto">
                <a:xfrm>
                  <a:off x="1549" y="2227"/>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41164" name="Freeform 57"/>
                <p:cNvSpPr>
                  <a:spLocks/>
                </p:cNvSpPr>
                <p:nvPr/>
              </p:nvSpPr>
              <p:spPr bwMode="auto">
                <a:xfrm>
                  <a:off x="1549" y="2227"/>
                  <a:ext cx="221" cy="337"/>
                </a:xfrm>
                <a:custGeom>
                  <a:avLst/>
                  <a:gdLst>
                    <a:gd name="T0" fmla="*/ 0 w 221"/>
                    <a:gd name="T1" fmla="*/ 0 h 337"/>
                    <a:gd name="T2" fmla="*/ 221 w 221"/>
                    <a:gd name="T3" fmla="*/ 216 h 337"/>
                    <a:gd name="T4" fmla="*/ 221 w 221"/>
                    <a:gd name="T5" fmla="*/ 337 h 337"/>
                    <a:gd name="T6" fmla="*/ 0 w 221"/>
                    <a:gd name="T7" fmla="*/ 122 h 337"/>
                    <a:gd name="T8" fmla="*/ 0 w 221"/>
                    <a:gd name="T9" fmla="*/ 0 h 337"/>
                    <a:gd name="T10" fmla="*/ 0 60000 65536"/>
                    <a:gd name="T11" fmla="*/ 0 60000 65536"/>
                    <a:gd name="T12" fmla="*/ 0 60000 65536"/>
                    <a:gd name="T13" fmla="*/ 0 60000 65536"/>
                    <a:gd name="T14" fmla="*/ 0 60000 65536"/>
                    <a:gd name="T15" fmla="*/ 0 w 221"/>
                    <a:gd name="T16" fmla="*/ 0 h 337"/>
                    <a:gd name="T17" fmla="*/ 221 w 221"/>
                    <a:gd name="T18" fmla="*/ 337 h 337"/>
                  </a:gdLst>
                  <a:ahLst/>
                  <a:cxnLst>
                    <a:cxn ang="T10">
                      <a:pos x="T0" y="T1"/>
                    </a:cxn>
                    <a:cxn ang="T11">
                      <a:pos x="T2" y="T3"/>
                    </a:cxn>
                    <a:cxn ang="T12">
                      <a:pos x="T4" y="T5"/>
                    </a:cxn>
                    <a:cxn ang="T13">
                      <a:pos x="T6" y="T7"/>
                    </a:cxn>
                    <a:cxn ang="T14">
                      <a:pos x="T8" y="T9"/>
                    </a:cxn>
                  </a:cxnLst>
                  <a:rect l="T15" t="T16" r="T17" b="T18"/>
                  <a:pathLst>
                    <a:path w="221" h="337">
                      <a:moveTo>
                        <a:pt x="0" y="0"/>
                      </a:moveTo>
                      <a:lnTo>
                        <a:pt x="221" y="216"/>
                      </a:lnTo>
                      <a:lnTo>
                        <a:pt x="221" y="337"/>
                      </a:lnTo>
                      <a:lnTo>
                        <a:pt x="0" y="122"/>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41165" name="Freeform 58"/>
                <p:cNvSpPr>
                  <a:spLocks/>
                </p:cNvSpPr>
                <p:nvPr/>
              </p:nvSpPr>
              <p:spPr bwMode="auto">
                <a:xfrm>
                  <a:off x="2503" y="2227"/>
                  <a:ext cx="220" cy="337"/>
                </a:xfrm>
                <a:custGeom>
                  <a:avLst/>
                  <a:gdLst>
                    <a:gd name="T0" fmla="*/ 220 w 220"/>
                    <a:gd name="T1" fmla="*/ 216 h 337"/>
                    <a:gd name="T2" fmla="*/ 0 w 220"/>
                    <a:gd name="T3" fmla="*/ 0 h 337"/>
                    <a:gd name="T4" fmla="*/ 0 w 220"/>
                    <a:gd name="T5" fmla="*/ 122 h 337"/>
                    <a:gd name="T6" fmla="*/ 220 w 220"/>
                    <a:gd name="T7" fmla="*/ 337 h 337"/>
                    <a:gd name="T8" fmla="*/ 220 w 220"/>
                    <a:gd name="T9" fmla="*/ 216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6"/>
                      </a:moveTo>
                      <a:lnTo>
                        <a:pt x="0" y="0"/>
                      </a:lnTo>
                      <a:lnTo>
                        <a:pt x="0" y="122"/>
                      </a:lnTo>
                      <a:lnTo>
                        <a:pt x="220" y="337"/>
                      </a:lnTo>
                      <a:lnTo>
                        <a:pt x="220" y="216"/>
                      </a:lnTo>
                      <a:close/>
                    </a:path>
                  </a:pathLst>
                </a:custGeom>
                <a:solidFill>
                  <a:srgbClr val="BDFFFF"/>
                </a:solidFill>
                <a:ln w="3175">
                  <a:solidFill>
                    <a:schemeClr val="bg2"/>
                  </a:solidFill>
                  <a:prstDash val="solid"/>
                  <a:round/>
                  <a:headEnd/>
                  <a:tailEnd/>
                </a:ln>
              </p:spPr>
              <p:txBody>
                <a:bodyPr/>
                <a:lstStyle/>
                <a:p>
                  <a:endParaRPr lang="en-US"/>
                </a:p>
              </p:txBody>
            </p:sp>
            <p:sp>
              <p:nvSpPr>
                <p:cNvPr id="41166" name="Rectangle 59"/>
                <p:cNvSpPr>
                  <a:spLocks noChangeArrowheads="1"/>
                </p:cNvSpPr>
                <p:nvPr/>
              </p:nvSpPr>
              <p:spPr bwMode="auto">
                <a:xfrm>
                  <a:off x="1770" y="2443"/>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41167" name="Freeform 60"/>
                <p:cNvSpPr>
                  <a:spLocks/>
                </p:cNvSpPr>
                <p:nvPr/>
              </p:nvSpPr>
              <p:spPr bwMode="auto">
                <a:xfrm>
                  <a:off x="1549" y="2227"/>
                  <a:ext cx="1174" cy="216"/>
                </a:xfrm>
                <a:custGeom>
                  <a:avLst/>
                  <a:gdLst>
                    <a:gd name="T0" fmla="*/ 954 w 1174"/>
                    <a:gd name="T1" fmla="*/ 0 h 216"/>
                    <a:gd name="T2" fmla="*/ 0 w 1174"/>
                    <a:gd name="T3" fmla="*/ 0 h 216"/>
                    <a:gd name="T4" fmla="*/ 221 w 1174"/>
                    <a:gd name="T5" fmla="*/ 216 h 216"/>
                    <a:gd name="T6" fmla="*/ 1174 w 1174"/>
                    <a:gd name="T7" fmla="*/ 216 h 216"/>
                    <a:gd name="T8" fmla="*/ 954 w 1174"/>
                    <a:gd name="T9" fmla="*/ 0 h 216"/>
                    <a:gd name="T10" fmla="*/ 0 60000 65536"/>
                    <a:gd name="T11" fmla="*/ 0 60000 65536"/>
                    <a:gd name="T12" fmla="*/ 0 60000 65536"/>
                    <a:gd name="T13" fmla="*/ 0 60000 65536"/>
                    <a:gd name="T14" fmla="*/ 0 60000 65536"/>
                    <a:gd name="T15" fmla="*/ 0 w 1174"/>
                    <a:gd name="T16" fmla="*/ 0 h 216"/>
                    <a:gd name="T17" fmla="*/ 1174 w 1174"/>
                    <a:gd name="T18" fmla="*/ 216 h 216"/>
                  </a:gdLst>
                  <a:ahLst/>
                  <a:cxnLst>
                    <a:cxn ang="T10">
                      <a:pos x="T0" y="T1"/>
                    </a:cxn>
                    <a:cxn ang="T11">
                      <a:pos x="T2" y="T3"/>
                    </a:cxn>
                    <a:cxn ang="T12">
                      <a:pos x="T4" y="T5"/>
                    </a:cxn>
                    <a:cxn ang="T13">
                      <a:pos x="T6" y="T7"/>
                    </a:cxn>
                    <a:cxn ang="T14">
                      <a:pos x="T8" y="T9"/>
                    </a:cxn>
                  </a:cxnLst>
                  <a:rect l="T15" t="T16" r="T17" b="T18"/>
                  <a:pathLst>
                    <a:path w="1174" h="216">
                      <a:moveTo>
                        <a:pt x="954" y="0"/>
                      </a:moveTo>
                      <a:lnTo>
                        <a:pt x="0" y="0"/>
                      </a:lnTo>
                      <a:lnTo>
                        <a:pt x="221" y="216"/>
                      </a:lnTo>
                      <a:lnTo>
                        <a:pt x="1174" y="216"/>
                      </a:lnTo>
                      <a:lnTo>
                        <a:pt x="954"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1" name="Group 61"/>
              <p:cNvGrpSpPr>
                <a:grpSpLocks/>
              </p:cNvGrpSpPr>
              <p:nvPr/>
            </p:nvGrpSpPr>
            <p:grpSpPr bwMode="auto">
              <a:xfrm>
                <a:off x="1786" y="2464"/>
                <a:ext cx="1173" cy="337"/>
                <a:chOff x="1786" y="2464"/>
                <a:chExt cx="1173" cy="337"/>
              </a:xfrm>
            </p:grpSpPr>
            <p:sp>
              <p:nvSpPr>
                <p:cNvPr id="41158" name="Rectangle 62"/>
                <p:cNvSpPr>
                  <a:spLocks noChangeArrowheads="1"/>
                </p:cNvSpPr>
                <p:nvPr/>
              </p:nvSpPr>
              <p:spPr bwMode="auto">
                <a:xfrm>
                  <a:off x="1786" y="2464"/>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41159" name="Freeform 63"/>
                <p:cNvSpPr>
                  <a:spLocks/>
                </p:cNvSpPr>
                <p:nvPr/>
              </p:nvSpPr>
              <p:spPr bwMode="auto">
                <a:xfrm>
                  <a:off x="1786" y="2464"/>
                  <a:ext cx="220" cy="337"/>
                </a:xfrm>
                <a:custGeom>
                  <a:avLst/>
                  <a:gdLst>
                    <a:gd name="T0" fmla="*/ 0 w 220"/>
                    <a:gd name="T1" fmla="*/ 0 h 337"/>
                    <a:gd name="T2" fmla="*/ 220 w 220"/>
                    <a:gd name="T3" fmla="*/ 215 h 337"/>
                    <a:gd name="T4" fmla="*/ 220 w 220"/>
                    <a:gd name="T5" fmla="*/ 337 h 337"/>
                    <a:gd name="T6" fmla="*/ 0 w 220"/>
                    <a:gd name="T7" fmla="*/ 121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1"/>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41160" name="Freeform 64"/>
                <p:cNvSpPr>
                  <a:spLocks/>
                </p:cNvSpPr>
                <p:nvPr/>
              </p:nvSpPr>
              <p:spPr bwMode="auto">
                <a:xfrm>
                  <a:off x="2739" y="2464"/>
                  <a:ext cx="220" cy="337"/>
                </a:xfrm>
                <a:custGeom>
                  <a:avLst/>
                  <a:gdLst>
                    <a:gd name="T0" fmla="*/ 220 w 220"/>
                    <a:gd name="T1" fmla="*/ 215 h 337"/>
                    <a:gd name="T2" fmla="*/ 0 w 220"/>
                    <a:gd name="T3" fmla="*/ 0 h 337"/>
                    <a:gd name="T4" fmla="*/ 0 w 220"/>
                    <a:gd name="T5" fmla="*/ 121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1"/>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41161" name="Rectangle 65"/>
                <p:cNvSpPr>
                  <a:spLocks noChangeArrowheads="1"/>
                </p:cNvSpPr>
                <p:nvPr/>
              </p:nvSpPr>
              <p:spPr bwMode="auto">
                <a:xfrm>
                  <a:off x="2006" y="2679"/>
                  <a:ext cx="953" cy="122"/>
                </a:xfrm>
                <a:prstGeom prst="rect">
                  <a:avLst/>
                </a:prstGeom>
                <a:solidFill>
                  <a:srgbClr val="BDFFFF"/>
                </a:solidFill>
                <a:ln w="3175">
                  <a:solidFill>
                    <a:schemeClr val="bg2"/>
                  </a:solidFill>
                  <a:miter lim="800000"/>
                  <a:headEnd/>
                  <a:tailEnd/>
                </a:ln>
              </p:spPr>
              <p:txBody>
                <a:bodyPr/>
                <a:lstStyle/>
                <a:p>
                  <a:endParaRPr lang="en-US"/>
                </a:p>
              </p:txBody>
            </p:sp>
            <p:sp>
              <p:nvSpPr>
                <p:cNvPr id="41162" name="Freeform 66"/>
                <p:cNvSpPr>
                  <a:spLocks/>
                </p:cNvSpPr>
                <p:nvPr/>
              </p:nvSpPr>
              <p:spPr bwMode="auto">
                <a:xfrm>
                  <a:off x="1786" y="2464"/>
                  <a:ext cx="1173" cy="215"/>
                </a:xfrm>
                <a:custGeom>
                  <a:avLst/>
                  <a:gdLst>
                    <a:gd name="T0" fmla="*/ 953 w 1173"/>
                    <a:gd name="T1" fmla="*/ 0 h 215"/>
                    <a:gd name="T2" fmla="*/ 0 w 1173"/>
                    <a:gd name="T3" fmla="*/ 0 h 215"/>
                    <a:gd name="T4" fmla="*/ 220 w 1173"/>
                    <a:gd name="T5" fmla="*/ 215 h 215"/>
                    <a:gd name="T6" fmla="*/ 1173 w 1173"/>
                    <a:gd name="T7" fmla="*/ 215 h 215"/>
                    <a:gd name="T8" fmla="*/ 953 w 1173"/>
                    <a:gd name="T9" fmla="*/ 0 h 215"/>
                    <a:gd name="T10" fmla="*/ 0 60000 65536"/>
                    <a:gd name="T11" fmla="*/ 0 60000 65536"/>
                    <a:gd name="T12" fmla="*/ 0 60000 65536"/>
                    <a:gd name="T13" fmla="*/ 0 60000 65536"/>
                    <a:gd name="T14" fmla="*/ 0 60000 65536"/>
                    <a:gd name="T15" fmla="*/ 0 w 1173"/>
                    <a:gd name="T16" fmla="*/ 0 h 215"/>
                    <a:gd name="T17" fmla="*/ 1173 w 1173"/>
                    <a:gd name="T18" fmla="*/ 215 h 215"/>
                  </a:gdLst>
                  <a:ahLst/>
                  <a:cxnLst>
                    <a:cxn ang="T10">
                      <a:pos x="T0" y="T1"/>
                    </a:cxn>
                    <a:cxn ang="T11">
                      <a:pos x="T2" y="T3"/>
                    </a:cxn>
                    <a:cxn ang="T12">
                      <a:pos x="T4" y="T5"/>
                    </a:cxn>
                    <a:cxn ang="T13">
                      <a:pos x="T6" y="T7"/>
                    </a:cxn>
                    <a:cxn ang="T14">
                      <a:pos x="T8" y="T9"/>
                    </a:cxn>
                  </a:cxnLst>
                  <a:rect l="T15" t="T16" r="T17" b="T18"/>
                  <a:pathLst>
                    <a:path w="1173" h="215">
                      <a:moveTo>
                        <a:pt x="953" y="0"/>
                      </a:moveTo>
                      <a:lnTo>
                        <a:pt x="0" y="0"/>
                      </a:lnTo>
                      <a:lnTo>
                        <a:pt x="220" y="215"/>
                      </a:lnTo>
                      <a:lnTo>
                        <a:pt x="1173" y="215"/>
                      </a:lnTo>
                      <a:lnTo>
                        <a:pt x="953"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2" name="Group 67"/>
              <p:cNvGrpSpPr>
                <a:grpSpLocks/>
              </p:cNvGrpSpPr>
              <p:nvPr/>
            </p:nvGrpSpPr>
            <p:grpSpPr bwMode="auto">
              <a:xfrm>
                <a:off x="1593" y="2122"/>
                <a:ext cx="2521" cy="554"/>
                <a:chOff x="1593" y="2122"/>
                <a:chExt cx="2521" cy="554"/>
              </a:xfrm>
            </p:grpSpPr>
            <p:grpSp>
              <p:nvGrpSpPr>
                <p:cNvPr id="13" name="Group 68"/>
                <p:cNvGrpSpPr>
                  <a:grpSpLocks/>
                </p:cNvGrpSpPr>
                <p:nvPr/>
              </p:nvGrpSpPr>
              <p:grpSpPr bwMode="auto">
                <a:xfrm>
                  <a:off x="2720" y="2122"/>
                  <a:ext cx="1394" cy="554"/>
                  <a:chOff x="2720" y="2122"/>
                  <a:chExt cx="1394" cy="554"/>
                </a:xfrm>
              </p:grpSpPr>
              <p:sp>
                <p:nvSpPr>
                  <p:cNvPr id="41153" name="Freeform 69"/>
                  <p:cNvSpPr>
                    <a:spLocks/>
                  </p:cNvSpPr>
                  <p:nvPr/>
                </p:nvSpPr>
                <p:spPr bwMode="auto">
                  <a:xfrm>
                    <a:off x="2720" y="2122"/>
                    <a:ext cx="955" cy="123"/>
                  </a:xfrm>
                  <a:custGeom>
                    <a:avLst/>
                    <a:gdLst>
                      <a:gd name="T0" fmla="*/ 955 w 955"/>
                      <a:gd name="T1" fmla="*/ 2 h 123"/>
                      <a:gd name="T2" fmla="*/ 0 w 955"/>
                      <a:gd name="T3" fmla="*/ 0 h 123"/>
                      <a:gd name="T4" fmla="*/ 0 w 955"/>
                      <a:gd name="T5" fmla="*/ 122 h 123"/>
                      <a:gd name="T6" fmla="*/ 955 w 955"/>
                      <a:gd name="T7" fmla="*/ 123 h 123"/>
                      <a:gd name="T8" fmla="*/ 955 w 955"/>
                      <a:gd name="T9" fmla="*/ 2 h 123"/>
                      <a:gd name="T10" fmla="*/ 0 60000 65536"/>
                      <a:gd name="T11" fmla="*/ 0 60000 65536"/>
                      <a:gd name="T12" fmla="*/ 0 60000 65536"/>
                      <a:gd name="T13" fmla="*/ 0 60000 65536"/>
                      <a:gd name="T14" fmla="*/ 0 60000 65536"/>
                      <a:gd name="T15" fmla="*/ 0 w 955"/>
                      <a:gd name="T16" fmla="*/ 0 h 123"/>
                      <a:gd name="T17" fmla="*/ 955 w 955"/>
                      <a:gd name="T18" fmla="*/ 123 h 123"/>
                    </a:gdLst>
                    <a:ahLst/>
                    <a:cxnLst>
                      <a:cxn ang="T10">
                        <a:pos x="T0" y="T1"/>
                      </a:cxn>
                      <a:cxn ang="T11">
                        <a:pos x="T2" y="T3"/>
                      </a:cxn>
                      <a:cxn ang="T12">
                        <a:pos x="T4" y="T5"/>
                      </a:cxn>
                      <a:cxn ang="T13">
                        <a:pos x="T6" y="T7"/>
                      </a:cxn>
                      <a:cxn ang="T14">
                        <a:pos x="T8" y="T9"/>
                      </a:cxn>
                    </a:cxnLst>
                    <a:rect l="T15" t="T16" r="T17" b="T18"/>
                    <a:pathLst>
                      <a:path w="955" h="123">
                        <a:moveTo>
                          <a:pt x="955" y="2"/>
                        </a:moveTo>
                        <a:lnTo>
                          <a:pt x="0" y="0"/>
                        </a:lnTo>
                        <a:lnTo>
                          <a:pt x="0" y="122"/>
                        </a:lnTo>
                        <a:lnTo>
                          <a:pt x="955" y="123"/>
                        </a:lnTo>
                        <a:lnTo>
                          <a:pt x="955" y="2"/>
                        </a:lnTo>
                        <a:close/>
                      </a:path>
                    </a:pathLst>
                  </a:custGeom>
                  <a:solidFill>
                    <a:srgbClr val="E6E6E6"/>
                  </a:solidFill>
                  <a:ln w="4763">
                    <a:solidFill>
                      <a:schemeClr val="bg2"/>
                    </a:solidFill>
                    <a:prstDash val="solid"/>
                    <a:round/>
                    <a:headEnd/>
                    <a:tailEnd/>
                  </a:ln>
                </p:spPr>
                <p:txBody>
                  <a:bodyPr/>
                  <a:lstStyle/>
                  <a:p>
                    <a:endParaRPr lang="en-US"/>
                  </a:p>
                </p:txBody>
              </p:sp>
              <p:sp>
                <p:nvSpPr>
                  <p:cNvPr id="41154" name="Freeform 70"/>
                  <p:cNvSpPr>
                    <a:spLocks/>
                  </p:cNvSpPr>
                  <p:nvPr/>
                </p:nvSpPr>
                <p:spPr bwMode="auto">
                  <a:xfrm>
                    <a:off x="2720" y="2122"/>
                    <a:ext cx="903" cy="552"/>
                  </a:xfrm>
                  <a:custGeom>
                    <a:avLst/>
                    <a:gdLst>
                      <a:gd name="T0" fmla="*/ 0 w 903"/>
                      <a:gd name="T1" fmla="*/ 0 h 552"/>
                      <a:gd name="T2" fmla="*/ 903 w 903"/>
                      <a:gd name="T3" fmla="*/ 431 h 552"/>
                      <a:gd name="T4" fmla="*/ 903 w 903"/>
                      <a:gd name="T5" fmla="*/ 552 h 552"/>
                      <a:gd name="T6" fmla="*/ 0 w 903"/>
                      <a:gd name="T7" fmla="*/ 122 h 552"/>
                      <a:gd name="T8" fmla="*/ 0 w 903"/>
                      <a:gd name="T9" fmla="*/ 0 h 552"/>
                      <a:gd name="T10" fmla="*/ 0 60000 65536"/>
                      <a:gd name="T11" fmla="*/ 0 60000 65536"/>
                      <a:gd name="T12" fmla="*/ 0 60000 65536"/>
                      <a:gd name="T13" fmla="*/ 0 60000 65536"/>
                      <a:gd name="T14" fmla="*/ 0 60000 65536"/>
                      <a:gd name="T15" fmla="*/ 0 w 903"/>
                      <a:gd name="T16" fmla="*/ 0 h 552"/>
                      <a:gd name="T17" fmla="*/ 903 w 903"/>
                      <a:gd name="T18" fmla="*/ 552 h 552"/>
                    </a:gdLst>
                    <a:ahLst/>
                    <a:cxnLst>
                      <a:cxn ang="T10">
                        <a:pos x="T0" y="T1"/>
                      </a:cxn>
                      <a:cxn ang="T11">
                        <a:pos x="T2" y="T3"/>
                      </a:cxn>
                      <a:cxn ang="T12">
                        <a:pos x="T4" y="T5"/>
                      </a:cxn>
                      <a:cxn ang="T13">
                        <a:pos x="T6" y="T7"/>
                      </a:cxn>
                      <a:cxn ang="T14">
                        <a:pos x="T8" y="T9"/>
                      </a:cxn>
                    </a:cxnLst>
                    <a:rect l="T15" t="T16" r="T17" b="T18"/>
                    <a:pathLst>
                      <a:path w="903" h="552">
                        <a:moveTo>
                          <a:pt x="0" y="0"/>
                        </a:moveTo>
                        <a:lnTo>
                          <a:pt x="903" y="431"/>
                        </a:lnTo>
                        <a:lnTo>
                          <a:pt x="903" y="552"/>
                        </a:lnTo>
                        <a:lnTo>
                          <a:pt x="0" y="122"/>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41155" name="Freeform 71"/>
                  <p:cNvSpPr>
                    <a:spLocks/>
                  </p:cNvSpPr>
                  <p:nvPr/>
                </p:nvSpPr>
                <p:spPr bwMode="auto">
                  <a:xfrm>
                    <a:off x="3675" y="2124"/>
                    <a:ext cx="439" cy="552"/>
                  </a:xfrm>
                  <a:custGeom>
                    <a:avLst/>
                    <a:gdLst>
                      <a:gd name="T0" fmla="*/ 439 w 439"/>
                      <a:gd name="T1" fmla="*/ 431 h 552"/>
                      <a:gd name="T2" fmla="*/ 0 w 439"/>
                      <a:gd name="T3" fmla="*/ 0 h 552"/>
                      <a:gd name="T4" fmla="*/ 0 w 439"/>
                      <a:gd name="T5" fmla="*/ 121 h 552"/>
                      <a:gd name="T6" fmla="*/ 439 w 439"/>
                      <a:gd name="T7" fmla="*/ 552 h 552"/>
                      <a:gd name="T8" fmla="*/ 439 w 439"/>
                      <a:gd name="T9" fmla="*/ 431 h 552"/>
                      <a:gd name="T10" fmla="*/ 0 60000 65536"/>
                      <a:gd name="T11" fmla="*/ 0 60000 65536"/>
                      <a:gd name="T12" fmla="*/ 0 60000 65536"/>
                      <a:gd name="T13" fmla="*/ 0 60000 65536"/>
                      <a:gd name="T14" fmla="*/ 0 60000 65536"/>
                      <a:gd name="T15" fmla="*/ 0 w 439"/>
                      <a:gd name="T16" fmla="*/ 0 h 552"/>
                      <a:gd name="T17" fmla="*/ 439 w 439"/>
                      <a:gd name="T18" fmla="*/ 552 h 552"/>
                    </a:gdLst>
                    <a:ahLst/>
                    <a:cxnLst>
                      <a:cxn ang="T10">
                        <a:pos x="T0" y="T1"/>
                      </a:cxn>
                      <a:cxn ang="T11">
                        <a:pos x="T2" y="T3"/>
                      </a:cxn>
                      <a:cxn ang="T12">
                        <a:pos x="T4" y="T5"/>
                      </a:cxn>
                      <a:cxn ang="T13">
                        <a:pos x="T6" y="T7"/>
                      </a:cxn>
                      <a:cxn ang="T14">
                        <a:pos x="T8" y="T9"/>
                      </a:cxn>
                    </a:cxnLst>
                    <a:rect l="T15" t="T16" r="T17" b="T18"/>
                    <a:pathLst>
                      <a:path w="439" h="552">
                        <a:moveTo>
                          <a:pt x="439" y="431"/>
                        </a:moveTo>
                        <a:lnTo>
                          <a:pt x="0" y="0"/>
                        </a:lnTo>
                        <a:lnTo>
                          <a:pt x="0" y="121"/>
                        </a:lnTo>
                        <a:lnTo>
                          <a:pt x="439" y="552"/>
                        </a:lnTo>
                        <a:lnTo>
                          <a:pt x="439" y="431"/>
                        </a:lnTo>
                        <a:close/>
                      </a:path>
                    </a:pathLst>
                  </a:custGeom>
                  <a:solidFill>
                    <a:srgbClr val="E6E6E6"/>
                  </a:solidFill>
                  <a:ln w="4763">
                    <a:solidFill>
                      <a:schemeClr val="bg2"/>
                    </a:solidFill>
                    <a:prstDash val="solid"/>
                    <a:round/>
                    <a:headEnd/>
                    <a:tailEnd/>
                  </a:ln>
                </p:spPr>
                <p:txBody>
                  <a:bodyPr/>
                  <a:lstStyle/>
                  <a:p>
                    <a:endParaRPr lang="en-US"/>
                  </a:p>
                </p:txBody>
              </p:sp>
              <p:sp>
                <p:nvSpPr>
                  <p:cNvPr id="41156" name="Freeform 72"/>
                  <p:cNvSpPr>
                    <a:spLocks/>
                  </p:cNvSpPr>
                  <p:nvPr/>
                </p:nvSpPr>
                <p:spPr bwMode="auto">
                  <a:xfrm>
                    <a:off x="3623" y="2553"/>
                    <a:ext cx="491" cy="123"/>
                  </a:xfrm>
                  <a:custGeom>
                    <a:avLst/>
                    <a:gdLst>
                      <a:gd name="T0" fmla="*/ 0 w 491"/>
                      <a:gd name="T1" fmla="*/ 0 h 123"/>
                      <a:gd name="T2" fmla="*/ 491 w 491"/>
                      <a:gd name="T3" fmla="*/ 2 h 123"/>
                      <a:gd name="T4" fmla="*/ 491 w 491"/>
                      <a:gd name="T5" fmla="*/ 123 h 123"/>
                      <a:gd name="T6" fmla="*/ 0 w 491"/>
                      <a:gd name="T7" fmla="*/ 121 h 123"/>
                      <a:gd name="T8" fmla="*/ 0 w 491"/>
                      <a:gd name="T9" fmla="*/ 0 h 123"/>
                      <a:gd name="T10" fmla="*/ 0 60000 65536"/>
                      <a:gd name="T11" fmla="*/ 0 60000 65536"/>
                      <a:gd name="T12" fmla="*/ 0 60000 65536"/>
                      <a:gd name="T13" fmla="*/ 0 60000 65536"/>
                      <a:gd name="T14" fmla="*/ 0 60000 65536"/>
                      <a:gd name="T15" fmla="*/ 0 w 491"/>
                      <a:gd name="T16" fmla="*/ 0 h 123"/>
                      <a:gd name="T17" fmla="*/ 491 w 491"/>
                      <a:gd name="T18" fmla="*/ 123 h 123"/>
                    </a:gdLst>
                    <a:ahLst/>
                    <a:cxnLst>
                      <a:cxn ang="T10">
                        <a:pos x="T0" y="T1"/>
                      </a:cxn>
                      <a:cxn ang="T11">
                        <a:pos x="T2" y="T3"/>
                      </a:cxn>
                      <a:cxn ang="T12">
                        <a:pos x="T4" y="T5"/>
                      </a:cxn>
                      <a:cxn ang="T13">
                        <a:pos x="T6" y="T7"/>
                      </a:cxn>
                      <a:cxn ang="T14">
                        <a:pos x="T8" y="T9"/>
                      </a:cxn>
                    </a:cxnLst>
                    <a:rect l="T15" t="T16" r="T17" b="T18"/>
                    <a:pathLst>
                      <a:path w="491" h="123">
                        <a:moveTo>
                          <a:pt x="0" y="0"/>
                        </a:moveTo>
                        <a:lnTo>
                          <a:pt x="491" y="2"/>
                        </a:lnTo>
                        <a:lnTo>
                          <a:pt x="491" y="123"/>
                        </a:lnTo>
                        <a:lnTo>
                          <a:pt x="0" y="121"/>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41157" name="Freeform 73"/>
                  <p:cNvSpPr>
                    <a:spLocks/>
                  </p:cNvSpPr>
                  <p:nvPr/>
                </p:nvSpPr>
                <p:spPr bwMode="auto">
                  <a:xfrm>
                    <a:off x="2720" y="2122"/>
                    <a:ext cx="1394" cy="433"/>
                  </a:xfrm>
                  <a:custGeom>
                    <a:avLst/>
                    <a:gdLst>
                      <a:gd name="T0" fmla="*/ 955 w 1394"/>
                      <a:gd name="T1" fmla="*/ 2 h 433"/>
                      <a:gd name="T2" fmla="*/ 0 w 1394"/>
                      <a:gd name="T3" fmla="*/ 0 h 433"/>
                      <a:gd name="T4" fmla="*/ 903 w 1394"/>
                      <a:gd name="T5" fmla="*/ 431 h 433"/>
                      <a:gd name="T6" fmla="*/ 1394 w 1394"/>
                      <a:gd name="T7" fmla="*/ 433 h 433"/>
                      <a:gd name="T8" fmla="*/ 955 w 1394"/>
                      <a:gd name="T9" fmla="*/ 2 h 433"/>
                      <a:gd name="T10" fmla="*/ 0 60000 65536"/>
                      <a:gd name="T11" fmla="*/ 0 60000 65536"/>
                      <a:gd name="T12" fmla="*/ 0 60000 65536"/>
                      <a:gd name="T13" fmla="*/ 0 60000 65536"/>
                      <a:gd name="T14" fmla="*/ 0 60000 65536"/>
                      <a:gd name="T15" fmla="*/ 0 w 1394"/>
                      <a:gd name="T16" fmla="*/ 0 h 433"/>
                      <a:gd name="T17" fmla="*/ 1394 w 1394"/>
                      <a:gd name="T18" fmla="*/ 433 h 433"/>
                    </a:gdLst>
                    <a:ahLst/>
                    <a:cxnLst>
                      <a:cxn ang="T10">
                        <a:pos x="T0" y="T1"/>
                      </a:cxn>
                      <a:cxn ang="T11">
                        <a:pos x="T2" y="T3"/>
                      </a:cxn>
                      <a:cxn ang="T12">
                        <a:pos x="T4" y="T5"/>
                      </a:cxn>
                      <a:cxn ang="T13">
                        <a:pos x="T6" y="T7"/>
                      </a:cxn>
                      <a:cxn ang="T14">
                        <a:pos x="T8" y="T9"/>
                      </a:cxn>
                    </a:cxnLst>
                    <a:rect l="T15" t="T16" r="T17" b="T18"/>
                    <a:pathLst>
                      <a:path w="1394" h="433">
                        <a:moveTo>
                          <a:pt x="955" y="2"/>
                        </a:moveTo>
                        <a:lnTo>
                          <a:pt x="0" y="0"/>
                        </a:lnTo>
                        <a:lnTo>
                          <a:pt x="903" y="431"/>
                        </a:lnTo>
                        <a:lnTo>
                          <a:pt x="1394" y="433"/>
                        </a:lnTo>
                        <a:lnTo>
                          <a:pt x="955" y="2"/>
                        </a:lnTo>
                        <a:close/>
                      </a:path>
                    </a:pathLst>
                  </a:custGeom>
                  <a:solidFill>
                    <a:srgbClr val="E6E6E6"/>
                  </a:solidFill>
                  <a:ln w="4763">
                    <a:solidFill>
                      <a:schemeClr val="bg2"/>
                    </a:solidFill>
                    <a:prstDash val="solid"/>
                    <a:round/>
                    <a:headEnd/>
                    <a:tailEnd/>
                  </a:ln>
                </p:spPr>
                <p:txBody>
                  <a:bodyPr/>
                  <a:lstStyle/>
                  <a:p>
                    <a:endParaRPr lang="en-US"/>
                  </a:p>
                </p:txBody>
              </p:sp>
            </p:grpSp>
            <p:grpSp>
              <p:nvGrpSpPr>
                <p:cNvPr id="14" name="Group 74"/>
                <p:cNvGrpSpPr>
                  <a:grpSpLocks/>
                </p:cNvGrpSpPr>
                <p:nvPr/>
              </p:nvGrpSpPr>
              <p:grpSpPr bwMode="auto">
                <a:xfrm>
                  <a:off x="1593" y="2122"/>
                  <a:ext cx="949" cy="554"/>
                  <a:chOff x="1593" y="2122"/>
                  <a:chExt cx="949" cy="554"/>
                </a:xfrm>
              </p:grpSpPr>
              <p:sp>
                <p:nvSpPr>
                  <p:cNvPr id="41148" name="Freeform 75"/>
                  <p:cNvSpPr>
                    <a:spLocks/>
                  </p:cNvSpPr>
                  <p:nvPr/>
                </p:nvSpPr>
                <p:spPr bwMode="auto">
                  <a:xfrm>
                    <a:off x="1593" y="2122"/>
                    <a:ext cx="949" cy="123"/>
                  </a:xfrm>
                  <a:custGeom>
                    <a:avLst/>
                    <a:gdLst>
                      <a:gd name="T0" fmla="*/ 949 w 949"/>
                      <a:gd name="T1" fmla="*/ 0 h 123"/>
                      <a:gd name="T2" fmla="*/ 0 w 949"/>
                      <a:gd name="T3" fmla="*/ 2 h 123"/>
                      <a:gd name="T4" fmla="*/ 0 w 949"/>
                      <a:gd name="T5" fmla="*/ 123 h 123"/>
                      <a:gd name="T6" fmla="*/ 949 w 949"/>
                      <a:gd name="T7" fmla="*/ 122 h 123"/>
                      <a:gd name="T8" fmla="*/ 949 w 949"/>
                      <a:gd name="T9" fmla="*/ 0 h 123"/>
                      <a:gd name="T10" fmla="*/ 0 60000 65536"/>
                      <a:gd name="T11" fmla="*/ 0 60000 65536"/>
                      <a:gd name="T12" fmla="*/ 0 60000 65536"/>
                      <a:gd name="T13" fmla="*/ 0 60000 65536"/>
                      <a:gd name="T14" fmla="*/ 0 60000 65536"/>
                      <a:gd name="T15" fmla="*/ 0 w 949"/>
                      <a:gd name="T16" fmla="*/ 0 h 123"/>
                      <a:gd name="T17" fmla="*/ 949 w 949"/>
                      <a:gd name="T18" fmla="*/ 123 h 123"/>
                    </a:gdLst>
                    <a:ahLst/>
                    <a:cxnLst>
                      <a:cxn ang="T10">
                        <a:pos x="T0" y="T1"/>
                      </a:cxn>
                      <a:cxn ang="T11">
                        <a:pos x="T2" y="T3"/>
                      </a:cxn>
                      <a:cxn ang="T12">
                        <a:pos x="T4" y="T5"/>
                      </a:cxn>
                      <a:cxn ang="T13">
                        <a:pos x="T6" y="T7"/>
                      </a:cxn>
                      <a:cxn ang="T14">
                        <a:pos x="T8" y="T9"/>
                      </a:cxn>
                    </a:cxnLst>
                    <a:rect l="T15" t="T16" r="T17" b="T18"/>
                    <a:pathLst>
                      <a:path w="949" h="123">
                        <a:moveTo>
                          <a:pt x="949" y="0"/>
                        </a:moveTo>
                        <a:lnTo>
                          <a:pt x="0" y="2"/>
                        </a:lnTo>
                        <a:lnTo>
                          <a:pt x="0" y="123"/>
                        </a:lnTo>
                        <a:lnTo>
                          <a:pt x="949" y="122"/>
                        </a:lnTo>
                        <a:lnTo>
                          <a:pt x="949" y="0"/>
                        </a:lnTo>
                        <a:close/>
                      </a:path>
                    </a:pathLst>
                  </a:custGeom>
                  <a:solidFill>
                    <a:srgbClr val="E6E6E6"/>
                  </a:solidFill>
                  <a:ln w="4763">
                    <a:solidFill>
                      <a:schemeClr val="bg2"/>
                    </a:solidFill>
                    <a:prstDash val="solid"/>
                    <a:round/>
                    <a:headEnd/>
                    <a:tailEnd/>
                  </a:ln>
                </p:spPr>
                <p:txBody>
                  <a:bodyPr/>
                  <a:lstStyle/>
                  <a:p>
                    <a:endParaRPr lang="en-US"/>
                  </a:p>
                </p:txBody>
              </p:sp>
              <p:sp>
                <p:nvSpPr>
                  <p:cNvPr id="41149" name="Freeform 76"/>
                  <p:cNvSpPr>
                    <a:spLocks/>
                  </p:cNvSpPr>
                  <p:nvPr/>
                </p:nvSpPr>
                <p:spPr bwMode="auto">
                  <a:xfrm>
                    <a:off x="1593" y="2124"/>
                    <a:ext cx="439" cy="552"/>
                  </a:xfrm>
                  <a:custGeom>
                    <a:avLst/>
                    <a:gdLst>
                      <a:gd name="T0" fmla="*/ 0 w 439"/>
                      <a:gd name="T1" fmla="*/ 0 h 552"/>
                      <a:gd name="T2" fmla="*/ 439 w 439"/>
                      <a:gd name="T3" fmla="*/ 431 h 552"/>
                      <a:gd name="T4" fmla="*/ 439 w 439"/>
                      <a:gd name="T5" fmla="*/ 552 h 552"/>
                      <a:gd name="T6" fmla="*/ 0 w 439"/>
                      <a:gd name="T7" fmla="*/ 121 h 552"/>
                      <a:gd name="T8" fmla="*/ 0 w 439"/>
                      <a:gd name="T9" fmla="*/ 0 h 552"/>
                      <a:gd name="T10" fmla="*/ 0 60000 65536"/>
                      <a:gd name="T11" fmla="*/ 0 60000 65536"/>
                      <a:gd name="T12" fmla="*/ 0 60000 65536"/>
                      <a:gd name="T13" fmla="*/ 0 60000 65536"/>
                      <a:gd name="T14" fmla="*/ 0 60000 65536"/>
                      <a:gd name="T15" fmla="*/ 0 w 439"/>
                      <a:gd name="T16" fmla="*/ 0 h 552"/>
                      <a:gd name="T17" fmla="*/ 439 w 439"/>
                      <a:gd name="T18" fmla="*/ 552 h 552"/>
                    </a:gdLst>
                    <a:ahLst/>
                    <a:cxnLst>
                      <a:cxn ang="T10">
                        <a:pos x="T0" y="T1"/>
                      </a:cxn>
                      <a:cxn ang="T11">
                        <a:pos x="T2" y="T3"/>
                      </a:cxn>
                      <a:cxn ang="T12">
                        <a:pos x="T4" y="T5"/>
                      </a:cxn>
                      <a:cxn ang="T13">
                        <a:pos x="T6" y="T7"/>
                      </a:cxn>
                      <a:cxn ang="T14">
                        <a:pos x="T8" y="T9"/>
                      </a:cxn>
                    </a:cxnLst>
                    <a:rect l="T15" t="T16" r="T17" b="T18"/>
                    <a:pathLst>
                      <a:path w="439" h="552">
                        <a:moveTo>
                          <a:pt x="0" y="0"/>
                        </a:moveTo>
                        <a:lnTo>
                          <a:pt x="439" y="431"/>
                        </a:lnTo>
                        <a:lnTo>
                          <a:pt x="439" y="552"/>
                        </a:lnTo>
                        <a:lnTo>
                          <a:pt x="0" y="121"/>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41150" name="Freeform 77"/>
                  <p:cNvSpPr>
                    <a:spLocks/>
                  </p:cNvSpPr>
                  <p:nvPr/>
                </p:nvSpPr>
                <p:spPr bwMode="auto">
                  <a:xfrm>
                    <a:off x="2500" y="2122"/>
                    <a:ext cx="42" cy="552"/>
                  </a:xfrm>
                  <a:custGeom>
                    <a:avLst/>
                    <a:gdLst>
                      <a:gd name="T0" fmla="*/ 0 w 42"/>
                      <a:gd name="T1" fmla="*/ 431 h 552"/>
                      <a:gd name="T2" fmla="*/ 42 w 42"/>
                      <a:gd name="T3" fmla="*/ 0 h 552"/>
                      <a:gd name="T4" fmla="*/ 42 w 42"/>
                      <a:gd name="T5" fmla="*/ 122 h 552"/>
                      <a:gd name="T6" fmla="*/ 0 w 42"/>
                      <a:gd name="T7" fmla="*/ 552 h 552"/>
                      <a:gd name="T8" fmla="*/ 0 w 42"/>
                      <a:gd name="T9" fmla="*/ 431 h 552"/>
                      <a:gd name="T10" fmla="*/ 0 60000 65536"/>
                      <a:gd name="T11" fmla="*/ 0 60000 65536"/>
                      <a:gd name="T12" fmla="*/ 0 60000 65536"/>
                      <a:gd name="T13" fmla="*/ 0 60000 65536"/>
                      <a:gd name="T14" fmla="*/ 0 60000 65536"/>
                      <a:gd name="T15" fmla="*/ 0 w 42"/>
                      <a:gd name="T16" fmla="*/ 0 h 552"/>
                      <a:gd name="T17" fmla="*/ 42 w 42"/>
                      <a:gd name="T18" fmla="*/ 552 h 552"/>
                    </a:gdLst>
                    <a:ahLst/>
                    <a:cxnLst>
                      <a:cxn ang="T10">
                        <a:pos x="T0" y="T1"/>
                      </a:cxn>
                      <a:cxn ang="T11">
                        <a:pos x="T2" y="T3"/>
                      </a:cxn>
                      <a:cxn ang="T12">
                        <a:pos x="T4" y="T5"/>
                      </a:cxn>
                      <a:cxn ang="T13">
                        <a:pos x="T6" y="T7"/>
                      </a:cxn>
                      <a:cxn ang="T14">
                        <a:pos x="T8" y="T9"/>
                      </a:cxn>
                    </a:cxnLst>
                    <a:rect l="T15" t="T16" r="T17" b="T18"/>
                    <a:pathLst>
                      <a:path w="42" h="552">
                        <a:moveTo>
                          <a:pt x="0" y="431"/>
                        </a:moveTo>
                        <a:lnTo>
                          <a:pt x="42" y="0"/>
                        </a:lnTo>
                        <a:lnTo>
                          <a:pt x="42" y="122"/>
                        </a:lnTo>
                        <a:lnTo>
                          <a:pt x="0" y="552"/>
                        </a:lnTo>
                        <a:lnTo>
                          <a:pt x="0" y="431"/>
                        </a:lnTo>
                        <a:close/>
                      </a:path>
                    </a:pathLst>
                  </a:custGeom>
                  <a:solidFill>
                    <a:srgbClr val="E6E6E6"/>
                  </a:solidFill>
                  <a:ln w="4763">
                    <a:solidFill>
                      <a:schemeClr val="bg2"/>
                    </a:solidFill>
                    <a:prstDash val="solid"/>
                    <a:round/>
                    <a:headEnd/>
                    <a:tailEnd/>
                  </a:ln>
                </p:spPr>
                <p:txBody>
                  <a:bodyPr/>
                  <a:lstStyle/>
                  <a:p>
                    <a:endParaRPr lang="en-US"/>
                  </a:p>
                </p:txBody>
              </p:sp>
              <p:sp>
                <p:nvSpPr>
                  <p:cNvPr id="41151" name="Freeform 78"/>
                  <p:cNvSpPr>
                    <a:spLocks/>
                  </p:cNvSpPr>
                  <p:nvPr/>
                </p:nvSpPr>
                <p:spPr bwMode="auto">
                  <a:xfrm>
                    <a:off x="2032" y="2553"/>
                    <a:ext cx="468" cy="123"/>
                  </a:xfrm>
                  <a:custGeom>
                    <a:avLst/>
                    <a:gdLst>
                      <a:gd name="T0" fmla="*/ 0 w 468"/>
                      <a:gd name="T1" fmla="*/ 2 h 123"/>
                      <a:gd name="T2" fmla="*/ 468 w 468"/>
                      <a:gd name="T3" fmla="*/ 0 h 123"/>
                      <a:gd name="T4" fmla="*/ 468 w 468"/>
                      <a:gd name="T5" fmla="*/ 121 h 123"/>
                      <a:gd name="T6" fmla="*/ 0 w 468"/>
                      <a:gd name="T7" fmla="*/ 123 h 123"/>
                      <a:gd name="T8" fmla="*/ 0 w 468"/>
                      <a:gd name="T9" fmla="*/ 2 h 123"/>
                      <a:gd name="T10" fmla="*/ 0 60000 65536"/>
                      <a:gd name="T11" fmla="*/ 0 60000 65536"/>
                      <a:gd name="T12" fmla="*/ 0 60000 65536"/>
                      <a:gd name="T13" fmla="*/ 0 60000 65536"/>
                      <a:gd name="T14" fmla="*/ 0 60000 65536"/>
                      <a:gd name="T15" fmla="*/ 0 w 468"/>
                      <a:gd name="T16" fmla="*/ 0 h 123"/>
                      <a:gd name="T17" fmla="*/ 468 w 468"/>
                      <a:gd name="T18" fmla="*/ 123 h 123"/>
                    </a:gdLst>
                    <a:ahLst/>
                    <a:cxnLst>
                      <a:cxn ang="T10">
                        <a:pos x="T0" y="T1"/>
                      </a:cxn>
                      <a:cxn ang="T11">
                        <a:pos x="T2" y="T3"/>
                      </a:cxn>
                      <a:cxn ang="T12">
                        <a:pos x="T4" y="T5"/>
                      </a:cxn>
                      <a:cxn ang="T13">
                        <a:pos x="T6" y="T7"/>
                      </a:cxn>
                      <a:cxn ang="T14">
                        <a:pos x="T8" y="T9"/>
                      </a:cxn>
                    </a:cxnLst>
                    <a:rect l="T15" t="T16" r="T17" b="T18"/>
                    <a:pathLst>
                      <a:path w="468" h="123">
                        <a:moveTo>
                          <a:pt x="0" y="2"/>
                        </a:moveTo>
                        <a:lnTo>
                          <a:pt x="468" y="0"/>
                        </a:lnTo>
                        <a:lnTo>
                          <a:pt x="468" y="121"/>
                        </a:lnTo>
                        <a:lnTo>
                          <a:pt x="0" y="123"/>
                        </a:lnTo>
                        <a:lnTo>
                          <a:pt x="0" y="2"/>
                        </a:lnTo>
                        <a:close/>
                      </a:path>
                    </a:pathLst>
                  </a:custGeom>
                  <a:solidFill>
                    <a:srgbClr val="E6E6E6"/>
                  </a:solidFill>
                  <a:ln w="4763">
                    <a:solidFill>
                      <a:schemeClr val="bg2"/>
                    </a:solidFill>
                    <a:prstDash val="solid"/>
                    <a:round/>
                    <a:headEnd/>
                    <a:tailEnd/>
                  </a:ln>
                </p:spPr>
                <p:txBody>
                  <a:bodyPr/>
                  <a:lstStyle/>
                  <a:p>
                    <a:endParaRPr lang="en-US"/>
                  </a:p>
                </p:txBody>
              </p:sp>
              <p:sp>
                <p:nvSpPr>
                  <p:cNvPr id="41152" name="Freeform 79"/>
                  <p:cNvSpPr>
                    <a:spLocks/>
                  </p:cNvSpPr>
                  <p:nvPr/>
                </p:nvSpPr>
                <p:spPr bwMode="auto">
                  <a:xfrm>
                    <a:off x="1593" y="2122"/>
                    <a:ext cx="949" cy="433"/>
                  </a:xfrm>
                  <a:custGeom>
                    <a:avLst/>
                    <a:gdLst>
                      <a:gd name="T0" fmla="*/ 949 w 949"/>
                      <a:gd name="T1" fmla="*/ 0 h 433"/>
                      <a:gd name="T2" fmla="*/ 0 w 949"/>
                      <a:gd name="T3" fmla="*/ 2 h 433"/>
                      <a:gd name="T4" fmla="*/ 439 w 949"/>
                      <a:gd name="T5" fmla="*/ 433 h 433"/>
                      <a:gd name="T6" fmla="*/ 907 w 949"/>
                      <a:gd name="T7" fmla="*/ 431 h 433"/>
                      <a:gd name="T8" fmla="*/ 949 w 949"/>
                      <a:gd name="T9" fmla="*/ 0 h 433"/>
                      <a:gd name="T10" fmla="*/ 0 60000 65536"/>
                      <a:gd name="T11" fmla="*/ 0 60000 65536"/>
                      <a:gd name="T12" fmla="*/ 0 60000 65536"/>
                      <a:gd name="T13" fmla="*/ 0 60000 65536"/>
                      <a:gd name="T14" fmla="*/ 0 60000 65536"/>
                      <a:gd name="T15" fmla="*/ 0 w 949"/>
                      <a:gd name="T16" fmla="*/ 0 h 433"/>
                      <a:gd name="T17" fmla="*/ 949 w 949"/>
                      <a:gd name="T18" fmla="*/ 433 h 433"/>
                    </a:gdLst>
                    <a:ahLst/>
                    <a:cxnLst>
                      <a:cxn ang="T10">
                        <a:pos x="T0" y="T1"/>
                      </a:cxn>
                      <a:cxn ang="T11">
                        <a:pos x="T2" y="T3"/>
                      </a:cxn>
                      <a:cxn ang="T12">
                        <a:pos x="T4" y="T5"/>
                      </a:cxn>
                      <a:cxn ang="T13">
                        <a:pos x="T6" y="T7"/>
                      </a:cxn>
                      <a:cxn ang="T14">
                        <a:pos x="T8" y="T9"/>
                      </a:cxn>
                    </a:cxnLst>
                    <a:rect l="T15" t="T16" r="T17" b="T18"/>
                    <a:pathLst>
                      <a:path w="949" h="433">
                        <a:moveTo>
                          <a:pt x="949" y="0"/>
                        </a:moveTo>
                        <a:lnTo>
                          <a:pt x="0" y="2"/>
                        </a:lnTo>
                        <a:lnTo>
                          <a:pt x="439" y="433"/>
                        </a:lnTo>
                        <a:lnTo>
                          <a:pt x="907" y="431"/>
                        </a:lnTo>
                        <a:lnTo>
                          <a:pt x="949" y="0"/>
                        </a:lnTo>
                        <a:close/>
                      </a:path>
                    </a:pathLst>
                  </a:custGeom>
                  <a:solidFill>
                    <a:srgbClr val="E6E6E6"/>
                  </a:solidFill>
                  <a:ln w="4763">
                    <a:solidFill>
                      <a:schemeClr val="bg2"/>
                    </a:solidFill>
                    <a:prstDash val="solid"/>
                    <a:round/>
                    <a:headEnd/>
                    <a:tailEnd/>
                  </a:ln>
                </p:spPr>
                <p:txBody>
                  <a:bodyPr/>
                  <a:lstStyle/>
                  <a:p>
                    <a:endParaRPr lang="en-US"/>
                  </a:p>
                </p:txBody>
              </p:sp>
            </p:grpSp>
            <p:grpSp>
              <p:nvGrpSpPr>
                <p:cNvPr id="15" name="Group 80"/>
                <p:cNvGrpSpPr>
                  <a:grpSpLocks/>
                </p:cNvGrpSpPr>
                <p:nvPr/>
              </p:nvGrpSpPr>
              <p:grpSpPr bwMode="auto">
                <a:xfrm>
                  <a:off x="2571" y="2122"/>
                  <a:ext cx="949" cy="552"/>
                  <a:chOff x="2571" y="2122"/>
                  <a:chExt cx="949" cy="552"/>
                </a:xfrm>
              </p:grpSpPr>
              <p:sp>
                <p:nvSpPr>
                  <p:cNvPr id="41144" name="Freeform 81"/>
                  <p:cNvSpPr>
                    <a:spLocks/>
                  </p:cNvSpPr>
                  <p:nvPr/>
                </p:nvSpPr>
                <p:spPr bwMode="auto">
                  <a:xfrm>
                    <a:off x="2613" y="2122"/>
                    <a:ext cx="907" cy="552"/>
                  </a:xfrm>
                  <a:custGeom>
                    <a:avLst/>
                    <a:gdLst>
                      <a:gd name="T0" fmla="*/ 0 w 907"/>
                      <a:gd name="T1" fmla="*/ 0 h 552"/>
                      <a:gd name="T2" fmla="*/ 907 w 907"/>
                      <a:gd name="T3" fmla="*/ 431 h 552"/>
                      <a:gd name="T4" fmla="*/ 907 w 907"/>
                      <a:gd name="T5" fmla="*/ 552 h 552"/>
                      <a:gd name="T6" fmla="*/ 0 w 907"/>
                      <a:gd name="T7" fmla="*/ 122 h 552"/>
                      <a:gd name="T8" fmla="*/ 0 w 907"/>
                      <a:gd name="T9" fmla="*/ 0 h 552"/>
                      <a:gd name="T10" fmla="*/ 0 60000 65536"/>
                      <a:gd name="T11" fmla="*/ 0 60000 65536"/>
                      <a:gd name="T12" fmla="*/ 0 60000 65536"/>
                      <a:gd name="T13" fmla="*/ 0 60000 65536"/>
                      <a:gd name="T14" fmla="*/ 0 60000 65536"/>
                      <a:gd name="T15" fmla="*/ 0 w 907"/>
                      <a:gd name="T16" fmla="*/ 0 h 552"/>
                      <a:gd name="T17" fmla="*/ 907 w 907"/>
                      <a:gd name="T18" fmla="*/ 552 h 552"/>
                    </a:gdLst>
                    <a:ahLst/>
                    <a:cxnLst>
                      <a:cxn ang="T10">
                        <a:pos x="T0" y="T1"/>
                      </a:cxn>
                      <a:cxn ang="T11">
                        <a:pos x="T2" y="T3"/>
                      </a:cxn>
                      <a:cxn ang="T12">
                        <a:pos x="T4" y="T5"/>
                      </a:cxn>
                      <a:cxn ang="T13">
                        <a:pos x="T6" y="T7"/>
                      </a:cxn>
                      <a:cxn ang="T14">
                        <a:pos x="T8" y="T9"/>
                      </a:cxn>
                    </a:cxnLst>
                    <a:rect l="T15" t="T16" r="T17" b="T18"/>
                    <a:pathLst>
                      <a:path w="907" h="552">
                        <a:moveTo>
                          <a:pt x="0" y="0"/>
                        </a:moveTo>
                        <a:lnTo>
                          <a:pt x="907" y="431"/>
                        </a:lnTo>
                        <a:lnTo>
                          <a:pt x="907" y="552"/>
                        </a:lnTo>
                        <a:lnTo>
                          <a:pt x="0" y="122"/>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41145" name="Freeform 82"/>
                  <p:cNvSpPr>
                    <a:spLocks/>
                  </p:cNvSpPr>
                  <p:nvPr/>
                </p:nvSpPr>
                <p:spPr bwMode="auto">
                  <a:xfrm>
                    <a:off x="2571" y="2122"/>
                    <a:ext cx="42" cy="552"/>
                  </a:xfrm>
                  <a:custGeom>
                    <a:avLst/>
                    <a:gdLst>
                      <a:gd name="T0" fmla="*/ 0 w 42"/>
                      <a:gd name="T1" fmla="*/ 431 h 552"/>
                      <a:gd name="T2" fmla="*/ 42 w 42"/>
                      <a:gd name="T3" fmla="*/ 0 h 552"/>
                      <a:gd name="T4" fmla="*/ 42 w 42"/>
                      <a:gd name="T5" fmla="*/ 122 h 552"/>
                      <a:gd name="T6" fmla="*/ 0 w 42"/>
                      <a:gd name="T7" fmla="*/ 552 h 552"/>
                      <a:gd name="T8" fmla="*/ 0 w 42"/>
                      <a:gd name="T9" fmla="*/ 431 h 552"/>
                      <a:gd name="T10" fmla="*/ 0 60000 65536"/>
                      <a:gd name="T11" fmla="*/ 0 60000 65536"/>
                      <a:gd name="T12" fmla="*/ 0 60000 65536"/>
                      <a:gd name="T13" fmla="*/ 0 60000 65536"/>
                      <a:gd name="T14" fmla="*/ 0 60000 65536"/>
                      <a:gd name="T15" fmla="*/ 0 w 42"/>
                      <a:gd name="T16" fmla="*/ 0 h 552"/>
                      <a:gd name="T17" fmla="*/ 42 w 42"/>
                      <a:gd name="T18" fmla="*/ 552 h 552"/>
                    </a:gdLst>
                    <a:ahLst/>
                    <a:cxnLst>
                      <a:cxn ang="T10">
                        <a:pos x="T0" y="T1"/>
                      </a:cxn>
                      <a:cxn ang="T11">
                        <a:pos x="T2" y="T3"/>
                      </a:cxn>
                      <a:cxn ang="T12">
                        <a:pos x="T4" y="T5"/>
                      </a:cxn>
                      <a:cxn ang="T13">
                        <a:pos x="T6" y="T7"/>
                      </a:cxn>
                      <a:cxn ang="T14">
                        <a:pos x="T8" y="T9"/>
                      </a:cxn>
                    </a:cxnLst>
                    <a:rect l="T15" t="T16" r="T17" b="T18"/>
                    <a:pathLst>
                      <a:path w="42" h="552">
                        <a:moveTo>
                          <a:pt x="0" y="431"/>
                        </a:moveTo>
                        <a:lnTo>
                          <a:pt x="42" y="0"/>
                        </a:lnTo>
                        <a:lnTo>
                          <a:pt x="42" y="122"/>
                        </a:lnTo>
                        <a:lnTo>
                          <a:pt x="0" y="552"/>
                        </a:lnTo>
                        <a:lnTo>
                          <a:pt x="0" y="431"/>
                        </a:lnTo>
                        <a:close/>
                      </a:path>
                    </a:pathLst>
                  </a:custGeom>
                  <a:solidFill>
                    <a:srgbClr val="E6E6E6"/>
                  </a:solidFill>
                  <a:ln w="4763">
                    <a:solidFill>
                      <a:schemeClr val="bg2"/>
                    </a:solidFill>
                    <a:prstDash val="solid"/>
                    <a:round/>
                    <a:headEnd/>
                    <a:tailEnd/>
                  </a:ln>
                </p:spPr>
                <p:txBody>
                  <a:bodyPr/>
                  <a:lstStyle/>
                  <a:p>
                    <a:endParaRPr lang="en-US"/>
                  </a:p>
                </p:txBody>
              </p:sp>
              <p:sp>
                <p:nvSpPr>
                  <p:cNvPr id="41146" name="Rectangle 83"/>
                  <p:cNvSpPr>
                    <a:spLocks noChangeArrowheads="1"/>
                  </p:cNvSpPr>
                  <p:nvPr/>
                </p:nvSpPr>
                <p:spPr bwMode="auto">
                  <a:xfrm>
                    <a:off x="2571" y="2553"/>
                    <a:ext cx="949" cy="121"/>
                  </a:xfrm>
                  <a:prstGeom prst="rect">
                    <a:avLst/>
                  </a:prstGeom>
                  <a:solidFill>
                    <a:srgbClr val="E6E6E6"/>
                  </a:solidFill>
                  <a:ln w="4763">
                    <a:solidFill>
                      <a:schemeClr val="bg2"/>
                    </a:solidFill>
                    <a:miter lim="800000"/>
                    <a:headEnd/>
                    <a:tailEnd/>
                  </a:ln>
                </p:spPr>
                <p:txBody>
                  <a:bodyPr/>
                  <a:lstStyle/>
                  <a:p>
                    <a:endParaRPr lang="en-US"/>
                  </a:p>
                </p:txBody>
              </p:sp>
              <p:sp>
                <p:nvSpPr>
                  <p:cNvPr id="41147" name="Freeform 84"/>
                  <p:cNvSpPr>
                    <a:spLocks/>
                  </p:cNvSpPr>
                  <p:nvPr/>
                </p:nvSpPr>
                <p:spPr bwMode="auto">
                  <a:xfrm>
                    <a:off x="2571" y="2122"/>
                    <a:ext cx="949" cy="431"/>
                  </a:xfrm>
                  <a:custGeom>
                    <a:avLst/>
                    <a:gdLst>
                      <a:gd name="T0" fmla="*/ 42 w 949"/>
                      <a:gd name="T1" fmla="*/ 0 h 431"/>
                      <a:gd name="T2" fmla="*/ 949 w 949"/>
                      <a:gd name="T3" fmla="*/ 431 h 431"/>
                      <a:gd name="T4" fmla="*/ 0 w 949"/>
                      <a:gd name="T5" fmla="*/ 431 h 431"/>
                      <a:gd name="T6" fmla="*/ 42 w 949"/>
                      <a:gd name="T7" fmla="*/ 0 h 431"/>
                      <a:gd name="T8" fmla="*/ 0 60000 65536"/>
                      <a:gd name="T9" fmla="*/ 0 60000 65536"/>
                      <a:gd name="T10" fmla="*/ 0 60000 65536"/>
                      <a:gd name="T11" fmla="*/ 0 60000 65536"/>
                      <a:gd name="T12" fmla="*/ 0 w 949"/>
                      <a:gd name="T13" fmla="*/ 0 h 431"/>
                      <a:gd name="T14" fmla="*/ 949 w 949"/>
                      <a:gd name="T15" fmla="*/ 431 h 431"/>
                    </a:gdLst>
                    <a:ahLst/>
                    <a:cxnLst>
                      <a:cxn ang="T8">
                        <a:pos x="T0" y="T1"/>
                      </a:cxn>
                      <a:cxn ang="T9">
                        <a:pos x="T2" y="T3"/>
                      </a:cxn>
                      <a:cxn ang="T10">
                        <a:pos x="T4" y="T5"/>
                      </a:cxn>
                      <a:cxn ang="T11">
                        <a:pos x="T6" y="T7"/>
                      </a:cxn>
                    </a:cxnLst>
                    <a:rect l="T12" t="T13" r="T14" b="T15"/>
                    <a:pathLst>
                      <a:path w="949" h="431">
                        <a:moveTo>
                          <a:pt x="42" y="0"/>
                        </a:moveTo>
                        <a:lnTo>
                          <a:pt x="949" y="431"/>
                        </a:lnTo>
                        <a:lnTo>
                          <a:pt x="0" y="431"/>
                        </a:lnTo>
                        <a:lnTo>
                          <a:pt x="42" y="0"/>
                        </a:lnTo>
                        <a:close/>
                      </a:path>
                    </a:pathLst>
                  </a:custGeom>
                  <a:solidFill>
                    <a:srgbClr val="E6E6E6"/>
                  </a:solidFill>
                  <a:ln w="4763">
                    <a:solidFill>
                      <a:schemeClr val="bg2"/>
                    </a:solidFill>
                    <a:prstDash val="solid"/>
                    <a:round/>
                    <a:headEnd/>
                    <a:tailEnd/>
                  </a:ln>
                </p:spPr>
                <p:txBody>
                  <a:bodyPr/>
                  <a:lstStyle/>
                  <a:p>
                    <a:endParaRPr lang="en-US"/>
                  </a:p>
                </p:txBody>
              </p:sp>
            </p:grpSp>
          </p:grpSp>
          <p:grpSp>
            <p:nvGrpSpPr>
              <p:cNvPr id="16" name="Group 85"/>
              <p:cNvGrpSpPr>
                <a:grpSpLocks/>
              </p:cNvGrpSpPr>
              <p:nvPr/>
            </p:nvGrpSpPr>
            <p:grpSpPr bwMode="auto">
              <a:xfrm>
                <a:off x="1619" y="1999"/>
                <a:ext cx="2477" cy="552"/>
                <a:chOff x="1619" y="1999"/>
                <a:chExt cx="2477" cy="552"/>
              </a:xfrm>
            </p:grpSpPr>
            <p:grpSp>
              <p:nvGrpSpPr>
                <p:cNvPr id="17" name="Group 86"/>
                <p:cNvGrpSpPr>
                  <a:grpSpLocks/>
                </p:cNvGrpSpPr>
                <p:nvPr/>
              </p:nvGrpSpPr>
              <p:grpSpPr bwMode="auto">
                <a:xfrm>
                  <a:off x="3191" y="1999"/>
                  <a:ext cx="905" cy="552"/>
                  <a:chOff x="3191" y="1999"/>
                  <a:chExt cx="905" cy="552"/>
                </a:xfrm>
              </p:grpSpPr>
              <p:sp>
                <p:nvSpPr>
                  <p:cNvPr id="41135" name="Rectangle 87"/>
                  <p:cNvSpPr>
                    <a:spLocks noChangeArrowheads="1"/>
                  </p:cNvSpPr>
                  <p:nvPr/>
                </p:nvSpPr>
                <p:spPr bwMode="auto">
                  <a:xfrm>
                    <a:off x="3191" y="1999"/>
                    <a:ext cx="479" cy="122"/>
                  </a:xfrm>
                  <a:prstGeom prst="rect">
                    <a:avLst/>
                  </a:prstGeom>
                  <a:solidFill>
                    <a:srgbClr val="CCFFCC"/>
                  </a:solidFill>
                  <a:ln w="4763">
                    <a:solidFill>
                      <a:schemeClr val="bg2"/>
                    </a:solidFill>
                    <a:miter lim="800000"/>
                    <a:headEnd/>
                    <a:tailEnd/>
                  </a:ln>
                </p:spPr>
                <p:txBody>
                  <a:bodyPr/>
                  <a:lstStyle/>
                  <a:p>
                    <a:endParaRPr lang="en-US"/>
                  </a:p>
                </p:txBody>
              </p:sp>
              <p:sp>
                <p:nvSpPr>
                  <p:cNvPr id="41136" name="Freeform 88"/>
                  <p:cNvSpPr>
                    <a:spLocks/>
                  </p:cNvSpPr>
                  <p:nvPr/>
                </p:nvSpPr>
                <p:spPr bwMode="auto">
                  <a:xfrm>
                    <a:off x="3670" y="1999"/>
                    <a:ext cx="426" cy="552"/>
                  </a:xfrm>
                  <a:custGeom>
                    <a:avLst/>
                    <a:gdLst>
                      <a:gd name="T0" fmla="*/ 426 w 426"/>
                      <a:gd name="T1" fmla="*/ 431 h 552"/>
                      <a:gd name="T2" fmla="*/ 0 w 426"/>
                      <a:gd name="T3" fmla="*/ 0 h 552"/>
                      <a:gd name="T4" fmla="*/ 0 w 426"/>
                      <a:gd name="T5" fmla="*/ 122 h 552"/>
                      <a:gd name="T6" fmla="*/ 426 w 426"/>
                      <a:gd name="T7" fmla="*/ 552 h 552"/>
                      <a:gd name="T8" fmla="*/ 426 w 426"/>
                      <a:gd name="T9" fmla="*/ 431 h 552"/>
                      <a:gd name="T10" fmla="*/ 0 60000 65536"/>
                      <a:gd name="T11" fmla="*/ 0 60000 65536"/>
                      <a:gd name="T12" fmla="*/ 0 60000 65536"/>
                      <a:gd name="T13" fmla="*/ 0 60000 65536"/>
                      <a:gd name="T14" fmla="*/ 0 60000 65536"/>
                      <a:gd name="T15" fmla="*/ 0 w 426"/>
                      <a:gd name="T16" fmla="*/ 0 h 552"/>
                      <a:gd name="T17" fmla="*/ 426 w 426"/>
                      <a:gd name="T18" fmla="*/ 552 h 552"/>
                    </a:gdLst>
                    <a:ahLst/>
                    <a:cxnLst>
                      <a:cxn ang="T10">
                        <a:pos x="T0" y="T1"/>
                      </a:cxn>
                      <a:cxn ang="T11">
                        <a:pos x="T2" y="T3"/>
                      </a:cxn>
                      <a:cxn ang="T12">
                        <a:pos x="T4" y="T5"/>
                      </a:cxn>
                      <a:cxn ang="T13">
                        <a:pos x="T6" y="T7"/>
                      </a:cxn>
                      <a:cxn ang="T14">
                        <a:pos x="T8" y="T9"/>
                      </a:cxn>
                    </a:cxnLst>
                    <a:rect l="T15" t="T16" r="T17" b="T18"/>
                    <a:pathLst>
                      <a:path w="426" h="552">
                        <a:moveTo>
                          <a:pt x="426" y="431"/>
                        </a:moveTo>
                        <a:lnTo>
                          <a:pt x="0" y="0"/>
                        </a:lnTo>
                        <a:lnTo>
                          <a:pt x="0" y="122"/>
                        </a:lnTo>
                        <a:lnTo>
                          <a:pt x="426" y="552"/>
                        </a:lnTo>
                        <a:lnTo>
                          <a:pt x="426" y="431"/>
                        </a:lnTo>
                        <a:close/>
                      </a:path>
                    </a:pathLst>
                  </a:custGeom>
                  <a:solidFill>
                    <a:srgbClr val="CCFFCC"/>
                  </a:solidFill>
                  <a:ln w="4763">
                    <a:solidFill>
                      <a:schemeClr val="bg2"/>
                    </a:solidFill>
                    <a:prstDash val="solid"/>
                    <a:round/>
                    <a:headEnd/>
                    <a:tailEnd/>
                  </a:ln>
                </p:spPr>
                <p:txBody>
                  <a:bodyPr/>
                  <a:lstStyle/>
                  <a:p>
                    <a:endParaRPr lang="en-US"/>
                  </a:p>
                </p:txBody>
              </p:sp>
              <p:sp>
                <p:nvSpPr>
                  <p:cNvPr id="41137" name="Freeform 89"/>
                  <p:cNvSpPr>
                    <a:spLocks/>
                  </p:cNvSpPr>
                  <p:nvPr/>
                </p:nvSpPr>
                <p:spPr bwMode="auto">
                  <a:xfrm>
                    <a:off x="3191" y="1999"/>
                    <a:ext cx="422" cy="552"/>
                  </a:xfrm>
                  <a:custGeom>
                    <a:avLst/>
                    <a:gdLst>
                      <a:gd name="T0" fmla="*/ 0 w 422"/>
                      <a:gd name="T1" fmla="*/ 0 h 552"/>
                      <a:gd name="T2" fmla="*/ 422 w 422"/>
                      <a:gd name="T3" fmla="*/ 431 h 552"/>
                      <a:gd name="T4" fmla="*/ 422 w 422"/>
                      <a:gd name="T5" fmla="*/ 552 h 552"/>
                      <a:gd name="T6" fmla="*/ 0 w 422"/>
                      <a:gd name="T7" fmla="*/ 122 h 552"/>
                      <a:gd name="T8" fmla="*/ 0 w 422"/>
                      <a:gd name="T9" fmla="*/ 0 h 552"/>
                      <a:gd name="T10" fmla="*/ 0 60000 65536"/>
                      <a:gd name="T11" fmla="*/ 0 60000 65536"/>
                      <a:gd name="T12" fmla="*/ 0 60000 65536"/>
                      <a:gd name="T13" fmla="*/ 0 60000 65536"/>
                      <a:gd name="T14" fmla="*/ 0 60000 65536"/>
                      <a:gd name="T15" fmla="*/ 0 w 422"/>
                      <a:gd name="T16" fmla="*/ 0 h 552"/>
                      <a:gd name="T17" fmla="*/ 422 w 422"/>
                      <a:gd name="T18" fmla="*/ 552 h 552"/>
                    </a:gdLst>
                    <a:ahLst/>
                    <a:cxnLst>
                      <a:cxn ang="T10">
                        <a:pos x="T0" y="T1"/>
                      </a:cxn>
                      <a:cxn ang="T11">
                        <a:pos x="T2" y="T3"/>
                      </a:cxn>
                      <a:cxn ang="T12">
                        <a:pos x="T4" y="T5"/>
                      </a:cxn>
                      <a:cxn ang="T13">
                        <a:pos x="T6" y="T7"/>
                      </a:cxn>
                      <a:cxn ang="T14">
                        <a:pos x="T8" y="T9"/>
                      </a:cxn>
                    </a:cxnLst>
                    <a:rect l="T15" t="T16" r="T17" b="T18"/>
                    <a:pathLst>
                      <a:path w="422" h="552">
                        <a:moveTo>
                          <a:pt x="0" y="0"/>
                        </a:moveTo>
                        <a:lnTo>
                          <a:pt x="422" y="431"/>
                        </a:lnTo>
                        <a:lnTo>
                          <a:pt x="422"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41138" name="Rectangle 90"/>
                  <p:cNvSpPr>
                    <a:spLocks noChangeArrowheads="1"/>
                  </p:cNvSpPr>
                  <p:nvPr/>
                </p:nvSpPr>
                <p:spPr bwMode="auto">
                  <a:xfrm>
                    <a:off x="3607" y="2430"/>
                    <a:ext cx="489" cy="121"/>
                  </a:xfrm>
                  <a:prstGeom prst="rect">
                    <a:avLst/>
                  </a:prstGeom>
                  <a:solidFill>
                    <a:srgbClr val="CCFFCC"/>
                  </a:solidFill>
                  <a:ln w="4763">
                    <a:solidFill>
                      <a:schemeClr val="bg2"/>
                    </a:solidFill>
                    <a:miter lim="800000"/>
                    <a:headEnd/>
                    <a:tailEnd/>
                  </a:ln>
                </p:spPr>
                <p:txBody>
                  <a:bodyPr/>
                  <a:lstStyle/>
                  <a:p>
                    <a:endParaRPr lang="en-US"/>
                  </a:p>
                </p:txBody>
              </p:sp>
              <p:sp>
                <p:nvSpPr>
                  <p:cNvPr id="41139" name="Freeform 91"/>
                  <p:cNvSpPr>
                    <a:spLocks/>
                  </p:cNvSpPr>
                  <p:nvPr/>
                </p:nvSpPr>
                <p:spPr bwMode="auto">
                  <a:xfrm>
                    <a:off x="3191" y="1999"/>
                    <a:ext cx="905" cy="431"/>
                  </a:xfrm>
                  <a:custGeom>
                    <a:avLst/>
                    <a:gdLst>
                      <a:gd name="T0" fmla="*/ 416 w 905"/>
                      <a:gd name="T1" fmla="*/ 431 h 431"/>
                      <a:gd name="T2" fmla="*/ 905 w 905"/>
                      <a:gd name="T3" fmla="*/ 431 h 431"/>
                      <a:gd name="T4" fmla="*/ 479 w 905"/>
                      <a:gd name="T5" fmla="*/ 0 h 431"/>
                      <a:gd name="T6" fmla="*/ 0 w 905"/>
                      <a:gd name="T7" fmla="*/ 0 h 431"/>
                      <a:gd name="T8" fmla="*/ 422 w 905"/>
                      <a:gd name="T9" fmla="*/ 431 h 431"/>
                      <a:gd name="T10" fmla="*/ 416 w 905"/>
                      <a:gd name="T11" fmla="*/ 431 h 431"/>
                      <a:gd name="T12" fmla="*/ 0 60000 65536"/>
                      <a:gd name="T13" fmla="*/ 0 60000 65536"/>
                      <a:gd name="T14" fmla="*/ 0 60000 65536"/>
                      <a:gd name="T15" fmla="*/ 0 60000 65536"/>
                      <a:gd name="T16" fmla="*/ 0 60000 65536"/>
                      <a:gd name="T17" fmla="*/ 0 60000 65536"/>
                      <a:gd name="T18" fmla="*/ 0 w 905"/>
                      <a:gd name="T19" fmla="*/ 0 h 431"/>
                      <a:gd name="T20" fmla="*/ 905 w 905"/>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5" h="431">
                        <a:moveTo>
                          <a:pt x="416" y="431"/>
                        </a:moveTo>
                        <a:lnTo>
                          <a:pt x="905" y="431"/>
                        </a:lnTo>
                        <a:lnTo>
                          <a:pt x="479" y="0"/>
                        </a:lnTo>
                        <a:lnTo>
                          <a:pt x="0" y="0"/>
                        </a:lnTo>
                        <a:lnTo>
                          <a:pt x="422"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41140" name="Freeform 92"/>
                  <p:cNvSpPr>
                    <a:spLocks/>
                  </p:cNvSpPr>
                  <p:nvPr/>
                </p:nvSpPr>
                <p:spPr bwMode="auto">
                  <a:xfrm>
                    <a:off x="3191" y="1999"/>
                    <a:ext cx="905" cy="431"/>
                  </a:xfrm>
                  <a:custGeom>
                    <a:avLst/>
                    <a:gdLst>
                      <a:gd name="T0" fmla="*/ 416 w 905"/>
                      <a:gd name="T1" fmla="*/ 431 h 431"/>
                      <a:gd name="T2" fmla="*/ 905 w 905"/>
                      <a:gd name="T3" fmla="*/ 431 h 431"/>
                      <a:gd name="T4" fmla="*/ 479 w 905"/>
                      <a:gd name="T5" fmla="*/ 0 h 431"/>
                      <a:gd name="T6" fmla="*/ 0 w 905"/>
                      <a:gd name="T7" fmla="*/ 0 h 431"/>
                      <a:gd name="T8" fmla="*/ 422 w 905"/>
                      <a:gd name="T9" fmla="*/ 431 h 431"/>
                      <a:gd name="T10" fmla="*/ 0 60000 65536"/>
                      <a:gd name="T11" fmla="*/ 0 60000 65536"/>
                      <a:gd name="T12" fmla="*/ 0 60000 65536"/>
                      <a:gd name="T13" fmla="*/ 0 60000 65536"/>
                      <a:gd name="T14" fmla="*/ 0 60000 65536"/>
                      <a:gd name="T15" fmla="*/ 0 w 905"/>
                      <a:gd name="T16" fmla="*/ 0 h 431"/>
                      <a:gd name="T17" fmla="*/ 905 w 905"/>
                      <a:gd name="T18" fmla="*/ 431 h 431"/>
                    </a:gdLst>
                    <a:ahLst/>
                    <a:cxnLst>
                      <a:cxn ang="T10">
                        <a:pos x="T0" y="T1"/>
                      </a:cxn>
                      <a:cxn ang="T11">
                        <a:pos x="T2" y="T3"/>
                      </a:cxn>
                      <a:cxn ang="T12">
                        <a:pos x="T4" y="T5"/>
                      </a:cxn>
                      <a:cxn ang="T13">
                        <a:pos x="T6" y="T7"/>
                      </a:cxn>
                      <a:cxn ang="T14">
                        <a:pos x="T8" y="T9"/>
                      </a:cxn>
                    </a:cxnLst>
                    <a:rect l="T15" t="T16" r="T17" b="T18"/>
                    <a:pathLst>
                      <a:path w="905" h="431">
                        <a:moveTo>
                          <a:pt x="416" y="431"/>
                        </a:moveTo>
                        <a:lnTo>
                          <a:pt x="905" y="431"/>
                        </a:lnTo>
                        <a:lnTo>
                          <a:pt x="479" y="0"/>
                        </a:lnTo>
                        <a:lnTo>
                          <a:pt x="0" y="0"/>
                        </a:lnTo>
                        <a:lnTo>
                          <a:pt x="422" y="431"/>
                        </a:lnTo>
                      </a:path>
                    </a:pathLst>
                  </a:custGeom>
                  <a:noFill/>
                  <a:ln w="4763">
                    <a:solidFill>
                      <a:schemeClr val="bg2"/>
                    </a:solidFill>
                    <a:prstDash val="solid"/>
                    <a:round/>
                    <a:headEnd/>
                    <a:tailEnd/>
                  </a:ln>
                </p:spPr>
                <p:txBody>
                  <a:bodyPr/>
                  <a:lstStyle/>
                  <a:p>
                    <a:endParaRPr lang="en-US"/>
                  </a:p>
                </p:txBody>
              </p:sp>
            </p:grpSp>
            <p:grpSp>
              <p:nvGrpSpPr>
                <p:cNvPr id="18" name="Group 93"/>
                <p:cNvGrpSpPr>
                  <a:grpSpLocks/>
                </p:cNvGrpSpPr>
                <p:nvPr/>
              </p:nvGrpSpPr>
              <p:grpSpPr bwMode="auto">
                <a:xfrm>
                  <a:off x="2666" y="1999"/>
                  <a:ext cx="905" cy="552"/>
                  <a:chOff x="2666" y="1999"/>
                  <a:chExt cx="905" cy="552"/>
                </a:xfrm>
              </p:grpSpPr>
              <p:sp>
                <p:nvSpPr>
                  <p:cNvPr id="41129" name="Rectangle 94"/>
                  <p:cNvSpPr>
                    <a:spLocks noChangeArrowheads="1"/>
                  </p:cNvSpPr>
                  <p:nvPr/>
                </p:nvSpPr>
                <p:spPr bwMode="auto">
                  <a:xfrm>
                    <a:off x="2666" y="1999"/>
                    <a:ext cx="480" cy="122"/>
                  </a:xfrm>
                  <a:prstGeom prst="rect">
                    <a:avLst/>
                  </a:prstGeom>
                  <a:solidFill>
                    <a:srgbClr val="CCFFCC"/>
                  </a:solidFill>
                  <a:ln w="4763">
                    <a:solidFill>
                      <a:schemeClr val="bg2"/>
                    </a:solidFill>
                    <a:miter lim="800000"/>
                    <a:headEnd/>
                    <a:tailEnd/>
                  </a:ln>
                </p:spPr>
                <p:txBody>
                  <a:bodyPr/>
                  <a:lstStyle/>
                  <a:p>
                    <a:endParaRPr lang="en-US"/>
                  </a:p>
                </p:txBody>
              </p:sp>
              <p:sp>
                <p:nvSpPr>
                  <p:cNvPr id="41130" name="Freeform 95"/>
                  <p:cNvSpPr>
                    <a:spLocks/>
                  </p:cNvSpPr>
                  <p:nvPr/>
                </p:nvSpPr>
                <p:spPr bwMode="auto">
                  <a:xfrm>
                    <a:off x="3146" y="1999"/>
                    <a:ext cx="425" cy="552"/>
                  </a:xfrm>
                  <a:custGeom>
                    <a:avLst/>
                    <a:gdLst>
                      <a:gd name="T0" fmla="*/ 425 w 425"/>
                      <a:gd name="T1" fmla="*/ 431 h 552"/>
                      <a:gd name="T2" fmla="*/ 0 w 425"/>
                      <a:gd name="T3" fmla="*/ 0 h 552"/>
                      <a:gd name="T4" fmla="*/ 0 w 425"/>
                      <a:gd name="T5" fmla="*/ 122 h 552"/>
                      <a:gd name="T6" fmla="*/ 425 w 425"/>
                      <a:gd name="T7" fmla="*/ 552 h 552"/>
                      <a:gd name="T8" fmla="*/ 425 w 425"/>
                      <a:gd name="T9" fmla="*/ 431 h 552"/>
                      <a:gd name="T10" fmla="*/ 0 60000 65536"/>
                      <a:gd name="T11" fmla="*/ 0 60000 65536"/>
                      <a:gd name="T12" fmla="*/ 0 60000 65536"/>
                      <a:gd name="T13" fmla="*/ 0 60000 65536"/>
                      <a:gd name="T14" fmla="*/ 0 60000 65536"/>
                      <a:gd name="T15" fmla="*/ 0 w 425"/>
                      <a:gd name="T16" fmla="*/ 0 h 552"/>
                      <a:gd name="T17" fmla="*/ 425 w 425"/>
                      <a:gd name="T18" fmla="*/ 552 h 552"/>
                    </a:gdLst>
                    <a:ahLst/>
                    <a:cxnLst>
                      <a:cxn ang="T10">
                        <a:pos x="T0" y="T1"/>
                      </a:cxn>
                      <a:cxn ang="T11">
                        <a:pos x="T2" y="T3"/>
                      </a:cxn>
                      <a:cxn ang="T12">
                        <a:pos x="T4" y="T5"/>
                      </a:cxn>
                      <a:cxn ang="T13">
                        <a:pos x="T6" y="T7"/>
                      </a:cxn>
                      <a:cxn ang="T14">
                        <a:pos x="T8" y="T9"/>
                      </a:cxn>
                    </a:cxnLst>
                    <a:rect l="T15" t="T16" r="T17" b="T18"/>
                    <a:pathLst>
                      <a:path w="425" h="552">
                        <a:moveTo>
                          <a:pt x="425" y="431"/>
                        </a:moveTo>
                        <a:lnTo>
                          <a:pt x="0" y="0"/>
                        </a:lnTo>
                        <a:lnTo>
                          <a:pt x="0" y="122"/>
                        </a:lnTo>
                        <a:lnTo>
                          <a:pt x="425" y="552"/>
                        </a:lnTo>
                        <a:lnTo>
                          <a:pt x="425" y="431"/>
                        </a:lnTo>
                        <a:close/>
                      </a:path>
                    </a:pathLst>
                  </a:custGeom>
                  <a:solidFill>
                    <a:srgbClr val="CCFFCC"/>
                  </a:solidFill>
                  <a:ln w="4763">
                    <a:solidFill>
                      <a:schemeClr val="bg2"/>
                    </a:solidFill>
                    <a:prstDash val="solid"/>
                    <a:round/>
                    <a:headEnd/>
                    <a:tailEnd/>
                  </a:ln>
                </p:spPr>
                <p:txBody>
                  <a:bodyPr/>
                  <a:lstStyle/>
                  <a:p>
                    <a:endParaRPr lang="en-US"/>
                  </a:p>
                </p:txBody>
              </p:sp>
              <p:sp>
                <p:nvSpPr>
                  <p:cNvPr id="41131" name="Freeform 96"/>
                  <p:cNvSpPr>
                    <a:spLocks/>
                  </p:cNvSpPr>
                  <p:nvPr/>
                </p:nvSpPr>
                <p:spPr bwMode="auto">
                  <a:xfrm>
                    <a:off x="2666" y="1999"/>
                    <a:ext cx="423" cy="552"/>
                  </a:xfrm>
                  <a:custGeom>
                    <a:avLst/>
                    <a:gdLst>
                      <a:gd name="T0" fmla="*/ 0 w 423"/>
                      <a:gd name="T1" fmla="*/ 0 h 552"/>
                      <a:gd name="T2" fmla="*/ 423 w 423"/>
                      <a:gd name="T3" fmla="*/ 431 h 552"/>
                      <a:gd name="T4" fmla="*/ 423 w 423"/>
                      <a:gd name="T5" fmla="*/ 552 h 552"/>
                      <a:gd name="T6" fmla="*/ 0 w 423"/>
                      <a:gd name="T7" fmla="*/ 122 h 552"/>
                      <a:gd name="T8" fmla="*/ 0 w 423"/>
                      <a:gd name="T9" fmla="*/ 0 h 552"/>
                      <a:gd name="T10" fmla="*/ 0 60000 65536"/>
                      <a:gd name="T11" fmla="*/ 0 60000 65536"/>
                      <a:gd name="T12" fmla="*/ 0 60000 65536"/>
                      <a:gd name="T13" fmla="*/ 0 60000 65536"/>
                      <a:gd name="T14" fmla="*/ 0 60000 65536"/>
                      <a:gd name="T15" fmla="*/ 0 w 423"/>
                      <a:gd name="T16" fmla="*/ 0 h 552"/>
                      <a:gd name="T17" fmla="*/ 423 w 423"/>
                      <a:gd name="T18" fmla="*/ 552 h 552"/>
                    </a:gdLst>
                    <a:ahLst/>
                    <a:cxnLst>
                      <a:cxn ang="T10">
                        <a:pos x="T0" y="T1"/>
                      </a:cxn>
                      <a:cxn ang="T11">
                        <a:pos x="T2" y="T3"/>
                      </a:cxn>
                      <a:cxn ang="T12">
                        <a:pos x="T4" y="T5"/>
                      </a:cxn>
                      <a:cxn ang="T13">
                        <a:pos x="T6" y="T7"/>
                      </a:cxn>
                      <a:cxn ang="T14">
                        <a:pos x="T8" y="T9"/>
                      </a:cxn>
                    </a:cxnLst>
                    <a:rect l="T15" t="T16" r="T17" b="T18"/>
                    <a:pathLst>
                      <a:path w="423" h="552">
                        <a:moveTo>
                          <a:pt x="0" y="0"/>
                        </a:moveTo>
                        <a:lnTo>
                          <a:pt x="423" y="431"/>
                        </a:lnTo>
                        <a:lnTo>
                          <a:pt x="423"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41132" name="Rectangle 97"/>
                  <p:cNvSpPr>
                    <a:spLocks noChangeArrowheads="1"/>
                  </p:cNvSpPr>
                  <p:nvPr/>
                </p:nvSpPr>
                <p:spPr bwMode="auto">
                  <a:xfrm>
                    <a:off x="3084"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41133" name="Freeform 98"/>
                  <p:cNvSpPr>
                    <a:spLocks/>
                  </p:cNvSpPr>
                  <p:nvPr/>
                </p:nvSpPr>
                <p:spPr bwMode="auto">
                  <a:xfrm>
                    <a:off x="2666" y="1999"/>
                    <a:ext cx="905" cy="431"/>
                  </a:xfrm>
                  <a:custGeom>
                    <a:avLst/>
                    <a:gdLst>
                      <a:gd name="T0" fmla="*/ 418 w 905"/>
                      <a:gd name="T1" fmla="*/ 431 h 431"/>
                      <a:gd name="T2" fmla="*/ 905 w 905"/>
                      <a:gd name="T3" fmla="*/ 431 h 431"/>
                      <a:gd name="T4" fmla="*/ 480 w 905"/>
                      <a:gd name="T5" fmla="*/ 0 h 431"/>
                      <a:gd name="T6" fmla="*/ 0 w 905"/>
                      <a:gd name="T7" fmla="*/ 0 h 431"/>
                      <a:gd name="T8" fmla="*/ 423 w 905"/>
                      <a:gd name="T9" fmla="*/ 431 h 431"/>
                      <a:gd name="T10" fmla="*/ 418 w 905"/>
                      <a:gd name="T11" fmla="*/ 431 h 431"/>
                      <a:gd name="T12" fmla="*/ 0 60000 65536"/>
                      <a:gd name="T13" fmla="*/ 0 60000 65536"/>
                      <a:gd name="T14" fmla="*/ 0 60000 65536"/>
                      <a:gd name="T15" fmla="*/ 0 60000 65536"/>
                      <a:gd name="T16" fmla="*/ 0 60000 65536"/>
                      <a:gd name="T17" fmla="*/ 0 60000 65536"/>
                      <a:gd name="T18" fmla="*/ 0 w 905"/>
                      <a:gd name="T19" fmla="*/ 0 h 431"/>
                      <a:gd name="T20" fmla="*/ 905 w 905"/>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5" h="431">
                        <a:moveTo>
                          <a:pt x="418" y="431"/>
                        </a:moveTo>
                        <a:lnTo>
                          <a:pt x="905" y="431"/>
                        </a:lnTo>
                        <a:lnTo>
                          <a:pt x="480" y="0"/>
                        </a:lnTo>
                        <a:lnTo>
                          <a:pt x="0" y="0"/>
                        </a:lnTo>
                        <a:lnTo>
                          <a:pt x="423" y="431"/>
                        </a:lnTo>
                        <a:lnTo>
                          <a:pt x="418" y="431"/>
                        </a:lnTo>
                        <a:close/>
                      </a:path>
                    </a:pathLst>
                  </a:custGeom>
                  <a:solidFill>
                    <a:srgbClr val="CCFFCC"/>
                  </a:solidFill>
                  <a:ln w="9525">
                    <a:solidFill>
                      <a:schemeClr val="bg2"/>
                    </a:solidFill>
                    <a:round/>
                    <a:headEnd/>
                    <a:tailEnd/>
                  </a:ln>
                </p:spPr>
                <p:txBody>
                  <a:bodyPr/>
                  <a:lstStyle/>
                  <a:p>
                    <a:endParaRPr lang="en-US"/>
                  </a:p>
                </p:txBody>
              </p:sp>
              <p:sp>
                <p:nvSpPr>
                  <p:cNvPr id="41134" name="Freeform 99"/>
                  <p:cNvSpPr>
                    <a:spLocks/>
                  </p:cNvSpPr>
                  <p:nvPr/>
                </p:nvSpPr>
                <p:spPr bwMode="auto">
                  <a:xfrm>
                    <a:off x="2666" y="1999"/>
                    <a:ext cx="905" cy="431"/>
                  </a:xfrm>
                  <a:custGeom>
                    <a:avLst/>
                    <a:gdLst>
                      <a:gd name="T0" fmla="*/ 418 w 905"/>
                      <a:gd name="T1" fmla="*/ 431 h 431"/>
                      <a:gd name="T2" fmla="*/ 905 w 905"/>
                      <a:gd name="T3" fmla="*/ 431 h 431"/>
                      <a:gd name="T4" fmla="*/ 480 w 905"/>
                      <a:gd name="T5" fmla="*/ 0 h 431"/>
                      <a:gd name="T6" fmla="*/ 0 w 905"/>
                      <a:gd name="T7" fmla="*/ 0 h 431"/>
                      <a:gd name="T8" fmla="*/ 423 w 905"/>
                      <a:gd name="T9" fmla="*/ 431 h 431"/>
                      <a:gd name="T10" fmla="*/ 0 60000 65536"/>
                      <a:gd name="T11" fmla="*/ 0 60000 65536"/>
                      <a:gd name="T12" fmla="*/ 0 60000 65536"/>
                      <a:gd name="T13" fmla="*/ 0 60000 65536"/>
                      <a:gd name="T14" fmla="*/ 0 60000 65536"/>
                      <a:gd name="T15" fmla="*/ 0 w 905"/>
                      <a:gd name="T16" fmla="*/ 0 h 431"/>
                      <a:gd name="T17" fmla="*/ 905 w 905"/>
                      <a:gd name="T18" fmla="*/ 431 h 431"/>
                    </a:gdLst>
                    <a:ahLst/>
                    <a:cxnLst>
                      <a:cxn ang="T10">
                        <a:pos x="T0" y="T1"/>
                      </a:cxn>
                      <a:cxn ang="T11">
                        <a:pos x="T2" y="T3"/>
                      </a:cxn>
                      <a:cxn ang="T12">
                        <a:pos x="T4" y="T5"/>
                      </a:cxn>
                      <a:cxn ang="T13">
                        <a:pos x="T6" y="T7"/>
                      </a:cxn>
                      <a:cxn ang="T14">
                        <a:pos x="T8" y="T9"/>
                      </a:cxn>
                    </a:cxnLst>
                    <a:rect l="T15" t="T16" r="T17" b="T18"/>
                    <a:pathLst>
                      <a:path w="905" h="431">
                        <a:moveTo>
                          <a:pt x="418" y="431"/>
                        </a:moveTo>
                        <a:lnTo>
                          <a:pt x="905" y="431"/>
                        </a:lnTo>
                        <a:lnTo>
                          <a:pt x="480" y="0"/>
                        </a:lnTo>
                        <a:lnTo>
                          <a:pt x="0" y="0"/>
                        </a:lnTo>
                        <a:lnTo>
                          <a:pt x="423" y="431"/>
                        </a:lnTo>
                      </a:path>
                    </a:pathLst>
                  </a:custGeom>
                  <a:noFill/>
                  <a:ln w="4763">
                    <a:solidFill>
                      <a:schemeClr val="bg2"/>
                    </a:solidFill>
                    <a:prstDash val="solid"/>
                    <a:round/>
                    <a:headEnd/>
                    <a:tailEnd/>
                  </a:ln>
                </p:spPr>
                <p:txBody>
                  <a:bodyPr/>
                  <a:lstStyle/>
                  <a:p>
                    <a:endParaRPr lang="en-US"/>
                  </a:p>
                </p:txBody>
              </p:sp>
            </p:grpSp>
            <p:grpSp>
              <p:nvGrpSpPr>
                <p:cNvPr id="19" name="Group 100"/>
                <p:cNvGrpSpPr>
                  <a:grpSpLocks/>
                </p:cNvGrpSpPr>
                <p:nvPr/>
              </p:nvGrpSpPr>
              <p:grpSpPr bwMode="auto">
                <a:xfrm>
                  <a:off x="2144" y="1999"/>
                  <a:ext cx="903" cy="552"/>
                  <a:chOff x="2144" y="1999"/>
                  <a:chExt cx="903" cy="552"/>
                </a:xfrm>
              </p:grpSpPr>
              <p:sp>
                <p:nvSpPr>
                  <p:cNvPr id="41123" name="Rectangle 101"/>
                  <p:cNvSpPr>
                    <a:spLocks noChangeArrowheads="1"/>
                  </p:cNvSpPr>
                  <p:nvPr/>
                </p:nvSpPr>
                <p:spPr bwMode="auto">
                  <a:xfrm>
                    <a:off x="2144" y="1999"/>
                    <a:ext cx="477" cy="122"/>
                  </a:xfrm>
                  <a:prstGeom prst="rect">
                    <a:avLst/>
                  </a:prstGeom>
                  <a:solidFill>
                    <a:srgbClr val="CCFFCC"/>
                  </a:solidFill>
                  <a:ln w="4763">
                    <a:solidFill>
                      <a:schemeClr val="bg2"/>
                    </a:solidFill>
                    <a:miter lim="800000"/>
                    <a:headEnd/>
                    <a:tailEnd/>
                  </a:ln>
                </p:spPr>
                <p:txBody>
                  <a:bodyPr/>
                  <a:lstStyle/>
                  <a:p>
                    <a:endParaRPr lang="en-US"/>
                  </a:p>
                </p:txBody>
              </p:sp>
              <p:sp>
                <p:nvSpPr>
                  <p:cNvPr id="41124" name="Freeform 102"/>
                  <p:cNvSpPr>
                    <a:spLocks/>
                  </p:cNvSpPr>
                  <p:nvPr/>
                </p:nvSpPr>
                <p:spPr bwMode="auto">
                  <a:xfrm>
                    <a:off x="2621" y="1999"/>
                    <a:ext cx="426" cy="552"/>
                  </a:xfrm>
                  <a:custGeom>
                    <a:avLst/>
                    <a:gdLst>
                      <a:gd name="T0" fmla="*/ 426 w 426"/>
                      <a:gd name="T1" fmla="*/ 431 h 552"/>
                      <a:gd name="T2" fmla="*/ 0 w 426"/>
                      <a:gd name="T3" fmla="*/ 0 h 552"/>
                      <a:gd name="T4" fmla="*/ 0 w 426"/>
                      <a:gd name="T5" fmla="*/ 122 h 552"/>
                      <a:gd name="T6" fmla="*/ 426 w 426"/>
                      <a:gd name="T7" fmla="*/ 552 h 552"/>
                      <a:gd name="T8" fmla="*/ 426 w 426"/>
                      <a:gd name="T9" fmla="*/ 431 h 552"/>
                      <a:gd name="T10" fmla="*/ 0 60000 65536"/>
                      <a:gd name="T11" fmla="*/ 0 60000 65536"/>
                      <a:gd name="T12" fmla="*/ 0 60000 65536"/>
                      <a:gd name="T13" fmla="*/ 0 60000 65536"/>
                      <a:gd name="T14" fmla="*/ 0 60000 65536"/>
                      <a:gd name="T15" fmla="*/ 0 w 426"/>
                      <a:gd name="T16" fmla="*/ 0 h 552"/>
                      <a:gd name="T17" fmla="*/ 426 w 426"/>
                      <a:gd name="T18" fmla="*/ 552 h 552"/>
                    </a:gdLst>
                    <a:ahLst/>
                    <a:cxnLst>
                      <a:cxn ang="T10">
                        <a:pos x="T0" y="T1"/>
                      </a:cxn>
                      <a:cxn ang="T11">
                        <a:pos x="T2" y="T3"/>
                      </a:cxn>
                      <a:cxn ang="T12">
                        <a:pos x="T4" y="T5"/>
                      </a:cxn>
                      <a:cxn ang="T13">
                        <a:pos x="T6" y="T7"/>
                      </a:cxn>
                      <a:cxn ang="T14">
                        <a:pos x="T8" y="T9"/>
                      </a:cxn>
                    </a:cxnLst>
                    <a:rect l="T15" t="T16" r="T17" b="T18"/>
                    <a:pathLst>
                      <a:path w="426" h="552">
                        <a:moveTo>
                          <a:pt x="426" y="431"/>
                        </a:moveTo>
                        <a:lnTo>
                          <a:pt x="0" y="0"/>
                        </a:lnTo>
                        <a:lnTo>
                          <a:pt x="0" y="122"/>
                        </a:lnTo>
                        <a:lnTo>
                          <a:pt x="426" y="552"/>
                        </a:lnTo>
                        <a:lnTo>
                          <a:pt x="426" y="431"/>
                        </a:lnTo>
                        <a:close/>
                      </a:path>
                    </a:pathLst>
                  </a:custGeom>
                  <a:solidFill>
                    <a:srgbClr val="CCFFCC"/>
                  </a:solidFill>
                  <a:ln w="4763">
                    <a:solidFill>
                      <a:schemeClr val="bg2"/>
                    </a:solidFill>
                    <a:prstDash val="solid"/>
                    <a:round/>
                    <a:headEnd/>
                    <a:tailEnd/>
                  </a:ln>
                </p:spPr>
                <p:txBody>
                  <a:bodyPr/>
                  <a:lstStyle/>
                  <a:p>
                    <a:endParaRPr lang="en-US"/>
                  </a:p>
                </p:txBody>
              </p:sp>
              <p:sp>
                <p:nvSpPr>
                  <p:cNvPr id="41125" name="Freeform 103"/>
                  <p:cNvSpPr>
                    <a:spLocks/>
                  </p:cNvSpPr>
                  <p:nvPr/>
                </p:nvSpPr>
                <p:spPr bwMode="auto">
                  <a:xfrm>
                    <a:off x="2144" y="1999"/>
                    <a:ext cx="420" cy="552"/>
                  </a:xfrm>
                  <a:custGeom>
                    <a:avLst/>
                    <a:gdLst>
                      <a:gd name="T0" fmla="*/ 0 w 420"/>
                      <a:gd name="T1" fmla="*/ 0 h 552"/>
                      <a:gd name="T2" fmla="*/ 420 w 420"/>
                      <a:gd name="T3" fmla="*/ 431 h 552"/>
                      <a:gd name="T4" fmla="*/ 420 w 420"/>
                      <a:gd name="T5" fmla="*/ 552 h 552"/>
                      <a:gd name="T6" fmla="*/ 0 w 420"/>
                      <a:gd name="T7" fmla="*/ 122 h 552"/>
                      <a:gd name="T8" fmla="*/ 0 w 420"/>
                      <a:gd name="T9" fmla="*/ 0 h 552"/>
                      <a:gd name="T10" fmla="*/ 0 60000 65536"/>
                      <a:gd name="T11" fmla="*/ 0 60000 65536"/>
                      <a:gd name="T12" fmla="*/ 0 60000 65536"/>
                      <a:gd name="T13" fmla="*/ 0 60000 65536"/>
                      <a:gd name="T14" fmla="*/ 0 60000 65536"/>
                      <a:gd name="T15" fmla="*/ 0 w 420"/>
                      <a:gd name="T16" fmla="*/ 0 h 552"/>
                      <a:gd name="T17" fmla="*/ 420 w 420"/>
                      <a:gd name="T18" fmla="*/ 552 h 552"/>
                    </a:gdLst>
                    <a:ahLst/>
                    <a:cxnLst>
                      <a:cxn ang="T10">
                        <a:pos x="T0" y="T1"/>
                      </a:cxn>
                      <a:cxn ang="T11">
                        <a:pos x="T2" y="T3"/>
                      </a:cxn>
                      <a:cxn ang="T12">
                        <a:pos x="T4" y="T5"/>
                      </a:cxn>
                      <a:cxn ang="T13">
                        <a:pos x="T6" y="T7"/>
                      </a:cxn>
                      <a:cxn ang="T14">
                        <a:pos x="T8" y="T9"/>
                      </a:cxn>
                    </a:cxnLst>
                    <a:rect l="T15" t="T16" r="T17" b="T18"/>
                    <a:pathLst>
                      <a:path w="420" h="552">
                        <a:moveTo>
                          <a:pt x="0" y="0"/>
                        </a:moveTo>
                        <a:lnTo>
                          <a:pt x="420" y="431"/>
                        </a:lnTo>
                        <a:lnTo>
                          <a:pt x="420"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41126" name="Rectangle 104"/>
                  <p:cNvSpPr>
                    <a:spLocks noChangeArrowheads="1"/>
                  </p:cNvSpPr>
                  <p:nvPr/>
                </p:nvSpPr>
                <p:spPr bwMode="auto">
                  <a:xfrm>
                    <a:off x="2560"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41127" name="Freeform 105"/>
                  <p:cNvSpPr>
                    <a:spLocks/>
                  </p:cNvSpPr>
                  <p:nvPr/>
                </p:nvSpPr>
                <p:spPr bwMode="auto">
                  <a:xfrm>
                    <a:off x="2144" y="1999"/>
                    <a:ext cx="903" cy="431"/>
                  </a:xfrm>
                  <a:custGeom>
                    <a:avLst/>
                    <a:gdLst>
                      <a:gd name="T0" fmla="*/ 416 w 903"/>
                      <a:gd name="T1" fmla="*/ 431 h 431"/>
                      <a:gd name="T2" fmla="*/ 903 w 903"/>
                      <a:gd name="T3" fmla="*/ 431 h 431"/>
                      <a:gd name="T4" fmla="*/ 477 w 903"/>
                      <a:gd name="T5" fmla="*/ 0 h 431"/>
                      <a:gd name="T6" fmla="*/ 0 w 903"/>
                      <a:gd name="T7" fmla="*/ 0 h 431"/>
                      <a:gd name="T8" fmla="*/ 420 w 903"/>
                      <a:gd name="T9" fmla="*/ 431 h 431"/>
                      <a:gd name="T10" fmla="*/ 416 w 903"/>
                      <a:gd name="T11" fmla="*/ 431 h 431"/>
                      <a:gd name="T12" fmla="*/ 0 60000 65536"/>
                      <a:gd name="T13" fmla="*/ 0 60000 65536"/>
                      <a:gd name="T14" fmla="*/ 0 60000 65536"/>
                      <a:gd name="T15" fmla="*/ 0 60000 65536"/>
                      <a:gd name="T16" fmla="*/ 0 60000 65536"/>
                      <a:gd name="T17" fmla="*/ 0 60000 65536"/>
                      <a:gd name="T18" fmla="*/ 0 w 903"/>
                      <a:gd name="T19" fmla="*/ 0 h 431"/>
                      <a:gd name="T20" fmla="*/ 903 w 90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3" h="431">
                        <a:moveTo>
                          <a:pt x="416" y="431"/>
                        </a:moveTo>
                        <a:lnTo>
                          <a:pt x="903" y="431"/>
                        </a:lnTo>
                        <a:lnTo>
                          <a:pt x="477" y="0"/>
                        </a:lnTo>
                        <a:lnTo>
                          <a:pt x="0" y="0"/>
                        </a:lnTo>
                        <a:lnTo>
                          <a:pt x="420"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41128" name="Freeform 106"/>
                  <p:cNvSpPr>
                    <a:spLocks/>
                  </p:cNvSpPr>
                  <p:nvPr/>
                </p:nvSpPr>
                <p:spPr bwMode="auto">
                  <a:xfrm>
                    <a:off x="2144" y="1999"/>
                    <a:ext cx="903" cy="431"/>
                  </a:xfrm>
                  <a:custGeom>
                    <a:avLst/>
                    <a:gdLst>
                      <a:gd name="T0" fmla="*/ 416 w 903"/>
                      <a:gd name="T1" fmla="*/ 431 h 431"/>
                      <a:gd name="T2" fmla="*/ 903 w 903"/>
                      <a:gd name="T3" fmla="*/ 431 h 431"/>
                      <a:gd name="T4" fmla="*/ 477 w 903"/>
                      <a:gd name="T5" fmla="*/ 0 h 431"/>
                      <a:gd name="T6" fmla="*/ 0 w 903"/>
                      <a:gd name="T7" fmla="*/ 0 h 431"/>
                      <a:gd name="T8" fmla="*/ 420 w 903"/>
                      <a:gd name="T9" fmla="*/ 431 h 431"/>
                      <a:gd name="T10" fmla="*/ 0 60000 65536"/>
                      <a:gd name="T11" fmla="*/ 0 60000 65536"/>
                      <a:gd name="T12" fmla="*/ 0 60000 65536"/>
                      <a:gd name="T13" fmla="*/ 0 60000 65536"/>
                      <a:gd name="T14" fmla="*/ 0 60000 65536"/>
                      <a:gd name="T15" fmla="*/ 0 w 903"/>
                      <a:gd name="T16" fmla="*/ 0 h 431"/>
                      <a:gd name="T17" fmla="*/ 903 w 903"/>
                      <a:gd name="T18" fmla="*/ 431 h 431"/>
                    </a:gdLst>
                    <a:ahLst/>
                    <a:cxnLst>
                      <a:cxn ang="T10">
                        <a:pos x="T0" y="T1"/>
                      </a:cxn>
                      <a:cxn ang="T11">
                        <a:pos x="T2" y="T3"/>
                      </a:cxn>
                      <a:cxn ang="T12">
                        <a:pos x="T4" y="T5"/>
                      </a:cxn>
                      <a:cxn ang="T13">
                        <a:pos x="T6" y="T7"/>
                      </a:cxn>
                      <a:cxn ang="T14">
                        <a:pos x="T8" y="T9"/>
                      </a:cxn>
                    </a:cxnLst>
                    <a:rect l="T15" t="T16" r="T17" b="T18"/>
                    <a:pathLst>
                      <a:path w="903" h="431">
                        <a:moveTo>
                          <a:pt x="416" y="431"/>
                        </a:moveTo>
                        <a:lnTo>
                          <a:pt x="903" y="431"/>
                        </a:lnTo>
                        <a:lnTo>
                          <a:pt x="477" y="0"/>
                        </a:lnTo>
                        <a:lnTo>
                          <a:pt x="0" y="0"/>
                        </a:lnTo>
                        <a:lnTo>
                          <a:pt x="420" y="431"/>
                        </a:lnTo>
                      </a:path>
                    </a:pathLst>
                  </a:custGeom>
                  <a:noFill/>
                  <a:ln w="4763">
                    <a:solidFill>
                      <a:schemeClr val="bg2"/>
                    </a:solidFill>
                    <a:prstDash val="solid"/>
                    <a:round/>
                    <a:headEnd/>
                    <a:tailEnd/>
                  </a:ln>
                </p:spPr>
                <p:txBody>
                  <a:bodyPr/>
                  <a:lstStyle/>
                  <a:p>
                    <a:endParaRPr lang="en-US"/>
                  </a:p>
                </p:txBody>
              </p:sp>
            </p:grpSp>
            <p:grpSp>
              <p:nvGrpSpPr>
                <p:cNvPr id="20" name="Group 107"/>
                <p:cNvGrpSpPr>
                  <a:grpSpLocks/>
                </p:cNvGrpSpPr>
                <p:nvPr/>
              </p:nvGrpSpPr>
              <p:grpSpPr bwMode="auto">
                <a:xfrm>
                  <a:off x="1619" y="1999"/>
                  <a:ext cx="903" cy="552"/>
                  <a:chOff x="1619" y="1999"/>
                  <a:chExt cx="903" cy="552"/>
                </a:xfrm>
              </p:grpSpPr>
              <p:sp>
                <p:nvSpPr>
                  <p:cNvPr id="41117" name="Rectangle 108"/>
                  <p:cNvSpPr>
                    <a:spLocks noChangeArrowheads="1"/>
                  </p:cNvSpPr>
                  <p:nvPr/>
                </p:nvSpPr>
                <p:spPr bwMode="auto">
                  <a:xfrm>
                    <a:off x="1619" y="1999"/>
                    <a:ext cx="479" cy="122"/>
                  </a:xfrm>
                  <a:prstGeom prst="rect">
                    <a:avLst/>
                  </a:prstGeom>
                  <a:solidFill>
                    <a:srgbClr val="CCFFCC"/>
                  </a:solidFill>
                  <a:ln w="4763">
                    <a:solidFill>
                      <a:schemeClr val="bg2"/>
                    </a:solidFill>
                    <a:miter lim="800000"/>
                    <a:headEnd/>
                    <a:tailEnd/>
                  </a:ln>
                </p:spPr>
                <p:txBody>
                  <a:bodyPr/>
                  <a:lstStyle/>
                  <a:p>
                    <a:endParaRPr lang="en-US"/>
                  </a:p>
                </p:txBody>
              </p:sp>
              <p:sp>
                <p:nvSpPr>
                  <p:cNvPr id="41118" name="Freeform 109"/>
                  <p:cNvSpPr>
                    <a:spLocks/>
                  </p:cNvSpPr>
                  <p:nvPr/>
                </p:nvSpPr>
                <p:spPr bwMode="auto">
                  <a:xfrm>
                    <a:off x="2098" y="1999"/>
                    <a:ext cx="424" cy="552"/>
                  </a:xfrm>
                  <a:custGeom>
                    <a:avLst/>
                    <a:gdLst>
                      <a:gd name="T0" fmla="*/ 424 w 424"/>
                      <a:gd name="T1" fmla="*/ 431 h 552"/>
                      <a:gd name="T2" fmla="*/ 0 w 424"/>
                      <a:gd name="T3" fmla="*/ 0 h 552"/>
                      <a:gd name="T4" fmla="*/ 0 w 424"/>
                      <a:gd name="T5" fmla="*/ 122 h 552"/>
                      <a:gd name="T6" fmla="*/ 424 w 424"/>
                      <a:gd name="T7" fmla="*/ 552 h 552"/>
                      <a:gd name="T8" fmla="*/ 424 w 424"/>
                      <a:gd name="T9" fmla="*/ 431 h 552"/>
                      <a:gd name="T10" fmla="*/ 0 60000 65536"/>
                      <a:gd name="T11" fmla="*/ 0 60000 65536"/>
                      <a:gd name="T12" fmla="*/ 0 60000 65536"/>
                      <a:gd name="T13" fmla="*/ 0 60000 65536"/>
                      <a:gd name="T14" fmla="*/ 0 60000 65536"/>
                      <a:gd name="T15" fmla="*/ 0 w 424"/>
                      <a:gd name="T16" fmla="*/ 0 h 552"/>
                      <a:gd name="T17" fmla="*/ 424 w 424"/>
                      <a:gd name="T18" fmla="*/ 552 h 552"/>
                    </a:gdLst>
                    <a:ahLst/>
                    <a:cxnLst>
                      <a:cxn ang="T10">
                        <a:pos x="T0" y="T1"/>
                      </a:cxn>
                      <a:cxn ang="T11">
                        <a:pos x="T2" y="T3"/>
                      </a:cxn>
                      <a:cxn ang="T12">
                        <a:pos x="T4" y="T5"/>
                      </a:cxn>
                      <a:cxn ang="T13">
                        <a:pos x="T6" y="T7"/>
                      </a:cxn>
                      <a:cxn ang="T14">
                        <a:pos x="T8" y="T9"/>
                      </a:cxn>
                    </a:cxnLst>
                    <a:rect l="T15" t="T16" r="T17" b="T18"/>
                    <a:pathLst>
                      <a:path w="424" h="552">
                        <a:moveTo>
                          <a:pt x="424" y="431"/>
                        </a:moveTo>
                        <a:lnTo>
                          <a:pt x="0" y="0"/>
                        </a:lnTo>
                        <a:lnTo>
                          <a:pt x="0" y="122"/>
                        </a:lnTo>
                        <a:lnTo>
                          <a:pt x="424" y="552"/>
                        </a:lnTo>
                        <a:lnTo>
                          <a:pt x="424" y="431"/>
                        </a:lnTo>
                        <a:close/>
                      </a:path>
                    </a:pathLst>
                  </a:custGeom>
                  <a:solidFill>
                    <a:srgbClr val="CCFFCC"/>
                  </a:solidFill>
                  <a:ln w="4763">
                    <a:solidFill>
                      <a:schemeClr val="bg2"/>
                    </a:solidFill>
                    <a:prstDash val="solid"/>
                    <a:round/>
                    <a:headEnd/>
                    <a:tailEnd/>
                  </a:ln>
                </p:spPr>
                <p:txBody>
                  <a:bodyPr/>
                  <a:lstStyle/>
                  <a:p>
                    <a:endParaRPr lang="en-US"/>
                  </a:p>
                </p:txBody>
              </p:sp>
              <p:sp>
                <p:nvSpPr>
                  <p:cNvPr id="41119" name="Freeform 110"/>
                  <p:cNvSpPr>
                    <a:spLocks/>
                  </p:cNvSpPr>
                  <p:nvPr/>
                </p:nvSpPr>
                <p:spPr bwMode="auto">
                  <a:xfrm>
                    <a:off x="1619" y="1999"/>
                    <a:ext cx="421" cy="552"/>
                  </a:xfrm>
                  <a:custGeom>
                    <a:avLst/>
                    <a:gdLst>
                      <a:gd name="T0" fmla="*/ 0 w 421"/>
                      <a:gd name="T1" fmla="*/ 0 h 552"/>
                      <a:gd name="T2" fmla="*/ 421 w 421"/>
                      <a:gd name="T3" fmla="*/ 431 h 552"/>
                      <a:gd name="T4" fmla="*/ 421 w 421"/>
                      <a:gd name="T5" fmla="*/ 552 h 552"/>
                      <a:gd name="T6" fmla="*/ 0 w 421"/>
                      <a:gd name="T7" fmla="*/ 122 h 552"/>
                      <a:gd name="T8" fmla="*/ 0 w 421"/>
                      <a:gd name="T9" fmla="*/ 0 h 552"/>
                      <a:gd name="T10" fmla="*/ 0 60000 65536"/>
                      <a:gd name="T11" fmla="*/ 0 60000 65536"/>
                      <a:gd name="T12" fmla="*/ 0 60000 65536"/>
                      <a:gd name="T13" fmla="*/ 0 60000 65536"/>
                      <a:gd name="T14" fmla="*/ 0 60000 65536"/>
                      <a:gd name="T15" fmla="*/ 0 w 421"/>
                      <a:gd name="T16" fmla="*/ 0 h 552"/>
                      <a:gd name="T17" fmla="*/ 421 w 421"/>
                      <a:gd name="T18" fmla="*/ 552 h 552"/>
                    </a:gdLst>
                    <a:ahLst/>
                    <a:cxnLst>
                      <a:cxn ang="T10">
                        <a:pos x="T0" y="T1"/>
                      </a:cxn>
                      <a:cxn ang="T11">
                        <a:pos x="T2" y="T3"/>
                      </a:cxn>
                      <a:cxn ang="T12">
                        <a:pos x="T4" y="T5"/>
                      </a:cxn>
                      <a:cxn ang="T13">
                        <a:pos x="T6" y="T7"/>
                      </a:cxn>
                      <a:cxn ang="T14">
                        <a:pos x="T8" y="T9"/>
                      </a:cxn>
                    </a:cxnLst>
                    <a:rect l="T15" t="T16" r="T17" b="T18"/>
                    <a:pathLst>
                      <a:path w="421" h="552">
                        <a:moveTo>
                          <a:pt x="0" y="0"/>
                        </a:moveTo>
                        <a:lnTo>
                          <a:pt x="421" y="431"/>
                        </a:lnTo>
                        <a:lnTo>
                          <a:pt x="421"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41120" name="Rectangle 111"/>
                  <p:cNvSpPr>
                    <a:spLocks noChangeArrowheads="1"/>
                  </p:cNvSpPr>
                  <p:nvPr/>
                </p:nvSpPr>
                <p:spPr bwMode="auto">
                  <a:xfrm>
                    <a:off x="2035"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41121" name="Freeform 112"/>
                  <p:cNvSpPr>
                    <a:spLocks/>
                  </p:cNvSpPr>
                  <p:nvPr/>
                </p:nvSpPr>
                <p:spPr bwMode="auto">
                  <a:xfrm>
                    <a:off x="1619" y="1999"/>
                    <a:ext cx="903" cy="431"/>
                  </a:xfrm>
                  <a:custGeom>
                    <a:avLst/>
                    <a:gdLst>
                      <a:gd name="T0" fmla="*/ 416 w 903"/>
                      <a:gd name="T1" fmla="*/ 431 h 431"/>
                      <a:gd name="T2" fmla="*/ 903 w 903"/>
                      <a:gd name="T3" fmla="*/ 431 h 431"/>
                      <a:gd name="T4" fmla="*/ 479 w 903"/>
                      <a:gd name="T5" fmla="*/ 0 h 431"/>
                      <a:gd name="T6" fmla="*/ 0 w 903"/>
                      <a:gd name="T7" fmla="*/ 0 h 431"/>
                      <a:gd name="T8" fmla="*/ 421 w 903"/>
                      <a:gd name="T9" fmla="*/ 431 h 431"/>
                      <a:gd name="T10" fmla="*/ 416 w 903"/>
                      <a:gd name="T11" fmla="*/ 431 h 431"/>
                      <a:gd name="T12" fmla="*/ 0 60000 65536"/>
                      <a:gd name="T13" fmla="*/ 0 60000 65536"/>
                      <a:gd name="T14" fmla="*/ 0 60000 65536"/>
                      <a:gd name="T15" fmla="*/ 0 60000 65536"/>
                      <a:gd name="T16" fmla="*/ 0 60000 65536"/>
                      <a:gd name="T17" fmla="*/ 0 60000 65536"/>
                      <a:gd name="T18" fmla="*/ 0 w 903"/>
                      <a:gd name="T19" fmla="*/ 0 h 431"/>
                      <a:gd name="T20" fmla="*/ 903 w 90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3" h="431">
                        <a:moveTo>
                          <a:pt x="416" y="431"/>
                        </a:moveTo>
                        <a:lnTo>
                          <a:pt x="903" y="431"/>
                        </a:lnTo>
                        <a:lnTo>
                          <a:pt x="479" y="0"/>
                        </a:lnTo>
                        <a:lnTo>
                          <a:pt x="0" y="0"/>
                        </a:lnTo>
                        <a:lnTo>
                          <a:pt x="421"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41122" name="Freeform 113"/>
                  <p:cNvSpPr>
                    <a:spLocks/>
                  </p:cNvSpPr>
                  <p:nvPr/>
                </p:nvSpPr>
                <p:spPr bwMode="auto">
                  <a:xfrm>
                    <a:off x="1619" y="1999"/>
                    <a:ext cx="903" cy="431"/>
                  </a:xfrm>
                  <a:custGeom>
                    <a:avLst/>
                    <a:gdLst>
                      <a:gd name="T0" fmla="*/ 416 w 903"/>
                      <a:gd name="T1" fmla="*/ 431 h 431"/>
                      <a:gd name="T2" fmla="*/ 903 w 903"/>
                      <a:gd name="T3" fmla="*/ 431 h 431"/>
                      <a:gd name="T4" fmla="*/ 479 w 903"/>
                      <a:gd name="T5" fmla="*/ 0 h 431"/>
                      <a:gd name="T6" fmla="*/ 0 w 903"/>
                      <a:gd name="T7" fmla="*/ 0 h 431"/>
                      <a:gd name="T8" fmla="*/ 421 w 903"/>
                      <a:gd name="T9" fmla="*/ 431 h 431"/>
                      <a:gd name="T10" fmla="*/ 0 60000 65536"/>
                      <a:gd name="T11" fmla="*/ 0 60000 65536"/>
                      <a:gd name="T12" fmla="*/ 0 60000 65536"/>
                      <a:gd name="T13" fmla="*/ 0 60000 65536"/>
                      <a:gd name="T14" fmla="*/ 0 60000 65536"/>
                      <a:gd name="T15" fmla="*/ 0 w 903"/>
                      <a:gd name="T16" fmla="*/ 0 h 431"/>
                      <a:gd name="T17" fmla="*/ 903 w 903"/>
                      <a:gd name="T18" fmla="*/ 431 h 431"/>
                    </a:gdLst>
                    <a:ahLst/>
                    <a:cxnLst>
                      <a:cxn ang="T10">
                        <a:pos x="T0" y="T1"/>
                      </a:cxn>
                      <a:cxn ang="T11">
                        <a:pos x="T2" y="T3"/>
                      </a:cxn>
                      <a:cxn ang="T12">
                        <a:pos x="T4" y="T5"/>
                      </a:cxn>
                      <a:cxn ang="T13">
                        <a:pos x="T6" y="T7"/>
                      </a:cxn>
                      <a:cxn ang="T14">
                        <a:pos x="T8" y="T9"/>
                      </a:cxn>
                    </a:cxnLst>
                    <a:rect l="T15" t="T16" r="T17" b="T18"/>
                    <a:pathLst>
                      <a:path w="903" h="431">
                        <a:moveTo>
                          <a:pt x="416" y="431"/>
                        </a:moveTo>
                        <a:lnTo>
                          <a:pt x="903" y="431"/>
                        </a:lnTo>
                        <a:lnTo>
                          <a:pt x="479" y="0"/>
                        </a:lnTo>
                        <a:lnTo>
                          <a:pt x="0" y="0"/>
                        </a:lnTo>
                        <a:lnTo>
                          <a:pt x="421" y="431"/>
                        </a:lnTo>
                      </a:path>
                    </a:pathLst>
                  </a:custGeom>
                  <a:noFill/>
                  <a:ln w="4763">
                    <a:solidFill>
                      <a:schemeClr val="bg2"/>
                    </a:solidFill>
                    <a:prstDash val="solid"/>
                    <a:round/>
                    <a:headEnd/>
                    <a:tailEnd/>
                  </a:ln>
                </p:spPr>
                <p:txBody>
                  <a:bodyPr/>
                  <a:lstStyle/>
                  <a:p>
                    <a:endParaRPr lang="en-US"/>
                  </a:p>
                </p:txBody>
              </p:sp>
            </p:grpSp>
          </p:grpSp>
        </p:grpSp>
        <p:grpSp>
          <p:nvGrpSpPr>
            <p:cNvPr id="21" name="Group 114"/>
            <p:cNvGrpSpPr>
              <a:grpSpLocks/>
            </p:cNvGrpSpPr>
            <p:nvPr/>
          </p:nvGrpSpPr>
          <p:grpSpPr bwMode="auto">
            <a:xfrm>
              <a:off x="1747" y="1957"/>
              <a:ext cx="2224" cy="434"/>
              <a:chOff x="1747" y="1957"/>
              <a:chExt cx="2224" cy="434"/>
            </a:xfrm>
          </p:grpSpPr>
          <p:grpSp>
            <p:nvGrpSpPr>
              <p:cNvPr id="22" name="Group 115"/>
              <p:cNvGrpSpPr>
                <a:grpSpLocks/>
              </p:cNvGrpSpPr>
              <p:nvPr/>
            </p:nvGrpSpPr>
            <p:grpSpPr bwMode="auto">
              <a:xfrm>
                <a:off x="1747" y="1957"/>
                <a:ext cx="2224" cy="434"/>
                <a:chOff x="1747" y="1957"/>
                <a:chExt cx="2224" cy="434"/>
              </a:xfrm>
            </p:grpSpPr>
            <p:grpSp>
              <p:nvGrpSpPr>
                <p:cNvPr id="23" name="Group 116"/>
                <p:cNvGrpSpPr>
                  <a:grpSpLocks/>
                </p:cNvGrpSpPr>
                <p:nvPr/>
              </p:nvGrpSpPr>
              <p:grpSpPr bwMode="auto">
                <a:xfrm>
                  <a:off x="2563" y="1957"/>
                  <a:ext cx="396" cy="181"/>
                  <a:chOff x="2563" y="1957"/>
                  <a:chExt cx="396" cy="181"/>
                </a:xfrm>
              </p:grpSpPr>
              <p:sp>
                <p:nvSpPr>
                  <p:cNvPr id="41103" name="Freeform 117"/>
                  <p:cNvSpPr>
                    <a:spLocks/>
                  </p:cNvSpPr>
                  <p:nvPr/>
                </p:nvSpPr>
                <p:spPr bwMode="auto">
                  <a:xfrm>
                    <a:off x="2563" y="1957"/>
                    <a:ext cx="86" cy="181"/>
                  </a:xfrm>
                  <a:custGeom>
                    <a:avLst/>
                    <a:gdLst>
                      <a:gd name="T0" fmla="*/ 0 w 86"/>
                      <a:gd name="T1" fmla="*/ 0 h 181"/>
                      <a:gd name="T2" fmla="*/ 86 w 86"/>
                      <a:gd name="T3" fmla="*/ 84 h 181"/>
                      <a:gd name="T4" fmla="*/ 86 w 86"/>
                      <a:gd name="T5" fmla="*/ 181 h 181"/>
                      <a:gd name="T6" fmla="*/ 0 w 86"/>
                      <a:gd name="T7" fmla="*/ 97 h 181"/>
                      <a:gd name="T8" fmla="*/ 0 w 86"/>
                      <a:gd name="T9" fmla="*/ 0 h 181"/>
                      <a:gd name="T10" fmla="*/ 0 60000 65536"/>
                      <a:gd name="T11" fmla="*/ 0 60000 65536"/>
                      <a:gd name="T12" fmla="*/ 0 60000 65536"/>
                      <a:gd name="T13" fmla="*/ 0 60000 65536"/>
                      <a:gd name="T14" fmla="*/ 0 60000 65536"/>
                      <a:gd name="T15" fmla="*/ 0 w 86"/>
                      <a:gd name="T16" fmla="*/ 0 h 181"/>
                      <a:gd name="T17" fmla="*/ 86 w 86"/>
                      <a:gd name="T18" fmla="*/ 181 h 181"/>
                    </a:gdLst>
                    <a:ahLst/>
                    <a:cxnLst>
                      <a:cxn ang="T10">
                        <a:pos x="T0" y="T1"/>
                      </a:cxn>
                      <a:cxn ang="T11">
                        <a:pos x="T2" y="T3"/>
                      </a:cxn>
                      <a:cxn ang="T12">
                        <a:pos x="T4" y="T5"/>
                      </a:cxn>
                      <a:cxn ang="T13">
                        <a:pos x="T6" y="T7"/>
                      </a:cxn>
                      <a:cxn ang="T14">
                        <a:pos x="T8" y="T9"/>
                      </a:cxn>
                    </a:cxnLst>
                    <a:rect l="T15" t="T16" r="T17" b="T18"/>
                    <a:pathLst>
                      <a:path w="86" h="181">
                        <a:moveTo>
                          <a:pt x="0" y="0"/>
                        </a:moveTo>
                        <a:lnTo>
                          <a:pt x="86" y="84"/>
                        </a:lnTo>
                        <a:lnTo>
                          <a:pt x="86" y="181"/>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104" name="Rectangle 118"/>
                  <p:cNvSpPr>
                    <a:spLocks noChangeArrowheads="1"/>
                  </p:cNvSpPr>
                  <p:nvPr/>
                </p:nvSpPr>
                <p:spPr bwMode="auto">
                  <a:xfrm>
                    <a:off x="2649" y="2041"/>
                    <a:ext cx="310" cy="97"/>
                  </a:xfrm>
                  <a:prstGeom prst="rect">
                    <a:avLst/>
                  </a:prstGeom>
                  <a:solidFill>
                    <a:srgbClr val="CDE6FF"/>
                  </a:solidFill>
                  <a:ln w="4763">
                    <a:solidFill>
                      <a:schemeClr val="bg2"/>
                    </a:solidFill>
                    <a:miter lim="800000"/>
                    <a:headEnd/>
                    <a:tailEnd/>
                  </a:ln>
                </p:spPr>
                <p:txBody>
                  <a:bodyPr/>
                  <a:lstStyle/>
                  <a:p>
                    <a:endParaRPr lang="en-US"/>
                  </a:p>
                </p:txBody>
              </p:sp>
              <p:sp>
                <p:nvSpPr>
                  <p:cNvPr id="41105" name="Freeform 119"/>
                  <p:cNvSpPr>
                    <a:spLocks/>
                  </p:cNvSpPr>
                  <p:nvPr/>
                </p:nvSpPr>
                <p:spPr bwMode="auto">
                  <a:xfrm>
                    <a:off x="2563" y="1957"/>
                    <a:ext cx="396" cy="84"/>
                  </a:xfrm>
                  <a:custGeom>
                    <a:avLst/>
                    <a:gdLst>
                      <a:gd name="T0" fmla="*/ 311 w 396"/>
                      <a:gd name="T1" fmla="*/ 0 h 84"/>
                      <a:gd name="T2" fmla="*/ 0 w 396"/>
                      <a:gd name="T3" fmla="*/ 0 h 84"/>
                      <a:gd name="T4" fmla="*/ 86 w 396"/>
                      <a:gd name="T5" fmla="*/ 84 h 84"/>
                      <a:gd name="T6" fmla="*/ 396 w 396"/>
                      <a:gd name="T7" fmla="*/ 84 h 84"/>
                      <a:gd name="T8" fmla="*/ 311 w 396"/>
                      <a:gd name="T9" fmla="*/ 0 h 84"/>
                      <a:gd name="T10" fmla="*/ 0 60000 65536"/>
                      <a:gd name="T11" fmla="*/ 0 60000 65536"/>
                      <a:gd name="T12" fmla="*/ 0 60000 65536"/>
                      <a:gd name="T13" fmla="*/ 0 60000 65536"/>
                      <a:gd name="T14" fmla="*/ 0 60000 65536"/>
                      <a:gd name="T15" fmla="*/ 0 w 396"/>
                      <a:gd name="T16" fmla="*/ 0 h 84"/>
                      <a:gd name="T17" fmla="*/ 396 w 396"/>
                      <a:gd name="T18" fmla="*/ 84 h 84"/>
                    </a:gdLst>
                    <a:ahLst/>
                    <a:cxnLst>
                      <a:cxn ang="T10">
                        <a:pos x="T0" y="T1"/>
                      </a:cxn>
                      <a:cxn ang="T11">
                        <a:pos x="T2" y="T3"/>
                      </a:cxn>
                      <a:cxn ang="T12">
                        <a:pos x="T4" y="T5"/>
                      </a:cxn>
                      <a:cxn ang="T13">
                        <a:pos x="T6" y="T7"/>
                      </a:cxn>
                      <a:cxn ang="T14">
                        <a:pos x="T8" y="T9"/>
                      </a:cxn>
                    </a:cxnLst>
                    <a:rect l="T15" t="T16" r="T17" b="T18"/>
                    <a:pathLst>
                      <a:path w="396" h="84">
                        <a:moveTo>
                          <a:pt x="311" y="0"/>
                        </a:moveTo>
                        <a:lnTo>
                          <a:pt x="0" y="0"/>
                        </a:lnTo>
                        <a:lnTo>
                          <a:pt x="86" y="84"/>
                        </a:lnTo>
                        <a:lnTo>
                          <a:pt x="396" y="84"/>
                        </a:lnTo>
                        <a:lnTo>
                          <a:pt x="311"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4" name="Group 120"/>
                <p:cNvGrpSpPr>
                  <a:grpSpLocks/>
                </p:cNvGrpSpPr>
                <p:nvPr/>
              </p:nvGrpSpPr>
              <p:grpSpPr bwMode="auto">
                <a:xfrm>
                  <a:off x="1747" y="1957"/>
                  <a:ext cx="873" cy="181"/>
                  <a:chOff x="1747" y="1957"/>
                  <a:chExt cx="873" cy="181"/>
                </a:xfrm>
              </p:grpSpPr>
              <p:sp>
                <p:nvSpPr>
                  <p:cNvPr id="41100" name="Freeform 121"/>
                  <p:cNvSpPr>
                    <a:spLocks/>
                  </p:cNvSpPr>
                  <p:nvPr/>
                </p:nvSpPr>
                <p:spPr bwMode="auto">
                  <a:xfrm>
                    <a:off x="1747" y="1957"/>
                    <a:ext cx="86" cy="181"/>
                  </a:xfrm>
                  <a:custGeom>
                    <a:avLst/>
                    <a:gdLst>
                      <a:gd name="T0" fmla="*/ 0 w 86"/>
                      <a:gd name="T1" fmla="*/ 0 h 181"/>
                      <a:gd name="T2" fmla="*/ 86 w 86"/>
                      <a:gd name="T3" fmla="*/ 84 h 181"/>
                      <a:gd name="T4" fmla="*/ 86 w 86"/>
                      <a:gd name="T5" fmla="*/ 181 h 181"/>
                      <a:gd name="T6" fmla="*/ 0 w 86"/>
                      <a:gd name="T7" fmla="*/ 97 h 181"/>
                      <a:gd name="T8" fmla="*/ 0 w 86"/>
                      <a:gd name="T9" fmla="*/ 0 h 181"/>
                      <a:gd name="T10" fmla="*/ 0 60000 65536"/>
                      <a:gd name="T11" fmla="*/ 0 60000 65536"/>
                      <a:gd name="T12" fmla="*/ 0 60000 65536"/>
                      <a:gd name="T13" fmla="*/ 0 60000 65536"/>
                      <a:gd name="T14" fmla="*/ 0 60000 65536"/>
                      <a:gd name="T15" fmla="*/ 0 w 86"/>
                      <a:gd name="T16" fmla="*/ 0 h 181"/>
                      <a:gd name="T17" fmla="*/ 86 w 86"/>
                      <a:gd name="T18" fmla="*/ 181 h 181"/>
                    </a:gdLst>
                    <a:ahLst/>
                    <a:cxnLst>
                      <a:cxn ang="T10">
                        <a:pos x="T0" y="T1"/>
                      </a:cxn>
                      <a:cxn ang="T11">
                        <a:pos x="T2" y="T3"/>
                      </a:cxn>
                      <a:cxn ang="T12">
                        <a:pos x="T4" y="T5"/>
                      </a:cxn>
                      <a:cxn ang="T13">
                        <a:pos x="T6" y="T7"/>
                      </a:cxn>
                      <a:cxn ang="T14">
                        <a:pos x="T8" y="T9"/>
                      </a:cxn>
                    </a:cxnLst>
                    <a:rect l="T15" t="T16" r="T17" b="T18"/>
                    <a:pathLst>
                      <a:path w="86" h="181">
                        <a:moveTo>
                          <a:pt x="0" y="0"/>
                        </a:moveTo>
                        <a:lnTo>
                          <a:pt x="86" y="84"/>
                        </a:lnTo>
                        <a:lnTo>
                          <a:pt x="86" y="181"/>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101" name="Rectangle 122"/>
                  <p:cNvSpPr>
                    <a:spLocks noChangeArrowheads="1"/>
                  </p:cNvSpPr>
                  <p:nvPr/>
                </p:nvSpPr>
                <p:spPr bwMode="auto">
                  <a:xfrm>
                    <a:off x="1833" y="2041"/>
                    <a:ext cx="787" cy="97"/>
                  </a:xfrm>
                  <a:prstGeom prst="rect">
                    <a:avLst/>
                  </a:prstGeom>
                  <a:solidFill>
                    <a:srgbClr val="CDE6FF"/>
                  </a:solidFill>
                  <a:ln w="4763">
                    <a:solidFill>
                      <a:schemeClr val="bg2"/>
                    </a:solidFill>
                    <a:miter lim="800000"/>
                    <a:headEnd/>
                    <a:tailEnd/>
                  </a:ln>
                </p:spPr>
                <p:txBody>
                  <a:bodyPr/>
                  <a:lstStyle/>
                  <a:p>
                    <a:endParaRPr lang="en-US"/>
                  </a:p>
                </p:txBody>
              </p:sp>
              <p:sp>
                <p:nvSpPr>
                  <p:cNvPr id="41102" name="Freeform 123"/>
                  <p:cNvSpPr>
                    <a:spLocks/>
                  </p:cNvSpPr>
                  <p:nvPr/>
                </p:nvSpPr>
                <p:spPr bwMode="auto">
                  <a:xfrm>
                    <a:off x="1747" y="1957"/>
                    <a:ext cx="873" cy="84"/>
                  </a:xfrm>
                  <a:custGeom>
                    <a:avLst/>
                    <a:gdLst>
                      <a:gd name="T0" fmla="*/ 787 w 873"/>
                      <a:gd name="T1" fmla="*/ 0 h 84"/>
                      <a:gd name="T2" fmla="*/ 0 w 873"/>
                      <a:gd name="T3" fmla="*/ 0 h 84"/>
                      <a:gd name="T4" fmla="*/ 86 w 873"/>
                      <a:gd name="T5" fmla="*/ 84 h 84"/>
                      <a:gd name="T6" fmla="*/ 873 w 873"/>
                      <a:gd name="T7" fmla="*/ 84 h 84"/>
                      <a:gd name="T8" fmla="*/ 787 w 873"/>
                      <a:gd name="T9" fmla="*/ 0 h 84"/>
                      <a:gd name="T10" fmla="*/ 0 60000 65536"/>
                      <a:gd name="T11" fmla="*/ 0 60000 65536"/>
                      <a:gd name="T12" fmla="*/ 0 60000 65536"/>
                      <a:gd name="T13" fmla="*/ 0 60000 65536"/>
                      <a:gd name="T14" fmla="*/ 0 60000 65536"/>
                      <a:gd name="T15" fmla="*/ 0 w 873"/>
                      <a:gd name="T16" fmla="*/ 0 h 84"/>
                      <a:gd name="T17" fmla="*/ 873 w 873"/>
                      <a:gd name="T18" fmla="*/ 84 h 84"/>
                    </a:gdLst>
                    <a:ahLst/>
                    <a:cxnLst>
                      <a:cxn ang="T10">
                        <a:pos x="T0" y="T1"/>
                      </a:cxn>
                      <a:cxn ang="T11">
                        <a:pos x="T2" y="T3"/>
                      </a:cxn>
                      <a:cxn ang="T12">
                        <a:pos x="T4" y="T5"/>
                      </a:cxn>
                      <a:cxn ang="T13">
                        <a:pos x="T6" y="T7"/>
                      </a:cxn>
                      <a:cxn ang="T14">
                        <a:pos x="T8" y="T9"/>
                      </a:cxn>
                    </a:cxnLst>
                    <a:rect l="T15" t="T16" r="T17" b="T18"/>
                    <a:pathLst>
                      <a:path w="873" h="84">
                        <a:moveTo>
                          <a:pt x="787" y="0"/>
                        </a:moveTo>
                        <a:lnTo>
                          <a:pt x="0" y="0"/>
                        </a:lnTo>
                        <a:lnTo>
                          <a:pt x="86" y="84"/>
                        </a:lnTo>
                        <a:lnTo>
                          <a:pt x="873" y="84"/>
                        </a:lnTo>
                        <a:lnTo>
                          <a:pt x="78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5" name="Group 124"/>
                <p:cNvGrpSpPr>
                  <a:grpSpLocks/>
                </p:cNvGrpSpPr>
                <p:nvPr/>
              </p:nvGrpSpPr>
              <p:grpSpPr bwMode="auto">
                <a:xfrm>
                  <a:off x="3516" y="2077"/>
                  <a:ext cx="227" cy="210"/>
                  <a:chOff x="3516" y="2077"/>
                  <a:chExt cx="227" cy="210"/>
                </a:xfrm>
              </p:grpSpPr>
              <p:sp>
                <p:nvSpPr>
                  <p:cNvPr id="41097" name="Freeform 125"/>
                  <p:cNvSpPr>
                    <a:spLocks/>
                  </p:cNvSpPr>
                  <p:nvPr/>
                </p:nvSpPr>
                <p:spPr bwMode="auto">
                  <a:xfrm>
                    <a:off x="3516" y="2077"/>
                    <a:ext cx="117" cy="210"/>
                  </a:xfrm>
                  <a:custGeom>
                    <a:avLst/>
                    <a:gdLst>
                      <a:gd name="T0" fmla="*/ 0 w 117"/>
                      <a:gd name="T1" fmla="*/ 0 h 210"/>
                      <a:gd name="T2" fmla="*/ 117 w 117"/>
                      <a:gd name="T3" fmla="*/ 113 h 210"/>
                      <a:gd name="T4" fmla="*/ 117 w 117"/>
                      <a:gd name="T5" fmla="*/ 210 h 210"/>
                      <a:gd name="T6" fmla="*/ 0 w 117"/>
                      <a:gd name="T7" fmla="*/ 97 h 210"/>
                      <a:gd name="T8" fmla="*/ 0 w 117"/>
                      <a:gd name="T9" fmla="*/ 0 h 210"/>
                      <a:gd name="T10" fmla="*/ 0 60000 65536"/>
                      <a:gd name="T11" fmla="*/ 0 60000 65536"/>
                      <a:gd name="T12" fmla="*/ 0 60000 65536"/>
                      <a:gd name="T13" fmla="*/ 0 60000 65536"/>
                      <a:gd name="T14" fmla="*/ 0 60000 65536"/>
                      <a:gd name="T15" fmla="*/ 0 w 117"/>
                      <a:gd name="T16" fmla="*/ 0 h 210"/>
                      <a:gd name="T17" fmla="*/ 117 w 117"/>
                      <a:gd name="T18" fmla="*/ 210 h 210"/>
                    </a:gdLst>
                    <a:ahLst/>
                    <a:cxnLst>
                      <a:cxn ang="T10">
                        <a:pos x="T0" y="T1"/>
                      </a:cxn>
                      <a:cxn ang="T11">
                        <a:pos x="T2" y="T3"/>
                      </a:cxn>
                      <a:cxn ang="T12">
                        <a:pos x="T4" y="T5"/>
                      </a:cxn>
                      <a:cxn ang="T13">
                        <a:pos x="T6" y="T7"/>
                      </a:cxn>
                      <a:cxn ang="T14">
                        <a:pos x="T8" y="T9"/>
                      </a:cxn>
                    </a:cxnLst>
                    <a:rect l="T15" t="T16" r="T17" b="T18"/>
                    <a:pathLst>
                      <a:path w="117" h="210">
                        <a:moveTo>
                          <a:pt x="0" y="0"/>
                        </a:moveTo>
                        <a:lnTo>
                          <a:pt x="117" y="113"/>
                        </a:lnTo>
                        <a:lnTo>
                          <a:pt x="117" y="210"/>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98" name="Rectangle 126"/>
                  <p:cNvSpPr>
                    <a:spLocks noChangeArrowheads="1"/>
                  </p:cNvSpPr>
                  <p:nvPr/>
                </p:nvSpPr>
                <p:spPr bwMode="auto">
                  <a:xfrm>
                    <a:off x="3633" y="2190"/>
                    <a:ext cx="110" cy="97"/>
                  </a:xfrm>
                  <a:prstGeom prst="rect">
                    <a:avLst/>
                  </a:prstGeom>
                  <a:solidFill>
                    <a:srgbClr val="CDE6FF"/>
                  </a:solidFill>
                  <a:ln w="4763">
                    <a:solidFill>
                      <a:schemeClr val="bg2"/>
                    </a:solidFill>
                    <a:miter lim="800000"/>
                    <a:headEnd/>
                    <a:tailEnd/>
                  </a:ln>
                </p:spPr>
                <p:txBody>
                  <a:bodyPr/>
                  <a:lstStyle/>
                  <a:p>
                    <a:endParaRPr lang="en-US"/>
                  </a:p>
                </p:txBody>
              </p:sp>
              <p:sp>
                <p:nvSpPr>
                  <p:cNvPr id="41099" name="Freeform 127"/>
                  <p:cNvSpPr>
                    <a:spLocks/>
                  </p:cNvSpPr>
                  <p:nvPr/>
                </p:nvSpPr>
                <p:spPr bwMode="auto">
                  <a:xfrm>
                    <a:off x="3516" y="2077"/>
                    <a:ext cx="227" cy="113"/>
                  </a:xfrm>
                  <a:custGeom>
                    <a:avLst/>
                    <a:gdLst>
                      <a:gd name="T0" fmla="*/ 110 w 227"/>
                      <a:gd name="T1" fmla="*/ 0 h 113"/>
                      <a:gd name="T2" fmla="*/ 0 w 227"/>
                      <a:gd name="T3" fmla="*/ 0 h 113"/>
                      <a:gd name="T4" fmla="*/ 117 w 227"/>
                      <a:gd name="T5" fmla="*/ 113 h 113"/>
                      <a:gd name="T6" fmla="*/ 227 w 227"/>
                      <a:gd name="T7" fmla="*/ 113 h 113"/>
                      <a:gd name="T8" fmla="*/ 110 w 227"/>
                      <a:gd name="T9" fmla="*/ 0 h 113"/>
                      <a:gd name="T10" fmla="*/ 0 60000 65536"/>
                      <a:gd name="T11" fmla="*/ 0 60000 65536"/>
                      <a:gd name="T12" fmla="*/ 0 60000 65536"/>
                      <a:gd name="T13" fmla="*/ 0 60000 65536"/>
                      <a:gd name="T14" fmla="*/ 0 60000 65536"/>
                      <a:gd name="T15" fmla="*/ 0 w 227"/>
                      <a:gd name="T16" fmla="*/ 0 h 113"/>
                      <a:gd name="T17" fmla="*/ 227 w 227"/>
                      <a:gd name="T18" fmla="*/ 113 h 113"/>
                    </a:gdLst>
                    <a:ahLst/>
                    <a:cxnLst>
                      <a:cxn ang="T10">
                        <a:pos x="T0" y="T1"/>
                      </a:cxn>
                      <a:cxn ang="T11">
                        <a:pos x="T2" y="T3"/>
                      </a:cxn>
                      <a:cxn ang="T12">
                        <a:pos x="T4" y="T5"/>
                      </a:cxn>
                      <a:cxn ang="T13">
                        <a:pos x="T6" y="T7"/>
                      </a:cxn>
                      <a:cxn ang="T14">
                        <a:pos x="T8" y="T9"/>
                      </a:cxn>
                    </a:cxnLst>
                    <a:rect l="T15" t="T16" r="T17" b="T18"/>
                    <a:pathLst>
                      <a:path w="227" h="113">
                        <a:moveTo>
                          <a:pt x="110" y="0"/>
                        </a:moveTo>
                        <a:lnTo>
                          <a:pt x="0" y="0"/>
                        </a:lnTo>
                        <a:lnTo>
                          <a:pt x="117" y="113"/>
                        </a:lnTo>
                        <a:lnTo>
                          <a:pt x="227" y="113"/>
                        </a:lnTo>
                        <a:lnTo>
                          <a:pt x="11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6" name="Group 128"/>
                <p:cNvGrpSpPr>
                  <a:grpSpLocks/>
                </p:cNvGrpSpPr>
                <p:nvPr/>
              </p:nvGrpSpPr>
              <p:grpSpPr bwMode="auto">
                <a:xfrm>
                  <a:off x="3364" y="2048"/>
                  <a:ext cx="246" cy="243"/>
                  <a:chOff x="3364" y="2048"/>
                  <a:chExt cx="246" cy="243"/>
                </a:xfrm>
              </p:grpSpPr>
              <p:sp>
                <p:nvSpPr>
                  <p:cNvPr id="41094" name="Freeform 129"/>
                  <p:cNvSpPr>
                    <a:spLocks/>
                  </p:cNvSpPr>
                  <p:nvPr/>
                </p:nvSpPr>
                <p:spPr bwMode="auto">
                  <a:xfrm>
                    <a:off x="3364" y="2048"/>
                    <a:ext cx="149" cy="243"/>
                  </a:xfrm>
                  <a:custGeom>
                    <a:avLst/>
                    <a:gdLst>
                      <a:gd name="T0" fmla="*/ 0 w 149"/>
                      <a:gd name="T1" fmla="*/ 0 h 243"/>
                      <a:gd name="T2" fmla="*/ 149 w 149"/>
                      <a:gd name="T3" fmla="*/ 145 h 243"/>
                      <a:gd name="T4" fmla="*/ 149 w 149"/>
                      <a:gd name="T5" fmla="*/ 243 h 243"/>
                      <a:gd name="T6" fmla="*/ 0 w 149"/>
                      <a:gd name="T7" fmla="*/ 97 h 243"/>
                      <a:gd name="T8" fmla="*/ 0 w 149"/>
                      <a:gd name="T9" fmla="*/ 0 h 243"/>
                      <a:gd name="T10" fmla="*/ 0 60000 65536"/>
                      <a:gd name="T11" fmla="*/ 0 60000 65536"/>
                      <a:gd name="T12" fmla="*/ 0 60000 65536"/>
                      <a:gd name="T13" fmla="*/ 0 60000 65536"/>
                      <a:gd name="T14" fmla="*/ 0 60000 65536"/>
                      <a:gd name="T15" fmla="*/ 0 w 149"/>
                      <a:gd name="T16" fmla="*/ 0 h 243"/>
                      <a:gd name="T17" fmla="*/ 149 w 149"/>
                      <a:gd name="T18" fmla="*/ 243 h 243"/>
                    </a:gdLst>
                    <a:ahLst/>
                    <a:cxnLst>
                      <a:cxn ang="T10">
                        <a:pos x="T0" y="T1"/>
                      </a:cxn>
                      <a:cxn ang="T11">
                        <a:pos x="T2" y="T3"/>
                      </a:cxn>
                      <a:cxn ang="T12">
                        <a:pos x="T4" y="T5"/>
                      </a:cxn>
                      <a:cxn ang="T13">
                        <a:pos x="T6" y="T7"/>
                      </a:cxn>
                      <a:cxn ang="T14">
                        <a:pos x="T8" y="T9"/>
                      </a:cxn>
                    </a:cxnLst>
                    <a:rect l="T15" t="T16" r="T17" b="T18"/>
                    <a:pathLst>
                      <a:path w="149" h="243">
                        <a:moveTo>
                          <a:pt x="0" y="0"/>
                        </a:moveTo>
                        <a:lnTo>
                          <a:pt x="149" y="145"/>
                        </a:lnTo>
                        <a:lnTo>
                          <a:pt x="149" y="243"/>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95" name="Rectangle 130"/>
                  <p:cNvSpPr>
                    <a:spLocks noChangeArrowheads="1"/>
                  </p:cNvSpPr>
                  <p:nvPr/>
                </p:nvSpPr>
                <p:spPr bwMode="auto">
                  <a:xfrm>
                    <a:off x="3513" y="2193"/>
                    <a:ext cx="97" cy="98"/>
                  </a:xfrm>
                  <a:prstGeom prst="rect">
                    <a:avLst/>
                  </a:prstGeom>
                  <a:solidFill>
                    <a:srgbClr val="CDE6FF"/>
                  </a:solidFill>
                  <a:ln w="4763">
                    <a:solidFill>
                      <a:schemeClr val="bg2"/>
                    </a:solidFill>
                    <a:miter lim="800000"/>
                    <a:headEnd/>
                    <a:tailEnd/>
                  </a:ln>
                </p:spPr>
                <p:txBody>
                  <a:bodyPr/>
                  <a:lstStyle/>
                  <a:p>
                    <a:endParaRPr lang="en-US"/>
                  </a:p>
                </p:txBody>
              </p:sp>
              <p:sp>
                <p:nvSpPr>
                  <p:cNvPr id="41096" name="Freeform 131"/>
                  <p:cNvSpPr>
                    <a:spLocks/>
                  </p:cNvSpPr>
                  <p:nvPr/>
                </p:nvSpPr>
                <p:spPr bwMode="auto">
                  <a:xfrm>
                    <a:off x="3364" y="2048"/>
                    <a:ext cx="246" cy="145"/>
                  </a:xfrm>
                  <a:custGeom>
                    <a:avLst/>
                    <a:gdLst>
                      <a:gd name="T0" fmla="*/ 97 w 246"/>
                      <a:gd name="T1" fmla="*/ 0 h 145"/>
                      <a:gd name="T2" fmla="*/ 0 w 246"/>
                      <a:gd name="T3" fmla="*/ 0 h 145"/>
                      <a:gd name="T4" fmla="*/ 149 w 246"/>
                      <a:gd name="T5" fmla="*/ 145 h 145"/>
                      <a:gd name="T6" fmla="*/ 246 w 246"/>
                      <a:gd name="T7" fmla="*/ 145 h 145"/>
                      <a:gd name="T8" fmla="*/ 97 w 246"/>
                      <a:gd name="T9" fmla="*/ 0 h 145"/>
                      <a:gd name="T10" fmla="*/ 0 60000 65536"/>
                      <a:gd name="T11" fmla="*/ 0 60000 65536"/>
                      <a:gd name="T12" fmla="*/ 0 60000 65536"/>
                      <a:gd name="T13" fmla="*/ 0 60000 65536"/>
                      <a:gd name="T14" fmla="*/ 0 60000 65536"/>
                      <a:gd name="T15" fmla="*/ 0 w 246"/>
                      <a:gd name="T16" fmla="*/ 0 h 145"/>
                      <a:gd name="T17" fmla="*/ 246 w 246"/>
                      <a:gd name="T18" fmla="*/ 145 h 145"/>
                    </a:gdLst>
                    <a:ahLst/>
                    <a:cxnLst>
                      <a:cxn ang="T10">
                        <a:pos x="T0" y="T1"/>
                      </a:cxn>
                      <a:cxn ang="T11">
                        <a:pos x="T2" y="T3"/>
                      </a:cxn>
                      <a:cxn ang="T12">
                        <a:pos x="T4" y="T5"/>
                      </a:cxn>
                      <a:cxn ang="T13">
                        <a:pos x="T6" y="T7"/>
                      </a:cxn>
                      <a:cxn ang="T14">
                        <a:pos x="T8" y="T9"/>
                      </a:cxn>
                    </a:cxnLst>
                    <a:rect l="T15" t="T16" r="T17" b="T18"/>
                    <a:pathLst>
                      <a:path w="246" h="145">
                        <a:moveTo>
                          <a:pt x="97" y="0"/>
                        </a:moveTo>
                        <a:lnTo>
                          <a:pt x="0" y="0"/>
                        </a:lnTo>
                        <a:lnTo>
                          <a:pt x="149" y="145"/>
                        </a:lnTo>
                        <a:lnTo>
                          <a:pt x="246" y="145"/>
                        </a:lnTo>
                        <a:lnTo>
                          <a:pt x="9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7" name="Group 132"/>
                <p:cNvGrpSpPr>
                  <a:grpSpLocks/>
                </p:cNvGrpSpPr>
                <p:nvPr/>
              </p:nvGrpSpPr>
              <p:grpSpPr bwMode="auto">
                <a:xfrm>
                  <a:off x="2484" y="2064"/>
                  <a:ext cx="249" cy="243"/>
                  <a:chOff x="2484" y="2064"/>
                  <a:chExt cx="249" cy="243"/>
                </a:xfrm>
              </p:grpSpPr>
              <p:sp>
                <p:nvSpPr>
                  <p:cNvPr id="41091" name="Freeform 133"/>
                  <p:cNvSpPr>
                    <a:spLocks/>
                  </p:cNvSpPr>
                  <p:nvPr/>
                </p:nvSpPr>
                <p:spPr bwMode="auto">
                  <a:xfrm>
                    <a:off x="2484" y="2064"/>
                    <a:ext cx="148" cy="243"/>
                  </a:xfrm>
                  <a:custGeom>
                    <a:avLst/>
                    <a:gdLst>
                      <a:gd name="T0" fmla="*/ 0 w 148"/>
                      <a:gd name="T1" fmla="*/ 0 h 243"/>
                      <a:gd name="T2" fmla="*/ 148 w 148"/>
                      <a:gd name="T3" fmla="*/ 146 h 243"/>
                      <a:gd name="T4" fmla="*/ 148 w 148"/>
                      <a:gd name="T5" fmla="*/ 243 h 243"/>
                      <a:gd name="T6" fmla="*/ 0 w 148"/>
                      <a:gd name="T7" fmla="*/ 97 h 243"/>
                      <a:gd name="T8" fmla="*/ 0 w 148"/>
                      <a:gd name="T9" fmla="*/ 0 h 243"/>
                      <a:gd name="T10" fmla="*/ 0 60000 65536"/>
                      <a:gd name="T11" fmla="*/ 0 60000 65536"/>
                      <a:gd name="T12" fmla="*/ 0 60000 65536"/>
                      <a:gd name="T13" fmla="*/ 0 60000 65536"/>
                      <a:gd name="T14" fmla="*/ 0 60000 65536"/>
                      <a:gd name="T15" fmla="*/ 0 w 148"/>
                      <a:gd name="T16" fmla="*/ 0 h 243"/>
                      <a:gd name="T17" fmla="*/ 148 w 148"/>
                      <a:gd name="T18" fmla="*/ 243 h 243"/>
                    </a:gdLst>
                    <a:ahLst/>
                    <a:cxnLst>
                      <a:cxn ang="T10">
                        <a:pos x="T0" y="T1"/>
                      </a:cxn>
                      <a:cxn ang="T11">
                        <a:pos x="T2" y="T3"/>
                      </a:cxn>
                      <a:cxn ang="T12">
                        <a:pos x="T4" y="T5"/>
                      </a:cxn>
                      <a:cxn ang="T13">
                        <a:pos x="T6" y="T7"/>
                      </a:cxn>
                      <a:cxn ang="T14">
                        <a:pos x="T8" y="T9"/>
                      </a:cxn>
                    </a:cxnLst>
                    <a:rect l="T15" t="T16" r="T17" b="T18"/>
                    <a:pathLst>
                      <a:path w="148" h="243">
                        <a:moveTo>
                          <a:pt x="0" y="0"/>
                        </a:moveTo>
                        <a:lnTo>
                          <a:pt x="148" y="146"/>
                        </a:lnTo>
                        <a:lnTo>
                          <a:pt x="148" y="243"/>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92" name="Rectangle 134"/>
                  <p:cNvSpPr>
                    <a:spLocks noChangeArrowheads="1"/>
                  </p:cNvSpPr>
                  <p:nvPr/>
                </p:nvSpPr>
                <p:spPr bwMode="auto">
                  <a:xfrm>
                    <a:off x="2632" y="2210"/>
                    <a:ext cx="101" cy="97"/>
                  </a:xfrm>
                  <a:prstGeom prst="rect">
                    <a:avLst/>
                  </a:prstGeom>
                  <a:solidFill>
                    <a:srgbClr val="CDE6FF"/>
                  </a:solidFill>
                  <a:ln w="4763">
                    <a:solidFill>
                      <a:schemeClr val="bg2"/>
                    </a:solidFill>
                    <a:miter lim="800000"/>
                    <a:headEnd/>
                    <a:tailEnd/>
                  </a:ln>
                </p:spPr>
                <p:txBody>
                  <a:bodyPr/>
                  <a:lstStyle/>
                  <a:p>
                    <a:endParaRPr lang="en-US"/>
                  </a:p>
                </p:txBody>
              </p:sp>
              <p:sp>
                <p:nvSpPr>
                  <p:cNvPr id="41093" name="Freeform 135"/>
                  <p:cNvSpPr>
                    <a:spLocks/>
                  </p:cNvSpPr>
                  <p:nvPr/>
                </p:nvSpPr>
                <p:spPr bwMode="auto">
                  <a:xfrm>
                    <a:off x="2484" y="2064"/>
                    <a:ext cx="249" cy="146"/>
                  </a:xfrm>
                  <a:custGeom>
                    <a:avLst/>
                    <a:gdLst>
                      <a:gd name="T0" fmla="*/ 100 w 249"/>
                      <a:gd name="T1" fmla="*/ 0 h 146"/>
                      <a:gd name="T2" fmla="*/ 0 w 249"/>
                      <a:gd name="T3" fmla="*/ 0 h 146"/>
                      <a:gd name="T4" fmla="*/ 148 w 249"/>
                      <a:gd name="T5" fmla="*/ 146 h 146"/>
                      <a:gd name="T6" fmla="*/ 249 w 249"/>
                      <a:gd name="T7" fmla="*/ 146 h 146"/>
                      <a:gd name="T8" fmla="*/ 100 w 249"/>
                      <a:gd name="T9" fmla="*/ 0 h 146"/>
                      <a:gd name="T10" fmla="*/ 0 60000 65536"/>
                      <a:gd name="T11" fmla="*/ 0 60000 65536"/>
                      <a:gd name="T12" fmla="*/ 0 60000 65536"/>
                      <a:gd name="T13" fmla="*/ 0 60000 65536"/>
                      <a:gd name="T14" fmla="*/ 0 60000 65536"/>
                      <a:gd name="T15" fmla="*/ 0 w 249"/>
                      <a:gd name="T16" fmla="*/ 0 h 146"/>
                      <a:gd name="T17" fmla="*/ 249 w 249"/>
                      <a:gd name="T18" fmla="*/ 146 h 146"/>
                    </a:gdLst>
                    <a:ahLst/>
                    <a:cxnLst>
                      <a:cxn ang="T10">
                        <a:pos x="T0" y="T1"/>
                      </a:cxn>
                      <a:cxn ang="T11">
                        <a:pos x="T2" y="T3"/>
                      </a:cxn>
                      <a:cxn ang="T12">
                        <a:pos x="T4" y="T5"/>
                      </a:cxn>
                      <a:cxn ang="T13">
                        <a:pos x="T6" y="T7"/>
                      </a:cxn>
                      <a:cxn ang="T14">
                        <a:pos x="T8" y="T9"/>
                      </a:cxn>
                    </a:cxnLst>
                    <a:rect l="T15" t="T16" r="T17" b="T18"/>
                    <a:pathLst>
                      <a:path w="249" h="146">
                        <a:moveTo>
                          <a:pt x="100" y="0"/>
                        </a:moveTo>
                        <a:lnTo>
                          <a:pt x="0" y="0"/>
                        </a:lnTo>
                        <a:lnTo>
                          <a:pt x="148" y="146"/>
                        </a:lnTo>
                        <a:lnTo>
                          <a:pt x="249" y="146"/>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8" name="Group 136"/>
                <p:cNvGrpSpPr>
                  <a:grpSpLocks/>
                </p:cNvGrpSpPr>
                <p:nvPr/>
              </p:nvGrpSpPr>
              <p:grpSpPr bwMode="auto">
                <a:xfrm>
                  <a:off x="2280" y="2054"/>
                  <a:ext cx="281" cy="275"/>
                  <a:chOff x="2280" y="2054"/>
                  <a:chExt cx="281" cy="275"/>
                </a:xfrm>
              </p:grpSpPr>
              <p:sp>
                <p:nvSpPr>
                  <p:cNvPr id="41088" name="Freeform 137"/>
                  <p:cNvSpPr>
                    <a:spLocks/>
                  </p:cNvSpPr>
                  <p:nvPr/>
                </p:nvSpPr>
                <p:spPr bwMode="auto">
                  <a:xfrm>
                    <a:off x="2280" y="2054"/>
                    <a:ext cx="181" cy="275"/>
                  </a:xfrm>
                  <a:custGeom>
                    <a:avLst/>
                    <a:gdLst>
                      <a:gd name="T0" fmla="*/ 0 w 181"/>
                      <a:gd name="T1" fmla="*/ 0 h 275"/>
                      <a:gd name="T2" fmla="*/ 181 w 181"/>
                      <a:gd name="T3" fmla="*/ 178 h 275"/>
                      <a:gd name="T4" fmla="*/ 181 w 181"/>
                      <a:gd name="T5" fmla="*/ 275 h 275"/>
                      <a:gd name="T6" fmla="*/ 0 w 181"/>
                      <a:gd name="T7" fmla="*/ 97 h 275"/>
                      <a:gd name="T8" fmla="*/ 0 w 181"/>
                      <a:gd name="T9" fmla="*/ 0 h 275"/>
                      <a:gd name="T10" fmla="*/ 0 60000 65536"/>
                      <a:gd name="T11" fmla="*/ 0 60000 65536"/>
                      <a:gd name="T12" fmla="*/ 0 60000 65536"/>
                      <a:gd name="T13" fmla="*/ 0 60000 65536"/>
                      <a:gd name="T14" fmla="*/ 0 60000 65536"/>
                      <a:gd name="T15" fmla="*/ 0 w 181"/>
                      <a:gd name="T16" fmla="*/ 0 h 275"/>
                      <a:gd name="T17" fmla="*/ 181 w 181"/>
                      <a:gd name="T18" fmla="*/ 275 h 275"/>
                    </a:gdLst>
                    <a:ahLst/>
                    <a:cxnLst>
                      <a:cxn ang="T10">
                        <a:pos x="T0" y="T1"/>
                      </a:cxn>
                      <a:cxn ang="T11">
                        <a:pos x="T2" y="T3"/>
                      </a:cxn>
                      <a:cxn ang="T12">
                        <a:pos x="T4" y="T5"/>
                      </a:cxn>
                      <a:cxn ang="T13">
                        <a:pos x="T6" y="T7"/>
                      </a:cxn>
                      <a:cxn ang="T14">
                        <a:pos x="T8" y="T9"/>
                      </a:cxn>
                    </a:cxnLst>
                    <a:rect l="T15" t="T16" r="T17" b="T18"/>
                    <a:pathLst>
                      <a:path w="181" h="275">
                        <a:moveTo>
                          <a:pt x="0" y="0"/>
                        </a:moveTo>
                        <a:lnTo>
                          <a:pt x="181" y="178"/>
                        </a:lnTo>
                        <a:lnTo>
                          <a:pt x="181" y="27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89" name="Rectangle 138"/>
                  <p:cNvSpPr>
                    <a:spLocks noChangeArrowheads="1"/>
                  </p:cNvSpPr>
                  <p:nvPr/>
                </p:nvSpPr>
                <p:spPr bwMode="auto">
                  <a:xfrm>
                    <a:off x="2461" y="2232"/>
                    <a:ext cx="100" cy="97"/>
                  </a:xfrm>
                  <a:prstGeom prst="rect">
                    <a:avLst/>
                  </a:prstGeom>
                  <a:solidFill>
                    <a:srgbClr val="CDE6FF"/>
                  </a:solidFill>
                  <a:ln w="4763">
                    <a:solidFill>
                      <a:schemeClr val="bg2"/>
                    </a:solidFill>
                    <a:miter lim="800000"/>
                    <a:headEnd/>
                    <a:tailEnd/>
                  </a:ln>
                </p:spPr>
                <p:txBody>
                  <a:bodyPr/>
                  <a:lstStyle/>
                  <a:p>
                    <a:endParaRPr lang="en-US"/>
                  </a:p>
                </p:txBody>
              </p:sp>
              <p:sp>
                <p:nvSpPr>
                  <p:cNvPr id="41090" name="Freeform 139"/>
                  <p:cNvSpPr>
                    <a:spLocks/>
                  </p:cNvSpPr>
                  <p:nvPr/>
                </p:nvSpPr>
                <p:spPr bwMode="auto">
                  <a:xfrm>
                    <a:off x="2280" y="2054"/>
                    <a:ext cx="281" cy="178"/>
                  </a:xfrm>
                  <a:custGeom>
                    <a:avLst/>
                    <a:gdLst>
                      <a:gd name="T0" fmla="*/ 100 w 281"/>
                      <a:gd name="T1" fmla="*/ 0 h 178"/>
                      <a:gd name="T2" fmla="*/ 0 w 281"/>
                      <a:gd name="T3" fmla="*/ 0 h 178"/>
                      <a:gd name="T4" fmla="*/ 181 w 281"/>
                      <a:gd name="T5" fmla="*/ 178 h 178"/>
                      <a:gd name="T6" fmla="*/ 281 w 281"/>
                      <a:gd name="T7" fmla="*/ 178 h 178"/>
                      <a:gd name="T8" fmla="*/ 100 w 281"/>
                      <a:gd name="T9" fmla="*/ 0 h 178"/>
                      <a:gd name="T10" fmla="*/ 0 60000 65536"/>
                      <a:gd name="T11" fmla="*/ 0 60000 65536"/>
                      <a:gd name="T12" fmla="*/ 0 60000 65536"/>
                      <a:gd name="T13" fmla="*/ 0 60000 65536"/>
                      <a:gd name="T14" fmla="*/ 0 60000 65536"/>
                      <a:gd name="T15" fmla="*/ 0 w 281"/>
                      <a:gd name="T16" fmla="*/ 0 h 178"/>
                      <a:gd name="T17" fmla="*/ 281 w 281"/>
                      <a:gd name="T18" fmla="*/ 178 h 178"/>
                    </a:gdLst>
                    <a:ahLst/>
                    <a:cxnLst>
                      <a:cxn ang="T10">
                        <a:pos x="T0" y="T1"/>
                      </a:cxn>
                      <a:cxn ang="T11">
                        <a:pos x="T2" y="T3"/>
                      </a:cxn>
                      <a:cxn ang="T12">
                        <a:pos x="T4" y="T5"/>
                      </a:cxn>
                      <a:cxn ang="T13">
                        <a:pos x="T6" y="T7"/>
                      </a:cxn>
                      <a:cxn ang="T14">
                        <a:pos x="T8" y="T9"/>
                      </a:cxn>
                    </a:cxnLst>
                    <a:rect l="T15" t="T16" r="T17" b="T18"/>
                    <a:pathLst>
                      <a:path w="281" h="178">
                        <a:moveTo>
                          <a:pt x="100" y="0"/>
                        </a:moveTo>
                        <a:lnTo>
                          <a:pt x="0" y="0"/>
                        </a:lnTo>
                        <a:lnTo>
                          <a:pt x="181" y="178"/>
                        </a:lnTo>
                        <a:lnTo>
                          <a:pt x="281" y="178"/>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9" name="Group 140"/>
                <p:cNvGrpSpPr>
                  <a:grpSpLocks/>
                </p:cNvGrpSpPr>
                <p:nvPr/>
              </p:nvGrpSpPr>
              <p:grpSpPr bwMode="auto">
                <a:xfrm>
                  <a:off x="2011" y="2061"/>
                  <a:ext cx="340" cy="275"/>
                  <a:chOff x="2011" y="2061"/>
                  <a:chExt cx="340" cy="275"/>
                </a:xfrm>
              </p:grpSpPr>
              <p:sp>
                <p:nvSpPr>
                  <p:cNvPr id="41085" name="Freeform 141"/>
                  <p:cNvSpPr>
                    <a:spLocks/>
                  </p:cNvSpPr>
                  <p:nvPr/>
                </p:nvSpPr>
                <p:spPr bwMode="auto">
                  <a:xfrm>
                    <a:off x="2011" y="2061"/>
                    <a:ext cx="181" cy="275"/>
                  </a:xfrm>
                  <a:custGeom>
                    <a:avLst/>
                    <a:gdLst>
                      <a:gd name="T0" fmla="*/ 0 w 181"/>
                      <a:gd name="T1" fmla="*/ 0 h 275"/>
                      <a:gd name="T2" fmla="*/ 181 w 181"/>
                      <a:gd name="T3" fmla="*/ 178 h 275"/>
                      <a:gd name="T4" fmla="*/ 181 w 181"/>
                      <a:gd name="T5" fmla="*/ 275 h 275"/>
                      <a:gd name="T6" fmla="*/ 0 w 181"/>
                      <a:gd name="T7" fmla="*/ 97 h 275"/>
                      <a:gd name="T8" fmla="*/ 0 w 181"/>
                      <a:gd name="T9" fmla="*/ 0 h 275"/>
                      <a:gd name="T10" fmla="*/ 0 60000 65536"/>
                      <a:gd name="T11" fmla="*/ 0 60000 65536"/>
                      <a:gd name="T12" fmla="*/ 0 60000 65536"/>
                      <a:gd name="T13" fmla="*/ 0 60000 65536"/>
                      <a:gd name="T14" fmla="*/ 0 60000 65536"/>
                      <a:gd name="T15" fmla="*/ 0 w 181"/>
                      <a:gd name="T16" fmla="*/ 0 h 275"/>
                      <a:gd name="T17" fmla="*/ 181 w 181"/>
                      <a:gd name="T18" fmla="*/ 275 h 275"/>
                    </a:gdLst>
                    <a:ahLst/>
                    <a:cxnLst>
                      <a:cxn ang="T10">
                        <a:pos x="T0" y="T1"/>
                      </a:cxn>
                      <a:cxn ang="T11">
                        <a:pos x="T2" y="T3"/>
                      </a:cxn>
                      <a:cxn ang="T12">
                        <a:pos x="T4" y="T5"/>
                      </a:cxn>
                      <a:cxn ang="T13">
                        <a:pos x="T6" y="T7"/>
                      </a:cxn>
                      <a:cxn ang="T14">
                        <a:pos x="T8" y="T9"/>
                      </a:cxn>
                    </a:cxnLst>
                    <a:rect l="T15" t="T16" r="T17" b="T18"/>
                    <a:pathLst>
                      <a:path w="181" h="275">
                        <a:moveTo>
                          <a:pt x="0" y="0"/>
                        </a:moveTo>
                        <a:lnTo>
                          <a:pt x="181" y="178"/>
                        </a:lnTo>
                        <a:lnTo>
                          <a:pt x="181" y="27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86" name="Rectangle 142"/>
                  <p:cNvSpPr>
                    <a:spLocks noChangeArrowheads="1"/>
                  </p:cNvSpPr>
                  <p:nvPr/>
                </p:nvSpPr>
                <p:spPr bwMode="auto">
                  <a:xfrm>
                    <a:off x="2192" y="2239"/>
                    <a:ext cx="159" cy="97"/>
                  </a:xfrm>
                  <a:prstGeom prst="rect">
                    <a:avLst/>
                  </a:prstGeom>
                  <a:solidFill>
                    <a:srgbClr val="CDE6FF"/>
                  </a:solidFill>
                  <a:ln w="4763">
                    <a:solidFill>
                      <a:schemeClr val="bg2"/>
                    </a:solidFill>
                    <a:miter lim="800000"/>
                    <a:headEnd/>
                    <a:tailEnd/>
                  </a:ln>
                </p:spPr>
                <p:txBody>
                  <a:bodyPr/>
                  <a:lstStyle/>
                  <a:p>
                    <a:endParaRPr lang="en-US"/>
                  </a:p>
                </p:txBody>
              </p:sp>
              <p:sp>
                <p:nvSpPr>
                  <p:cNvPr id="41087" name="Freeform 143"/>
                  <p:cNvSpPr>
                    <a:spLocks/>
                  </p:cNvSpPr>
                  <p:nvPr/>
                </p:nvSpPr>
                <p:spPr bwMode="auto">
                  <a:xfrm>
                    <a:off x="2011" y="2061"/>
                    <a:ext cx="340" cy="178"/>
                  </a:xfrm>
                  <a:custGeom>
                    <a:avLst/>
                    <a:gdLst>
                      <a:gd name="T0" fmla="*/ 158 w 340"/>
                      <a:gd name="T1" fmla="*/ 0 h 178"/>
                      <a:gd name="T2" fmla="*/ 0 w 340"/>
                      <a:gd name="T3" fmla="*/ 0 h 178"/>
                      <a:gd name="T4" fmla="*/ 181 w 340"/>
                      <a:gd name="T5" fmla="*/ 178 h 178"/>
                      <a:gd name="T6" fmla="*/ 340 w 340"/>
                      <a:gd name="T7" fmla="*/ 178 h 178"/>
                      <a:gd name="T8" fmla="*/ 158 w 340"/>
                      <a:gd name="T9" fmla="*/ 0 h 178"/>
                      <a:gd name="T10" fmla="*/ 0 60000 65536"/>
                      <a:gd name="T11" fmla="*/ 0 60000 65536"/>
                      <a:gd name="T12" fmla="*/ 0 60000 65536"/>
                      <a:gd name="T13" fmla="*/ 0 60000 65536"/>
                      <a:gd name="T14" fmla="*/ 0 60000 65536"/>
                      <a:gd name="T15" fmla="*/ 0 w 340"/>
                      <a:gd name="T16" fmla="*/ 0 h 178"/>
                      <a:gd name="T17" fmla="*/ 340 w 340"/>
                      <a:gd name="T18" fmla="*/ 178 h 178"/>
                    </a:gdLst>
                    <a:ahLst/>
                    <a:cxnLst>
                      <a:cxn ang="T10">
                        <a:pos x="T0" y="T1"/>
                      </a:cxn>
                      <a:cxn ang="T11">
                        <a:pos x="T2" y="T3"/>
                      </a:cxn>
                      <a:cxn ang="T12">
                        <a:pos x="T4" y="T5"/>
                      </a:cxn>
                      <a:cxn ang="T13">
                        <a:pos x="T6" y="T7"/>
                      </a:cxn>
                      <a:cxn ang="T14">
                        <a:pos x="T8" y="T9"/>
                      </a:cxn>
                    </a:cxnLst>
                    <a:rect l="T15" t="T16" r="T17" b="T18"/>
                    <a:pathLst>
                      <a:path w="340" h="178">
                        <a:moveTo>
                          <a:pt x="158" y="0"/>
                        </a:moveTo>
                        <a:lnTo>
                          <a:pt x="0" y="0"/>
                        </a:lnTo>
                        <a:lnTo>
                          <a:pt x="181" y="178"/>
                        </a:lnTo>
                        <a:lnTo>
                          <a:pt x="340" y="178"/>
                        </a:lnTo>
                        <a:lnTo>
                          <a:pt x="158"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30" name="Group 144"/>
                <p:cNvGrpSpPr>
                  <a:grpSpLocks/>
                </p:cNvGrpSpPr>
                <p:nvPr/>
              </p:nvGrpSpPr>
              <p:grpSpPr bwMode="auto">
                <a:xfrm>
                  <a:off x="1846" y="2057"/>
                  <a:ext cx="268" cy="263"/>
                  <a:chOff x="1846" y="2057"/>
                  <a:chExt cx="268" cy="263"/>
                </a:xfrm>
              </p:grpSpPr>
              <p:sp>
                <p:nvSpPr>
                  <p:cNvPr id="41082" name="Freeform 145"/>
                  <p:cNvSpPr>
                    <a:spLocks/>
                  </p:cNvSpPr>
                  <p:nvPr/>
                </p:nvSpPr>
                <p:spPr bwMode="auto">
                  <a:xfrm>
                    <a:off x="1846" y="2057"/>
                    <a:ext cx="168" cy="263"/>
                  </a:xfrm>
                  <a:custGeom>
                    <a:avLst/>
                    <a:gdLst>
                      <a:gd name="T0" fmla="*/ 0 w 168"/>
                      <a:gd name="T1" fmla="*/ 0 h 263"/>
                      <a:gd name="T2" fmla="*/ 168 w 168"/>
                      <a:gd name="T3" fmla="*/ 166 h 263"/>
                      <a:gd name="T4" fmla="*/ 168 w 168"/>
                      <a:gd name="T5" fmla="*/ 263 h 263"/>
                      <a:gd name="T6" fmla="*/ 0 w 168"/>
                      <a:gd name="T7" fmla="*/ 98 h 263"/>
                      <a:gd name="T8" fmla="*/ 0 w 168"/>
                      <a:gd name="T9" fmla="*/ 0 h 263"/>
                      <a:gd name="T10" fmla="*/ 0 60000 65536"/>
                      <a:gd name="T11" fmla="*/ 0 60000 65536"/>
                      <a:gd name="T12" fmla="*/ 0 60000 65536"/>
                      <a:gd name="T13" fmla="*/ 0 60000 65536"/>
                      <a:gd name="T14" fmla="*/ 0 60000 65536"/>
                      <a:gd name="T15" fmla="*/ 0 w 168"/>
                      <a:gd name="T16" fmla="*/ 0 h 263"/>
                      <a:gd name="T17" fmla="*/ 168 w 168"/>
                      <a:gd name="T18" fmla="*/ 263 h 263"/>
                    </a:gdLst>
                    <a:ahLst/>
                    <a:cxnLst>
                      <a:cxn ang="T10">
                        <a:pos x="T0" y="T1"/>
                      </a:cxn>
                      <a:cxn ang="T11">
                        <a:pos x="T2" y="T3"/>
                      </a:cxn>
                      <a:cxn ang="T12">
                        <a:pos x="T4" y="T5"/>
                      </a:cxn>
                      <a:cxn ang="T13">
                        <a:pos x="T6" y="T7"/>
                      </a:cxn>
                      <a:cxn ang="T14">
                        <a:pos x="T8" y="T9"/>
                      </a:cxn>
                    </a:cxnLst>
                    <a:rect l="T15" t="T16" r="T17" b="T18"/>
                    <a:pathLst>
                      <a:path w="168" h="263">
                        <a:moveTo>
                          <a:pt x="0" y="0"/>
                        </a:moveTo>
                        <a:lnTo>
                          <a:pt x="168" y="166"/>
                        </a:lnTo>
                        <a:lnTo>
                          <a:pt x="168" y="263"/>
                        </a:lnTo>
                        <a:lnTo>
                          <a:pt x="0" y="98"/>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83" name="Rectangle 146"/>
                  <p:cNvSpPr>
                    <a:spLocks noChangeArrowheads="1"/>
                  </p:cNvSpPr>
                  <p:nvPr/>
                </p:nvSpPr>
                <p:spPr bwMode="auto">
                  <a:xfrm>
                    <a:off x="2014" y="2223"/>
                    <a:ext cx="100" cy="97"/>
                  </a:xfrm>
                  <a:prstGeom prst="rect">
                    <a:avLst/>
                  </a:prstGeom>
                  <a:solidFill>
                    <a:srgbClr val="CDE6FF"/>
                  </a:solidFill>
                  <a:ln w="4763">
                    <a:solidFill>
                      <a:schemeClr val="bg2"/>
                    </a:solidFill>
                    <a:miter lim="800000"/>
                    <a:headEnd/>
                    <a:tailEnd/>
                  </a:ln>
                </p:spPr>
                <p:txBody>
                  <a:bodyPr/>
                  <a:lstStyle/>
                  <a:p>
                    <a:endParaRPr lang="en-US"/>
                  </a:p>
                </p:txBody>
              </p:sp>
              <p:sp>
                <p:nvSpPr>
                  <p:cNvPr id="41084" name="Freeform 147"/>
                  <p:cNvSpPr>
                    <a:spLocks/>
                  </p:cNvSpPr>
                  <p:nvPr/>
                </p:nvSpPr>
                <p:spPr bwMode="auto">
                  <a:xfrm>
                    <a:off x="1846" y="2057"/>
                    <a:ext cx="268" cy="166"/>
                  </a:xfrm>
                  <a:custGeom>
                    <a:avLst/>
                    <a:gdLst>
                      <a:gd name="T0" fmla="*/ 100 w 268"/>
                      <a:gd name="T1" fmla="*/ 0 h 166"/>
                      <a:gd name="T2" fmla="*/ 0 w 268"/>
                      <a:gd name="T3" fmla="*/ 0 h 166"/>
                      <a:gd name="T4" fmla="*/ 168 w 268"/>
                      <a:gd name="T5" fmla="*/ 166 h 166"/>
                      <a:gd name="T6" fmla="*/ 268 w 268"/>
                      <a:gd name="T7" fmla="*/ 166 h 166"/>
                      <a:gd name="T8" fmla="*/ 100 w 268"/>
                      <a:gd name="T9" fmla="*/ 0 h 166"/>
                      <a:gd name="T10" fmla="*/ 0 60000 65536"/>
                      <a:gd name="T11" fmla="*/ 0 60000 65536"/>
                      <a:gd name="T12" fmla="*/ 0 60000 65536"/>
                      <a:gd name="T13" fmla="*/ 0 60000 65536"/>
                      <a:gd name="T14" fmla="*/ 0 60000 65536"/>
                      <a:gd name="T15" fmla="*/ 0 w 268"/>
                      <a:gd name="T16" fmla="*/ 0 h 166"/>
                      <a:gd name="T17" fmla="*/ 268 w 268"/>
                      <a:gd name="T18" fmla="*/ 166 h 166"/>
                    </a:gdLst>
                    <a:ahLst/>
                    <a:cxnLst>
                      <a:cxn ang="T10">
                        <a:pos x="T0" y="T1"/>
                      </a:cxn>
                      <a:cxn ang="T11">
                        <a:pos x="T2" y="T3"/>
                      </a:cxn>
                      <a:cxn ang="T12">
                        <a:pos x="T4" y="T5"/>
                      </a:cxn>
                      <a:cxn ang="T13">
                        <a:pos x="T6" y="T7"/>
                      </a:cxn>
                      <a:cxn ang="T14">
                        <a:pos x="T8" y="T9"/>
                      </a:cxn>
                    </a:cxnLst>
                    <a:rect l="T15" t="T16" r="T17" b="T18"/>
                    <a:pathLst>
                      <a:path w="268" h="166">
                        <a:moveTo>
                          <a:pt x="100" y="0"/>
                        </a:moveTo>
                        <a:lnTo>
                          <a:pt x="0" y="0"/>
                        </a:lnTo>
                        <a:lnTo>
                          <a:pt x="168" y="166"/>
                        </a:lnTo>
                        <a:lnTo>
                          <a:pt x="268" y="166"/>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31" name="Group 148"/>
                <p:cNvGrpSpPr>
                  <a:grpSpLocks/>
                </p:cNvGrpSpPr>
                <p:nvPr/>
              </p:nvGrpSpPr>
              <p:grpSpPr bwMode="auto">
                <a:xfrm>
                  <a:off x="3513" y="2213"/>
                  <a:ext cx="458" cy="178"/>
                  <a:chOff x="3513" y="2213"/>
                  <a:chExt cx="458" cy="178"/>
                </a:xfrm>
              </p:grpSpPr>
              <p:sp>
                <p:nvSpPr>
                  <p:cNvPr id="41079" name="Freeform 149"/>
                  <p:cNvSpPr>
                    <a:spLocks/>
                  </p:cNvSpPr>
                  <p:nvPr/>
                </p:nvSpPr>
                <p:spPr bwMode="auto">
                  <a:xfrm>
                    <a:off x="3513" y="2213"/>
                    <a:ext cx="83" cy="178"/>
                  </a:xfrm>
                  <a:custGeom>
                    <a:avLst/>
                    <a:gdLst>
                      <a:gd name="T0" fmla="*/ 0 w 83"/>
                      <a:gd name="T1" fmla="*/ 0 h 178"/>
                      <a:gd name="T2" fmla="*/ 83 w 83"/>
                      <a:gd name="T3" fmla="*/ 81 h 178"/>
                      <a:gd name="T4" fmla="*/ 83 w 83"/>
                      <a:gd name="T5" fmla="*/ 178 h 178"/>
                      <a:gd name="T6" fmla="*/ 0 w 83"/>
                      <a:gd name="T7" fmla="*/ 97 h 178"/>
                      <a:gd name="T8" fmla="*/ 0 w 83"/>
                      <a:gd name="T9" fmla="*/ 0 h 178"/>
                      <a:gd name="T10" fmla="*/ 0 60000 65536"/>
                      <a:gd name="T11" fmla="*/ 0 60000 65536"/>
                      <a:gd name="T12" fmla="*/ 0 60000 65536"/>
                      <a:gd name="T13" fmla="*/ 0 60000 65536"/>
                      <a:gd name="T14" fmla="*/ 0 60000 65536"/>
                      <a:gd name="T15" fmla="*/ 0 w 83"/>
                      <a:gd name="T16" fmla="*/ 0 h 178"/>
                      <a:gd name="T17" fmla="*/ 83 w 83"/>
                      <a:gd name="T18" fmla="*/ 178 h 178"/>
                    </a:gdLst>
                    <a:ahLst/>
                    <a:cxnLst>
                      <a:cxn ang="T10">
                        <a:pos x="T0" y="T1"/>
                      </a:cxn>
                      <a:cxn ang="T11">
                        <a:pos x="T2" y="T3"/>
                      </a:cxn>
                      <a:cxn ang="T12">
                        <a:pos x="T4" y="T5"/>
                      </a:cxn>
                      <a:cxn ang="T13">
                        <a:pos x="T6" y="T7"/>
                      </a:cxn>
                      <a:cxn ang="T14">
                        <a:pos x="T8" y="T9"/>
                      </a:cxn>
                    </a:cxnLst>
                    <a:rect l="T15" t="T16" r="T17" b="T18"/>
                    <a:pathLst>
                      <a:path w="83" h="178">
                        <a:moveTo>
                          <a:pt x="0" y="0"/>
                        </a:moveTo>
                        <a:lnTo>
                          <a:pt x="83" y="81"/>
                        </a:lnTo>
                        <a:lnTo>
                          <a:pt x="83" y="17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80" name="Rectangle 150"/>
                  <p:cNvSpPr>
                    <a:spLocks noChangeArrowheads="1"/>
                  </p:cNvSpPr>
                  <p:nvPr/>
                </p:nvSpPr>
                <p:spPr bwMode="auto">
                  <a:xfrm>
                    <a:off x="3596" y="2294"/>
                    <a:ext cx="375" cy="97"/>
                  </a:xfrm>
                  <a:prstGeom prst="rect">
                    <a:avLst/>
                  </a:prstGeom>
                  <a:solidFill>
                    <a:srgbClr val="CDE6FF"/>
                  </a:solidFill>
                  <a:ln w="4763">
                    <a:solidFill>
                      <a:schemeClr val="bg2"/>
                    </a:solidFill>
                    <a:miter lim="800000"/>
                    <a:headEnd/>
                    <a:tailEnd/>
                  </a:ln>
                </p:spPr>
                <p:txBody>
                  <a:bodyPr/>
                  <a:lstStyle/>
                  <a:p>
                    <a:endParaRPr lang="en-US"/>
                  </a:p>
                </p:txBody>
              </p:sp>
              <p:sp>
                <p:nvSpPr>
                  <p:cNvPr id="41081" name="Freeform 151"/>
                  <p:cNvSpPr>
                    <a:spLocks/>
                  </p:cNvSpPr>
                  <p:nvPr/>
                </p:nvSpPr>
                <p:spPr bwMode="auto">
                  <a:xfrm>
                    <a:off x="3513" y="2213"/>
                    <a:ext cx="458" cy="81"/>
                  </a:xfrm>
                  <a:custGeom>
                    <a:avLst/>
                    <a:gdLst>
                      <a:gd name="T0" fmla="*/ 376 w 458"/>
                      <a:gd name="T1" fmla="*/ 0 h 81"/>
                      <a:gd name="T2" fmla="*/ 0 w 458"/>
                      <a:gd name="T3" fmla="*/ 0 h 81"/>
                      <a:gd name="T4" fmla="*/ 83 w 458"/>
                      <a:gd name="T5" fmla="*/ 81 h 81"/>
                      <a:gd name="T6" fmla="*/ 458 w 458"/>
                      <a:gd name="T7" fmla="*/ 81 h 81"/>
                      <a:gd name="T8" fmla="*/ 376 w 458"/>
                      <a:gd name="T9" fmla="*/ 0 h 81"/>
                      <a:gd name="T10" fmla="*/ 0 60000 65536"/>
                      <a:gd name="T11" fmla="*/ 0 60000 65536"/>
                      <a:gd name="T12" fmla="*/ 0 60000 65536"/>
                      <a:gd name="T13" fmla="*/ 0 60000 65536"/>
                      <a:gd name="T14" fmla="*/ 0 60000 65536"/>
                      <a:gd name="T15" fmla="*/ 0 w 458"/>
                      <a:gd name="T16" fmla="*/ 0 h 81"/>
                      <a:gd name="T17" fmla="*/ 458 w 458"/>
                      <a:gd name="T18" fmla="*/ 81 h 81"/>
                    </a:gdLst>
                    <a:ahLst/>
                    <a:cxnLst>
                      <a:cxn ang="T10">
                        <a:pos x="T0" y="T1"/>
                      </a:cxn>
                      <a:cxn ang="T11">
                        <a:pos x="T2" y="T3"/>
                      </a:cxn>
                      <a:cxn ang="T12">
                        <a:pos x="T4" y="T5"/>
                      </a:cxn>
                      <a:cxn ang="T13">
                        <a:pos x="T6" y="T7"/>
                      </a:cxn>
                      <a:cxn ang="T14">
                        <a:pos x="T8" y="T9"/>
                      </a:cxn>
                    </a:cxnLst>
                    <a:rect l="T15" t="T16" r="T17" b="T18"/>
                    <a:pathLst>
                      <a:path w="458" h="81">
                        <a:moveTo>
                          <a:pt x="376" y="0"/>
                        </a:moveTo>
                        <a:lnTo>
                          <a:pt x="0" y="0"/>
                        </a:lnTo>
                        <a:lnTo>
                          <a:pt x="83" y="81"/>
                        </a:lnTo>
                        <a:lnTo>
                          <a:pt x="458" y="81"/>
                        </a:lnTo>
                        <a:lnTo>
                          <a:pt x="376"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882880" name="Group 152"/>
                <p:cNvGrpSpPr>
                  <a:grpSpLocks/>
                </p:cNvGrpSpPr>
                <p:nvPr/>
              </p:nvGrpSpPr>
              <p:grpSpPr bwMode="auto">
                <a:xfrm>
                  <a:off x="3095" y="2093"/>
                  <a:ext cx="484" cy="298"/>
                  <a:chOff x="3095" y="2093"/>
                  <a:chExt cx="484" cy="298"/>
                </a:xfrm>
              </p:grpSpPr>
              <p:sp>
                <p:nvSpPr>
                  <p:cNvPr id="41076" name="Freeform 153"/>
                  <p:cNvSpPr>
                    <a:spLocks/>
                  </p:cNvSpPr>
                  <p:nvPr/>
                </p:nvSpPr>
                <p:spPr bwMode="auto">
                  <a:xfrm>
                    <a:off x="3095" y="2093"/>
                    <a:ext cx="206" cy="298"/>
                  </a:xfrm>
                  <a:custGeom>
                    <a:avLst/>
                    <a:gdLst>
                      <a:gd name="T0" fmla="*/ 0 w 206"/>
                      <a:gd name="T1" fmla="*/ 0 h 298"/>
                      <a:gd name="T2" fmla="*/ 206 w 206"/>
                      <a:gd name="T3" fmla="*/ 201 h 298"/>
                      <a:gd name="T4" fmla="*/ 206 w 206"/>
                      <a:gd name="T5" fmla="*/ 298 h 298"/>
                      <a:gd name="T6" fmla="*/ 0 w 206"/>
                      <a:gd name="T7" fmla="*/ 97 h 298"/>
                      <a:gd name="T8" fmla="*/ 0 w 206"/>
                      <a:gd name="T9" fmla="*/ 0 h 298"/>
                      <a:gd name="T10" fmla="*/ 0 60000 65536"/>
                      <a:gd name="T11" fmla="*/ 0 60000 65536"/>
                      <a:gd name="T12" fmla="*/ 0 60000 65536"/>
                      <a:gd name="T13" fmla="*/ 0 60000 65536"/>
                      <a:gd name="T14" fmla="*/ 0 60000 65536"/>
                      <a:gd name="T15" fmla="*/ 0 w 206"/>
                      <a:gd name="T16" fmla="*/ 0 h 298"/>
                      <a:gd name="T17" fmla="*/ 206 w 206"/>
                      <a:gd name="T18" fmla="*/ 298 h 298"/>
                    </a:gdLst>
                    <a:ahLst/>
                    <a:cxnLst>
                      <a:cxn ang="T10">
                        <a:pos x="T0" y="T1"/>
                      </a:cxn>
                      <a:cxn ang="T11">
                        <a:pos x="T2" y="T3"/>
                      </a:cxn>
                      <a:cxn ang="T12">
                        <a:pos x="T4" y="T5"/>
                      </a:cxn>
                      <a:cxn ang="T13">
                        <a:pos x="T6" y="T7"/>
                      </a:cxn>
                      <a:cxn ang="T14">
                        <a:pos x="T8" y="T9"/>
                      </a:cxn>
                    </a:cxnLst>
                    <a:rect l="T15" t="T16" r="T17" b="T18"/>
                    <a:pathLst>
                      <a:path w="206" h="298">
                        <a:moveTo>
                          <a:pt x="0" y="0"/>
                        </a:moveTo>
                        <a:lnTo>
                          <a:pt x="206" y="201"/>
                        </a:lnTo>
                        <a:lnTo>
                          <a:pt x="206" y="29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77" name="Rectangle 154"/>
                  <p:cNvSpPr>
                    <a:spLocks noChangeArrowheads="1"/>
                  </p:cNvSpPr>
                  <p:nvPr/>
                </p:nvSpPr>
                <p:spPr bwMode="auto">
                  <a:xfrm>
                    <a:off x="3301" y="2294"/>
                    <a:ext cx="278" cy="97"/>
                  </a:xfrm>
                  <a:prstGeom prst="rect">
                    <a:avLst/>
                  </a:prstGeom>
                  <a:solidFill>
                    <a:srgbClr val="CDE6FF"/>
                  </a:solidFill>
                  <a:ln w="4763">
                    <a:solidFill>
                      <a:schemeClr val="bg2"/>
                    </a:solidFill>
                    <a:miter lim="800000"/>
                    <a:headEnd/>
                    <a:tailEnd/>
                  </a:ln>
                </p:spPr>
                <p:txBody>
                  <a:bodyPr/>
                  <a:lstStyle/>
                  <a:p>
                    <a:endParaRPr lang="en-US"/>
                  </a:p>
                </p:txBody>
              </p:sp>
              <p:sp>
                <p:nvSpPr>
                  <p:cNvPr id="41078" name="Freeform 155"/>
                  <p:cNvSpPr>
                    <a:spLocks/>
                  </p:cNvSpPr>
                  <p:nvPr/>
                </p:nvSpPr>
                <p:spPr bwMode="auto">
                  <a:xfrm>
                    <a:off x="3095" y="2093"/>
                    <a:ext cx="484" cy="201"/>
                  </a:xfrm>
                  <a:custGeom>
                    <a:avLst/>
                    <a:gdLst>
                      <a:gd name="T0" fmla="*/ 279 w 484"/>
                      <a:gd name="T1" fmla="*/ 0 h 201"/>
                      <a:gd name="T2" fmla="*/ 0 w 484"/>
                      <a:gd name="T3" fmla="*/ 0 h 201"/>
                      <a:gd name="T4" fmla="*/ 206 w 484"/>
                      <a:gd name="T5" fmla="*/ 201 h 201"/>
                      <a:gd name="T6" fmla="*/ 484 w 484"/>
                      <a:gd name="T7" fmla="*/ 201 h 201"/>
                      <a:gd name="T8" fmla="*/ 279 w 484"/>
                      <a:gd name="T9" fmla="*/ 0 h 201"/>
                      <a:gd name="T10" fmla="*/ 0 60000 65536"/>
                      <a:gd name="T11" fmla="*/ 0 60000 65536"/>
                      <a:gd name="T12" fmla="*/ 0 60000 65536"/>
                      <a:gd name="T13" fmla="*/ 0 60000 65536"/>
                      <a:gd name="T14" fmla="*/ 0 60000 65536"/>
                      <a:gd name="T15" fmla="*/ 0 w 484"/>
                      <a:gd name="T16" fmla="*/ 0 h 201"/>
                      <a:gd name="T17" fmla="*/ 484 w 484"/>
                      <a:gd name="T18" fmla="*/ 201 h 201"/>
                    </a:gdLst>
                    <a:ahLst/>
                    <a:cxnLst>
                      <a:cxn ang="T10">
                        <a:pos x="T0" y="T1"/>
                      </a:cxn>
                      <a:cxn ang="T11">
                        <a:pos x="T2" y="T3"/>
                      </a:cxn>
                      <a:cxn ang="T12">
                        <a:pos x="T4" y="T5"/>
                      </a:cxn>
                      <a:cxn ang="T13">
                        <a:pos x="T6" y="T7"/>
                      </a:cxn>
                      <a:cxn ang="T14">
                        <a:pos x="T8" y="T9"/>
                      </a:cxn>
                    </a:cxnLst>
                    <a:rect l="T15" t="T16" r="T17" b="T18"/>
                    <a:pathLst>
                      <a:path w="484" h="201">
                        <a:moveTo>
                          <a:pt x="279" y="0"/>
                        </a:moveTo>
                        <a:lnTo>
                          <a:pt x="0" y="0"/>
                        </a:lnTo>
                        <a:lnTo>
                          <a:pt x="206" y="201"/>
                        </a:lnTo>
                        <a:lnTo>
                          <a:pt x="484" y="201"/>
                        </a:lnTo>
                        <a:lnTo>
                          <a:pt x="279"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882881" name="Group 156"/>
                <p:cNvGrpSpPr>
                  <a:grpSpLocks/>
                </p:cNvGrpSpPr>
                <p:nvPr/>
              </p:nvGrpSpPr>
              <p:grpSpPr bwMode="auto">
                <a:xfrm>
                  <a:off x="3008" y="2226"/>
                  <a:ext cx="277" cy="165"/>
                  <a:chOff x="3008" y="2226"/>
                  <a:chExt cx="277" cy="165"/>
                </a:xfrm>
              </p:grpSpPr>
              <p:sp>
                <p:nvSpPr>
                  <p:cNvPr id="41073" name="Freeform 157"/>
                  <p:cNvSpPr>
                    <a:spLocks/>
                  </p:cNvSpPr>
                  <p:nvPr/>
                </p:nvSpPr>
                <p:spPr bwMode="auto">
                  <a:xfrm>
                    <a:off x="3008" y="2226"/>
                    <a:ext cx="70" cy="165"/>
                  </a:xfrm>
                  <a:custGeom>
                    <a:avLst/>
                    <a:gdLst>
                      <a:gd name="T0" fmla="*/ 0 w 70"/>
                      <a:gd name="T1" fmla="*/ 0 h 165"/>
                      <a:gd name="T2" fmla="*/ 70 w 70"/>
                      <a:gd name="T3" fmla="*/ 68 h 165"/>
                      <a:gd name="T4" fmla="*/ 70 w 70"/>
                      <a:gd name="T5" fmla="*/ 165 h 165"/>
                      <a:gd name="T6" fmla="*/ 0 w 70"/>
                      <a:gd name="T7" fmla="*/ 97 h 165"/>
                      <a:gd name="T8" fmla="*/ 0 w 70"/>
                      <a:gd name="T9" fmla="*/ 0 h 165"/>
                      <a:gd name="T10" fmla="*/ 0 60000 65536"/>
                      <a:gd name="T11" fmla="*/ 0 60000 65536"/>
                      <a:gd name="T12" fmla="*/ 0 60000 65536"/>
                      <a:gd name="T13" fmla="*/ 0 60000 65536"/>
                      <a:gd name="T14" fmla="*/ 0 60000 65536"/>
                      <a:gd name="T15" fmla="*/ 0 w 70"/>
                      <a:gd name="T16" fmla="*/ 0 h 165"/>
                      <a:gd name="T17" fmla="*/ 70 w 70"/>
                      <a:gd name="T18" fmla="*/ 165 h 165"/>
                    </a:gdLst>
                    <a:ahLst/>
                    <a:cxnLst>
                      <a:cxn ang="T10">
                        <a:pos x="T0" y="T1"/>
                      </a:cxn>
                      <a:cxn ang="T11">
                        <a:pos x="T2" y="T3"/>
                      </a:cxn>
                      <a:cxn ang="T12">
                        <a:pos x="T4" y="T5"/>
                      </a:cxn>
                      <a:cxn ang="T13">
                        <a:pos x="T6" y="T7"/>
                      </a:cxn>
                      <a:cxn ang="T14">
                        <a:pos x="T8" y="T9"/>
                      </a:cxn>
                    </a:cxnLst>
                    <a:rect l="T15" t="T16" r="T17" b="T18"/>
                    <a:pathLst>
                      <a:path w="70" h="165">
                        <a:moveTo>
                          <a:pt x="0" y="0"/>
                        </a:moveTo>
                        <a:lnTo>
                          <a:pt x="70" y="68"/>
                        </a:lnTo>
                        <a:lnTo>
                          <a:pt x="70" y="16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74" name="Rectangle 158"/>
                  <p:cNvSpPr>
                    <a:spLocks noChangeArrowheads="1"/>
                  </p:cNvSpPr>
                  <p:nvPr/>
                </p:nvSpPr>
                <p:spPr bwMode="auto">
                  <a:xfrm>
                    <a:off x="3078" y="2294"/>
                    <a:ext cx="207" cy="97"/>
                  </a:xfrm>
                  <a:prstGeom prst="rect">
                    <a:avLst/>
                  </a:prstGeom>
                  <a:solidFill>
                    <a:srgbClr val="CDE6FF"/>
                  </a:solidFill>
                  <a:ln w="4763">
                    <a:solidFill>
                      <a:schemeClr val="bg2"/>
                    </a:solidFill>
                    <a:miter lim="800000"/>
                    <a:headEnd/>
                    <a:tailEnd/>
                  </a:ln>
                </p:spPr>
                <p:txBody>
                  <a:bodyPr/>
                  <a:lstStyle/>
                  <a:p>
                    <a:endParaRPr lang="en-US"/>
                  </a:p>
                </p:txBody>
              </p:sp>
              <p:sp>
                <p:nvSpPr>
                  <p:cNvPr id="41075" name="Freeform 159"/>
                  <p:cNvSpPr>
                    <a:spLocks/>
                  </p:cNvSpPr>
                  <p:nvPr/>
                </p:nvSpPr>
                <p:spPr bwMode="auto">
                  <a:xfrm>
                    <a:off x="3008" y="2226"/>
                    <a:ext cx="277" cy="68"/>
                  </a:xfrm>
                  <a:custGeom>
                    <a:avLst/>
                    <a:gdLst>
                      <a:gd name="T0" fmla="*/ 207 w 277"/>
                      <a:gd name="T1" fmla="*/ 0 h 68"/>
                      <a:gd name="T2" fmla="*/ 0 w 277"/>
                      <a:gd name="T3" fmla="*/ 0 h 68"/>
                      <a:gd name="T4" fmla="*/ 70 w 277"/>
                      <a:gd name="T5" fmla="*/ 68 h 68"/>
                      <a:gd name="T6" fmla="*/ 277 w 277"/>
                      <a:gd name="T7" fmla="*/ 68 h 68"/>
                      <a:gd name="T8" fmla="*/ 207 w 277"/>
                      <a:gd name="T9" fmla="*/ 0 h 68"/>
                      <a:gd name="T10" fmla="*/ 0 60000 65536"/>
                      <a:gd name="T11" fmla="*/ 0 60000 65536"/>
                      <a:gd name="T12" fmla="*/ 0 60000 65536"/>
                      <a:gd name="T13" fmla="*/ 0 60000 65536"/>
                      <a:gd name="T14" fmla="*/ 0 60000 65536"/>
                      <a:gd name="T15" fmla="*/ 0 w 277"/>
                      <a:gd name="T16" fmla="*/ 0 h 68"/>
                      <a:gd name="T17" fmla="*/ 277 w 277"/>
                      <a:gd name="T18" fmla="*/ 68 h 68"/>
                    </a:gdLst>
                    <a:ahLst/>
                    <a:cxnLst>
                      <a:cxn ang="T10">
                        <a:pos x="T0" y="T1"/>
                      </a:cxn>
                      <a:cxn ang="T11">
                        <a:pos x="T2" y="T3"/>
                      </a:cxn>
                      <a:cxn ang="T12">
                        <a:pos x="T4" y="T5"/>
                      </a:cxn>
                      <a:cxn ang="T13">
                        <a:pos x="T6" y="T7"/>
                      </a:cxn>
                      <a:cxn ang="T14">
                        <a:pos x="T8" y="T9"/>
                      </a:cxn>
                    </a:cxnLst>
                    <a:rect l="T15" t="T16" r="T17" b="T18"/>
                    <a:pathLst>
                      <a:path w="277" h="68">
                        <a:moveTo>
                          <a:pt x="207" y="0"/>
                        </a:moveTo>
                        <a:lnTo>
                          <a:pt x="0" y="0"/>
                        </a:lnTo>
                        <a:lnTo>
                          <a:pt x="70" y="68"/>
                        </a:lnTo>
                        <a:lnTo>
                          <a:pt x="277" y="68"/>
                        </a:lnTo>
                        <a:lnTo>
                          <a:pt x="20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882882" name="Group 160"/>
                <p:cNvGrpSpPr>
                  <a:grpSpLocks/>
                </p:cNvGrpSpPr>
                <p:nvPr/>
              </p:nvGrpSpPr>
              <p:grpSpPr bwMode="auto">
                <a:xfrm>
                  <a:off x="2765" y="2213"/>
                  <a:ext cx="300" cy="178"/>
                  <a:chOff x="2765" y="2213"/>
                  <a:chExt cx="300" cy="178"/>
                </a:xfrm>
              </p:grpSpPr>
              <p:sp>
                <p:nvSpPr>
                  <p:cNvPr id="41070" name="Freeform 161"/>
                  <p:cNvSpPr>
                    <a:spLocks/>
                  </p:cNvSpPr>
                  <p:nvPr/>
                </p:nvSpPr>
                <p:spPr bwMode="auto">
                  <a:xfrm>
                    <a:off x="2765" y="2213"/>
                    <a:ext cx="83" cy="178"/>
                  </a:xfrm>
                  <a:custGeom>
                    <a:avLst/>
                    <a:gdLst>
                      <a:gd name="T0" fmla="*/ 0 w 83"/>
                      <a:gd name="T1" fmla="*/ 0 h 178"/>
                      <a:gd name="T2" fmla="*/ 83 w 83"/>
                      <a:gd name="T3" fmla="*/ 81 h 178"/>
                      <a:gd name="T4" fmla="*/ 83 w 83"/>
                      <a:gd name="T5" fmla="*/ 178 h 178"/>
                      <a:gd name="T6" fmla="*/ 0 w 83"/>
                      <a:gd name="T7" fmla="*/ 97 h 178"/>
                      <a:gd name="T8" fmla="*/ 0 w 83"/>
                      <a:gd name="T9" fmla="*/ 0 h 178"/>
                      <a:gd name="T10" fmla="*/ 0 60000 65536"/>
                      <a:gd name="T11" fmla="*/ 0 60000 65536"/>
                      <a:gd name="T12" fmla="*/ 0 60000 65536"/>
                      <a:gd name="T13" fmla="*/ 0 60000 65536"/>
                      <a:gd name="T14" fmla="*/ 0 60000 65536"/>
                      <a:gd name="T15" fmla="*/ 0 w 83"/>
                      <a:gd name="T16" fmla="*/ 0 h 178"/>
                      <a:gd name="T17" fmla="*/ 83 w 83"/>
                      <a:gd name="T18" fmla="*/ 178 h 178"/>
                    </a:gdLst>
                    <a:ahLst/>
                    <a:cxnLst>
                      <a:cxn ang="T10">
                        <a:pos x="T0" y="T1"/>
                      </a:cxn>
                      <a:cxn ang="T11">
                        <a:pos x="T2" y="T3"/>
                      </a:cxn>
                      <a:cxn ang="T12">
                        <a:pos x="T4" y="T5"/>
                      </a:cxn>
                      <a:cxn ang="T13">
                        <a:pos x="T6" y="T7"/>
                      </a:cxn>
                      <a:cxn ang="T14">
                        <a:pos x="T8" y="T9"/>
                      </a:cxn>
                    </a:cxnLst>
                    <a:rect l="T15" t="T16" r="T17" b="T18"/>
                    <a:pathLst>
                      <a:path w="83" h="178">
                        <a:moveTo>
                          <a:pt x="0" y="0"/>
                        </a:moveTo>
                        <a:lnTo>
                          <a:pt x="83" y="81"/>
                        </a:lnTo>
                        <a:lnTo>
                          <a:pt x="83" y="17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71" name="Rectangle 162"/>
                  <p:cNvSpPr>
                    <a:spLocks noChangeArrowheads="1"/>
                  </p:cNvSpPr>
                  <p:nvPr/>
                </p:nvSpPr>
                <p:spPr bwMode="auto">
                  <a:xfrm>
                    <a:off x="2848" y="2294"/>
                    <a:ext cx="217" cy="97"/>
                  </a:xfrm>
                  <a:prstGeom prst="rect">
                    <a:avLst/>
                  </a:prstGeom>
                  <a:solidFill>
                    <a:srgbClr val="CDE6FF"/>
                  </a:solidFill>
                  <a:ln w="4763">
                    <a:solidFill>
                      <a:schemeClr val="bg2"/>
                    </a:solidFill>
                    <a:miter lim="800000"/>
                    <a:headEnd/>
                    <a:tailEnd/>
                  </a:ln>
                </p:spPr>
                <p:txBody>
                  <a:bodyPr/>
                  <a:lstStyle/>
                  <a:p>
                    <a:endParaRPr lang="en-US"/>
                  </a:p>
                </p:txBody>
              </p:sp>
              <p:sp>
                <p:nvSpPr>
                  <p:cNvPr id="41072" name="Freeform 163"/>
                  <p:cNvSpPr>
                    <a:spLocks/>
                  </p:cNvSpPr>
                  <p:nvPr/>
                </p:nvSpPr>
                <p:spPr bwMode="auto">
                  <a:xfrm>
                    <a:off x="2765" y="2213"/>
                    <a:ext cx="300" cy="81"/>
                  </a:xfrm>
                  <a:custGeom>
                    <a:avLst/>
                    <a:gdLst>
                      <a:gd name="T0" fmla="*/ 217 w 300"/>
                      <a:gd name="T1" fmla="*/ 0 h 81"/>
                      <a:gd name="T2" fmla="*/ 0 w 300"/>
                      <a:gd name="T3" fmla="*/ 0 h 81"/>
                      <a:gd name="T4" fmla="*/ 83 w 300"/>
                      <a:gd name="T5" fmla="*/ 81 h 81"/>
                      <a:gd name="T6" fmla="*/ 300 w 300"/>
                      <a:gd name="T7" fmla="*/ 81 h 81"/>
                      <a:gd name="T8" fmla="*/ 217 w 300"/>
                      <a:gd name="T9" fmla="*/ 0 h 81"/>
                      <a:gd name="T10" fmla="*/ 0 60000 65536"/>
                      <a:gd name="T11" fmla="*/ 0 60000 65536"/>
                      <a:gd name="T12" fmla="*/ 0 60000 65536"/>
                      <a:gd name="T13" fmla="*/ 0 60000 65536"/>
                      <a:gd name="T14" fmla="*/ 0 60000 65536"/>
                      <a:gd name="T15" fmla="*/ 0 w 300"/>
                      <a:gd name="T16" fmla="*/ 0 h 81"/>
                      <a:gd name="T17" fmla="*/ 300 w 300"/>
                      <a:gd name="T18" fmla="*/ 81 h 81"/>
                    </a:gdLst>
                    <a:ahLst/>
                    <a:cxnLst>
                      <a:cxn ang="T10">
                        <a:pos x="T0" y="T1"/>
                      </a:cxn>
                      <a:cxn ang="T11">
                        <a:pos x="T2" y="T3"/>
                      </a:cxn>
                      <a:cxn ang="T12">
                        <a:pos x="T4" y="T5"/>
                      </a:cxn>
                      <a:cxn ang="T13">
                        <a:pos x="T6" y="T7"/>
                      </a:cxn>
                      <a:cxn ang="T14">
                        <a:pos x="T8" y="T9"/>
                      </a:cxn>
                    </a:cxnLst>
                    <a:rect l="T15" t="T16" r="T17" b="T18"/>
                    <a:pathLst>
                      <a:path w="300" h="81">
                        <a:moveTo>
                          <a:pt x="217" y="0"/>
                        </a:moveTo>
                        <a:lnTo>
                          <a:pt x="0" y="0"/>
                        </a:lnTo>
                        <a:lnTo>
                          <a:pt x="83" y="81"/>
                        </a:lnTo>
                        <a:lnTo>
                          <a:pt x="300" y="81"/>
                        </a:lnTo>
                        <a:lnTo>
                          <a:pt x="21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882883" name="Group 164"/>
                <p:cNvGrpSpPr>
                  <a:grpSpLocks/>
                </p:cNvGrpSpPr>
                <p:nvPr/>
              </p:nvGrpSpPr>
              <p:grpSpPr bwMode="auto">
                <a:xfrm>
                  <a:off x="2370" y="2239"/>
                  <a:ext cx="462" cy="152"/>
                  <a:chOff x="2370" y="2239"/>
                  <a:chExt cx="462" cy="152"/>
                </a:xfrm>
              </p:grpSpPr>
              <p:sp>
                <p:nvSpPr>
                  <p:cNvPr id="41067" name="Freeform 165"/>
                  <p:cNvSpPr>
                    <a:spLocks/>
                  </p:cNvSpPr>
                  <p:nvPr/>
                </p:nvSpPr>
                <p:spPr bwMode="auto">
                  <a:xfrm>
                    <a:off x="2370" y="2239"/>
                    <a:ext cx="57" cy="152"/>
                  </a:xfrm>
                  <a:custGeom>
                    <a:avLst/>
                    <a:gdLst>
                      <a:gd name="T0" fmla="*/ 0 w 57"/>
                      <a:gd name="T1" fmla="*/ 0 h 152"/>
                      <a:gd name="T2" fmla="*/ 57 w 57"/>
                      <a:gd name="T3" fmla="*/ 55 h 152"/>
                      <a:gd name="T4" fmla="*/ 57 w 57"/>
                      <a:gd name="T5" fmla="*/ 152 h 152"/>
                      <a:gd name="T6" fmla="*/ 0 w 57"/>
                      <a:gd name="T7" fmla="*/ 97 h 152"/>
                      <a:gd name="T8" fmla="*/ 0 w 57"/>
                      <a:gd name="T9" fmla="*/ 0 h 152"/>
                      <a:gd name="T10" fmla="*/ 0 60000 65536"/>
                      <a:gd name="T11" fmla="*/ 0 60000 65536"/>
                      <a:gd name="T12" fmla="*/ 0 60000 65536"/>
                      <a:gd name="T13" fmla="*/ 0 60000 65536"/>
                      <a:gd name="T14" fmla="*/ 0 60000 65536"/>
                      <a:gd name="T15" fmla="*/ 0 w 57"/>
                      <a:gd name="T16" fmla="*/ 0 h 152"/>
                      <a:gd name="T17" fmla="*/ 57 w 57"/>
                      <a:gd name="T18" fmla="*/ 152 h 152"/>
                    </a:gdLst>
                    <a:ahLst/>
                    <a:cxnLst>
                      <a:cxn ang="T10">
                        <a:pos x="T0" y="T1"/>
                      </a:cxn>
                      <a:cxn ang="T11">
                        <a:pos x="T2" y="T3"/>
                      </a:cxn>
                      <a:cxn ang="T12">
                        <a:pos x="T4" y="T5"/>
                      </a:cxn>
                      <a:cxn ang="T13">
                        <a:pos x="T6" y="T7"/>
                      </a:cxn>
                      <a:cxn ang="T14">
                        <a:pos x="T8" y="T9"/>
                      </a:cxn>
                    </a:cxnLst>
                    <a:rect l="T15" t="T16" r="T17" b="T18"/>
                    <a:pathLst>
                      <a:path w="57" h="152">
                        <a:moveTo>
                          <a:pt x="0" y="0"/>
                        </a:moveTo>
                        <a:lnTo>
                          <a:pt x="57" y="55"/>
                        </a:lnTo>
                        <a:lnTo>
                          <a:pt x="57" y="152"/>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68" name="Rectangle 166"/>
                  <p:cNvSpPr>
                    <a:spLocks noChangeArrowheads="1"/>
                  </p:cNvSpPr>
                  <p:nvPr/>
                </p:nvSpPr>
                <p:spPr bwMode="auto">
                  <a:xfrm>
                    <a:off x="2427" y="2294"/>
                    <a:ext cx="405" cy="97"/>
                  </a:xfrm>
                  <a:prstGeom prst="rect">
                    <a:avLst/>
                  </a:prstGeom>
                  <a:solidFill>
                    <a:srgbClr val="CDE6FF"/>
                  </a:solidFill>
                  <a:ln w="4763">
                    <a:solidFill>
                      <a:schemeClr val="bg2"/>
                    </a:solidFill>
                    <a:miter lim="800000"/>
                    <a:headEnd/>
                    <a:tailEnd/>
                  </a:ln>
                </p:spPr>
                <p:txBody>
                  <a:bodyPr/>
                  <a:lstStyle/>
                  <a:p>
                    <a:endParaRPr lang="en-US"/>
                  </a:p>
                </p:txBody>
              </p:sp>
              <p:sp>
                <p:nvSpPr>
                  <p:cNvPr id="41069" name="Freeform 167"/>
                  <p:cNvSpPr>
                    <a:spLocks/>
                  </p:cNvSpPr>
                  <p:nvPr/>
                </p:nvSpPr>
                <p:spPr bwMode="auto">
                  <a:xfrm>
                    <a:off x="2370" y="2239"/>
                    <a:ext cx="462" cy="55"/>
                  </a:xfrm>
                  <a:custGeom>
                    <a:avLst/>
                    <a:gdLst>
                      <a:gd name="T0" fmla="*/ 405 w 462"/>
                      <a:gd name="T1" fmla="*/ 0 h 55"/>
                      <a:gd name="T2" fmla="*/ 0 w 462"/>
                      <a:gd name="T3" fmla="*/ 0 h 55"/>
                      <a:gd name="T4" fmla="*/ 57 w 462"/>
                      <a:gd name="T5" fmla="*/ 55 h 55"/>
                      <a:gd name="T6" fmla="*/ 462 w 462"/>
                      <a:gd name="T7" fmla="*/ 55 h 55"/>
                      <a:gd name="T8" fmla="*/ 405 w 462"/>
                      <a:gd name="T9" fmla="*/ 0 h 55"/>
                      <a:gd name="T10" fmla="*/ 0 60000 65536"/>
                      <a:gd name="T11" fmla="*/ 0 60000 65536"/>
                      <a:gd name="T12" fmla="*/ 0 60000 65536"/>
                      <a:gd name="T13" fmla="*/ 0 60000 65536"/>
                      <a:gd name="T14" fmla="*/ 0 60000 65536"/>
                      <a:gd name="T15" fmla="*/ 0 w 462"/>
                      <a:gd name="T16" fmla="*/ 0 h 55"/>
                      <a:gd name="T17" fmla="*/ 462 w 462"/>
                      <a:gd name="T18" fmla="*/ 55 h 55"/>
                    </a:gdLst>
                    <a:ahLst/>
                    <a:cxnLst>
                      <a:cxn ang="T10">
                        <a:pos x="T0" y="T1"/>
                      </a:cxn>
                      <a:cxn ang="T11">
                        <a:pos x="T2" y="T3"/>
                      </a:cxn>
                      <a:cxn ang="T12">
                        <a:pos x="T4" y="T5"/>
                      </a:cxn>
                      <a:cxn ang="T13">
                        <a:pos x="T6" y="T7"/>
                      </a:cxn>
                      <a:cxn ang="T14">
                        <a:pos x="T8" y="T9"/>
                      </a:cxn>
                    </a:cxnLst>
                    <a:rect l="T15" t="T16" r="T17" b="T18"/>
                    <a:pathLst>
                      <a:path w="462" h="55">
                        <a:moveTo>
                          <a:pt x="405" y="0"/>
                        </a:moveTo>
                        <a:lnTo>
                          <a:pt x="0" y="0"/>
                        </a:lnTo>
                        <a:lnTo>
                          <a:pt x="57" y="55"/>
                        </a:lnTo>
                        <a:lnTo>
                          <a:pt x="462" y="55"/>
                        </a:lnTo>
                        <a:lnTo>
                          <a:pt x="405"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882884" name="Group 168"/>
                <p:cNvGrpSpPr>
                  <a:grpSpLocks/>
                </p:cNvGrpSpPr>
                <p:nvPr/>
              </p:nvGrpSpPr>
              <p:grpSpPr bwMode="auto">
                <a:xfrm>
                  <a:off x="2021" y="2236"/>
                  <a:ext cx="396" cy="155"/>
                  <a:chOff x="2021" y="2236"/>
                  <a:chExt cx="396" cy="155"/>
                </a:xfrm>
              </p:grpSpPr>
              <p:sp>
                <p:nvSpPr>
                  <p:cNvPr id="41064" name="Freeform 169"/>
                  <p:cNvSpPr>
                    <a:spLocks/>
                  </p:cNvSpPr>
                  <p:nvPr/>
                </p:nvSpPr>
                <p:spPr bwMode="auto">
                  <a:xfrm>
                    <a:off x="2021" y="2236"/>
                    <a:ext cx="59" cy="155"/>
                  </a:xfrm>
                  <a:custGeom>
                    <a:avLst/>
                    <a:gdLst>
                      <a:gd name="T0" fmla="*/ 0 w 59"/>
                      <a:gd name="T1" fmla="*/ 0 h 155"/>
                      <a:gd name="T2" fmla="*/ 59 w 59"/>
                      <a:gd name="T3" fmla="*/ 58 h 155"/>
                      <a:gd name="T4" fmla="*/ 59 w 59"/>
                      <a:gd name="T5" fmla="*/ 155 h 155"/>
                      <a:gd name="T6" fmla="*/ 0 w 59"/>
                      <a:gd name="T7" fmla="*/ 97 h 155"/>
                      <a:gd name="T8" fmla="*/ 0 w 59"/>
                      <a:gd name="T9" fmla="*/ 0 h 155"/>
                      <a:gd name="T10" fmla="*/ 0 60000 65536"/>
                      <a:gd name="T11" fmla="*/ 0 60000 65536"/>
                      <a:gd name="T12" fmla="*/ 0 60000 65536"/>
                      <a:gd name="T13" fmla="*/ 0 60000 65536"/>
                      <a:gd name="T14" fmla="*/ 0 60000 65536"/>
                      <a:gd name="T15" fmla="*/ 0 w 59"/>
                      <a:gd name="T16" fmla="*/ 0 h 155"/>
                      <a:gd name="T17" fmla="*/ 59 w 59"/>
                      <a:gd name="T18" fmla="*/ 155 h 155"/>
                    </a:gdLst>
                    <a:ahLst/>
                    <a:cxnLst>
                      <a:cxn ang="T10">
                        <a:pos x="T0" y="T1"/>
                      </a:cxn>
                      <a:cxn ang="T11">
                        <a:pos x="T2" y="T3"/>
                      </a:cxn>
                      <a:cxn ang="T12">
                        <a:pos x="T4" y="T5"/>
                      </a:cxn>
                      <a:cxn ang="T13">
                        <a:pos x="T6" y="T7"/>
                      </a:cxn>
                      <a:cxn ang="T14">
                        <a:pos x="T8" y="T9"/>
                      </a:cxn>
                    </a:cxnLst>
                    <a:rect l="T15" t="T16" r="T17" b="T18"/>
                    <a:pathLst>
                      <a:path w="59" h="155">
                        <a:moveTo>
                          <a:pt x="0" y="0"/>
                        </a:moveTo>
                        <a:lnTo>
                          <a:pt x="59" y="58"/>
                        </a:lnTo>
                        <a:lnTo>
                          <a:pt x="59" y="15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41065" name="Rectangle 170"/>
                  <p:cNvSpPr>
                    <a:spLocks noChangeArrowheads="1"/>
                  </p:cNvSpPr>
                  <p:nvPr/>
                </p:nvSpPr>
                <p:spPr bwMode="auto">
                  <a:xfrm>
                    <a:off x="2080" y="2294"/>
                    <a:ext cx="337" cy="97"/>
                  </a:xfrm>
                  <a:prstGeom prst="rect">
                    <a:avLst/>
                  </a:prstGeom>
                  <a:solidFill>
                    <a:srgbClr val="CDE6FF"/>
                  </a:solidFill>
                  <a:ln w="4763">
                    <a:solidFill>
                      <a:schemeClr val="bg2"/>
                    </a:solidFill>
                    <a:miter lim="800000"/>
                    <a:headEnd/>
                    <a:tailEnd/>
                  </a:ln>
                </p:spPr>
                <p:txBody>
                  <a:bodyPr/>
                  <a:lstStyle/>
                  <a:p>
                    <a:endParaRPr lang="en-US"/>
                  </a:p>
                </p:txBody>
              </p:sp>
              <p:sp>
                <p:nvSpPr>
                  <p:cNvPr id="41066" name="Freeform 171"/>
                  <p:cNvSpPr>
                    <a:spLocks/>
                  </p:cNvSpPr>
                  <p:nvPr/>
                </p:nvSpPr>
                <p:spPr bwMode="auto">
                  <a:xfrm>
                    <a:off x="2021" y="2236"/>
                    <a:ext cx="396" cy="58"/>
                  </a:xfrm>
                  <a:custGeom>
                    <a:avLst/>
                    <a:gdLst>
                      <a:gd name="T0" fmla="*/ 336 w 396"/>
                      <a:gd name="T1" fmla="*/ 0 h 58"/>
                      <a:gd name="T2" fmla="*/ 0 w 396"/>
                      <a:gd name="T3" fmla="*/ 0 h 58"/>
                      <a:gd name="T4" fmla="*/ 59 w 396"/>
                      <a:gd name="T5" fmla="*/ 58 h 58"/>
                      <a:gd name="T6" fmla="*/ 396 w 396"/>
                      <a:gd name="T7" fmla="*/ 58 h 58"/>
                      <a:gd name="T8" fmla="*/ 336 w 396"/>
                      <a:gd name="T9" fmla="*/ 0 h 58"/>
                      <a:gd name="T10" fmla="*/ 0 60000 65536"/>
                      <a:gd name="T11" fmla="*/ 0 60000 65536"/>
                      <a:gd name="T12" fmla="*/ 0 60000 65536"/>
                      <a:gd name="T13" fmla="*/ 0 60000 65536"/>
                      <a:gd name="T14" fmla="*/ 0 60000 65536"/>
                      <a:gd name="T15" fmla="*/ 0 w 396"/>
                      <a:gd name="T16" fmla="*/ 0 h 58"/>
                      <a:gd name="T17" fmla="*/ 396 w 396"/>
                      <a:gd name="T18" fmla="*/ 58 h 58"/>
                    </a:gdLst>
                    <a:ahLst/>
                    <a:cxnLst>
                      <a:cxn ang="T10">
                        <a:pos x="T0" y="T1"/>
                      </a:cxn>
                      <a:cxn ang="T11">
                        <a:pos x="T2" y="T3"/>
                      </a:cxn>
                      <a:cxn ang="T12">
                        <a:pos x="T4" y="T5"/>
                      </a:cxn>
                      <a:cxn ang="T13">
                        <a:pos x="T6" y="T7"/>
                      </a:cxn>
                      <a:cxn ang="T14">
                        <a:pos x="T8" y="T9"/>
                      </a:cxn>
                    </a:cxnLst>
                    <a:rect l="T15" t="T16" r="T17" b="T18"/>
                    <a:pathLst>
                      <a:path w="396" h="58">
                        <a:moveTo>
                          <a:pt x="336" y="0"/>
                        </a:moveTo>
                        <a:lnTo>
                          <a:pt x="0" y="0"/>
                        </a:lnTo>
                        <a:lnTo>
                          <a:pt x="59" y="58"/>
                        </a:lnTo>
                        <a:lnTo>
                          <a:pt x="396" y="58"/>
                        </a:lnTo>
                        <a:lnTo>
                          <a:pt x="336" y="0"/>
                        </a:lnTo>
                        <a:close/>
                      </a:path>
                    </a:pathLst>
                  </a:custGeom>
                  <a:solidFill>
                    <a:srgbClr val="CDE6FF"/>
                  </a:solidFill>
                  <a:ln w="4763">
                    <a:solidFill>
                      <a:schemeClr val="bg2"/>
                    </a:solidFill>
                    <a:prstDash val="solid"/>
                    <a:round/>
                    <a:headEnd/>
                    <a:tailEnd/>
                  </a:ln>
                </p:spPr>
                <p:txBody>
                  <a:bodyPr/>
                  <a:lstStyle/>
                  <a:p>
                    <a:endParaRPr lang="en-US"/>
                  </a:p>
                </p:txBody>
              </p:sp>
            </p:grpSp>
          </p:grpSp>
          <p:sp>
            <p:nvSpPr>
              <p:cNvPr id="41013" name="Line 172"/>
              <p:cNvSpPr>
                <a:spLocks noChangeShapeType="1"/>
              </p:cNvSpPr>
              <p:nvPr/>
            </p:nvSpPr>
            <p:spPr bwMode="auto">
              <a:xfrm flipV="1">
                <a:off x="1829" y="1959"/>
                <a:ext cx="700" cy="81"/>
              </a:xfrm>
              <a:prstGeom prst="line">
                <a:avLst/>
              </a:prstGeom>
              <a:noFill/>
              <a:ln w="3175">
                <a:solidFill>
                  <a:schemeClr val="bg2"/>
                </a:solidFill>
                <a:round/>
                <a:headEnd/>
                <a:tailEnd/>
              </a:ln>
            </p:spPr>
            <p:txBody>
              <a:bodyPr/>
              <a:lstStyle/>
              <a:p>
                <a:endParaRPr lang="en-US"/>
              </a:p>
            </p:txBody>
          </p:sp>
          <p:sp>
            <p:nvSpPr>
              <p:cNvPr id="41014" name="Line 173"/>
              <p:cNvSpPr>
                <a:spLocks noChangeShapeType="1"/>
              </p:cNvSpPr>
              <p:nvPr/>
            </p:nvSpPr>
            <p:spPr bwMode="auto">
              <a:xfrm flipH="1" flipV="1">
                <a:off x="1752" y="1962"/>
                <a:ext cx="861" cy="78"/>
              </a:xfrm>
              <a:prstGeom prst="line">
                <a:avLst/>
              </a:prstGeom>
              <a:noFill/>
              <a:ln w="3175">
                <a:solidFill>
                  <a:schemeClr val="bg2"/>
                </a:solidFill>
                <a:round/>
                <a:headEnd/>
                <a:tailEnd/>
              </a:ln>
            </p:spPr>
            <p:txBody>
              <a:bodyPr/>
              <a:lstStyle/>
              <a:p>
                <a:endParaRPr lang="en-US"/>
              </a:p>
            </p:txBody>
          </p:sp>
          <p:sp>
            <p:nvSpPr>
              <p:cNvPr id="41015" name="Oval 174"/>
              <p:cNvSpPr>
                <a:spLocks noChangeArrowheads="1"/>
              </p:cNvSpPr>
              <p:nvPr/>
            </p:nvSpPr>
            <p:spPr bwMode="auto">
              <a:xfrm>
                <a:off x="2114" y="1981"/>
                <a:ext cx="127" cy="38"/>
              </a:xfrm>
              <a:prstGeom prst="ellipse">
                <a:avLst/>
              </a:prstGeom>
              <a:solidFill>
                <a:srgbClr val="CDE6FF"/>
              </a:solidFill>
              <a:ln w="3175">
                <a:solidFill>
                  <a:schemeClr val="bg2"/>
                </a:solidFill>
                <a:round/>
                <a:headEnd/>
                <a:tailEnd/>
              </a:ln>
            </p:spPr>
            <p:txBody>
              <a:bodyPr/>
              <a:lstStyle/>
              <a:p>
                <a:endParaRPr lang="en-US"/>
              </a:p>
            </p:txBody>
          </p:sp>
          <p:sp>
            <p:nvSpPr>
              <p:cNvPr id="41016" name="Line 175"/>
              <p:cNvSpPr>
                <a:spLocks noChangeShapeType="1"/>
              </p:cNvSpPr>
              <p:nvPr/>
            </p:nvSpPr>
            <p:spPr bwMode="auto">
              <a:xfrm>
                <a:off x="2608" y="2002"/>
                <a:ext cx="311" cy="1"/>
              </a:xfrm>
              <a:prstGeom prst="line">
                <a:avLst/>
              </a:prstGeom>
              <a:noFill/>
              <a:ln w="3175">
                <a:solidFill>
                  <a:schemeClr val="bg2"/>
                </a:solidFill>
                <a:round/>
                <a:headEnd/>
                <a:tailEnd/>
              </a:ln>
            </p:spPr>
            <p:txBody>
              <a:bodyPr/>
              <a:lstStyle/>
              <a:p>
                <a:endParaRPr lang="en-US"/>
              </a:p>
            </p:txBody>
          </p:sp>
          <p:sp>
            <p:nvSpPr>
              <p:cNvPr id="41017" name="Line 176"/>
              <p:cNvSpPr>
                <a:spLocks noChangeShapeType="1"/>
              </p:cNvSpPr>
              <p:nvPr/>
            </p:nvSpPr>
            <p:spPr bwMode="auto">
              <a:xfrm flipH="1" flipV="1">
                <a:off x="2717" y="1959"/>
                <a:ext cx="81" cy="82"/>
              </a:xfrm>
              <a:prstGeom prst="line">
                <a:avLst/>
              </a:prstGeom>
              <a:noFill/>
              <a:ln w="3175">
                <a:solidFill>
                  <a:schemeClr val="bg2"/>
                </a:solidFill>
                <a:round/>
                <a:headEnd/>
                <a:tailEnd/>
              </a:ln>
            </p:spPr>
            <p:txBody>
              <a:bodyPr/>
              <a:lstStyle/>
              <a:p>
                <a:endParaRPr lang="en-US"/>
              </a:p>
            </p:txBody>
          </p:sp>
          <p:sp>
            <p:nvSpPr>
              <p:cNvPr id="41018" name="Line 177"/>
              <p:cNvSpPr>
                <a:spLocks noChangeShapeType="1"/>
              </p:cNvSpPr>
              <p:nvPr/>
            </p:nvSpPr>
            <p:spPr bwMode="auto">
              <a:xfrm>
                <a:off x="2801" y="2041"/>
                <a:ext cx="1" cy="97"/>
              </a:xfrm>
              <a:prstGeom prst="line">
                <a:avLst/>
              </a:prstGeom>
              <a:noFill/>
              <a:ln w="3175">
                <a:solidFill>
                  <a:schemeClr val="bg2"/>
                </a:solidFill>
                <a:round/>
                <a:headEnd/>
                <a:tailEnd/>
              </a:ln>
            </p:spPr>
            <p:txBody>
              <a:bodyPr/>
              <a:lstStyle/>
              <a:p>
                <a:endParaRPr lang="en-US"/>
              </a:p>
            </p:txBody>
          </p:sp>
          <p:sp>
            <p:nvSpPr>
              <p:cNvPr id="41019" name="Line 178"/>
              <p:cNvSpPr>
                <a:spLocks noChangeShapeType="1"/>
              </p:cNvSpPr>
              <p:nvPr/>
            </p:nvSpPr>
            <p:spPr bwMode="auto">
              <a:xfrm flipV="1">
                <a:off x="1897" y="2108"/>
                <a:ext cx="1" cy="94"/>
              </a:xfrm>
              <a:prstGeom prst="line">
                <a:avLst/>
              </a:prstGeom>
              <a:noFill/>
              <a:ln w="3175">
                <a:solidFill>
                  <a:schemeClr val="bg2"/>
                </a:solidFill>
                <a:round/>
                <a:headEnd/>
                <a:tailEnd/>
              </a:ln>
            </p:spPr>
            <p:txBody>
              <a:bodyPr/>
              <a:lstStyle/>
              <a:p>
                <a:endParaRPr lang="en-US"/>
              </a:p>
            </p:txBody>
          </p:sp>
          <p:sp>
            <p:nvSpPr>
              <p:cNvPr id="41020" name="Line 179"/>
              <p:cNvSpPr>
                <a:spLocks noChangeShapeType="1"/>
              </p:cNvSpPr>
              <p:nvPr/>
            </p:nvSpPr>
            <p:spPr bwMode="auto">
              <a:xfrm flipV="1">
                <a:off x="1956" y="2168"/>
                <a:ext cx="1" cy="93"/>
              </a:xfrm>
              <a:prstGeom prst="line">
                <a:avLst/>
              </a:prstGeom>
              <a:noFill/>
              <a:ln w="3175">
                <a:solidFill>
                  <a:schemeClr val="bg2"/>
                </a:solidFill>
                <a:round/>
                <a:headEnd/>
                <a:tailEnd/>
              </a:ln>
            </p:spPr>
            <p:txBody>
              <a:bodyPr/>
              <a:lstStyle/>
              <a:p>
                <a:endParaRPr lang="en-US"/>
              </a:p>
            </p:txBody>
          </p:sp>
          <p:sp>
            <p:nvSpPr>
              <p:cNvPr id="41021" name="Line 180"/>
              <p:cNvSpPr>
                <a:spLocks noChangeShapeType="1"/>
              </p:cNvSpPr>
              <p:nvPr/>
            </p:nvSpPr>
            <p:spPr bwMode="auto">
              <a:xfrm>
                <a:off x="1897" y="2108"/>
                <a:ext cx="96" cy="1"/>
              </a:xfrm>
              <a:prstGeom prst="line">
                <a:avLst/>
              </a:prstGeom>
              <a:noFill/>
              <a:ln w="3175">
                <a:solidFill>
                  <a:schemeClr val="bg2"/>
                </a:solidFill>
                <a:round/>
                <a:headEnd/>
                <a:tailEnd/>
              </a:ln>
            </p:spPr>
            <p:txBody>
              <a:bodyPr/>
              <a:lstStyle/>
              <a:p>
                <a:endParaRPr lang="en-US"/>
              </a:p>
            </p:txBody>
          </p:sp>
          <p:sp>
            <p:nvSpPr>
              <p:cNvPr id="41022" name="Line 181"/>
              <p:cNvSpPr>
                <a:spLocks noChangeShapeType="1"/>
              </p:cNvSpPr>
              <p:nvPr/>
            </p:nvSpPr>
            <p:spPr bwMode="auto">
              <a:xfrm>
                <a:off x="1956" y="2168"/>
                <a:ext cx="100" cy="1"/>
              </a:xfrm>
              <a:prstGeom prst="line">
                <a:avLst/>
              </a:prstGeom>
              <a:noFill/>
              <a:ln w="3175">
                <a:solidFill>
                  <a:schemeClr val="bg2"/>
                </a:solidFill>
                <a:round/>
                <a:headEnd/>
                <a:tailEnd/>
              </a:ln>
            </p:spPr>
            <p:txBody>
              <a:bodyPr/>
              <a:lstStyle/>
              <a:p>
                <a:endParaRPr lang="en-US"/>
              </a:p>
            </p:txBody>
          </p:sp>
          <p:sp>
            <p:nvSpPr>
              <p:cNvPr id="41023" name="Freeform 182"/>
              <p:cNvSpPr>
                <a:spLocks/>
              </p:cNvSpPr>
              <p:nvPr/>
            </p:nvSpPr>
            <p:spPr bwMode="auto">
              <a:xfrm>
                <a:off x="2359" y="2134"/>
                <a:ext cx="100" cy="92"/>
              </a:xfrm>
              <a:custGeom>
                <a:avLst/>
                <a:gdLst>
                  <a:gd name="T0" fmla="*/ 0 w 100"/>
                  <a:gd name="T1" fmla="*/ 92 h 92"/>
                  <a:gd name="T2" fmla="*/ 0 w 100"/>
                  <a:gd name="T3" fmla="*/ 0 h 92"/>
                  <a:gd name="T4" fmla="*/ 100 w 100"/>
                  <a:gd name="T5" fmla="*/ 0 h 92"/>
                  <a:gd name="T6" fmla="*/ 0 60000 65536"/>
                  <a:gd name="T7" fmla="*/ 0 60000 65536"/>
                  <a:gd name="T8" fmla="*/ 0 60000 65536"/>
                  <a:gd name="T9" fmla="*/ 0 w 100"/>
                  <a:gd name="T10" fmla="*/ 0 h 92"/>
                  <a:gd name="T11" fmla="*/ 100 w 100"/>
                  <a:gd name="T12" fmla="*/ 92 h 92"/>
                </a:gdLst>
                <a:ahLst/>
                <a:cxnLst>
                  <a:cxn ang="T6">
                    <a:pos x="T0" y="T1"/>
                  </a:cxn>
                  <a:cxn ang="T7">
                    <a:pos x="T2" y="T3"/>
                  </a:cxn>
                  <a:cxn ang="T8">
                    <a:pos x="T4" y="T5"/>
                  </a:cxn>
                </a:cxnLst>
                <a:rect l="T9" t="T10" r="T11" b="T12"/>
                <a:pathLst>
                  <a:path w="100" h="92">
                    <a:moveTo>
                      <a:pt x="0" y="92"/>
                    </a:moveTo>
                    <a:lnTo>
                      <a:pt x="0" y="0"/>
                    </a:lnTo>
                    <a:lnTo>
                      <a:pt x="100" y="0"/>
                    </a:lnTo>
                  </a:path>
                </a:pathLst>
              </a:custGeom>
              <a:noFill/>
              <a:ln w="3175">
                <a:solidFill>
                  <a:schemeClr val="bg2"/>
                </a:solidFill>
                <a:prstDash val="solid"/>
                <a:round/>
                <a:headEnd/>
                <a:tailEnd/>
              </a:ln>
            </p:spPr>
            <p:txBody>
              <a:bodyPr/>
              <a:lstStyle/>
              <a:p>
                <a:endParaRPr lang="en-US"/>
              </a:p>
            </p:txBody>
          </p:sp>
          <p:sp>
            <p:nvSpPr>
              <p:cNvPr id="41024" name="Line 183"/>
              <p:cNvSpPr>
                <a:spLocks noChangeShapeType="1"/>
              </p:cNvSpPr>
              <p:nvPr/>
            </p:nvSpPr>
            <p:spPr bwMode="auto">
              <a:xfrm flipV="1">
                <a:off x="2150" y="2295"/>
                <a:ext cx="1" cy="94"/>
              </a:xfrm>
              <a:prstGeom prst="line">
                <a:avLst/>
              </a:prstGeom>
              <a:noFill/>
              <a:ln w="4763">
                <a:solidFill>
                  <a:schemeClr val="bg2"/>
                </a:solidFill>
                <a:round/>
                <a:headEnd/>
                <a:tailEnd/>
              </a:ln>
            </p:spPr>
            <p:txBody>
              <a:bodyPr/>
              <a:lstStyle/>
              <a:p>
                <a:endParaRPr lang="en-US"/>
              </a:p>
            </p:txBody>
          </p:sp>
          <p:sp>
            <p:nvSpPr>
              <p:cNvPr id="41025" name="Line 184"/>
              <p:cNvSpPr>
                <a:spLocks noChangeShapeType="1"/>
              </p:cNvSpPr>
              <p:nvPr/>
            </p:nvSpPr>
            <p:spPr bwMode="auto">
              <a:xfrm flipV="1">
                <a:off x="2341" y="2295"/>
                <a:ext cx="1" cy="94"/>
              </a:xfrm>
              <a:prstGeom prst="line">
                <a:avLst/>
              </a:prstGeom>
              <a:noFill/>
              <a:ln w="4763">
                <a:solidFill>
                  <a:schemeClr val="bg2"/>
                </a:solidFill>
                <a:round/>
                <a:headEnd/>
                <a:tailEnd/>
              </a:ln>
            </p:spPr>
            <p:txBody>
              <a:bodyPr/>
              <a:lstStyle/>
              <a:p>
                <a:endParaRPr lang="en-US"/>
              </a:p>
            </p:txBody>
          </p:sp>
          <p:sp>
            <p:nvSpPr>
              <p:cNvPr id="41026" name="Line 185"/>
              <p:cNvSpPr>
                <a:spLocks noChangeShapeType="1"/>
              </p:cNvSpPr>
              <p:nvPr/>
            </p:nvSpPr>
            <p:spPr bwMode="auto">
              <a:xfrm flipV="1">
                <a:off x="2150" y="2239"/>
                <a:ext cx="60" cy="56"/>
              </a:xfrm>
              <a:prstGeom prst="line">
                <a:avLst/>
              </a:prstGeom>
              <a:noFill/>
              <a:ln w="4763">
                <a:solidFill>
                  <a:schemeClr val="bg2"/>
                </a:solidFill>
                <a:round/>
                <a:headEnd/>
                <a:tailEnd/>
              </a:ln>
            </p:spPr>
            <p:txBody>
              <a:bodyPr/>
              <a:lstStyle/>
              <a:p>
                <a:endParaRPr lang="en-US"/>
              </a:p>
            </p:txBody>
          </p:sp>
          <p:sp>
            <p:nvSpPr>
              <p:cNvPr id="41027" name="Line 186"/>
              <p:cNvSpPr>
                <a:spLocks noChangeShapeType="1"/>
              </p:cNvSpPr>
              <p:nvPr/>
            </p:nvSpPr>
            <p:spPr bwMode="auto">
              <a:xfrm flipH="1" flipV="1">
                <a:off x="2208" y="2239"/>
                <a:ext cx="133" cy="56"/>
              </a:xfrm>
              <a:prstGeom prst="line">
                <a:avLst/>
              </a:prstGeom>
              <a:noFill/>
              <a:ln w="4763">
                <a:solidFill>
                  <a:schemeClr val="bg2"/>
                </a:solidFill>
                <a:round/>
                <a:headEnd/>
                <a:tailEnd/>
              </a:ln>
            </p:spPr>
            <p:txBody>
              <a:bodyPr/>
              <a:lstStyle/>
              <a:p>
                <a:endParaRPr lang="en-US"/>
              </a:p>
            </p:txBody>
          </p:sp>
          <p:sp>
            <p:nvSpPr>
              <p:cNvPr id="41028" name="Line 187"/>
              <p:cNvSpPr>
                <a:spLocks noChangeShapeType="1"/>
              </p:cNvSpPr>
              <p:nvPr/>
            </p:nvSpPr>
            <p:spPr bwMode="auto">
              <a:xfrm flipV="1">
                <a:off x="2539" y="2295"/>
                <a:ext cx="1" cy="94"/>
              </a:xfrm>
              <a:prstGeom prst="line">
                <a:avLst/>
              </a:prstGeom>
              <a:noFill/>
              <a:ln w="4763">
                <a:solidFill>
                  <a:schemeClr val="bg2"/>
                </a:solidFill>
                <a:round/>
                <a:headEnd/>
                <a:tailEnd/>
              </a:ln>
            </p:spPr>
            <p:txBody>
              <a:bodyPr/>
              <a:lstStyle/>
              <a:p>
                <a:endParaRPr lang="en-US"/>
              </a:p>
            </p:txBody>
          </p:sp>
          <p:sp>
            <p:nvSpPr>
              <p:cNvPr id="41029" name="Line 188"/>
              <p:cNvSpPr>
                <a:spLocks noChangeShapeType="1"/>
              </p:cNvSpPr>
              <p:nvPr/>
            </p:nvSpPr>
            <p:spPr bwMode="auto">
              <a:xfrm flipV="1">
                <a:off x="2720" y="2295"/>
                <a:ext cx="1" cy="94"/>
              </a:xfrm>
              <a:prstGeom prst="line">
                <a:avLst/>
              </a:prstGeom>
              <a:noFill/>
              <a:ln w="4763">
                <a:solidFill>
                  <a:schemeClr val="bg2"/>
                </a:solidFill>
                <a:round/>
                <a:headEnd/>
                <a:tailEnd/>
              </a:ln>
            </p:spPr>
            <p:txBody>
              <a:bodyPr/>
              <a:lstStyle/>
              <a:p>
                <a:endParaRPr lang="en-US"/>
              </a:p>
            </p:txBody>
          </p:sp>
          <p:sp>
            <p:nvSpPr>
              <p:cNvPr id="41030" name="Line 189"/>
              <p:cNvSpPr>
                <a:spLocks noChangeShapeType="1"/>
              </p:cNvSpPr>
              <p:nvPr/>
            </p:nvSpPr>
            <p:spPr bwMode="auto">
              <a:xfrm flipV="1">
                <a:off x="2846" y="2211"/>
                <a:ext cx="135" cy="84"/>
              </a:xfrm>
              <a:prstGeom prst="line">
                <a:avLst/>
              </a:prstGeom>
              <a:noFill/>
              <a:ln w="4763">
                <a:solidFill>
                  <a:schemeClr val="bg2"/>
                </a:solidFill>
                <a:round/>
                <a:headEnd/>
                <a:tailEnd/>
              </a:ln>
            </p:spPr>
            <p:txBody>
              <a:bodyPr/>
              <a:lstStyle/>
              <a:p>
                <a:endParaRPr lang="en-US"/>
              </a:p>
            </p:txBody>
          </p:sp>
          <p:sp>
            <p:nvSpPr>
              <p:cNvPr id="41031" name="Line 190"/>
              <p:cNvSpPr>
                <a:spLocks noChangeShapeType="1"/>
              </p:cNvSpPr>
              <p:nvPr/>
            </p:nvSpPr>
            <p:spPr bwMode="auto">
              <a:xfrm flipV="1">
                <a:off x="3183" y="2295"/>
                <a:ext cx="1" cy="94"/>
              </a:xfrm>
              <a:prstGeom prst="line">
                <a:avLst/>
              </a:prstGeom>
              <a:noFill/>
              <a:ln w="4763">
                <a:solidFill>
                  <a:schemeClr val="bg2"/>
                </a:solidFill>
                <a:round/>
                <a:headEnd/>
                <a:tailEnd/>
              </a:ln>
            </p:spPr>
            <p:txBody>
              <a:bodyPr/>
              <a:lstStyle/>
              <a:p>
                <a:endParaRPr lang="en-US"/>
              </a:p>
            </p:txBody>
          </p:sp>
          <p:sp>
            <p:nvSpPr>
              <p:cNvPr id="41032" name="Line 191"/>
              <p:cNvSpPr>
                <a:spLocks noChangeShapeType="1"/>
              </p:cNvSpPr>
              <p:nvPr/>
            </p:nvSpPr>
            <p:spPr bwMode="auto">
              <a:xfrm flipV="1">
                <a:off x="3367" y="2295"/>
                <a:ext cx="1" cy="94"/>
              </a:xfrm>
              <a:prstGeom prst="line">
                <a:avLst/>
              </a:prstGeom>
              <a:noFill/>
              <a:ln w="4763">
                <a:solidFill>
                  <a:schemeClr val="bg2"/>
                </a:solidFill>
                <a:round/>
                <a:headEnd/>
                <a:tailEnd/>
              </a:ln>
            </p:spPr>
            <p:txBody>
              <a:bodyPr/>
              <a:lstStyle/>
              <a:p>
                <a:endParaRPr lang="en-US"/>
              </a:p>
            </p:txBody>
          </p:sp>
          <p:sp>
            <p:nvSpPr>
              <p:cNvPr id="41033" name="Line 192"/>
              <p:cNvSpPr>
                <a:spLocks noChangeShapeType="1"/>
              </p:cNvSpPr>
              <p:nvPr/>
            </p:nvSpPr>
            <p:spPr bwMode="auto">
              <a:xfrm flipV="1">
                <a:off x="3524" y="2295"/>
                <a:ext cx="1" cy="94"/>
              </a:xfrm>
              <a:prstGeom prst="line">
                <a:avLst/>
              </a:prstGeom>
              <a:noFill/>
              <a:ln w="4763">
                <a:solidFill>
                  <a:schemeClr val="bg2"/>
                </a:solidFill>
                <a:round/>
                <a:headEnd/>
                <a:tailEnd/>
              </a:ln>
            </p:spPr>
            <p:txBody>
              <a:bodyPr/>
              <a:lstStyle/>
              <a:p>
                <a:endParaRPr lang="en-US"/>
              </a:p>
            </p:txBody>
          </p:sp>
          <p:sp>
            <p:nvSpPr>
              <p:cNvPr id="41034" name="Line 193"/>
              <p:cNvSpPr>
                <a:spLocks noChangeShapeType="1"/>
              </p:cNvSpPr>
              <p:nvPr/>
            </p:nvSpPr>
            <p:spPr bwMode="auto">
              <a:xfrm flipV="1">
                <a:off x="3681" y="2295"/>
                <a:ext cx="1" cy="94"/>
              </a:xfrm>
              <a:prstGeom prst="line">
                <a:avLst/>
              </a:prstGeom>
              <a:noFill/>
              <a:ln w="4763">
                <a:solidFill>
                  <a:schemeClr val="bg2"/>
                </a:solidFill>
                <a:round/>
                <a:headEnd/>
                <a:tailEnd/>
              </a:ln>
            </p:spPr>
            <p:txBody>
              <a:bodyPr/>
              <a:lstStyle/>
              <a:p>
                <a:endParaRPr lang="en-US"/>
              </a:p>
            </p:txBody>
          </p:sp>
          <p:sp>
            <p:nvSpPr>
              <p:cNvPr id="41035" name="Line 194"/>
              <p:cNvSpPr>
                <a:spLocks noChangeShapeType="1"/>
              </p:cNvSpPr>
              <p:nvPr/>
            </p:nvSpPr>
            <p:spPr bwMode="auto">
              <a:xfrm>
                <a:off x="2560" y="2142"/>
                <a:ext cx="1" cy="82"/>
              </a:xfrm>
              <a:prstGeom prst="line">
                <a:avLst/>
              </a:prstGeom>
              <a:noFill/>
              <a:ln w="4763">
                <a:solidFill>
                  <a:schemeClr val="bg2"/>
                </a:solidFill>
                <a:round/>
                <a:headEnd/>
                <a:tailEnd/>
              </a:ln>
            </p:spPr>
            <p:txBody>
              <a:bodyPr/>
              <a:lstStyle/>
              <a:p>
                <a:endParaRPr lang="en-US"/>
              </a:p>
            </p:txBody>
          </p:sp>
          <p:sp>
            <p:nvSpPr>
              <p:cNvPr id="41036" name="Line 195"/>
              <p:cNvSpPr>
                <a:spLocks noChangeShapeType="1"/>
              </p:cNvSpPr>
              <p:nvPr/>
            </p:nvSpPr>
            <p:spPr bwMode="auto">
              <a:xfrm flipV="1">
                <a:off x="2560" y="2065"/>
                <a:ext cx="27" cy="77"/>
              </a:xfrm>
              <a:prstGeom prst="line">
                <a:avLst/>
              </a:prstGeom>
              <a:noFill/>
              <a:ln w="4763">
                <a:solidFill>
                  <a:schemeClr val="bg2"/>
                </a:solidFill>
                <a:round/>
                <a:headEnd/>
                <a:tailEnd/>
              </a:ln>
            </p:spPr>
            <p:txBody>
              <a:bodyPr/>
              <a:lstStyle/>
              <a:p>
                <a:endParaRPr lang="en-US"/>
              </a:p>
            </p:txBody>
          </p:sp>
          <p:sp>
            <p:nvSpPr>
              <p:cNvPr id="41037" name="Line 196"/>
              <p:cNvSpPr>
                <a:spLocks noChangeShapeType="1"/>
              </p:cNvSpPr>
              <p:nvPr/>
            </p:nvSpPr>
            <p:spPr bwMode="auto">
              <a:xfrm flipH="1" flipV="1">
                <a:off x="2564" y="2137"/>
                <a:ext cx="169" cy="74"/>
              </a:xfrm>
              <a:prstGeom prst="line">
                <a:avLst/>
              </a:prstGeom>
              <a:noFill/>
              <a:ln w="4763">
                <a:solidFill>
                  <a:schemeClr val="bg2"/>
                </a:solidFill>
                <a:round/>
                <a:headEnd/>
                <a:tailEnd/>
              </a:ln>
            </p:spPr>
            <p:txBody>
              <a:bodyPr/>
              <a:lstStyle/>
              <a:p>
                <a:endParaRPr lang="en-US"/>
              </a:p>
            </p:txBody>
          </p:sp>
          <p:sp>
            <p:nvSpPr>
              <p:cNvPr id="41038" name="Line 197"/>
              <p:cNvSpPr>
                <a:spLocks noChangeShapeType="1"/>
              </p:cNvSpPr>
              <p:nvPr/>
            </p:nvSpPr>
            <p:spPr bwMode="auto">
              <a:xfrm flipH="1" flipV="1">
                <a:off x="2378" y="2239"/>
                <a:ext cx="161" cy="56"/>
              </a:xfrm>
              <a:prstGeom prst="line">
                <a:avLst/>
              </a:prstGeom>
              <a:noFill/>
              <a:ln w="4763">
                <a:solidFill>
                  <a:schemeClr val="bg2"/>
                </a:solidFill>
                <a:round/>
                <a:headEnd/>
                <a:tailEnd/>
              </a:ln>
            </p:spPr>
            <p:txBody>
              <a:bodyPr/>
              <a:lstStyle/>
              <a:p>
                <a:endParaRPr lang="en-US"/>
              </a:p>
            </p:txBody>
          </p:sp>
          <p:sp>
            <p:nvSpPr>
              <p:cNvPr id="41039" name="Line 198"/>
              <p:cNvSpPr>
                <a:spLocks noChangeShapeType="1"/>
              </p:cNvSpPr>
              <p:nvPr/>
            </p:nvSpPr>
            <p:spPr bwMode="auto">
              <a:xfrm flipV="1">
                <a:off x="2720" y="2237"/>
                <a:ext cx="53" cy="58"/>
              </a:xfrm>
              <a:prstGeom prst="line">
                <a:avLst/>
              </a:prstGeom>
              <a:noFill/>
              <a:ln w="4763">
                <a:solidFill>
                  <a:schemeClr val="bg2"/>
                </a:solidFill>
                <a:round/>
                <a:headEnd/>
                <a:tailEnd/>
              </a:ln>
            </p:spPr>
            <p:txBody>
              <a:bodyPr/>
              <a:lstStyle/>
              <a:p>
                <a:endParaRPr lang="en-US"/>
              </a:p>
            </p:txBody>
          </p:sp>
          <p:sp>
            <p:nvSpPr>
              <p:cNvPr id="41040" name="Freeform 199"/>
              <p:cNvSpPr>
                <a:spLocks/>
              </p:cNvSpPr>
              <p:nvPr/>
            </p:nvSpPr>
            <p:spPr bwMode="auto">
              <a:xfrm>
                <a:off x="2574" y="2244"/>
                <a:ext cx="52" cy="145"/>
              </a:xfrm>
              <a:custGeom>
                <a:avLst/>
                <a:gdLst>
                  <a:gd name="T0" fmla="*/ 52 w 52"/>
                  <a:gd name="T1" fmla="*/ 145 h 145"/>
                  <a:gd name="T2" fmla="*/ 52 w 52"/>
                  <a:gd name="T3" fmla="*/ 51 h 145"/>
                  <a:gd name="T4" fmla="*/ 0 w 52"/>
                  <a:gd name="T5" fmla="*/ 0 h 145"/>
                  <a:gd name="T6" fmla="*/ 0 60000 65536"/>
                  <a:gd name="T7" fmla="*/ 0 60000 65536"/>
                  <a:gd name="T8" fmla="*/ 0 60000 65536"/>
                  <a:gd name="T9" fmla="*/ 0 w 52"/>
                  <a:gd name="T10" fmla="*/ 0 h 145"/>
                  <a:gd name="T11" fmla="*/ 52 w 52"/>
                  <a:gd name="T12" fmla="*/ 145 h 145"/>
                </a:gdLst>
                <a:ahLst/>
                <a:cxnLst>
                  <a:cxn ang="T6">
                    <a:pos x="T0" y="T1"/>
                  </a:cxn>
                  <a:cxn ang="T7">
                    <a:pos x="T2" y="T3"/>
                  </a:cxn>
                  <a:cxn ang="T8">
                    <a:pos x="T4" y="T5"/>
                  </a:cxn>
                </a:cxnLst>
                <a:rect l="T9" t="T10" r="T11" b="T12"/>
                <a:pathLst>
                  <a:path w="52" h="145">
                    <a:moveTo>
                      <a:pt x="52" y="145"/>
                    </a:moveTo>
                    <a:lnTo>
                      <a:pt x="52" y="51"/>
                    </a:lnTo>
                    <a:lnTo>
                      <a:pt x="0" y="0"/>
                    </a:lnTo>
                  </a:path>
                </a:pathLst>
              </a:custGeom>
              <a:noFill/>
              <a:ln w="4763">
                <a:solidFill>
                  <a:schemeClr val="bg2"/>
                </a:solidFill>
                <a:prstDash val="solid"/>
                <a:round/>
                <a:headEnd/>
                <a:tailEnd/>
              </a:ln>
            </p:spPr>
            <p:txBody>
              <a:bodyPr/>
              <a:lstStyle/>
              <a:p>
                <a:endParaRPr lang="en-US"/>
              </a:p>
            </p:txBody>
          </p:sp>
          <p:sp>
            <p:nvSpPr>
              <p:cNvPr id="41041" name="Line 200"/>
              <p:cNvSpPr>
                <a:spLocks noChangeShapeType="1"/>
              </p:cNvSpPr>
              <p:nvPr/>
            </p:nvSpPr>
            <p:spPr bwMode="auto">
              <a:xfrm flipH="1" flipV="1">
                <a:off x="2772" y="2213"/>
                <a:ext cx="291" cy="82"/>
              </a:xfrm>
              <a:prstGeom prst="line">
                <a:avLst/>
              </a:prstGeom>
              <a:noFill/>
              <a:ln w="4763">
                <a:solidFill>
                  <a:schemeClr val="bg2"/>
                </a:solidFill>
                <a:round/>
                <a:headEnd/>
                <a:tailEnd/>
              </a:ln>
            </p:spPr>
            <p:txBody>
              <a:bodyPr/>
              <a:lstStyle/>
              <a:p>
                <a:endParaRPr lang="en-US"/>
              </a:p>
            </p:txBody>
          </p:sp>
          <p:sp>
            <p:nvSpPr>
              <p:cNvPr id="41042" name="Freeform 201"/>
              <p:cNvSpPr>
                <a:spLocks/>
              </p:cNvSpPr>
              <p:nvPr/>
            </p:nvSpPr>
            <p:spPr bwMode="auto">
              <a:xfrm>
                <a:off x="2879" y="2231"/>
                <a:ext cx="69" cy="40"/>
              </a:xfrm>
              <a:custGeom>
                <a:avLst/>
                <a:gdLst>
                  <a:gd name="T0" fmla="*/ 69 w 69"/>
                  <a:gd name="T1" fmla="*/ 24 h 40"/>
                  <a:gd name="T2" fmla="*/ 69 w 69"/>
                  <a:gd name="T3" fmla="*/ 27 h 40"/>
                  <a:gd name="T4" fmla="*/ 66 w 69"/>
                  <a:gd name="T5" fmla="*/ 30 h 40"/>
                  <a:gd name="T6" fmla="*/ 63 w 69"/>
                  <a:gd name="T7" fmla="*/ 34 h 40"/>
                  <a:gd name="T8" fmla="*/ 58 w 69"/>
                  <a:gd name="T9" fmla="*/ 37 h 40"/>
                  <a:gd name="T10" fmla="*/ 46 w 69"/>
                  <a:gd name="T11" fmla="*/ 40 h 40"/>
                  <a:gd name="T12" fmla="*/ 32 w 69"/>
                  <a:gd name="T13" fmla="*/ 40 h 40"/>
                  <a:gd name="T14" fmla="*/ 19 w 69"/>
                  <a:gd name="T15" fmla="*/ 39 h 40"/>
                  <a:gd name="T16" fmla="*/ 8 w 69"/>
                  <a:gd name="T17" fmla="*/ 32 h 40"/>
                  <a:gd name="T18" fmla="*/ 4 w 69"/>
                  <a:gd name="T19" fmla="*/ 29 h 40"/>
                  <a:gd name="T20" fmla="*/ 1 w 69"/>
                  <a:gd name="T21" fmla="*/ 26 h 40"/>
                  <a:gd name="T22" fmla="*/ 0 w 69"/>
                  <a:gd name="T23" fmla="*/ 21 h 40"/>
                  <a:gd name="T24" fmla="*/ 0 w 69"/>
                  <a:gd name="T25" fmla="*/ 17 h 40"/>
                  <a:gd name="T26" fmla="*/ 0 w 69"/>
                  <a:gd name="T27" fmla="*/ 13 h 40"/>
                  <a:gd name="T28" fmla="*/ 3 w 69"/>
                  <a:gd name="T29" fmla="*/ 9 h 40"/>
                  <a:gd name="T30" fmla="*/ 6 w 69"/>
                  <a:gd name="T31" fmla="*/ 6 h 40"/>
                  <a:gd name="T32" fmla="*/ 11 w 69"/>
                  <a:gd name="T33" fmla="*/ 5 h 40"/>
                  <a:gd name="T34" fmla="*/ 22 w 69"/>
                  <a:gd name="T35" fmla="*/ 0 h 40"/>
                  <a:gd name="T36" fmla="*/ 37 w 69"/>
                  <a:gd name="T37" fmla="*/ 0 h 40"/>
                  <a:gd name="T38" fmla="*/ 50 w 69"/>
                  <a:gd name="T39" fmla="*/ 3 h 40"/>
                  <a:gd name="T40" fmla="*/ 61 w 69"/>
                  <a:gd name="T41" fmla="*/ 8 h 40"/>
                  <a:gd name="T42" fmla="*/ 64 w 69"/>
                  <a:gd name="T43" fmla="*/ 11 h 40"/>
                  <a:gd name="T44" fmla="*/ 68 w 69"/>
                  <a:gd name="T45" fmla="*/ 16 h 40"/>
                  <a:gd name="T46" fmla="*/ 69 w 69"/>
                  <a:gd name="T47" fmla="*/ 19 h 40"/>
                  <a:gd name="T48" fmla="*/ 69 w 69"/>
                  <a:gd name="T49" fmla="*/ 24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40"/>
                  <a:gd name="T77" fmla="*/ 69 w 69"/>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40">
                    <a:moveTo>
                      <a:pt x="69" y="24"/>
                    </a:moveTo>
                    <a:lnTo>
                      <a:pt x="69" y="27"/>
                    </a:lnTo>
                    <a:lnTo>
                      <a:pt x="66" y="30"/>
                    </a:lnTo>
                    <a:lnTo>
                      <a:pt x="63" y="34"/>
                    </a:lnTo>
                    <a:lnTo>
                      <a:pt x="58" y="37"/>
                    </a:lnTo>
                    <a:lnTo>
                      <a:pt x="46" y="40"/>
                    </a:lnTo>
                    <a:lnTo>
                      <a:pt x="32" y="40"/>
                    </a:lnTo>
                    <a:lnTo>
                      <a:pt x="19" y="39"/>
                    </a:lnTo>
                    <a:lnTo>
                      <a:pt x="8" y="32"/>
                    </a:lnTo>
                    <a:lnTo>
                      <a:pt x="4" y="29"/>
                    </a:lnTo>
                    <a:lnTo>
                      <a:pt x="1" y="26"/>
                    </a:lnTo>
                    <a:lnTo>
                      <a:pt x="0" y="21"/>
                    </a:lnTo>
                    <a:lnTo>
                      <a:pt x="0" y="17"/>
                    </a:lnTo>
                    <a:lnTo>
                      <a:pt x="0" y="13"/>
                    </a:lnTo>
                    <a:lnTo>
                      <a:pt x="3" y="9"/>
                    </a:lnTo>
                    <a:lnTo>
                      <a:pt x="6" y="6"/>
                    </a:lnTo>
                    <a:lnTo>
                      <a:pt x="11" y="5"/>
                    </a:lnTo>
                    <a:lnTo>
                      <a:pt x="22" y="0"/>
                    </a:lnTo>
                    <a:lnTo>
                      <a:pt x="37" y="0"/>
                    </a:lnTo>
                    <a:lnTo>
                      <a:pt x="50" y="3"/>
                    </a:lnTo>
                    <a:lnTo>
                      <a:pt x="61" y="8"/>
                    </a:lnTo>
                    <a:lnTo>
                      <a:pt x="64" y="11"/>
                    </a:lnTo>
                    <a:lnTo>
                      <a:pt x="68" y="16"/>
                    </a:lnTo>
                    <a:lnTo>
                      <a:pt x="69" y="19"/>
                    </a:lnTo>
                    <a:lnTo>
                      <a:pt x="69" y="24"/>
                    </a:lnTo>
                    <a:close/>
                  </a:path>
                </a:pathLst>
              </a:custGeom>
              <a:solidFill>
                <a:srgbClr val="CDE6FF"/>
              </a:solidFill>
              <a:ln w="3175">
                <a:solidFill>
                  <a:schemeClr val="bg2"/>
                </a:solidFill>
                <a:prstDash val="solid"/>
                <a:round/>
                <a:headEnd/>
                <a:tailEnd/>
              </a:ln>
            </p:spPr>
            <p:txBody>
              <a:bodyPr/>
              <a:lstStyle/>
              <a:p>
                <a:endParaRPr lang="en-US"/>
              </a:p>
            </p:txBody>
          </p:sp>
          <p:sp>
            <p:nvSpPr>
              <p:cNvPr id="41043" name="Line 202"/>
              <p:cNvSpPr>
                <a:spLocks noChangeShapeType="1"/>
              </p:cNvSpPr>
              <p:nvPr/>
            </p:nvSpPr>
            <p:spPr bwMode="auto">
              <a:xfrm flipH="1" flipV="1">
                <a:off x="3115" y="2227"/>
                <a:ext cx="68" cy="68"/>
              </a:xfrm>
              <a:prstGeom prst="line">
                <a:avLst/>
              </a:prstGeom>
              <a:noFill/>
              <a:ln w="4763">
                <a:solidFill>
                  <a:schemeClr val="bg2"/>
                </a:solidFill>
                <a:round/>
                <a:headEnd/>
                <a:tailEnd/>
              </a:ln>
            </p:spPr>
            <p:txBody>
              <a:bodyPr/>
              <a:lstStyle/>
              <a:p>
                <a:endParaRPr lang="en-US"/>
              </a:p>
            </p:txBody>
          </p:sp>
          <p:sp>
            <p:nvSpPr>
              <p:cNvPr id="41044" name="Line 203"/>
              <p:cNvSpPr>
                <a:spLocks noChangeShapeType="1"/>
              </p:cNvSpPr>
              <p:nvPr/>
            </p:nvSpPr>
            <p:spPr bwMode="auto">
              <a:xfrm flipV="1">
                <a:off x="3879" y="2295"/>
                <a:ext cx="1" cy="94"/>
              </a:xfrm>
              <a:prstGeom prst="line">
                <a:avLst/>
              </a:prstGeom>
              <a:noFill/>
              <a:ln w="4763">
                <a:solidFill>
                  <a:schemeClr val="bg2"/>
                </a:solidFill>
                <a:round/>
                <a:headEnd/>
                <a:tailEnd/>
              </a:ln>
            </p:spPr>
            <p:txBody>
              <a:bodyPr/>
              <a:lstStyle/>
              <a:p>
                <a:endParaRPr lang="en-US"/>
              </a:p>
            </p:txBody>
          </p:sp>
          <p:sp>
            <p:nvSpPr>
              <p:cNvPr id="41045" name="Line 204"/>
              <p:cNvSpPr>
                <a:spLocks noChangeShapeType="1"/>
              </p:cNvSpPr>
              <p:nvPr/>
            </p:nvSpPr>
            <p:spPr bwMode="auto">
              <a:xfrm flipV="1">
                <a:off x="3681" y="2213"/>
                <a:ext cx="149" cy="82"/>
              </a:xfrm>
              <a:prstGeom prst="line">
                <a:avLst/>
              </a:prstGeom>
              <a:noFill/>
              <a:ln w="4763">
                <a:solidFill>
                  <a:schemeClr val="bg2"/>
                </a:solidFill>
                <a:round/>
                <a:headEnd/>
                <a:tailEnd/>
              </a:ln>
            </p:spPr>
            <p:txBody>
              <a:bodyPr/>
              <a:lstStyle/>
              <a:p>
                <a:endParaRPr lang="en-US"/>
              </a:p>
            </p:txBody>
          </p:sp>
          <p:sp>
            <p:nvSpPr>
              <p:cNvPr id="41046" name="Line 205"/>
              <p:cNvSpPr>
                <a:spLocks noChangeShapeType="1"/>
              </p:cNvSpPr>
              <p:nvPr/>
            </p:nvSpPr>
            <p:spPr bwMode="auto">
              <a:xfrm flipH="1" flipV="1">
                <a:off x="3639" y="2213"/>
                <a:ext cx="240" cy="82"/>
              </a:xfrm>
              <a:prstGeom prst="line">
                <a:avLst/>
              </a:prstGeom>
              <a:noFill/>
              <a:ln w="4763">
                <a:solidFill>
                  <a:schemeClr val="bg2"/>
                </a:solidFill>
                <a:round/>
                <a:headEnd/>
                <a:tailEnd/>
              </a:ln>
            </p:spPr>
            <p:txBody>
              <a:bodyPr/>
              <a:lstStyle/>
              <a:p>
                <a:endParaRPr lang="en-US"/>
              </a:p>
            </p:txBody>
          </p:sp>
          <p:sp>
            <p:nvSpPr>
              <p:cNvPr id="41047" name="Line 206"/>
              <p:cNvSpPr>
                <a:spLocks noChangeShapeType="1"/>
              </p:cNvSpPr>
              <p:nvPr/>
            </p:nvSpPr>
            <p:spPr bwMode="auto">
              <a:xfrm flipH="1" flipV="1">
                <a:off x="3167" y="2095"/>
                <a:ext cx="200" cy="200"/>
              </a:xfrm>
              <a:prstGeom prst="line">
                <a:avLst/>
              </a:prstGeom>
              <a:noFill/>
              <a:ln w="4763">
                <a:solidFill>
                  <a:schemeClr val="bg2"/>
                </a:solidFill>
                <a:round/>
                <a:headEnd/>
                <a:tailEnd/>
              </a:ln>
            </p:spPr>
            <p:txBody>
              <a:bodyPr/>
              <a:lstStyle/>
              <a:p>
                <a:endParaRPr lang="en-US"/>
              </a:p>
            </p:txBody>
          </p:sp>
          <p:sp>
            <p:nvSpPr>
              <p:cNvPr id="41048" name="Line 207"/>
              <p:cNvSpPr>
                <a:spLocks noChangeShapeType="1"/>
              </p:cNvSpPr>
              <p:nvPr/>
            </p:nvSpPr>
            <p:spPr bwMode="auto">
              <a:xfrm flipH="1" flipV="1">
                <a:off x="3325" y="2098"/>
                <a:ext cx="199" cy="197"/>
              </a:xfrm>
              <a:prstGeom prst="line">
                <a:avLst/>
              </a:prstGeom>
              <a:noFill/>
              <a:ln w="4763">
                <a:solidFill>
                  <a:schemeClr val="bg2"/>
                </a:solidFill>
                <a:round/>
                <a:headEnd/>
                <a:tailEnd/>
              </a:ln>
            </p:spPr>
            <p:txBody>
              <a:bodyPr/>
              <a:lstStyle/>
              <a:p>
                <a:endParaRPr lang="en-US"/>
              </a:p>
            </p:txBody>
          </p:sp>
          <p:sp>
            <p:nvSpPr>
              <p:cNvPr id="41049" name="Line 208"/>
              <p:cNvSpPr>
                <a:spLocks noChangeShapeType="1"/>
              </p:cNvSpPr>
              <p:nvPr/>
            </p:nvSpPr>
            <p:spPr bwMode="auto">
              <a:xfrm flipH="1">
                <a:off x="3257" y="2185"/>
                <a:ext cx="153" cy="1"/>
              </a:xfrm>
              <a:prstGeom prst="line">
                <a:avLst/>
              </a:prstGeom>
              <a:noFill/>
              <a:ln w="4763">
                <a:solidFill>
                  <a:schemeClr val="bg2"/>
                </a:solidFill>
                <a:round/>
                <a:headEnd/>
                <a:tailEnd/>
              </a:ln>
            </p:spPr>
            <p:txBody>
              <a:bodyPr/>
              <a:lstStyle/>
              <a:p>
                <a:endParaRPr lang="en-US"/>
              </a:p>
            </p:txBody>
          </p:sp>
        </p:grpSp>
      </p:grpSp>
      <p:sp>
        <p:nvSpPr>
          <p:cNvPr id="40985" name="Rectangle 209"/>
          <p:cNvSpPr>
            <a:spLocks noChangeArrowheads="1"/>
          </p:cNvSpPr>
          <p:nvPr/>
        </p:nvSpPr>
        <p:spPr bwMode="auto">
          <a:xfrm>
            <a:off x="173038" y="3278188"/>
            <a:ext cx="1704975" cy="915987"/>
          </a:xfrm>
          <a:prstGeom prst="rect">
            <a:avLst/>
          </a:prstGeom>
          <a:noFill/>
          <a:ln w="9525" algn="ctr">
            <a:noFill/>
            <a:miter lim="800000"/>
            <a:headEnd/>
            <a:tailEnd/>
          </a:ln>
        </p:spPr>
        <p:txBody>
          <a:bodyPr>
            <a:spAutoFit/>
          </a:bodyPr>
          <a:lstStyle/>
          <a:p>
            <a:pPr algn="l"/>
            <a:r>
              <a:rPr lang="en-US" sz="1800" i="1"/>
              <a:t>Bold </a:t>
            </a:r>
          </a:p>
          <a:p>
            <a:pPr algn="l"/>
            <a:r>
              <a:rPr lang="en-US" sz="1800" i="1"/>
              <a:t>Stroke Architecture </a:t>
            </a:r>
          </a:p>
        </p:txBody>
      </p:sp>
      <p:grpSp>
        <p:nvGrpSpPr>
          <p:cNvPr id="882885" name="Group 210"/>
          <p:cNvGrpSpPr>
            <a:grpSpLocks/>
          </p:cNvGrpSpPr>
          <p:nvPr/>
        </p:nvGrpSpPr>
        <p:grpSpPr bwMode="auto">
          <a:xfrm>
            <a:off x="3244850" y="3509963"/>
            <a:ext cx="2090738" cy="1281112"/>
            <a:chOff x="2044" y="2211"/>
            <a:chExt cx="1317" cy="807"/>
          </a:xfrm>
        </p:grpSpPr>
        <p:grpSp>
          <p:nvGrpSpPr>
            <p:cNvPr id="882886" name="Group 211"/>
            <p:cNvGrpSpPr>
              <a:grpSpLocks/>
            </p:cNvGrpSpPr>
            <p:nvPr/>
          </p:nvGrpSpPr>
          <p:grpSpPr bwMode="auto">
            <a:xfrm>
              <a:off x="2044" y="2373"/>
              <a:ext cx="1317" cy="645"/>
              <a:chOff x="2044" y="2373"/>
              <a:chExt cx="1317" cy="645"/>
            </a:xfrm>
          </p:grpSpPr>
          <p:grpSp>
            <p:nvGrpSpPr>
              <p:cNvPr id="882887" name="Group 212"/>
              <p:cNvGrpSpPr>
                <a:grpSpLocks/>
              </p:cNvGrpSpPr>
              <p:nvPr/>
            </p:nvGrpSpPr>
            <p:grpSpPr bwMode="auto">
              <a:xfrm>
                <a:off x="2044" y="2883"/>
                <a:ext cx="1317" cy="135"/>
                <a:chOff x="2122" y="3017"/>
                <a:chExt cx="1595" cy="170"/>
              </a:xfrm>
            </p:grpSpPr>
            <p:sp>
              <p:nvSpPr>
                <p:cNvPr id="882901" name="AutoShape 213"/>
                <p:cNvSpPr>
                  <a:spLocks noChangeArrowheads="1"/>
                </p:cNvSpPr>
                <p:nvPr/>
              </p:nvSpPr>
              <p:spPr bwMode="auto">
                <a:xfrm>
                  <a:off x="2122" y="3017"/>
                  <a:ext cx="1595" cy="170"/>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882902" name="Text Box 214"/>
                <p:cNvSpPr txBox="1">
                  <a:spLocks noChangeArrowheads="1"/>
                </p:cNvSpPr>
                <p:nvPr/>
              </p:nvSpPr>
              <p:spPr bwMode="auto">
                <a:xfrm flipH="1">
                  <a:off x="2139" y="3060"/>
                  <a:ext cx="1564" cy="107"/>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Hardware (CPU, Memory, I/O)</a:t>
                  </a:r>
                  <a:endParaRPr lang="en-US" altLang="en-US" sz="1100" b="0">
                    <a:solidFill>
                      <a:srgbClr val="800000"/>
                    </a:solidFill>
                  </a:endParaRPr>
                </a:p>
              </p:txBody>
            </p:sp>
          </p:grpSp>
          <p:grpSp>
            <p:nvGrpSpPr>
              <p:cNvPr id="882888" name="Group 215"/>
              <p:cNvGrpSpPr>
                <a:grpSpLocks/>
              </p:cNvGrpSpPr>
              <p:nvPr/>
            </p:nvGrpSpPr>
            <p:grpSpPr bwMode="auto">
              <a:xfrm>
                <a:off x="2044" y="2713"/>
                <a:ext cx="1317" cy="135"/>
                <a:chOff x="2074" y="2723"/>
                <a:chExt cx="1317" cy="135"/>
              </a:xfrm>
            </p:grpSpPr>
            <p:sp>
              <p:nvSpPr>
                <p:cNvPr id="882904" name="AutoShape 216"/>
                <p:cNvSpPr>
                  <a:spLocks noChangeArrowheads="1"/>
                </p:cNvSpPr>
                <p:nvPr/>
              </p:nvSpPr>
              <p:spPr bwMode="auto">
                <a:xfrm>
                  <a:off x="2074" y="272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882905" name="Text Box 217"/>
                <p:cNvSpPr txBox="1">
                  <a:spLocks noChangeArrowheads="1"/>
                </p:cNvSpPr>
                <p:nvPr/>
              </p:nvSpPr>
              <p:spPr bwMode="auto">
                <a:xfrm flipH="1">
                  <a:off x="2088" y="2757"/>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Networking Interfaces</a:t>
                  </a:r>
                  <a:endParaRPr lang="en-US" altLang="en-US" sz="1100" b="0">
                    <a:solidFill>
                      <a:srgbClr val="800000"/>
                    </a:solidFill>
                  </a:endParaRPr>
                </a:p>
              </p:txBody>
            </p:sp>
          </p:grpSp>
          <p:grpSp>
            <p:nvGrpSpPr>
              <p:cNvPr id="882889" name="Group 218"/>
              <p:cNvGrpSpPr>
                <a:grpSpLocks/>
              </p:cNvGrpSpPr>
              <p:nvPr/>
            </p:nvGrpSpPr>
            <p:grpSpPr bwMode="auto">
              <a:xfrm>
                <a:off x="2044" y="2543"/>
                <a:ext cx="1317" cy="135"/>
                <a:chOff x="2074" y="2558"/>
                <a:chExt cx="1317" cy="135"/>
              </a:xfrm>
            </p:grpSpPr>
            <p:sp>
              <p:nvSpPr>
                <p:cNvPr id="882907" name="AutoShape 219"/>
                <p:cNvSpPr>
                  <a:spLocks noChangeArrowheads="1"/>
                </p:cNvSpPr>
                <p:nvPr/>
              </p:nvSpPr>
              <p:spPr bwMode="auto">
                <a:xfrm>
                  <a:off x="2074" y="2558"/>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882908" name="Text Box 220"/>
                <p:cNvSpPr txBox="1">
                  <a:spLocks noChangeArrowheads="1"/>
                </p:cNvSpPr>
                <p:nvPr/>
              </p:nvSpPr>
              <p:spPr bwMode="auto">
                <a:xfrm flipH="1">
                  <a:off x="2088" y="2592"/>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Operating System</a:t>
                  </a:r>
                  <a:endParaRPr lang="en-US" altLang="en-US" sz="1100" b="0">
                    <a:solidFill>
                      <a:srgbClr val="800000"/>
                    </a:solidFill>
                  </a:endParaRPr>
                </a:p>
              </p:txBody>
            </p:sp>
          </p:grpSp>
          <p:grpSp>
            <p:nvGrpSpPr>
              <p:cNvPr id="882890" name="Group 221"/>
              <p:cNvGrpSpPr>
                <a:grpSpLocks/>
              </p:cNvGrpSpPr>
              <p:nvPr/>
            </p:nvGrpSpPr>
            <p:grpSpPr bwMode="auto">
              <a:xfrm>
                <a:off x="2044" y="2373"/>
                <a:ext cx="1317" cy="135"/>
                <a:chOff x="2074" y="2393"/>
                <a:chExt cx="1317" cy="135"/>
              </a:xfrm>
            </p:grpSpPr>
            <p:sp>
              <p:nvSpPr>
                <p:cNvPr id="882910" name="AutoShape 222"/>
                <p:cNvSpPr>
                  <a:spLocks noChangeArrowheads="1"/>
                </p:cNvSpPr>
                <p:nvPr/>
              </p:nvSpPr>
              <p:spPr bwMode="auto">
                <a:xfrm>
                  <a:off x="2074" y="239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882911" name="Text Box 223"/>
                <p:cNvSpPr txBox="1">
                  <a:spLocks noChangeArrowheads="1"/>
                </p:cNvSpPr>
                <p:nvPr/>
              </p:nvSpPr>
              <p:spPr bwMode="auto">
                <a:xfrm flipH="1">
                  <a:off x="2088" y="2428"/>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Middleware Infrastructure</a:t>
                  </a:r>
                  <a:endParaRPr lang="en-US" altLang="en-US" sz="1100" b="0">
                    <a:solidFill>
                      <a:srgbClr val="800000"/>
                    </a:solidFill>
                  </a:endParaRPr>
                </a:p>
              </p:txBody>
            </p:sp>
          </p:grpSp>
        </p:grpSp>
        <p:grpSp>
          <p:nvGrpSpPr>
            <p:cNvPr id="882891" name="Group 224"/>
            <p:cNvGrpSpPr>
              <a:grpSpLocks/>
            </p:cNvGrpSpPr>
            <p:nvPr/>
          </p:nvGrpSpPr>
          <p:grpSpPr bwMode="auto">
            <a:xfrm>
              <a:off x="2044" y="2211"/>
              <a:ext cx="1317" cy="135"/>
              <a:chOff x="2074" y="2393"/>
              <a:chExt cx="1317" cy="135"/>
            </a:xfrm>
          </p:grpSpPr>
          <p:sp>
            <p:nvSpPr>
              <p:cNvPr id="882913" name="AutoShape 225"/>
              <p:cNvSpPr>
                <a:spLocks noChangeArrowheads="1"/>
              </p:cNvSpPr>
              <p:nvPr/>
            </p:nvSpPr>
            <p:spPr bwMode="auto">
              <a:xfrm>
                <a:off x="2074" y="239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882914" name="Text Box 226"/>
              <p:cNvSpPr txBox="1">
                <a:spLocks noChangeArrowheads="1"/>
              </p:cNvSpPr>
              <p:nvPr/>
            </p:nvSpPr>
            <p:spPr bwMode="auto">
              <a:xfrm flipH="1">
                <a:off x="2088" y="2428"/>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Mission Computing Services</a:t>
                </a:r>
                <a:endParaRPr lang="en-US" altLang="en-US" sz="1100" b="0">
                  <a:solidFill>
                    <a:srgbClr val="800000"/>
                  </a:solidFill>
                </a:endParaRPr>
              </a:p>
            </p:txBody>
          </p:sp>
        </p:grpSp>
      </p:grpSp>
      <p:sp>
        <p:nvSpPr>
          <p:cNvPr id="40987" name="Rectangle 227"/>
          <p:cNvSpPr>
            <a:spLocks noChangeAspect="1" noChangeArrowheads="1"/>
          </p:cNvSpPr>
          <p:nvPr/>
        </p:nvSpPr>
        <p:spPr bwMode="auto">
          <a:xfrm>
            <a:off x="4454525" y="1377950"/>
            <a:ext cx="747713" cy="639763"/>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Radar</a:t>
            </a:r>
          </a:p>
        </p:txBody>
      </p:sp>
      <p:pic>
        <p:nvPicPr>
          <p:cNvPr id="40988" name="Picture 228"/>
          <p:cNvPicPr>
            <a:picLocks noChangeAspect="1" noChangeArrowheads="1"/>
          </p:cNvPicPr>
          <p:nvPr/>
        </p:nvPicPr>
        <p:blipFill>
          <a:blip r:embed="rId3" cstate="print"/>
          <a:srcRect/>
          <a:stretch>
            <a:fillRect/>
          </a:stretch>
        </p:blipFill>
        <p:spPr bwMode="auto">
          <a:xfrm>
            <a:off x="4738688" y="1598613"/>
            <a:ext cx="344487" cy="419100"/>
          </a:xfrm>
          <a:prstGeom prst="rect">
            <a:avLst/>
          </a:prstGeom>
          <a:noFill/>
          <a:ln w="12700">
            <a:noFill/>
            <a:miter lim="800000"/>
            <a:headEnd/>
            <a:tailEnd/>
          </a:ln>
        </p:spPr>
      </p:pic>
      <p:sp>
        <p:nvSpPr>
          <p:cNvPr id="40989" name="Rectangle 233"/>
          <p:cNvSpPr>
            <a:spLocks noGrp="1" noChangeArrowheads="1"/>
          </p:cNvSpPr>
          <p:nvPr>
            <p:ph type="title"/>
          </p:nvPr>
        </p:nvSpPr>
        <p:spPr>
          <a:xfrm>
            <a:off x="539750" y="166688"/>
            <a:ext cx="8148638" cy="381000"/>
          </a:xfrm>
        </p:spPr>
        <p:txBody>
          <a:bodyPr/>
          <a:lstStyle/>
          <a:p>
            <a:pPr eaLnBrk="1" hangingPunct="1"/>
            <a:r>
              <a:rPr lang="en-US" altLang="en-US" smtClean="0"/>
              <a:t>DRE System Example 1: Boeing Bold Stroke</a:t>
            </a:r>
            <a:endParaRPr lang="en-US" smtClean="0"/>
          </a:p>
        </p:txBody>
      </p:sp>
      <p:pic>
        <p:nvPicPr>
          <p:cNvPr id="40990" name="Picture 235" descr="f15c"/>
          <p:cNvPicPr>
            <a:picLocks noChangeAspect="1" noChangeArrowheads="1"/>
          </p:cNvPicPr>
          <p:nvPr/>
        </p:nvPicPr>
        <p:blipFill>
          <a:blip r:embed="rId4" cstate="print"/>
          <a:srcRect/>
          <a:stretch>
            <a:fillRect/>
          </a:stretch>
        </p:blipFill>
        <p:spPr bwMode="auto">
          <a:xfrm>
            <a:off x="5516563" y="817563"/>
            <a:ext cx="1998662" cy="712787"/>
          </a:xfrm>
          <a:prstGeom prst="rect">
            <a:avLst/>
          </a:prstGeom>
          <a:noFill/>
          <a:ln w="9525">
            <a:noFill/>
            <a:miter lim="800000"/>
            <a:headEnd/>
            <a:tailEnd/>
          </a:ln>
        </p:spPr>
      </p:pic>
      <p:pic>
        <p:nvPicPr>
          <p:cNvPr id="40991" name="Picture 238" descr="UCAV floating"/>
          <p:cNvPicPr>
            <a:picLocks noChangeAspect="1" noChangeArrowheads="1"/>
          </p:cNvPicPr>
          <p:nvPr/>
        </p:nvPicPr>
        <p:blipFill>
          <a:blip r:embed="rId5" cstate="print">
            <a:clrChange>
              <a:clrFrom>
                <a:srgbClr val="FFFFFF"/>
              </a:clrFrom>
              <a:clrTo>
                <a:srgbClr val="FFFFFF">
                  <a:alpha val="0"/>
                </a:srgbClr>
              </a:clrTo>
            </a:clrChange>
          </a:blip>
          <a:srcRect t="4663"/>
          <a:stretch>
            <a:fillRect/>
          </a:stretch>
        </p:blipFill>
        <p:spPr bwMode="auto">
          <a:xfrm>
            <a:off x="6913563" y="1458913"/>
            <a:ext cx="2020887" cy="615950"/>
          </a:xfrm>
          <a:prstGeom prst="rect">
            <a:avLst/>
          </a:prstGeom>
          <a:noFill/>
          <a:ln w="9525">
            <a:noFill/>
            <a:miter lim="800000"/>
            <a:headEnd/>
            <a:tailEnd/>
          </a:ln>
        </p:spPr>
      </p:pic>
      <p:sp>
        <p:nvSpPr>
          <p:cNvPr id="40992" name="Line 8"/>
          <p:cNvSpPr>
            <a:spLocks noChangeAspect="1" noChangeShapeType="1"/>
          </p:cNvSpPr>
          <p:nvPr/>
        </p:nvSpPr>
        <p:spPr bwMode="auto">
          <a:xfrm>
            <a:off x="1304925" y="1214438"/>
            <a:ext cx="0" cy="990600"/>
          </a:xfrm>
          <a:prstGeom prst="line">
            <a:avLst/>
          </a:prstGeom>
          <a:noFill/>
          <a:ln w="38100">
            <a:solidFill>
              <a:srgbClr val="D86C4F"/>
            </a:solidFill>
            <a:round/>
            <a:headEnd/>
            <a:tailEnd/>
          </a:ln>
        </p:spPr>
        <p:txBody>
          <a:bodyPr/>
          <a:lstStyle/>
          <a:p>
            <a:endParaRPr lang="en-US"/>
          </a:p>
        </p:txBody>
      </p:sp>
      <p:pic>
        <p:nvPicPr>
          <p:cNvPr id="40993" name="Picture 20"/>
          <p:cNvPicPr>
            <a:picLocks noChangeAspect="1" noChangeArrowheads="1"/>
          </p:cNvPicPr>
          <p:nvPr/>
        </p:nvPicPr>
        <p:blipFill>
          <a:blip r:embed="rId3" cstate="print"/>
          <a:srcRect/>
          <a:stretch>
            <a:fillRect/>
          </a:stretch>
        </p:blipFill>
        <p:spPr bwMode="auto">
          <a:xfrm>
            <a:off x="1081088" y="1330325"/>
            <a:ext cx="512762" cy="61753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1"/>
          </p:nvPr>
        </p:nvSpPr>
        <p:spPr>
          <a:noFill/>
        </p:spPr>
        <p:txBody>
          <a:bodyPr/>
          <a:lstStyle/>
          <a:p>
            <a:fld id="{16F8F2A0-2964-48B9-B75A-1E81B2D2084A}" type="slidenum">
              <a:rPr lang="en-US"/>
              <a:pPr/>
              <a:t>50</a:t>
            </a:fld>
            <a:endParaRPr lang="en-US"/>
          </a:p>
        </p:txBody>
      </p:sp>
      <p:sp>
        <p:nvSpPr>
          <p:cNvPr id="60419" name="Rectangle 2"/>
          <p:cNvSpPr>
            <a:spLocks noGrp="1" noChangeArrowheads="1"/>
          </p:cNvSpPr>
          <p:nvPr>
            <p:ph type="title"/>
          </p:nvPr>
        </p:nvSpPr>
        <p:spPr>
          <a:xfrm>
            <a:off x="152400" y="76200"/>
            <a:ext cx="8763000" cy="554038"/>
          </a:xfrm>
        </p:spPr>
        <p:txBody>
          <a:bodyPr/>
          <a:lstStyle/>
          <a:p>
            <a:pPr eaLnBrk="1" hangingPunct="1"/>
            <a:r>
              <a:rPr lang="en-US" smtClean="0"/>
              <a:t>Example: FT Requirements Modeling in CQML</a:t>
            </a:r>
          </a:p>
        </p:txBody>
      </p:sp>
      <p:pic>
        <p:nvPicPr>
          <p:cNvPr id="60420" name="Picture 3" descr="RT1H_FOUs"/>
          <p:cNvPicPr>
            <a:picLocks noChangeAspect="1" noChangeArrowheads="1"/>
          </p:cNvPicPr>
          <p:nvPr/>
        </p:nvPicPr>
        <p:blipFill>
          <a:blip r:embed="rId3" cstate="print"/>
          <a:srcRect/>
          <a:stretch>
            <a:fillRect/>
          </a:stretch>
        </p:blipFill>
        <p:spPr bwMode="auto">
          <a:xfrm>
            <a:off x="1676400" y="914400"/>
            <a:ext cx="7391400" cy="5356225"/>
          </a:xfrm>
          <a:prstGeom prst="rect">
            <a:avLst/>
          </a:prstGeom>
          <a:noFill/>
          <a:ln w="9525">
            <a:noFill/>
            <a:miter lim="800000"/>
            <a:headEnd/>
            <a:tailEnd/>
          </a:ln>
        </p:spPr>
      </p:pic>
      <p:sp>
        <p:nvSpPr>
          <p:cNvPr id="1589252" name="AutoShape 4"/>
          <p:cNvSpPr>
            <a:spLocks noChangeArrowheads="1"/>
          </p:cNvSpPr>
          <p:nvPr/>
        </p:nvSpPr>
        <p:spPr bwMode="auto">
          <a:xfrm>
            <a:off x="838200" y="914400"/>
            <a:ext cx="2743200" cy="838200"/>
          </a:xfrm>
          <a:prstGeom prst="wedgeRoundRectCallout">
            <a:avLst>
              <a:gd name="adj1" fmla="val 37616"/>
              <a:gd name="adj2" fmla="val 91287"/>
              <a:gd name="adj3" fmla="val 16667"/>
            </a:avLst>
          </a:prstGeom>
          <a:solidFill>
            <a:srgbClr val="CC99FF"/>
          </a:solidFill>
          <a:ln w="9525">
            <a:solidFill>
              <a:schemeClr val="tx1"/>
            </a:solidFill>
            <a:miter lim="800000"/>
            <a:headEnd/>
            <a:tailEnd/>
          </a:ln>
        </p:spPr>
        <p:txBody>
          <a:bodyPr/>
          <a:lstStyle/>
          <a:p>
            <a:r>
              <a:rPr lang="en-US" sz="1600" b="0">
                <a:cs typeface="Arial" charset="0"/>
              </a:rPr>
              <a:t>Component FOU</a:t>
            </a:r>
          </a:p>
          <a:p>
            <a:r>
              <a:rPr lang="en-US" sz="1600" b="0">
                <a:cs typeface="Arial" charset="0"/>
              </a:rPr>
              <a:t>Replication Style = </a:t>
            </a:r>
            <a:r>
              <a:rPr lang="en-US" sz="1600">
                <a:cs typeface="Arial" charset="0"/>
              </a:rPr>
              <a:t>Active</a:t>
            </a:r>
          </a:p>
        </p:txBody>
      </p:sp>
      <p:sp>
        <p:nvSpPr>
          <p:cNvPr id="1589253" name="AutoShape 5"/>
          <p:cNvSpPr>
            <a:spLocks noChangeArrowheads="1"/>
          </p:cNvSpPr>
          <p:nvPr/>
        </p:nvSpPr>
        <p:spPr bwMode="auto">
          <a:xfrm>
            <a:off x="914400" y="3810000"/>
            <a:ext cx="1981200" cy="609600"/>
          </a:xfrm>
          <a:prstGeom prst="wedgeRoundRectCallout">
            <a:avLst>
              <a:gd name="adj1" fmla="val 64264"/>
              <a:gd name="adj2" fmla="val -107815"/>
              <a:gd name="adj3" fmla="val 16667"/>
            </a:avLst>
          </a:prstGeom>
          <a:solidFill>
            <a:srgbClr val="CC99FF"/>
          </a:solidFill>
          <a:ln w="9525">
            <a:solidFill>
              <a:schemeClr val="tx1"/>
            </a:solidFill>
            <a:miter lim="800000"/>
            <a:headEnd/>
            <a:tailEnd/>
          </a:ln>
        </p:spPr>
        <p:txBody>
          <a:bodyPr/>
          <a:lstStyle/>
          <a:p>
            <a:r>
              <a:rPr lang="en-US" sz="1600" b="0">
                <a:cs typeface="Arial" charset="0"/>
              </a:rPr>
              <a:t>Replica = </a:t>
            </a:r>
            <a:r>
              <a:rPr lang="en-US" sz="1600">
                <a:cs typeface="Arial" charset="0"/>
              </a:rPr>
              <a:t>3</a:t>
            </a:r>
          </a:p>
          <a:p>
            <a:r>
              <a:rPr lang="en-US" sz="1600" b="0">
                <a:cs typeface="Arial" charset="0"/>
              </a:rPr>
              <a:t>Min Distance = </a:t>
            </a:r>
            <a:r>
              <a:rPr lang="en-US" sz="1600">
                <a:cs typeface="Arial" charset="0"/>
              </a:rPr>
              <a:t>4</a:t>
            </a:r>
          </a:p>
        </p:txBody>
      </p:sp>
      <p:sp>
        <p:nvSpPr>
          <p:cNvPr id="1589254" name="AutoShape 6"/>
          <p:cNvSpPr>
            <a:spLocks noChangeArrowheads="1"/>
          </p:cNvSpPr>
          <p:nvPr/>
        </p:nvSpPr>
        <p:spPr bwMode="auto">
          <a:xfrm>
            <a:off x="6553200" y="990600"/>
            <a:ext cx="1676400" cy="838200"/>
          </a:xfrm>
          <a:prstGeom prst="wedgeRoundRectCallout">
            <a:avLst>
              <a:gd name="adj1" fmla="val -67236"/>
              <a:gd name="adj2" fmla="val 129167"/>
              <a:gd name="adj3" fmla="val 16667"/>
            </a:avLst>
          </a:prstGeom>
          <a:solidFill>
            <a:srgbClr val="CC99FF"/>
          </a:solidFill>
          <a:ln w="9525">
            <a:solidFill>
              <a:schemeClr val="tx1"/>
            </a:solidFill>
            <a:miter lim="800000"/>
            <a:headEnd/>
            <a:tailEnd/>
          </a:ln>
        </p:spPr>
        <p:txBody>
          <a:bodyPr/>
          <a:lstStyle/>
          <a:p>
            <a:r>
              <a:rPr lang="en-US" sz="1600" b="0">
                <a:cs typeface="Arial" charset="0"/>
              </a:rPr>
              <a:t>Deployment plan to be augmented</a:t>
            </a:r>
          </a:p>
        </p:txBody>
      </p:sp>
      <p:sp>
        <p:nvSpPr>
          <p:cNvPr id="1589255" name="AutoShape 7"/>
          <p:cNvSpPr>
            <a:spLocks noChangeArrowheads="1"/>
          </p:cNvSpPr>
          <p:nvPr/>
        </p:nvSpPr>
        <p:spPr bwMode="auto">
          <a:xfrm>
            <a:off x="6781800" y="4876800"/>
            <a:ext cx="1676400" cy="838200"/>
          </a:xfrm>
          <a:prstGeom prst="wedgeRoundRectCallout">
            <a:avLst>
              <a:gd name="adj1" fmla="val -90718"/>
              <a:gd name="adj2" fmla="val -167801"/>
              <a:gd name="adj3" fmla="val 16667"/>
            </a:avLst>
          </a:prstGeom>
          <a:solidFill>
            <a:srgbClr val="CC99FF"/>
          </a:solidFill>
          <a:ln w="9525">
            <a:solidFill>
              <a:schemeClr val="tx1"/>
            </a:solidFill>
            <a:miter lim="800000"/>
            <a:headEnd/>
            <a:tailEnd/>
          </a:ln>
        </p:spPr>
        <p:txBody>
          <a:bodyPr/>
          <a:lstStyle/>
          <a:p>
            <a:r>
              <a:rPr lang="en-US" sz="1600" b="0">
                <a:cs typeface="Arial" charset="0"/>
              </a:rPr>
              <a:t>Shared Risk Group (SRG) hierarchy</a:t>
            </a:r>
          </a:p>
        </p:txBody>
      </p:sp>
      <p:sp>
        <p:nvSpPr>
          <p:cNvPr id="60425" name="Text Box 8"/>
          <p:cNvSpPr txBox="1">
            <a:spLocks noChangeArrowheads="1"/>
          </p:cNvSpPr>
          <p:nvPr/>
        </p:nvSpPr>
        <p:spPr bwMode="auto">
          <a:xfrm>
            <a:off x="0" y="1828800"/>
            <a:ext cx="1676400" cy="1368425"/>
          </a:xfrm>
          <a:prstGeom prst="rect">
            <a:avLst/>
          </a:prstGeom>
          <a:noFill/>
          <a:ln w="9525">
            <a:noFill/>
            <a:miter lim="800000"/>
            <a:headEnd/>
            <a:tailEnd/>
          </a:ln>
        </p:spPr>
        <p:txBody>
          <a:bodyPr>
            <a:spAutoFit/>
          </a:bodyPr>
          <a:lstStyle/>
          <a:p>
            <a:pPr algn="l">
              <a:spcBef>
                <a:spcPct val="50000"/>
              </a:spcBef>
            </a:pPr>
            <a:r>
              <a:rPr lang="en-US" sz="1400">
                <a:solidFill>
                  <a:srgbClr val="FF0000"/>
                </a:solidFill>
                <a:cs typeface="Arial" charset="0"/>
              </a:rPr>
              <a:t>LEGEND</a:t>
            </a:r>
          </a:p>
          <a:p>
            <a:pPr algn="l">
              <a:spcBef>
                <a:spcPct val="50000"/>
              </a:spcBef>
            </a:pPr>
            <a:r>
              <a:rPr lang="en-US" sz="1400">
                <a:cs typeface="Arial" charset="0"/>
              </a:rPr>
              <a:t>FOU:</a:t>
            </a:r>
            <a:r>
              <a:rPr lang="en-US" sz="1400" b="0">
                <a:cs typeface="Arial" charset="0"/>
              </a:rPr>
              <a:t> Fail Over Unit</a:t>
            </a:r>
          </a:p>
          <a:p>
            <a:pPr algn="l">
              <a:spcBef>
                <a:spcPct val="50000"/>
              </a:spcBef>
            </a:pPr>
            <a:r>
              <a:rPr lang="en-US" sz="1400">
                <a:cs typeface="Arial" charset="0"/>
              </a:rPr>
              <a:t>SRG:</a:t>
            </a:r>
            <a:r>
              <a:rPr lang="en-US" sz="1400" b="0">
                <a:cs typeface="Arial" charset="0"/>
              </a:rPr>
              <a:t> Shared Risk Group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9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9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9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9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9252" grpId="0" animBg="1"/>
      <p:bldP spid="1589253" grpId="0" animBg="1"/>
      <p:bldP spid="1589254" grpId="0" animBg="1"/>
      <p:bldP spid="158925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Slide Number Placeholder 6"/>
          <p:cNvSpPr>
            <a:spLocks noGrp="1"/>
          </p:cNvSpPr>
          <p:nvPr>
            <p:ph type="sldNum" sz="quarter" idx="11"/>
          </p:nvPr>
        </p:nvSpPr>
        <p:spPr>
          <a:noFill/>
        </p:spPr>
        <p:txBody>
          <a:bodyPr/>
          <a:lstStyle/>
          <a:p>
            <a:fld id="{A148016C-57C9-4EA3-975B-BCF600DCA248}" type="slidenum">
              <a:rPr lang="en-US"/>
              <a:pPr/>
              <a:t>51</a:t>
            </a:fld>
            <a:endParaRPr lang="en-US"/>
          </a:p>
        </p:txBody>
      </p:sp>
      <p:sp>
        <p:nvSpPr>
          <p:cNvPr id="1591298" name="AutoShape 2"/>
          <p:cNvSpPr>
            <a:spLocks noChangeArrowheads="1"/>
          </p:cNvSpPr>
          <p:nvPr/>
        </p:nvSpPr>
        <p:spPr bwMode="auto">
          <a:xfrm>
            <a:off x="4783472" y="2424698"/>
            <a:ext cx="1981200" cy="30480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2297" name="Rectangle 3"/>
          <p:cNvSpPr>
            <a:spLocks noGrp="1" noChangeArrowheads="1"/>
          </p:cNvSpPr>
          <p:nvPr>
            <p:ph type="title"/>
          </p:nvPr>
        </p:nvSpPr>
        <p:spPr>
          <a:xfrm>
            <a:off x="381000" y="76200"/>
            <a:ext cx="8153400" cy="554038"/>
          </a:xfrm>
        </p:spPr>
        <p:txBody>
          <a:bodyPr/>
          <a:lstStyle/>
          <a:p>
            <a:pPr eaLnBrk="1" hangingPunct="1"/>
            <a:r>
              <a:rPr lang="en-US" smtClean="0"/>
              <a:t>Automated Sample FT QoS Provisioning</a:t>
            </a:r>
          </a:p>
        </p:txBody>
      </p:sp>
      <p:sp>
        <p:nvSpPr>
          <p:cNvPr id="1591300" name="Rectangle 4"/>
          <p:cNvSpPr>
            <a:spLocks noGrp="1" noChangeArrowheads="1"/>
          </p:cNvSpPr>
          <p:nvPr>
            <p:ph type="body" sz="half" idx="1"/>
          </p:nvPr>
        </p:nvSpPr>
        <p:spPr>
          <a:xfrm>
            <a:off x="380999" y="942975"/>
            <a:ext cx="4232097" cy="4876800"/>
          </a:xfrm>
        </p:spPr>
        <p:txBody>
          <a:bodyPr/>
          <a:lstStyle/>
          <a:p>
            <a:pPr eaLnBrk="1" hangingPunct="1"/>
            <a:r>
              <a:rPr lang="en-US" sz="2000" dirty="0" smtClean="0"/>
              <a:t>Automatic Injection of replicas</a:t>
            </a:r>
          </a:p>
          <a:p>
            <a:pPr lvl="1" eaLnBrk="1" hangingPunct="1"/>
            <a:r>
              <a:rPr lang="en-US" sz="2000" dirty="0" smtClean="0"/>
              <a:t>Augmentation of deployment plan based on number of replicas</a:t>
            </a:r>
          </a:p>
          <a:p>
            <a:pPr eaLnBrk="1" hangingPunct="1"/>
            <a:r>
              <a:rPr lang="en-US" sz="2000" dirty="0" smtClean="0"/>
              <a:t>Automatic Injection of FT infrastructure components</a:t>
            </a:r>
          </a:p>
          <a:p>
            <a:pPr lvl="1" eaLnBrk="1" hangingPunct="1"/>
            <a:r>
              <a:rPr lang="en-US" sz="2000" dirty="0" smtClean="0"/>
              <a:t>E.g. Collocated “heartbeat” (HB) component with every protected component.</a:t>
            </a:r>
          </a:p>
          <a:p>
            <a:pPr eaLnBrk="1" hangingPunct="1"/>
            <a:r>
              <a:rPr lang="en-US" sz="2000" dirty="0" smtClean="0"/>
              <a:t>Automatic Injection of connection meta-data</a:t>
            </a:r>
          </a:p>
          <a:p>
            <a:pPr lvl="1" eaLnBrk="1" hangingPunct="1"/>
            <a:r>
              <a:rPr lang="en-US" sz="2000" dirty="0" smtClean="0"/>
              <a:t>Specialized connection setup for protected components (e.g. Interoperable Group References IOGR) </a:t>
            </a:r>
          </a:p>
        </p:txBody>
      </p:sp>
      <p:graphicFrame>
        <p:nvGraphicFramePr>
          <p:cNvPr id="1591301" name="Object 5"/>
          <p:cNvGraphicFramePr>
            <a:graphicFrameLocks noChangeAspect="1"/>
          </p:cNvGraphicFramePr>
          <p:nvPr>
            <p:ph sz="quarter" idx="2"/>
          </p:nvPr>
        </p:nvGraphicFramePr>
        <p:xfrm>
          <a:off x="4937460" y="1975436"/>
          <a:ext cx="1400175" cy="1395412"/>
        </p:xfrm>
        <a:graphic>
          <a:graphicData uri="http://schemas.openxmlformats.org/presentationml/2006/ole">
            <p:oleObj spid="_x0000_s12290" name="Visio" r:id="rId4" imgW="1575864" imgH="1313498" progId="Visio.Drawing.11">
              <p:embed/>
            </p:oleObj>
          </a:graphicData>
        </a:graphic>
      </p:graphicFrame>
      <p:graphicFrame>
        <p:nvGraphicFramePr>
          <p:cNvPr id="1591302" name="Object 6"/>
          <p:cNvGraphicFramePr>
            <a:graphicFrameLocks noChangeAspect="1"/>
          </p:cNvGraphicFramePr>
          <p:nvPr>
            <p:ph sz="quarter" idx="3"/>
          </p:nvPr>
        </p:nvGraphicFramePr>
        <p:xfrm>
          <a:off x="6802772" y="1510298"/>
          <a:ext cx="1608138" cy="1601788"/>
        </p:xfrm>
        <a:graphic>
          <a:graphicData uri="http://schemas.openxmlformats.org/presentationml/2006/ole">
            <p:oleObj spid="_x0000_s12291" name="Visio" r:id="rId5" imgW="1575864" imgH="1313498" progId="Visio.Drawing.11">
              <p:embed/>
            </p:oleObj>
          </a:graphicData>
        </a:graphic>
      </p:graphicFrame>
      <p:graphicFrame>
        <p:nvGraphicFramePr>
          <p:cNvPr id="1591303" name="Object 7"/>
          <p:cNvGraphicFramePr>
            <a:graphicFrameLocks noChangeAspect="1"/>
          </p:cNvGraphicFramePr>
          <p:nvPr/>
        </p:nvGraphicFramePr>
        <p:xfrm>
          <a:off x="6993272" y="2424698"/>
          <a:ext cx="1576388" cy="1312863"/>
        </p:xfrm>
        <a:graphic>
          <a:graphicData uri="http://schemas.openxmlformats.org/presentationml/2006/ole">
            <p:oleObj spid="_x0000_s12292" name="Visio" r:id="rId6" imgW="1575864" imgH="1313498" progId="Visio.Drawing.11">
              <p:embed/>
            </p:oleObj>
          </a:graphicData>
        </a:graphic>
      </p:graphicFrame>
      <p:graphicFrame>
        <p:nvGraphicFramePr>
          <p:cNvPr id="1591304" name="Object 8"/>
          <p:cNvGraphicFramePr>
            <a:graphicFrameLocks noChangeAspect="1"/>
          </p:cNvGraphicFramePr>
          <p:nvPr/>
        </p:nvGraphicFramePr>
        <p:xfrm>
          <a:off x="7145672" y="2577098"/>
          <a:ext cx="1576388" cy="1312863"/>
        </p:xfrm>
        <a:graphic>
          <a:graphicData uri="http://schemas.openxmlformats.org/presentationml/2006/ole">
            <p:oleObj spid="_x0000_s12293" name="Visio" r:id="rId7" imgW="1575864" imgH="1313498" progId="Visio.Drawing.11">
              <p:embed/>
            </p:oleObj>
          </a:graphicData>
        </a:graphic>
      </p:graphicFrame>
      <p:graphicFrame>
        <p:nvGraphicFramePr>
          <p:cNvPr id="1591305" name="Object 9"/>
          <p:cNvGraphicFramePr>
            <a:graphicFrameLocks noChangeAspect="1"/>
          </p:cNvGraphicFramePr>
          <p:nvPr/>
        </p:nvGraphicFramePr>
        <p:xfrm>
          <a:off x="7298072" y="2729498"/>
          <a:ext cx="1576388" cy="1312863"/>
        </p:xfrm>
        <a:graphic>
          <a:graphicData uri="http://schemas.openxmlformats.org/presentationml/2006/ole">
            <p:oleObj spid="_x0000_s12294" name="Visio" r:id="rId8" imgW="1575864" imgH="1313498" progId="Visio.Drawing.11">
              <p:embed/>
            </p:oleObj>
          </a:graphicData>
        </a:graphic>
      </p:graphicFrame>
      <p:grpSp>
        <p:nvGrpSpPr>
          <p:cNvPr id="2" name="Group 10"/>
          <p:cNvGrpSpPr>
            <a:grpSpLocks/>
          </p:cNvGrpSpPr>
          <p:nvPr/>
        </p:nvGrpSpPr>
        <p:grpSpPr bwMode="auto">
          <a:xfrm>
            <a:off x="5164472" y="3872498"/>
            <a:ext cx="1143000" cy="914400"/>
            <a:chOff x="1373" y="1079"/>
            <a:chExt cx="535" cy="396"/>
          </a:xfrm>
        </p:grpSpPr>
        <p:grpSp>
          <p:nvGrpSpPr>
            <p:cNvPr id="12301" name="Group 11"/>
            <p:cNvGrpSpPr>
              <a:grpSpLocks/>
            </p:cNvGrpSpPr>
            <p:nvPr/>
          </p:nvGrpSpPr>
          <p:grpSpPr bwMode="auto">
            <a:xfrm>
              <a:off x="1373" y="1079"/>
              <a:ext cx="535" cy="396"/>
              <a:chOff x="1373" y="1079"/>
              <a:chExt cx="535" cy="396"/>
            </a:xfrm>
          </p:grpSpPr>
          <p:sp>
            <p:nvSpPr>
              <p:cNvPr id="12303" name="Line 12"/>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1309" name="AutoShape 13"/>
              <p:cNvSpPr>
                <a:spLocks noChangeArrowheads="1"/>
              </p:cNvSpPr>
              <p:nvPr/>
            </p:nvSpPr>
            <p:spPr bwMode="auto">
              <a:xfrm>
                <a:off x="1557" y="1205"/>
                <a:ext cx="215"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12305" name="Line 14"/>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12306" name="Oval 15"/>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12307" name="Line 16"/>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12308" name="Rectangle 17"/>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2309" name="AutoShape 18"/>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12310" name="AutoShape 19"/>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12311" name="Line 20"/>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12312" name="Rectangle 21"/>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1318" name="AutoShape 22"/>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12314" name="Line 23"/>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12315" name="Rectangle 24"/>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2316" name="Oval 25"/>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12302" name="Text Box 26"/>
            <p:cNvSpPr txBox="1">
              <a:spLocks noChangeArrowheads="1"/>
            </p:cNvSpPr>
            <p:nvPr/>
          </p:nvSpPr>
          <p:spPr bwMode="auto">
            <a:xfrm>
              <a:off x="1526" y="1221"/>
              <a:ext cx="353" cy="13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sp>
        <p:nvSpPr>
          <p:cNvPr id="1591323" name="Text Box 27"/>
          <p:cNvSpPr txBox="1">
            <a:spLocks noChangeArrowheads="1"/>
          </p:cNvSpPr>
          <p:nvPr/>
        </p:nvSpPr>
        <p:spPr bwMode="auto">
          <a:xfrm>
            <a:off x="5088272" y="4939298"/>
            <a:ext cx="1447800" cy="366713"/>
          </a:xfrm>
          <a:prstGeom prst="rect">
            <a:avLst/>
          </a:prstGeom>
          <a:noFill/>
          <a:ln w="9525">
            <a:noFill/>
            <a:miter lim="800000"/>
            <a:headEnd/>
            <a:tailEnd/>
          </a:ln>
        </p:spPr>
        <p:txBody>
          <a:bodyPr>
            <a:spAutoFit/>
          </a:bodyPr>
          <a:lstStyle/>
          <a:p>
            <a:pPr algn="l">
              <a:spcBef>
                <a:spcPct val="50000"/>
              </a:spcBef>
            </a:pPr>
            <a:r>
              <a:rPr lang="en-US" sz="1800">
                <a:cs typeface="Arial" charset="0"/>
              </a:rPr>
              <a:t>Container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913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130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130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159130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500"/>
                                  </p:stCondLst>
                                  <p:childTnLst>
                                    <p:set>
                                      <p:cBhvr>
                                        <p:cTn id="16" dur="1" fill="hold">
                                          <p:stCondLst>
                                            <p:cond delay="0"/>
                                          </p:stCondLst>
                                        </p:cTn>
                                        <p:tgtEl>
                                          <p:spTgt spid="1591303"/>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500"/>
                                  </p:stCondLst>
                                  <p:childTnLst>
                                    <p:set>
                                      <p:cBhvr>
                                        <p:cTn id="19" dur="1" fill="hold">
                                          <p:stCondLst>
                                            <p:cond delay="0"/>
                                          </p:stCondLst>
                                        </p:cTn>
                                        <p:tgtEl>
                                          <p:spTgt spid="1591304"/>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500"/>
                                  </p:stCondLst>
                                  <p:childTnLst>
                                    <p:set>
                                      <p:cBhvr>
                                        <p:cTn id="22" dur="1" fill="hold">
                                          <p:stCondLst>
                                            <p:cond delay="0"/>
                                          </p:stCondLst>
                                        </p:cTn>
                                        <p:tgtEl>
                                          <p:spTgt spid="15913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91300">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91300">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913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912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9130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913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1298" grpId="0" animBg="1"/>
      <p:bldP spid="15913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1"/>
          </p:nvPr>
        </p:nvSpPr>
        <p:spPr>
          <a:noFill/>
        </p:spPr>
        <p:txBody>
          <a:bodyPr/>
          <a:lstStyle/>
          <a:p>
            <a:fld id="{AAC29134-96DF-43BE-B14B-FCCC5730DA18}" type="slidenum">
              <a:rPr lang="en-US"/>
              <a:pPr/>
              <a:t>52</a:t>
            </a:fld>
            <a:endParaRPr lang="en-US"/>
          </a:p>
        </p:txBody>
      </p:sp>
      <p:sp>
        <p:nvSpPr>
          <p:cNvPr id="61443" name="AutoShape 2"/>
          <p:cNvSpPr>
            <a:spLocks noChangeArrowheads="1"/>
          </p:cNvSpPr>
          <p:nvPr/>
        </p:nvSpPr>
        <p:spPr bwMode="auto">
          <a:xfrm>
            <a:off x="119063" y="2551113"/>
            <a:ext cx="1419225" cy="1508125"/>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347" name="Rectangle 3"/>
          <p:cNvSpPr>
            <a:spLocks noChangeArrowheads="1"/>
          </p:cNvSpPr>
          <p:nvPr/>
        </p:nvSpPr>
        <p:spPr bwMode="auto">
          <a:xfrm>
            <a:off x="1776413" y="1312863"/>
            <a:ext cx="7208837" cy="2190750"/>
          </a:xfrm>
          <a:prstGeom prst="rect">
            <a:avLst/>
          </a:prstGeom>
          <a:gradFill rotWithShape="0">
            <a:gsLst>
              <a:gs pos="0">
                <a:srgbClr val="DDDDDD"/>
              </a:gs>
              <a:gs pos="50000">
                <a:schemeClr val="bg1"/>
              </a:gs>
              <a:gs pos="100000">
                <a:srgbClr val="DDDDDD"/>
              </a:gs>
            </a:gsLst>
            <a:lin ang="5400000" scaled="1"/>
          </a:gradFill>
          <a:ln w="9525">
            <a:solidFill>
              <a:schemeClr val="folHlink"/>
            </a:solidFill>
            <a:miter lim="800000"/>
            <a:headEnd/>
            <a:tailEnd/>
          </a:ln>
          <a:effectLst/>
        </p:spPr>
        <p:txBody>
          <a:bodyPr wrap="none" anchor="ctr"/>
          <a:lstStyle/>
          <a:p>
            <a:pPr>
              <a:defRPr/>
            </a:pPr>
            <a:endParaRPr lang="en-US"/>
          </a:p>
        </p:txBody>
      </p:sp>
      <p:sp>
        <p:nvSpPr>
          <p:cNvPr id="61445" name="AutoShape 4"/>
          <p:cNvSpPr>
            <a:spLocks noChangeArrowheads="1"/>
          </p:cNvSpPr>
          <p:nvPr/>
        </p:nvSpPr>
        <p:spPr bwMode="auto">
          <a:xfrm>
            <a:off x="2022475" y="1395413"/>
            <a:ext cx="2100263"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349" name="Text Box 5"/>
          <p:cNvSpPr txBox="1">
            <a:spLocks noChangeArrowheads="1"/>
          </p:cNvSpPr>
          <p:nvPr/>
        </p:nvSpPr>
        <p:spPr bwMode="auto">
          <a:xfrm>
            <a:off x="2133600" y="2930525"/>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sp>
        <p:nvSpPr>
          <p:cNvPr id="1593350" name="Text Box 6"/>
          <p:cNvSpPr txBox="1">
            <a:spLocks noChangeArrowheads="1"/>
          </p:cNvSpPr>
          <p:nvPr/>
        </p:nvSpPr>
        <p:spPr bwMode="auto">
          <a:xfrm>
            <a:off x="2087563" y="1550988"/>
            <a:ext cx="539750" cy="304800"/>
          </a:xfrm>
          <a:prstGeom prst="rect">
            <a:avLst/>
          </a:prstGeom>
          <a:noFill/>
          <a:ln w="9525">
            <a:noFill/>
            <a:miter lim="800000"/>
            <a:headEnd/>
            <a:tailEnd/>
          </a:ln>
          <a:effectLst/>
        </p:spPr>
        <p:txBody>
          <a:bodyPr wrap="none">
            <a:spAutoFit/>
          </a:bodyPr>
          <a:lstStyle/>
          <a:p>
            <a:pPr algn="l" eaLnBrk="1" hangingPunct="1">
              <a:defRPr/>
            </a:pPr>
            <a:r>
              <a:rPr lang="en-US" sz="1400" b="0">
                <a:effectLst>
                  <a:outerShdw blurRad="38100" dist="38100" dir="2700000" algn="tl">
                    <a:srgbClr val="C0C0C0"/>
                  </a:outerShdw>
                </a:effectLst>
                <a:cs typeface="Arial" charset="0"/>
              </a:rPr>
              <a:t>FPC</a:t>
            </a:r>
          </a:p>
        </p:txBody>
      </p:sp>
      <p:sp>
        <p:nvSpPr>
          <p:cNvPr id="61448" name="Line 7"/>
          <p:cNvSpPr>
            <a:spLocks noChangeShapeType="1"/>
          </p:cNvSpPr>
          <p:nvPr/>
        </p:nvSpPr>
        <p:spPr bwMode="auto">
          <a:xfrm flipV="1">
            <a:off x="1023938" y="2622550"/>
            <a:ext cx="1589087" cy="673100"/>
          </a:xfrm>
          <a:prstGeom prst="line">
            <a:avLst/>
          </a:prstGeom>
          <a:noFill/>
          <a:ln w="9525">
            <a:solidFill>
              <a:schemeClr val="tx1"/>
            </a:solidFill>
            <a:round/>
            <a:headEnd/>
            <a:tailEnd type="triangle" w="med" len="med"/>
          </a:ln>
        </p:spPr>
        <p:txBody>
          <a:bodyPr/>
          <a:lstStyle/>
          <a:p>
            <a:endParaRPr lang="en-US"/>
          </a:p>
        </p:txBody>
      </p:sp>
      <p:sp>
        <p:nvSpPr>
          <p:cNvPr id="61449" name="Text Box 8"/>
          <p:cNvSpPr txBox="1">
            <a:spLocks noChangeArrowheads="1"/>
          </p:cNvSpPr>
          <p:nvPr/>
        </p:nvSpPr>
        <p:spPr bwMode="auto">
          <a:xfrm>
            <a:off x="250825" y="2687638"/>
            <a:ext cx="1033463" cy="366712"/>
          </a:xfrm>
          <a:prstGeom prst="rect">
            <a:avLst/>
          </a:prstGeom>
          <a:noFill/>
          <a:ln w="9525">
            <a:noFill/>
            <a:miter lim="800000"/>
            <a:headEnd/>
            <a:tailEnd/>
          </a:ln>
        </p:spPr>
        <p:txBody>
          <a:bodyPr>
            <a:spAutoFit/>
          </a:bodyPr>
          <a:lstStyle/>
          <a:p>
            <a:pPr algn="l" eaLnBrk="1" hangingPunct="1">
              <a:spcBef>
                <a:spcPct val="50000"/>
              </a:spcBef>
            </a:pPr>
            <a:r>
              <a:rPr lang="en-US" sz="1800" b="0">
                <a:cs typeface="Arial" charset="0"/>
              </a:rPr>
              <a:t>“client”</a:t>
            </a:r>
          </a:p>
        </p:txBody>
      </p:sp>
      <p:sp>
        <p:nvSpPr>
          <p:cNvPr id="61450" name="Text Box 9"/>
          <p:cNvSpPr txBox="1">
            <a:spLocks noChangeArrowheads="1"/>
          </p:cNvSpPr>
          <p:nvPr/>
        </p:nvSpPr>
        <p:spPr bwMode="auto">
          <a:xfrm>
            <a:off x="1784350" y="3497263"/>
            <a:ext cx="1682750" cy="244475"/>
          </a:xfrm>
          <a:prstGeom prst="rect">
            <a:avLst/>
          </a:prstGeom>
          <a:noFill/>
          <a:ln w="9525">
            <a:noFill/>
            <a:miter lim="800000"/>
            <a:headEnd/>
            <a:tailEnd/>
          </a:ln>
        </p:spPr>
        <p:txBody>
          <a:bodyPr>
            <a:spAutoFit/>
          </a:bodyPr>
          <a:lstStyle/>
          <a:p>
            <a:pPr algn="l" eaLnBrk="1" hangingPunct="1"/>
            <a:r>
              <a:rPr lang="en-US" sz="1000" b="0">
                <a:solidFill>
                  <a:srgbClr val="FF0000"/>
                </a:solidFill>
                <a:cs typeface="Arial" charset="0"/>
              </a:rPr>
              <a:t>periodic FPC heartbeat</a:t>
            </a:r>
          </a:p>
        </p:txBody>
      </p:sp>
      <p:sp>
        <p:nvSpPr>
          <p:cNvPr id="61451" name="Text Box 10"/>
          <p:cNvSpPr txBox="1">
            <a:spLocks noChangeArrowheads="1"/>
          </p:cNvSpPr>
          <p:nvPr/>
        </p:nvSpPr>
        <p:spPr bwMode="auto">
          <a:xfrm rot="-1294690">
            <a:off x="1325563" y="2701925"/>
            <a:ext cx="1114425" cy="274638"/>
          </a:xfrm>
          <a:prstGeom prst="rect">
            <a:avLst/>
          </a:prstGeom>
          <a:noFill/>
          <a:ln w="9525">
            <a:noFill/>
            <a:miter lim="800000"/>
            <a:headEnd/>
            <a:tailEnd/>
          </a:ln>
        </p:spPr>
        <p:txBody>
          <a:bodyPr>
            <a:spAutoFit/>
          </a:bodyPr>
          <a:lstStyle/>
          <a:p>
            <a:pPr algn="l" eaLnBrk="1" hangingPunct="1"/>
            <a:r>
              <a:rPr lang="en-US" sz="1200" b="0">
                <a:cs typeface="Arial" charset="0"/>
              </a:rPr>
              <a:t>primary IOR</a:t>
            </a:r>
          </a:p>
        </p:txBody>
      </p:sp>
      <p:sp>
        <p:nvSpPr>
          <p:cNvPr id="1593355" name="Text Box 11"/>
          <p:cNvSpPr txBox="1">
            <a:spLocks noChangeArrowheads="1"/>
          </p:cNvSpPr>
          <p:nvPr/>
        </p:nvSpPr>
        <p:spPr bwMode="auto">
          <a:xfrm>
            <a:off x="4767263" y="3276600"/>
            <a:ext cx="1217612" cy="274638"/>
          </a:xfrm>
          <a:prstGeom prst="rect">
            <a:avLst/>
          </a:prstGeom>
          <a:noFill/>
          <a:ln w="9525">
            <a:noFill/>
            <a:miter lim="800000"/>
            <a:headEnd/>
            <a:tailEnd/>
          </a:ln>
          <a:effectLst/>
        </p:spPr>
        <p:txBody>
          <a:bodyPr>
            <a:spAutoFit/>
          </a:bodyPr>
          <a:lstStyle/>
          <a:p>
            <a:pPr algn="l" eaLnBrk="1" hangingPunct="1">
              <a:defRPr/>
            </a:pPr>
            <a:r>
              <a:rPr lang="en-US" sz="1200">
                <a:effectLst>
                  <a:outerShdw blurRad="38100" dist="38100" dir="2700000" algn="tl">
                    <a:srgbClr val="C0C0C0"/>
                  </a:outerShdw>
                </a:effectLst>
                <a:cs typeface="Arial" charset="0"/>
              </a:rPr>
              <a:t>Primary FOU</a:t>
            </a:r>
          </a:p>
        </p:txBody>
      </p:sp>
      <p:grpSp>
        <p:nvGrpSpPr>
          <p:cNvPr id="61453" name="Group 12"/>
          <p:cNvGrpSpPr>
            <a:grpSpLocks/>
          </p:cNvGrpSpPr>
          <p:nvPr/>
        </p:nvGrpSpPr>
        <p:grpSpPr bwMode="auto">
          <a:xfrm>
            <a:off x="2641600" y="2335213"/>
            <a:ext cx="849313" cy="628650"/>
            <a:chOff x="860" y="2734"/>
            <a:chExt cx="360" cy="195"/>
          </a:xfrm>
        </p:grpSpPr>
        <p:sp>
          <p:nvSpPr>
            <p:cNvPr id="61684" name="Line 13"/>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685" name="AutoShape 14"/>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686" name="Line 15"/>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687" name="Oval 16"/>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88" name="Line 17"/>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689" name="Rectangle 18"/>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90" name="AutoShape 19"/>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91" name="AutoShape 20"/>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92" name="Line 21"/>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693" name="Rectangle 22"/>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367" name="AutoShape 23"/>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95" name="Line 24"/>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696" name="Rectangle 25"/>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97" name="Oval 26"/>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454" name="Text Box 27"/>
          <p:cNvSpPr txBox="1">
            <a:spLocks noChangeArrowheads="1"/>
          </p:cNvSpPr>
          <p:nvPr/>
        </p:nvSpPr>
        <p:spPr bwMode="auto">
          <a:xfrm>
            <a:off x="2932113" y="2536825"/>
            <a:ext cx="381000" cy="366713"/>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A</a:t>
            </a:r>
          </a:p>
        </p:txBody>
      </p:sp>
      <p:grpSp>
        <p:nvGrpSpPr>
          <p:cNvPr id="61455" name="Group 28"/>
          <p:cNvGrpSpPr>
            <a:grpSpLocks/>
          </p:cNvGrpSpPr>
          <p:nvPr/>
        </p:nvGrpSpPr>
        <p:grpSpPr bwMode="auto">
          <a:xfrm>
            <a:off x="265113" y="3011488"/>
            <a:ext cx="849312" cy="628650"/>
            <a:chOff x="860" y="2734"/>
            <a:chExt cx="360" cy="195"/>
          </a:xfrm>
        </p:grpSpPr>
        <p:sp>
          <p:nvSpPr>
            <p:cNvPr id="61670" name="Line 29"/>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671" name="AutoShape 30"/>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672" name="Line 31"/>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673" name="Oval 32"/>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74" name="Line 33"/>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675" name="Rectangle 34"/>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76" name="AutoShape 35"/>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77" name="AutoShape 36"/>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78" name="Line 37"/>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679" name="Rectangle 38"/>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383" name="AutoShape 39"/>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81" name="Line 40"/>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682" name="Rectangle 41"/>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83" name="Oval 42"/>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grpSp>
        <p:nvGrpSpPr>
          <p:cNvPr id="61456" name="Group 43"/>
          <p:cNvGrpSpPr>
            <a:grpSpLocks/>
          </p:cNvGrpSpPr>
          <p:nvPr/>
        </p:nvGrpSpPr>
        <p:grpSpPr bwMode="auto">
          <a:xfrm>
            <a:off x="2179638" y="1712913"/>
            <a:ext cx="849312" cy="628650"/>
            <a:chOff x="1373" y="1079"/>
            <a:chExt cx="535" cy="396"/>
          </a:xfrm>
        </p:grpSpPr>
        <p:grpSp>
          <p:nvGrpSpPr>
            <p:cNvPr id="61654" name="Group 44"/>
            <p:cNvGrpSpPr>
              <a:grpSpLocks/>
            </p:cNvGrpSpPr>
            <p:nvPr/>
          </p:nvGrpSpPr>
          <p:grpSpPr bwMode="auto">
            <a:xfrm>
              <a:off x="1373" y="1079"/>
              <a:ext cx="535" cy="396"/>
              <a:chOff x="1373" y="1079"/>
              <a:chExt cx="535" cy="396"/>
            </a:xfrm>
          </p:grpSpPr>
          <p:sp>
            <p:nvSpPr>
              <p:cNvPr id="61656" name="Line 45"/>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3390" name="AutoShape 46"/>
              <p:cNvSpPr>
                <a:spLocks noChangeArrowheads="1"/>
              </p:cNvSpPr>
              <p:nvPr/>
            </p:nvSpPr>
            <p:spPr bwMode="auto">
              <a:xfrm>
                <a:off x="1557" y="1205"/>
                <a:ext cx="216"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61658" name="Line 47"/>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61659" name="Oval 48"/>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60" name="Line 49"/>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61661" name="Rectangle 50"/>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62" name="AutoShape 51"/>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63" name="AutoShape 52"/>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64" name="Line 53"/>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61665" name="Rectangle 54"/>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399" name="AutoShape 55"/>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67" name="Line 56"/>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61668" name="Rectangle 57"/>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69" name="Oval 58"/>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655" name="Text Box 59"/>
            <p:cNvSpPr txBox="1">
              <a:spLocks noChangeArrowheads="1"/>
            </p:cNvSpPr>
            <p:nvPr/>
          </p:nvSpPr>
          <p:spPr bwMode="auto">
            <a:xfrm>
              <a:off x="1526" y="1221"/>
              <a:ext cx="353" cy="19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sp>
        <p:nvSpPr>
          <p:cNvPr id="61457" name="AutoShape 60"/>
          <p:cNvSpPr>
            <a:spLocks noChangeArrowheads="1"/>
          </p:cNvSpPr>
          <p:nvPr/>
        </p:nvSpPr>
        <p:spPr bwMode="auto">
          <a:xfrm>
            <a:off x="4370388" y="1389063"/>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405" name="Text Box 61"/>
          <p:cNvSpPr txBox="1">
            <a:spLocks noChangeArrowheads="1"/>
          </p:cNvSpPr>
          <p:nvPr/>
        </p:nvSpPr>
        <p:spPr bwMode="auto">
          <a:xfrm>
            <a:off x="4495800" y="2924175"/>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grpSp>
        <p:nvGrpSpPr>
          <p:cNvPr id="61459" name="Group 62"/>
          <p:cNvGrpSpPr>
            <a:grpSpLocks/>
          </p:cNvGrpSpPr>
          <p:nvPr/>
        </p:nvGrpSpPr>
        <p:grpSpPr bwMode="auto">
          <a:xfrm>
            <a:off x="4989513" y="2328863"/>
            <a:ext cx="849312" cy="628650"/>
            <a:chOff x="860" y="2734"/>
            <a:chExt cx="360" cy="195"/>
          </a:xfrm>
        </p:grpSpPr>
        <p:sp>
          <p:nvSpPr>
            <p:cNvPr id="61640" name="Line 63"/>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641" name="AutoShape 64"/>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642" name="Line 65"/>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643" name="Oval 66"/>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44" name="Line 67"/>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645" name="Rectangle 68"/>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46" name="AutoShape 69"/>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47" name="AutoShape 70"/>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48" name="Line 71"/>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649" name="Rectangle 72"/>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417" name="AutoShape 73"/>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51" name="Line 74"/>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652" name="Rectangle 75"/>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53" name="Oval 76"/>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460" name="Text Box 77"/>
          <p:cNvSpPr txBox="1">
            <a:spLocks noChangeArrowheads="1"/>
          </p:cNvSpPr>
          <p:nvPr/>
        </p:nvSpPr>
        <p:spPr bwMode="auto">
          <a:xfrm>
            <a:off x="5280025" y="2530475"/>
            <a:ext cx="381000" cy="366713"/>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B</a:t>
            </a:r>
          </a:p>
        </p:txBody>
      </p:sp>
      <p:sp>
        <p:nvSpPr>
          <p:cNvPr id="61461" name="AutoShape 78"/>
          <p:cNvSpPr>
            <a:spLocks noChangeArrowheads="1"/>
          </p:cNvSpPr>
          <p:nvPr/>
        </p:nvSpPr>
        <p:spPr bwMode="auto">
          <a:xfrm>
            <a:off x="6700838" y="1376363"/>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423" name="Text Box 79"/>
          <p:cNvSpPr txBox="1">
            <a:spLocks noChangeArrowheads="1"/>
          </p:cNvSpPr>
          <p:nvPr/>
        </p:nvSpPr>
        <p:spPr bwMode="auto">
          <a:xfrm>
            <a:off x="6800850" y="2911475"/>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grpSp>
        <p:nvGrpSpPr>
          <p:cNvPr id="61463" name="Group 80"/>
          <p:cNvGrpSpPr>
            <a:grpSpLocks/>
          </p:cNvGrpSpPr>
          <p:nvPr/>
        </p:nvGrpSpPr>
        <p:grpSpPr bwMode="auto">
          <a:xfrm>
            <a:off x="7319963" y="2316163"/>
            <a:ext cx="849312" cy="628650"/>
            <a:chOff x="860" y="2734"/>
            <a:chExt cx="360" cy="195"/>
          </a:xfrm>
        </p:grpSpPr>
        <p:sp>
          <p:nvSpPr>
            <p:cNvPr id="61626" name="Line 81"/>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627" name="AutoShape 82"/>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628" name="Line 83"/>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629" name="Oval 84"/>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30" name="Line 85"/>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631" name="Rectangle 86"/>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32" name="AutoShape 87"/>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33" name="AutoShape 88"/>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34" name="Line 89"/>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635" name="Rectangle 90"/>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435" name="AutoShape 91"/>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37" name="Line 92"/>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638" name="Rectangle 93"/>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39" name="Oval 94"/>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464" name="Text Box 95"/>
          <p:cNvSpPr txBox="1">
            <a:spLocks noChangeArrowheads="1"/>
          </p:cNvSpPr>
          <p:nvPr/>
        </p:nvSpPr>
        <p:spPr bwMode="auto">
          <a:xfrm>
            <a:off x="7610475" y="2517775"/>
            <a:ext cx="381000" cy="366713"/>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C</a:t>
            </a:r>
          </a:p>
        </p:txBody>
      </p:sp>
      <p:sp>
        <p:nvSpPr>
          <p:cNvPr id="61465" name="Line 96"/>
          <p:cNvSpPr>
            <a:spLocks noChangeShapeType="1"/>
          </p:cNvSpPr>
          <p:nvPr/>
        </p:nvSpPr>
        <p:spPr bwMode="auto">
          <a:xfrm>
            <a:off x="5781675" y="2593975"/>
            <a:ext cx="1458913" cy="9525"/>
          </a:xfrm>
          <a:prstGeom prst="line">
            <a:avLst/>
          </a:prstGeom>
          <a:noFill/>
          <a:ln w="9525">
            <a:solidFill>
              <a:schemeClr val="tx1"/>
            </a:solidFill>
            <a:round/>
            <a:headEnd/>
            <a:tailEnd type="triangle" w="med" len="med"/>
          </a:ln>
        </p:spPr>
        <p:txBody>
          <a:bodyPr/>
          <a:lstStyle/>
          <a:p>
            <a:endParaRPr lang="en-US"/>
          </a:p>
        </p:txBody>
      </p:sp>
      <p:sp>
        <p:nvSpPr>
          <p:cNvPr id="61466" name="Line 97"/>
          <p:cNvSpPr>
            <a:spLocks noChangeShapeType="1"/>
          </p:cNvSpPr>
          <p:nvPr/>
        </p:nvSpPr>
        <p:spPr bwMode="auto">
          <a:xfrm flipV="1">
            <a:off x="3419475" y="2609850"/>
            <a:ext cx="1525588" cy="4763"/>
          </a:xfrm>
          <a:prstGeom prst="line">
            <a:avLst/>
          </a:prstGeom>
          <a:noFill/>
          <a:ln w="9525">
            <a:solidFill>
              <a:srgbClr val="000000"/>
            </a:solidFill>
            <a:round/>
            <a:headEnd/>
            <a:tailEnd type="triangle" w="med" len="med"/>
          </a:ln>
        </p:spPr>
        <p:txBody>
          <a:bodyPr/>
          <a:lstStyle/>
          <a:p>
            <a:endParaRPr lang="en-US"/>
          </a:p>
        </p:txBody>
      </p:sp>
      <p:sp>
        <p:nvSpPr>
          <p:cNvPr id="61467" name="Freeform 98"/>
          <p:cNvSpPr>
            <a:spLocks/>
          </p:cNvSpPr>
          <p:nvPr/>
        </p:nvSpPr>
        <p:spPr bwMode="auto">
          <a:xfrm>
            <a:off x="2667000" y="927100"/>
            <a:ext cx="5075238" cy="912813"/>
          </a:xfrm>
          <a:custGeom>
            <a:avLst/>
            <a:gdLst>
              <a:gd name="T0" fmla="*/ 2804 w 2847"/>
              <a:gd name="T1" fmla="*/ 684 h 684"/>
              <a:gd name="T2" fmla="*/ 2380 w 2847"/>
              <a:gd name="T3" fmla="*/ 5 h 684"/>
              <a:gd name="T4" fmla="*/ 0 w 2847"/>
              <a:gd name="T5" fmla="*/ 656 h 684"/>
              <a:gd name="T6" fmla="*/ 0 60000 65536"/>
              <a:gd name="T7" fmla="*/ 0 60000 65536"/>
              <a:gd name="T8" fmla="*/ 0 60000 65536"/>
              <a:gd name="T9" fmla="*/ 0 w 2847"/>
              <a:gd name="T10" fmla="*/ 0 h 684"/>
              <a:gd name="T11" fmla="*/ 2847 w 2847"/>
              <a:gd name="T12" fmla="*/ 684 h 684"/>
            </a:gdLst>
            <a:ahLst/>
            <a:cxnLst>
              <a:cxn ang="T6">
                <a:pos x="T0" y="T1"/>
              </a:cxn>
              <a:cxn ang="T7">
                <a:pos x="T2" y="T3"/>
              </a:cxn>
              <a:cxn ang="T8">
                <a:pos x="T4" y="T5"/>
              </a:cxn>
            </a:cxnLst>
            <a:rect l="T9" t="T10" r="T11" b="T12"/>
            <a:pathLst>
              <a:path w="2847" h="684">
                <a:moveTo>
                  <a:pt x="2804" y="684"/>
                </a:moveTo>
                <a:cubicBezTo>
                  <a:pt x="2825" y="347"/>
                  <a:pt x="2847" y="10"/>
                  <a:pt x="2380" y="5"/>
                </a:cubicBezTo>
                <a:cubicBezTo>
                  <a:pt x="1913" y="0"/>
                  <a:pt x="956" y="328"/>
                  <a:pt x="0" y="656"/>
                </a:cubicBezTo>
              </a:path>
            </a:pathLst>
          </a:custGeom>
          <a:noFill/>
          <a:ln w="9525">
            <a:solidFill>
              <a:srgbClr val="FF0000"/>
            </a:solidFill>
            <a:round/>
            <a:headEnd/>
            <a:tailEnd type="triangle" w="med" len="med"/>
          </a:ln>
        </p:spPr>
        <p:txBody>
          <a:bodyPr/>
          <a:lstStyle/>
          <a:p>
            <a:endParaRPr lang="en-US"/>
          </a:p>
        </p:txBody>
      </p:sp>
      <p:sp>
        <p:nvSpPr>
          <p:cNvPr id="61468" name="Freeform 99"/>
          <p:cNvSpPr>
            <a:spLocks/>
          </p:cNvSpPr>
          <p:nvPr/>
        </p:nvSpPr>
        <p:spPr bwMode="auto">
          <a:xfrm>
            <a:off x="2705100" y="1135063"/>
            <a:ext cx="2662238" cy="800100"/>
          </a:xfrm>
          <a:custGeom>
            <a:avLst/>
            <a:gdLst>
              <a:gd name="T0" fmla="*/ 1285 w 1285"/>
              <a:gd name="T1" fmla="*/ 545 h 545"/>
              <a:gd name="T2" fmla="*/ 945 w 1285"/>
              <a:gd name="T3" fmla="*/ 16 h 545"/>
              <a:gd name="T4" fmla="*/ 0 w 1285"/>
              <a:gd name="T5" fmla="*/ 450 h 545"/>
              <a:gd name="T6" fmla="*/ 0 60000 65536"/>
              <a:gd name="T7" fmla="*/ 0 60000 65536"/>
              <a:gd name="T8" fmla="*/ 0 60000 65536"/>
              <a:gd name="T9" fmla="*/ 0 w 1285"/>
              <a:gd name="T10" fmla="*/ 0 h 545"/>
              <a:gd name="T11" fmla="*/ 1285 w 1285"/>
              <a:gd name="T12" fmla="*/ 545 h 545"/>
            </a:gdLst>
            <a:ahLst/>
            <a:cxnLst>
              <a:cxn ang="T6">
                <a:pos x="T0" y="T1"/>
              </a:cxn>
              <a:cxn ang="T7">
                <a:pos x="T2" y="T3"/>
              </a:cxn>
              <a:cxn ang="T8">
                <a:pos x="T4" y="T5"/>
              </a:cxn>
            </a:cxnLst>
            <a:rect l="T9" t="T10" r="T11" b="T12"/>
            <a:pathLst>
              <a:path w="1285" h="545">
                <a:moveTo>
                  <a:pt x="1285" y="545"/>
                </a:moveTo>
                <a:cubicBezTo>
                  <a:pt x="1222" y="288"/>
                  <a:pt x="1159" y="32"/>
                  <a:pt x="945" y="16"/>
                </a:cubicBezTo>
                <a:cubicBezTo>
                  <a:pt x="731" y="0"/>
                  <a:pt x="365" y="225"/>
                  <a:pt x="0" y="450"/>
                </a:cubicBezTo>
              </a:path>
            </a:pathLst>
          </a:custGeom>
          <a:noFill/>
          <a:ln w="9525">
            <a:solidFill>
              <a:srgbClr val="FF0000"/>
            </a:solidFill>
            <a:round/>
            <a:headEnd/>
            <a:tailEnd type="triangle" w="med" len="med"/>
          </a:ln>
        </p:spPr>
        <p:txBody>
          <a:bodyPr/>
          <a:lstStyle/>
          <a:p>
            <a:endParaRPr lang="en-US"/>
          </a:p>
        </p:txBody>
      </p:sp>
      <p:sp>
        <p:nvSpPr>
          <p:cNvPr id="1593444" name="Rectangle 100"/>
          <p:cNvSpPr>
            <a:spLocks noChangeArrowheads="1"/>
          </p:cNvSpPr>
          <p:nvPr/>
        </p:nvSpPr>
        <p:spPr bwMode="auto">
          <a:xfrm>
            <a:off x="1770063" y="3767138"/>
            <a:ext cx="7208837" cy="2190750"/>
          </a:xfrm>
          <a:prstGeom prst="rect">
            <a:avLst/>
          </a:prstGeom>
          <a:gradFill rotWithShape="0">
            <a:gsLst>
              <a:gs pos="0">
                <a:srgbClr val="DDDDDD"/>
              </a:gs>
              <a:gs pos="50000">
                <a:schemeClr val="bg1"/>
              </a:gs>
              <a:gs pos="100000">
                <a:srgbClr val="DDDDDD"/>
              </a:gs>
            </a:gsLst>
            <a:lin ang="5400000" scaled="1"/>
          </a:gradFill>
          <a:ln w="9525">
            <a:solidFill>
              <a:schemeClr val="folHlink"/>
            </a:solidFill>
            <a:miter lim="800000"/>
            <a:headEnd/>
            <a:tailEnd/>
          </a:ln>
          <a:effectLst/>
        </p:spPr>
        <p:txBody>
          <a:bodyPr wrap="none" anchor="ctr"/>
          <a:lstStyle/>
          <a:p>
            <a:pPr>
              <a:defRPr/>
            </a:pPr>
            <a:endParaRPr lang="en-US"/>
          </a:p>
        </p:txBody>
      </p:sp>
      <p:sp>
        <p:nvSpPr>
          <p:cNvPr id="61470" name="AutoShape 101"/>
          <p:cNvSpPr>
            <a:spLocks noChangeArrowheads="1"/>
          </p:cNvSpPr>
          <p:nvPr/>
        </p:nvSpPr>
        <p:spPr bwMode="auto">
          <a:xfrm>
            <a:off x="2016125" y="3849688"/>
            <a:ext cx="2100263"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446" name="Text Box 102"/>
          <p:cNvSpPr txBox="1">
            <a:spLocks noChangeArrowheads="1"/>
          </p:cNvSpPr>
          <p:nvPr/>
        </p:nvSpPr>
        <p:spPr bwMode="auto">
          <a:xfrm>
            <a:off x="2133600" y="5384800"/>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sp>
        <p:nvSpPr>
          <p:cNvPr id="1593447" name="Text Box 103"/>
          <p:cNvSpPr txBox="1">
            <a:spLocks noChangeArrowheads="1"/>
          </p:cNvSpPr>
          <p:nvPr/>
        </p:nvSpPr>
        <p:spPr bwMode="auto">
          <a:xfrm>
            <a:off x="4760913" y="5730875"/>
            <a:ext cx="1217612" cy="274638"/>
          </a:xfrm>
          <a:prstGeom prst="rect">
            <a:avLst/>
          </a:prstGeom>
          <a:noFill/>
          <a:ln w="9525">
            <a:noFill/>
            <a:miter lim="800000"/>
            <a:headEnd/>
            <a:tailEnd/>
          </a:ln>
          <a:effectLst/>
        </p:spPr>
        <p:txBody>
          <a:bodyPr>
            <a:spAutoFit/>
          </a:bodyPr>
          <a:lstStyle/>
          <a:p>
            <a:pPr algn="l" eaLnBrk="1" hangingPunct="1">
              <a:defRPr/>
            </a:pPr>
            <a:r>
              <a:rPr lang="en-US" sz="1200">
                <a:effectLst>
                  <a:outerShdw blurRad="38100" dist="38100" dir="2700000" algn="tl">
                    <a:srgbClr val="C0C0C0"/>
                  </a:outerShdw>
                </a:effectLst>
                <a:cs typeface="Arial" charset="0"/>
              </a:rPr>
              <a:t>Replica FOU</a:t>
            </a:r>
          </a:p>
        </p:txBody>
      </p:sp>
      <p:grpSp>
        <p:nvGrpSpPr>
          <p:cNvPr id="61473" name="Group 104"/>
          <p:cNvGrpSpPr>
            <a:grpSpLocks/>
          </p:cNvGrpSpPr>
          <p:nvPr/>
        </p:nvGrpSpPr>
        <p:grpSpPr bwMode="auto">
          <a:xfrm>
            <a:off x="2635250" y="4789488"/>
            <a:ext cx="849313" cy="628650"/>
            <a:chOff x="860" y="2734"/>
            <a:chExt cx="360" cy="195"/>
          </a:xfrm>
        </p:grpSpPr>
        <p:sp>
          <p:nvSpPr>
            <p:cNvPr id="61612" name="Line 105"/>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613" name="AutoShape 106"/>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614" name="Line 107"/>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615" name="Oval 108"/>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16" name="Line 109"/>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617" name="Rectangle 110"/>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18" name="AutoShape 111"/>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19" name="AutoShape 112"/>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20" name="Line 113"/>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621" name="Rectangle 114"/>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459" name="AutoShape 115"/>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23" name="Line 116"/>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624" name="Rectangle 117"/>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25" name="Oval 118"/>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474" name="Text Box 119"/>
          <p:cNvSpPr txBox="1">
            <a:spLocks noChangeArrowheads="1"/>
          </p:cNvSpPr>
          <p:nvPr/>
        </p:nvSpPr>
        <p:spPr bwMode="auto">
          <a:xfrm>
            <a:off x="2886075" y="4991100"/>
            <a:ext cx="446088" cy="366713"/>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A’</a:t>
            </a:r>
          </a:p>
        </p:txBody>
      </p:sp>
      <p:sp>
        <p:nvSpPr>
          <p:cNvPr id="61475" name="AutoShape 120"/>
          <p:cNvSpPr>
            <a:spLocks noChangeArrowheads="1"/>
          </p:cNvSpPr>
          <p:nvPr/>
        </p:nvSpPr>
        <p:spPr bwMode="auto">
          <a:xfrm>
            <a:off x="4364038" y="3843338"/>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465" name="Text Box 121"/>
          <p:cNvSpPr txBox="1">
            <a:spLocks noChangeArrowheads="1"/>
          </p:cNvSpPr>
          <p:nvPr/>
        </p:nvSpPr>
        <p:spPr bwMode="auto">
          <a:xfrm>
            <a:off x="4495800" y="5378450"/>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grpSp>
        <p:nvGrpSpPr>
          <p:cNvPr id="61477" name="Group 122"/>
          <p:cNvGrpSpPr>
            <a:grpSpLocks/>
          </p:cNvGrpSpPr>
          <p:nvPr/>
        </p:nvGrpSpPr>
        <p:grpSpPr bwMode="auto">
          <a:xfrm>
            <a:off x="4983163" y="4783138"/>
            <a:ext cx="849312" cy="628650"/>
            <a:chOff x="860" y="2734"/>
            <a:chExt cx="360" cy="195"/>
          </a:xfrm>
        </p:grpSpPr>
        <p:sp>
          <p:nvSpPr>
            <p:cNvPr id="61598" name="Line 123"/>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599" name="AutoShape 124"/>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600" name="Line 125"/>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601" name="Oval 126"/>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602" name="Line 127"/>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603" name="Rectangle 128"/>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604" name="AutoShape 129"/>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605" name="AutoShape 130"/>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606" name="Line 131"/>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607" name="Rectangle 132"/>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477" name="AutoShape 133"/>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609" name="Line 134"/>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610" name="Rectangle 135"/>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611" name="Oval 136"/>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478" name="Text Box 137"/>
          <p:cNvSpPr txBox="1">
            <a:spLocks noChangeArrowheads="1"/>
          </p:cNvSpPr>
          <p:nvPr/>
        </p:nvSpPr>
        <p:spPr bwMode="auto">
          <a:xfrm>
            <a:off x="5233988" y="4970463"/>
            <a:ext cx="433387" cy="366712"/>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B’</a:t>
            </a:r>
          </a:p>
        </p:txBody>
      </p:sp>
      <p:sp>
        <p:nvSpPr>
          <p:cNvPr id="61479" name="AutoShape 138"/>
          <p:cNvSpPr>
            <a:spLocks noChangeArrowheads="1"/>
          </p:cNvSpPr>
          <p:nvPr/>
        </p:nvSpPr>
        <p:spPr bwMode="auto">
          <a:xfrm>
            <a:off x="6694488" y="3830638"/>
            <a:ext cx="2100262" cy="1828800"/>
          </a:xfrm>
          <a:prstGeom prst="bevel">
            <a:avLst>
              <a:gd name="adj" fmla="val 5296"/>
            </a:avLst>
          </a:prstGeom>
          <a:solidFill>
            <a:srgbClr val="FFFF99"/>
          </a:solidFill>
          <a:ln w="9525">
            <a:solidFill>
              <a:schemeClr val="tx1"/>
            </a:solidFill>
            <a:miter lim="800000"/>
            <a:headEnd/>
            <a:tailEnd/>
          </a:ln>
        </p:spPr>
        <p:txBody>
          <a:bodyPr wrap="none" anchor="ctr"/>
          <a:lstStyle/>
          <a:p>
            <a:endParaRPr lang="en-US"/>
          </a:p>
        </p:txBody>
      </p:sp>
      <p:sp>
        <p:nvSpPr>
          <p:cNvPr id="1593483" name="Text Box 139"/>
          <p:cNvSpPr txBox="1">
            <a:spLocks noChangeArrowheads="1"/>
          </p:cNvSpPr>
          <p:nvPr/>
        </p:nvSpPr>
        <p:spPr bwMode="auto">
          <a:xfrm>
            <a:off x="6781800" y="5365750"/>
            <a:ext cx="1885950" cy="244475"/>
          </a:xfrm>
          <a:prstGeom prst="rect">
            <a:avLst/>
          </a:prstGeom>
          <a:noFill/>
          <a:ln w="9525">
            <a:noFill/>
            <a:miter lim="800000"/>
            <a:headEnd/>
            <a:tailEnd/>
          </a:ln>
          <a:effectLst/>
        </p:spPr>
        <p:txBody>
          <a:bodyPr wrap="none">
            <a:spAutoFit/>
          </a:bodyPr>
          <a:lstStyle/>
          <a:p>
            <a:pPr algn="l" eaLnBrk="1" hangingPunct="1">
              <a:defRPr/>
            </a:pPr>
            <a:r>
              <a:rPr lang="en-US" sz="1000">
                <a:effectLst>
                  <a:outerShdw blurRad="38100" dist="38100" dir="2700000" algn="tl">
                    <a:srgbClr val="C0C0C0"/>
                  </a:outerShdw>
                </a:effectLst>
                <a:cs typeface="Arial" charset="0"/>
              </a:rPr>
              <a:t>container/component server</a:t>
            </a:r>
          </a:p>
        </p:txBody>
      </p:sp>
      <p:grpSp>
        <p:nvGrpSpPr>
          <p:cNvPr id="61481" name="Group 140"/>
          <p:cNvGrpSpPr>
            <a:grpSpLocks/>
          </p:cNvGrpSpPr>
          <p:nvPr/>
        </p:nvGrpSpPr>
        <p:grpSpPr bwMode="auto">
          <a:xfrm>
            <a:off x="7313613" y="4770438"/>
            <a:ext cx="849312" cy="628650"/>
            <a:chOff x="860" y="2734"/>
            <a:chExt cx="360" cy="195"/>
          </a:xfrm>
        </p:grpSpPr>
        <p:sp>
          <p:nvSpPr>
            <p:cNvPr id="61584" name="Line 141"/>
            <p:cNvSpPr>
              <a:spLocks noChangeShapeType="1"/>
            </p:cNvSpPr>
            <p:nvPr/>
          </p:nvSpPr>
          <p:spPr bwMode="auto">
            <a:xfrm flipH="1" flipV="1">
              <a:off x="911" y="2889"/>
              <a:ext cx="76" cy="0"/>
            </a:xfrm>
            <a:prstGeom prst="line">
              <a:avLst/>
            </a:prstGeom>
            <a:noFill/>
            <a:ln w="15875">
              <a:solidFill>
                <a:schemeClr val="tx1"/>
              </a:solidFill>
              <a:round/>
              <a:headEnd/>
              <a:tailEnd/>
            </a:ln>
          </p:spPr>
          <p:txBody>
            <a:bodyPr wrap="none" anchor="ctr"/>
            <a:lstStyle/>
            <a:p>
              <a:endParaRPr lang="en-US"/>
            </a:p>
          </p:txBody>
        </p:sp>
        <p:sp>
          <p:nvSpPr>
            <p:cNvPr id="61585" name="AutoShape 142"/>
            <p:cNvSpPr>
              <a:spLocks noChangeArrowheads="1"/>
            </p:cNvSpPr>
            <p:nvPr/>
          </p:nvSpPr>
          <p:spPr bwMode="auto">
            <a:xfrm>
              <a:off x="984" y="2796"/>
              <a:ext cx="145" cy="123"/>
            </a:xfrm>
            <a:prstGeom prst="roundRect">
              <a:avLst>
                <a:gd name="adj" fmla="val 16667"/>
              </a:avLst>
            </a:prstGeom>
            <a:gradFill rotWithShape="0">
              <a:gsLst>
                <a:gs pos="0">
                  <a:srgbClr val="5E5E5E"/>
                </a:gs>
                <a:gs pos="50000">
                  <a:srgbClr val="CCCCCC"/>
                </a:gs>
                <a:gs pos="100000">
                  <a:srgbClr val="5E5E5E"/>
                </a:gs>
              </a:gsLst>
              <a:lin ang="2700000" scaled="1"/>
            </a:gradFill>
            <a:ln w="9525">
              <a:solidFill>
                <a:srgbClr val="C0C0C0"/>
              </a:solidFill>
              <a:round/>
              <a:headEnd/>
              <a:tailEnd/>
            </a:ln>
          </p:spPr>
          <p:txBody>
            <a:bodyPr wrap="none" anchor="ctr" anchorCtr="1"/>
            <a:lstStyle/>
            <a:p>
              <a:pPr eaLnBrk="1" hangingPunct="1"/>
              <a:endParaRPr lang="en-GB" sz="800">
                <a:latin typeface="Times New Roman" pitchFamily="18" charset="0"/>
                <a:cs typeface="Arial" charset="0"/>
              </a:endParaRPr>
            </a:p>
          </p:txBody>
        </p:sp>
        <p:sp>
          <p:nvSpPr>
            <p:cNvPr id="61586" name="Line 143"/>
            <p:cNvSpPr>
              <a:spLocks noChangeShapeType="1"/>
            </p:cNvSpPr>
            <p:nvPr/>
          </p:nvSpPr>
          <p:spPr bwMode="auto">
            <a:xfrm rot="5400000" flipH="1" flipV="1">
              <a:off x="1034" y="2769"/>
              <a:ext cx="48" cy="0"/>
            </a:xfrm>
            <a:prstGeom prst="line">
              <a:avLst/>
            </a:prstGeom>
            <a:noFill/>
            <a:ln w="15875">
              <a:solidFill>
                <a:schemeClr val="tx1"/>
              </a:solidFill>
              <a:round/>
              <a:headEnd/>
              <a:tailEnd/>
            </a:ln>
          </p:spPr>
          <p:txBody>
            <a:bodyPr wrap="none" anchor="ctr"/>
            <a:lstStyle/>
            <a:p>
              <a:endParaRPr lang="en-US"/>
            </a:p>
          </p:txBody>
        </p:sp>
        <p:sp>
          <p:nvSpPr>
            <p:cNvPr id="61587" name="Oval 144"/>
            <p:cNvSpPr>
              <a:spLocks noChangeArrowheads="1"/>
            </p:cNvSpPr>
            <p:nvPr/>
          </p:nvSpPr>
          <p:spPr bwMode="auto">
            <a:xfrm rot="5400000">
              <a:off x="1035" y="2734"/>
              <a:ext cx="46" cy="46"/>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588" name="Line 145"/>
            <p:cNvSpPr>
              <a:spLocks noChangeShapeType="1"/>
            </p:cNvSpPr>
            <p:nvPr/>
          </p:nvSpPr>
          <p:spPr bwMode="auto">
            <a:xfrm flipH="1">
              <a:off x="1119" y="2820"/>
              <a:ext cx="27" cy="1"/>
            </a:xfrm>
            <a:prstGeom prst="line">
              <a:avLst/>
            </a:prstGeom>
            <a:noFill/>
            <a:ln w="15875">
              <a:solidFill>
                <a:schemeClr val="tx1"/>
              </a:solidFill>
              <a:round/>
              <a:headEnd/>
              <a:tailEnd/>
            </a:ln>
          </p:spPr>
          <p:txBody>
            <a:bodyPr wrap="none" anchor="ctr"/>
            <a:lstStyle/>
            <a:p>
              <a:endParaRPr lang="en-US"/>
            </a:p>
          </p:txBody>
        </p:sp>
        <p:sp>
          <p:nvSpPr>
            <p:cNvPr id="61589" name="Rectangle 146"/>
            <p:cNvSpPr>
              <a:spLocks noChangeArrowheads="1"/>
            </p:cNvSpPr>
            <p:nvPr/>
          </p:nvSpPr>
          <p:spPr bwMode="auto">
            <a:xfrm>
              <a:off x="1111" y="2814"/>
              <a:ext cx="12" cy="1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590" name="AutoShape 147"/>
            <p:cNvSpPr>
              <a:spLocks noChangeArrowheads="1"/>
            </p:cNvSpPr>
            <p:nvPr/>
          </p:nvSpPr>
          <p:spPr bwMode="auto">
            <a:xfrm rot="-5400000">
              <a:off x="1139" y="2781"/>
              <a:ext cx="87" cy="75"/>
            </a:xfrm>
            <a:custGeom>
              <a:avLst/>
              <a:gdLst>
                <a:gd name="T0" fmla="*/ 44 w 21600"/>
                <a:gd name="T1" fmla="*/ 0 h 21600"/>
                <a:gd name="T2" fmla="*/ 11 w 21600"/>
                <a:gd name="T3" fmla="*/ 38 h 21600"/>
                <a:gd name="T4" fmla="*/ 44 w 21600"/>
                <a:gd name="T5" fmla="*/ 19 h 21600"/>
                <a:gd name="T6" fmla="*/ 76 w 21600"/>
                <a:gd name="T7" fmla="*/ 38 h 21600"/>
                <a:gd name="T8" fmla="*/ 0 60000 65536"/>
                <a:gd name="T9" fmla="*/ 0 60000 65536"/>
                <a:gd name="T10" fmla="*/ 0 60000 65536"/>
                <a:gd name="T11" fmla="*/ 0 60000 65536"/>
                <a:gd name="T12" fmla="*/ 0 w 21600"/>
                <a:gd name="T13" fmla="*/ 0 h 21600"/>
                <a:gd name="T14" fmla="*/ 21600 w 21600"/>
                <a:gd name="T15" fmla="*/ 777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591" name="AutoShape 148"/>
            <p:cNvSpPr>
              <a:spLocks noChangeArrowheads="1"/>
            </p:cNvSpPr>
            <p:nvPr/>
          </p:nvSpPr>
          <p:spPr bwMode="auto">
            <a:xfrm>
              <a:off x="868" y="2864"/>
              <a:ext cx="43" cy="44"/>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592" name="Line 149"/>
            <p:cNvSpPr>
              <a:spLocks noChangeShapeType="1"/>
            </p:cNvSpPr>
            <p:nvPr/>
          </p:nvSpPr>
          <p:spPr bwMode="auto">
            <a:xfrm flipH="1" flipV="1">
              <a:off x="1116" y="2889"/>
              <a:ext cx="37" cy="0"/>
            </a:xfrm>
            <a:prstGeom prst="line">
              <a:avLst/>
            </a:prstGeom>
            <a:noFill/>
            <a:ln w="15875">
              <a:solidFill>
                <a:schemeClr val="tx1"/>
              </a:solidFill>
              <a:round/>
              <a:headEnd/>
              <a:tailEnd/>
            </a:ln>
          </p:spPr>
          <p:txBody>
            <a:bodyPr wrap="none" anchor="ctr"/>
            <a:lstStyle/>
            <a:p>
              <a:endParaRPr lang="en-US"/>
            </a:p>
          </p:txBody>
        </p:sp>
        <p:sp>
          <p:nvSpPr>
            <p:cNvPr id="61593" name="Rectangle 150"/>
            <p:cNvSpPr>
              <a:spLocks noChangeArrowheads="1"/>
            </p:cNvSpPr>
            <p:nvPr/>
          </p:nvSpPr>
          <p:spPr bwMode="auto">
            <a:xfrm>
              <a:off x="1098" y="2879"/>
              <a:ext cx="18" cy="21"/>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495" name="AutoShape 151"/>
            <p:cNvSpPr>
              <a:spLocks noChangeArrowheads="1"/>
            </p:cNvSpPr>
            <p:nvPr/>
          </p:nvSpPr>
          <p:spPr bwMode="auto">
            <a:xfrm>
              <a:off x="1148" y="2867"/>
              <a:ext cx="41" cy="44"/>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595" name="Line 152"/>
            <p:cNvSpPr>
              <a:spLocks noChangeShapeType="1"/>
            </p:cNvSpPr>
            <p:nvPr/>
          </p:nvSpPr>
          <p:spPr bwMode="auto">
            <a:xfrm flipH="1">
              <a:off x="900" y="2821"/>
              <a:ext cx="82" cy="0"/>
            </a:xfrm>
            <a:prstGeom prst="line">
              <a:avLst/>
            </a:prstGeom>
            <a:noFill/>
            <a:ln w="15875">
              <a:solidFill>
                <a:schemeClr val="tx1"/>
              </a:solidFill>
              <a:round/>
              <a:headEnd/>
              <a:tailEnd/>
            </a:ln>
          </p:spPr>
          <p:txBody>
            <a:bodyPr wrap="none" anchor="ctr"/>
            <a:lstStyle/>
            <a:p>
              <a:endParaRPr lang="en-US"/>
            </a:p>
          </p:txBody>
        </p:sp>
        <p:sp>
          <p:nvSpPr>
            <p:cNvPr id="61596" name="Rectangle 153"/>
            <p:cNvSpPr>
              <a:spLocks noChangeArrowheads="1"/>
            </p:cNvSpPr>
            <p:nvPr/>
          </p:nvSpPr>
          <p:spPr bwMode="auto">
            <a:xfrm>
              <a:off x="1035" y="2908"/>
              <a:ext cx="40" cy="21"/>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597" name="Oval 154"/>
            <p:cNvSpPr>
              <a:spLocks noChangeArrowheads="1"/>
            </p:cNvSpPr>
            <p:nvPr/>
          </p:nvSpPr>
          <p:spPr bwMode="auto">
            <a:xfrm>
              <a:off x="860" y="2799"/>
              <a:ext cx="45" cy="46"/>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482" name="Text Box 155"/>
          <p:cNvSpPr txBox="1">
            <a:spLocks noChangeArrowheads="1"/>
          </p:cNvSpPr>
          <p:nvPr/>
        </p:nvSpPr>
        <p:spPr bwMode="auto">
          <a:xfrm>
            <a:off x="7578725" y="4972050"/>
            <a:ext cx="473075" cy="366713"/>
          </a:xfrm>
          <a:prstGeom prst="rect">
            <a:avLst/>
          </a:prstGeom>
          <a:noFill/>
          <a:ln w="9525">
            <a:noFill/>
            <a:miter lim="800000"/>
            <a:headEnd/>
            <a:tailEnd/>
          </a:ln>
        </p:spPr>
        <p:txBody>
          <a:bodyPr>
            <a:spAutoFit/>
          </a:bodyPr>
          <a:lstStyle/>
          <a:p>
            <a:pPr algn="l" eaLnBrk="1" hangingPunct="1">
              <a:spcBef>
                <a:spcPct val="50000"/>
              </a:spcBef>
            </a:pPr>
            <a:r>
              <a:rPr lang="en-US" sz="1800">
                <a:cs typeface="Arial" charset="0"/>
              </a:rPr>
              <a:t>C’</a:t>
            </a:r>
          </a:p>
        </p:txBody>
      </p:sp>
      <p:sp>
        <p:nvSpPr>
          <p:cNvPr id="61483" name="Line 156"/>
          <p:cNvSpPr>
            <a:spLocks noChangeShapeType="1"/>
          </p:cNvSpPr>
          <p:nvPr/>
        </p:nvSpPr>
        <p:spPr bwMode="auto">
          <a:xfrm>
            <a:off x="5775325" y="5048250"/>
            <a:ext cx="1458913" cy="9525"/>
          </a:xfrm>
          <a:prstGeom prst="line">
            <a:avLst/>
          </a:prstGeom>
          <a:noFill/>
          <a:ln w="9525">
            <a:solidFill>
              <a:schemeClr val="tx1"/>
            </a:solidFill>
            <a:round/>
            <a:headEnd/>
            <a:tailEnd type="triangle" w="med" len="med"/>
          </a:ln>
        </p:spPr>
        <p:txBody>
          <a:bodyPr/>
          <a:lstStyle/>
          <a:p>
            <a:endParaRPr lang="en-US"/>
          </a:p>
        </p:txBody>
      </p:sp>
      <p:sp>
        <p:nvSpPr>
          <p:cNvPr id="61484" name="Line 157"/>
          <p:cNvSpPr>
            <a:spLocks noChangeShapeType="1"/>
          </p:cNvSpPr>
          <p:nvPr/>
        </p:nvSpPr>
        <p:spPr bwMode="auto">
          <a:xfrm flipV="1">
            <a:off x="3413125" y="5064125"/>
            <a:ext cx="1525588" cy="4763"/>
          </a:xfrm>
          <a:prstGeom prst="line">
            <a:avLst/>
          </a:prstGeom>
          <a:noFill/>
          <a:ln w="9525">
            <a:solidFill>
              <a:schemeClr val="tx1"/>
            </a:solidFill>
            <a:round/>
            <a:headEnd/>
            <a:tailEnd type="triangle" w="med" len="med"/>
          </a:ln>
        </p:spPr>
        <p:txBody>
          <a:bodyPr/>
          <a:lstStyle/>
          <a:p>
            <a:endParaRPr lang="en-US"/>
          </a:p>
        </p:txBody>
      </p:sp>
      <p:sp>
        <p:nvSpPr>
          <p:cNvPr id="61485" name="Freeform 158"/>
          <p:cNvSpPr>
            <a:spLocks/>
          </p:cNvSpPr>
          <p:nvPr/>
        </p:nvSpPr>
        <p:spPr bwMode="auto">
          <a:xfrm>
            <a:off x="2660650" y="3533775"/>
            <a:ext cx="5075238" cy="760413"/>
          </a:xfrm>
          <a:custGeom>
            <a:avLst/>
            <a:gdLst>
              <a:gd name="T0" fmla="*/ 2804 w 2847"/>
              <a:gd name="T1" fmla="*/ 684 h 684"/>
              <a:gd name="T2" fmla="*/ 2380 w 2847"/>
              <a:gd name="T3" fmla="*/ 5 h 684"/>
              <a:gd name="T4" fmla="*/ 0 w 2847"/>
              <a:gd name="T5" fmla="*/ 656 h 684"/>
              <a:gd name="T6" fmla="*/ 0 60000 65536"/>
              <a:gd name="T7" fmla="*/ 0 60000 65536"/>
              <a:gd name="T8" fmla="*/ 0 60000 65536"/>
              <a:gd name="T9" fmla="*/ 0 w 2847"/>
              <a:gd name="T10" fmla="*/ 0 h 684"/>
              <a:gd name="T11" fmla="*/ 2847 w 2847"/>
              <a:gd name="T12" fmla="*/ 684 h 684"/>
            </a:gdLst>
            <a:ahLst/>
            <a:cxnLst>
              <a:cxn ang="T6">
                <a:pos x="T0" y="T1"/>
              </a:cxn>
              <a:cxn ang="T7">
                <a:pos x="T2" y="T3"/>
              </a:cxn>
              <a:cxn ang="T8">
                <a:pos x="T4" y="T5"/>
              </a:cxn>
            </a:cxnLst>
            <a:rect l="T9" t="T10" r="T11" b="T12"/>
            <a:pathLst>
              <a:path w="2847" h="684">
                <a:moveTo>
                  <a:pt x="2804" y="684"/>
                </a:moveTo>
                <a:cubicBezTo>
                  <a:pt x="2825" y="347"/>
                  <a:pt x="2847" y="10"/>
                  <a:pt x="2380" y="5"/>
                </a:cubicBezTo>
                <a:cubicBezTo>
                  <a:pt x="1913" y="0"/>
                  <a:pt x="956" y="328"/>
                  <a:pt x="0" y="656"/>
                </a:cubicBezTo>
              </a:path>
            </a:pathLst>
          </a:custGeom>
          <a:noFill/>
          <a:ln w="9525">
            <a:solidFill>
              <a:srgbClr val="FF0000"/>
            </a:solidFill>
            <a:round/>
            <a:headEnd/>
            <a:tailEnd type="triangle" w="med" len="med"/>
          </a:ln>
        </p:spPr>
        <p:txBody>
          <a:bodyPr/>
          <a:lstStyle/>
          <a:p>
            <a:endParaRPr lang="en-US"/>
          </a:p>
        </p:txBody>
      </p:sp>
      <p:sp>
        <p:nvSpPr>
          <p:cNvPr id="61486" name="Freeform 159"/>
          <p:cNvSpPr>
            <a:spLocks/>
          </p:cNvSpPr>
          <p:nvPr/>
        </p:nvSpPr>
        <p:spPr bwMode="auto">
          <a:xfrm>
            <a:off x="2698750" y="3589338"/>
            <a:ext cx="2662238" cy="800100"/>
          </a:xfrm>
          <a:custGeom>
            <a:avLst/>
            <a:gdLst>
              <a:gd name="T0" fmla="*/ 1285 w 1285"/>
              <a:gd name="T1" fmla="*/ 545 h 545"/>
              <a:gd name="T2" fmla="*/ 945 w 1285"/>
              <a:gd name="T3" fmla="*/ 16 h 545"/>
              <a:gd name="T4" fmla="*/ 0 w 1285"/>
              <a:gd name="T5" fmla="*/ 450 h 545"/>
              <a:gd name="T6" fmla="*/ 0 60000 65536"/>
              <a:gd name="T7" fmla="*/ 0 60000 65536"/>
              <a:gd name="T8" fmla="*/ 0 60000 65536"/>
              <a:gd name="T9" fmla="*/ 0 w 1285"/>
              <a:gd name="T10" fmla="*/ 0 h 545"/>
              <a:gd name="T11" fmla="*/ 1285 w 1285"/>
              <a:gd name="T12" fmla="*/ 545 h 545"/>
            </a:gdLst>
            <a:ahLst/>
            <a:cxnLst>
              <a:cxn ang="T6">
                <a:pos x="T0" y="T1"/>
              </a:cxn>
              <a:cxn ang="T7">
                <a:pos x="T2" y="T3"/>
              </a:cxn>
              <a:cxn ang="T8">
                <a:pos x="T4" y="T5"/>
              </a:cxn>
            </a:cxnLst>
            <a:rect l="T9" t="T10" r="T11" b="T12"/>
            <a:pathLst>
              <a:path w="1285" h="545">
                <a:moveTo>
                  <a:pt x="1285" y="545"/>
                </a:moveTo>
                <a:cubicBezTo>
                  <a:pt x="1222" y="288"/>
                  <a:pt x="1159" y="32"/>
                  <a:pt x="945" y="16"/>
                </a:cubicBezTo>
                <a:cubicBezTo>
                  <a:pt x="731" y="0"/>
                  <a:pt x="365" y="225"/>
                  <a:pt x="0" y="450"/>
                </a:cubicBezTo>
              </a:path>
            </a:pathLst>
          </a:custGeom>
          <a:noFill/>
          <a:ln w="9525">
            <a:solidFill>
              <a:srgbClr val="FF0000"/>
            </a:solidFill>
            <a:round/>
            <a:headEnd/>
            <a:tailEnd type="triangle" w="med" len="med"/>
          </a:ln>
        </p:spPr>
        <p:txBody>
          <a:bodyPr/>
          <a:lstStyle/>
          <a:p>
            <a:endParaRPr lang="en-US"/>
          </a:p>
        </p:txBody>
      </p:sp>
      <p:sp>
        <p:nvSpPr>
          <p:cNvPr id="61487" name="Text Box 160"/>
          <p:cNvSpPr txBox="1">
            <a:spLocks noChangeArrowheads="1"/>
          </p:cNvSpPr>
          <p:nvPr/>
        </p:nvSpPr>
        <p:spPr bwMode="auto">
          <a:xfrm rot="2777370">
            <a:off x="1140619" y="4098131"/>
            <a:ext cx="1250950" cy="274638"/>
          </a:xfrm>
          <a:prstGeom prst="rect">
            <a:avLst/>
          </a:prstGeom>
          <a:noFill/>
          <a:ln w="9525">
            <a:noFill/>
            <a:miter lim="800000"/>
            <a:headEnd/>
            <a:tailEnd/>
          </a:ln>
        </p:spPr>
        <p:txBody>
          <a:bodyPr>
            <a:spAutoFit/>
          </a:bodyPr>
          <a:lstStyle/>
          <a:p>
            <a:pPr algn="l" eaLnBrk="1" hangingPunct="1"/>
            <a:r>
              <a:rPr lang="en-US" sz="1200" b="0">
                <a:solidFill>
                  <a:srgbClr val="0000CC"/>
                </a:solidFill>
                <a:cs typeface="Arial" charset="0"/>
              </a:rPr>
              <a:t>secondary IOR</a:t>
            </a:r>
          </a:p>
        </p:txBody>
      </p:sp>
      <p:sp>
        <p:nvSpPr>
          <p:cNvPr id="61488" name="Line 161"/>
          <p:cNvSpPr>
            <a:spLocks noChangeShapeType="1"/>
          </p:cNvSpPr>
          <p:nvPr/>
        </p:nvSpPr>
        <p:spPr bwMode="auto">
          <a:xfrm>
            <a:off x="1031875" y="3316288"/>
            <a:ext cx="1652588" cy="1660525"/>
          </a:xfrm>
          <a:prstGeom prst="line">
            <a:avLst/>
          </a:prstGeom>
          <a:noFill/>
          <a:ln w="9525">
            <a:solidFill>
              <a:srgbClr val="0000CC"/>
            </a:solidFill>
            <a:prstDash val="sysDot"/>
            <a:round/>
            <a:headEnd/>
            <a:tailEnd type="triangle" w="med" len="med"/>
          </a:ln>
        </p:spPr>
        <p:txBody>
          <a:bodyPr/>
          <a:lstStyle/>
          <a:p>
            <a:endParaRPr lang="en-US"/>
          </a:p>
        </p:txBody>
      </p:sp>
      <p:sp>
        <p:nvSpPr>
          <p:cNvPr id="61489" name="Rectangle 162"/>
          <p:cNvSpPr>
            <a:spLocks noChangeArrowheads="1"/>
          </p:cNvSpPr>
          <p:nvPr/>
        </p:nvSpPr>
        <p:spPr bwMode="auto">
          <a:xfrm>
            <a:off x="1165225" y="2994025"/>
            <a:ext cx="239713" cy="695325"/>
          </a:xfrm>
          <a:prstGeom prst="rect">
            <a:avLst/>
          </a:prstGeom>
          <a:gradFill rotWithShape="0">
            <a:gsLst>
              <a:gs pos="0">
                <a:srgbClr val="008000"/>
              </a:gs>
              <a:gs pos="50000">
                <a:srgbClr val="FFFFFF"/>
              </a:gs>
              <a:gs pos="100000">
                <a:srgbClr val="008000"/>
              </a:gs>
            </a:gsLst>
            <a:lin ang="0" scaled="1"/>
          </a:gradFill>
          <a:ln w="9525">
            <a:solidFill>
              <a:schemeClr val="tx1"/>
            </a:solidFill>
            <a:miter lim="800000"/>
            <a:headEnd/>
            <a:tailEnd/>
          </a:ln>
        </p:spPr>
        <p:txBody>
          <a:bodyPr wrap="none" anchor="ctr"/>
          <a:lstStyle/>
          <a:p>
            <a:endParaRPr lang="en-US"/>
          </a:p>
        </p:txBody>
      </p:sp>
      <p:sp>
        <p:nvSpPr>
          <p:cNvPr id="61490" name="Text Box 163"/>
          <p:cNvSpPr txBox="1">
            <a:spLocks noChangeArrowheads="1"/>
          </p:cNvSpPr>
          <p:nvPr/>
        </p:nvSpPr>
        <p:spPr bwMode="auto">
          <a:xfrm rot="-5400000">
            <a:off x="878682" y="3067844"/>
            <a:ext cx="825500" cy="274637"/>
          </a:xfrm>
          <a:prstGeom prst="rect">
            <a:avLst/>
          </a:prstGeom>
          <a:noFill/>
          <a:ln w="9525">
            <a:noFill/>
            <a:miter lim="800000"/>
            <a:headEnd/>
            <a:tailEnd/>
          </a:ln>
        </p:spPr>
        <p:txBody>
          <a:bodyPr>
            <a:spAutoFit/>
          </a:bodyPr>
          <a:lstStyle/>
          <a:p>
            <a:pPr algn="l" eaLnBrk="1" hangingPunct="1"/>
            <a:r>
              <a:rPr lang="en-US" sz="1200" b="0">
                <a:cs typeface="Arial" charset="0"/>
              </a:rPr>
              <a:t>IOGR</a:t>
            </a:r>
          </a:p>
        </p:txBody>
      </p:sp>
      <p:sp>
        <p:nvSpPr>
          <p:cNvPr id="61491" name="Freeform 164"/>
          <p:cNvSpPr>
            <a:spLocks/>
          </p:cNvSpPr>
          <p:nvPr/>
        </p:nvSpPr>
        <p:spPr bwMode="auto">
          <a:xfrm>
            <a:off x="1812925" y="2001838"/>
            <a:ext cx="366713" cy="2433637"/>
          </a:xfrm>
          <a:custGeom>
            <a:avLst/>
            <a:gdLst>
              <a:gd name="T0" fmla="*/ 755 w 755"/>
              <a:gd name="T1" fmla="*/ 0 h 1832"/>
              <a:gd name="T2" fmla="*/ 0 w 755"/>
              <a:gd name="T3" fmla="*/ 954 h 1832"/>
              <a:gd name="T4" fmla="*/ 755 w 755"/>
              <a:gd name="T5" fmla="*/ 1832 h 1832"/>
              <a:gd name="T6" fmla="*/ 0 60000 65536"/>
              <a:gd name="T7" fmla="*/ 0 60000 65536"/>
              <a:gd name="T8" fmla="*/ 0 60000 65536"/>
              <a:gd name="T9" fmla="*/ 0 w 755"/>
              <a:gd name="T10" fmla="*/ 0 h 1832"/>
              <a:gd name="T11" fmla="*/ 755 w 755"/>
              <a:gd name="T12" fmla="*/ 1832 h 1832"/>
            </a:gdLst>
            <a:ahLst/>
            <a:cxnLst>
              <a:cxn ang="T6">
                <a:pos x="T0" y="T1"/>
              </a:cxn>
              <a:cxn ang="T7">
                <a:pos x="T2" y="T3"/>
              </a:cxn>
              <a:cxn ang="T8">
                <a:pos x="T4" y="T5"/>
              </a:cxn>
            </a:cxnLst>
            <a:rect l="T9" t="T10" r="T11" b="T12"/>
            <a:pathLst>
              <a:path w="755" h="1832">
                <a:moveTo>
                  <a:pt x="755" y="0"/>
                </a:moveTo>
                <a:cubicBezTo>
                  <a:pt x="377" y="324"/>
                  <a:pt x="0" y="649"/>
                  <a:pt x="0" y="954"/>
                </a:cubicBezTo>
                <a:cubicBezTo>
                  <a:pt x="0" y="1259"/>
                  <a:pt x="377" y="1545"/>
                  <a:pt x="755" y="1832"/>
                </a:cubicBezTo>
              </a:path>
            </a:pathLst>
          </a:custGeom>
          <a:noFill/>
          <a:ln w="9525">
            <a:solidFill>
              <a:srgbClr val="FF0000"/>
            </a:solidFill>
            <a:round/>
            <a:headEnd type="triangle" w="med" len="med"/>
            <a:tailEnd type="triangle" w="med" len="med"/>
          </a:ln>
        </p:spPr>
        <p:txBody>
          <a:bodyPr/>
          <a:lstStyle/>
          <a:p>
            <a:endParaRPr lang="en-US"/>
          </a:p>
        </p:txBody>
      </p:sp>
      <p:sp>
        <p:nvSpPr>
          <p:cNvPr id="1593509" name="Text Box 165"/>
          <p:cNvSpPr txBox="1">
            <a:spLocks noChangeArrowheads="1"/>
          </p:cNvSpPr>
          <p:nvPr/>
        </p:nvSpPr>
        <p:spPr bwMode="auto">
          <a:xfrm>
            <a:off x="2093913" y="3992563"/>
            <a:ext cx="539750" cy="304800"/>
          </a:xfrm>
          <a:prstGeom prst="rect">
            <a:avLst/>
          </a:prstGeom>
          <a:noFill/>
          <a:ln w="9525">
            <a:noFill/>
            <a:miter lim="800000"/>
            <a:headEnd/>
            <a:tailEnd/>
          </a:ln>
          <a:effectLst/>
        </p:spPr>
        <p:txBody>
          <a:bodyPr wrap="none">
            <a:spAutoFit/>
          </a:bodyPr>
          <a:lstStyle/>
          <a:p>
            <a:pPr algn="l" eaLnBrk="1" hangingPunct="1">
              <a:defRPr/>
            </a:pPr>
            <a:r>
              <a:rPr lang="en-US" sz="1400" b="0">
                <a:effectLst>
                  <a:outerShdw blurRad="38100" dist="38100" dir="2700000" algn="tl">
                    <a:srgbClr val="C0C0C0"/>
                  </a:outerShdw>
                </a:effectLst>
                <a:cs typeface="Arial" charset="0"/>
              </a:rPr>
              <a:t>FPC</a:t>
            </a:r>
          </a:p>
        </p:txBody>
      </p:sp>
      <p:grpSp>
        <p:nvGrpSpPr>
          <p:cNvPr id="61493" name="Group 166"/>
          <p:cNvGrpSpPr>
            <a:grpSpLocks/>
          </p:cNvGrpSpPr>
          <p:nvPr/>
        </p:nvGrpSpPr>
        <p:grpSpPr bwMode="auto">
          <a:xfrm>
            <a:off x="4556125" y="1697038"/>
            <a:ext cx="849313" cy="628650"/>
            <a:chOff x="1373" y="1079"/>
            <a:chExt cx="535" cy="396"/>
          </a:xfrm>
        </p:grpSpPr>
        <p:grpSp>
          <p:nvGrpSpPr>
            <p:cNvPr id="61568" name="Group 167"/>
            <p:cNvGrpSpPr>
              <a:grpSpLocks/>
            </p:cNvGrpSpPr>
            <p:nvPr/>
          </p:nvGrpSpPr>
          <p:grpSpPr bwMode="auto">
            <a:xfrm>
              <a:off x="1373" y="1079"/>
              <a:ext cx="535" cy="396"/>
              <a:chOff x="1373" y="1079"/>
              <a:chExt cx="535" cy="396"/>
            </a:xfrm>
          </p:grpSpPr>
          <p:sp>
            <p:nvSpPr>
              <p:cNvPr id="61570" name="Line 168"/>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3513" name="AutoShape 169"/>
              <p:cNvSpPr>
                <a:spLocks noChangeArrowheads="1"/>
              </p:cNvSpPr>
              <p:nvPr/>
            </p:nvSpPr>
            <p:spPr bwMode="auto">
              <a:xfrm>
                <a:off x="1557" y="1205"/>
                <a:ext cx="216"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61572" name="Line 170"/>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61573" name="Oval 171"/>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574" name="Line 172"/>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61575" name="Rectangle 173"/>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576" name="AutoShape 174"/>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577" name="AutoShape 175"/>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578" name="Line 176"/>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61579" name="Rectangle 177"/>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522" name="AutoShape 178"/>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581" name="Line 179"/>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61582" name="Rectangle 180"/>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583" name="Oval 181"/>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569" name="Text Box 182"/>
            <p:cNvSpPr txBox="1">
              <a:spLocks noChangeArrowheads="1"/>
            </p:cNvSpPr>
            <p:nvPr/>
          </p:nvSpPr>
          <p:spPr bwMode="auto">
            <a:xfrm>
              <a:off x="1526" y="1221"/>
              <a:ext cx="353" cy="19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grpSp>
        <p:nvGrpSpPr>
          <p:cNvPr id="61494" name="Group 183"/>
          <p:cNvGrpSpPr>
            <a:grpSpLocks/>
          </p:cNvGrpSpPr>
          <p:nvPr/>
        </p:nvGrpSpPr>
        <p:grpSpPr bwMode="auto">
          <a:xfrm>
            <a:off x="6875463" y="1654175"/>
            <a:ext cx="849312" cy="628650"/>
            <a:chOff x="1373" y="1079"/>
            <a:chExt cx="535" cy="396"/>
          </a:xfrm>
        </p:grpSpPr>
        <p:grpSp>
          <p:nvGrpSpPr>
            <p:cNvPr id="61552" name="Group 184"/>
            <p:cNvGrpSpPr>
              <a:grpSpLocks/>
            </p:cNvGrpSpPr>
            <p:nvPr/>
          </p:nvGrpSpPr>
          <p:grpSpPr bwMode="auto">
            <a:xfrm>
              <a:off x="1373" y="1079"/>
              <a:ext cx="535" cy="396"/>
              <a:chOff x="1373" y="1079"/>
              <a:chExt cx="535" cy="396"/>
            </a:xfrm>
          </p:grpSpPr>
          <p:sp>
            <p:nvSpPr>
              <p:cNvPr id="61554" name="Line 185"/>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3530" name="AutoShape 186"/>
              <p:cNvSpPr>
                <a:spLocks noChangeArrowheads="1"/>
              </p:cNvSpPr>
              <p:nvPr/>
            </p:nvSpPr>
            <p:spPr bwMode="auto">
              <a:xfrm>
                <a:off x="1557" y="1205"/>
                <a:ext cx="216"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61556" name="Line 187"/>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61557" name="Oval 188"/>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558" name="Line 189"/>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61559" name="Rectangle 190"/>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560" name="AutoShape 191"/>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561" name="AutoShape 192"/>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562" name="Line 193"/>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61563" name="Rectangle 194"/>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539" name="AutoShape 195"/>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565" name="Line 196"/>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61566" name="Rectangle 197"/>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567" name="Oval 198"/>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553" name="Text Box 199"/>
            <p:cNvSpPr txBox="1">
              <a:spLocks noChangeArrowheads="1"/>
            </p:cNvSpPr>
            <p:nvPr/>
          </p:nvSpPr>
          <p:spPr bwMode="auto">
            <a:xfrm>
              <a:off x="1526" y="1221"/>
              <a:ext cx="353" cy="19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sp>
        <p:nvSpPr>
          <p:cNvPr id="61495" name="Text Box 200"/>
          <p:cNvSpPr txBox="1">
            <a:spLocks noChangeArrowheads="1"/>
          </p:cNvSpPr>
          <p:nvPr/>
        </p:nvSpPr>
        <p:spPr bwMode="auto">
          <a:xfrm>
            <a:off x="5308600" y="1509713"/>
            <a:ext cx="855663" cy="396875"/>
          </a:xfrm>
          <a:prstGeom prst="rect">
            <a:avLst/>
          </a:prstGeom>
          <a:noFill/>
          <a:ln w="9525">
            <a:noFill/>
            <a:miter lim="800000"/>
            <a:headEnd/>
            <a:tailEnd/>
          </a:ln>
        </p:spPr>
        <p:txBody>
          <a:bodyPr>
            <a:spAutoFit/>
          </a:bodyPr>
          <a:lstStyle/>
          <a:p>
            <a:pPr algn="l" eaLnBrk="1" hangingPunct="1"/>
            <a:r>
              <a:rPr lang="en-US" sz="1000" b="0">
                <a:solidFill>
                  <a:srgbClr val="FF0000"/>
                </a:solidFill>
                <a:cs typeface="Arial" charset="0"/>
              </a:rPr>
              <a:t>intra-FOU </a:t>
            </a:r>
          </a:p>
          <a:p>
            <a:pPr algn="l" eaLnBrk="1" hangingPunct="1"/>
            <a:r>
              <a:rPr lang="en-US" sz="1000" b="0">
                <a:solidFill>
                  <a:srgbClr val="FF0000"/>
                </a:solidFill>
                <a:cs typeface="Arial" charset="0"/>
              </a:rPr>
              <a:t>heartbeat</a:t>
            </a:r>
          </a:p>
        </p:txBody>
      </p:sp>
      <p:grpSp>
        <p:nvGrpSpPr>
          <p:cNvPr id="61496" name="Group 201"/>
          <p:cNvGrpSpPr>
            <a:grpSpLocks/>
          </p:cNvGrpSpPr>
          <p:nvPr/>
        </p:nvGrpSpPr>
        <p:grpSpPr bwMode="auto">
          <a:xfrm>
            <a:off x="2170113" y="4227513"/>
            <a:ext cx="849312" cy="628650"/>
            <a:chOff x="1373" y="1079"/>
            <a:chExt cx="535" cy="396"/>
          </a:xfrm>
        </p:grpSpPr>
        <p:grpSp>
          <p:nvGrpSpPr>
            <p:cNvPr id="61536" name="Group 202"/>
            <p:cNvGrpSpPr>
              <a:grpSpLocks/>
            </p:cNvGrpSpPr>
            <p:nvPr/>
          </p:nvGrpSpPr>
          <p:grpSpPr bwMode="auto">
            <a:xfrm>
              <a:off x="1373" y="1079"/>
              <a:ext cx="535" cy="396"/>
              <a:chOff x="1373" y="1079"/>
              <a:chExt cx="535" cy="396"/>
            </a:xfrm>
          </p:grpSpPr>
          <p:sp>
            <p:nvSpPr>
              <p:cNvPr id="61538" name="Line 203"/>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3548" name="AutoShape 204"/>
              <p:cNvSpPr>
                <a:spLocks noChangeArrowheads="1"/>
              </p:cNvSpPr>
              <p:nvPr/>
            </p:nvSpPr>
            <p:spPr bwMode="auto">
              <a:xfrm>
                <a:off x="1557" y="1205"/>
                <a:ext cx="216"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61540" name="Line 205"/>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61541" name="Oval 206"/>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542" name="Line 207"/>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61543" name="Rectangle 208"/>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544" name="AutoShape 209"/>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545" name="AutoShape 210"/>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546" name="Line 211"/>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61547" name="Rectangle 212"/>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557" name="AutoShape 213"/>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549" name="Line 214"/>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61550" name="Rectangle 215"/>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551" name="Oval 216"/>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537" name="Text Box 217"/>
            <p:cNvSpPr txBox="1">
              <a:spLocks noChangeArrowheads="1"/>
            </p:cNvSpPr>
            <p:nvPr/>
          </p:nvSpPr>
          <p:spPr bwMode="auto">
            <a:xfrm>
              <a:off x="1526" y="1221"/>
              <a:ext cx="353" cy="19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grpSp>
        <p:nvGrpSpPr>
          <p:cNvPr id="61497" name="Group 218"/>
          <p:cNvGrpSpPr>
            <a:grpSpLocks/>
          </p:cNvGrpSpPr>
          <p:nvPr/>
        </p:nvGrpSpPr>
        <p:grpSpPr bwMode="auto">
          <a:xfrm>
            <a:off x="4513263" y="4094163"/>
            <a:ext cx="849312" cy="628650"/>
            <a:chOff x="1373" y="1079"/>
            <a:chExt cx="535" cy="396"/>
          </a:xfrm>
        </p:grpSpPr>
        <p:grpSp>
          <p:nvGrpSpPr>
            <p:cNvPr id="61520" name="Group 219"/>
            <p:cNvGrpSpPr>
              <a:grpSpLocks/>
            </p:cNvGrpSpPr>
            <p:nvPr/>
          </p:nvGrpSpPr>
          <p:grpSpPr bwMode="auto">
            <a:xfrm>
              <a:off x="1373" y="1079"/>
              <a:ext cx="535" cy="396"/>
              <a:chOff x="1373" y="1079"/>
              <a:chExt cx="535" cy="396"/>
            </a:xfrm>
          </p:grpSpPr>
          <p:sp>
            <p:nvSpPr>
              <p:cNvPr id="61522" name="Line 220"/>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3565" name="AutoShape 221"/>
              <p:cNvSpPr>
                <a:spLocks noChangeArrowheads="1"/>
              </p:cNvSpPr>
              <p:nvPr/>
            </p:nvSpPr>
            <p:spPr bwMode="auto">
              <a:xfrm>
                <a:off x="1557" y="1205"/>
                <a:ext cx="216"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61524" name="Line 222"/>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61525" name="Oval 223"/>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526" name="Line 224"/>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61527" name="Rectangle 225"/>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528" name="AutoShape 226"/>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529" name="AutoShape 227"/>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530" name="Line 228"/>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61531" name="Rectangle 229"/>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574" name="AutoShape 230"/>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533" name="Line 231"/>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61534" name="Rectangle 232"/>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535" name="Oval 233"/>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521" name="Text Box 234"/>
            <p:cNvSpPr txBox="1">
              <a:spLocks noChangeArrowheads="1"/>
            </p:cNvSpPr>
            <p:nvPr/>
          </p:nvSpPr>
          <p:spPr bwMode="auto">
            <a:xfrm>
              <a:off x="1526" y="1221"/>
              <a:ext cx="353" cy="19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grpSp>
        <p:nvGrpSpPr>
          <p:cNvPr id="61498" name="Group 235"/>
          <p:cNvGrpSpPr>
            <a:grpSpLocks/>
          </p:cNvGrpSpPr>
          <p:nvPr/>
        </p:nvGrpSpPr>
        <p:grpSpPr bwMode="auto">
          <a:xfrm>
            <a:off x="6837363" y="4113213"/>
            <a:ext cx="849312" cy="628650"/>
            <a:chOff x="1373" y="1079"/>
            <a:chExt cx="535" cy="396"/>
          </a:xfrm>
        </p:grpSpPr>
        <p:grpSp>
          <p:nvGrpSpPr>
            <p:cNvPr id="61504" name="Group 236"/>
            <p:cNvGrpSpPr>
              <a:grpSpLocks/>
            </p:cNvGrpSpPr>
            <p:nvPr/>
          </p:nvGrpSpPr>
          <p:grpSpPr bwMode="auto">
            <a:xfrm>
              <a:off x="1373" y="1079"/>
              <a:ext cx="535" cy="396"/>
              <a:chOff x="1373" y="1079"/>
              <a:chExt cx="535" cy="396"/>
            </a:xfrm>
          </p:grpSpPr>
          <p:sp>
            <p:nvSpPr>
              <p:cNvPr id="61506" name="Line 237"/>
              <p:cNvSpPr>
                <a:spLocks noChangeShapeType="1"/>
              </p:cNvSpPr>
              <p:nvPr/>
            </p:nvSpPr>
            <p:spPr bwMode="auto">
              <a:xfrm flipH="1" flipV="1">
                <a:off x="1449" y="1394"/>
                <a:ext cx="113" cy="0"/>
              </a:xfrm>
              <a:prstGeom prst="line">
                <a:avLst/>
              </a:prstGeom>
              <a:noFill/>
              <a:ln w="15875">
                <a:solidFill>
                  <a:schemeClr val="tx1"/>
                </a:solidFill>
                <a:round/>
                <a:headEnd/>
                <a:tailEnd/>
              </a:ln>
            </p:spPr>
            <p:txBody>
              <a:bodyPr wrap="none" anchor="ctr"/>
              <a:lstStyle/>
              <a:p>
                <a:endParaRPr lang="en-US"/>
              </a:p>
            </p:txBody>
          </p:sp>
          <p:sp>
            <p:nvSpPr>
              <p:cNvPr id="1593582" name="AutoShape 238"/>
              <p:cNvSpPr>
                <a:spLocks noChangeArrowheads="1"/>
              </p:cNvSpPr>
              <p:nvPr/>
            </p:nvSpPr>
            <p:spPr bwMode="auto">
              <a:xfrm>
                <a:off x="1557" y="1205"/>
                <a:ext cx="216" cy="250"/>
              </a:xfrm>
              <a:prstGeom prst="roundRect">
                <a:avLst>
                  <a:gd name="adj" fmla="val 16667"/>
                </a:avLst>
              </a:prstGeom>
              <a:gradFill rotWithShape="0">
                <a:gsLst>
                  <a:gs pos="0">
                    <a:srgbClr val="FF0000"/>
                  </a:gs>
                  <a:gs pos="50000">
                    <a:schemeClr val="bg1"/>
                  </a:gs>
                  <a:gs pos="100000">
                    <a:srgbClr val="FF0000"/>
                  </a:gs>
                </a:gsLst>
                <a:lin ang="2700000" scaled="1"/>
              </a:gradFill>
              <a:ln w="9525">
                <a:solidFill>
                  <a:srgbClr val="C0C0C0"/>
                </a:solidFill>
                <a:round/>
                <a:headEnd/>
                <a:tailEnd/>
              </a:ln>
              <a:effectLst/>
            </p:spPr>
            <p:txBody>
              <a:bodyPr wrap="none" anchor="ctr" anchorCtr="1"/>
              <a:lstStyle/>
              <a:p>
                <a:pPr eaLnBrk="1" hangingPunct="1">
                  <a:defRPr/>
                </a:pPr>
                <a:endParaRPr lang="en-GB" sz="800">
                  <a:latin typeface="Times New Roman" pitchFamily="18" charset="0"/>
                  <a:cs typeface="Arial" charset="0"/>
                </a:endParaRPr>
              </a:p>
            </p:txBody>
          </p:sp>
          <p:sp>
            <p:nvSpPr>
              <p:cNvPr id="61508" name="Line 239"/>
              <p:cNvSpPr>
                <a:spLocks noChangeShapeType="1"/>
              </p:cNvSpPr>
              <p:nvPr/>
            </p:nvSpPr>
            <p:spPr bwMode="auto">
              <a:xfrm rot="5400000" flipH="1" flipV="1">
                <a:off x="1618" y="1150"/>
                <a:ext cx="98" cy="0"/>
              </a:xfrm>
              <a:prstGeom prst="line">
                <a:avLst/>
              </a:prstGeom>
              <a:noFill/>
              <a:ln w="15875">
                <a:solidFill>
                  <a:schemeClr val="tx1"/>
                </a:solidFill>
                <a:round/>
                <a:headEnd/>
                <a:tailEnd/>
              </a:ln>
            </p:spPr>
            <p:txBody>
              <a:bodyPr wrap="none" anchor="ctr"/>
              <a:lstStyle/>
              <a:p>
                <a:endParaRPr lang="en-US"/>
              </a:p>
            </p:txBody>
          </p:sp>
          <p:sp>
            <p:nvSpPr>
              <p:cNvPr id="61509" name="Oval 240"/>
              <p:cNvSpPr>
                <a:spLocks noChangeArrowheads="1"/>
              </p:cNvSpPr>
              <p:nvPr/>
            </p:nvSpPr>
            <p:spPr bwMode="auto">
              <a:xfrm rot="5400000">
                <a:off x="1620" y="1092"/>
                <a:ext cx="93" cy="68"/>
              </a:xfrm>
              <a:prstGeom prst="ellipse">
                <a:avLst/>
              </a:prstGeom>
              <a:gradFill rotWithShape="0">
                <a:gsLst>
                  <a:gs pos="0">
                    <a:srgbClr val="FFFFFF"/>
                  </a:gs>
                  <a:gs pos="100000">
                    <a:srgbClr val="336699"/>
                  </a:gs>
                </a:gsLst>
                <a:path path="shape">
                  <a:fillToRect l="50000" t="50000" r="50000" b="50000"/>
                </a:path>
              </a:gradFill>
              <a:ln w="9525">
                <a:solidFill>
                  <a:srgbClr val="C0C0C0"/>
                </a:solidFill>
                <a:round/>
                <a:headEnd/>
                <a:tailEnd/>
              </a:ln>
            </p:spPr>
            <p:txBody>
              <a:bodyPr wrap="none" anchor="ctr"/>
              <a:lstStyle/>
              <a:p>
                <a:endParaRPr lang="en-US"/>
              </a:p>
            </p:txBody>
          </p:sp>
          <p:sp>
            <p:nvSpPr>
              <p:cNvPr id="61510" name="Line 241"/>
              <p:cNvSpPr>
                <a:spLocks noChangeShapeType="1"/>
              </p:cNvSpPr>
              <p:nvPr/>
            </p:nvSpPr>
            <p:spPr bwMode="auto">
              <a:xfrm flipH="1">
                <a:off x="1758" y="1254"/>
                <a:ext cx="40" cy="2"/>
              </a:xfrm>
              <a:prstGeom prst="line">
                <a:avLst/>
              </a:prstGeom>
              <a:noFill/>
              <a:ln w="15875">
                <a:solidFill>
                  <a:schemeClr val="tx1"/>
                </a:solidFill>
                <a:round/>
                <a:headEnd/>
                <a:tailEnd/>
              </a:ln>
            </p:spPr>
            <p:txBody>
              <a:bodyPr wrap="none" anchor="ctr"/>
              <a:lstStyle/>
              <a:p>
                <a:endParaRPr lang="en-US"/>
              </a:p>
            </p:txBody>
          </p:sp>
          <p:sp>
            <p:nvSpPr>
              <p:cNvPr id="61511" name="Rectangle 242"/>
              <p:cNvSpPr>
                <a:spLocks noChangeArrowheads="1"/>
              </p:cNvSpPr>
              <p:nvPr/>
            </p:nvSpPr>
            <p:spPr bwMode="auto">
              <a:xfrm>
                <a:off x="1746" y="1241"/>
                <a:ext cx="18" cy="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512" name="AutoShape 243"/>
              <p:cNvSpPr>
                <a:spLocks noChangeArrowheads="1"/>
              </p:cNvSpPr>
              <p:nvPr/>
            </p:nvSpPr>
            <p:spPr bwMode="auto">
              <a:xfrm rot="-5400000">
                <a:off x="1764" y="1195"/>
                <a:ext cx="177" cy="111"/>
              </a:xfrm>
              <a:custGeom>
                <a:avLst/>
                <a:gdLst>
                  <a:gd name="T0" fmla="*/ 89 w 21600"/>
                  <a:gd name="T1" fmla="*/ 0 h 21600"/>
                  <a:gd name="T2" fmla="*/ 22 w 21600"/>
                  <a:gd name="T3" fmla="*/ 56 h 21600"/>
                  <a:gd name="T4" fmla="*/ 89 w 21600"/>
                  <a:gd name="T5" fmla="*/ 28 h 21600"/>
                  <a:gd name="T6" fmla="*/ 155 w 21600"/>
                  <a:gd name="T7" fmla="*/ 56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FF00"/>
              </a:solidFill>
              <a:ln w="9525">
                <a:solidFill>
                  <a:srgbClr val="C0C0C0"/>
                </a:solidFill>
                <a:miter lim="800000"/>
                <a:headEnd/>
                <a:tailEnd/>
              </a:ln>
            </p:spPr>
            <p:txBody>
              <a:bodyPr wrap="none" anchor="ctr"/>
              <a:lstStyle/>
              <a:p>
                <a:endParaRPr lang="en-US"/>
              </a:p>
            </p:txBody>
          </p:sp>
          <p:sp>
            <p:nvSpPr>
              <p:cNvPr id="61513" name="AutoShape 244"/>
              <p:cNvSpPr>
                <a:spLocks noChangeArrowheads="1"/>
              </p:cNvSpPr>
              <p:nvPr/>
            </p:nvSpPr>
            <p:spPr bwMode="auto">
              <a:xfrm>
                <a:off x="1385" y="1343"/>
                <a:ext cx="64" cy="89"/>
              </a:xfrm>
              <a:prstGeom prst="chevron">
                <a:avLst>
                  <a:gd name="adj" fmla="val 25000"/>
                </a:avLst>
              </a:prstGeom>
              <a:gradFill rotWithShape="0">
                <a:gsLst>
                  <a:gs pos="0">
                    <a:srgbClr val="FF0000"/>
                  </a:gs>
                  <a:gs pos="50000">
                    <a:srgbClr val="FFFFFF"/>
                  </a:gs>
                  <a:gs pos="100000">
                    <a:srgbClr val="FF0000"/>
                  </a:gs>
                </a:gsLst>
                <a:lin ang="5400000" scaled="1"/>
              </a:gradFill>
              <a:ln w="9525">
                <a:solidFill>
                  <a:srgbClr val="C0C0C0"/>
                </a:solidFill>
                <a:miter lim="800000"/>
                <a:headEnd/>
                <a:tailEnd/>
              </a:ln>
            </p:spPr>
            <p:txBody>
              <a:bodyPr wrap="none" anchor="ctr"/>
              <a:lstStyle/>
              <a:p>
                <a:endParaRPr lang="en-US"/>
              </a:p>
            </p:txBody>
          </p:sp>
          <p:sp>
            <p:nvSpPr>
              <p:cNvPr id="61514" name="Line 245"/>
              <p:cNvSpPr>
                <a:spLocks noChangeShapeType="1"/>
              </p:cNvSpPr>
              <p:nvPr/>
            </p:nvSpPr>
            <p:spPr bwMode="auto">
              <a:xfrm flipH="1" flipV="1">
                <a:off x="1753" y="1394"/>
                <a:ext cx="55" cy="0"/>
              </a:xfrm>
              <a:prstGeom prst="line">
                <a:avLst/>
              </a:prstGeom>
              <a:noFill/>
              <a:ln w="15875">
                <a:solidFill>
                  <a:schemeClr val="tx1"/>
                </a:solidFill>
                <a:round/>
                <a:headEnd/>
                <a:tailEnd/>
              </a:ln>
            </p:spPr>
            <p:txBody>
              <a:bodyPr wrap="none" anchor="ctr"/>
              <a:lstStyle/>
              <a:p>
                <a:endParaRPr lang="en-US"/>
              </a:p>
            </p:txBody>
          </p:sp>
          <p:sp>
            <p:nvSpPr>
              <p:cNvPr id="61515" name="Rectangle 246"/>
              <p:cNvSpPr>
                <a:spLocks noChangeArrowheads="1"/>
              </p:cNvSpPr>
              <p:nvPr/>
            </p:nvSpPr>
            <p:spPr bwMode="auto">
              <a:xfrm>
                <a:off x="1727" y="1373"/>
                <a:ext cx="26" cy="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3591" name="AutoShape 247"/>
              <p:cNvSpPr>
                <a:spLocks noChangeArrowheads="1"/>
              </p:cNvSpPr>
              <p:nvPr/>
            </p:nvSpPr>
            <p:spPr bwMode="auto">
              <a:xfrm>
                <a:off x="1801" y="1349"/>
                <a:ext cx="61" cy="89"/>
              </a:xfrm>
              <a:prstGeom prst="homePlate">
                <a:avLst>
                  <a:gd name="adj" fmla="val 25000"/>
                </a:avLst>
              </a:prstGeom>
              <a:gradFill rotWithShape="0">
                <a:gsLst>
                  <a:gs pos="0">
                    <a:schemeClr val="accent1"/>
                  </a:gs>
                  <a:gs pos="50000">
                    <a:srgbClr val="FFFFFF"/>
                  </a:gs>
                  <a:gs pos="100000">
                    <a:schemeClr val="accent1"/>
                  </a:gs>
                </a:gsLst>
                <a:lin ang="5400000" scaled="1"/>
              </a:gradFill>
              <a:ln w="9525">
                <a:solidFill>
                  <a:srgbClr val="C0C0C0"/>
                </a:solidFill>
                <a:miter lim="800000"/>
                <a:headEnd/>
                <a:tailEnd/>
              </a:ln>
              <a:effectLst/>
            </p:spPr>
            <p:txBody>
              <a:bodyPr wrap="none" anchor="ctr"/>
              <a:lstStyle/>
              <a:p>
                <a:pPr>
                  <a:defRPr/>
                </a:pPr>
                <a:endParaRPr lang="en-US"/>
              </a:p>
            </p:txBody>
          </p:sp>
          <p:sp>
            <p:nvSpPr>
              <p:cNvPr id="61517" name="Line 248"/>
              <p:cNvSpPr>
                <a:spLocks noChangeShapeType="1"/>
              </p:cNvSpPr>
              <p:nvPr/>
            </p:nvSpPr>
            <p:spPr bwMode="auto">
              <a:xfrm flipH="1">
                <a:off x="1432" y="1256"/>
                <a:ext cx="122" cy="0"/>
              </a:xfrm>
              <a:prstGeom prst="line">
                <a:avLst/>
              </a:prstGeom>
              <a:noFill/>
              <a:ln w="15875">
                <a:solidFill>
                  <a:schemeClr val="tx1"/>
                </a:solidFill>
                <a:round/>
                <a:headEnd/>
                <a:tailEnd/>
              </a:ln>
            </p:spPr>
            <p:txBody>
              <a:bodyPr wrap="none" anchor="ctr"/>
              <a:lstStyle/>
              <a:p>
                <a:endParaRPr lang="en-US"/>
              </a:p>
            </p:txBody>
          </p:sp>
          <p:sp>
            <p:nvSpPr>
              <p:cNvPr id="61518" name="Rectangle 249"/>
              <p:cNvSpPr>
                <a:spLocks noChangeArrowheads="1"/>
              </p:cNvSpPr>
              <p:nvPr/>
            </p:nvSpPr>
            <p:spPr bwMode="auto">
              <a:xfrm>
                <a:off x="1633" y="1432"/>
                <a:ext cx="60" cy="4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1519" name="Oval 250"/>
              <p:cNvSpPr>
                <a:spLocks noChangeArrowheads="1"/>
              </p:cNvSpPr>
              <p:nvPr/>
            </p:nvSpPr>
            <p:spPr bwMode="auto">
              <a:xfrm>
                <a:off x="1373" y="1211"/>
                <a:ext cx="67" cy="93"/>
              </a:xfrm>
              <a:prstGeom prst="ellipse">
                <a:avLst/>
              </a:prstGeom>
              <a:gradFill rotWithShape="0">
                <a:gsLst>
                  <a:gs pos="0">
                    <a:srgbClr val="FFFFFF"/>
                  </a:gs>
                  <a:gs pos="100000">
                    <a:srgbClr val="336699"/>
                  </a:gs>
                </a:gsLst>
                <a:path path="shape">
                  <a:fillToRect l="50000" t="50000" r="50000" b="50000"/>
                </a:path>
              </a:gradFill>
              <a:ln w="9525">
                <a:solidFill>
                  <a:srgbClr val="969696"/>
                </a:solidFill>
                <a:round/>
                <a:headEnd/>
                <a:tailEnd/>
              </a:ln>
            </p:spPr>
            <p:txBody>
              <a:bodyPr wrap="none" anchor="ctr"/>
              <a:lstStyle/>
              <a:p>
                <a:endParaRPr lang="en-US"/>
              </a:p>
            </p:txBody>
          </p:sp>
        </p:grpSp>
        <p:sp>
          <p:nvSpPr>
            <p:cNvPr id="61505" name="Text Box 251"/>
            <p:cNvSpPr txBox="1">
              <a:spLocks noChangeArrowheads="1"/>
            </p:cNvSpPr>
            <p:nvPr/>
          </p:nvSpPr>
          <p:spPr bwMode="auto">
            <a:xfrm>
              <a:off x="1526" y="1221"/>
              <a:ext cx="353" cy="192"/>
            </a:xfrm>
            <a:prstGeom prst="rect">
              <a:avLst/>
            </a:prstGeom>
            <a:noFill/>
            <a:ln w="9525">
              <a:noFill/>
              <a:miter lim="800000"/>
              <a:headEnd/>
              <a:tailEnd/>
            </a:ln>
          </p:spPr>
          <p:txBody>
            <a:bodyPr>
              <a:spAutoFit/>
            </a:bodyPr>
            <a:lstStyle/>
            <a:p>
              <a:pPr algn="l" eaLnBrk="1" hangingPunct="1">
                <a:spcBef>
                  <a:spcPct val="50000"/>
                </a:spcBef>
              </a:pPr>
              <a:r>
                <a:rPr lang="en-US" sz="1400">
                  <a:cs typeface="Arial" charset="0"/>
                </a:rPr>
                <a:t>HB</a:t>
              </a:r>
            </a:p>
          </p:txBody>
        </p:sp>
      </p:grpSp>
      <p:sp>
        <p:nvSpPr>
          <p:cNvPr id="61499" name="Rectangle 252"/>
          <p:cNvSpPr>
            <a:spLocks noGrp="1" noChangeArrowheads="1"/>
          </p:cNvSpPr>
          <p:nvPr>
            <p:ph type="title"/>
          </p:nvPr>
        </p:nvSpPr>
        <p:spPr>
          <a:xfrm>
            <a:off x="152400" y="76200"/>
            <a:ext cx="8991600" cy="387350"/>
          </a:xfrm>
          <a:noFill/>
        </p:spPr>
        <p:txBody>
          <a:bodyPr lIns="92075" tIns="46038" rIns="92075" bIns="46038"/>
          <a:lstStyle/>
          <a:p>
            <a:pPr eaLnBrk="1" hangingPunct="1"/>
            <a:r>
              <a:rPr lang="en-US" smtClean="0"/>
              <a:t>Automated Heartbeat Component Injection</a:t>
            </a:r>
          </a:p>
        </p:txBody>
      </p:sp>
      <p:sp>
        <p:nvSpPr>
          <p:cNvPr id="1593597" name="AutoShape 253"/>
          <p:cNvSpPr>
            <a:spLocks noChangeArrowheads="1"/>
          </p:cNvSpPr>
          <p:nvPr/>
        </p:nvSpPr>
        <p:spPr bwMode="auto">
          <a:xfrm>
            <a:off x="304800" y="1447800"/>
            <a:ext cx="1600200" cy="838200"/>
          </a:xfrm>
          <a:prstGeom prst="wedgeRoundRectCallout">
            <a:avLst>
              <a:gd name="adj1" fmla="val 115375"/>
              <a:gd name="adj2" fmla="val 79167"/>
              <a:gd name="adj3" fmla="val 16667"/>
            </a:avLst>
          </a:prstGeom>
          <a:solidFill>
            <a:srgbClr val="CC99FF"/>
          </a:solidFill>
          <a:ln w="9525">
            <a:noFill/>
            <a:miter lim="800000"/>
            <a:headEnd/>
            <a:tailEnd/>
          </a:ln>
        </p:spPr>
        <p:txBody>
          <a:bodyPr/>
          <a:lstStyle/>
          <a:p>
            <a:r>
              <a:rPr lang="en-US" sz="1800" b="0">
                <a:cs typeface="Arial" charset="0"/>
              </a:rPr>
              <a:t>Primary Component</a:t>
            </a:r>
          </a:p>
        </p:txBody>
      </p:sp>
      <p:sp>
        <p:nvSpPr>
          <p:cNvPr id="1593598" name="AutoShape 254"/>
          <p:cNvSpPr>
            <a:spLocks noChangeArrowheads="1"/>
          </p:cNvSpPr>
          <p:nvPr/>
        </p:nvSpPr>
        <p:spPr bwMode="auto">
          <a:xfrm>
            <a:off x="228600" y="5410200"/>
            <a:ext cx="1600200" cy="838200"/>
          </a:xfrm>
          <a:prstGeom prst="wedgeRoundRectCallout">
            <a:avLst>
              <a:gd name="adj1" fmla="val 120139"/>
              <a:gd name="adj2" fmla="val -92046"/>
              <a:gd name="adj3" fmla="val 16667"/>
            </a:avLst>
          </a:prstGeom>
          <a:solidFill>
            <a:srgbClr val="CC99FF"/>
          </a:solidFill>
          <a:ln w="9525">
            <a:noFill/>
            <a:miter lim="800000"/>
            <a:headEnd/>
            <a:tailEnd/>
          </a:ln>
        </p:spPr>
        <p:txBody>
          <a:bodyPr/>
          <a:lstStyle/>
          <a:p>
            <a:r>
              <a:rPr lang="en-US" sz="1800" b="0">
                <a:cs typeface="Arial" charset="0"/>
              </a:rPr>
              <a:t>Replica Component</a:t>
            </a:r>
          </a:p>
        </p:txBody>
      </p:sp>
      <p:sp>
        <p:nvSpPr>
          <p:cNvPr id="1593599" name="AutoShape 255"/>
          <p:cNvSpPr>
            <a:spLocks noChangeArrowheads="1"/>
          </p:cNvSpPr>
          <p:nvPr/>
        </p:nvSpPr>
        <p:spPr bwMode="auto">
          <a:xfrm>
            <a:off x="6629400" y="762000"/>
            <a:ext cx="1600200" cy="838200"/>
          </a:xfrm>
          <a:prstGeom prst="wedgeRoundRectCallout">
            <a:avLst>
              <a:gd name="adj1" fmla="val -129069"/>
              <a:gd name="adj2" fmla="val 106440"/>
              <a:gd name="adj3" fmla="val 16667"/>
            </a:avLst>
          </a:prstGeom>
          <a:solidFill>
            <a:srgbClr val="CC99FF"/>
          </a:solidFill>
          <a:ln w="9525">
            <a:noFill/>
            <a:miter lim="800000"/>
            <a:headEnd/>
            <a:tailEnd/>
          </a:ln>
        </p:spPr>
        <p:txBody>
          <a:bodyPr/>
          <a:lstStyle/>
          <a:p>
            <a:r>
              <a:rPr lang="en-US" sz="1600" b="0">
                <a:cs typeface="Arial" charset="0"/>
              </a:rPr>
              <a:t>Collocated heartbeat component</a:t>
            </a:r>
          </a:p>
        </p:txBody>
      </p:sp>
      <p:sp>
        <p:nvSpPr>
          <p:cNvPr id="1593600" name="AutoShape 256"/>
          <p:cNvSpPr>
            <a:spLocks noChangeArrowheads="1"/>
          </p:cNvSpPr>
          <p:nvPr/>
        </p:nvSpPr>
        <p:spPr bwMode="auto">
          <a:xfrm>
            <a:off x="76200" y="4495800"/>
            <a:ext cx="1600200" cy="838200"/>
          </a:xfrm>
          <a:prstGeom prst="wedgeRoundRectCallout">
            <a:avLst>
              <a:gd name="adj1" fmla="val 52681"/>
              <a:gd name="adj2" fmla="val -78407"/>
              <a:gd name="adj3" fmla="val 16667"/>
            </a:avLst>
          </a:prstGeom>
          <a:solidFill>
            <a:srgbClr val="CC99FF"/>
          </a:solidFill>
          <a:ln w="9525">
            <a:noFill/>
            <a:miter lim="800000"/>
            <a:headEnd/>
            <a:tailEnd/>
          </a:ln>
        </p:spPr>
        <p:txBody>
          <a:bodyPr/>
          <a:lstStyle/>
          <a:p>
            <a:r>
              <a:rPr lang="en-US" sz="1800" b="0">
                <a:cs typeface="Arial" charset="0"/>
              </a:rPr>
              <a:t>Connection</a:t>
            </a:r>
          </a:p>
          <a:p>
            <a:r>
              <a:rPr lang="en-US" sz="1800" b="0">
                <a:cs typeface="Arial" charset="0"/>
              </a:rPr>
              <a:t>Injection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35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35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9359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9359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935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9360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5935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597" grpId="0" animBg="1"/>
      <p:bldP spid="1593597" grpId="1" animBg="1"/>
      <p:bldP spid="1593598" grpId="0" animBg="1"/>
      <p:bldP spid="1593598" grpId="1" animBg="1"/>
      <p:bldP spid="1593599" grpId="0" animBg="1"/>
      <p:bldP spid="1593599" grpId="1" animBg="1"/>
      <p:bldP spid="15936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1"/>
          </p:nvPr>
        </p:nvSpPr>
        <p:spPr>
          <a:noFill/>
        </p:spPr>
        <p:txBody>
          <a:bodyPr/>
          <a:lstStyle/>
          <a:p>
            <a:fld id="{5857238E-178B-4886-A407-AE6915861234}" type="slidenum">
              <a:rPr lang="en-US"/>
              <a:pPr/>
              <a:t>53</a:t>
            </a:fld>
            <a:endParaRPr lang="en-US"/>
          </a:p>
        </p:txBody>
      </p:sp>
      <p:sp>
        <p:nvSpPr>
          <p:cNvPr id="62467" name="Rectangle 2"/>
          <p:cNvSpPr>
            <a:spLocks noGrp="1" noChangeArrowheads="1"/>
          </p:cNvSpPr>
          <p:nvPr>
            <p:ph type="title"/>
          </p:nvPr>
        </p:nvSpPr>
        <p:spPr/>
        <p:txBody>
          <a:bodyPr/>
          <a:lstStyle/>
          <a:p>
            <a:pPr eaLnBrk="1" hangingPunct="1"/>
            <a:r>
              <a:rPr lang="en-US" smtClean="0"/>
              <a:t>Example: NetQoS Modeling in CQML</a:t>
            </a:r>
          </a:p>
        </p:txBody>
      </p:sp>
      <p:sp>
        <p:nvSpPr>
          <p:cNvPr id="62468" name="Rectangle 3"/>
          <p:cNvSpPr>
            <a:spLocks noGrp="1" noChangeArrowheads="1"/>
          </p:cNvSpPr>
          <p:nvPr>
            <p:ph type="body" idx="1"/>
          </p:nvPr>
        </p:nvSpPr>
        <p:spPr>
          <a:xfrm>
            <a:off x="457199" y="5566882"/>
            <a:ext cx="8460769" cy="990600"/>
          </a:xfrm>
        </p:spPr>
        <p:txBody>
          <a:bodyPr/>
          <a:lstStyle/>
          <a:p>
            <a:pPr eaLnBrk="1" hangingPunct="1"/>
            <a:r>
              <a:rPr lang="en-US" dirty="0" smtClean="0"/>
              <a:t>Expressing QoS intent for application flows</a:t>
            </a:r>
          </a:p>
          <a:p>
            <a:pPr eaLnBrk="1" hangingPunct="1"/>
            <a:r>
              <a:rPr lang="en-US" dirty="0" smtClean="0"/>
              <a:t>Multiple connections sharing QoS can use same element</a:t>
            </a:r>
          </a:p>
        </p:txBody>
      </p:sp>
      <p:pic>
        <p:nvPicPr>
          <p:cNvPr id="62469" name="Picture 4" descr="NetQoS-screen"/>
          <p:cNvPicPr>
            <a:picLocks noChangeAspect="1" noChangeArrowheads="1"/>
          </p:cNvPicPr>
          <p:nvPr/>
        </p:nvPicPr>
        <p:blipFill>
          <a:blip r:embed="rId2" cstate="print"/>
          <a:srcRect/>
          <a:stretch>
            <a:fillRect/>
          </a:stretch>
        </p:blipFill>
        <p:spPr bwMode="auto">
          <a:xfrm>
            <a:off x="1452563" y="685800"/>
            <a:ext cx="6396037" cy="4808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a:spLocks noGrp="1"/>
          </p:cNvSpPr>
          <p:nvPr>
            <p:ph type="sldNum" sz="quarter" idx="11"/>
          </p:nvPr>
        </p:nvSpPr>
        <p:spPr>
          <a:noFill/>
        </p:spPr>
        <p:txBody>
          <a:bodyPr/>
          <a:lstStyle/>
          <a:p>
            <a:fld id="{6903FD99-3F45-4673-80EE-A39DFBDA014B}" type="slidenum">
              <a:rPr lang="en-US"/>
              <a:pPr/>
              <a:t>54</a:t>
            </a:fld>
            <a:endParaRPr lang="en-US"/>
          </a:p>
        </p:txBody>
      </p:sp>
      <p:grpSp>
        <p:nvGrpSpPr>
          <p:cNvPr id="13319" name="Group 2"/>
          <p:cNvGrpSpPr>
            <a:grpSpLocks/>
          </p:cNvGrpSpPr>
          <p:nvPr/>
        </p:nvGrpSpPr>
        <p:grpSpPr bwMode="auto">
          <a:xfrm>
            <a:off x="3298825" y="3517900"/>
            <a:ext cx="2500313" cy="1587500"/>
            <a:chOff x="701" y="556"/>
            <a:chExt cx="1342" cy="834"/>
          </a:xfrm>
        </p:grpSpPr>
        <p:sp>
          <p:nvSpPr>
            <p:cNvPr id="13351" name="AutoShape 3"/>
            <p:cNvSpPr>
              <a:spLocks noChangeArrowheads="1"/>
            </p:cNvSpPr>
            <p:nvPr/>
          </p:nvSpPr>
          <p:spPr bwMode="auto">
            <a:xfrm rot="749726">
              <a:off x="701" y="556"/>
              <a:ext cx="1342" cy="834"/>
            </a:xfrm>
            <a:prstGeom prst="cloudCallout">
              <a:avLst>
                <a:gd name="adj1" fmla="val 64824"/>
                <a:gd name="adj2" fmla="val 23019"/>
              </a:avLst>
            </a:prstGeom>
            <a:solidFill>
              <a:srgbClr val="DDDDDD"/>
            </a:solidFill>
            <a:ln w="19050">
              <a:solidFill>
                <a:schemeClr val="tx1"/>
              </a:solidFill>
              <a:round/>
              <a:headEnd/>
              <a:tailEnd/>
            </a:ln>
          </p:spPr>
          <p:txBody>
            <a:bodyPr/>
            <a:lstStyle/>
            <a:p>
              <a:pPr eaLnBrk="1" hangingPunct="1"/>
              <a:endParaRPr lang="en-US" sz="1800"/>
            </a:p>
          </p:txBody>
        </p:sp>
        <p:sp>
          <p:nvSpPr>
            <p:cNvPr id="13352" name="Line 4"/>
            <p:cNvSpPr>
              <a:spLocks noChangeShapeType="1"/>
            </p:cNvSpPr>
            <p:nvPr/>
          </p:nvSpPr>
          <p:spPr bwMode="auto">
            <a:xfrm flipH="1" flipV="1">
              <a:off x="1068" y="764"/>
              <a:ext cx="192" cy="48"/>
            </a:xfrm>
            <a:prstGeom prst="line">
              <a:avLst/>
            </a:prstGeom>
            <a:noFill/>
            <a:ln w="9525">
              <a:solidFill>
                <a:schemeClr val="tx1"/>
              </a:solidFill>
              <a:round/>
              <a:headEnd/>
              <a:tailEnd/>
            </a:ln>
          </p:spPr>
          <p:txBody>
            <a:bodyPr/>
            <a:lstStyle/>
            <a:p>
              <a:endParaRPr lang="en-US"/>
            </a:p>
          </p:txBody>
        </p:sp>
        <p:sp>
          <p:nvSpPr>
            <p:cNvPr id="13353" name="Line 5"/>
            <p:cNvSpPr>
              <a:spLocks noChangeShapeType="1"/>
            </p:cNvSpPr>
            <p:nvPr/>
          </p:nvSpPr>
          <p:spPr bwMode="auto">
            <a:xfrm flipH="1" flipV="1">
              <a:off x="1068" y="764"/>
              <a:ext cx="96" cy="240"/>
            </a:xfrm>
            <a:prstGeom prst="line">
              <a:avLst/>
            </a:prstGeom>
            <a:noFill/>
            <a:ln w="9525">
              <a:solidFill>
                <a:schemeClr val="tx1"/>
              </a:solidFill>
              <a:round/>
              <a:headEnd/>
              <a:tailEnd/>
            </a:ln>
          </p:spPr>
          <p:txBody>
            <a:bodyPr/>
            <a:lstStyle/>
            <a:p>
              <a:endParaRPr lang="en-US"/>
            </a:p>
          </p:txBody>
        </p:sp>
        <p:sp>
          <p:nvSpPr>
            <p:cNvPr id="13354" name="Rectangle 6"/>
            <p:cNvSpPr>
              <a:spLocks noChangeArrowheads="1"/>
            </p:cNvSpPr>
            <p:nvPr/>
          </p:nvSpPr>
          <p:spPr bwMode="auto">
            <a:xfrm>
              <a:off x="1020" y="716"/>
              <a:ext cx="144" cy="96"/>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13355" name="Line 7"/>
            <p:cNvSpPr>
              <a:spLocks noChangeShapeType="1"/>
            </p:cNvSpPr>
            <p:nvPr/>
          </p:nvSpPr>
          <p:spPr bwMode="auto">
            <a:xfrm rot="5400000" flipH="1">
              <a:off x="1363" y="764"/>
              <a:ext cx="144" cy="288"/>
            </a:xfrm>
            <a:prstGeom prst="line">
              <a:avLst/>
            </a:prstGeom>
            <a:noFill/>
            <a:ln w="9525">
              <a:solidFill>
                <a:schemeClr val="tx1"/>
              </a:solidFill>
              <a:round/>
              <a:headEnd/>
              <a:tailEnd/>
            </a:ln>
          </p:spPr>
          <p:txBody>
            <a:bodyPr/>
            <a:lstStyle/>
            <a:p>
              <a:endParaRPr lang="en-US"/>
            </a:p>
          </p:txBody>
        </p:sp>
        <p:sp>
          <p:nvSpPr>
            <p:cNvPr id="13356" name="Line 8"/>
            <p:cNvSpPr>
              <a:spLocks noChangeShapeType="1"/>
            </p:cNvSpPr>
            <p:nvPr/>
          </p:nvSpPr>
          <p:spPr bwMode="auto">
            <a:xfrm rot="5400000" flipH="1">
              <a:off x="1123" y="1052"/>
              <a:ext cx="192" cy="144"/>
            </a:xfrm>
            <a:prstGeom prst="line">
              <a:avLst/>
            </a:prstGeom>
            <a:noFill/>
            <a:ln w="9525">
              <a:solidFill>
                <a:schemeClr val="tx1"/>
              </a:solidFill>
              <a:round/>
              <a:headEnd/>
              <a:tailEnd/>
            </a:ln>
          </p:spPr>
          <p:txBody>
            <a:bodyPr/>
            <a:lstStyle/>
            <a:p>
              <a:endParaRPr lang="en-US"/>
            </a:p>
          </p:txBody>
        </p:sp>
        <p:sp>
          <p:nvSpPr>
            <p:cNvPr id="13357" name="Line 9"/>
            <p:cNvSpPr>
              <a:spLocks noChangeShapeType="1"/>
            </p:cNvSpPr>
            <p:nvPr/>
          </p:nvSpPr>
          <p:spPr bwMode="auto">
            <a:xfrm rot="5400000" flipH="1">
              <a:off x="1299" y="1147"/>
              <a:ext cx="68" cy="152"/>
            </a:xfrm>
            <a:prstGeom prst="line">
              <a:avLst/>
            </a:prstGeom>
            <a:noFill/>
            <a:ln w="9525">
              <a:solidFill>
                <a:schemeClr val="tx1"/>
              </a:solidFill>
              <a:round/>
              <a:headEnd/>
              <a:tailEnd/>
            </a:ln>
          </p:spPr>
          <p:txBody>
            <a:bodyPr/>
            <a:lstStyle/>
            <a:p>
              <a:endParaRPr lang="en-US"/>
            </a:p>
          </p:txBody>
        </p:sp>
        <p:sp>
          <p:nvSpPr>
            <p:cNvPr id="13358" name="Rectangle 10"/>
            <p:cNvSpPr>
              <a:spLocks noChangeArrowheads="1"/>
            </p:cNvSpPr>
            <p:nvPr/>
          </p:nvSpPr>
          <p:spPr bwMode="auto">
            <a:xfrm rot="5400000">
              <a:off x="1555" y="980"/>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59" name="Rectangle 11"/>
            <p:cNvSpPr>
              <a:spLocks noChangeArrowheads="1"/>
            </p:cNvSpPr>
            <p:nvPr/>
          </p:nvSpPr>
          <p:spPr bwMode="auto">
            <a:xfrm rot="5400000">
              <a:off x="1402" y="1203"/>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60" name="Rectangle 12"/>
            <p:cNvSpPr>
              <a:spLocks noChangeArrowheads="1"/>
            </p:cNvSpPr>
            <p:nvPr/>
          </p:nvSpPr>
          <p:spPr bwMode="auto">
            <a:xfrm rot="5400000">
              <a:off x="1211" y="1149"/>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61" name="Rectangle 13"/>
            <p:cNvSpPr>
              <a:spLocks noChangeArrowheads="1"/>
            </p:cNvSpPr>
            <p:nvPr/>
          </p:nvSpPr>
          <p:spPr bwMode="auto">
            <a:xfrm rot="5400000">
              <a:off x="1267" y="788"/>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62" name="Rectangle 14"/>
            <p:cNvSpPr>
              <a:spLocks noChangeArrowheads="1"/>
            </p:cNvSpPr>
            <p:nvPr/>
          </p:nvSpPr>
          <p:spPr bwMode="auto">
            <a:xfrm rot="5400000">
              <a:off x="1123" y="980"/>
              <a:ext cx="72" cy="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63" name="Oval 15"/>
            <p:cNvSpPr>
              <a:spLocks noChangeArrowheads="1"/>
            </p:cNvSpPr>
            <p:nvPr/>
          </p:nvSpPr>
          <p:spPr bwMode="auto">
            <a:xfrm rot="5400000" flipV="1">
              <a:off x="1797" y="943"/>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64" name="Oval 16"/>
            <p:cNvSpPr>
              <a:spLocks noChangeArrowheads="1"/>
            </p:cNvSpPr>
            <p:nvPr/>
          </p:nvSpPr>
          <p:spPr bwMode="auto">
            <a:xfrm rot="5400000" flipV="1">
              <a:off x="1596" y="764"/>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65" name="Oval 17"/>
            <p:cNvSpPr>
              <a:spLocks noChangeArrowheads="1"/>
            </p:cNvSpPr>
            <p:nvPr/>
          </p:nvSpPr>
          <p:spPr bwMode="auto">
            <a:xfrm rot="5400000" flipV="1">
              <a:off x="944" y="1080"/>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66" name="Oval 18"/>
            <p:cNvSpPr>
              <a:spLocks noChangeArrowheads="1"/>
            </p:cNvSpPr>
            <p:nvPr/>
          </p:nvSpPr>
          <p:spPr bwMode="auto">
            <a:xfrm rot="5400000" flipV="1">
              <a:off x="1308" y="1004"/>
              <a:ext cx="96"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13367" name="Oval 19"/>
            <p:cNvSpPr>
              <a:spLocks noChangeArrowheads="1"/>
            </p:cNvSpPr>
            <p:nvPr/>
          </p:nvSpPr>
          <p:spPr bwMode="auto">
            <a:xfrm rot="5400000" flipV="1">
              <a:off x="1599" y="1164"/>
              <a:ext cx="96" cy="96"/>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13320" name="Rectangle 20"/>
          <p:cNvSpPr>
            <a:spLocks noGrp="1" noChangeArrowheads="1"/>
          </p:cNvSpPr>
          <p:nvPr>
            <p:ph type="title"/>
          </p:nvPr>
        </p:nvSpPr>
        <p:spPr/>
        <p:txBody>
          <a:bodyPr/>
          <a:lstStyle/>
          <a:p>
            <a:pPr eaLnBrk="1" hangingPunct="1"/>
            <a:r>
              <a:rPr lang="en-US" smtClean="0"/>
              <a:t>QoS Analysis Challenges</a:t>
            </a:r>
          </a:p>
        </p:txBody>
      </p:sp>
      <p:sp>
        <p:nvSpPr>
          <p:cNvPr id="13321" name="Line 21"/>
          <p:cNvSpPr>
            <a:spLocks noChangeShapeType="1"/>
          </p:cNvSpPr>
          <p:nvPr/>
        </p:nvSpPr>
        <p:spPr bwMode="auto">
          <a:xfrm>
            <a:off x="1581150" y="2540000"/>
            <a:ext cx="2311400" cy="2055813"/>
          </a:xfrm>
          <a:prstGeom prst="line">
            <a:avLst/>
          </a:prstGeom>
          <a:noFill/>
          <a:ln w="38100">
            <a:solidFill>
              <a:schemeClr val="tx1"/>
            </a:solidFill>
            <a:round/>
            <a:headEnd/>
            <a:tailEnd type="triangle" w="med" len="med"/>
          </a:ln>
        </p:spPr>
        <p:txBody>
          <a:bodyPr/>
          <a:lstStyle/>
          <a:p>
            <a:endParaRPr lang="en-US"/>
          </a:p>
        </p:txBody>
      </p:sp>
      <p:sp>
        <p:nvSpPr>
          <p:cNvPr id="13322" name="Line 22"/>
          <p:cNvSpPr>
            <a:spLocks noChangeShapeType="1"/>
          </p:cNvSpPr>
          <p:nvPr/>
        </p:nvSpPr>
        <p:spPr bwMode="auto">
          <a:xfrm>
            <a:off x="3616325" y="2630488"/>
            <a:ext cx="438150" cy="1339850"/>
          </a:xfrm>
          <a:prstGeom prst="line">
            <a:avLst/>
          </a:prstGeom>
          <a:noFill/>
          <a:ln w="38100">
            <a:solidFill>
              <a:schemeClr val="tx1"/>
            </a:solidFill>
            <a:round/>
            <a:headEnd/>
            <a:tailEnd type="triangle" w="med" len="med"/>
          </a:ln>
        </p:spPr>
        <p:txBody>
          <a:bodyPr/>
          <a:lstStyle/>
          <a:p>
            <a:endParaRPr lang="en-US"/>
          </a:p>
        </p:txBody>
      </p:sp>
      <p:sp>
        <p:nvSpPr>
          <p:cNvPr id="13323" name="Line 23"/>
          <p:cNvSpPr>
            <a:spLocks noChangeShapeType="1"/>
          </p:cNvSpPr>
          <p:nvPr/>
        </p:nvSpPr>
        <p:spPr bwMode="auto">
          <a:xfrm flipH="1">
            <a:off x="5065713" y="2638425"/>
            <a:ext cx="725487" cy="1385888"/>
          </a:xfrm>
          <a:prstGeom prst="line">
            <a:avLst/>
          </a:prstGeom>
          <a:noFill/>
          <a:ln w="38100">
            <a:solidFill>
              <a:schemeClr val="tx1"/>
            </a:solidFill>
            <a:round/>
            <a:headEnd/>
            <a:tailEnd type="triangle" w="med" len="med"/>
          </a:ln>
        </p:spPr>
        <p:txBody>
          <a:bodyPr/>
          <a:lstStyle/>
          <a:p>
            <a:endParaRPr lang="en-US"/>
          </a:p>
        </p:txBody>
      </p:sp>
      <p:sp>
        <p:nvSpPr>
          <p:cNvPr id="13324" name="Line 24"/>
          <p:cNvSpPr>
            <a:spLocks noChangeShapeType="1"/>
          </p:cNvSpPr>
          <p:nvPr/>
        </p:nvSpPr>
        <p:spPr bwMode="auto">
          <a:xfrm flipH="1">
            <a:off x="4949825" y="2638425"/>
            <a:ext cx="3051175" cy="1752600"/>
          </a:xfrm>
          <a:prstGeom prst="line">
            <a:avLst/>
          </a:prstGeom>
          <a:noFill/>
          <a:ln w="38100">
            <a:solidFill>
              <a:schemeClr val="tx1"/>
            </a:solidFill>
            <a:round/>
            <a:headEnd/>
            <a:tailEnd type="triangle" w="med" len="med"/>
          </a:ln>
        </p:spPr>
        <p:txBody>
          <a:bodyPr/>
          <a:lstStyle/>
          <a:p>
            <a:endParaRPr lang="en-US"/>
          </a:p>
        </p:txBody>
      </p:sp>
      <p:sp>
        <p:nvSpPr>
          <p:cNvPr id="13325" name="AutoShape 25"/>
          <p:cNvSpPr>
            <a:spLocks noChangeArrowheads="1"/>
          </p:cNvSpPr>
          <p:nvPr/>
        </p:nvSpPr>
        <p:spPr bwMode="auto">
          <a:xfrm>
            <a:off x="638175" y="4924425"/>
            <a:ext cx="1957388" cy="1163638"/>
          </a:xfrm>
          <a:prstGeom prst="wedgeRoundRectCallout">
            <a:avLst>
              <a:gd name="adj1" fmla="val 123315"/>
              <a:gd name="adj2" fmla="val -101157"/>
              <a:gd name="adj3" fmla="val 16667"/>
            </a:avLst>
          </a:prstGeom>
          <a:solidFill>
            <a:srgbClr val="FFFF99"/>
          </a:solidFill>
          <a:ln w="19050">
            <a:solidFill>
              <a:schemeClr val="tx1"/>
            </a:solidFill>
            <a:miter lim="800000"/>
            <a:headEnd/>
            <a:tailEnd/>
          </a:ln>
        </p:spPr>
        <p:txBody>
          <a:bodyPr/>
          <a:lstStyle/>
          <a:p>
            <a:pPr algn="l" eaLnBrk="1" hangingPunct="1"/>
            <a:r>
              <a:rPr lang="en-US" sz="1600" dirty="0">
                <a:solidFill>
                  <a:srgbClr val="990000"/>
                </a:solidFill>
              </a:rPr>
              <a:t>How do you </a:t>
            </a:r>
            <a:r>
              <a:rPr lang="en-US" sz="1600" dirty="0" smtClean="0">
                <a:solidFill>
                  <a:srgbClr val="990000"/>
                </a:solidFill>
              </a:rPr>
              <a:t>minimize resources and allocate them?</a:t>
            </a:r>
            <a:endParaRPr lang="en-US" sz="1600" dirty="0">
              <a:solidFill>
                <a:srgbClr val="990000"/>
              </a:solidFill>
            </a:endParaRPr>
          </a:p>
        </p:txBody>
      </p:sp>
      <p:sp>
        <p:nvSpPr>
          <p:cNvPr id="13326" name="AutoShape 26"/>
          <p:cNvSpPr>
            <a:spLocks noChangeArrowheads="1"/>
          </p:cNvSpPr>
          <p:nvPr/>
        </p:nvSpPr>
        <p:spPr bwMode="auto">
          <a:xfrm>
            <a:off x="5029200" y="5337175"/>
            <a:ext cx="2690813" cy="925513"/>
          </a:xfrm>
          <a:prstGeom prst="wedgeRoundRectCallout">
            <a:avLst>
              <a:gd name="adj1" fmla="val -50944"/>
              <a:gd name="adj2" fmla="val -126500"/>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0000"/>
                </a:solidFill>
              </a:rPr>
              <a:t>How do you ensure that the selected targets will deliver required QoS</a:t>
            </a:r>
          </a:p>
        </p:txBody>
      </p:sp>
      <p:grpSp>
        <p:nvGrpSpPr>
          <p:cNvPr id="13327" name="Group 27"/>
          <p:cNvGrpSpPr>
            <a:grpSpLocks/>
          </p:cNvGrpSpPr>
          <p:nvPr/>
        </p:nvGrpSpPr>
        <p:grpSpPr bwMode="auto">
          <a:xfrm>
            <a:off x="1000125" y="1466850"/>
            <a:ext cx="7610475" cy="1247775"/>
            <a:chOff x="438" y="663"/>
            <a:chExt cx="4794" cy="786"/>
          </a:xfrm>
        </p:grpSpPr>
        <p:grpSp>
          <p:nvGrpSpPr>
            <p:cNvPr id="13330" name="Group 28"/>
            <p:cNvGrpSpPr>
              <a:grpSpLocks/>
            </p:cNvGrpSpPr>
            <p:nvPr/>
          </p:nvGrpSpPr>
          <p:grpSpPr bwMode="auto">
            <a:xfrm>
              <a:off x="1137" y="1058"/>
              <a:ext cx="323" cy="135"/>
              <a:chOff x="2039" y="3708"/>
              <a:chExt cx="405" cy="192"/>
            </a:xfrm>
          </p:grpSpPr>
          <p:sp>
            <p:nvSpPr>
              <p:cNvPr id="13348" name="Line 29"/>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13349" name="Rectangle 30"/>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50" name="AutoShape 31"/>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331" name="Group 32"/>
            <p:cNvGrpSpPr>
              <a:grpSpLocks/>
            </p:cNvGrpSpPr>
            <p:nvPr/>
          </p:nvGrpSpPr>
          <p:grpSpPr bwMode="auto">
            <a:xfrm>
              <a:off x="1443" y="1058"/>
              <a:ext cx="302" cy="135"/>
              <a:chOff x="2765" y="3760"/>
              <a:chExt cx="378" cy="192"/>
            </a:xfrm>
          </p:grpSpPr>
          <p:sp>
            <p:nvSpPr>
              <p:cNvPr id="13346" name="Line 33"/>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13347" name="AutoShape 34"/>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nvGrpSpPr>
            <p:cNvPr id="13332" name="Group 35"/>
            <p:cNvGrpSpPr>
              <a:grpSpLocks/>
            </p:cNvGrpSpPr>
            <p:nvPr/>
          </p:nvGrpSpPr>
          <p:grpSpPr bwMode="auto">
            <a:xfrm>
              <a:off x="3814" y="1106"/>
              <a:ext cx="323" cy="135"/>
              <a:chOff x="2039" y="3708"/>
              <a:chExt cx="405" cy="192"/>
            </a:xfrm>
          </p:grpSpPr>
          <p:sp>
            <p:nvSpPr>
              <p:cNvPr id="13343" name="Line 36"/>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13344" name="Rectangle 37"/>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45" name="AutoShape 38"/>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333" name="Group 39"/>
            <p:cNvGrpSpPr>
              <a:grpSpLocks/>
            </p:cNvGrpSpPr>
            <p:nvPr/>
          </p:nvGrpSpPr>
          <p:grpSpPr bwMode="auto">
            <a:xfrm>
              <a:off x="4120" y="1106"/>
              <a:ext cx="302" cy="135"/>
              <a:chOff x="2765" y="3760"/>
              <a:chExt cx="378" cy="192"/>
            </a:xfrm>
          </p:grpSpPr>
          <p:sp>
            <p:nvSpPr>
              <p:cNvPr id="13341" name="Line 40"/>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13342" name="AutoShape 41"/>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aphicFrame>
          <p:nvGraphicFramePr>
            <p:cNvPr id="13314" name="Object 42"/>
            <p:cNvGraphicFramePr>
              <a:graphicFrameLocks noChangeAspect="1"/>
            </p:cNvGraphicFramePr>
            <p:nvPr/>
          </p:nvGraphicFramePr>
          <p:xfrm>
            <a:off x="438" y="672"/>
            <a:ext cx="758" cy="724"/>
          </p:xfrm>
          <a:graphic>
            <a:graphicData uri="http://schemas.openxmlformats.org/presentationml/2006/ole">
              <p:oleObj spid="_x0000_s13314" name="Visio" r:id="rId4" imgW="1202741" imgH="1149706" progId="Visio.Drawing.11">
                <p:embed/>
              </p:oleObj>
            </a:graphicData>
          </a:graphic>
        </p:graphicFrame>
        <p:graphicFrame>
          <p:nvGraphicFramePr>
            <p:cNvPr id="13315" name="Object 43"/>
            <p:cNvGraphicFramePr>
              <a:graphicFrameLocks noChangeAspect="1"/>
            </p:cNvGraphicFramePr>
            <p:nvPr/>
          </p:nvGraphicFramePr>
          <p:xfrm>
            <a:off x="1669" y="663"/>
            <a:ext cx="813" cy="777"/>
          </p:xfrm>
          <a:graphic>
            <a:graphicData uri="http://schemas.openxmlformats.org/presentationml/2006/ole">
              <p:oleObj spid="_x0000_s13315" name="Visio" r:id="rId5" imgW="1290218" imgH="1233221" progId="Visio.Drawing.11">
                <p:embed/>
              </p:oleObj>
            </a:graphicData>
          </a:graphic>
        </p:graphicFrame>
        <p:graphicFrame>
          <p:nvGraphicFramePr>
            <p:cNvPr id="13316" name="Object 44"/>
            <p:cNvGraphicFramePr>
              <a:graphicFrameLocks noChangeAspect="1"/>
            </p:cNvGraphicFramePr>
            <p:nvPr/>
          </p:nvGraphicFramePr>
          <p:xfrm>
            <a:off x="4419" y="672"/>
            <a:ext cx="813" cy="777"/>
          </p:xfrm>
          <a:graphic>
            <a:graphicData uri="http://schemas.openxmlformats.org/presentationml/2006/ole">
              <p:oleObj spid="_x0000_s13316" name="Visio" r:id="rId6" imgW="1290218" imgH="1233221" progId="Visio.Drawing.11">
                <p:embed/>
              </p:oleObj>
            </a:graphicData>
          </a:graphic>
        </p:graphicFrame>
        <p:graphicFrame>
          <p:nvGraphicFramePr>
            <p:cNvPr id="13317" name="Object 45"/>
            <p:cNvGraphicFramePr>
              <a:graphicFrameLocks noChangeAspect="1"/>
            </p:cNvGraphicFramePr>
            <p:nvPr/>
          </p:nvGraphicFramePr>
          <p:xfrm>
            <a:off x="3030" y="672"/>
            <a:ext cx="813" cy="777"/>
          </p:xfrm>
          <a:graphic>
            <a:graphicData uri="http://schemas.openxmlformats.org/presentationml/2006/ole">
              <p:oleObj spid="_x0000_s13317" name="Visio" r:id="rId7" imgW="1290218" imgH="1233221" progId="Visio.Drawing.11">
                <p:embed/>
              </p:oleObj>
            </a:graphicData>
          </a:graphic>
        </p:graphicFrame>
        <p:grpSp>
          <p:nvGrpSpPr>
            <p:cNvPr id="13334" name="Group 46"/>
            <p:cNvGrpSpPr>
              <a:grpSpLocks/>
            </p:cNvGrpSpPr>
            <p:nvPr/>
          </p:nvGrpSpPr>
          <p:grpSpPr bwMode="auto">
            <a:xfrm>
              <a:off x="2454" y="1113"/>
              <a:ext cx="323" cy="135"/>
              <a:chOff x="2039" y="3708"/>
              <a:chExt cx="405" cy="192"/>
            </a:xfrm>
          </p:grpSpPr>
          <p:sp>
            <p:nvSpPr>
              <p:cNvPr id="13338" name="Line 47"/>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13339" name="Rectangle 48"/>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3340" name="AutoShape 49"/>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335" name="Group 50"/>
            <p:cNvGrpSpPr>
              <a:grpSpLocks/>
            </p:cNvGrpSpPr>
            <p:nvPr/>
          </p:nvGrpSpPr>
          <p:grpSpPr bwMode="auto">
            <a:xfrm>
              <a:off x="2760" y="1113"/>
              <a:ext cx="302" cy="135"/>
              <a:chOff x="2765" y="3760"/>
              <a:chExt cx="378" cy="192"/>
            </a:xfrm>
          </p:grpSpPr>
          <p:sp>
            <p:nvSpPr>
              <p:cNvPr id="13336" name="Line 51"/>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13337" name="AutoShape 52"/>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sp>
        <p:nvSpPr>
          <p:cNvPr id="13328" name="AutoShape 53"/>
          <p:cNvSpPr>
            <a:spLocks noChangeArrowheads="1"/>
          </p:cNvSpPr>
          <p:nvPr/>
        </p:nvSpPr>
        <p:spPr bwMode="auto">
          <a:xfrm>
            <a:off x="5867400" y="2898775"/>
            <a:ext cx="2971800" cy="889000"/>
          </a:xfrm>
          <a:prstGeom prst="wedgeRoundRectCallout">
            <a:avLst>
              <a:gd name="adj1" fmla="val -50856"/>
              <a:gd name="adj2" fmla="val -129644"/>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0000"/>
                </a:solidFill>
              </a:rPr>
              <a:t>How do you correlate QoS requirements of packages to resource needs</a:t>
            </a:r>
          </a:p>
        </p:txBody>
      </p:sp>
      <p:sp>
        <p:nvSpPr>
          <p:cNvPr id="13329" name="Rectangle 54"/>
          <p:cNvSpPr>
            <a:spLocks noChangeArrowheads="1"/>
          </p:cNvSpPr>
          <p:nvPr/>
        </p:nvSpPr>
        <p:spPr bwMode="auto">
          <a:xfrm>
            <a:off x="819150" y="958850"/>
            <a:ext cx="7083425" cy="400050"/>
          </a:xfrm>
          <a:prstGeom prst="rect">
            <a:avLst/>
          </a:prstGeom>
          <a:solidFill>
            <a:srgbClr val="FFFF66"/>
          </a:solidFill>
          <a:ln w="3175">
            <a:solidFill>
              <a:schemeClr val="tx1"/>
            </a:solidFill>
            <a:miter lim="800000"/>
            <a:headEnd/>
            <a:tailEnd/>
          </a:ln>
        </p:spPr>
        <p:txBody>
          <a:bodyPr wrap="none">
            <a:spAutoFit/>
          </a:bodyPr>
          <a:lstStyle/>
          <a:p>
            <a:pPr algn="l" eaLnBrk="1" hangingPunct="1"/>
            <a:r>
              <a:rPr lang="en-US" sz="2000" b="0"/>
              <a:t>How to analyze and tradeoff the modeled QoS requirements?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4"/>
          <p:cNvSpPr>
            <a:spLocks noGrp="1"/>
          </p:cNvSpPr>
          <p:nvPr>
            <p:ph type="sldNum" sz="quarter" idx="11"/>
          </p:nvPr>
        </p:nvSpPr>
        <p:spPr>
          <a:noFill/>
        </p:spPr>
        <p:txBody>
          <a:bodyPr/>
          <a:lstStyle/>
          <a:p>
            <a:fld id="{26B4AE50-1D10-4E65-9896-357BED258521}" type="slidenum">
              <a:rPr lang="en-US"/>
              <a:pPr/>
              <a:t>55</a:t>
            </a:fld>
            <a:endParaRPr lang="en-US"/>
          </a:p>
        </p:txBody>
      </p:sp>
      <p:sp>
        <p:nvSpPr>
          <p:cNvPr id="63491" name="Rectangle 2"/>
          <p:cNvSpPr>
            <a:spLocks noGrp="1" noChangeArrowheads="1"/>
          </p:cNvSpPr>
          <p:nvPr>
            <p:ph type="title"/>
          </p:nvPr>
        </p:nvSpPr>
        <p:spPr>
          <a:xfrm>
            <a:off x="152400" y="76200"/>
            <a:ext cx="8763000" cy="554038"/>
          </a:xfrm>
        </p:spPr>
        <p:txBody>
          <a:bodyPr/>
          <a:lstStyle/>
          <a:p>
            <a:pPr eaLnBrk="1" hangingPunct="1"/>
            <a:r>
              <a:rPr lang="en-US" smtClean="0"/>
              <a:t>CQML QoS Unification &amp; Tradeoff Analysis</a:t>
            </a:r>
          </a:p>
        </p:txBody>
      </p:sp>
      <p:sp>
        <p:nvSpPr>
          <p:cNvPr id="63492" name="Rectangle 3"/>
          <p:cNvSpPr>
            <a:spLocks noGrp="1" noChangeArrowheads="1"/>
          </p:cNvSpPr>
          <p:nvPr>
            <p:ph type="body" idx="1"/>
          </p:nvPr>
        </p:nvSpPr>
        <p:spPr>
          <a:xfrm>
            <a:off x="246579" y="4149725"/>
            <a:ext cx="8681663" cy="2390775"/>
          </a:xfrm>
        </p:spPr>
        <p:txBody>
          <a:bodyPr/>
          <a:lstStyle/>
          <a:p>
            <a:pPr eaLnBrk="1" hangingPunct="1"/>
            <a:r>
              <a:rPr lang="en-US" sz="2000" dirty="0" smtClean="0"/>
              <a:t>Leverages QoS and behavioral models</a:t>
            </a:r>
          </a:p>
          <a:p>
            <a:pPr eaLnBrk="1" hangingPunct="1"/>
            <a:r>
              <a:rPr lang="en-US" sz="2000" dirty="0" smtClean="0"/>
              <a:t>Each QoS dimension publishes its modeled QoS requirements</a:t>
            </a:r>
          </a:p>
          <a:p>
            <a:pPr eaLnBrk="1" hangingPunct="1"/>
            <a:r>
              <a:rPr lang="en-US" sz="2000" dirty="0" smtClean="0"/>
              <a:t>A particular QoS dimension is chosen as the driver, e.g., real-time</a:t>
            </a:r>
          </a:p>
          <a:p>
            <a:pPr lvl="1" eaLnBrk="1" hangingPunct="1"/>
            <a:r>
              <a:rPr lang="en-US" sz="2000" dirty="0" smtClean="0"/>
              <a:t>Acts as subscriber of events generated by other dimensions</a:t>
            </a:r>
          </a:p>
          <a:p>
            <a:pPr lvl="1" eaLnBrk="1" hangingPunct="1"/>
            <a:r>
              <a:rPr lang="en-US" sz="2000" dirty="0" smtClean="0"/>
              <a:t>Driver interpreter integrates other QoS dimensions making tradeoffs on the way </a:t>
            </a:r>
          </a:p>
          <a:p>
            <a:pPr eaLnBrk="1" hangingPunct="1"/>
            <a:r>
              <a:rPr lang="en-US" sz="2000" dirty="0" smtClean="0"/>
              <a:t>Pluggable back end analysis and generative tools</a:t>
            </a:r>
          </a:p>
        </p:txBody>
      </p:sp>
      <p:pic>
        <p:nvPicPr>
          <p:cNvPr id="63493" name="Picture 4" descr="EventBus"/>
          <p:cNvPicPr>
            <a:picLocks noChangeAspect="1" noChangeArrowheads="1"/>
          </p:cNvPicPr>
          <p:nvPr/>
        </p:nvPicPr>
        <p:blipFill>
          <a:blip r:embed="rId2" cstate="print"/>
          <a:srcRect/>
          <a:stretch>
            <a:fillRect/>
          </a:stretch>
        </p:blipFill>
        <p:spPr bwMode="auto">
          <a:xfrm>
            <a:off x="1690688" y="685800"/>
            <a:ext cx="5929312" cy="3444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1"/>
          </p:nvPr>
        </p:nvSpPr>
        <p:spPr>
          <a:noFill/>
        </p:spPr>
        <p:txBody>
          <a:bodyPr/>
          <a:lstStyle/>
          <a:p>
            <a:fld id="{91FFC54B-E37E-4FB5-91FF-F7C8E0C0B4AA}" type="slidenum">
              <a:rPr lang="en-US"/>
              <a:pPr/>
              <a:t>56</a:t>
            </a:fld>
            <a:endParaRPr lang="en-US"/>
          </a:p>
        </p:txBody>
      </p:sp>
      <p:sp>
        <p:nvSpPr>
          <p:cNvPr id="64515" name="Rectangle 2"/>
          <p:cNvSpPr>
            <a:spLocks noGrp="1" noChangeArrowheads="1"/>
          </p:cNvSpPr>
          <p:nvPr>
            <p:ph type="title"/>
          </p:nvPr>
        </p:nvSpPr>
        <p:spPr>
          <a:xfrm>
            <a:off x="381000" y="76200"/>
            <a:ext cx="8305800" cy="554038"/>
          </a:xfrm>
        </p:spPr>
        <p:txBody>
          <a:bodyPr/>
          <a:lstStyle/>
          <a:p>
            <a:pPr eaLnBrk="1" hangingPunct="1"/>
            <a:r>
              <a:rPr lang="en-US" sz="3200" smtClean="0"/>
              <a:t>Example: QoS Tradeoff Analysis using TIMES tool</a:t>
            </a:r>
          </a:p>
        </p:txBody>
      </p:sp>
      <p:sp>
        <p:nvSpPr>
          <p:cNvPr id="64516" name="Rectangle 3"/>
          <p:cNvSpPr>
            <a:spLocks noGrp="1" noChangeArrowheads="1"/>
          </p:cNvSpPr>
          <p:nvPr>
            <p:ph type="body" idx="1"/>
          </p:nvPr>
        </p:nvSpPr>
        <p:spPr>
          <a:xfrm>
            <a:off x="313364" y="5119956"/>
            <a:ext cx="8419672" cy="1447800"/>
          </a:xfrm>
        </p:spPr>
        <p:txBody>
          <a:bodyPr/>
          <a:lstStyle/>
          <a:p>
            <a:pPr eaLnBrk="1" hangingPunct="1"/>
            <a:r>
              <a:rPr lang="en-US" dirty="0" smtClean="0"/>
              <a:t>CQML </a:t>
            </a:r>
            <a:r>
              <a:rPr lang="en-US" dirty="0" err="1" smtClean="0"/>
              <a:t>EventBus</a:t>
            </a:r>
            <a:r>
              <a:rPr lang="en-US" dirty="0" smtClean="0"/>
              <a:t> architecture weaves in FT and Security concerns into RT concerns</a:t>
            </a:r>
          </a:p>
          <a:p>
            <a:pPr eaLnBrk="1" hangingPunct="1"/>
            <a:r>
              <a:rPr lang="en-US" dirty="0" smtClean="0"/>
              <a:t>Feeds to backend schedulability analysis tools e.g., Times</a:t>
            </a:r>
          </a:p>
        </p:txBody>
      </p:sp>
      <p:pic>
        <p:nvPicPr>
          <p:cNvPr id="64517" name="Picture 4" descr="QoSInterweaving"/>
          <p:cNvPicPr>
            <a:picLocks noChangeAspect="1" noChangeArrowheads="1"/>
          </p:cNvPicPr>
          <p:nvPr/>
        </p:nvPicPr>
        <p:blipFill>
          <a:blip r:embed="rId2" cstate="print"/>
          <a:srcRect/>
          <a:stretch>
            <a:fillRect/>
          </a:stretch>
        </p:blipFill>
        <p:spPr bwMode="auto">
          <a:xfrm>
            <a:off x="1143000" y="762000"/>
            <a:ext cx="6172200" cy="4300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p:txBody>
          <a:bodyPr/>
          <a:lstStyle/>
          <a:p>
            <a:pPr eaLnBrk="1" hangingPunct="1"/>
            <a:r>
              <a:rPr lang="en-US" sz="4000" dirty="0" smtClean="0"/>
              <a:t>Part 6</a:t>
            </a:r>
            <a:br>
              <a:rPr lang="en-US" sz="4000" dirty="0" smtClean="0"/>
            </a:br>
            <a:r>
              <a:rPr lang="en-US" sz="4000" dirty="0" smtClean="0"/>
              <a:t>DRE System Deployment Planning</a:t>
            </a:r>
          </a:p>
        </p:txBody>
      </p:sp>
      <p:sp>
        <p:nvSpPr>
          <p:cNvPr id="65539" name="Rectangle 3"/>
          <p:cNvSpPr>
            <a:spLocks noGrp="1" noChangeArrowheads="1"/>
          </p:cNvSpPr>
          <p:nvPr>
            <p:ph type="subTitle" idx="4294967295"/>
          </p:nvPr>
        </p:nvSpPr>
        <p:spPr>
          <a:xfrm>
            <a:off x="1371600" y="2419350"/>
            <a:ext cx="6400800" cy="1752600"/>
          </a:xfrm>
          <a:noFill/>
        </p:spPr>
        <p:txBody>
          <a:bodyPr/>
          <a:lstStyle/>
          <a:p>
            <a:pPr marL="0" indent="0" algn="ctr" eaLnBrk="1" hangingPunct="1">
              <a:buFontTx/>
              <a:buNone/>
            </a:pPr>
            <a:r>
              <a:rPr lang="en-US" sz="2800" smtClean="0"/>
              <a:t>Placement Algorithms</a:t>
            </a:r>
          </a:p>
        </p:txBody>
      </p:sp>
      <p:pic>
        <p:nvPicPr>
          <p:cNvPr id="65540" name="Picture 5" descr="AppIntSpaghettiIXO"/>
          <p:cNvPicPr>
            <a:picLocks noChangeAspect="1" noChangeArrowheads="1"/>
          </p:cNvPicPr>
          <p:nvPr/>
        </p:nvPicPr>
        <p:blipFill>
          <a:blip r:embed="rId2" cstate="print"/>
          <a:srcRect/>
          <a:stretch>
            <a:fillRect/>
          </a:stretch>
        </p:blipFill>
        <p:spPr bwMode="auto">
          <a:xfrm>
            <a:off x="2301875" y="3248025"/>
            <a:ext cx="4529138" cy="2963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6"/>
          <p:cNvSpPr>
            <a:spLocks noGrp="1"/>
          </p:cNvSpPr>
          <p:nvPr>
            <p:ph type="sldNum" sz="quarter" idx="11"/>
          </p:nvPr>
        </p:nvSpPr>
        <p:spPr>
          <a:noFill/>
        </p:spPr>
        <p:txBody>
          <a:bodyPr/>
          <a:lstStyle/>
          <a:p>
            <a:fld id="{C17E4315-4041-417C-A69D-19D47C513D0C}" type="slidenum">
              <a:rPr lang="en-US"/>
              <a:pPr/>
              <a:t>58</a:t>
            </a:fld>
            <a:endParaRPr lang="en-US"/>
          </a:p>
        </p:txBody>
      </p:sp>
      <p:sp>
        <p:nvSpPr>
          <p:cNvPr id="66563" name="Rectangle 2"/>
          <p:cNvSpPr>
            <a:spLocks noChangeArrowheads="1"/>
          </p:cNvSpPr>
          <p:nvPr/>
        </p:nvSpPr>
        <p:spPr bwMode="auto">
          <a:xfrm>
            <a:off x="519113" y="6373813"/>
            <a:ext cx="8132762" cy="414337"/>
          </a:xfrm>
          <a:prstGeom prst="rect">
            <a:avLst/>
          </a:prstGeom>
          <a:solidFill>
            <a:schemeClr val="bg1"/>
          </a:solidFill>
          <a:ln w="19050">
            <a:solidFill>
              <a:schemeClr val="bg1"/>
            </a:solidFill>
            <a:miter lim="800000"/>
            <a:headEnd/>
            <a:tailEnd/>
          </a:ln>
        </p:spPr>
        <p:txBody>
          <a:bodyPr wrap="none" anchor="ctr"/>
          <a:lstStyle/>
          <a:p>
            <a:endParaRPr lang="en-US"/>
          </a:p>
        </p:txBody>
      </p:sp>
      <p:sp>
        <p:nvSpPr>
          <p:cNvPr id="66564" name="Rectangle 3"/>
          <p:cNvSpPr>
            <a:spLocks noGrp="1" noChangeArrowheads="1"/>
          </p:cNvSpPr>
          <p:nvPr>
            <p:ph type="title"/>
          </p:nvPr>
        </p:nvSpPr>
        <p:spPr>
          <a:xfrm>
            <a:off x="685800" y="114300"/>
            <a:ext cx="8229600" cy="381000"/>
          </a:xfrm>
          <a:noFill/>
        </p:spPr>
        <p:txBody>
          <a:bodyPr/>
          <a:lstStyle/>
          <a:p>
            <a:pPr eaLnBrk="1" hangingPunct="1"/>
            <a:r>
              <a:rPr lang="en-US" smtClean="0"/>
              <a:t>Deployment Planning Problem</a:t>
            </a:r>
          </a:p>
        </p:txBody>
      </p:sp>
      <p:pic>
        <p:nvPicPr>
          <p:cNvPr id="66565" name="Picture 4" descr="Final_Drawing"/>
          <p:cNvPicPr>
            <a:picLocks noChangeAspect="1" noChangeArrowheads="1"/>
          </p:cNvPicPr>
          <p:nvPr/>
        </p:nvPicPr>
        <p:blipFill>
          <a:blip r:embed="rId3" cstate="print"/>
          <a:srcRect/>
          <a:stretch>
            <a:fillRect/>
          </a:stretch>
        </p:blipFill>
        <p:spPr bwMode="auto">
          <a:xfrm>
            <a:off x="2400300" y="2071688"/>
            <a:ext cx="5449888" cy="4786312"/>
          </a:xfrm>
          <a:prstGeom prst="rect">
            <a:avLst/>
          </a:prstGeom>
          <a:noFill/>
          <a:ln w="9525">
            <a:noFill/>
            <a:miter lim="800000"/>
            <a:headEnd/>
            <a:tailEnd/>
          </a:ln>
        </p:spPr>
      </p:pic>
      <p:sp>
        <p:nvSpPr>
          <p:cNvPr id="66566" name="AutoShape 5"/>
          <p:cNvSpPr>
            <a:spLocks noChangeArrowheads="1"/>
          </p:cNvSpPr>
          <p:nvPr/>
        </p:nvSpPr>
        <p:spPr bwMode="auto">
          <a:xfrm>
            <a:off x="6748463" y="3257550"/>
            <a:ext cx="2376487" cy="941388"/>
          </a:xfrm>
          <a:prstGeom prst="wedgeRoundRectCallout">
            <a:avLst>
              <a:gd name="adj1" fmla="val -99431"/>
              <a:gd name="adj2" fmla="val -82380"/>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0000"/>
                </a:solidFill>
              </a:rPr>
              <a:t>Determine current resource allocations on target platforms</a:t>
            </a:r>
          </a:p>
        </p:txBody>
      </p:sp>
      <p:sp>
        <p:nvSpPr>
          <p:cNvPr id="66567" name="AutoShape 6"/>
          <p:cNvSpPr>
            <a:spLocks noChangeArrowheads="1"/>
          </p:cNvSpPr>
          <p:nvPr/>
        </p:nvSpPr>
        <p:spPr bwMode="auto">
          <a:xfrm>
            <a:off x="179388" y="2501900"/>
            <a:ext cx="1752600" cy="1346200"/>
          </a:xfrm>
          <a:prstGeom prst="wedgeRoundRectCallout">
            <a:avLst>
              <a:gd name="adj1" fmla="val 133241"/>
              <a:gd name="adj2" fmla="val -37500"/>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0000"/>
                </a:solidFill>
              </a:rPr>
              <a:t>Select the appropriate package to deploy on selected target</a:t>
            </a:r>
          </a:p>
        </p:txBody>
      </p:sp>
      <p:sp>
        <p:nvSpPr>
          <p:cNvPr id="66568" name="AutoShape 7"/>
          <p:cNvSpPr>
            <a:spLocks noChangeArrowheads="1"/>
          </p:cNvSpPr>
          <p:nvPr/>
        </p:nvSpPr>
        <p:spPr bwMode="auto">
          <a:xfrm>
            <a:off x="120650" y="5603875"/>
            <a:ext cx="2860675" cy="950913"/>
          </a:xfrm>
          <a:prstGeom prst="wedgeRoundRectCallout">
            <a:avLst>
              <a:gd name="adj1" fmla="val 105995"/>
              <a:gd name="adj2" fmla="val -4759"/>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0000"/>
                </a:solidFill>
              </a:rPr>
              <a:t>Select appropriate target platform to deploy packages</a:t>
            </a:r>
          </a:p>
        </p:txBody>
      </p:sp>
      <p:sp>
        <p:nvSpPr>
          <p:cNvPr id="66569" name="Rectangle 8"/>
          <p:cNvSpPr>
            <a:spLocks noChangeArrowheads="1"/>
          </p:cNvSpPr>
          <p:nvPr/>
        </p:nvSpPr>
        <p:spPr bwMode="auto">
          <a:xfrm>
            <a:off x="1079500" y="925513"/>
            <a:ext cx="6983413" cy="1009650"/>
          </a:xfrm>
          <a:prstGeom prst="rect">
            <a:avLst/>
          </a:prstGeom>
          <a:solidFill>
            <a:srgbClr val="FFFF66"/>
          </a:solidFill>
          <a:ln w="3175">
            <a:solidFill>
              <a:schemeClr val="tx1"/>
            </a:solidFill>
            <a:miter lim="800000"/>
            <a:headEnd/>
            <a:tailEnd/>
          </a:ln>
        </p:spPr>
        <p:txBody>
          <a:bodyPr>
            <a:spAutoFit/>
          </a:bodyPr>
          <a:lstStyle/>
          <a:p>
            <a:pPr algn="l" eaLnBrk="1" hangingPunct="1"/>
            <a:r>
              <a:rPr lang="en-US" altLang="zh-CN" sz="2000" b="0">
                <a:ea typeface="宋体" pitchFamily="2" charset="-122"/>
              </a:rPr>
              <a:t>Component integrators must make appropriate deployment decisions, including identifying the entities (e.g., CPUs) of the target environment where the packages will be deployed</a:t>
            </a:r>
            <a:endParaRPr lang="en-US" sz="2000" b="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4"/>
          <p:cNvSpPr>
            <a:spLocks noGrp="1"/>
          </p:cNvSpPr>
          <p:nvPr>
            <p:ph type="sldNum" sz="quarter" idx="11"/>
          </p:nvPr>
        </p:nvSpPr>
        <p:spPr>
          <a:noFill/>
        </p:spPr>
        <p:txBody>
          <a:bodyPr/>
          <a:lstStyle/>
          <a:p>
            <a:fld id="{B5C2BC80-9BAF-421E-A756-04579743EC9E}" type="slidenum">
              <a:rPr lang="en-US"/>
              <a:pPr/>
              <a:t>59</a:t>
            </a:fld>
            <a:endParaRPr lang="en-US"/>
          </a:p>
        </p:txBody>
      </p:sp>
      <p:pic>
        <p:nvPicPr>
          <p:cNvPr id="67587" name="Picture 2" descr="usn-george-washington-cvn73"/>
          <p:cNvPicPr>
            <a:picLocks noChangeAspect="1" noChangeArrowheads="1"/>
          </p:cNvPicPr>
          <p:nvPr/>
        </p:nvPicPr>
        <p:blipFill>
          <a:blip r:embed="rId3" cstate="print"/>
          <a:srcRect l="44092" t="75414" r="6380" b="1454"/>
          <a:stretch>
            <a:fillRect/>
          </a:stretch>
        </p:blipFill>
        <p:spPr bwMode="auto">
          <a:xfrm>
            <a:off x="2168525" y="1189038"/>
            <a:ext cx="4830763" cy="1692275"/>
          </a:xfrm>
          <a:prstGeom prst="rect">
            <a:avLst/>
          </a:prstGeom>
          <a:noFill/>
          <a:ln w="9525">
            <a:noFill/>
            <a:miter lim="800000"/>
            <a:headEnd/>
            <a:tailEnd/>
          </a:ln>
        </p:spPr>
      </p:pic>
      <p:sp>
        <p:nvSpPr>
          <p:cNvPr id="1604611" name="Text Box 3"/>
          <p:cNvSpPr txBox="1">
            <a:spLocks noChangeArrowheads="1"/>
          </p:cNvSpPr>
          <p:nvPr/>
        </p:nvSpPr>
        <p:spPr bwMode="auto">
          <a:xfrm>
            <a:off x="2159000" y="2928938"/>
            <a:ext cx="161607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DataCenter1_SRG</a:t>
            </a:r>
          </a:p>
        </p:txBody>
      </p:sp>
      <p:sp>
        <p:nvSpPr>
          <p:cNvPr id="1604612" name="Text Box 4"/>
          <p:cNvSpPr txBox="1">
            <a:spLocks noChangeArrowheads="1"/>
          </p:cNvSpPr>
          <p:nvPr/>
        </p:nvSpPr>
        <p:spPr bwMode="auto">
          <a:xfrm>
            <a:off x="5486400" y="2903538"/>
            <a:ext cx="161607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DataCenter2_SRG</a:t>
            </a:r>
          </a:p>
        </p:txBody>
      </p:sp>
      <p:sp>
        <p:nvSpPr>
          <p:cNvPr id="1604613" name="Text Box 5"/>
          <p:cNvSpPr txBox="1">
            <a:spLocks noChangeArrowheads="1"/>
          </p:cNvSpPr>
          <p:nvPr/>
        </p:nvSpPr>
        <p:spPr bwMode="auto">
          <a:xfrm>
            <a:off x="1506538" y="3833813"/>
            <a:ext cx="1122362"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Rack1_SRG</a:t>
            </a:r>
          </a:p>
        </p:txBody>
      </p:sp>
      <p:sp>
        <p:nvSpPr>
          <p:cNvPr id="1604614" name="Text Box 6"/>
          <p:cNvSpPr txBox="1">
            <a:spLocks noChangeArrowheads="1"/>
          </p:cNvSpPr>
          <p:nvPr/>
        </p:nvSpPr>
        <p:spPr bwMode="auto">
          <a:xfrm>
            <a:off x="3187700" y="3833813"/>
            <a:ext cx="1122363"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Rack2_SRG</a:t>
            </a:r>
          </a:p>
        </p:txBody>
      </p:sp>
      <p:sp>
        <p:nvSpPr>
          <p:cNvPr id="1604615" name="Text Box 7"/>
          <p:cNvSpPr txBox="1">
            <a:spLocks noChangeArrowheads="1"/>
          </p:cNvSpPr>
          <p:nvPr/>
        </p:nvSpPr>
        <p:spPr bwMode="auto">
          <a:xfrm>
            <a:off x="5330825" y="3894138"/>
            <a:ext cx="893763" cy="517525"/>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Node1</a:t>
            </a:r>
          </a:p>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(blade31)</a:t>
            </a:r>
          </a:p>
        </p:txBody>
      </p:sp>
      <p:sp>
        <p:nvSpPr>
          <p:cNvPr id="1604616" name="Text Box 8"/>
          <p:cNvSpPr txBox="1">
            <a:spLocks noChangeArrowheads="1"/>
          </p:cNvSpPr>
          <p:nvPr/>
        </p:nvSpPr>
        <p:spPr bwMode="auto">
          <a:xfrm>
            <a:off x="6334125" y="3895725"/>
            <a:ext cx="893763" cy="517525"/>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Node2</a:t>
            </a:r>
          </a:p>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(blade32)</a:t>
            </a:r>
          </a:p>
        </p:txBody>
      </p:sp>
      <p:sp>
        <p:nvSpPr>
          <p:cNvPr id="1604617" name="Text Box 9"/>
          <p:cNvSpPr txBox="1">
            <a:spLocks noChangeArrowheads="1"/>
          </p:cNvSpPr>
          <p:nvPr/>
        </p:nvSpPr>
        <p:spPr bwMode="auto">
          <a:xfrm>
            <a:off x="841375" y="4779963"/>
            <a:ext cx="1111250"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Shelf1_SRG</a:t>
            </a:r>
          </a:p>
        </p:txBody>
      </p:sp>
      <p:sp>
        <p:nvSpPr>
          <p:cNvPr id="1604618" name="Text Box 10"/>
          <p:cNvSpPr txBox="1">
            <a:spLocks noChangeArrowheads="1"/>
          </p:cNvSpPr>
          <p:nvPr/>
        </p:nvSpPr>
        <p:spPr bwMode="auto">
          <a:xfrm>
            <a:off x="2098675" y="4767263"/>
            <a:ext cx="1111250"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Shelf2_SRG</a:t>
            </a:r>
          </a:p>
        </p:txBody>
      </p:sp>
      <p:sp>
        <p:nvSpPr>
          <p:cNvPr id="1604619" name="Text Box 11"/>
          <p:cNvSpPr txBox="1">
            <a:spLocks noChangeArrowheads="1"/>
          </p:cNvSpPr>
          <p:nvPr/>
        </p:nvSpPr>
        <p:spPr bwMode="auto">
          <a:xfrm>
            <a:off x="603250" y="550545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Blade30</a:t>
            </a:r>
          </a:p>
        </p:txBody>
      </p:sp>
      <p:sp>
        <p:nvSpPr>
          <p:cNvPr id="67597" name="Line 12"/>
          <p:cNvSpPr>
            <a:spLocks noChangeShapeType="1"/>
          </p:cNvSpPr>
          <p:nvPr/>
        </p:nvSpPr>
        <p:spPr bwMode="auto">
          <a:xfrm flipH="1">
            <a:off x="4614863" y="1751013"/>
            <a:ext cx="1587" cy="1006475"/>
          </a:xfrm>
          <a:prstGeom prst="line">
            <a:avLst/>
          </a:prstGeom>
          <a:noFill/>
          <a:ln w="50800">
            <a:solidFill>
              <a:schemeClr val="bg1"/>
            </a:solidFill>
            <a:prstDash val="sysDot"/>
            <a:round/>
            <a:headEnd/>
            <a:tailEnd/>
          </a:ln>
        </p:spPr>
        <p:txBody>
          <a:bodyPr wrap="none" anchor="ctr"/>
          <a:lstStyle/>
          <a:p>
            <a:endParaRPr lang="en-US"/>
          </a:p>
        </p:txBody>
      </p:sp>
      <p:sp>
        <p:nvSpPr>
          <p:cNvPr id="1604621" name="Text Box 13"/>
          <p:cNvSpPr txBox="1">
            <a:spLocks noChangeArrowheads="1"/>
          </p:cNvSpPr>
          <p:nvPr/>
        </p:nvSpPr>
        <p:spPr bwMode="auto">
          <a:xfrm>
            <a:off x="4114800" y="2819400"/>
            <a:ext cx="982663"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Ship_SRG</a:t>
            </a:r>
          </a:p>
        </p:txBody>
      </p:sp>
      <p:sp>
        <p:nvSpPr>
          <p:cNvPr id="1604622" name="Text Box 14"/>
          <p:cNvSpPr txBox="1">
            <a:spLocks noChangeArrowheads="1"/>
          </p:cNvSpPr>
          <p:nvPr/>
        </p:nvSpPr>
        <p:spPr bwMode="auto">
          <a:xfrm>
            <a:off x="1573213" y="550545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Blade34</a:t>
            </a:r>
          </a:p>
        </p:txBody>
      </p:sp>
      <p:sp>
        <p:nvSpPr>
          <p:cNvPr id="1604623" name="Text Box 15"/>
          <p:cNvSpPr txBox="1">
            <a:spLocks noChangeArrowheads="1"/>
          </p:cNvSpPr>
          <p:nvPr/>
        </p:nvSpPr>
        <p:spPr bwMode="auto">
          <a:xfrm>
            <a:off x="2574925" y="550545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Blade29</a:t>
            </a:r>
          </a:p>
        </p:txBody>
      </p:sp>
      <p:sp>
        <p:nvSpPr>
          <p:cNvPr id="1604624" name="Text Box 16"/>
          <p:cNvSpPr txBox="1">
            <a:spLocks noChangeArrowheads="1"/>
          </p:cNvSpPr>
          <p:nvPr/>
        </p:nvSpPr>
        <p:spPr bwMode="auto">
          <a:xfrm>
            <a:off x="3811588" y="4786313"/>
            <a:ext cx="1111250"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Shelf1_SRG</a:t>
            </a:r>
          </a:p>
        </p:txBody>
      </p:sp>
      <p:sp>
        <p:nvSpPr>
          <p:cNvPr id="1604625" name="Text Box 17"/>
          <p:cNvSpPr txBox="1">
            <a:spLocks noChangeArrowheads="1"/>
          </p:cNvSpPr>
          <p:nvPr/>
        </p:nvSpPr>
        <p:spPr bwMode="auto">
          <a:xfrm>
            <a:off x="4772025" y="550545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Blade36</a:t>
            </a:r>
          </a:p>
        </p:txBody>
      </p:sp>
      <p:pic>
        <p:nvPicPr>
          <p:cNvPr id="1604626" name="Picture 18" descr="server_relay_big1"/>
          <p:cNvPicPr>
            <a:picLocks noChangeAspect="1" noChangeArrowheads="1"/>
          </p:cNvPicPr>
          <p:nvPr/>
        </p:nvPicPr>
        <p:blipFill>
          <a:blip r:embed="rId4" cstate="print"/>
          <a:srcRect l="6584" t="12213" r="45485" b="13406"/>
          <a:stretch>
            <a:fillRect/>
          </a:stretch>
        </p:blipFill>
        <p:spPr bwMode="auto">
          <a:xfrm>
            <a:off x="2695575" y="3201988"/>
            <a:ext cx="527050" cy="671512"/>
          </a:xfrm>
          <a:prstGeom prst="rect">
            <a:avLst/>
          </a:prstGeom>
          <a:noFill/>
          <a:ln w="9525">
            <a:noFill/>
            <a:miter lim="800000"/>
            <a:headEnd/>
            <a:tailEnd/>
          </a:ln>
        </p:spPr>
      </p:pic>
      <p:pic>
        <p:nvPicPr>
          <p:cNvPr id="1604627" name="Picture 19" descr="desktop_computer"/>
          <p:cNvPicPr>
            <a:picLocks noChangeAspect="1" noChangeArrowheads="1"/>
          </p:cNvPicPr>
          <p:nvPr/>
        </p:nvPicPr>
        <p:blipFill>
          <a:blip r:embed="rId5" cstate="print"/>
          <a:srcRect l="20645" t="11563" r="19785" b="8646"/>
          <a:stretch>
            <a:fillRect/>
          </a:stretch>
        </p:blipFill>
        <p:spPr bwMode="auto">
          <a:xfrm>
            <a:off x="5578475" y="4352925"/>
            <a:ext cx="323850" cy="465138"/>
          </a:xfrm>
          <a:prstGeom prst="rect">
            <a:avLst/>
          </a:prstGeom>
          <a:noFill/>
          <a:ln w="9525">
            <a:noFill/>
            <a:miter lim="800000"/>
            <a:headEnd/>
            <a:tailEnd/>
          </a:ln>
        </p:spPr>
      </p:pic>
      <p:pic>
        <p:nvPicPr>
          <p:cNvPr id="1604628" name="Picture 20" descr="BLDEHRHT-06"/>
          <p:cNvPicPr>
            <a:picLocks noChangeAspect="1" noChangeArrowheads="1"/>
          </p:cNvPicPr>
          <p:nvPr/>
        </p:nvPicPr>
        <p:blipFill>
          <a:blip r:embed="rId6" cstate="print"/>
          <a:srcRect l="1071" t="8928" r="952" b="7976"/>
          <a:stretch>
            <a:fillRect/>
          </a:stretch>
        </p:blipFill>
        <p:spPr bwMode="auto">
          <a:xfrm>
            <a:off x="1225550" y="5073650"/>
            <a:ext cx="396875" cy="336550"/>
          </a:xfrm>
          <a:prstGeom prst="rect">
            <a:avLst/>
          </a:prstGeom>
          <a:noFill/>
          <a:ln w="9525">
            <a:noFill/>
            <a:miter lim="800000"/>
            <a:headEnd/>
            <a:tailEnd/>
          </a:ln>
        </p:spPr>
      </p:pic>
      <p:pic>
        <p:nvPicPr>
          <p:cNvPr id="1604629" name="Picture 21" descr="hs40_140"/>
          <p:cNvPicPr>
            <a:picLocks noChangeAspect="1" noChangeArrowheads="1"/>
          </p:cNvPicPr>
          <p:nvPr/>
        </p:nvPicPr>
        <p:blipFill>
          <a:blip r:embed="rId7" cstate="print"/>
          <a:srcRect/>
          <a:stretch>
            <a:fillRect/>
          </a:stretch>
        </p:blipFill>
        <p:spPr bwMode="auto">
          <a:xfrm>
            <a:off x="647700" y="5770563"/>
            <a:ext cx="419100" cy="419100"/>
          </a:xfrm>
          <a:prstGeom prst="rect">
            <a:avLst/>
          </a:prstGeom>
          <a:noFill/>
          <a:ln w="9525">
            <a:noFill/>
            <a:miter lim="800000"/>
            <a:headEnd/>
            <a:tailEnd/>
          </a:ln>
        </p:spPr>
      </p:pic>
      <p:sp>
        <p:nvSpPr>
          <p:cNvPr id="1604630" name="Line 22"/>
          <p:cNvSpPr>
            <a:spLocks noChangeShapeType="1"/>
          </p:cNvSpPr>
          <p:nvPr/>
        </p:nvSpPr>
        <p:spPr bwMode="auto">
          <a:xfrm>
            <a:off x="3117850" y="3463925"/>
            <a:ext cx="514350" cy="384175"/>
          </a:xfrm>
          <a:prstGeom prst="line">
            <a:avLst/>
          </a:prstGeom>
          <a:noFill/>
          <a:ln w="25400">
            <a:solidFill>
              <a:schemeClr val="bg2"/>
            </a:solidFill>
            <a:round/>
            <a:headEnd/>
            <a:tailEnd type="oval" w="sm" len="sm"/>
          </a:ln>
        </p:spPr>
        <p:txBody>
          <a:bodyPr wrap="none" anchor="ctr"/>
          <a:lstStyle/>
          <a:p>
            <a:endParaRPr lang="en-US"/>
          </a:p>
        </p:txBody>
      </p:sp>
      <p:pic>
        <p:nvPicPr>
          <p:cNvPr id="1604631" name="Picture 23" descr="server_relay_big1"/>
          <p:cNvPicPr>
            <a:picLocks noChangeAspect="1" noChangeArrowheads="1"/>
          </p:cNvPicPr>
          <p:nvPr/>
        </p:nvPicPr>
        <p:blipFill>
          <a:blip r:embed="rId8" cstate="print"/>
          <a:srcRect l="67232" t="17218" r="8163" b="16852"/>
          <a:stretch>
            <a:fillRect/>
          </a:stretch>
        </p:blipFill>
        <p:spPr bwMode="auto">
          <a:xfrm>
            <a:off x="1889125" y="4133850"/>
            <a:ext cx="304800" cy="666750"/>
          </a:xfrm>
          <a:prstGeom prst="rect">
            <a:avLst/>
          </a:prstGeom>
          <a:noFill/>
          <a:ln w="9525">
            <a:noFill/>
            <a:miter lim="800000"/>
            <a:headEnd/>
            <a:tailEnd/>
          </a:ln>
        </p:spPr>
      </p:pic>
      <p:pic>
        <p:nvPicPr>
          <p:cNvPr id="1604632" name="Picture 24" descr="server_relay_big1"/>
          <p:cNvPicPr>
            <a:picLocks noChangeAspect="1" noChangeArrowheads="1"/>
          </p:cNvPicPr>
          <p:nvPr/>
        </p:nvPicPr>
        <p:blipFill>
          <a:blip r:embed="rId4" cstate="print"/>
          <a:srcRect l="6584" t="12213" r="45485" b="13406"/>
          <a:stretch>
            <a:fillRect/>
          </a:stretch>
        </p:blipFill>
        <p:spPr bwMode="auto">
          <a:xfrm>
            <a:off x="6037263" y="3167063"/>
            <a:ext cx="527050" cy="671512"/>
          </a:xfrm>
          <a:prstGeom prst="rect">
            <a:avLst/>
          </a:prstGeom>
          <a:noFill/>
          <a:ln w="9525">
            <a:noFill/>
            <a:miter lim="800000"/>
            <a:headEnd/>
            <a:tailEnd/>
          </a:ln>
        </p:spPr>
      </p:pic>
      <p:pic>
        <p:nvPicPr>
          <p:cNvPr id="1604633" name="Picture 25" descr="server_relay_big1"/>
          <p:cNvPicPr>
            <a:picLocks noChangeAspect="1" noChangeArrowheads="1"/>
          </p:cNvPicPr>
          <p:nvPr/>
        </p:nvPicPr>
        <p:blipFill>
          <a:blip r:embed="rId8" cstate="print"/>
          <a:srcRect l="67232" t="17218" r="8163" b="16852"/>
          <a:stretch>
            <a:fillRect/>
          </a:stretch>
        </p:blipFill>
        <p:spPr bwMode="auto">
          <a:xfrm>
            <a:off x="3563938" y="4127500"/>
            <a:ext cx="304800" cy="666750"/>
          </a:xfrm>
          <a:prstGeom prst="rect">
            <a:avLst/>
          </a:prstGeom>
          <a:noFill/>
          <a:ln w="9525">
            <a:noFill/>
            <a:miter lim="800000"/>
            <a:headEnd/>
            <a:tailEnd/>
          </a:ln>
        </p:spPr>
      </p:pic>
      <p:pic>
        <p:nvPicPr>
          <p:cNvPr id="1604634" name="Picture 26" descr="BLDEHRHT-06"/>
          <p:cNvPicPr>
            <a:picLocks noChangeAspect="1" noChangeArrowheads="1"/>
          </p:cNvPicPr>
          <p:nvPr/>
        </p:nvPicPr>
        <p:blipFill>
          <a:blip r:embed="rId6" cstate="print"/>
          <a:srcRect l="1071" t="8928" r="952" b="7976"/>
          <a:stretch>
            <a:fillRect/>
          </a:stretch>
        </p:blipFill>
        <p:spPr bwMode="auto">
          <a:xfrm>
            <a:off x="2489200" y="5068888"/>
            <a:ext cx="396875" cy="336550"/>
          </a:xfrm>
          <a:prstGeom prst="rect">
            <a:avLst/>
          </a:prstGeom>
          <a:noFill/>
          <a:ln w="9525">
            <a:noFill/>
            <a:miter lim="800000"/>
            <a:headEnd/>
            <a:tailEnd/>
          </a:ln>
        </p:spPr>
      </p:pic>
      <p:sp>
        <p:nvSpPr>
          <p:cNvPr id="1604635" name="Line 27"/>
          <p:cNvSpPr>
            <a:spLocks noChangeShapeType="1"/>
          </p:cNvSpPr>
          <p:nvPr/>
        </p:nvSpPr>
        <p:spPr bwMode="auto">
          <a:xfrm flipH="1">
            <a:off x="2154238" y="3494088"/>
            <a:ext cx="646112" cy="371475"/>
          </a:xfrm>
          <a:prstGeom prst="line">
            <a:avLst/>
          </a:prstGeom>
          <a:noFill/>
          <a:ln w="25400">
            <a:solidFill>
              <a:srgbClr val="808080"/>
            </a:solidFill>
            <a:round/>
            <a:headEnd/>
            <a:tailEnd type="oval" w="sm" len="sm"/>
          </a:ln>
        </p:spPr>
        <p:txBody>
          <a:bodyPr wrap="none" anchor="ctr"/>
          <a:lstStyle/>
          <a:p>
            <a:endParaRPr lang="en-US"/>
          </a:p>
        </p:txBody>
      </p:sp>
      <p:pic>
        <p:nvPicPr>
          <p:cNvPr id="1604636" name="Picture 28" descr="BLDEHRHT-06"/>
          <p:cNvPicPr>
            <a:picLocks noChangeAspect="1" noChangeArrowheads="1"/>
          </p:cNvPicPr>
          <p:nvPr/>
        </p:nvPicPr>
        <p:blipFill>
          <a:blip r:embed="rId6" cstate="print"/>
          <a:srcRect l="1071" t="8928" r="952" b="7976"/>
          <a:stretch>
            <a:fillRect/>
          </a:stretch>
        </p:blipFill>
        <p:spPr bwMode="auto">
          <a:xfrm>
            <a:off x="4121150" y="5043488"/>
            <a:ext cx="396875" cy="336550"/>
          </a:xfrm>
          <a:prstGeom prst="rect">
            <a:avLst/>
          </a:prstGeom>
          <a:noFill/>
          <a:ln w="9525">
            <a:noFill/>
            <a:miter lim="800000"/>
            <a:headEnd/>
            <a:tailEnd/>
          </a:ln>
        </p:spPr>
      </p:pic>
      <p:pic>
        <p:nvPicPr>
          <p:cNvPr id="1604637" name="Picture 29" descr="hs40_140"/>
          <p:cNvPicPr>
            <a:picLocks noChangeAspect="1" noChangeArrowheads="1"/>
          </p:cNvPicPr>
          <p:nvPr/>
        </p:nvPicPr>
        <p:blipFill>
          <a:blip r:embed="rId7" cstate="print"/>
          <a:srcRect/>
          <a:stretch>
            <a:fillRect/>
          </a:stretch>
        </p:blipFill>
        <p:spPr bwMode="auto">
          <a:xfrm>
            <a:off x="1730375" y="5754688"/>
            <a:ext cx="419100" cy="419100"/>
          </a:xfrm>
          <a:prstGeom prst="rect">
            <a:avLst/>
          </a:prstGeom>
          <a:noFill/>
          <a:ln w="9525">
            <a:noFill/>
            <a:miter lim="800000"/>
            <a:headEnd/>
            <a:tailEnd/>
          </a:ln>
        </p:spPr>
      </p:pic>
      <p:sp>
        <p:nvSpPr>
          <p:cNvPr id="1604638" name="Line 30"/>
          <p:cNvSpPr>
            <a:spLocks noChangeShapeType="1"/>
          </p:cNvSpPr>
          <p:nvPr/>
        </p:nvSpPr>
        <p:spPr bwMode="auto">
          <a:xfrm flipH="1">
            <a:off x="1471613" y="4413250"/>
            <a:ext cx="554037" cy="412750"/>
          </a:xfrm>
          <a:prstGeom prst="line">
            <a:avLst/>
          </a:prstGeom>
          <a:noFill/>
          <a:ln w="25400">
            <a:solidFill>
              <a:srgbClr val="808080"/>
            </a:solidFill>
            <a:round/>
            <a:headEnd/>
            <a:tailEnd type="oval" w="sm" len="sm"/>
          </a:ln>
        </p:spPr>
        <p:txBody>
          <a:bodyPr wrap="none" anchor="ctr"/>
          <a:lstStyle/>
          <a:p>
            <a:endParaRPr lang="en-US"/>
          </a:p>
        </p:txBody>
      </p:sp>
      <p:sp>
        <p:nvSpPr>
          <p:cNvPr id="1604639" name="Line 31"/>
          <p:cNvSpPr>
            <a:spLocks noChangeShapeType="1"/>
          </p:cNvSpPr>
          <p:nvPr/>
        </p:nvSpPr>
        <p:spPr bwMode="auto">
          <a:xfrm flipH="1" flipV="1">
            <a:off x="2019300" y="4410075"/>
            <a:ext cx="554038" cy="354013"/>
          </a:xfrm>
          <a:prstGeom prst="line">
            <a:avLst/>
          </a:prstGeom>
          <a:noFill/>
          <a:ln w="25400">
            <a:solidFill>
              <a:srgbClr val="808080"/>
            </a:solidFill>
            <a:round/>
            <a:headEnd type="oval" w="sm" len="sm"/>
            <a:tailEnd/>
          </a:ln>
        </p:spPr>
        <p:txBody>
          <a:bodyPr wrap="none" anchor="ctr"/>
          <a:lstStyle/>
          <a:p>
            <a:endParaRPr lang="en-US"/>
          </a:p>
        </p:txBody>
      </p:sp>
      <p:sp>
        <p:nvSpPr>
          <p:cNvPr id="1604640" name="Line 32"/>
          <p:cNvSpPr>
            <a:spLocks noChangeShapeType="1"/>
          </p:cNvSpPr>
          <p:nvPr/>
        </p:nvSpPr>
        <p:spPr bwMode="auto">
          <a:xfrm flipH="1">
            <a:off x="1039813" y="5254625"/>
            <a:ext cx="384175" cy="293688"/>
          </a:xfrm>
          <a:prstGeom prst="line">
            <a:avLst/>
          </a:prstGeom>
          <a:noFill/>
          <a:ln w="25400">
            <a:solidFill>
              <a:srgbClr val="808080"/>
            </a:solidFill>
            <a:round/>
            <a:headEnd/>
            <a:tailEnd type="oval" w="sm" len="sm"/>
          </a:ln>
        </p:spPr>
        <p:txBody>
          <a:bodyPr wrap="none" anchor="ctr"/>
          <a:lstStyle/>
          <a:p>
            <a:endParaRPr lang="en-US"/>
          </a:p>
        </p:txBody>
      </p:sp>
      <p:sp>
        <p:nvSpPr>
          <p:cNvPr id="1604641" name="Line 33"/>
          <p:cNvSpPr>
            <a:spLocks noChangeShapeType="1"/>
          </p:cNvSpPr>
          <p:nvPr/>
        </p:nvSpPr>
        <p:spPr bwMode="auto">
          <a:xfrm flipH="1" flipV="1">
            <a:off x="1455738" y="5276850"/>
            <a:ext cx="490537" cy="261938"/>
          </a:xfrm>
          <a:prstGeom prst="line">
            <a:avLst/>
          </a:prstGeom>
          <a:noFill/>
          <a:ln w="25400">
            <a:solidFill>
              <a:srgbClr val="808080"/>
            </a:solidFill>
            <a:round/>
            <a:headEnd type="oval" w="sm" len="sm"/>
            <a:tailEnd/>
          </a:ln>
        </p:spPr>
        <p:txBody>
          <a:bodyPr wrap="none" anchor="ctr"/>
          <a:lstStyle/>
          <a:p>
            <a:endParaRPr lang="en-US"/>
          </a:p>
        </p:txBody>
      </p:sp>
      <p:sp>
        <p:nvSpPr>
          <p:cNvPr id="1604642" name="Line 34"/>
          <p:cNvSpPr>
            <a:spLocks noChangeShapeType="1"/>
          </p:cNvSpPr>
          <p:nvPr/>
        </p:nvSpPr>
        <p:spPr bwMode="auto">
          <a:xfrm flipH="1">
            <a:off x="3048000" y="1198563"/>
            <a:ext cx="1571625" cy="1762125"/>
          </a:xfrm>
          <a:prstGeom prst="line">
            <a:avLst/>
          </a:prstGeom>
          <a:noFill/>
          <a:ln w="31750">
            <a:solidFill>
              <a:schemeClr val="bg2"/>
            </a:solidFill>
            <a:round/>
            <a:headEnd/>
            <a:tailEnd type="oval" w="sm" len="sm"/>
          </a:ln>
        </p:spPr>
        <p:txBody>
          <a:bodyPr wrap="none" anchor="ctr"/>
          <a:lstStyle/>
          <a:p>
            <a:endParaRPr lang="en-US"/>
          </a:p>
        </p:txBody>
      </p:sp>
      <p:sp>
        <p:nvSpPr>
          <p:cNvPr id="1604643" name="Line 35"/>
          <p:cNvSpPr>
            <a:spLocks noChangeShapeType="1"/>
          </p:cNvSpPr>
          <p:nvPr/>
        </p:nvSpPr>
        <p:spPr bwMode="auto">
          <a:xfrm>
            <a:off x="4641850" y="1182688"/>
            <a:ext cx="1639888" cy="1776412"/>
          </a:xfrm>
          <a:prstGeom prst="line">
            <a:avLst/>
          </a:prstGeom>
          <a:noFill/>
          <a:ln w="31750">
            <a:solidFill>
              <a:schemeClr val="bg2"/>
            </a:solidFill>
            <a:round/>
            <a:headEnd/>
            <a:tailEnd type="oval" w="sm" len="sm"/>
          </a:ln>
        </p:spPr>
        <p:txBody>
          <a:bodyPr wrap="none" anchor="ctr"/>
          <a:lstStyle/>
          <a:p>
            <a:endParaRPr lang="en-US"/>
          </a:p>
        </p:txBody>
      </p:sp>
      <p:sp>
        <p:nvSpPr>
          <p:cNvPr id="1604644" name="Line 36"/>
          <p:cNvSpPr>
            <a:spLocks noChangeShapeType="1"/>
          </p:cNvSpPr>
          <p:nvPr/>
        </p:nvSpPr>
        <p:spPr bwMode="auto">
          <a:xfrm flipH="1" flipV="1">
            <a:off x="3694113" y="4392613"/>
            <a:ext cx="568325" cy="407987"/>
          </a:xfrm>
          <a:prstGeom prst="line">
            <a:avLst/>
          </a:prstGeom>
          <a:noFill/>
          <a:ln w="25400">
            <a:solidFill>
              <a:srgbClr val="808080"/>
            </a:solidFill>
            <a:round/>
            <a:headEnd type="oval" w="sm" len="sm"/>
            <a:tailEnd/>
          </a:ln>
        </p:spPr>
        <p:txBody>
          <a:bodyPr wrap="none" anchor="ctr"/>
          <a:lstStyle/>
          <a:p>
            <a:endParaRPr lang="en-US"/>
          </a:p>
        </p:txBody>
      </p:sp>
      <p:pic>
        <p:nvPicPr>
          <p:cNvPr id="1604645" name="Picture 37" descr="hs40_140"/>
          <p:cNvPicPr>
            <a:picLocks noChangeAspect="1" noChangeArrowheads="1"/>
          </p:cNvPicPr>
          <p:nvPr/>
        </p:nvPicPr>
        <p:blipFill>
          <a:blip r:embed="rId7" cstate="print"/>
          <a:srcRect/>
          <a:stretch>
            <a:fillRect/>
          </a:stretch>
        </p:blipFill>
        <p:spPr bwMode="auto">
          <a:xfrm>
            <a:off x="2743200" y="5761038"/>
            <a:ext cx="419100" cy="419100"/>
          </a:xfrm>
          <a:prstGeom prst="rect">
            <a:avLst/>
          </a:prstGeom>
          <a:noFill/>
          <a:ln w="9525">
            <a:noFill/>
            <a:miter lim="800000"/>
            <a:headEnd/>
            <a:tailEnd/>
          </a:ln>
        </p:spPr>
      </p:pic>
      <p:sp>
        <p:nvSpPr>
          <p:cNvPr id="1604646" name="Line 38"/>
          <p:cNvSpPr>
            <a:spLocks noChangeShapeType="1"/>
          </p:cNvSpPr>
          <p:nvPr/>
        </p:nvSpPr>
        <p:spPr bwMode="auto">
          <a:xfrm flipH="1" flipV="1">
            <a:off x="2720975" y="5246688"/>
            <a:ext cx="276225" cy="287337"/>
          </a:xfrm>
          <a:prstGeom prst="line">
            <a:avLst/>
          </a:prstGeom>
          <a:noFill/>
          <a:ln w="25400">
            <a:solidFill>
              <a:srgbClr val="808080"/>
            </a:solidFill>
            <a:round/>
            <a:headEnd type="oval" w="sm" len="sm"/>
            <a:tailEnd/>
          </a:ln>
        </p:spPr>
        <p:txBody>
          <a:bodyPr wrap="none" anchor="ctr"/>
          <a:lstStyle/>
          <a:p>
            <a:endParaRPr lang="en-US"/>
          </a:p>
        </p:txBody>
      </p:sp>
      <p:sp>
        <p:nvSpPr>
          <p:cNvPr id="1604647" name="Text Box 39"/>
          <p:cNvSpPr txBox="1">
            <a:spLocks noChangeArrowheads="1"/>
          </p:cNvSpPr>
          <p:nvPr/>
        </p:nvSpPr>
        <p:spPr bwMode="auto">
          <a:xfrm>
            <a:off x="3546475" y="550545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Blade33</a:t>
            </a:r>
          </a:p>
        </p:txBody>
      </p:sp>
      <p:pic>
        <p:nvPicPr>
          <p:cNvPr id="1604648" name="Picture 40" descr="hs40_140"/>
          <p:cNvPicPr>
            <a:picLocks noChangeAspect="1" noChangeArrowheads="1"/>
          </p:cNvPicPr>
          <p:nvPr/>
        </p:nvPicPr>
        <p:blipFill>
          <a:blip r:embed="rId7" cstate="print"/>
          <a:srcRect/>
          <a:stretch>
            <a:fillRect/>
          </a:stretch>
        </p:blipFill>
        <p:spPr bwMode="auto">
          <a:xfrm>
            <a:off x="3681413" y="5803900"/>
            <a:ext cx="419100" cy="419100"/>
          </a:xfrm>
          <a:prstGeom prst="rect">
            <a:avLst/>
          </a:prstGeom>
          <a:noFill/>
          <a:ln w="9525">
            <a:noFill/>
            <a:miter lim="800000"/>
            <a:headEnd/>
            <a:tailEnd/>
          </a:ln>
        </p:spPr>
      </p:pic>
      <p:pic>
        <p:nvPicPr>
          <p:cNvPr id="1604649" name="Picture 41" descr="hs40_140"/>
          <p:cNvPicPr>
            <a:picLocks noChangeAspect="1" noChangeArrowheads="1"/>
          </p:cNvPicPr>
          <p:nvPr/>
        </p:nvPicPr>
        <p:blipFill>
          <a:blip r:embed="rId7" cstate="print"/>
          <a:srcRect/>
          <a:stretch>
            <a:fillRect/>
          </a:stretch>
        </p:blipFill>
        <p:spPr bwMode="auto">
          <a:xfrm>
            <a:off x="4930775" y="5800725"/>
            <a:ext cx="419100" cy="419100"/>
          </a:xfrm>
          <a:prstGeom prst="rect">
            <a:avLst/>
          </a:prstGeom>
          <a:noFill/>
          <a:ln w="9525">
            <a:noFill/>
            <a:miter lim="800000"/>
            <a:headEnd/>
            <a:tailEnd/>
          </a:ln>
        </p:spPr>
      </p:pic>
      <p:sp>
        <p:nvSpPr>
          <p:cNvPr id="1604650" name="Line 42"/>
          <p:cNvSpPr>
            <a:spLocks noChangeShapeType="1"/>
          </p:cNvSpPr>
          <p:nvPr/>
        </p:nvSpPr>
        <p:spPr bwMode="auto">
          <a:xfrm flipH="1">
            <a:off x="3930650" y="5287963"/>
            <a:ext cx="436563" cy="268287"/>
          </a:xfrm>
          <a:prstGeom prst="line">
            <a:avLst/>
          </a:prstGeom>
          <a:noFill/>
          <a:ln w="25400">
            <a:solidFill>
              <a:srgbClr val="808080"/>
            </a:solidFill>
            <a:round/>
            <a:headEnd/>
            <a:tailEnd type="oval" w="sm" len="sm"/>
          </a:ln>
        </p:spPr>
        <p:txBody>
          <a:bodyPr wrap="none" anchor="ctr"/>
          <a:lstStyle/>
          <a:p>
            <a:endParaRPr lang="en-US"/>
          </a:p>
        </p:txBody>
      </p:sp>
      <p:sp>
        <p:nvSpPr>
          <p:cNvPr id="1604651" name="Line 43"/>
          <p:cNvSpPr>
            <a:spLocks noChangeShapeType="1"/>
          </p:cNvSpPr>
          <p:nvPr/>
        </p:nvSpPr>
        <p:spPr bwMode="auto">
          <a:xfrm flipH="1" flipV="1">
            <a:off x="4371975" y="5283200"/>
            <a:ext cx="649288" cy="249238"/>
          </a:xfrm>
          <a:prstGeom prst="line">
            <a:avLst/>
          </a:prstGeom>
          <a:noFill/>
          <a:ln w="25400">
            <a:solidFill>
              <a:srgbClr val="808080"/>
            </a:solidFill>
            <a:round/>
            <a:headEnd type="oval" w="sm" len="sm"/>
            <a:tailEnd/>
          </a:ln>
        </p:spPr>
        <p:txBody>
          <a:bodyPr wrap="none" anchor="ctr"/>
          <a:lstStyle/>
          <a:p>
            <a:endParaRPr lang="en-US"/>
          </a:p>
        </p:txBody>
      </p:sp>
      <p:pic>
        <p:nvPicPr>
          <p:cNvPr id="1604652" name="Picture 44" descr="desktop_computer"/>
          <p:cNvPicPr>
            <a:picLocks noChangeAspect="1" noChangeArrowheads="1"/>
          </p:cNvPicPr>
          <p:nvPr/>
        </p:nvPicPr>
        <p:blipFill>
          <a:blip r:embed="rId5" cstate="print"/>
          <a:srcRect l="20645" t="11563" r="19785" b="8646"/>
          <a:stretch>
            <a:fillRect/>
          </a:stretch>
        </p:blipFill>
        <p:spPr bwMode="auto">
          <a:xfrm>
            <a:off x="6656388" y="4360863"/>
            <a:ext cx="336550" cy="465137"/>
          </a:xfrm>
          <a:prstGeom prst="rect">
            <a:avLst/>
          </a:prstGeom>
          <a:noFill/>
          <a:ln w="9525">
            <a:noFill/>
            <a:miter lim="800000"/>
            <a:headEnd/>
            <a:tailEnd/>
          </a:ln>
        </p:spPr>
      </p:pic>
      <p:sp>
        <p:nvSpPr>
          <p:cNvPr id="1604653" name="Line 45"/>
          <p:cNvSpPr>
            <a:spLocks noChangeShapeType="1"/>
          </p:cNvSpPr>
          <p:nvPr/>
        </p:nvSpPr>
        <p:spPr bwMode="auto">
          <a:xfrm>
            <a:off x="6470650" y="3417888"/>
            <a:ext cx="315913" cy="463550"/>
          </a:xfrm>
          <a:prstGeom prst="line">
            <a:avLst/>
          </a:prstGeom>
          <a:noFill/>
          <a:ln w="25400">
            <a:solidFill>
              <a:srgbClr val="808080"/>
            </a:solidFill>
            <a:round/>
            <a:headEnd/>
            <a:tailEnd type="oval" w="sm" len="sm"/>
          </a:ln>
        </p:spPr>
        <p:txBody>
          <a:bodyPr wrap="none" anchor="ctr"/>
          <a:lstStyle/>
          <a:p>
            <a:endParaRPr lang="en-US"/>
          </a:p>
        </p:txBody>
      </p:sp>
      <p:sp>
        <p:nvSpPr>
          <p:cNvPr id="1604654" name="Line 46"/>
          <p:cNvSpPr>
            <a:spLocks noChangeShapeType="1"/>
          </p:cNvSpPr>
          <p:nvPr/>
        </p:nvSpPr>
        <p:spPr bwMode="auto">
          <a:xfrm flipH="1">
            <a:off x="5734050" y="3422650"/>
            <a:ext cx="393700" cy="463550"/>
          </a:xfrm>
          <a:prstGeom prst="line">
            <a:avLst/>
          </a:prstGeom>
          <a:noFill/>
          <a:ln w="25400">
            <a:solidFill>
              <a:srgbClr val="808080"/>
            </a:solidFill>
            <a:round/>
            <a:headEnd/>
            <a:tailEnd type="oval" w="sm" len="sm"/>
          </a:ln>
        </p:spPr>
        <p:txBody>
          <a:bodyPr wrap="none" anchor="ctr"/>
          <a:lstStyle/>
          <a:p>
            <a:endParaRPr lang="en-US"/>
          </a:p>
        </p:txBody>
      </p:sp>
      <p:sp>
        <p:nvSpPr>
          <p:cNvPr id="67632" name="Rectangle 47"/>
          <p:cNvSpPr>
            <a:spLocks noGrp="1" noChangeArrowheads="1"/>
          </p:cNvSpPr>
          <p:nvPr>
            <p:ph type="title"/>
          </p:nvPr>
        </p:nvSpPr>
        <p:spPr>
          <a:xfrm>
            <a:off x="654050" y="166688"/>
            <a:ext cx="7772400" cy="266700"/>
          </a:xfrm>
          <a:noFill/>
        </p:spPr>
        <p:txBody>
          <a:bodyPr lIns="92075" tIns="46038" rIns="92075" bIns="46038"/>
          <a:lstStyle/>
          <a:p>
            <a:pPr eaLnBrk="1" hangingPunct="1"/>
            <a:r>
              <a:rPr lang="en-US" smtClean="0"/>
              <a:t> Example of Shared Risk Group Intent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4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46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46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46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046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46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46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46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46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046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046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046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046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046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046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046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046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046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046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046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046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046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046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046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046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046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046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046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046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046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046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046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046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046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046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046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0464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046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6046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046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0465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04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611" grpId="0"/>
      <p:bldP spid="1604612" grpId="0"/>
      <p:bldP spid="1604613" grpId="0"/>
      <p:bldP spid="1604614" grpId="0"/>
      <p:bldP spid="1604615" grpId="0"/>
      <p:bldP spid="1604616" grpId="0"/>
      <p:bldP spid="1604617" grpId="0"/>
      <p:bldP spid="1604618" grpId="0"/>
      <p:bldP spid="1604619" grpId="0"/>
      <p:bldP spid="1604622" grpId="0"/>
      <p:bldP spid="1604623" grpId="0"/>
      <p:bldP spid="1604624" grpId="0"/>
      <p:bldP spid="1604625" grpId="0"/>
      <p:bldP spid="1604630" grpId="0" animBg="1"/>
      <p:bldP spid="1604635" grpId="0" animBg="1"/>
      <p:bldP spid="1604638" grpId="0" animBg="1"/>
      <p:bldP spid="1604639" grpId="0" animBg="1"/>
      <p:bldP spid="1604640" grpId="0" animBg="1"/>
      <p:bldP spid="1604641" grpId="0" animBg="1"/>
      <p:bldP spid="1604642" grpId="0" animBg="1"/>
      <p:bldP spid="1604643" grpId="0" animBg="1"/>
      <p:bldP spid="1604644" grpId="0" animBg="1"/>
      <p:bldP spid="1604646" grpId="0" animBg="1"/>
      <p:bldP spid="1604647" grpId="0"/>
      <p:bldP spid="1604650" grpId="0" animBg="1"/>
      <p:bldP spid="1604651" grpId="0" animBg="1"/>
      <p:bldP spid="1604653" grpId="0" animBg="1"/>
      <p:bldP spid="16046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Slide Number Placeholder 4"/>
          <p:cNvSpPr>
            <a:spLocks noGrp="1"/>
          </p:cNvSpPr>
          <p:nvPr>
            <p:ph type="sldNum" sz="quarter" idx="11"/>
          </p:nvPr>
        </p:nvSpPr>
        <p:spPr>
          <a:noFill/>
        </p:spPr>
        <p:txBody>
          <a:bodyPr/>
          <a:lstStyle/>
          <a:p>
            <a:fld id="{26A09252-4147-421A-A85E-D447E9BECF3B}" type="slidenum">
              <a:rPr lang="en-US"/>
              <a:pPr/>
              <a:t>6</a:t>
            </a:fld>
            <a:endParaRPr lang="en-US"/>
          </a:p>
        </p:txBody>
      </p:sp>
      <p:sp>
        <p:nvSpPr>
          <p:cNvPr id="5127" name="Rectangle 2"/>
          <p:cNvSpPr>
            <a:spLocks noChangeArrowheads="1"/>
          </p:cNvSpPr>
          <p:nvPr/>
        </p:nvSpPr>
        <p:spPr bwMode="auto">
          <a:xfrm>
            <a:off x="28575" y="6126163"/>
            <a:ext cx="8966200" cy="512762"/>
          </a:xfrm>
          <a:prstGeom prst="rect">
            <a:avLst/>
          </a:prstGeom>
          <a:solidFill>
            <a:schemeClr val="bg1"/>
          </a:solidFill>
          <a:ln w="9525" algn="ctr">
            <a:noFill/>
            <a:miter lim="800000"/>
            <a:headEnd/>
            <a:tailEnd/>
          </a:ln>
        </p:spPr>
        <p:txBody>
          <a:bodyPr wrap="none" anchor="ctr"/>
          <a:lstStyle/>
          <a:p>
            <a:endParaRPr lang="en-US"/>
          </a:p>
        </p:txBody>
      </p:sp>
      <p:sp>
        <p:nvSpPr>
          <p:cNvPr id="5128" name="Line 3"/>
          <p:cNvSpPr>
            <a:spLocks noChangeAspect="1" noChangeShapeType="1"/>
          </p:cNvSpPr>
          <p:nvPr/>
        </p:nvSpPr>
        <p:spPr bwMode="auto">
          <a:xfrm>
            <a:off x="2241550" y="1841500"/>
            <a:ext cx="0" cy="376238"/>
          </a:xfrm>
          <a:prstGeom prst="line">
            <a:avLst/>
          </a:prstGeom>
          <a:noFill/>
          <a:ln w="38100">
            <a:solidFill>
              <a:srgbClr val="D86C4F"/>
            </a:solidFill>
            <a:round/>
            <a:headEnd/>
            <a:tailEnd/>
          </a:ln>
        </p:spPr>
        <p:txBody>
          <a:bodyPr/>
          <a:lstStyle/>
          <a:p>
            <a:endParaRPr lang="en-US"/>
          </a:p>
        </p:txBody>
      </p:sp>
      <p:sp>
        <p:nvSpPr>
          <p:cNvPr id="5129" name="Line 4"/>
          <p:cNvSpPr>
            <a:spLocks noChangeAspect="1" noChangeShapeType="1"/>
          </p:cNvSpPr>
          <p:nvPr/>
        </p:nvSpPr>
        <p:spPr bwMode="auto">
          <a:xfrm>
            <a:off x="3209925" y="1841500"/>
            <a:ext cx="0" cy="376238"/>
          </a:xfrm>
          <a:prstGeom prst="line">
            <a:avLst/>
          </a:prstGeom>
          <a:noFill/>
          <a:ln w="38100">
            <a:solidFill>
              <a:srgbClr val="D86C4F"/>
            </a:solidFill>
            <a:round/>
            <a:headEnd/>
            <a:tailEnd/>
          </a:ln>
        </p:spPr>
        <p:txBody>
          <a:bodyPr/>
          <a:lstStyle/>
          <a:p>
            <a:endParaRPr lang="en-US"/>
          </a:p>
        </p:txBody>
      </p:sp>
      <p:sp>
        <p:nvSpPr>
          <p:cNvPr id="5130" name="Line 5"/>
          <p:cNvSpPr>
            <a:spLocks noChangeAspect="1" noChangeShapeType="1"/>
          </p:cNvSpPr>
          <p:nvPr/>
        </p:nvSpPr>
        <p:spPr bwMode="auto">
          <a:xfrm>
            <a:off x="4789488" y="1604963"/>
            <a:ext cx="0" cy="612775"/>
          </a:xfrm>
          <a:prstGeom prst="line">
            <a:avLst/>
          </a:prstGeom>
          <a:noFill/>
          <a:ln w="38100">
            <a:solidFill>
              <a:srgbClr val="D86C4F"/>
            </a:solidFill>
            <a:round/>
            <a:headEnd/>
            <a:tailEnd/>
          </a:ln>
        </p:spPr>
        <p:txBody>
          <a:bodyPr/>
          <a:lstStyle/>
          <a:p>
            <a:endParaRPr lang="en-US"/>
          </a:p>
        </p:txBody>
      </p:sp>
      <p:sp>
        <p:nvSpPr>
          <p:cNvPr id="5131" name="Rectangle 6"/>
          <p:cNvSpPr>
            <a:spLocks noChangeAspect="1" noChangeArrowheads="1"/>
          </p:cNvSpPr>
          <p:nvPr/>
        </p:nvSpPr>
        <p:spPr bwMode="auto">
          <a:xfrm>
            <a:off x="53975" y="803275"/>
            <a:ext cx="830263" cy="639763"/>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Nav Sensors</a:t>
            </a:r>
          </a:p>
        </p:txBody>
      </p:sp>
      <p:pic>
        <p:nvPicPr>
          <p:cNvPr id="5132" name="Picture 7"/>
          <p:cNvPicPr>
            <a:picLocks noChangeAspect="1" noChangeArrowheads="1"/>
          </p:cNvPicPr>
          <p:nvPr/>
        </p:nvPicPr>
        <p:blipFill>
          <a:blip r:embed="rId4" cstate="print"/>
          <a:srcRect/>
          <a:stretch>
            <a:fillRect/>
          </a:stretch>
        </p:blipFill>
        <p:spPr bwMode="auto">
          <a:xfrm>
            <a:off x="309563" y="995363"/>
            <a:ext cx="346075" cy="417512"/>
          </a:xfrm>
          <a:prstGeom prst="rect">
            <a:avLst/>
          </a:prstGeom>
          <a:noFill/>
          <a:ln w="12700">
            <a:noFill/>
            <a:miter lim="800000"/>
            <a:headEnd/>
            <a:tailEnd/>
          </a:ln>
        </p:spPr>
      </p:pic>
      <p:sp>
        <p:nvSpPr>
          <p:cNvPr id="5133" name="Rectangle 8"/>
          <p:cNvSpPr>
            <a:spLocks noChangeAspect="1" noChangeArrowheads="1"/>
          </p:cNvSpPr>
          <p:nvPr/>
        </p:nvSpPr>
        <p:spPr bwMode="auto">
          <a:xfrm>
            <a:off x="53975" y="1508125"/>
            <a:ext cx="830263" cy="760413"/>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Expendable</a:t>
            </a:r>
          </a:p>
          <a:p>
            <a:pPr defTabSz="800100">
              <a:lnSpc>
                <a:spcPct val="80000"/>
              </a:lnSpc>
            </a:pPr>
            <a:r>
              <a:rPr lang="en-US" sz="900">
                <a:solidFill>
                  <a:srgbClr val="336699"/>
                </a:solidFill>
              </a:rPr>
              <a:t>Management</a:t>
            </a:r>
          </a:p>
        </p:txBody>
      </p:sp>
      <p:pic>
        <p:nvPicPr>
          <p:cNvPr id="5134" name="Picture 9"/>
          <p:cNvPicPr>
            <a:picLocks noChangeAspect="1" noChangeArrowheads="1"/>
          </p:cNvPicPr>
          <p:nvPr/>
        </p:nvPicPr>
        <p:blipFill>
          <a:blip r:embed="rId4" cstate="print"/>
          <a:srcRect/>
          <a:stretch>
            <a:fillRect/>
          </a:stretch>
        </p:blipFill>
        <p:spPr bwMode="auto">
          <a:xfrm>
            <a:off x="338138" y="1701800"/>
            <a:ext cx="346075" cy="412750"/>
          </a:xfrm>
          <a:prstGeom prst="rect">
            <a:avLst/>
          </a:prstGeom>
          <a:noFill/>
          <a:ln w="12700">
            <a:noFill/>
            <a:miter lim="800000"/>
            <a:headEnd/>
            <a:tailEnd/>
          </a:ln>
        </p:spPr>
      </p:pic>
      <p:sp>
        <p:nvSpPr>
          <p:cNvPr id="5135" name="Line 10"/>
          <p:cNvSpPr>
            <a:spLocks noChangeAspect="1" noChangeShapeType="1"/>
          </p:cNvSpPr>
          <p:nvPr/>
        </p:nvSpPr>
        <p:spPr bwMode="auto">
          <a:xfrm>
            <a:off x="4044950" y="592138"/>
            <a:ext cx="0" cy="1608137"/>
          </a:xfrm>
          <a:prstGeom prst="line">
            <a:avLst/>
          </a:prstGeom>
          <a:noFill/>
          <a:ln w="38100">
            <a:solidFill>
              <a:srgbClr val="D86C4F"/>
            </a:solidFill>
            <a:round/>
            <a:headEnd/>
            <a:tailEnd/>
          </a:ln>
        </p:spPr>
        <p:txBody>
          <a:bodyPr/>
          <a:lstStyle/>
          <a:p>
            <a:endParaRPr lang="en-US"/>
          </a:p>
        </p:txBody>
      </p:sp>
      <p:sp>
        <p:nvSpPr>
          <p:cNvPr id="5136" name="Rectangle 11"/>
          <p:cNvSpPr>
            <a:spLocks noChangeAspect="1" noChangeArrowheads="1"/>
          </p:cNvSpPr>
          <p:nvPr/>
        </p:nvSpPr>
        <p:spPr bwMode="auto">
          <a:xfrm>
            <a:off x="3646488" y="777875"/>
            <a:ext cx="749300" cy="795338"/>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Data Links</a:t>
            </a:r>
          </a:p>
        </p:txBody>
      </p:sp>
      <p:pic>
        <p:nvPicPr>
          <p:cNvPr id="5137" name="Picture 12"/>
          <p:cNvPicPr>
            <a:picLocks noChangeAspect="1" noChangeArrowheads="1"/>
          </p:cNvPicPr>
          <p:nvPr/>
        </p:nvPicPr>
        <p:blipFill>
          <a:blip r:embed="rId4" cstate="print"/>
          <a:srcRect/>
          <a:stretch>
            <a:fillRect/>
          </a:stretch>
        </p:blipFill>
        <p:spPr bwMode="auto">
          <a:xfrm>
            <a:off x="3846513" y="947738"/>
            <a:ext cx="344487" cy="415925"/>
          </a:xfrm>
          <a:prstGeom prst="rect">
            <a:avLst/>
          </a:prstGeom>
          <a:noFill/>
          <a:ln w="12700">
            <a:noFill/>
            <a:miter lim="800000"/>
            <a:headEnd/>
            <a:tailEnd/>
          </a:ln>
        </p:spPr>
      </p:pic>
      <p:sp>
        <p:nvSpPr>
          <p:cNvPr id="5138" name="Rectangle 13"/>
          <p:cNvSpPr>
            <a:spLocks noChangeAspect="1" noChangeArrowheads="1"/>
          </p:cNvSpPr>
          <p:nvPr/>
        </p:nvSpPr>
        <p:spPr bwMode="auto">
          <a:xfrm>
            <a:off x="1830388" y="782638"/>
            <a:ext cx="800100" cy="1433512"/>
          </a:xfrm>
          <a:prstGeom prst="rect">
            <a:avLst/>
          </a:prstGeom>
          <a:solidFill>
            <a:schemeClr val="bg1"/>
          </a:solidFill>
          <a:ln w="12700">
            <a:solidFill>
              <a:srgbClr val="000000"/>
            </a:solidFill>
            <a:miter lim="800000"/>
            <a:headEnd/>
            <a:tailEnd/>
          </a:ln>
        </p:spPr>
        <p:txBody>
          <a:bodyPr wrap="none" lIns="80006" tIns="40003" rIns="80006" bIns="40003"/>
          <a:lstStyle/>
          <a:p>
            <a:pPr defTabSz="800100">
              <a:lnSpc>
                <a:spcPct val="80000"/>
              </a:lnSpc>
            </a:pPr>
            <a:r>
              <a:rPr lang="en-US" sz="1200">
                <a:solidFill>
                  <a:srgbClr val="336699"/>
                </a:solidFill>
              </a:rPr>
              <a:t>Mission</a:t>
            </a:r>
          </a:p>
          <a:p>
            <a:pPr defTabSz="800100">
              <a:lnSpc>
                <a:spcPct val="80000"/>
              </a:lnSpc>
            </a:pPr>
            <a:r>
              <a:rPr lang="en-US" sz="1200">
                <a:solidFill>
                  <a:srgbClr val="336699"/>
                </a:solidFill>
              </a:rPr>
              <a:t>Computer</a:t>
            </a:r>
          </a:p>
        </p:txBody>
      </p:sp>
      <p:pic>
        <p:nvPicPr>
          <p:cNvPr id="5139" name="Picture 14"/>
          <p:cNvPicPr>
            <a:picLocks noChangeAspect="1" noChangeArrowheads="1"/>
          </p:cNvPicPr>
          <p:nvPr/>
        </p:nvPicPr>
        <p:blipFill>
          <a:blip r:embed="rId4" cstate="print"/>
          <a:srcRect/>
          <a:stretch>
            <a:fillRect/>
          </a:stretch>
        </p:blipFill>
        <p:spPr bwMode="auto">
          <a:xfrm>
            <a:off x="1941513" y="1530350"/>
            <a:ext cx="508000" cy="617538"/>
          </a:xfrm>
          <a:prstGeom prst="rect">
            <a:avLst/>
          </a:prstGeom>
          <a:noFill/>
          <a:ln w="12700">
            <a:noFill/>
            <a:miter lim="800000"/>
            <a:headEnd/>
            <a:tailEnd/>
          </a:ln>
        </p:spPr>
      </p:pic>
      <p:sp>
        <p:nvSpPr>
          <p:cNvPr id="5140" name="Rectangle 15"/>
          <p:cNvSpPr>
            <a:spLocks noChangeAspect="1" noChangeArrowheads="1"/>
          </p:cNvSpPr>
          <p:nvPr/>
        </p:nvSpPr>
        <p:spPr bwMode="auto">
          <a:xfrm>
            <a:off x="957263" y="782638"/>
            <a:ext cx="746125" cy="1433512"/>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Vehicle</a:t>
            </a:r>
          </a:p>
          <a:p>
            <a:pPr defTabSz="800100">
              <a:lnSpc>
                <a:spcPct val="80000"/>
              </a:lnSpc>
            </a:pPr>
            <a:r>
              <a:rPr lang="en-US" sz="900">
                <a:solidFill>
                  <a:srgbClr val="336699"/>
                </a:solidFill>
              </a:rPr>
              <a:t>Mgmt</a:t>
            </a:r>
          </a:p>
        </p:txBody>
      </p:sp>
      <p:sp>
        <p:nvSpPr>
          <p:cNvPr id="5141" name="Rectangle 16"/>
          <p:cNvSpPr>
            <a:spLocks noChangeAspect="1" noChangeArrowheads="1"/>
          </p:cNvSpPr>
          <p:nvPr/>
        </p:nvSpPr>
        <p:spPr bwMode="auto">
          <a:xfrm>
            <a:off x="2825750" y="1570038"/>
            <a:ext cx="752475" cy="646112"/>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Expendables</a:t>
            </a:r>
          </a:p>
        </p:txBody>
      </p:sp>
      <p:pic>
        <p:nvPicPr>
          <p:cNvPr id="5142" name="Picture 17"/>
          <p:cNvPicPr>
            <a:picLocks noChangeAspect="1" noChangeArrowheads="1"/>
          </p:cNvPicPr>
          <p:nvPr/>
        </p:nvPicPr>
        <p:blipFill>
          <a:blip r:embed="rId4" cstate="print"/>
          <a:srcRect/>
          <a:stretch>
            <a:fillRect/>
          </a:stretch>
        </p:blipFill>
        <p:spPr bwMode="auto">
          <a:xfrm>
            <a:off x="3022600" y="1758950"/>
            <a:ext cx="346075" cy="412750"/>
          </a:xfrm>
          <a:prstGeom prst="rect">
            <a:avLst/>
          </a:prstGeom>
          <a:noFill/>
          <a:ln w="12700">
            <a:noFill/>
            <a:miter lim="800000"/>
            <a:headEnd/>
            <a:tailEnd/>
          </a:ln>
        </p:spPr>
      </p:pic>
      <p:sp>
        <p:nvSpPr>
          <p:cNvPr id="5143" name="Line 18"/>
          <p:cNvSpPr>
            <a:spLocks noChangeAspect="1" noChangeShapeType="1"/>
          </p:cNvSpPr>
          <p:nvPr/>
        </p:nvSpPr>
        <p:spPr bwMode="auto">
          <a:xfrm>
            <a:off x="511175" y="2079625"/>
            <a:ext cx="0" cy="149225"/>
          </a:xfrm>
          <a:prstGeom prst="line">
            <a:avLst/>
          </a:prstGeom>
          <a:noFill/>
          <a:ln w="38100">
            <a:solidFill>
              <a:srgbClr val="D86C4F"/>
            </a:solidFill>
            <a:round/>
            <a:headEnd/>
            <a:tailEnd/>
          </a:ln>
        </p:spPr>
        <p:txBody>
          <a:bodyPr/>
          <a:lstStyle/>
          <a:p>
            <a:endParaRPr lang="en-US"/>
          </a:p>
        </p:txBody>
      </p:sp>
      <p:sp>
        <p:nvSpPr>
          <p:cNvPr id="5144" name="Line 19"/>
          <p:cNvSpPr>
            <a:spLocks noChangeAspect="1" noChangeShapeType="1"/>
          </p:cNvSpPr>
          <p:nvPr/>
        </p:nvSpPr>
        <p:spPr bwMode="auto">
          <a:xfrm>
            <a:off x="495300" y="2203450"/>
            <a:ext cx="4308475" cy="0"/>
          </a:xfrm>
          <a:prstGeom prst="line">
            <a:avLst/>
          </a:prstGeom>
          <a:noFill/>
          <a:ln w="38100">
            <a:solidFill>
              <a:srgbClr val="D86C4F"/>
            </a:solidFill>
            <a:round/>
            <a:headEnd/>
            <a:tailEnd/>
          </a:ln>
        </p:spPr>
        <p:txBody>
          <a:bodyPr/>
          <a:lstStyle/>
          <a:p>
            <a:endParaRPr lang="en-US"/>
          </a:p>
        </p:txBody>
      </p:sp>
      <p:sp>
        <p:nvSpPr>
          <p:cNvPr id="5145" name="Oval 20"/>
          <p:cNvSpPr>
            <a:spLocks noChangeAspect="1" noChangeArrowheads="1"/>
          </p:cNvSpPr>
          <p:nvPr/>
        </p:nvSpPr>
        <p:spPr bwMode="auto">
          <a:xfrm>
            <a:off x="1735138" y="820738"/>
            <a:ext cx="998537" cy="1901825"/>
          </a:xfrm>
          <a:prstGeom prst="ellipse">
            <a:avLst/>
          </a:prstGeom>
          <a:noFill/>
          <a:ln w="38100">
            <a:solidFill>
              <a:srgbClr val="FFCC66"/>
            </a:solidFill>
            <a:round/>
            <a:headEnd type="none" w="sm" len="sm"/>
            <a:tailEnd type="none" w="sm" len="sm"/>
          </a:ln>
        </p:spPr>
        <p:txBody>
          <a:bodyPr/>
          <a:lstStyle/>
          <a:p>
            <a:endParaRPr lang="en-US"/>
          </a:p>
        </p:txBody>
      </p:sp>
      <p:sp>
        <p:nvSpPr>
          <p:cNvPr id="5146" name="AutoShape 21"/>
          <p:cNvSpPr>
            <a:spLocks noChangeArrowheads="1"/>
          </p:cNvSpPr>
          <p:nvPr/>
        </p:nvSpPr>
        <p:spPr bwMode="auto">
          <a:xfrm rot="9142045">
            <a:off x="1984375" y="2651125"/>
            <a:ext cx="866775" cy="844550"/>
          </a:xfrm>
          <a:prstGeom prst="flowChartMerge">
            <a:avLst/>
          </a:prstGeom>
          <a:gradFill rotWithShape="1">
            <a:gsLst>
              <a:gs pos="0">
                <a:srgbClr val="646464"/>
              </a:gs>
              <a:gs pos="100000">
                <a:srgbClr val="D8D8D8"/>
              </a:gs>
            </a:gsLst>
            <a:lin ang="18900000" scaled="1"/>
          </a:gradFill>
          <a:ln w="9525" algn="ctr">
            <a:solidFill>
              <a:schemeClr val="tx1"/>
            </a:solidFill>
            <a:miter lim="800000"/>
            <a:headEnd/>
            <a:tailEnd/>
          </a:ln>
        </p:spPr>
        <p:txBody>
          <a:bodyPr anchor="ctr">
            <a:spAutoFit/>
          </a:bodyPr>
          <a:lstStyle/>
          <a:p>
            <a:endParaRPr lang="en-US"/>
          </a:p>
        </p:txBody>
      </p:sp>
      <p:grpSp>
        <p:nvGrpSpPr>
          <p:cNvPr id="2" name="Group 25"/>
          <p:cNvGrpSpPr>
            <a:grpSpLocks/>
          </p:cNvGrpSpPr>
          <p:nvPr/>
        </p:nvGrpSpPr>
        <p:grpSpPr bwMode="auto">
          <a:xfrm flipH="1">
            <a:off x="1878013" y="2733675"/>
            <a:ext cx="5699125" cy="2087563"/>
            <a:chOff x="1530" y="1957"/>
            <a:chExt cx="2639" cy="967"/>
          </a:xfrm>
        </p:grpSpPr>
        <p:grpSp>
          <p:nvGrpSpPr>
            <p:cNvPr id="3" name="Group 26"/>
            <p:cNvGrpSpPr>
              <a:grpSpLocks/>
            </p:cNvGrpSpPr>
            <p:nvPr/>
          </p:nvGrpSpPr>
          <p:grpSpPr bwMode="auto">
            <a:xfrm>
              <a:off x="1530" y="1999"/>
              <a:ext cx="2639" cy="925"/>
              <a:chOff x="1530" y="1999"/>
              <a:chExt cx="2639" cy="925"/>
            </a:xfrm>
          </p:grpSpPr>
          <p:grpSp>
            <p:nvGrpSpPr>
              <p:cNvPr id="4" name="Group 27"/>
              <p:cNvGrpSpPr>
                <a:grpSpLocks/>
              </p:cNvGrpSpPr>
              <p:nvPr/>
            </p:nvGrpSpPr>
            <p:grpSpPr bwMode="auto">
              <a:xfrm>
                <a:off x="1530" y="2368"/>
                <a:ext cx="952" cy="556"/>
                <a:chOff x="1530" y="2368"/>
                <a:chExt cx="952" cy="556"/>
              </a:xfrm>
            </p:grpSpPr>
            <p:sp>
              <p:nvSpPr>
                <p:cNvPr id="5369" name="Freeform 28"/>
                <p:cNvSpPr>
                  <a:spLocks/>
                </p:cNvSpPr>
                <p:nvPr/>
              </p:nvSpPr>
              <p:spPr bwMode="auto">
                <a:xfrm>
                  <a:off x="1530" y="2368"/>
                  <a:ext cx="952" cy="125"/>
                </a:xfrm>
                <a:custGeom>
                  <a:avLst/>
                  <a:gdLst>
                    <a:gd name="T0" fmla="*/ 952 w 952"/>
                    <a:gd name="T1" fmla="*/ 0 h 125"/>
                    <a:gd name="T2" fmla="*/ 0 w 952"/>
                    <a:gd name="T3" fmla="*/ 4 h 125"/>
                    <a:gd name="T4" fmla="*/ 0 w 952"/>
                    <a:gd name="T5" fmla="*/ 125 h 125"/>
                    <a:gd name="T6" fmla="*/ 952 w 952"/>
                    <a:gd name="T7" fmla="*/ 122 h 125"/>
                    <a:gd name="T8" fmla="*/ 952 w 952"/>
                    <a:gd name="T9" fmla="*/ 0 h 125"/>
                    <a:gd name="T10" fmla="*/ 0 60000 65536"/>
                    <a:gd name="T11" fmla="*/ 0 60000 65536"/>
                    <a:gd name="T12" fmla="*/ 0 60000 65536"/>
                    <a:gd name="T13" fmla="*/ 0 60000 65536"/>
                    <a:gd name="T14" fmla="*/ 0 60000 65536"/>
                    <a:gd name="T15" fmla="*/ 0 w 952"/>
                    <a:gd name="T16" fmla="*/ 0 h 125"/>
                    <a:gd name="T17" fmla="*/ 952 w 952"/>
                    <a:gd name="T18" fmla="*/ 125 h 125"/>
                  </a:gdLst>
                  <a:ahLst/>
                  <a:cxnLst>
                    <a:cxn ang="T10">
                      <a:pos x="T0" y="T1"/>
                    </a:cxn>
                    <a:cxn ang="T11">
                      <a:pos x="T2" y="T3"/>
                    </a:cxn>
                    <a:cxn ang="T12">
                      <a:pos x="T4" y="T5"/>
                    </a:cxn>
                    <a:cxn ang="T13">
                      <a:pos x="T6" y="T7"/>
                    </a:cxn>
                    <a:cxn ang="T14">
                      <a:pos x="T8" y="T9"/>
                    </a:cxn>
                  </a:cxnLst>
                  <a:rect l="T15" t="T16" r="T17" b="T18"/>
                  <a:pathLst>
                    <a:path w="952" h="125">
                      <a:moveTo>
                        <a:pt x="952" y="0"/>
                      </a:moveTo>
                      <a:lnTo>
                        <a:pt x="0" y="4"/>
                      </a:lnTo>
                      <a:lnTo>
                        <a:pt x="0" y="125"/>
                      </a:lnTo>
                      <a:lnTo>
                        <a:pt x="952" y="122"/>
                      </a:lnTo>
                      <a:lnTo>
                        <a:pt x="952" y="0"/>
                      </a:lnTo>
                      <a:close/>
                    </a:path>
                  </a:pathLst>
                </a:custGeom>
                <a:solidFill>
                  <a:srgbClr val="FFD67F"/>
                </a:solidFill>
                <a:ln w="4763">
                  <a:solidFill>
                    <a:schemeClr val="bg2"/>
                  </a:solidFill>
                  <a:prstDash val="solid"/>
                  <a:round/>
                  <a:headEnd/>
                  <a:tailEnd/>
                </a:ln>
              </p:spPr>
              <p:txBody>
                <a:bodyPr/>
                <a:lstStyle/>
                <a:p>
                  <a:endParaRPr lang="en-US"/>
                </a:p>
              </p:txBody>
            </p:sp>
            <p:sp>
              <p:nvSpPr>
                <p:cNvPr id="5370" name="Freeform 29"/>
                <p:cNvSpPr>
                  <a:spLocks/>
                </p:cNvSpPr>
                <p:nvPr/>
              </p:nvSpPr>
              <p:spPr bwMode="auto">
                <a:xfrm>
                  <a:off x="1530" y="2372"/>
                  <a:ext cx="440" cy="552"/>
                </a:xfrm>
                <a:custGeom>
                  <a:avLst/>
                  <a:gdLst>
                    <a:gd name="T0" fmla="*/ 0 w 440"/>
                    <a:gd name="T1" fmla="*/ 0 h 552"/>
                    <a:gd name="T2" fmla="*/ 440 w 440"/>
                    <a:gd name="T3" fmla="*/ 430 h 552"/>
                    <a:gd name="T4" fmla="*/ 440 w 440"/>
                    <a:gd name="T5" fmla="*/ 552 h 552"/>
                    <a:gd name="T6" fmla="*/ 0 w 440"/>
                    <a:gd name="T7" fmla="*/ 121 h 552"/>
                    <a:gd name="T8" fmla="*/ 0 w 440"/>
                    <a:gd name="T9" fmla="*/ 0 h 552"/>
                    <a:gd name="T10" fmla="*/ 0 60000 65536"/>
                    <a:gd name="T11" fmla="*/ 0 60000 65536"/>
                    <a:gd name="T12" fmla="*/ 0 60000 65536"/>
                    <a:gd name="T13" fmla="*/ 0 60000 65536"/>
                    <a:gd name="T14" fmla="*/ 0 60000 65536"/>
                    <a:gd name="T15" fmla="*/ 0 w 440"/>
                    <a:gd name="T16" fmla="*/ 0 h 552"/>
                    <a:gd name="T17" fmla="*/ 440 w 440"/>
                    <a:gd name="T18" fmla="*/ 552 h 552"/>
                  </a:gdLst>
                  <a:ahLst/>
                  <a:cxnLst>
                    <a:cxn ang="T10">
                      <a:pos x="T0" y="T1"/>
                    </a:cxn>
                    <a:cxn ang="T11">
                      <a:pos x="T2" y="T3"/>
                    </a:cxn>
                    <a:cxn ang="T12">
                      <a:pos x="T4" y="T5"/>
                    </a:cxn>
                    <a:cxn ang="T13">
                      <a:pos x="T6" y="T7"/>
                    </a:cxn>
                    <a:cxn ang="T14">
                      <a:pos x="T8" y="T9"/>
                    </a:cxn>
                  </a:cxnLst>
                  <a:rect l="T15" t="T16" r="T17" b="T18"/>
                  <a:pathLst>
                    <a:path w="440" h="552">
                      <a:moveTo>
                        <a:pt x="0" y="0"/>
                      </a:moveTo>
                      <a:lnTo>
                        <a:pt x="440" y="430"/>
                      </a:lnTo>
                      <a:lnTo>
                        <a:pt x="440" y="552"/>
                      </a:lnTo>
                      <a:lnTo>
                        <a:pt x="0" y="121"/>
                      </a:lnTo>
                      <a:lnTo>
                        <a:pt x="0" y="0"/>
                      </a:lnTo>
                      <a:close/>
                    </a:path>
                  </a:pathLst>
                </a:custGeom>
                <a:solidFill>
                  <a:srgbClr val="FFD67F"/>
                </a:solidFill>
                <a:ln w="4763">
                  <a:solidFill>
                    <a:schemeClr val="bg2"/>
                  </a:solidFill>
                  <a:prstDash val="solid"/>
                  <a:round/>
                  <a:headEnd/>
                  <a:tailEnd/>
                </a:ln>
              </p:spPr>
              <p:txBody>
                <a:bodyPr/>
                <a:lstStyle/>
                <a:p>
                  <a:endParaRPr lang="en-US"/>
                </a:p>
              </p:txBody>
            </p:sp>
            <p:sp>
              <p:nvSpPr>
                <p:cNvPr id="5371" name="Freeform 30"/>
                <p:cNvSpPr>
                  <a:spLocks/>
                </p:cNvSpPr>
                <p:nvPr/>
              </p:nvSpPr>
              <p:spPr bwMode="auto">
                <a:xfrm>
                  <a:off x="1970" y="2368"/>
                  <a:ext cx="512" cy="556"/>
                </a:xfrm>
                <a:custGeom>
                  <a:avLst/>
                  <a:gdLst>
                    <a:gd name="T0" fmla="*/ 0 w 512"/>
                    <a:gd name="T1" fmla="*/ 434 h 556"/>
                    <a:gd name="T2" fmla="*/ 512 w 512"/>
                    <a:gd name="T3" fmla="*/ 0 h 556"/>
                    <a:gd name="T4" fmla="*/ 512 w 512"/>
                    <a:gd name="T5" fmla="*/ 122 h 556"/>
                    <a:gd name="T6" fmla="*/ 0 w 512"/>
                    <a:gd name="T7" fmla="*/ 556 h 556"/>
                    <a:gd name="T8" fmla="*/ 0 w 512"/>
                    <a:gd name="T9" fmla="*/ 434 h 556"/>
                    <a:gd name="T10" fmla="*/ 0 60000 65536"/>
                    <a:gd name="T11" fmla="*/ 0 60000 65536"/>
                    <a:gd name="T12" fmla="*/ 0 60000 65536"/>
                    <a:gd name="T13" fmla="*/ 0 60000 65536"/>
                    <a:gd name="T14" fmla="*/ 0 60000 65536"/>
                    <a:gd name="T15" fmla="*/ 0 w 512"/>
                    <a:gd name="T16" fmla="*/ 0 h 556"/>
                    <a:gd name="T17" fmla="*/ 512 w 512"/>
                    <a:gd name="T18" fmla="*/ 556 h 556"/>
                  </a:gdLst>
                  <a:ahLst/>
                  <a:cxnLst>
                    <a:cxn ang="T10">
                      <a:pos x="T0" y="T1"/>
                    </a:cxn>
                    <a:cxn ang="T11">
                      <a:pos x="T2" y="T3"/>
                    </a:cxn>
                    <a:cxn ang="T12">
                      <a:pos x="T4" y="T5"/>
                    </a:cxn>
                    <a:cxn ang="T13">
                      <a:pos x="T6" y="T7"/>
                    </a:cxn>
                    <a:cxn ang="T14">
                      <a:pos x="T8" y="T9"/>
                    </a:cxn>
                  </a:cxnLst>
                  <a:rect l="T15" t="T16" r="T17" b="T18"/>
                  <a:pathLst>
                    <a:path w="512" h="556">
                      <a:moveTo>
                        <a:pt x="0" y="434"/>
                      </a:moveTo>
                      <a:lnTo>
                        <a:pt x="512" y="0"/>
                      </a:lnTo>
                      <a:lnTo>
                        <a:pt x="512" y="122"/>
                      </a:lnTo>
                      <a:lnTo>
                        <a:pt x="0" y="556"/>
                      </a:lnTo>
                      <a:lnTo>
                        <a:pt x="0" y="434"/>
                      </a:lnTo>
                      <a:close/>
                    </a:path>
                  </a:pathLst>
                </a:custGeom>
                <a:solidFill>
                  <a:srgbClr val="FFD67F"/>
                </a:solidFill>
                <a:ln w="4763">
                  <a:solidFill>
                    <a:schemeClr val="bg2"/>
                  </a:solidFill>
                  <a:prstDash val="solid"/>
                  <a:round/>
                  <a:headEnd/>
                  <a:tailEnd/>
                </a:ln>
              </p:spPr>
              <p:txBody>
                <a:bodyPr/>
                <a:lstStyle/>
                <a:p>
                  <a:endParaRPr lang="en-US"/>
                </a:p>
              </p:txBody>
            </p:sp>
            <p:sp>
              <p:nvSpPr>
                <p:cNvPr id="5372" name="Freeform 31"/>
                <p:cNvSpPr>
                  <a:spLocks/>
                </p:cNvSpPr>
                <p:nvPr/>
              </p:nvSpPr>
              <p:spPr bwMode="auto">
                <a:xfrm>
                  <a:off x="1530" y="2368"/>
                  <a:ext cx="952" cy="434"/>
                </a:xfrm>
                <a:custGeom>
                  <a:avLst/>
                  <a:gdLst>
                    <a:gd name="T0" fmla="*/ 952 w 952"/>
                    <a:gd name="T1" fmla="*/ 0 h 434"/>
                    <a:gd name="T2" fmla="*/ 0 w 952"/>
                    <a:gd name="T3" fmla="*/ 4 h 434"/>
                    <a:gd name="T4" fmla="*/ 440 w 952"/>
                    <a:gd name="T5" fmla="*/ 434 h 434"/>
                    <a:gd name="T6" fmla="*/ 952 w 952"/>
                    <a:gd name="T7" fmla="*/ 0 h 434"/>
                    <a:gd name="T8" fmla="*/ 0 60000 65536"/>
                    <a:gd name="T9" fmla="*/ 0 60000 65536"/>
                    <a:gd name="T10" fmla="*/ 0 60000 65536"/>
                    <a:gd name="T11" fmla="*/ 0 60000 65536"/>
                    <a:gd name="T12" fmla="*/ 0 w 952"/>
                    <a:gd name="T13" fmla="*/ 0 h 434"/>
                    <a:gd name="T14" fmla="*/ 952 w 952"/>
                    <a:gd name="T15" fmla="*/ 434 h 434"/>
                  </a:gdLst>
                  <a:ahLst/>
                  <a:cxnLst>
                    <a:cxn ang="T8">
                      <a:pos x="T0" y="T1"/>
                    </a:cxn>
                    <a:cxn ang="T9">
                      <a:pos x="T2" y="T3"/>
                    </a:cxn>
                    <a:cxn ang="T10">
                      <a:pos x="T4" y="T5"/>
                    </a:cxn>
                    <a:cxn ang="T11">
                      <a:pos x="T6" y="T7"/>
                    </a:cxn>
                  </a:cxnLst>
                  <a:rect l="T12" t="T13" r="T14" b="T15"/>
                  <a:pathLst>
                    <a:path w="952" h="434">
                      <a:moveTo>
                        <a:pt x="952" y="0"/>
                      </a:moveTo>
                      <a:lnTo>
                        <a:pt x="0" y="4"/>
                      </a:lnTo>
                      <a:lnTo>
                        <a:pt x="440" y="434"/>
                      </a:lnTo>
                      <a:lnTo>
                        <a:pt x="952" y="0"/>
                      </a:lnTo>
                      <a:close/>
                    </a:path>
                  </a:pathLst>
                </a:custGeom>
                <a:solidFill>
                  <a:srgbClr val="FFD67F"/>
                </a:solidFill>
                <a:ln w="4763">
                  <a:solidFill>
                    <a:schemeClr val="bg2"/>
                  </a:solidFill>
                  <a:prstDash val="solid"/>
                  <a:round/>
                  <a:headEnd/>
                  <a:tailEnd/>
                </a:ln>
              </p:spPr>
              <p:txBody>
                <a:bodyPr/>
                <a:lstStyle/>
                <a:p>
                  <a:endParaRPr lang="en-US"/>
                </a:p>
              </p:txBody>
            </p:sp>
          </p:grpSp>
          <p:grpSp>
            <p:nvGrpSpPr>
              <p:cNvPr id="5" name="Group 32"/>
              <p:cNvGrpSpPr>
                <a:grpSpLocks/>
              </p:cNvGrpSpPr>
              <p:nvPr/>
            </p:nvGrpSpPr>
            <p:grpSpPr bwMode="auto">
              <a:xfrm>
                <a:off x="1967" y="2368"/>
                <a:ext cx="2202" cy="556"/>
                <a:chOff x="1967" y="2368"/>
                <a:chExt cx="2202" cy="556"/>
              </a:xfrm>
            </p:grpSpPr>
            <p:sp>
              <p:nvSpPr>
                <p:cNvPr id="5365" name="Freeform 33"/>
                <p:cNvSpPr>
                  <a:spLocks/>
                </p:cNvSpPr>
                <p:nvPr/>
              </p:nvSpPr>
              <p:spPr bwMode="auto">
                <a:xfrm>
                  <a:off x="2555" y="2368"/>
                  <a:ext cx="1614" cy="556"/>
                </a:xfrm>
                <a:custGeom>
                  <a:avLst/>
                  <a:gdLst>
                    <a:gd name="T0" fmla="*/ 1614 w 1614"/>
                    <a:gd name="T1" fmla="*/ 434 h 556"/>
                    <a:gd name="T2" fmla="*/ 0 w 1614"/>
                    <a:gd name="T3" fmla="*/ 0 h 556"/>
                    <a:gd name="T4" fmla="*/ 0 w 1614"/>
                    <a:gd name="T5" fmla="*/ 122 h 556"/>
                    <a:gd name="T6" fmla="*/ 1614 w 1614"/>
                    <a:gd name="T7" fmla="*/ 556 h 556"/>
                    <a:gd name="T8" fmla="*/ 1614 w 1614"/>
                    <a:gd name="T9" fmla="*/ 434 h 556"/>
                    <a:gd name="T10" fmla="*/ 0 60000 65536"/>
                    <a:gd name="T11" fmla="*/ 0 60000 65536"/>
                    <a:gd name="T12" fmla="*/ 0 60000 65536"/>
                    <a:gd name="T13" fmla="*/ 0 60000 65536"/>
                    <a:gd name="T14" fmla="*/ 0 60000 65536"/>
                    <a:gd name="T15" fmla="*/ 0 w 1614"/>
                    <a:gd name="T16" fmla="*/ 0 h 556"/>
                    <a:gd name="T17" fmla="*/ 1614 w 1614"/>
                    <a:gd name="T18" fmla="*/ 556 h 556"/>
                  </a:gdLst>
                  <a:ahLst/>
                  <a:cxnLst>
                    <a:cxn ang="T10">
                      <a:pos x="T0" y="T1"/>
                    </a:cxn>
                    <a:cxn ang="T11">
                      <a:pos x="T2" y="T3"/>
                    </a:cxn>
                    <a:cxn ang="T12">
                      <a:pos x="T4" y="T5"/>
                    </a:cxn>
                    <a:cxn ang="T13">
                      <a:pos x="T6" y="T7"/>
                    </a:cxn>
                    <a:cxn ang="T14">
                      <a:pos x="T8" y="T9"/>
                    </a:cxn>
                  </a:cxnLst>
                  <a:rect l="T15" t="T16" r="T17" b="T18"/>
                  <a:pathLst>
                    <a:path w="1614" h="556">
                      <a:moveTo>
                        <a:pt x="1614" y="434"/>
                      </a:moveTo>
                      <a:lnTo>
                        <a:pt x="0" y="0"/>
                      </a:lnTo>
                      <a:lnTo>
                        <a:pt x="0" y="122"/>
                      </a:lnTo>
                      <a:lnTo>
                        <a:pt x="1614" y="556"/>
                      </a:lnTo>
                      <a:lnTo>
                        <a:pt x="1614" y="434"/>
                      </a:lnTo>
                      <a:close/>
                    </a:path>
                  </a:pathLst>
                </a:custGeom>
                <a:solidFill>
                  <a:srgbClr val="FFD67F"/>
                </a:solidFill>
                <a:ln w="4763">
                  <a:solidFill>
                    <a:schemeClr val="bg2"/>
                  </a:solidFill>
                  <a:prstDash val="solid"/>
                  <a:round/>
                  <a:headEnd/>
                  <a:tailEnd/>
                </a:ln>
              </p:spPr>
              <p:txBody>
                <a:bodyPr/>
                <a:lstStyle/>
                <a:p>
                  <a:endParaRPr lang="en-US"/>
                </a:p>
              </p:txBody>
            </p:sp>
            <p:sp>
              <p:nvSpPr>
                <p:cNvPr id="5366" name="Freeform 34"/>
                <p:cNvSpPr>
                  <a:spLocks/>
                </p:cNvSpPr>
                <p:nvPr/>
              </p:nvSpPr>
              <p:spPr bwMode="auto">
                <a:xfrm>
                  <a:off x="1967" y="2368"/>
                  <a:ext cx="588" cy="556"/>
                </a:xfrm>
                <a:custGeom>
                  <a:avLst/>
                  <a:gdLst>
                    <a:gd name="T0" fmla="*/ 588 w 588"/>
                    <a:gd name="T1" fmla="*/ 0 h 556"/>
                    <a:gd name="T2" fmla="*/ 0 w 588"/>
                    <a:gd name="T3" fmla="*/ 434 h 556"/>
                    <a:gd name="T4" fmla="*/ 0 w 588"/>
                    <a:gd name="T5" fmla="*/ 556 h 556"/>
                    <a:gd name="T6" fmla="*/ 588 w 588"/>
                    <a:gd name="T7" fmla="*/ 122 h 556"/>
                    <a:gd name="T8" fmla="*/ 588 w 588"/>
                    <a:gd name="T9" fmla="*/ 0 h 556"/>
                    <a:gd name="T10" fmla="*/ 0 60000 65536"/>
                    <a:gd name="T11" fmla="*/ 0 60000 65536"/>
                    <a:gd name="T12" fmla="*/ 0 60000 65536"/>
                    <a:gd name="T13" fmla="*/ 0 60000 65536"/>
                    <a:gd name="T14" fmla="*/ 0 60000 65536"/>
                    <a:gd name="T15" fmla="*/ 0 w 588"/>
                    <a:gd name="T16" fmla="*/ 0 h 556"/>
                    <a:gd name="T17" fmla="*/ 588 w 588"/>
                    <a:gd name="T18" fmla="*/ 556 h 556"/>
                  </a:gdLst>
                  <a:ahLst/>
                  <a:cxnLst>
                    <a:cxn ang="T10">
                      <a:pos x="T0" y="T1"/>
                    </a:cxn>
                    <a:cxn ang="T11">
                      <a:pos x="T2" y="T3"/>
                    </a:cxn>
                    <a:cxn ang="T12">
                      <a:pos x="T4" y="T5"/>
                    </a:cxn>
                    <a:cxn ang="T13">
                      <a:pos x="T6" y="T7"/>
                    </a:cxn>
                    <a:cxn ang="T14">
                      <a:pos x="T8" y="T9"/>
                    </a:cxn>
                  </a:cxnLst>
                  <a:rect l="T15" t="T16" r="T17" b="T18"/>
                  <a:pathLst>
                    <a:path w="588" h="556">
                      <a:moveTo>
                        <a:pt x="588" y="0"/>
                      </a:moveTo>
                      <a:lnTo>
                        <a:pt x="0" y="434"/>
                      </a:lnTo>
                      <a:lnTo>
                        <a:pt x="0" y="556"/>
                      </a:lnTo>
                      <a:lnTo>
                        <a:pt x="588" y="122"/>
                      </a:lnTo>
                      <a:lnTo>
                        <a:pt x="588" y="0"/>
                      </a:lnTo>
                      <a:close/>
                    </a:path>
                  </a:pathLst>
                </a:custGeom>
                <a:solidFill>
                  <a:srgbClr val="FFD67F"/>
                </a:solidFill>
                <a:ln w="4763">
                  <a:solidFill>
                    <a:schemeClr val="bg2"/>
                  </a:solidFill>
                  <a:prstDash val="solid"/>
                  <a:round/>
                  <a:headEnd/>
                  <a:tailEnd/>
                </a:ln>
              </p:spPr>
              <p:txBody>
                <a:bodyPr/>
                <a:lstStyle/>
                <a:p>
                  <a:endParaRPr lang="en-US"/>
                </a:p>
              </p:txBody>
            </p:sp>
            <p:sp>
              <p:nvSpPr>
                <p:cNvPr id="5367" name="Rectangle 35"/>
                <p:cNvSpPr>
                  <a:spLocks noChangeArrowheads="1"/>
                </p:cNvSpPr>
                <p:nvPr/>
              </p:nvSpPr>
              <p:spPr bwMode="auto">
                <a:xfrm>
                  <a:off x="1967" y="2802"/>
                  <a:ext cx="2202" cy="122"/>
                </a:xfrm>
                <a:prstGeom prst="rect">
                  <a:avLst/>
                </a:prstGeom>
                <a:solidFill>
                  <a:srgbClr val="FFD67F"/>
                </a:solidFill>
                <a:ln w="4763">
                  <a:solidFill>
                    <a:schemeClr val="bg2"/>
                  </a:solidFill>
                  <a:miter lim="800000"/>
                  <a:headEnd/>
                  <a:tailEnd/>
                </a:ln>
              </p:spPr>
              <p:txBody>
                <a:bodyPr/>
                <a:lstStyle/>
                <a:p>
                  <a:endParaRPr lang="en-US"/>
                </a:p>
              </p:txBody>
            </p:sp>
            <p:sp>
              <p:nvSpPr>
                <p:cNvPr id="5368" name="Freeform 36"/>
                <p:cNvSpPr>
                  <a:spLocks/>
                </p:cNvSpPr>
                <p:nvPr/>
              </p:nvSpPr>
              <p:spPr bwMode="auto">
                <a:xfrm>
                  <a:off x="1967" y="2368"/>
                  <a:ext cx="2202" cy="434"/>
                </a:xfrm>
                <a:custGeom>
                  <a:avLst/>
                  <a:gdLst>
                    <a:gd name="T0" fmla="*/ 588 w 2202"/>
                    <a:gd name="T1" fmla="*/ 0 h 434"/>
                    <a:gd name="T2" fmla="*/ 0 w 2202"/>
                    <a:gd name="T3" fmla="*/ 434 h 434"/>
                    <a:gd name="T4" fmla="*/ 2202 w 2202"/>
                    <a:gd name="T5" fmla="*/ 434 h 434"/>
                    <a:gd name="T6" fmla="*/ 588 w 2202"/>
                    <a:gd name="T7" fmla="*/ 0 h 434"/>
                    <a:gd name="T8" fmla="*/ 0 60000 65536"/>
                    <a:gd name="T9" fmla="*/ 0 60000 65536"/>
                    <a:gd name="T10" fmla="*/ 0 60000 65536"/>
                    <a:gd name="T11" fmla="*/ 0 60000 65536"/>
                    <a:gd name="T12" fmla="*/ 0 w 2202"/>
                    <a:gd name="T13" fmla="*/ 0 h 434"/>
                    <a:gd name="T14" fmla="*/ 2202 w 2202"/>
                    <a:gd name="T15" fmla="*/ 434 h 434"/>
                  </a:gdLst>
                  <a:ahLst/>
                  <a:cxnLst>
                    <a:cxn ang="T8">
                      <a:pos x="T0" y="T1"/>
                    </a:cxn>
                    <a:cxn ang="T9">
                      <a:pos x="T2" y="T3"/>
                    </a:cxn>
                    <a:cxn ang="T10">
                      <a:pos x="T4" y="T5"/>
                    </a:cxn>
                    <a:cxn ang="T11">
                      <a:pos x="T6" y="T7"/>
                    </a:cxn>
                  </a:cxnLst>
                  <a:rect l="T12" t="T13" r="T14" b="T15"/>
                  <a:pathLst>
                    <a:path w="2202" h="434">
                      <a:moveTo>
                        <a:pt x="588" y="0"/>
                      </a:moveTo>
                      <a:lnTo>
                        <a:pt x="0" y="434"/>
                      </a:lnTo>
                      <a:lnTo>
                        <a:pt x="2202" y="434"/>
                      </a:lnTo>
                      <a:lnTo>
                        <a:pt x="588" y="0"/>
                      </a:lnTo>
                      <a:close/>
                    </a:path>
                  </a:pathLst>
                </a:custGeom>
                <a:solidFill>
                  <a:srgbClr val="FFD67F"/>
                </a:solidFill>
                <a:ln w="4763">
                  <a:solidFill>
                    <a:schemeClr val="bg2"/>
                  </a:solidFill>
                  <a:prstDash val="solid"/>
                  <a:round/>
                  <a:headEnd/>
                  <a:tailEnd/>
                </a:ln>
              </p:spPr>
              <p:txBody>
                <a:bodyPr/>
                <a:lstStyle/>
                <a:p>
                  <a:endParaRPr lang="en-US"/>
                </a:p>
              </p:txBody>
            </p:sp>
          </p:grpSp>
          <p:grpSp>
            <p:nvGrpSpPr>
              <p:cNvPr id="6" name="Group 37"/>
              <p:cNvGrpSpPr>
                <a:grpSpLocks/>
              </p:cNvGrpSpPr>
              <p:nvPr/>
            </p:nvGrpSpPr>
            <p:grpSpPr bwMode="auto">
              <a:xfrm>
                <a:off x="2689" y="2182"/>
                <a:ext cx="1455" cy="619"/>
                <a:chOff x="2689" y="2182"/>
                <a:chExt cx="1455" cy="619"/>
              </a:xfrm>
            </p:grpSpPr>
            <p:grpSp>
              <p:nvGrpSpPr>
                <p:cNvPr id="7" name="Group 38"/>
                <p:cNvGrpSpPr>
                  <a:grpSpLocks/>
                </p:cNvGrpSpPr>
                <p:nvPr/>
              </p:nvGrpSpPr>
              <p:grpSpPr bwMode="auto">
                <a:xfrm>
                  <a:off x="2689" y="2182"/>
                  <a:ext cx="1174" cy="337"/>
                  <a:chOff x="2689" y="2182"/>
                  <a:chExt cx="1174" cy="337"/>
                </a:xfrm>
              </p:grpSpPr>
              <p:sp>
                <p:nvSpPr>
                  <p:cNvPr id="5360" name="Rectangle 39"/>
                  <p:cNvSpPr>
                    <a:spLocks noChangeArrowheads="1"/>
                  </p:cNvSpPr>
                  <p:nvPr/>
                </p:nvSpPr>
                <p:spPr bwMode="auto">
                  <a:xfrm>
                    <a:off x="2689" y="2182"/>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5361" name="Freeform 40"/>
                  <p:cNvSpPr>
                    <a:spLocks/>
                  </p:cNvSpPr>
                  <p:nvPr/>
                </p:nvSpPr>
                <p:spPr bwMode="auto">
                  <a:xfrm>
                    <a:off x="2689" y="2182"/>
                    <a:ext cx="220" cy="337"/>
                  </a:xfrm>
                  <a:custGeom>
                    <a:avLst/>
                    <a:gdLst>
                      <a:gd name="T0" fmla="*/ 0 w 220"/>
                      <a:gd name="T1" fmla="*/ 0 h 337"/>
                      <a:gd name="T2" fmla="*/ 220 w 220"/>
                      <a:gd name="T3" fmla="*/ 215 h 337"/>
                      <a:gd name="T4" fmla="*/ 220 w 220"/>
                      <a:gd name="T5" fmla="*/ 337 h 337"/>
                      <a:gd name="T6" fmla="*/ 0 w 220"/>
                      <a:gd name="T7" fmla="*/ 122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2"/>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5362" name="Freeform 41"/>
                  <p:cNvSpPr>
                    <a:spLocks/>
                  </p:cNvSpPr>
                  <p:nvPr/>
                </p:nvSpPr>
                <p:spPr bwMode="auto">
                  <a:xfrm>
                    <a:off x="3643" y="2182"/>
                    <a:ext cx="220" cy="337"/>
                  </a:xfrm>
                  <a:custGeom>
                    <a:avLst/>
                    <a:gdLst>
                      <a:gd name="T0" fmla="*/ 220 w 220"/>
                      <a:gd name="T1" fmla="*/ 215 h 337"/>
                      <a:gd name="T2" fmla="*/ 0 w 220"/>
                      <a:gd name="T3" fmla="*/ 0 h 337"/>
                      <a:gd name="T4" fmla="*/ 0 w 220"/>
                      <a:gd name="T5" fmla="*/ 122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2"/>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5363" name="Rectangle 42"/>
                  <p:cNvSpPr>
                    <a:spLocks noChangeArrowheads="1"/>
                  </p:cNvSpPr>
                  <p:nvPr/>
                </p:nvSpPr>
                <p:spPr bwMode="auto">
                  <a:xfrm>
                    <a:off x="2909" y="2397"/>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5364" name="Freeform 43"/>
                  <p:cNvSpPr>
                    <a:spLocks/>
                  </p:cNvSpPr>
                  <p:nvPr/>
                </p:nvSpPr>
                <p:spPr bwMode="auto">
                  <a:xfrm>
                    <a:off x="2689" y="2182"/>
                    <a:ext cx="1174" cy="215"/>
                  </a:xfrm>
                  <a:custGeom>
                    <a:avLst/>
                    <a:gdLst>
                      <a:gd name="T0" fmla="*/ 954 w 1174"/>
                      <a:gd name="T1" fmla="*/ 0 h 215"/>
                      <a:gd name="T2" fmla="*/ 0 w 1174"/>
                      <a:gd name="T3" fmla="*/ 0 h 215"/>
                      <a:gd name="T4" fmla="*/ 220 w 1174"/>
                      <a:gd name="T5" fmla="*/ 215 h 215"/>
                      <a:gd name="T6" fmla="*/ 1174 w 1174"/>
                      <a:gd name="T7" fmla="*/ 215 h 215"/>
                      <a:gd name="T8" fmla="*/ 954 w 1174"/>
                      <a:gd name="T9" fmla="*/ 0 h 215"/>
                      <a:gd name="T10" fmla="*/ 0 60000 65536"/>
                      <a:gd name="T11" fmla="*/ 0 60000 65536"/>
                      <a:gd name="T12" fmla="*/ 0 60000 65536"/>
                      <a:gd name="T13" fmla="*/ 0 60000 65536"/>
                      <a:gd name="T14" fmla="*/ 0 60000 65536"/>
                      <a:gd name="T15" fmla="*/ 0 w 1174"/>
                      <a:gd name="T16" fmla="*/ 0 h 215"/>
                      <a:gd name="T17" fmla="*/ 1174 w 1174"/>
                      <a:gd name="T18" fmla="*/ 215 h 215"/>
                    </a:gdLst>
                    <a:ahLst/>
                    <a:cxnLst>
                      <a:cxn ang="T10">
                        <a:pos x="T0" y="T1"/>
                      </a:cxn>
                      <a:cxn ang="T11">
                        <a:pos x="T2" y="T3"/>
                      </a:cxn>
                      <a:cxn ang="T12">
                        <a:pos x="T4" y="T5"/>
                      </a:cxn>
                      <a:cxn ang="T13">
                        <a:pos x="T6" y="T7"/>
                      </a:cxn>
                      <a:cxn ang="T14">
                        <a:pos x="T8" y="T9"/>
                      </a:cxn>
                    </a:cxnLst>
                    <a:rect l="T15" t="T16" r="T17" b="T18"/>
                    <a:pathLst>
                      <a:path w="1174" h="215">
                        <a:moveTo>
                          <a:pt x="954" y="0"/>
                        </a:moveTo>
                        <a:lnTo>
                          <a:pt x="0" y="0"/>
                        </a:lnTo>
                        <a:lnTo>
                          <a:pt x="220" y="215"/>
                        </a:lnTo>
                        <a:lnTo>
                          <a:pt x="1174" y="215"/>
                        </a:lnTo>
                        <a:lnTo>
                          <a:pt x="954"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8" name="Group 44"/>
                <p:cNvGrpSpPr>
                  <a:grpSpLocks/>
                </p:cNvGrpSpPr>
                <p:nvPr/>
              </p:nvGrpSpPr>
              <p:grpSpPr bwMode="auto">
                <a:xfrm>
                  <a:off x="2971" y="2464"/>
                  <a:ext cx="1173" cy="337"/>
                  <a:chOff x="2971" y="2464"/>
                  <a:chExt cx="1173" cy="337"/>
                </a:xfrm>
              </p:grpSpPr>
              <p:sp>
                <p:nvSpPr>
                  <p:cNvPr id="5355" name="Rectangle 45"/>
                  <p:cNvSpPr>
                    <a:spLocks noChangeArrowheads="1"/>
                  </p:cNvSpPr>
                  <p:nvPr/>
                </p:nvSpPr>
                <p:spPr bwMode="auto">
                  <a:xfrm>
                    <a:off x="2971" y="2464"/>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5356" name="Freeform 46"/>
                  <p:cNvSpPr>
                    <a:spLocks/>
                  </p:cNvSpPr>
                  <p:nvPr/>
                </p:nvSpPr>
                <p:spPr bwMode="auto">
                  <a:xfrm>
                    <a:off x="2971" y="2464"/>
                    <a:ext cx="220" cy="337"/>
                  </a:xfrm>
                  <a:custGeom>
                    <a:avLst/>
                    <a:gdLst>
                      <a:gd name="T0" fmla="*/ 0 w 220"/>
                      <a:gd name="T1" fmla="*/ 0 h 337"/>
                      <a:gd name="T2" fmla="*/ 220 w 220"/>
                      <a:gd name="T3" fmla="*/ 215 h 337"/>
                      <a:gd name="T4" fmla="*/ 220 w 220"/>
                      <a:gd name="T5" fmla="*/ 337 h 337"/>
                      <a:gd name="T6" fmla="*/ 0 w 220"/>
                      <a:gd name="T7" fmla="*/ 121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1"/>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5357" name="Freeform 47"/>
                  <p:cNvSpPr>
                    <a:spLocks/>
                  </p:cNvSpPr>
                  <p:nvPr/>
                </p:nvSpPr>
                <p:spPr bwMode="auto">
                  <a:xfrm>
                    <a:off x="3924" y="2464"/>
                    <a:ext cx="220" cy="337"/>
                  </a:xfrm>
                  <a:custGeom>
                    <a:avLst/>
                    <a:gdLst>
                      <a:gd name="T0" fmla="*/ 220 w 220"/>
                      <a:gd name="T1" fmla="*/ 215 h 337"/>
                      <a:gd name="T2" fmla="*/ 0 w 220"/>
                      <a:gd name="T3" fmla="*/ 0 h 337"/>
                      <a:gd name="T4" fmla="*/ 0 w 220"/>
                      <a:gd name="T5" fmla="*/ 121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1"/>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5358" name="Rectangle 48"/>
                  <p:cNvSpPr>
                    <a:spLocks noChangeArrowheads="1"/>
                  </p:cNvSpPr>
                  <p:nvPr/>
                </p:nvSpPr>
                <p:spPr bwMode="auto">
                  <a:xfrm>
                    <a:off x="3191" y="2679"/>
                    <a:ext cx="953" cy="122"/>
                  </a:xfrm>
                  <a:prstGeom prst="rect">
                    <a:avLst/>
                  </a:prstGeom>
                  <a:solidFill>
                    <a:srgbClr val="BDFFFF"/>
                  </a:solidFill>
                  <a:ln w="3175">
                    <a:solidFill>
                      <a:schemeClr val="bg2"/>
                    </a:solidFill>
                    <a:miter lim="800000"/>
                    <a:headEnd/>
                    <a:tailEnd/>
                  </a:ln>
                </p:spPr>
                <p:txBody>
                  <a:bodyPr/>
                  <a:lstStyle/>
                  <a:p>
                    <a:endParaRPr lang="en-US"/>
                  </a:p>
                </p:txBody>
              </p:sp>
              <p:sp>
                <p:nvSpPr>
                  <p:cNvPr id="5359" name="Freeform 49"/>
                  <p:cNvSpPr>
                    <a:spLocks/>
                  </p:cNvSpPr>
                  <p:nvPr/>
                </p:nvSpPr>
                <p:spPr bwMode="auto">
                  <a:xfrm>
                    <a:off x="2971" y="2464"/>
                    <a:ext cx="1173" cy="215"/>
                  </a:xfrm>
                  <a:custGeom>
                    <a:avLst/>
                    <a:gdLst>
                      <a:gd name="T0" fmla="*/ 953 w 1173"/>
                      <a:gd name="T1" fmla="*/ 0 h 215"/>
                      <a:gd name="T2" fmla="*/ 0 w 1173"/>
                      <a:gd name="T3" fmla="*/ 0 h 215"/>
                      <a:gd name="T4" fmla="*/ 220 w 1173"/>
                      <a:gd name="T5" fmla="*/ 215 h 215"/>
                      <a:gd name="T6" fmla="*/ 1173 w 1173"/>
                      <a:gd name="T7" fmla="*/ 215 h 215"/>
                      <a:gd name="T8" fmla="*/ 953 w 1173"/>
                      <a:gd name="T9" fmla="*/ 0 h 215"/>
                      <a:gd name="T10" fmla="*/ 0 60000 65536"/>
                      <a:gd name="T11" fmla="*/ 0 60000 65536"/>
                      <a:gd name="T12" fmla="*/ 0 60000 65536"/>
                      <a:gd name="T13" fmla="*/ 0 60000 65536"/>
                      <a:gd name="T14" fmla="*/ 0 60000 65536"/>
                      <a:gd name="T15" fmla="*/ 0 w 1173"/>
                      <a:gd name="T16" fmla="*/ 0 h 215"/>
                      <a:gd name="T17" fmla="*/ 1173 w 1173"/>
                      <a:gd name="T18" fmla="*/ 215 h 215"/>
                    </a:gdLst>
                    <a:ahLst/>
                    <a:cxnLst>
                      <a:cxn ang="T10">
                        <a:pos x="T0" y="T1"/>
                      </a:cxn>
                      <a:cxn ang="T11">
                        <a:pos x="T2" y="T3"/>
                      </a:cxn>
                      <a:cxn ang="T12">
                        <a:pos x="T4" y="T5"/>
                      </a:cxn>
                      <a:cxn ang="T13">
                        <a:pos x="T6" y="T7"/>
                      </a:cxn>
                      <a:cxn ang="T14">
                        <a:pos x="T8" y="T9"/>
                      </a:cxn>
                    </a:cxnLst>
                    <a:rect l="T15" t="T16" r="T17" b="T18"/>
                    <a:pathLst>
                      <a:path w="1173" h="215">
                        <a:moveTo>
                          <a:pt x="953" y="0"/>
                        </a:moveTo>
                        <a:lnTo>
                          <a:pt x="0" y="0"/>
                        </a:lnTo>
                        <a:lnTo>
                          <a:pt x="220" y="215"/>
                        </a:lnTo>
                        <a:lnTo>
                          <a:pt x="1173" y="215"/>
                        </a:lnTo>
                        <a:lnTo>
                          <a:pt x="953" y="0"/>
                        </a:lnTo>
                        <a:close/>
                      </a:path>
                    </a:pathLst>
                  </a:custGeom>
                  <a:solidFill>
                    <a:srgbClr val="BDFFFF"/>
                  </a:solidFill>
                  <a:ln w="3175">
                    <a:solidFill>
                      <a:schemeClr val="bg2"/>
                    </a:solidFill>
                    <a:prstDash val="solid"/>
                    <a:round/>
                    <a:headEnd/>
                    <a:tailEnd/>
                  </a:ln>
                </p:spPr>
                <p:txBody>
                  <a:bodyPr/>
                  <a:lstStyle/>
                  <a:p>
                    <a:endParaRPr lang="en-US"/>
                  </a:p>
                </p:txBody>
              </p:sp>
            </p:grpSp>
          </p:grpSp>
          <p:grpSp>
            <p:nvGrpSpPr>
              <p:cNvPr id="9" name="Group 50"/>
              <p:cNvGrpSpPr>
                <a:grpSpLocks/>
              </p:cNvGrpSpPr>
              <p:nvPr/>
            </p:nvGrpSpPr>
            <p:grpSpPr bwMode="auto">
              <a:xfrm>
                <a:off x="1549" y="2227"/>
                <a:ext cx="1174" cy="337"/>
                <a:chOff x="1549" y="2227"/>
                <a:chExt cx="1174" cy="337"/>
              </a:xfrm>
            </p:grpSpPr>
            <p:sp>
              <p:nvSpPr>
                <p:cNvPr id="5348" name="Rectangle 51"/>
                <p:cNvSpPr>
                  <a:spLocks noChangeArrowheads="1"/>
                </p:cNvSpPr>
                <p:nvPr/>
              </p:nvSpPr>
              <p:spPr bwMode="auto">
                <a:xfrm>
                  <a:off x="1549" y="2227"/>
                  <a:ext cx="954" cy="122"/>
                </a:xfrm>
                <a:prstGeom prst="rect">
                  <a:avLst/>
                </a:prstGeom>
                <a:solidFill>
                  <a:srgbClr val="BDFFFF"/>
                </a:solidFill>
                <a:ln w="3175">
                  <a:solidFill>
                    <a:schemeClr val="bg2"/>
                  </a:solidFill>
                  <a:miter lim="800000"/>
                  <a:headEnd/>
                  <a:tailEnd/>
                </a:ln>
              </p:spPr>
              <p:txBody>
                <a:bodyPr/>
                <a:lstStyle/>
                <a:p>
                  <a:endParaRPr lang="en-US"/>
                </a:p>
              </p:txBody>
            </p:sp>
            <p:sp>
              <p:nvSpPr>
                <p:cNvPr id="5349" name="Freeform 52"/>
                <p:cNvSpPr>
                  <a:spLocks/>
                </p:cNvSpPr>
                <p:nvPr/>
              </p:nvSpPr>
              <p:spPr bwMode="auto">
                <a:xfrm>
                  <a:off x="1549" y="2227"/>
                  <a:ext cx="221" cy="337"/>
                </a:xfrm>
                <a:custGeom>
                  <a:avLst/>
                  <a:gdLst>
                    <a:gd name="T0" fmla="*/ 0 w 221"/>
                    <a:gd name="T1" fmla="*/ 0 h 337"/>
                    <a:gd name="T2" fmla="*/ 221 w 221"/>
                    <a:gd name="T3" fmla="*/ 216 h 337"/>
                    <a:gd name="T4" fmla="*/ 221 w 221"/>
                    <a:gd name="T5" fmla="*/ 337 h 337"/>
                    <a:gd name="T6" fmla="*/ 0 w 221"/>
                    <a:gd name="T7" fmla="*/ 122 h 337"/>
                    <a:gd name="T8" fmla="*/ 0 w 221"/>
                    <a:gd name="T9" fmla="*/ 0 h 337"/>
                    <a:gd name="T10" fmla="*/ 0 60000 65536"/>
                    <a:gd name="T11" fmla="*/ 0 60000 65536"/>
                    <a:gd name="T12" fmla="*/ 0 60000 65536"/>
                    <a:gd name="T13" fmla="*/ 0 60000 65536"/>
                    <a:gd name="T14" fmla="*/ 0 60000 65536"/>
                    <a:gd name="T15" fmla="*/ 0 w 221"/>
                    <a:gd name="T16" fmla="*/ 0 h 337"/>
                    <a:gd name="T17" fmla="*/ 221 w 221"/>
                    <a:gd name="T18" fmla="*/ 337 h 337"/>
                  </a:gdLst>
                  <a:ahLst/>
                  <a:cxnLst>
                    <a:cxn ang="T10">
                      <a:pos x="T0" y="T1"/>
                    </a:cxn>
                    <a:cxn ang="T11">
                      <a:pos x="T2" y="T3"/>
                    </a:cxn>
                    <a:cxn ang="T12">
                      <a:pos x="T4" y="T5"/>
                    </a:cxn>
                    <a:cxn ang="T13">
                      <a:pos x="T6" y="T7"/>
                    </a:cxn>
                    <a:cxn ang="T14">
                      <a:pos x="T8" y="T9"/>
                    </a:cxn>
                  </a:cxnLst>
                  <a:rect l="T15" t="T16" r="T17" b="T18"/>
                  <a:pathLst>
                    <a:path w="221" h="337">
                      <a:moveTo>
                        <a:pt x="0" y="0"/>
                      </a:moveTo>
                      <a:lnTo>
                        <a:pt x="221" y="216"/>
                      </a:lnTo>
                      <a:lnTo>
                        <a:pt x="221" y="337"/>
                      </a:lnTo>
                      <a:lnTo>
                        <a:pt x="0" y="122"/>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5350" name="Freeform 53"/>
                <p:cNvSpPr>
                  <a:spLocks/>
                </p:cNvSpPr>
                <p:nvPr/>
              </p:nvSpPr>
              <p:spPr bwMode="auto">
                <a:xfrm>
                  <a:off x="2503" y="2227"/>
                  <a:ext cx="220" cy="337"/>
                </a:xfrm>
                <a:custGeom>
                  <a:avLst/>
                  <a:gdLst>
                    <a:gd name="T0" fmla="*/ 220 w 220"/>
                    <a:gd name="T1" fmla="*/ 216 h 337"/>
                    <a:gd name="T2" fmla="*/ 0 w 220"/>
                    <a:gd name="T3" fmla="*/ 0 h 337"/>
                    <a:gd name="T4" fmla="*/ 0 w 220"/>
                    <a:gd name="T5" fmla="*/ 122 h 337"/>
                    <a:gd name="T6" fmla="*/ 220 w 220"/>
                    <a:gd name="T7" fmla="*/ 337 h 337"/>
                    <a:gd name="T8" fmla="*/ 220 w 220"/>
                    <a:gd name="T9" fmla="*/ 216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6"/>
                      </a:moveTo>
                      <a:lnTo>
                        <a:pt x="0" y="0"/>
                      </a:lnTo>
                      <a:lnTo>
                        <a:pt x="0" y="122"/>
                      </a:lnTo>
                      <a:lnTo>
                        <a:pt x="220" y="337"/>
                      </a:lnTo>
                      <a:lnTo>
                        <a:pt x="220" y="216"/>
                      </a:lnTo>
                      <a:close/>
                    </a:path>
                  </a:pathLst>
                </a:custGeom>
                <a:solidFill>
                  <a:srgbClr val="BDFFFF"/>
                </a:solidFill>
                <a:ln w="3175">
                  <a:solidFill>
                    <a:schemeClr val="bg2"/>
                  </a:solidFill>
                  <a:prstDash val="solid"/>
                  <a:round/>
                  <a:headEnd/>
                  <a:tailEnd/>
                </a:ln>
              </p:spPr>
              <p:txBody>
                <a:bodyPr/>
                <a:lstStyle/>
                <a:p>
                  <a:endParaRPr lang="en-US"/>
                </a:p>
              </p:txBody>
            </p:sp>
            <p:sp>
              <p:nvSpPr>
                <p:cNvPr id="5351" name="Rectangle 54"/>
                <p:cNvSpPr>
                  <a:spLocks noChangeArrowheads="1"/>
                </p:cNvSpPr>
                <p:nvPr/>
              </p:nvSpPr>
              <p:spPr bwMode="auto">
                <a:xfrm>
                  <a:off x="1770" y="2443"/>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5352" name="Freeform 55"/>
                <p:cNvSpPr>
                  <a:spLocks/>
                </p:cNvSpPr>
                <p:nvPr/>
              </p:nvSpPr>
              <p:spPr bwMode="auto">
                <a:xfrm>
                  <a:off x="1549" y="2227"/>
                  <a:ext cx="1174" cy="216"/>
                </a:xfrm>
                <a:custGeom>
                  <a:avLst/>
                  <a:gdLst>
                    <a:gd name="T0" fmla="*/ 954 w 1174"/>
                    <a:gd name="T1" fmla="*/ 0 h 216"/>
                    <a:gd name="T2" fmla="*/ 0 w 1174"/>
                    <a:gd name="T3" fmla="*/ 0 h 216"/>
                    <a:gd name="T4" fmla="*/ 221 w 1174"/>
                    <a:gd name="T5" fmla="*/ 216 h 216"/>
                    <a:gd name="T6" fmla="*/ 1174 w 1174"/>
                    <a:gd name="T7" fmla="*/ 216 h 216"/>
                    <a:gd name="T8" fmla="*/ 954 w 1174"/>
                    <a:gd name="T9" fmla="*/ 0 h 216"/>
                    <a:gd name="T10" fmla="*/ 0 60000 65536"/>
                    <a:gd name="T11" fmla="*/ 0 60000 65536"/>
                    <a:gd name="T12" fmla="*/ 0 60000 65536"/>
                    <a:gd name="T13" fmla="*/ 0 60000 65536"/>
                    <a:gd name="T14" fmla="*/ 0 60000 65536"/>
                    <a:gd name="T15" fmla="*/ 0 w 1174"/>
                    <a:gd name="T16" fmla="*/ 0 h 216"/>
                    <a:gd name="T17" fmla="*/ 1174 w 1174"/>
                    <a:gd name="T18" fmla="*/ 216 h 216"/>
                  </a:gdLst>
                  <a:ahLst/>
                  <a:cxnLst>
                    <a:cxn ang="T10">
                      <a:pos x="T0" y="T1"/>
                    </a:cxn>
                    <a:cxn ang="T11">
                      <a:pos x="T2" y="T3"/>
                    </a:cxn>
                    <a:cxn ang="T12">
                      <a:pos x="T4" y="T5"/>
                    </a:cxn>
                    <a:cxn ang="T13">
                      <a:pos x="T6" y="T7"/>
                    </a:cxn>
                    <a:cxn ang="T14">
                      <a:pos x="T8" y="T9"/>
                    </a:cxn>
                  </a:cxnLst>
                  <a:rect l="T15" t="T16" r="T17" b="T18"/>
                  <a:pathLst>
                    <a:path w="1174" h="216">
                      <a:moveTo>
                        <a:pt x="954" y="0"/>
                      </a:moveTo>
                      <a:lnTo>
                        <a:pt x="0" y="0"/>
                      </a:lnTo>
                      <a:lnTo>
                        <a:pt x="221" y="216"/>
                      </a:lnTo>
                      <a:lnTo>
                        <a:pt x="1174" y="216"/>
                      </a:lnTo>
                      <a:lnTo>
                        <a:pt x="954"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0" name="Group 56"/>
              <p:cNvGrpSpPr>
                <a:grpSpLocks/>
              </p:cNvGrpSpPr>
              <p:nvPr/>
            </p:nvGrpSpPr>
            <p:grpSpPr bwMode="auto">
              <a:xfrm>
                <a:off x="1786" y="2464"/>
                <a:ext cx="1173" cy="337"/>
                <a:chOff x="1786" y="2464"/>
                <a:chExt cx="1173" cy="337"/>
              </a:xfrm>
            </p:grpSpPr>
            <p:sp>
              <p:nvSpPr>
                <p:cNvPr id="5343" name="Rectangle 57"/>
                <p:cNvSpPr>
                  <a:spLocks noChangeArrowheads="1"/>
                </p:cNvSpPr>
                <p:nvPr/>
              </p:nvSpPr>
              <p:spPr bwMode="auto">
                <a:xfrm>
                  <a:off x="1786" y="2464"/>
                  <a:ext cx="953" cy="121"/>
                </a:xfrm>
                <a:prstGeom prst="rect">
                  <a:avLst/>
                </a:prstGeom>
                <a:solidFill>
                  <a:srgbClr val="BDFFFF"/>
                </a:solidFill>
                <a:ln w="3175">
                  <a:solidFill>
                    <a:schemeClr val="bg2"/>
                  </a:solidFill>
                  <a:miter lim="800000"/>
                  <a:headEnd/>
                  <a:tailEnd/>
                </a:ln>
              </p:spPr>
              <p:txBody>
                <a:bodyPr/>
                <a:lstStyle/>
                <a:p>
                  <a:endParaRPr lang="en-US"/>
                </a:p>
              </p:txBody>
            </p:sp>
            <p:sp>
              <p:nvSpPr>
                <p:cNvPr id="5344" name="Freeform 58"/>
                <p:cNvSpPr>
                  <a:spLocks/>
                </p:cNvSpPr>
                <p:nvPr/>
              </p:nvSpPr>
              <p:spPr bwMode="auto">
                <a:xfrm>
                  <a:off x="1786" y="2464"/>
                  <a:ext cx="220" cy="337"/>
                </a:xfrm>
                <a:custGeom>
                  <a:avLst/>
                  <a:gdLst>
                    <a:gd name="T0" fmla="*/ 0 w 220"/>
                    <a:gd name="T1" fmla="*/ 0 h 337"/>
                    <a:gd name="T2" fmla="*/ 220 w 220"/>
                    <a:gd name="T3" fmla="*/ 215 h 337"/>
                    <a:gd name="T4" fmla="*/ 220 w 220"/>
                    <a:gd name="T5" fmla="*/ 337 h 337"/>
                    <a:gd name="T6" fmla="*/ 0 w 220"/>
                    <a:gd name="T7" fmla="*/ 121 h 337"/>
                    <a:gd name="T8" fmla="*/ 0 w 220"/>
                    <a:gd name="T9" fmla="*/ 0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0" y="0"/>
                      </a:moveTo>
                      <a:lnTo>
                        <a:pt x="220" y="215"/>
                      </a:lnTo>
                      <a:lnTo>
                        <a:pt x="220" y="337"/>
                      </a:lnTo>
                      <a:lnTo>
                        <a:pt x="0" y="121"/>
                      </a:lnTo>
                      <a:lnTo>
                        <a:pt x="0" y="0"/>
                      </a:lnTo>
                      <a:close/>
                    </a:path>
                  </a:pathLst>
                </a:custGeom>
                <a:solidFill>
                  <a:srgbClr val="BDFFFF"/>
                </a:solidFill>
                <a:ln w="3175">
                  <a:solidFill>
                    <a:schemeClr val="bg2"/>
                  </a:solidFill>
                  <a:prstDash val="solid"/>
                  <a:round/>
                  <a:headEnd/>
                  <a:tailEnd/>
                </a:ln>
              </p:spPr>
              <p:txBody>
                <a:bodyPr/>
                <a:lstStyle/>
                <a:p>
                  <a:endParaRPr lang="en-US"/>
                </a:p>
              </p:txBody>
            </p:sp>
            <p:sp>
              <p:nvSpPr>
                <p:cNvPr id="5345" name="Freeform 59"/>
                <p:cNvSpPr>
                  <a:spLocks/>
                </p:cNvSpPr>
                <p:nvPr/>
              </p:nvSpPr>
              <p:spPr bwMode="auto">
                <a:xfrm>
                  <a:off x="2739" y="2464"/>
                  <a:ext cx="220" cy="337"/>
                </a:xfrm>
                <a:custGeom>
                  <a:avLst/>
                  <a:gdLst>
                    <a:gd name="T0" fmla="*/ 220 w 220"/>
                    <a:gd name="T1" fmla="*/ 215 h 337"/>
                    <a:gd name="T2" fmla="*/ 0 w 220"/>
                    <a:gd name="T3" fmla="*/ 0 h 337"/>
                    <a:gd name="T4" fmla="*/ 0 w 220"/>
                    <a:gd name="T5" fmla="*/ 121 h 337"/>
                    <a:gd name="T6" fmla="*/ 220 w 220"/>
                    <a:gd name="T7" fmla="*/ 337 h 337"/>
                    <a:gd name="T8" fmla="*/ 220 w 220"/>
                    <a:gd name="T9" fmla="*/ 215 h 337"/>
                    <a:gd name="T10" fmla="*/ 0 60000 65536"/>
                    <a:gd name="T11" fmla="*/ 0 60000 65536"/>
                    <a:gd name="T12" fmla="*/ 0 60000 65536"/>
                    <a:gd name="T13" fmla="*/ 0 60000 65536"/>
                    <a:gd name="T14" fmla="*/ 0 60000 65536"/>
                    <a:gd name="T15" fmla="*/ 0 w 220"/>
                    <a:gd name="T16" fmla="*/ 0 h 337"/>
                    <a:gd name="T17" fmla="*/ 220 w 220"/>
                    <a:gd name="T18" fmla="*/ 337 h 337"/>
                  </a:gdLst>
                  <a:ahLst/>
                  <a:cxnLst>
                    <a:cxn ang="T10">
                      <a:pos x="T0" y="T1"/>
                    </a:cxn>
                    <a:cxn ang="T11">
                      <a:pos x="T2" y="T3"/>
                    </a:cxn>
                    <a:cxn ang="T12">
                      <a:pos x="T4" y="T5"/>
                    </a:cxn>
                    <a:cxn ang="T13">
                      <a:pos x="T6" y="T7"/>
                    </a:cxn>
                    <a:cxn ang="T14">
                      <a:pos x="T8" y="T9"/>
                    </a:cxn>
                  </a:cxnLst>
                  <a:rect l="T15" t="T16" r="T17" b="T18"/>
                  <a:pathLst>
                    <a:path w="220" h="337">
                      <a:moveTo>
                        <a:pt x="220" y="215"/>
                      </a:moveTo>
                      <a:lnTo>
                        <a:pt x="0" y="0"/>
                      </a:lnTo>
                      <a:lnTo>
                        <a:pt x="0" y="121"/>
                      </a:lnTo>
                      <a:lnTo>
                        <a:pt x="220" y="337"/>
                      </a:lnTo>
                      <a:lnTo>
                        <a:pt x="220" y="215"/>
                      </a:lnTo>
                      <a:close/>
                    </a:path>
                  </a:pathLst>
                </a:custGeom>
                <a:solidFill>
                  <a:srgbClr val="BDFFFF"/>
                </a:solidFill>
                <a:ln w="3175">
                  <a:solidFill>
                    <a:schemeClr val="bg2"/>
                  </a:solidFill>
                  <a:prstDash val="solid"/>
                  <a:round/>
                  <a:headEnd/>
                  <a:tailEnd/>
                </a:ln>
              </p:spPr>
              <p:txBody>
                <a:bodyPr/>
                <a:lstStyle/>
                <a:p>
                  <a:endParaRPr lang="en-US"/>
                </a:p>
              </p:txBody>
            </p:sp>
            <p:sp>
              <p:nvSpPr>
                <p:cNvPr id="5346" name="Rectangle 60"/>
                <p:cNvSpPr>
                  <a:spLocks noChangeArrowheads="1"/>
                </p:cNvSpPr>
                <p:nvPr/>
              </p:nvSpPr>
              <p:spPr bwMode="auto">
                <a:xfrm>
                  <a:off x="2006" y="2679"/>
                  <a:ext cx="953" cy="122"/>
                </a:xfrm>
                <a:prstGeom prst="rect">
                  <a:avLst/>
                </a:prstGeom>
                <a:solidFill>
                  <a:srgbClr val="BDFFFF"/>
                </a:solidFill>
                <a:ln w="3175">
                  <a:solidFill>
                    <a:schemeClr val="bg2"/>
                  </a:solidFill>
                  <a:miter lim="800000"/>
                  <a:headEnd/>
                  <a:tailEnd/>
                </a:ln>
              </p:spPr>
              <p:txBody>
                <a:bodyPr/>
                <a:lstStyle/>
                <a:p>
                  <a:endParaRPr lang="en-US"/>
                </a:p>
              </p:txBody>
            </p:sp>
            <p:sp>
              <p:nvSpPr>
                <p:cNvPr id="5347" name="Freeform 61"/>
                <p:cNvSpPr>
                  <a:spLocks/>
                </p:cNvSpPr>
                <p:nvPr/>
              </p:nvSpPr>
              <p:spPr bwMode="auto">
                <a:xfrm>
                  <a:off x="1786" y="2464"/>
                  <a:ext cx="1173" cy="215"/>
                </a:xfrm>
                <a:custGeom>
                  <a:avLst/>
                  <a:gdLst>
                    <a:gd name="T0" fmla="*/ 953 w 1173"/>
                    <a:gd name="T1" fmla="*/ 0 h 215"/>
                    <a:gd name="T2" fmla="*/ 0 w 1173"/>
                    <a:gd name="T3" fmla="*/ 0 h 215"/>
                    <a:gd name="T4" fmla="*/ 220 w 1173"/>
                    <a:gd name="T5" fmla="*/ 215 h 215"/>
                    <a:gd name="T6" fmla="*/ 1173 w 1173"/>
                    <a:gd name="T7" fmla="*/ 215 h 215"/>
                    <a:gd name="T8" fmla="*/ 953 w 1173"/>
                    <a:gd name="T9" fmla="*/ 0 h 215"/>
                    <a:gd name="T10" fmla="*/ 0 60000 65536"/>
                    <a:gd name="T11" fmla="*/ 0 60000 65536"/>
                    <a:gd name="T12" fmla="*/ 0 60000 65536"/>
                    <a:gd name="T13" fmla="*/ 0 60000 65536"/>
                    <a:gd name="T14" fmla="*/ 0 60000 65536"/>
                    <a:gd name="T15" fmla="*/ 0 w 1173"/>
                    <a:gd name="T16" fmla="*/ 0 h 215"/>
                    <a:gd name="T17" fmla="*/ 1173 w 1173"/>
                    <a:gd name="T18" fmla="*/ 215 h 215"/>
                  </a:gdLst>
                  <a:ahLst/>
                  <a:cxnLst>
                    <a:cxn ang="T10">
                      <a:pos x="T0" y="T1"/>
                    </a:cxn>
                    <a:cxn ang="T11">
                      <a:pos x="T2" y="T3"/>
                    </a:cxn>
                    <a:cxn ang="T12">
                      <a:pos x="T4" y="T5"/>
                    </a:cxn>
                    <a:cxn ang="T13">
                      <a:pos x="T6" y="T7"/>
                    </a:cxn>
                    <a:cxn ang="T14">
                      <a:pos x="T8" y="T9"/>
                    </a:cxn>
                  </a:cxnLst>
                  <a:rect l="T15" t="T16" r="T17" b="T18"/>
                  <a:pathLst>
                    <a:path w="1173" h="215">
                      <a:moveTo>
                        <a:pt x="953" y="0"/>
                      </a:moveTo>
                      <a:lnTo>
                        <a:pt x="0" y="0"/>
                      </a:lnTo>
                      <a:lnTo>
                        <a:pt x="220" y="215"/>
                      </a:lnTo>
                      <a:lnTo>
                        <a:pt x="1173" y="215"/>
                      </a:lnTo>
                      <a:lnTo>
                        <a:pt x="953" y="0"/>
                      </a:lnTo>
                      <a:close/>
                    </a:path>
                  </a:pathLst>
                </a:custGeom>
                <a:solidFill>
                  <a:srgbClr val="BDFFFF"/>
                </a:solidFill>
                <a:ln w="3175">
                  <a:solidFill>
                    <a:schemeClr val="bg2"/>
                  </a:solidFill>
                  <a:prstDash val="solid"/>
                  <a:round/>
                  <a:headEnd/>
                  <a:tailEnd/>
                </a:ln>
              </p:spPr>
              <p:txBody>
                <a:bodyPr/>
                <a:lstStyle/>
                <a:p>
                  <a:endParaRPr lang="en-US"/>
                </a:p>
              </p:txBody>
            </p:sp>
          </p:grpSp>
          <p:grpSp>
            <p:nvGrpSpPr>
              <p:cNvPr id="11" name="Group 62"/>
              <p:cNvGrpSpPr>
                <a:grpSpLocks/>
              </p:cNvGrpSpPr>
              <p:nvPr/>
            </p:nvGrpSpPr>
            <p:grpSpPr bwMode="auto">
              <a:xfrm>
                <a:off x="1593" y="2122"/>
                <a:ext cx="2521" cy="554"/>
                <a:chOff x="1593" y="2122"/>
                <a:chExt cx="2521" cy="554"/>
              </a:xfrm>
            </p:grpSpPr>
            <p:grpSp>
              <p:nvGrpSpPr>
                <p:cNvPr id="12" name="Group 63"/>
                <p:cNvGrpSpPr>
                  <a:grpSpLocks/>
                </p:cNvGrpSpPr>
                <p:nvPr/>
              </p:nvGrpSpPr>
              <p:grpSpPr bwMode="auto">
                <a:xfrm>
                  <a:off x="2720" y="2122"/>
                  <a:ext cx="1394" cy="554"/>
                  <a:chOff x="2720" y="2122"/>
                  <a:chExt cx="1394" cy="554"/>
                </a:xfrm>
              </p:grpSpPr>
              <p:sp>
                <p:nvSpPr>
                  <p:cNvPr id="5338" name="Freeform 64"/>
                  <p:cNvSpPr>
                    <a:spLocks/>
                  </p:cNvSpPr>
                  <p:nvPr/>
                </p:nvSpPr>
                <p:spPr bwMode="auto">
                  <a:xfrm>
                    <a:off x="2720" y="2122"/>
                    <a:ext cx="955" cy="123"/>
                  </a:xfrm>
                  <a:custGeom>
                    <a:avLst/>
                    <a:gdLst>
                      <a:gd name="T0" fmla="*/ 955 w 955"/>
                      <a:gd name="T1" fmla="*/ 2 h 123"/>
                      <a:gd name="T2" fmla="*/ 0 w 955"/>
                      <a:gd name="T3" fmla="*/ 0 h 123"/>
                      <a:gd name="T4" fmla="*/ 0 w 955"/>
                      <a:gd name="T5" fmla="*/ 122 h 123"/>
                      <a:gd name="T6" fmla="*/ 955 w 955"/>
                      <a:gd name="T7" fmla="*/ 123 h 123"/>
                      <a:gd name="T8" fmla="*/ 955 w 955"/>
                      <a:gd name="T9" fmla="*/ 2 h 123"/>
                      <a:gd name="T10" fmla="*/ 0 60000 65536"/>
                      <a:gd name="T11" fmla="*/ 0 60000 65536"/>
                      <a:gd name="T12" fmla="*/ 0 60000 65536"/>
                      <a:gd name="T13" fmla="*/ 0 60000 65536"/>
                      <a:gd name="T14" fmla="*/ 0 60000 65536"/>
                      <a:gd name="T15" fmla="*/ 0 w 955"/>
                      <a:gd name="T16" fmla="*/ 0 h 123"/>
                      <a:gd name="T17" fmla="*/ 955 w 955"/>
                      <a:gd name="T18" fmla="*/ 123 h 123"/>
                    </a:gdLst>
                    <a:ahLst/>
                    <a:cxnLst>
                      <a:cxn ang="T10">
                        <a:pos x="T0" y="T1"/>
                      </a:cxn>
                      <a:cxn ang="T11">
                        <a:pos x="T2" y="T3"/>
                      </a:cxn>
                      <a:cxn ang="T12">
                        <a:pos x="T4" y="T5"/>
                      </a:cxn>
                      <a:cxn ang="T13">
                        <a:pos x="T6" y="T7"/>
                      </a:cxn>
                      <a:cxn ang="T14">
                        <a:pos x="T8" y="T9"/>
                      </a:cxn>
                    </a:cxnLst>
                    <a:rect l="T15" t="T16" r="T17" b="T18"/>
                    <a:pathLst>
                      <a:path w="955" h="123">
                        <a:moveTo>
                          <a:pt x="955" y="2"/>
                        </a:moveTo>
                        <a:lnTo>
                          <a:pt x="0" y="0"/>
                        </a:lnTo>
                        <a:lnTo>
                          <a:pt x="0" y="122"/>
                        </a:lnTo>
                        <a:lnTo>
                          <a:pt x="955" y="123"/>
                        </a:lnTo>
                        <a:lnTo>
                          <a:pt x="955" y="2"/>
                        </a:lnTo>
                        <a:close/>
                      </a:path>
                    </a:pathLst>
                  </a:custGeom>
                  <a:solidFill>
                    <a:srgbClr val="E6E6E6"/>
                  </a:solidFill>
                  <a:ln w="4763">
                    <a:solidFill>
                      <a:schemeClr val="bg2"/>
                    </a:solidFill>
                    <a:prstDash val="solid"/>
                    <a:round/>
                    <a:headEnd/>
                    <a:tailEnd/>
                  </a:ln>
                </p:spPr>
                <p:txBody>
                  <a:bodyPr/>
                  <a:lstStyle/>
                  <a:p>
                    <a:endParaRPr lang="en-US"/>
                  </a:p>
                </p:txBody>
              </p:sp>
              <p:sp>
                <p:nvSpPr>
                  <p:cNvPr id="5339" name="Freeform 65"/>
                  <p:cNvSpPr>
                    <a:spLocks/>
                  </p:cNvSpPr>
                  <p:nvPr/>
                </p:nvSpPr>
                <p:spPr bwMode="auto">
                  <a:xfrm>
                    <a:off x="2720" y="2122"/>
                    <a:ext cx="903" cy="552"/>
                  </a:xfrm>
                  <a:custGeom>
                    <a:avLst/>
                    <a:gdLst>
                      <a:gd name="T0" fmla="*/ 0 w 903"/>
                      <a:gd name="T1" fmla="*/ 0 h 552"/>
                      <a:gd name="T2" fmla="*/ 903 w 903"/>
                      <a:gd name="T3" fmla="*/ 431 h 552"/>
                      <a:gd name="T4" fmla="*/ 903 w 903"/>
                      <a:gd name="T5" fmla="*/ 552 h 552"/>
                      <a:gd name="T6" fmla="*/ 0 w 903"/>
                      <a:gd name="T7" fmla="*/ 122 h 552"/>
                      <a:gd name="T8" fmla="*/ 0 w 903"/>
                      <a:gd name="T9" fmla="*/ 0 h 552"/>
                      <a:gd name="T10" fmla="*/ 0 60000 65536"/>
                      <a:gd name="T11" fmla="*/ 0 60000 65536"/>
                      <a:gd name="T12" fmla="*/ 0 60000 65536"/>
                      <a:gd name="T13" fmla="*/ 0 60000 65536"/>
                      <a:gd name="T14" fmla="*/ 0 60000 65536"/>
                      <a:gd name="T15" fmla="*/ 0 w 903"/>
                      <a:gd name="T16" fmla="*/ 0 h 552"/>
                      <a:gd name="T17" fmla="*/ 903 w 903"/>
                      <a:gd name="T18" fmla="*/ 552 h 552"/>
                    </a:gdLst>
                    <a:ahLst/>
                    <a:cxnLst>
                      <a:cxn ang="T10">
                        <a:pos x="T0" y="T1"/>
                      </a:cxn>
                      <a:cxn ang="T11">
                        <a:pos x="T2" y="T3"/>
                      </a:cxn>
                      <a:cxn ang="T12">
                        <a:pos x="T4" y="T5"/>
                      </a:cxn>
                      <a:cxn ang="T13">
                        <a:pos x="T6" y="T7"/>
                      </a:cxn>
                      <a:cxn ang="T14">
                        <a:pos x="T8" y="T9"/>
                      </a:cxn>
                    </a:cxnLst>
                    <a:rect l="T15" t="T16" r="T17" b="T18"/>
                    <a:pathLst>
                      <a:path w="903" h="552">
                        <a:moveTo>
                          <a:pt x="0" y="0"/>
                        </a:moveTo>
                        <a:lnTo>
                          <a:pt x="903" y="431"/>
                        </a:lnTo>
                        <a:lnTo>
                          <a:pt x="903" y="552"/>
                        </a:lnTo>
                        <a:lnTo>
                          <a:pt x="0" y="122"/>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5340" name="Freeform 66"/>
                  <p:cNvSpPr>
                    <a:spLocks/>
                  </p:cNvSpPr>
                  <p:nvPr/>
                </p:nvSpPr>
                <p:spPr bwMode="auto">
                  <a:xfrm>
                    <a:off x="3675" y="2124"/>
                    <a:ext cx="439" cy="552"/>
                  </a:xfrm>
                  <a:custGeom>
                    <a:avLst/>
                    <a:gdLst>
                      <a:gd name="T0" fmla="*/ 439 w 439"/>
                      <a:gd name="T1" fmla="*/ 431 h 552"/>
                      <a:gd name="T2" fmla="*/ 0 w 439"/>
                      <a:gd name="T3" fmla="*/ 0 h 552"/>
                      <a:gd name="T4" fmla="*/ 0 w 439"/>
                      <a:gd name="T5" fmla="*/ 121 h 552"/>
                      <a:gd name="T6" fmla="*/ 439 w 439"/>
                      <a:gd name="T7" fmla="*/ 552 h 552"/>
                      <a:gd name="T8" fmla="*/ 439 w 439"/>
                      <a:gd name="T9" fmla="*/ 431 h 552"/>
                      <a:gd name="T10" fmla="*/ 0 60000 65536"/>
                      <a:gd name="T11" fmla="*/ 0 60000 65536"/>
                      <a:gd name="T12" fmla="*/ 0 60000 65536"/>
                      <a:gd name="T13" fmla="*/ 0 60000 65536"/>
                      <a:gd name="T14" fmla="*/ 0 60000 65536"/>
                      <a:gd name="T15" fmla="*/ 0 w 439"/>
                      <a:gd name="T16" fmla="*/ 0 h 552"/>
                      <a:gd name="T17" fmla="*/ 439 w 439"/>
                      <a:gd name="T18" fmla="*/ 552 h 552"/>
                    </a:gdLst>
                    <a:ahLst/>
                    <a:cxnLst>
                      <a:cxn ang="T10">
                        <a:pos x="T0" y="T1"/>
                      </a:cxn>
                      <a:cxn ang="T11">
                        <a:pos x="T2" y="T3"/>
                      </a:cxn>
                      <a:cxn ang="T12">
                        <a:pos x="T4" y="T5"/>
                      </a:cxn>
                      <a:cxn ang="T13">
                        <a:pos x="T6" y="T7"/>
                      </a:cxn>
                      <a:cxn ang="T14">
                        <a:pos x="T8" y="T9"/>
                      </a:cxn>
                    </a:cxnLst>
                    <a:rect l="T15" t="T16" r="T17" b="T18"/>
                    <a:pathLst>
                      <a:path w="439" h="552">
                        <a:moveTo>
                          <a:pt x="439" y="431"/>
                        </a:moveTo>
                        <a:lnTo>
                          <a:pt x="0" y="0"/>
                        </a:lnTo>
                        <a:lnTo>
                          <a:pt x="0" y="121"/>
                        </a:lnTo>
                        <a:lnTo>
                          <a:pt x="439" y="552"/>
                        </a:lnTo>
                        <a:lnTo>
                          <a:pt x="439" y="431"/>
                        </a:lnTo>
                        <a:close/>
                      </a:path>
                    </a:pathLst>
                  </a:custGeom>
                  <a:solidFill>
                    <a:srgbClr val="E6E6E6"/>
                  </a:solidFill>
                  <a:ln w="4763">
                    <a:solidFill>
                      <a:schemeClr val="bg2"/>
                    </a:solidFill>
                    <a:prstDash val="solid"/>
                    <a:round/>
                    <a:headEnd/>
                    <a:tailEnd/>
                  </a:ln>
                </p:spPr>
                <p:txBody>
                  <a:bodyPr/>
                  <a:lstStyle/>
                  <a:p>
                    <a:endParaRPr lang="en-US"/>
                  </a:p>
                </p:txBody>
              </p:sp>
              <p:sp>
                <p:nvSpPr>
                  <p:cNvPr id="5341" name="Freeform 67"/>
                  <p:cNvSpPr>
                    <a:spLocks/>
                  </p:cNvSpPr>
                  <p:nvPr/>
                </p:nvSpPr>
                <p:spPr bwMode="auto">
                  <a:xfrm>
                    <a:off x="3623" y="2553"/>
                    <a:ext cx="491" cy="123"/>
                  </a:xfrm>
                  <a:custGeom>
                    <a:avLst/>
                    <a:gdLst>
                      <a:gd name="T0" fmla="*/ 0 w 491"/>
                      <a:gd name="T1" fmla="*/ 0 h 123"/>
                      <a:gd name="T2" fmla="*/ 491 w 491"/>
                      <a:gd name="T3" fmla="*/ 2 h 123"/>
                      <a:gd name="T4" fmla="*/ 491 w 491"/>
                      <a:gd name="T5" fmla="*/ 123 h 123"/>
                      <a:gd name="T6" fmla="*/ 0 w 491"/>
                      <a:gd name="T7" fmla="*/ 121 h 123"/>
                      <a:gd name="T8" fmla="*/ 0 w 491"/>
                      <a:gd name="T9" fmla="*/ 0 h 123"/>
                      <a:gd name="T10" fmla="*/ 0 60000 65536"/>
                      <a:gd name="T11" fmla="*/ 0 60000 65536"/>
                      <a:gd name="T12" fmla="*/ 0 60000 65536"/>
                      <a:gd name="T13" fmla="*/ 0 60000 65536"/>
                      <a:gd name="T14" fmla="*/ 0 60000 65536"/>
                      <a:gd name="T15" fmla="*/ 0 w 491"/>
                      <a:gd name="T16" fmla="*/ 0 h 123"/>
                      <a:gd name="T17" fmla="*/ 491 w 491"/>
                      <a:gd name="T18" fmla="*/ 123 h 123"/>
                    </a:gdLst>
                    <a:ahLst/>
                    <a:cxnLst>
                      <a:cxn ang="T10">
                        <a:pos x="T0" y="T1"/>
                      </a:cxn>
                      <a:cxn ang="T11">
                        <a:pos x="T2" y="T3"/>
                      </a:cxn>
                      <a:cxn ang="T12">
                        <a:pos x="T4" y="T5"/>
                      </a:cxn>
                      <a:cxn ang="T13">
                        <a:pos x="T6" y="T7"/>
                      </a:cxn>
                      <a:cxn ang="T14">
                        <a:pos x="T8" y="T9"/>
                      </a:cxn>
                    </a:cxnLst>
                    <a:rect l="T15" t="T16" r="T17" b="T18"/>
                    <a:pathLst>
                      <a:path w="491" h="123">
                        <a:moveTo>
                          <a:pt x="0" y="0"/>
                        </a:moveTo>
                        <a:lnTo>
                          <a:pt x="491" y="2"/>
                        </a:lnTo>
                        <a:lnTo>
                          <a:pt x="491" y="123"/>
                        </a:lnTo>
                        <a:lnTo>
                          <a:pt x="0" y="121"/>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5342" name="Freeform 68"/>
                  <p:cNvSpPr>
                    <a:spLocks/>
                  </p:cNvSpPr>
                  <p:nvPr/>
                </p:nvSpPr>
                <p:spPr bwMode="auto">
                  <a:xfrm>
                    <a:off x="2720" y="2122"/>
                    <a:ext cx="1394" cy="433"/>
                  </a:xfrm>
                  <a:custGeom>
                    <a:avLst/>
                    <a:gdLst>
                      <a:gd name="T0" fmla="*/ 955 w 1394"/>
                      <a:gd name="T1" fmla="*/ 2 h 433"/>
                      <a:gd name="T2" fmla="*/ 0 w 1394"/>
                      <a:gd name="T3" fmla="*/ 0 h 433"/>
                      <a:gd name="T4" fmla="*/ 903 w 1394"/>
                      <a:gd name="T5" fmla="*/ 431 h 433"/>
                      <a:gd name="T6" fmla="*/ 1394 w 1394"/>
                      <a:gd name="T7" fmla="*/ 433 h 433"/>
                      <a:gd name="T8" fmla="*/ 955 w 1394"/>
                      <a:gd name="T9" fmla="*/ 2 h 433"/>
                      <a:gd name="T10" fmla="*/ 0 60000 65536"/>
                      <a:gd name="T11" fmla="*/ 0 60000 65536"/>
                      <a:gd name="T12" fmla="*/ 0 60000 65536"/>
                      <a:gd name="T13" fmla="*/ 0 60000 65536"/>
                      <a:gd name="T14" fmla="*/ 0 60000 65536"/>
                      <a:gd name="T15" fmla="*/ 0 w 1394"/>
                      <a:gd name="T16" fmla="*/ 0 h 433"/>
                      <a:gd name="T17" fmla="*/ 1394 w 1394"/>
                      <a:gd name="T18" fmla="*/ 433 h 433"/>
                    </a:gdLst>
                    <a:ahLst/>
                    <a:cxnLst>
                      <a:cxn ang="T10">
                        <a:pos x="T0" y="T1"/>
                      </a:cxn>
                      <a:cxn ang="T11">
                        <a:pos x="T2" y="T3"/>
                      </a:cxn>
                      <a:cxn ang="T12">
                        <a:pos x="T4" y="T5"/>
                      </a:cxn>
                      <a:cxn ang="T13">
                        <a:pos x="T6" y="T7"/>
                      </a:cxn>
                      <a:cxn ang="T14">
                        <a:pos x="T8" y="T9"/>
                      </a:cxn>
                    </a:cxnLst>
                    <a:rect l="T15" t="T16" r="T17" b="T18"/>
                    <a:pathLst>
                      <a:path w="1394" h="433">
                        <a:moveTo>
                          <a:pt x="955" y="2"/>
                        </a:moveTo>
                        <a:lnTo>
                          <a:pt x="0" y="0"/>
                        </a:lnTo>
                        <a:lnTo>
                          <a:pt x="903" y="431"/>
                        </a:lnTo>
                        <a:lnTo>
                          <a:pt x="1394" y="433"/>
                        </a:lnTo>
                        <a:lnTo>
                          <a:pt x="955" y="2"/>
                        </a:lnTo>
                        <a:close/>
                      </a:path>
                    </a:pathLst>
                  </a:custGeom>
                  <a:solidFill>
                    <a:srgbClr val="E6E6E6"/>
                  </a:solidFill>
                  <a:ln w="4763">
                    <a:solidFill>
                      <a:schemeClr val="bg2"/>
                    </a:solidFill>
                    <a:prstDash val="solid"/>
                    <a:round/>
                    <a:headEnd/>
                    <a:tailEnd/>
                  </a:ln>
                </p:spPr>
                <p:txBody>
                  <a:bodyPr/>
                  <a:lstStyle/>
                  <a:p>
                    <a:endParaRPr lang="en-US"/>
                  </a:p>
                </p:txBody>
              </p:sp>
            </p:grpSp>
            <p:grpSp>
              <p:nvGrpSpPr>
                <p:cNvPr id="13" name="Group 69"/>
                <p:cNvGrpSpPr>
                  <a:grpSpLocks/>
                </p:cNvGrpSpPr>
                <p:nvPr/>
              </p:nvGrpSpPr>
              <p:grpSpPr bwMode="auto">
                <a:xfrm>
                  <a:off x="1593" y="2122"/>
                  <a:ext cx="949" cy="554"/>
                  <a:chOff x="1593" y="2122"/>
                  <a:chExt cx="949" cy="554"/>
                </a:xfrm>
              </p:grpSpPr>
              <p:sp>
                <p:nvSpPr>
                  <p:cNvPr id="5333" name="Freeform 70"/>
                  <p:cNvSpPr>
                    <a:spLocks/>
                  </p:cNvSpPr>
                  <p:nvPr/>
                </p:nvSpPr>
                <p:spPr bwMode="auto">
                  <a:xfrm>
                    <a:off x="1593" y="2122"/>
                    <a:ext cx="949" cy="123"/>
                  </a:xfrm>
                  <a:custGeom>
                    <a:avLst/>
                    <a:gdLst>
                      <a:gd name="T0" fmla="*/ 949 w 949"/>
                      <a:gd name="T1" fmla="*/ 0 h 123"/>
                      <a:gd name="T2" fmla="*/ 0 w 949"/>
                      <a:gd name="T3" fmla="*/ 2 h 123"/>
                      <a:gd name="T4" fmla="*/ 0 w 949"/>
                      <a:gd name="T5" fmla="*/ 123 h 123"/>
                      <a:gd name="T6" fmla="*/ 949 w 949"/>
                      <a:gd name="T7" fmla="*/ 122 h 123"/>
                      <a:gd name="T8" fmla="*/ 949 w 949"/>
                      <a:gd name="T9" fmla="*/ 0 h 123"/>
                      <a:gd name="T10" fmla="*/ 0 60000 65536"/>
                      <a:gd name="T11" fmla="*/ 0 60000 65536"/>
                      <a:gd name="T12" fmla="*/ 0 60000 65536"/>
                      <a:gd name="T13" fmla="*/ 0 60000 65536"/>
                      <a:gd name="T14" fmla="*/ 0 60000 65536"/>
                      <a:gd name="T15" fmla="*/ 0 w 949"/>
                      <a:gd name="T16" fmla="*/ 0 h 123"/>
                      <a:gd name="T17" fmla="*/ 949 w 949"/>
                      <a:gd name="T18" fmla="*/ 123 h 123"/>
                    </a:gdLst>
                    <a:ahLst/>
                    <a:cxnLst>
                      <a:cxn ang="T10">
                        <a:pos x="T0" y="T1"/>
                      </a:cxn>
                      <a:cxn ang="T11">
                        <a:pos x="T2" y="T3"/>
                      </a:cxn>
                      <a:cxn ang="T12">
                        <a:pos x="T4" y="T5"/>
                      </a:cxn>
                      <a:cxn ang="T13">
                        <a:pos x="T6" y="T7"/>
                      </a:cxn>
                      <a:cxn ang="T14">
                        <a:pos x="T8" y="T9"/>
                      </a:cxn>
                    </a:cxnLst>
                    <a:rect l="T15" t="T16" r="T17" b="T18"/>
                    <a:pathLst>
                      <a:path w="949" h="123">
                        <a:moveTo>
                          <a:pt x="949" y="0"/>
                        </a:moveTo>
                        <a:lnTo>
                          <a:pt x="0" y="2"/>
                        </a:lnTo>
                        <a:lnTo>
                          <a:pt x="0" y="123"/>
                        </a:lnTo>
                        <a:lnTo>
                          <a:pt x="949" y="122"/>
                        </a:lnTo>
                        <a:lnTo>
                          <a:pt x="949" y="0"/>
                        </a:lnTo>
                        <a:close/>
                      </a:path>
                    </a:pathLst>
                  </a:custGeom>
                  <a:solidFill>
                    <a:srgbClr val="E6E6E6"/>
                  </a:solidFill>
                  <a:ln w="4763">
                    <a:solidFill>
                      <a:schemeClr val="bg2"/>
                    </a:solidFill>
                    <a:prstDash val="solid"/>
                    <a:round/>
                    <a:headEnd/>
                    <a:tailEnd/>
                  </a:ln>
                </p:spPr>
                <p:txBody>
                  <a:bodyPr/>
                  <a:lstStyle/>
                  <a:p>
                    <a:endParaRPr lang="en-US"/>
                  </a:p>
                </p:txBody>
              </p:sp>
              <p:sp>
                <p:nvSpPr>
                  <p:cNvPr id="5334" name="Freeform 71"/>
                  <p:cNvSpPr>
                    <a:spLocks/>
                  </p:cNvSpPr>
                  <p:nvPr/>
                </p:nvSpPr>
                <p:spPr bwMode="auto">
                  <a:xfrm>
                    <a:off x="1593" y="2124"/>
                    <a:ext cx="439" cy="552"/>
                  </a:xfrm>
                  <a:custGeom>
                    <a:avLst/>
                    <a:gdLst>
                      <a:gd name="T0" fmla="*/ 0 w 439"/>
                      <a:gd name="T1" fmla="*/ 0 h 552"/>
                      <a:gd name="T2" fmla="*/ 439 w 439"/>
                      <a:gd name="T3" fmla="*/ 431 h 552"/>
                      <a:gd name="T4" fmla="*/ 439 w 439"/>
                      <a:gd name="T5" fmla="*/ 552 h 552"/>
                      <a:gd name="T6" fmla="*/ 0 w 439"/>
                      <a:gd name="T7" fmla="*/ 121 h 552"/>
                      <a:gd name="T8" fmla="*/ 0 w 439"/>
                      <a:gd name="T9" fmla="*/ 0 h 552"/>
                      <a:gd name="T10" fmla="*/ 0 60000 65536"/>
                      <a:gd name="T11" fmla="*/ 0 60000 65536"/>
                      <a:gd name="T12" fmla="*/ 0 60000 65536"/>
                      <a:gd name="T13" fmla="*/ 0 60000 65536"/>
                      <a:gd name="T14" fmla="*/ 0 60000 65536"/>
                      <a:gd name="T15" fmla="*/ 0 w 439"/>
                      <a:gd name="T16" fmla="*/ 0 h 552"/>
                      <a:gd name="T17" fmla="*/ 439 w 439"/>
                      <a:gd name="T18" fmla="*/ 552 h 552"/>
                    </a:gdLst>
                    <a:ahLst/>
                    <a:cxnLst>
                      <a:cxn ang="T10">
                        <a:pos x="T0" y="T1"/>
                      </a:cxn>
                      <a:cxn ang="T11">
                        <a:pos x="T2" y="T3"/>
                      </a:cxn>
                      <a:cxn ang="T12">
                        <a:pos x="T4" y="T5"/>
                      </a:cxn>
                      <a:cxn ang="T13">
                        <a:pos x="T6" y="T7"/>
                      </a:cxn>
                      <a:cxn ang="T14">
                        <a:pos x="T8" y="T9"/>
                      </a:cxn>
                    </a:cxnLst>
                    <a:rect l="T15" t="T16" r="T17" b="T18"/>
                    <a:pathLst>
                      <a:path w="439" h="552">
                        <a:moveTo>
                          <a:pt x="0" y="0"/>
                        </a:moveTo>
                        <a:lnTo>
                          <a:pt x="439" y="431"/>
                        </a:lnTo>
                        <a:lnTo>
                          <a:pt x="439" y="552"/>
                        </a:lnTo>
                        <a:lnTo>
                          <a:pt x="0" y="121"/>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5335" name="Freeform 72"/>
                  <p:cNvSpPr>
                    <a:spLocks/>
                  </p:cNvSpPr>
                  <p:nvPr/>
                </p:nvSpPr>
                <p:spPr bwMode="auto">
                  <a:xfrm>
                    <a:off x="2500" y="2122"/>
                    <a:ext cx="42" cy="552"/>
                  </a:xfrm>
                  <a:custGeom>
                    <a:avLst/>
                    <a:gdLst>
                      <a:gd name="T0" fmla="*/ 0 w 42"/>
                      <a:gd name="T1" fmla="*/ 431 h 552"/>
                      <a:gd name="T2" fmla="*/ 42 w 42"/>
                      <a:gd name="T3" fmla="*/ 0 h 552"/>
                      <a:gd name="T4" fmla="*/ 42 w 42"/>
                      <a:gd name="T5" fmla="*/ 122 h 552"/>
                      <a:gd name="T6" fmla="*/ 0 w 42"/>
                      <a:gd name="T7" fmla="*/ 552 h 552"/>
                      <a:gd name="T8" fmla="*/ 0 w 42"/>
                      <a:gd name="T9" fmla="*/ 431 h 552"/>
                      <a:gd name="T10" fmla="*/ 0 60000 65536"/>
                      <a:gd name="T11" fmla="*/ 0 60000 65536"/>
                      <a:gd name="T12" fmla="*/ 0 60000 65536"/>
                      <a:gd name="T13" fmla="*/ 0 60000 65536"/>
                      <a:gd name="T14" fmla="*/ 0 60000 65536"/>
                      <a:gd name="T15" fmla="*/ 0 w 42"/>
                      <a:gd name="T16" fmla="*/ 0 h 552"/>
                      <a:gd name="T17" fmla="*/ 42 w 42"/>
                      <a:gd name="T18" fmla="*/ 552 h 552"/>
                    </a:gdLst>
                    <a:ahLst/>
                    <a:cxnLst>
                      <a:cxn ang="T10">
                        <a:pos x="T0" y="T1"/>
                      </a:cxn>
                      <a:cxn ang="T11">
                        <a:pos x="T2" y="T3"/>
                      </a:cxn>
                      <a:cxn ang="T12">
                        <a:pos x="T4" y="T5"/>
                      </a:cxn>
                      <a:cxn ang="T13">
                        <a:pos x="T6" y="T7"/>
                      </a:cxn>
                      <a:cxn ang="T14">
                        <a:pos x="T8" y="T9"/>
                      </a:cxn>
                    </a:cxnLst>
                    <a:rect l="T15" t="T16" r="T17" b="T18"/>
                    <a:pathLst>
                      <a:path w="42" h="552">
                        <a:moveTo>
                          <a:pt x="0" y="431"/>
                        </a:moveTo>
                        <a:lnTo>
                          <a:pt x="42" y="0"/>
                        </a:lnTo>
                        <a:lnTo>
                          <a:pt x="42" y="122"/>
                        </a:lnTo>
                        <a:lnTo>
                          <a:pt x="0" y="552"/>
                        </a:lnTo>
                        <a:lnTo>
                          <a:pt x="0" y="431"/>
                        </a:lnTo>
                        <a:close/>
                      </a:path>
                    </a:pathLst>
                  </a:custGeom>
                  <a:solidFill>
                    <a:srgbClr val="E6E6E6"/>
                  </a:solidFill>
                  <a:ln w="4763">
                    <a:solidFill>
                      <a:schemeClr val="bg2"/>
                    </a:solidFill>
                    <a:prstDash val="solid"/>
                    <a:round/>
                    <a:headEnd/>
                    <a:tailEnd/>
                  </a:ln>
                </p:spPr>
                <p:txBody>
                  <a:bodyPr/>
                  <a:lstStyle/>
                  <a:p>
                    <a:endParaRPr lang="en-US"/>
                  </a:p>
                </p:txBody>
              </p:sp>
              <p:sp>
                <p:nvSpPr>
                  <p:cNvPr id="5336" name="Freeform 73"/>
                  <p:cNvSpPr>
                    <a:spLocks/>
                  </p:cNvSpPr>
                  <p:nvPr/>
                </p:nvSpPr>
                <p:spPr bwMode="auto">
                  <a:xfrm>
                    <a:off x="2032" y="2553"/>
                    <a:ext cx="468" cy="123"/>
                  </a:xfrm>
                  <a:custGeom>
                    <a:avLst/>
                    <a:gdLst>
                      <a:gd name="T0" fmla="*/ 0 w 468"/>
                      <a:gd name="T1" fmla="*/ 2 h 123"/>
                      <a:gd name="T2" fmla="*/ 468 w 468"/>
                      <a:gd name="T3" fmla="*/ 0 h 123"/>
                      <a:gd name="T4" fmla="*/ 468 w 468"/>
                      <a:gd name="T5" fmla="*/ 121 h 123"/>
                      <a:gd name="T6" fmla="*/ 0 w 468"/>
                      <a:gd name="T7" fmla="*/ 123 h 123"/>
                      <a:gd name="T8" fmla="*/ 0 w 468"/>
                      <a:gd name="T9" fmla="*/ 2 h 123"/>
                      <a:gd name="T10" fmla="*/ 0 60000 65536"/>
                      <a:gd name="T11" fmla="*/ 0 60000 65536"/>
                      <a:gd name="T12" fmla="*/ 0 60000 65536"/>
                      <a:gd name="T13" fmla="*/ 0 60000 65536"/>
                      <a:gd name="T14" fmla="*/ 0 60000 65536"/>
                      <a:gd name="T15" fmla="*/ 0 w 468"/>
                      <a:gd name="T16" fmla="*/ 0 h 123"/>
                      <a:gd name="T17" fmla="*/ 468 w 468"/>
                      <a:gd name="T18" fmla="*/ 123 h 123"/>
                    </a:gdLst>
                    <a:ahLst/>
                    <a:cxnLst>
                      <a:cxn ang="T10">
                        <a:pos x="T0" y="T1"/>
                      </a:cxn>
                      <a:cxn ang="T11">
                        <a:pos x="T2" y="T3"/>
                      </a:cxn>
                      <a:cxn ang="T12">
                        <a:pos x="T4" y="T5"/>
                      </a:cxn>
                      <a:cxn ang="T13">
                        <a:pos x="T6" y="T7"/>
                      </a:cxn>
                      <a:cxn ang="T14">
                        <a:pos x="T8" y="T9"/>
                      </a:cxn>
                    </a:cxnLst>
                    <a:rect l="T15" t="T16" r="T17" b="T18"/>
                    <a:pathLst>
                      <a:path w="468" h="123">
                        <a:moveTo>
                          <a:pt x="0" y="2"/>
                        </a:moveTo>
                        <a:lnTo>
                          <a:pt x="468" y="0"/>
                        </a:lnTo>
                        <a:lnTo>
                          <a:pt x="468" y="121"/>
                        </a:lnTo>
                        <a:lnTo>
                          <a:pt x="0" y="123"/>
                        </a:lnTo>
                        <a:lnTo>
                          <a:pt x="0" y="2"/>
                        </a:lnTo>
                        <a:close/>
                      </a:path>
                    </a:pathLst>
                  </a:custGeom>
                  <a:solidFill>
                    <a:srgbClr val="E6E6E6"/>
                  </a:solidFill>
                  <a:ln w="4763">
                    <a:solidFill>
                      <a:schemeClr val="bg2"/>
                    </a:solidFill>
                    <a:prstDash val="solid"/>
                    <a:round/>
                    <a:headEnd/>
                    <a:tailEnd/>
                  </a:ln>
                </p:spPr>
                <p:txBody>
                  <a:bodyPr/>
                  <a:lstStyle/>
                  <a:p>
                    <a:endParaRPr lang="en-US"/>
                  </a:p>
                </p:txBody>
              </p:sp>
              <p:sp>
                <p:nvSpPr>
                  <p:cNvPr id="5337" name="Freeform 74"/>
                  <p:cNvSpPr>
                    <a:spLocks/>
                  </p:cNvSpPr>
                  <p:nvPr/>
                </p:nvSpPr>
                <p:spPr bwMode="auto">
                  <a:xfrm>
                    <a:off x="1593" y="2122"/>
                    <a:ext cx="949" cy="433"/>
                  </a:xfrm>
                  <a:custGeom>
                    <a:avLst/>
                    <a:gdLst>
                      <a:gd name="T0" fmla="*/ 949 w 949"/>
                      <a:gd name="T1" fmla="*/ 0 h 433"/>
                      <a:gd name="T2" fmla="*/ 0 w 949"/>
                      <a:gd name="T3" fmla="*/ 2 h 433"/>
                      <a:gd name="T4" fmla="*/ 439 w 949"/>
                      <a:gd name="T5" fmla="*/ 433 h 433"/>
                      <a:gd name="T6" fmla="*/ 907 w 949"/>
                      <a:gd name="T7" fmla="*/ 431 h 433"/>
                      <a:gd name="T8" fmla="*/ 949 w 949"/>
                      <a:gd name="T9" fmla="*/ 0 h 433"/>
                      <a:gd name="T10" fmla="*/ 0 60000 65536"/>
                      <a:gd name="T11" fmla="*/ 0 60000 65536"/>
                      <a:gd name="T12" fmla="*/ 0 60000 65536"/>
                      <a:gd name="T13" fmla="*/ 0 60000 65536"/>
                      <a:gd name="T14" fmla="*/ 0 60000 65536"/>
                      <a:gd name="T15" fmla="*/ 0 w 949"/>
                      <a:gd name="T16" fmla="*/ 0 h 433"/>
                      <a:gd name="T17" fmla="*/ 949 w 949"/>
                      <a:gd name="T18" fmla="*/ 433 h 433"/>
                    </a:gdLst>
                    <a:ahLst/>
                    <a:cxnLst>
                      <a:cxn ang="T10">
                        <a:pos x="T0" y="T1"/>
                      </a:cxn>
                      <a:cxn ang="T11">
                        <a:pos x="T2" y="T3"/>
                      </a:cxn>
                      <a:cxn ang="T12">
                        <a:pos x="T4" y="T5"/>
                      </a:cxn>
                      <a:cxn ang="T13">
                        <a:pos x="T6" y="T7"/>
                      </a:cxn>
                      <a:cxn ang="T14">
                        <a:pos x="T8" y="T9"/>
                      </a:cxn>
                    </a:cxnLst>
                    <a:rect l="T15" t="T16" r="T17" b="T18"/>
                    <a:pathLst>
                      <a:path w="949" h="433">
                        <a:moveTo>
                          <a:pt x="949" y="0"/>
                        </a:moveTo>
                        <a:lnTo>
                          <a:pt x="0" y="2"/>
                        </a:lnTo>
                        <a:lnTo>
                          <a:pt x="439" y="433"/>
                        </a:lnTo>
                        <a:lnTo>
                          <a:pt x="907" y="431"/>
                        </a:lnTo>
                        <a:lnTo>
                          <a:pt x="949" y="0"/>
                        </a:lnTo>
                        <a:close/>
                      </a:path>
                    </a:pathLst>
                  </a:custGeom>
                  <a:solidFill>
                    <a:srgbClr val="E6E6E6"/>
                  </a:solidFill>
                  <a:ln w="4763">
                    <a:solidFill>
                      <a:schemeClr val="bg2"/>
                    </a:solidFill>
                    <a:prstDash val="solid"/>
                    <a:round/>
                    <a:headEnd/>
                    <a:tailEnd/>
                  </a:ln>
                </p:spPr>
                <p:txBody>
                  <a:bodyPr/>
                  <a:lstStyle/>
                  <a:p>
                    <a:endParaRPr lang="en-US"/>
                  </a:p>
                </p:txBody>
              </p:sp>
            </p:grpSp>
            <p:grpSp>
              <p:nvGrpSpPr>
                <p:cNvPr id="14" name="Group 75"/>
                <p:cNvGrpSpPr>
                  <a:grpSpLocks/>
                </p:cNvGrpSpPr>
                <p:nvPr/>
              </p:nvGrpSpPr>
              <p:grpSpPr bwMode="auto">
                <a:xfrm>
                  <a:off x="2571" y="2122"/>
                  <a:ext cx="949" cy="552"/>
                  <a:chOff x="2571" y="2122"/>
                  <a:chExt cx="949" cy="552"/>
                </a:xfrm>
              </p:grpSpPr>
              <p:sp>
                <p:nvSpPr>
                  <p:cNvPr id="5329" name="Freeform 76"/>
                  <p:cNvSpPr>
                    <a:spLocks/>
                  </p:cNvSpPr>
                  <p:nvPr/>
                </p:nvSpPr>
                <p:spPr bwMode="auto">
                  <a:xfrm>
                    <a:off x="2613" y="2122"/>
                    <a:ext cx="907" cy="552"/>
                  </a:xfrm>
                  <a:custGeom>
                    <a:avLst/>
                    <a:gdLst>
                      <a:gd name="T0" fmla="*/ 0 w 907"/>
                      <a:gd name="T1" fmla="*/ 0 h 552"/>
                      <a:gd name="T2" fmla="*/ 907 w 907"/>
                      <a:gd name="T3" fmla="*/ 431 h 552"/>
                      <a:gd name="T4" fmla="*/ 907 w 907"/>
                      <a:gd name="T5" fmla="*/ 552 h 552"/>
                      <a:gd name="T6" fmla="*/ 0 w 907"/>
                      <a:gd name="T7" fmla="*/ 122 h 552"/>
                      <a:gd name="T8" fmla="*/ 0 w 907"/>
                      <a:gd name="T9" fmla="*/ 0 h 552"/>
                      <a:gd name="T10" fmla="*/ 0 60000 65536"/>
                      <a:gd name="T11" fmla="*/ 0 60000 65536"/>
                      <a:gd name="T12" fmla="*/ 0 60000 65536"/>
                      <a:gd name="T13" fmla="*/ 0 60000 65536"/>
                      <a:gd name="T14" fmla="*/ 0 60000 65536"/>
                      <a:gd name="T15" fmla="*/ 0 w 907"/>
                      <a:gd name="T16" fmla="*/ 0 h 552"/>
                      <a:gd name="T17" fmla="*/ 907 w 907"/>
                      <a:gd name="T18" fmla="*/ 552 h 552"/>
                    </a:gdLst>
                    <a:ahLst/>
                    <a:cxnLst>
                      <a:cxn ang="T10">
                        <a:pos x="T0" y="T1"/>
                      </a:cxn>
                      <a:cxn ang="T11">
                        <a:pos x="T2" y="T3"/>
                      </a:cxn>
                      <a:cxn ang="T12">
                        <a:pos x="T4" y="T5"/>
                      </a:cxn>
                      <a:cxn ang="T13">
                        <a:pos x="T6" y="T7"/>
                      </a:cxn>
                      <a:cxn ang="T14">
                        <a:pos x="T8" y="T9"/>
                      </a:cxn>
                    </a:cxnLst>
                    <a:rect l="T15" t="T16" r="T17" b="T18"/>
                    <a:pathLst>
                      <a:path w="907" h="552">
                        <a:moveTo>
                          <a:pt x="0" y="0"/>
                        </a:moveTo>
                        <a:lnTo>
                          <a:pt x="907" y="431"/>
                        </a:lnTo>
                        <a:lnTo>
                          <a:pt x="907" y="552"/>
                        </a:lnTo>
                        <a:lnTo>
                          <a:pt x="0" y="122"/>
                        </a:lnTo>
                        <a:lnTo>
                          <a:pt x="0" y="0"/>
                        </a:lnTo>
                        <a:close/>
                      </a:path>
                    </a:pathLst>
                  </a:custGeom>
                  <a:solidFill>
                    <a:srgbClr val="E6E6E6"/>
                  </a:solidFill>
                  <a:ln w="4763">
                    <a:solidFill>
                      <a:schemeClr val="bg2"/>
                    </a:solidFill>
                    <a:prstDash val="solid"/>
                    <a:round/>
                    <a:headEnd/>
                    <a:tailEnd/>
                  </a:ln>
                </p:spPr>
                <p:txBody>
                  <a:bodyPr/>
                  <a:lstStyle/>
                  <a:p>
                    <a:endParaRPr lang="en-US"/>
                  </a:p>
                </p:txBody>
              </p:sp>
              <p:sp>
                <p:nvSpPr>
                  <p:cNvPr id="5330" name="Freeform 77"/>
                  <p:cNvSpPr>
                    <a:spLocks/>
                  </p:cNvSpPr>
                  <p:nvPr/>
                </p:nvSpPr>
                <p:spPr bwMode="auto">
                  <a:xfrm>
                    <a:off x="2571" y="2122"/>
                    <a:ext cx="42" cy="552"/>
                  </a:xfrm>
                  <a:custGeom>
                    <a:avLst/>
                    <a:gdLst>
                      <a:gd name="T0" fmla="*/ 0 w 42"/>
                      <a:gd name="T1" fmla="*/ 431 h 552"/>
                      <a:gd name="T2" fmla="*/ 42 w 42"/>
                      <a:gd name="T3" fmla="*/ 0 h 552"/>
                      <a:gd name="T4" fmla="*/ 42 w 42"/>
                      <a:gd name="T5" fmla="*/ 122 h 552"/>
                      <a:gd name="T6" fmla="*/ 0 w 42"/>
                      <a:gd name="T7" fmla="*/ 552 h 552"/>
                      <a:gd name="T8" fmla="*/ 0 w 42"/>
                      <a:gd name="T9" fmla="*/ 431 h 552"/>
                      <a:gd name="T10" fmla="*/ 0 60000 65536"/>
                      <a:gd name="T11" fmla="*/ 0 60000 65536"/>
                      <a:gd name="T12" fmla="*/ 0 60000 65536"/>
                      <a:gd name="T13" fmla="*/ 0 60000 65536"/>
                      <a:gd name="T14" fmla="*/ 0 60000 65536"/>
                      <a:gd name="T15" fmla="*/ 0 w 42"/>
                      <a:gd name="T16" fmla="*/ 0 h 552"/>
                      <a:gd name="T17" fmla="*/ 42 w 42"/>
                      <a:gd name="T18" fmla="*/ 552 h 552"/>
                    </a:gdLst>
                    <a:ahLst/>
                    <a:cxnLst>
                      <a:cxn ang="T10">
                        <a:pos x="T0" y="T1"/>
                      </a:cxn>
                      <a:cxn ang="T11">
                        <a:pos x="T2" y="T3"/>
                      </a:cxn>
                      <a:cxn ang="T12">
                        <a:pos x="T4" y="T5"/>
                      </a:cxn>
                      <a:cxn ang="T13">
                        <a:pos x="T6" y="T7"/>
                      </a:cxn>
                      <a:cxn ang="T14">
                        <a:pos x="T8" y="T9"/>
                      </a:cxn>
                    </a:cxnLst>
                    <a:rect l="T15" t="T16" r="T17" b="T18"/>
                    <a:pathLst>
                      <a:path w="42" h="552">
                        <a:moveTo>
                          <a:pt x="0" y="431"/>
                        </a:moveTo>
                        <a:lnTo>
                          <a:pt x="42" y="0"/>
                        </a:lnTo>
                        <a:lnTo>
                          <a:pt x="42" y="122"/>
                        </a:lnTo>
                        <a:lnTo>
                          <a:pt x="0" y="552"/>
                        </a:lnTo>
                        <a:lnTo>
                          <a:pt x="0" y="431"/>
                        </a:lnTo>
                        <a:close/>
                      </a:path>
                    </a:pathLst>
                  </a:custGeom>
                  <a:solidFill>
                    <a:srgbClr val="E6E6E6"/>
                  </a:solidFill>
                  <a:ln w="4763">
                    <a:solidFill>
                      <a:schemeClr val="bg2"/>
                    </a:solidFill>
                    <a:prstDash val="solid"/>
                    <a:round/>
                    <a:headEnd/>
                    <a:tailEnd/>
                  </a:ln>
                </p:spPr>
                <p:txBody>
                  <a:bodyPr/>
                  <a:lstStyle/>
                  <a:p>
                    <a:endParaRPr lang="en-US"/>
                  </a:p>
                </p:txBody>
              </p:sp>
              <p:sp>
                <p:nvSpPr>
                  <p:cNvPr id="5331" name="Rectangle 78"/>
                  <p:cNvSpPr>
                    <a:spLocks noChangeArrowheads="1"/>
                  </p:cNvSpPr>
                  <p:nvPr/>
                </p:nvSpPr>
                <p:spPr bwMode="auto">
                  <a:xfrm>
                    <a:off x="2571" y="2553"/>
                    <a:ext cx="949" cy="121"/>
                  </a:xfrm>
                  <a:prstGeom prst="rect">
                    <a:avLst/>
                  </a:prstGeom>
                  <a:solidFill>
                    <a:srgbClr val="E6E6E6"/>
                  </a:solidFill>
                  <a:ln w="4763">
                    <a:solidFill>
                      <a:schemeClr val="bg2"/>
                    </a:solidFill>
                    <a:miter lim="800000"/>
                    <a:headEnd/>
                    <a:tailEnd/>
                  </a:ln>
                </p:spPr>
                <p:txBody>
                  <a:bodyPr/>
                  <a:lstStyle/>
                  <a:p>
                    <a:endParaRPr lang="en-US"/>
                  </a:p>
                </p:txBody>
              </p:sp>
              <p:sp>
                <p:nvSpPr>
                  <p:cNvPr id="5332" name="Freeform 79"/>
                  <p:cNvSpPr>
                    <a:spLocks/>
                  </p:cNvSpPr>
                  <p:nvPr/>
                </p:nvSpPr>
                <p:spPr bwMode="auto">
                  <a:xfrm>
                    <a:off x="2571" y="2122"/>
                    <a:ext cx="949" cy="431"/>
                  </a:xfrm>
                  <a:custGeom>
                    <a:avLst/>
                    <a:gdLst>
                      <a:gd name="T0" fmla="*/ 42 w 949"/>
                      <a:gd name="T1" fmla="*/ 0 h 431"/>
                      <a:gd name="T2" fmla="*/ 949 w 949"/>
                      <a:gd name="T3" fmla="*/ 431 h 431"/>
                      <a:gd name="T4" fmla="*/ 0 w 949"/>
                      <a:gd name="T5" fmla="*/ 431 h 431"/>
                      <a:gd name="T6" fmla="*/ 42 w 949"/>
                      <a:gd name="T7" fmla="*/ 0 h 431"/>
                      <a:gd name="T8" fmla="*/ 0 60000 65536"/>
                      <a:gd name="T9" fmla="*/ 0 60000 65536"/>
                      <a:gd name="T10" fmla="*/ 0 60000 65536"/>
                      <a:gd name="T11" fmla="*/ 0 60000 65536"/>
                      <a:gd name="T12" fmla="*/ 0 w 949"/>
                      <a:gd name="T13" fmla="*/ 0 h 431"/>
                      <a:gd name="T14" fmla="*/ 949 w 949"/>
                      <a:gd name="T15" fmla="*/ 431 h 431"/>
                    </a:gdLst>
                    <a:ahLst/>
                    <a:cxnLst>
                      <a:cxn ang="T8">
                        <a:pos x="T0" y="T1"/>
                      </a:cxn>
                      <a:cxn ang="T9">
                        <a:pos x="T2" y="T3"/>
                      </a:cxn>
                      <a:cxn ang="T10">
                        <a:pos x="T4" y="T5"/>
                      </a:cxn>
                      <a:cxn ang="T11">
                        <a:pos x="T6" y="T7"/>
                      </a:cxn>
                    </a:cxnLst>
                    <a:rect l="T12" t="T13" r="T14" b="T15"/>
                    <a:pathLst>
                      <a:path w="949" h="431">
                        <a:moveTo>
                          <a:pt x="42" y="0"/>
                        </a:moveTo>
                        <a:lnTo>
                          <a:pt x="949" y="431"/>
                        </a:lnTo>
                        <a:lnTo>
                          <a:pt x="0" y="431"/>
                        </a:lnTo>
                        <a:lnTo>
                          <a:pt x="42" y="0"/>
                        </a:lnTo>
                        <a:close/>
                      </a:path>
                    </a:pathLst>
                  </a:custGeom>
                  <a:solidFill>
                    <a:srgbClr val="E6E6E6"/>
                  </a:solidFill>
                  <a:ln w="4763">
                    <a:solidFill>
                      <a:schemeClr val="bg2"/>
                    </a:solidFill>
                    <a:prstDash val="solid"/>
                    <a:round/>
                    <a:headEnd/>
                    <a:tailEnd/>
                  </a:ln>
                </p:spPr>
                <p:txBody>
                  <a:bodyPr/>
                  <a:lstStyle/>
                  <a:p>
                    <a:endParaRPr lang="en-US"/>
                  </a:p>
                </p:txBody>
              </p:sp>
            </p:grpSp>
          </p:grpSp>
          <p:grpSp>
            <p:nvGrpSpPr>
              <p:cNvPr id="15" name="Group 80"/>
              <p:cNvGrpSpPr>
                <a:grpSpLocks/>
              </p:cNvGrpSpPr>
              <p:nvPr/>
            </p:nvGrpSpPr>
            <p:grpSpPr bwMode="auto">
              <a:xfrm>
                <a:off x="1619" y="1999"/>
                <a:ext cx="2477" cy="552"/>
                <a:chOff x="1619" y="1999"/>
                <a:chExt cx="2477" cy="552"/>
              </a:xfrm>
            </p:grpSpPr>
            <p:grpSp>
              <p:nvGrpSpPr>
                <p:cNvPr id="16" name="Group 81"/>
                <p:cNvGrpSpPr>
                  <a:grpSpLocks/>
                </p:cNvGrpSpPr>
                <p:nvPr/>
              </p:nvGrpSpPr>
              <p:grpSpPr bwMode="auto">
                <a:xfrm>
                  <a:off x="3191" y="1999"/>
                  <a:ext cx="905" cy="552"/>
                  <a:chOff x="3191" y="1999"/>
                  <a:chExt cx="905" cy="552"/>
                </a:xfrm>
              </p:grpSpPr>
              <p:sp>
                <p:nvSpPr>
                  <p:cNvPr id="5320" name="Rectangle 82"/>
                  <p:cNvSpPr>
                    <a:spLocks noChangeArrowheads="1"/>
                  </p:cNvSpPr>
                  <p:nvPr/>
                </p:nvSpPr>
                <p:spPr bwMode="auto">
                  <a:xfrm>
                    <a:off x="3191" y="1999"/>
                    <a:ext cx="479" cy="122"/>
                  </a:xfrm>
                  <a:prstGeom prst="rect">
                    <a:avLst/>
                  </a:prstGeom>
                  <a:solidFill>
                    <a:srgbClr val="CCFFCC"/>
                  </a:solidFill>
                  <a:ln w="4763">
                    <a:solidFill>
                      <a:schemeClr val="bg2"/>
                    </a:solidFill>
                    <a:miter lim="800000"/>
                    <a:headEnd/>
                    <a:tailEnd/>
                  </a:ln>
                </p:spPr>
                <p:txBody>
                  <a:bodyPr/>
                  <a:lstStyle/>
                  <a:p>
                    <a:endParaRPr lang="en-US"/>
                  </a:p>
                </p:txBody>
              </p:sp>
              <p:sp>
                <p:nvSpPr>
                  <p:cNvPr id="5321" name="Freeform 83"/>
                  <p:cNvSpPr>
                    <a:spLocks/>
                  </p:cNvSpPr>
                  <p:nvPr/>
                </p:nvSpPr>
                <p:spPr bwMode="auto">
                  <a:xfrm>
                    <a:off x="3670" y="1999"/>
                    <a:ext cx="426" cy="552"/>
                  </a:xfrm>
                  <a:custGeom>
                    <a:avLst/>
                    <a:gdLst>
                      <a:gd name="T0" fmla="*/ 426 w 426"/>
                      <a:gd name="T1" fmla="*/ 431 h 552"/>
                      <a:gd name="T2" fmla="*/ 0 w 426"/>
                      <a:gd name="T3" fmla="*/ 0 h 552"/>
                      <a:gd name="T4" fmla="*/ 0 w 426"/>
                      <a:gd name="T5" fmla="*/ 122 h 552"/>
                      <a:gd name="T6" fmla="*/ 426 w 426"/>
                      <a:gd name="T7" fmla="*/ 552 h 552"/>
                      <a:gd name="T8" fmla="*/ 426 w 426"/>
                      <a:gd name="T9" fmla="*/ 431 h 552"/>
                      <a:gd name="T10" fmla="*/ 0 60000 65536"/>
                      <a:gd name="T11" fmla="*/ 0 60000 65536"/>
                      <a:gd name="T12" fmla="*/ 0 60000 65536"/>
                      <a:gd name="T13" fmla="*/ 0 60000 65536"/>
                      <a:gd name="T14" fmla="*/ 0 60000 65536"/>
                      <a:gd name="T15" fmla="*/ 0 w 426"/>
                      <a:gd name="T16" fmla="*/ 0 h 552"/>
                      <a:gd name="T17" fmla="*/ 426 w 426"/>
                      <a:gd name="T18" fmla="*/ 552 h 552"/>
                    </a:gdLst>
                    <a:ahLst/>
                    <a:cxnLst>
                      <a:cxn ang="T10">
                        <a:pos x="T0" y="T1"/>
                      </a:cxn>
                      <a:cxn ang="T11">
                        <a:pos x="T2" y="T3"/>
                      </a:cxn>
                      <a:cxn ang="T12">
                        <a:pos x="T4" y="T5"/>
                      </a:cxn>
                      <a:cxn ang="T13">
                        <a:pos x="T6" y="T7"/>
                      </a:cxn>
                      <a:cxn ang="T14">
                        <a:pos x="T8" y="T9"/>
                      </a:cxn>
                    </a:cxnLst>
                    <a:rect l="T15" t="T16" r="T17" b="T18"/>
                    <a:pathLst>
                      <a:path w="426" h="552">
                        <a:moveTo>
                          <a:pt x="426" y="431"/>
                        </a:moveTo>
                        <a:lnTo>
                          <a:pt x="0" y="0"/>
                        </a:lnTo>
                        <a:lnTo>
                          <a:pt x="0" y="122"/>
                        </a:lnTo>
                        <a:lnTo>
                          <a:pt x="426" y="552"/>
                        </a:lnTo>
                        <a:lnTo>
                          <a:pt x="426" y="431"/>
                        </a:lnTo>
                        <a:close/>
                      </a:path>
                    </a:pathLst>
                  </a:custGeom>
                  <a:solidFill>
                    <a:srgbClr val="CCFFCC"/>
                  </a:solidFill>
                  <a:ln w="4763">
                    <a:solidFill>
                      <a:schemeClr val="bg2"/>
                    </a:solidFill>
                    <a:prstDash val="solid"/>
                    <a:round/>
                    <a:headEnd/>
                    <a:tailEnd/>
                  </a:ln>
                </p:spPr>
                <p:txBody>
                  <a:bodyPr/>
                  <a:lstStyle/>
                  <a:p>
                    <a:endParaRPr lang="en-US"/>
                  </a:p>
                </p:txBody>
              </p:sp>
              <p:sp>
                <p:nvSpPr>
                  <p:cNvPr id="5322" name="Freeform 84"/>
                  <p:cNvSpPr>
                    <a:spLocks/>
                  </p:cNvSpPr>
                  <p:nvPr/>
                </p:nvSpPr>
                <p:spPr bwMode="auto">
                  <a:xfrm>
                    <a:off x="3191" y="1999"/>
                    <a:ext cx="422" cy="552"/>
                  </a:xfrm>
                  <a:custGeom>
                    <a:avLst/>
                    <a:gdLst>
                      <a:gd name="T0" fmla="*/ 0 w 422"/>
                      <a:gd name="T1" fmla="*/ 0 h 552"/>
                      <a:gd name="T2" fmla="*/ 422 w 422"/>
                      <a:gd name="T3" fmla="*/ 431 h 552"/>
                      <a:gd name="T4" fmla="*/ 422 w 422"/>
                      <a:gd name="T5" fmla="*/ 552 h 552"/>
                      <a:gd name="T6" fmla="*/ 0 w 422"/>
                      <a:gd name="T7" fmla="*/ 122 h 552"/>
                      <a:gd name="T8" fmla="*/ 0 w 422"/>
                      <a:gd name="T9" fmla="*/ 0 h 552"/>
                      <a:gd name="T10" fmla="*/ 0 60000 65536"/>
                      <a:gd name="T11" fmla="*/ 0 60000 65536"/>
                      <a:gd name="T12" fmla="*/ 0 60000 65536"/>
                      <a:gd name="T13" fmla="*/ 0 60000 65536"/>
                      <a:gd name="T14" fmla="*/ 0 60000 65536"/>
                      <a:gd name="T15" fmla="*/ 0 w 422"/>
                      <a:gd name="T16" fmla="*/ 0 h 552"/>
                      <a:gd name="T17" fmla="*/ 422 w 422"/>
                      <a:gd name="T18" fmla="*/ 552 h 552"/>
                    </a:gdLst>
                    <a:ahLst/>
                    <a:cxnLst>
                      <a:cxn ang="T10">
                        <a:pos x="T0" y="T1"/>
                      </a:cxn>
                      <a:cxn ang="T11">
                        <a:pos x="T2" y="T3"/>
                      </a:cxn>
                      <a:cxn ang="T12">
                        <a:pos x="T4" y="T5"/>
                      </a:cxn>
                      <a:cxn ang="T13">
                        <a:pos x="T6" y="T7"/>
                      </a:cxn>
                      <a:cxn ang="T14">
                        <a:pos x="T8" y="T9"/>
                      </a:cxn>
                    </a:cxnLst>
                    <a:rect l="T15" t="T16" r="T17" b="T18"/>
                    <a:pathLst>
                      <a:path w="422" h="552">
                        <a:moveTo>
                          <a:pt x="0" y="0"/>
                        </a:moveTo>
                        <a:lnTo>
                          <a:pt x="422" y="431"/>
                        </a:lnTo>
                        <a:lnTo>
                          <a:pt x="422"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5323" name="Rectangle 85"/>
                  <p:cNvSpPr>
                    <a:spLocks noChangeArrowheads="1"/>
                  </p:cNvSpPr>
                  <p:nvPr/>
                </p:nvSpPr>
                <p:spPr bwMode="auto">
                  <a:xfrm>
                    <a:off x="3607" y="2430"/>
                    <a:ext cx="489" cy="121"/>
                  </a:xfrm>
                  <a:prstGeom prst="rect">
                    <a:avLst/>
                  </a:prstGeom>
                  <a:solidFill>
                    <a:srgbClr val="CCFFCC"/>
                  </a:solidFill>
                  <a:ln w="4763">
                    <a:solidFill>
                      <a:schemeClr val="bg2"/>
                    </a:solidFill>
                    <a:miter lim="800000"/>
                    <a:headEnd/>
                    <a:tailEnd/>
                  </a:ln>
                </p:spPr>
                <p:txBody>
                  <a:bodyPr/>
                  <a:lstStyle/>
                  <a:p>
                    <a:endParaRPr lang="en-US"/>
                  </a:p>
                </p:txBody>
              </p:sp>
              <p:sp>
                <p:nvSpPr>
                  <p:cNvPr id="5324" name="Freeform 86"/>
                  <p:cNvSpPr>
                    <a:spLocks/>
                  </p:cNvSpPr>
                  <p:nvPr/>
                </p:nvSpPr>
                <p:spPr bwMode="auto">
                  <a:xfrm>
                    <a:off x="3191" y="1999"/>
                    <a:ext cx="905" cy="431"/>
                  </a:xfrm>
                  <a:custGeom>
                    <a:avLst/>
                    <a:gdLst>
                      <a:gd name="T0" fmla="*/ 416 w 905"/>
                      <a:gd name="T1" fmla="*/ 431 h 431"/>
                      <a:gd name="T2" fmla="*/ 905 w 905"/>
                      <a:gd name="T3" fmla="*/ 431 h 431"/>
                      <a:gd name="T4" fmla="*/ 479 w 905"/>
                      <a:gd name="T5" fmla="*/ 0 h 431"/>
                      <a:gd name="T6" fmla="*/ 0 w 905"/>
                      <a:gd name="T7" fmla="*/ 0 h 431"/>
                      <a:gd name="T8" fmla="*/ 422 w 905"/>
                      <a:gd name="T9" fmla="*/ 431 h 431"/>
                      <a:gd name="T10" fmla="*/ 416 w 905"/>
                      <a:gd name="T11" fmla="*/ 431 h 431"/>
                      <a:gd name="T12" fmla="*/ 0 60000 65536"/>
                      <a:gd name="T13" fmla="*/ 0 60000 65536"/>
                      <a:gd name="T14" fmla="*/ 0 60000 65536"/>
                      <a:gd name="T15" fmla="*/ 0 60000 65536"/>
                      <a:gd name="T16" fmla="*/ 0 60000 65536"/>
                      <a:gd name="T17" fmla="*/ 0 60000 65536"/>
                      <a:gd name="T18" fmla="*/ 0 w 905"/>
                      <a:gd name="T19" fmla="*/ 0 h 431"/>
                      <a:gd name="T20" fmla="*/ 905 w 905"/>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5" h="431">
                        <a:moveTo>
                          <a:pt x="416" y="431"/>
                        </a:moveTo>
                        <a:lnTo>
                          <a:pt x="905" y="431"/>
                        </a:lnTo>
                        <a:lnTo>
                          <a:pt x="479" y="0"/>
                        </a:lnTo>
                        <a:lnTo>
                          <a:pt x="0" y="0"/>
                        </a:lnTo>
                        <a:lnTo>
                          <a:pt x="422"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5325" name="Freeform 87"/>
                  <p:cNvSpPr>
                    <a:spLocks/>
                  </p:cNvSpPr>
                  <p:nvPr/>
                </p:nvSpPr>
                <p:spPr bwMode="auto">
                  <a:xfrm>
                    <a:off x="3191" y="1999"/>
                    <a:ext cx="905" cy="431"/>
                  </a:xfrm>
                  <a:custGeom>
                    <a:avLst/>
                    <a:gdLst>
                      <a:gd name="T0" fmla="*/ 416 w 905"/>
                      <a:gd name="T1" fmla="*/ 431 h 431"/>
                      <a:gd name="T2" fmla="*/ 905 w 905"/>
                      <a:gd name="T3" fmla="*/ 431 h 431"/>
                      <a:gd name="T4" fmla="*/ 479 w 905"/>
                      <a:gd name="T5" fmla="*/ 0 h 431"/>
                      <a:gd name="T6" fmla="*/ 0 w 905"/>
                      <a:gd name="T7" fmla="*/ 0 h 431"/>
                      <a:gd name="T8" fmla="*/ 422 w 905"/>
                      <a:gd name="T9" fmla="*/ 431 h 431"/>
                      <a:gd name="T10" fmla="*/ 0 60000 65536"/>
                      <a:gd name="T11" fmla="*/ 0 60000 65536"/>
                      <a:gd name="T12" fmla="*/ 0 60000 65536"/>
                      <a:gd name="T13" fmla="*/ 0 60000 65536"/>
                      <a:gd name="T14" fmla="*/ 0 60000 65536"/>
                      <a:gd name="T15" fmla="*/ 0 w 905"/>
                      <a:gd name="T16" fmla="*/ 0 h 431"/>
                      <a:gd name="T17" fmla="*/ 905 w 905"/>
                      <a:gd name="T18" fmla="*/ 431 h 431"/>
                    </a:gdLst>
                    <a:ahLst/>
                    <a:cxnLst>
                      <a:cxn ang="T10">
                        <a:pos x="T0" y="T1"/>
                      </a:cxn>
                      <a:cxn ang="T11">
                        <a:pos x="T2" y="T3"/>
                      </a:cxn>
                      <a:cxn ang="T12">
                        <a:pos x="T4" y="T5"/>
                      </a:cxn>
                      <a:cxn ang="T13">
                        <a:pos x="T6" y="T7"/>
                      </a:cxn>
                      <a:cxn ang="T14">
                        <a:pos x="T8" y="T9"/>
                      </a:cxn>
                    </a:cxnLst>
                    <a:rect l="T15" t="T16" r="T17" b="T18"/>
                    <a:pathLst>
                      <a:path w="905" h="431">
                        <a:moveTo>
                          <a:pt x="416" y="431"/>
                        </a:moveTo>
                        <a:lnTo>
                          <a:pt x="905" y="431"/>
                        </a:lnTo>
                        <a:lnTo>
                          <a:pt x="479" y="0"/>
                        </a:lnTo>
                        <a:lnTo>
                          <a:pt x="0" y="0"/>
                        </a:lnTo>
                        <a:lnTo>
                          <a:pt x="422" y="431"/>
                        </a:lnTo>
                      </a:path>
                    </a:pathLst>
                  </a:custGeom>
                  <a:noFill/>
                  <a:ln w="4763">
                    <a:solidFill>
                      <a:schemeClr val="bg2"/>
                    </a:solidFill>
                    <a:prstDash val="solid"/>
                    <a:round/>
                    <a:headEnd/>
                    <a:tailEnd/>
                  </a:ln>
                </p:spPr>
                <p:txBody>
                  <a:bodyPr/>
                  <a:lstStyle/>
                  <a:p>
                    <a:endParaRPr lang="en-US"/>
                  </a:p>
                </p:txBody>
              </p:sp>
            </p:grpSp>
            <p:grpSp>
              <p:nvGrpSpPr>
                <p:cNvPr id="17" name="Group 88"/>
                <p:cNvGrpSpPr>
                  <a:grpSpLocks/>
                </p:cNvGrpSpPr>
                <p:nvPr/>
              </p:nvGrpSpPr>
              <p:grpSpPr bwMode="auto">
                <a:xfrm>
                  <a:off x="2666" y="1999"/>
                  <a:ext cx="905" cy="552"/>
                  <a:chOff x="2666" y="1999"/>
                  <a:chExt cx="905" cy="552"/>
                </a:xfrm>
              </p:grpSpPr>
              <p:sp>
                <p:nvSpPr>
                  <p:cNvPr id="5314" name="Rectangle 89"/>
                  <p:cNvSpPr>
                    <a:spLocks noChangeArrowheads="1"/>
                  </p:cNvSpPr>
                  <p:nvPr/>
                </p:nvSpPr>
                <p:spPr bwMode="auto">
                  <a:xfrm>
                    <a:off x="2666" y="1999"/>
                    <a:ext cx="480" cy="122"/>
                  </a:xfrm>
                  <a:prstGeom prst="rect">
                    <a:avLst/>
                  </a:prstGeom>
                  <a:solidFill>
                    <a:srgbClr val="CCFFCC"/>
                  </a:solidFill>
                  <a:ln w="4763">
                    <a:solidFill>
                      <a:schemeClr val="bg2"/>
                    </a:solidFill>
                    <a:miter lim="800000"/>
                    <a:headEnd/>
                    <a:tailEnd/>
                  </a:ln>
                </p:spPr>
                <p:txBody>
                  <a:bodyPr/>
                  <a:lstStyle/>
                  <a:p>
                    <a:endParaRPr lang="en-US"/>
                  </a:p>
                </p:txBody>
              </p:sp>
              <p:sp>
                <p:nvSpPr>
                  <p:cNvPr id="5315" name="Freeform 90"/>
                  <p:cNvSpPr>
                    <a:spLocks/>
                  </p:cNvSpPr>
                  <p:nvPr/>
                </p:nvSpPr>
                <p:spPr bwMode="auto">
                  <a:xfrm>
                    <a:off x="3146" y="1999"/>
                    <a:ext cx="425" cy="552"/>
                  </a:xfrm>
                  <a:custGeom>
                    <a:avLst/>
                    <a:gdLst>
                      <a:gd name="T0" fmla="*/ 425 w 425"/>
                      <a:gd name="T1" fmla="*/ 431 h 552"/>
                      <a:gd name="T2" fmla="*/ 0 w 425"/>
                      <a:gd name="T3" fmla="*/ 0 h 552"/>
                      <a:gd name="T4" fmla="*/ 0 w 425"/>
                      <a:gd name="T5" fmla="*/ 122 h 552"/>
                      <a:gd name="T6" fmla="*/ 425 w 425"/>
                      <a:gd name="T7" fmla="*/ 552 h 552"/>
                      <a:gd name="T8" fmla="*/ 425 w 425"/>
                      <a:gd name="T9" fmla="*/ 431 h 552"/>
                      <a:gd name="T10" fmla="*/ 0 60000 65536"/>
                      <a:gd name="T11" fmla="*/ 0 60000 65536"/>
                      <a:gd name="T12" fmla="*/ 0 60000 65536"/>
                      <a:gd name="T13" fmla="*/ 0 60000 65536"/>
                      <a:gd name="T14" fmla="*/ 0 60000 65536"/>
                      <a:gd name="T15" fmla="*/ 0 w 425"/>
                      <a:gd name="T16" fmla="*/ 0 h 552"/>
                      <a:gd name="T17" fmla="*/ 425 w 425"/>
                      <a:gd name="T18" fmla="*/ 552 h 552"/>
                    </a:gdLst>
                    <a:ahLst/>
                    <a:cxnLst>
                      <a:cxn ang="T10">
                        <a:pos x="T0" y="T1"/>
                      </a:cxn>
                      <a:cxn ang="T11">
                        <a:pos x="T2" y="T3"/>
                      </a:cxn>
                      <a:cxn ang="T12">
                        <a:pos x="T4" y="T5"/>
                      </a:cxn>
                      <a:cxn ang="T13">
                        <a:pos x="T6" y="T7"/>
                      </a:cxn>
                      <a:cxn ang="T14">
                        <a:pos x="T8" y="T9"/>
                      </a:cxn>
                    </a:cxnLst>
                    <a:rect l="T15" t="T16" r="T17" b="T18"/>
                    <a:pathLst>
                      <a:path w="425" h="552">
                        <a:moveTo>
                          <a:pt x="425" y="431"/>
                        </a:moveTo>
                        <a:lnTo>
                          <a:pt x="0" y="0"/>
                        </a:lnTo>
                        <a:lnTo>
                          <a:pt x="0" y="122"/>
                        </a:lnTo>
                        <a:lnTo>
                          <a:pt x="425" y="552"/>
                        </a:lnTo>
                        <a:lnTo>
                          <a:pt x="425" y="431"/>
                        </a:lnTo>
                        <a:close/>
                      </a:path>
                    </a:pathLst>
                  </a:custGeom>
                  <a:solidFill>
                    <a:srgbClr val="CCFFCC"/>
                  </a:solidFill>
                  <a:ln w="4763">
                    <a:solidFill>
                      <a:schemeClr val="bg2"/>
                    </a:solidFill>
                    <a:prstDash val="solid"/>
                    <a:round/>
                    <a:headEnd/>
                    <a:tailEnd/>
                  </a:ln>
                </p:spPr>
                <p:txBody>
                  <a:bodyPr/>
                  <a:lstStyle/>
                  <a:p>
                    <a:endParaRPr lang="en-US"/>
                  </a:p>
                </p:txBody>
              </p:sp>
              <p:sp>
                <p:nvSpPr>
                  <p:cNvPr id="5316" name="Freeform 91"/>
                  <p:cNvSpPr>
                    <a:spLocks/>
                  </p:cNvSpPr>
                  <p:nvPr/>
                </p:nvSpPr>
                <p:spPr bwMode="auto">
                  <a:xfrm>
                    <a:off x="2666" y="1999"/>
                    <a:ext cx="423" cy="552"/>
                  </a:xfrm>
                  <a:custGeom>
                    <a:avLst/>
                    <a:gdLst>
                      <a:gd name="T0" fmla="*/ 0 w 423"/>
                      <a:gd name="T1" fmla="*/ 0 h 552"/>
                      <a:gd name="T2" fmla="*/ 423 w 423"/>
                      <a:gd name="T3" fmla="*/ 431 h 552"/>
                      <a:gd name="T4" fmla="*/ 423 w 423"/>
                      <a:gd name="T5" fmla="*/ 552 h 552"/>
                      <a:gd name="T6" fmla="*/ 0 w 423"/>
                      <a:gd name="T7" fmla="*/ 122 h 552"/>
                      <a:gd name="T8" fmla="*/ 0 w 423"/>
                      <a:gd name="T9" fmla="*/ 0 h 552"/>
                      <a:gd name="T10" fmla="*/ 0 60000 65536"/>
                      <a:gd name="T11" fmla="*/ 0 60000 65536"/>
                      <a:gd name="T12" fmla="*/ 0 60000 65536"/>
                      <a:gd name="T13" fmla="*/ 0 60000 65536"/>
                      <a:gd name="T14" fmla="*/ 0 60000 65536"/>
                      <a:gd name="T15" fmla="*/ 0 w 423"/>
                      <a:gd name="T16" fmla="*/ 0 h 552"/>
                      <a:gd name="T17" fmla="*/ 423 w 423"/>
                      <a:gd name="T18" fmla="*/ 552 h 552"/>
                    </a:gdLst>
                    <a:ahLst/>
                    <a:cxnLst>
                      <a:cxn ang="T10">
                        <a:pos x="T0" y="T1"/>
                      </a:cxn>
                      <a:cxn ang="T11">
                        <a:pos x="T2" y="T3"/>
                      </a:cxn>
                      <a:cxn ang="T12">
                        <a:pos x="T4" y="T5"/>
                      </a:cxn>
                      <a:cxn ang="T13">
                        <a:pos x="T6" y="T7"/>
                      </a:cxn>
                      <a:cxn ang="T14">
                        <a:pos x="T8" y="T9"/>
                      </a:cxn>
                    </a:cxnLst>
                    <a:rect l="T15" t="T16" r="T17" b="T18"/>
                    <a:pathLst>
                      <a:path w="423" h="552">
                        <a:moveTo>
                          <a:pt x="0" y="0"/>
                        </a:moveTo>
                        <a:lnTo>
                          <a:pt x="423" y="431"/>
                        </a:lnTo>
                        <a:lnTo>
                          <a:pt x="423"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5317" name="Rectangle 92"/>
                  <p:cNvSpPr>
                    <a:spLocks noChangeArrowheads="1"/>
                  </p:cNvSpPr>
                  <p:nvPr/>
                </p:nvSpPr>
                <p:spPr bwMode="auto">
                  <a:xfrm>
                    <a:off x="3084"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5318" name="Freeform 93"/>
                  <p:cNvSpPr>
                    <a:spLocks/>
                  </p:cNvSpPr>
                  <p:nvPr/>
                </p:nvSpPr>
                <p:spPr bwMode="auto">
                  <a:xfrm>
                    <a:off x="2666" y="1999"/>
                    <a:ext cx="905" cy="431"/>
                  </a:xfrm>
                  <a:custGeom>
                    <a:avLst/>
                    <a:gdLst>
                      <a:gd name="T0" fmla="*/ 418 w 905"/>
                      <a:gd name="T1" fmla="*/ 431 h 431"/>
                      <a:gd name="T2" fmla="*/ 905 w 905"/>
                      <a:gd name="T3" fmla="*/ 431 h 431"/>
                      <a:gd name="T4" fmla="*/ 480 w 905"/>
                      <a:gd name="T5" fmla="*/ 0 h 431"/>
                      <a:gd name="T6" fmla="*/ 0 w 905"/>
                      <a:gd name="T7" fmla="*/ 0 h 431"/>
                      <a:gd name="T8" fmla="*/ 423 w 905"/>
                      <a:gd name="T9" fmla="*/ 431 h 431"/>
                      <a:gd name="T10" fmla="*/ 418 w 905"/>
                      <a:gd name="T11" fmla="*/ 431 h 431"/>
                      <a:gd name="T12" fmla="*/ 0 60000 65536"/>
                      <a:gd name="T13" fmla="*/ 0 60000 65536"/>
                      <a:gd name="T14" fmla="*/ 0 60000 65536"/>
                      <a:gd name="T15" fmla="*/ 0 60000 65536"/>
                      <a:gd name="T16" fmla="*/ 0 60000 65536"/>
                      <a:gd name="T17" fmla="*/ 0 60000 65536"/>
                      <a:gd name="T18" fmla="*/ 0 w 905"/>
                      <a:gd name="T19" fmla="*/ 0 h 431"/>
                      <a:gd name="T20" fmla="*/ 905 w 905"/>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5" h="431">
                        <a:moveTo>
                          <a:pt x="418" y="431"/>
                        </a:moveTo>
                        <a:lnTo>
                          <a:pt x="905" y="431"/>
                        </a:lnTo>
                        <a:lnTo>
                          <a:pt x="480" y="0"/>
                        </a:lnTo>
                        <a:lnTo>
                          <a:pt x="0" y="0"/>
                        </a:lnTo>
                        <a:lnTo>
                          <a:pt x="423" y="431"/>
                        </a:lnTo>
                        <a:lnTo>
                          <a:pt x="418" y="431"/>
                        </a:lnTo>
                        <a:close/>
                      </a:path>
                    </a:pathLst>
                  </a:custGeom>
                  <a:solidFill>
                    <a:srgbClr val="CCFFCC"/>
                  </a:solidFill>
                  <a:ln w="9525">
                    <a:solidFill>
                      <a:schemeClr val="bg2"/>
                    </a:solidFill>
                    <a:round/>
                    <a:headEnd/>
                    <a:tailEnd/>
                  </a:ln>
                </p:spPr>
                <p:txBody>
                  <a:bodyPr/>
                  <a:lstStyle/>
                  <a:p>
                    <a:endParaRPr lang="en-US"/>
                  </a:p>
                </p:txBody>
              </p:sp>
              <p:sp>
                <p:nvSpPr>
                  <p:cNvPr id="5319" name="Freeform 94"/>
                  <p:cNvSpPr>
                    <a:spLocks/>
                  </p:cNvSpPr>
                  <p:nvPr/>
                </p:nvSpPr>
                <p:spPr bwMode="auto">
                  <a:xfrm>
                    <a:off x="2666" y="1999"/>
                    <a:ext cx="905" cy="431"/>
                  </a:xfrm>
                  <a:custGeom>
                    <a:avLst/>
                    <a:gdLst>
                      <a:gd name="T0" fmla="*/ 418 w 905"/>
                      <a:gd name="T1" fmla="*/ 431 h 431"/>
                      <a:gd name="T2" fmla="*/ 905 w 905"/>
                      <a:gd name="T3" fmla="*/ 431 h 431"/>
                      <a:gd name="T4" fmla="*/ 480 w 905"/>
                      <a:gd name="T5" fmla="*/ 0 h 431"/>
                      <a:gd name="T6" fmla="*/ 0 w 905"/>
                      <a:gd name="T7" fmla="*/ 0 h 431"/>
                      <a:gd name="T8" fmla="*/ 423 w 905"/>
                      <a:gd name="T9" fmla="*/ 431 h 431"/>
                      <a:gd name="T10" fmla="*/ 0 60000 65536"/>
                      <a:gd name="T11" fmla="*/ 0 60000 65536"/>
                      <a:gd name="T12" fmla="*/ 0 60000 65536"/>
                      <a:gd name="T13" fmla="*/ 0 60000 65536"/>
                      <a:gd name="T14" fmla="*/ 0 60000 65536"/>
                      <a:gd name="T15" fmla="*/ 0 w 905"/>
                      <a:gd name="T16" fmla="*/ 0 h 431"/>
                      <a:gd name="T17" fmla="*/ 905 w 905"/>
                      <a:gd name="T18" fmla="*/ 431 h 431"/>
                    </a:gdLst>
                    <a:ahLst/>
                    <a:cxnLst>
                      <a:cxn ang="T10">
                        <a:pos x="T0" y="T1"/>
                      </a:cxn>
                      <a:cxn ang="T11">
                        <a:pos x="T2" y="T3"/>
                      </a:cxn>
                      <a:cxn ang="T12">
                        <a:pos x="T4" y="T5"/>
                      </a:cxn>
                      <a:cxn ang="T13">
                        <a:pos x="T6" y="T7"/>
                      </a:cxn>
                      <a:cxn ang="T14">
                        <a:pos x="T8" y="T9"/>
                      </a:cxn>
                    </a:cxnLst>
                    <a:rect l="T15" t="T16" r="T17" b="T18"/>
                    <a:pathLst>
                      <a:path w="905" h="431">
                        <a:moveTo>
                          <a:pt x="418" y="431"/>
                        </a:moveTo>
                        <a:lnTo>
                          <a:pt x="905" y="431"/>
                        </a:lnTo>
                        <a:lnTo>
                          <a:pt x="480" y="0"/>
                        </a:lnTo>
                        <a:lnTo>
                          <a:pt x="0" y="0"/>
                        </a:lnTo>
                        <a:lnTo>
                          <a:pt x="423" y="431"/>
                        </a:lnTo>
                      </a:path>
                    </a:pathLst>
                  </a:custGeom>
                  <a:noFill/>
                  <a:ln w="4763">
                    <a:solidFill>
                      <a:schemeClr val="bg2"/>
                    </a:solidFill>
                    <a:prstDash val="solid"/>
                    <a:round/>
                    <a:headEnd/>
                    <a:tailEnd/>
                  </a:ln>
                </p:spPr>
                <p:txBody>
                  <a:bodyPr/>
                  <a:lstStyle/>
                  <a:p>
                    <a:endParaRPr lang="en-US"/>
                  </a:p>
                </p:txBody>
              </p:sp>
            </p:grpSp>
            <p:grpSp>
              <p:nvGrpSpPr>
                <p:cNvPr id="18" name="Group 95"/>
                <p:cNvGrpSpPr>
                  <a:grpSpLocks/>
                </p:cNvGrpSpPr>
                <p:nvPr/>
              </p:nvGrpSpPr>
              <p:grpSpPr bwMode="auto">
                <a:xfrm>
                  <a:off x="2144" y="1999"/>
                  <a:ext cx="903" cy="552"/>
                  <a:chOff x="2144" y="1999"/>
                  <a:chExt cx="903" cy="552"/>
                </a:xfrm>
              </p:grpSpPr>
              <p:sp>
                <p:nvSpPr>
                  <p:cNvPr id="5308" name="Rectangle 96"/>
                  <p:cNvSpPr>
                    <a:spLocks noChangeArrowheads="1"/>
                  </p:cNvSpPr>
                  <p:nvPr/>
                </p:nvSpPr>
                <p:spPr bwMode="auto">
                  <a:xfrm>
                    <a:off x="2144" y="1999"/>
                    <a:ext cx="477" cy="122"/>
                  </a:xfrm>
                  <a:prstGeom prst="rect">
                    <a:avLst/>
                  </a:prstGeom>
                  <a:solidFill>
                    <a:srgbClr val="CCFFCC"/>
                  </a:solidFill>
                  <a:ln w="4763">
                    <a:solidFill>
                      <a:schemeClr val="bg2"/>
                    </a:solidFill>
                    <a:miter lim="800000"/>
                    <a:headEnd/>
                    <a:tailEnd/>
                  </a:ln>
                </p:spPr>
                <p:txBody>
                  <a:bodyPr/>
                  <a:lstStyle/>
                  <a:p>
                    <a:endParaRPr lang="en-US"/>
                  </a:p>
                </p:txBody>
              </p:sp>
              <p:sp>
                <p:nvSpPr>
                  <p:cNvPr id="5309" name="Freeform 97"/>
                  <p:cNvSpPr>
                    <a:spLocks/>
                  </p:cNvSpPr>
                  <p:nvPr/>
                </p:nvSpPr>
                <p:spPr bwMode="auto">
                  <a:xfrm>
                    <a:off x="2621" y="1999"/>
                    <a:ext cx="426" cy="552"/>
                  </a:xfrm>
                  <a:custGeom>
                    <a:avLst/>
                    <a:gdLst>
                      <a:gd name="T0" fmla="*/ 426 w 426"/>
                      <a:gd name="T1" fmla="*/ 431 h 552"/>
                      <a:gd name="T2" fmla="*/ 0 w 426"/>
                      <a:gd name="T3" fmla="*/ 0 h 552"/>
                      <a:gd name="T4" fmla="*/ 0 w 426"/>
                      <a:gd name="T5" fmla="*/ 122 h 552"/>
                      <a:gd name="T6" fmla="*/ 426 w 426"/>
                      <a:gd name="T7" fmla="*/ 552 h 552"/>
                      <a:gd name="T8" fmla="*/ 426 w 426"/>
                      <a:gd name="T9" fmla="*/ 431 h 552"/>
                      <a:gd name="T10" fmla="*/ 0 60000 65536"/>
                      <a:gd name="T11" fmla="*/ 0 60000 65536"/>
                      <a:gd name="T12" fmla="*/ 0 60000 65536"/>
                      <a:gd name="T13" fmla="*/ 0 60000 65536"/>
                      <a:gd name="T14" fmla="*/ 0 60000 65536"/>
                      <a:gd name="T15" fmla="*/ 0 w 426"/>
                      <a:gd name="T16" fmla="*/ 0 h 552"/>
                      <a:gd name="T17" fmla="*/ 426 w 426"/>
                      <a:gd name="T18" fmla="*/ 552 h 552"/>
                    </a:gdLst>
                    <a:ahLst/>
                    <a:cxnLst>
                      <a:cxn ang="T10">
                        <a:pos x="T0" y="T1"/>
                      </a:cxn>
                      <a:cxn ang="T11">
                        <a:pos x="T2" y="T3"/>
                      </a:cxn>
                      <a:cxn ang="T12">
                        <a:pos x="T4" y="T5"/>
                      </a:cxn>
                      <a:cxn ang="T13">
                        <a:pos x="T6" y="T7"/>
                      </a:cxn>
                      <a:cxn ang="T14">
                        <a:pos x="T8" y="T9"/>
                      </a:cxn>
                    </a:cxnLst>
                    <a:rect l="T15" t="T16" r="T17" b="T18"/>
                    <a:pathLst>
                      <a:path w="426" h="552">
                        <a:moveTo>
                          <a:pt x="426" y="431"/>
                        </a:moveTo>
                        <a:lnTo>
                          <a:pt x="0" y="0"/>
                        </a:lnTo>
                        <a:lnTo>
                          <a:pt x="0" y="122"/>
                        </a:lnTo>
                        <a:lnTo>
                          <a:pt x="426" y="552"/>
                        </a:lnTo>
                        <a:lnTo>
                          <a:pt x="426" y="431"/>
                        </a:lnTo>
                        <a:close/>
                      </a:path>
                    </a:pathLst>
                  </a:custGeom>
                  <a:solidFill>
                    <a:srgbClr val="CCFFCC"/>
                  </a:solidFill>
                  <a:ln w="4763">
                    <a:solidFill>
                      <a:schemeClr val="bg2"/>
                    </a:solidFill>
                    <a:prstDash val="solid"/>
                    <a:round/>
                    <a:headEnd/>
                    <a:tailEnd/>
                  </a:ln>
                </p:spPr>
                <p:txBody>
                  <a:bodyPr/>
                  <a:lstStyle/>
                  <a:p>
                    <a:endParaRPr lang="en-US"/>
                  </a:p>
                </p:txBody>
              </p:sp>
              <p:sp>
                <p:nvSpPr>
                  <p:cNvPr id="5310" name="Freeform 98"/>
                  <p:cNvSpPr>
                    <a:spLocks/>
                  </p:cNvSpPr>
                  <p:nvPr/>
                </p:nvSpPr>
                <p:spPr bwMode="auto">
                  <a:xfrm>
                    <a:off x="2144" y="1999"/>
                    <a:ext cx="420" cy="552"/>
                  </a:xfrm>
                  <a:custGeom>
                    <a:avLst/>
                    <a:gdLst>
                      <a:gd name="T0" fmla="*/ 0 w 420"/>
                      <a:gd name="T1" fmla="*/ 0 h 552"/>
                      <a:gd name="T2" fmla="*/ 420 w 420"/>
                      <a:gd name="T3" fmla="*/ 431 h 552"/>
                      <a:gd name="T4" fmla="*/ 420 w 420"/>
                      <a:gd name="T5" fmla="*/ 552 h 552"/>
                      <a:gd name="T6" fmla="*/ 0 w 420"/>
                      <a:gd name="T7" fmla="*/ 122 h 552"/>
                      <a:gd name="T8" fmla="*/ 0 w 420"/>
                      <a:gd name="T9" fmla="*/ 0 h 552"/>
                      <a:gd name="T10" fmla="*/ 0 60000 65536"/>
                      <a:gd name="T11" fmla="*/ 0 60000 65536"/>
                      <a:gd name="T12" fmla="*/ 0 60000 65536"/>
                      <a:gd name="T13" fmla="*/ 0 60000 65536"/>
                      <a:gd name="T14" fmla="*/ 0 60000 65536"/>
                      <a:gd name="T15" fmla="*/ 0 w 420"/>
                      <a:gd name="T16" fmla="*/ 0 h 552"/>
                      <a:gd name="T17" fmla="*/ 420 w 420"/>
                      <a:gd name="T18" fmla="*/ 552 h 552"/>
                    </a:gdLst>
                    <a:ahLst/>
                    <a:cxnLst>
                      <a:cxn ang="T10">
                        <a:pos x="T0" y="T1"/>
                      </a:cxn>
                      <a:cxn ang="T11">
                        <a:pos x="T2" y="T3"/>
                      </a:cxn>
                      <a:cxn ang="T12">
                        <a:pos x="T4" y="T5"/>
                      </a:cxn>
                      <a:cxn ang="T13">
                        <a:pos x="T6" y="T7"/>
                      </a:cxn>
                      <a:cxn ang="T14">
                        <a:pos x="T8" y="T9"/>
                      </a:cxn>
                    </a:cxnLst>
                    <a:rect l="T15" t="T16" r="T17" b="T18"/>
                    <a:pathLst>
                      <a:path w="420" h="552">
                        <a:moveTo>
                          <a:pt x="0" y="0"/>
                        </a:moveTo>
                        <a:lnTo>
                          <a:pt x="420" y="431"/>
                        </a:lnTo>
                        <a:lnTo>
                          <a:pt x="420"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5311" name="Rectangle 99"/>
                  <p:cNvSpPr>
                    <a:spLocks noChangeArrowheads="1"/>
                  </p:cNvSpPr>
                  <p:nvPr/>
                </p:nvSpPr>
                <p:spPr bwMode="auto">
                  <a:xfrm>
                    <a:off x="2560"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5312" name="Freeform 100"/>
                  <p:cNvSpPr>
                    <a:spLocks/>
                  </p:cNvSpPr>
                  <p:nvPr/>
                </p:nvSpPr>
                <p:spPr bwMode="auto">
                  <a:xfrm>
                    <a:off x="2144" y="1999"/>
                    <a:ext cx="903" cy="431"/>
                  </a:xfrm>
                  <a:custGeom>
                    <a:avLst/>
                    <a:gdLst>
                      <a:gd name="T0" fmla="*/ 416 w 903"/>
                      <a:gd name="T1" fmla="*/ 431 h 431"/>
                      <a:gd name="T2" fmla="*/ 903 w 903"/>
                      <a:gd name="T3" fmla="*/ 431 h 431"/>
                      <a:gd name="T4" fmla="*/ 477 w 903"/>
                      <a:gd name="T5" fmla="*/ 0 h 431"/>
                      <a:gd name="T6" fmla="*/ 0 w 903"/>
                      <a:gd name="T7" fmla="*/ 0 h 431"/>
                      <a:gd name="T8" fmla="*/ 420 w 903"/>
                      <a:gd name="T9" fmla="*/ 431 h 431"/>
                      <a:gd name="T10" fmla="*/ 416 w 903"/>
                      <a:gd name="T11" fmla="*/ 431 h 431"/>
                      <a:gd name="T12" fmla="*/ 0 60000 65536"/>
                      <a:gd name="T13" fmla="*/ 0 60000 65536"/>
                      <a:gd name="T14" fmla="*/ 0 60000 65536"/>
                      <a:gd name="T15" fmla="*/ 0 60000 65536"/>
                      <a:gd name="T16" fmla="*/ 0 60000 65536"/>
                      <a:gd name="T17" fmla="*/ 0 60000 65536"/>
                      <a:gd name="T18" fmla="*/ 0 w 903"/>
                      <a:gd name="T19" fmla="*/ 0 h 431"/>
                      <a:gd name="T20" fmla="*/ 903 w 90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3" h="431">
                        <a:moveTo>
                          <a:pt x="416" y="431"/>
                        </a:moveTo>
                        <a:lnTo>
                          <a:pt x="903" y="431"/>
                        </a:lnTo>
                        <a:lnTo>
                          <a:pt x="477" y="0"/>
                        </a:lnTo>
                        <a:lnTo>
                          <a:pt x="0" y="0"/>
                        </a:lnTo>
                        <a:lnTo>
                          <a:pt x="420"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5313" name="Freeform 101"/>
                  <p:cNvSpPr>
                    <a:spLocks/>
                  </p:cNvSpPr>
                  <p:nvPr/>
                </p:nvSpPr>
                <p:spPr bwMode="auto">
                  <a:xfrm>
                    <a:off x="2144" y="1999"/>
                    <a:ext cx="903" cy="431"/>
                  </a:xfrm>
                  <a:custGeom>
                    <a:avLst/>
                    <a:gdLst>
                      <a:gd name="T0" fmla="*/ 416 w 903"/>
                      <a:gd name="T1" fmla="*/ 431 h 431"/>
                      <a:gd name="T2" fmla="*/ 903 w 903"/>
                      <a:gd name="T3" fmla="*/ 431 h 431"/>
                      <a:gd name="T4" fmla="*/ 477 w 903"/>
                      <a:gd name="T5" fmla="*/ 0 h 431"/>
                      <a:gd name="T6" fmla="*/ 0 w 903"/>
                      <a:gd name="T7" fmla="*/ 0 h 431"/>
                      <a:gd name="T8" fmla="*/ 420 w 903"/>
                      <a:gd name="T9" fmla="*/ 431 h 431"/>
                      <a:gd name="T10" fmla="*/ 0 60000 65536"/>
                      <a:gd name="T11" fmla="*/ 0 60000 65536"/>
                      <a:gd name="T12" fmla="*/ 0 60000 65536"/>
                      <a:gd name="T13" fmla="*/ 0 60000 65536"/>
                      <a:gd name="T14" fmla="*/ 0 60000 65536"/>
                      <a:gd name="T15" fmla="*/ 0 w 903"/>
                      <a:gd name="T16" fmla="*/ 0 h 431"/>
                      <a:gd name="T17" fmla="*/ 903 w 903"/>
                      <a:gd name="T18" fmla="*/ 431 h 431"/>
                    </a:gdLst>
                    <a:ahLst/>
                    <a:cxnLst>
                      <a:cxn ang="T10">
                        <a:pos x="T0" y="T1"/>
                      </a:cxn>
                      <a:cxn ang="T11">
                        <a:pos x="T2" y="T3"/>
                      </a:cxn>
                      <a:cxn ang="T12">
                        <a:pos x="T4" y="T5"/>
                      </a:cxn>
                      <a:cxn ang="T13">
                        <a:pos x="T6" y="T7"/>
                      </a:cxn>
                      <a:cxn ang="T14">
                        <a:pos x="T8" y="T9"/>
                      </a:cxn>
                    </a:cxnLst>
                    <a:rect l="T15" t="T16" r="T17" b="T18"/>
                    <a:pathLst>
                      <a:path w="903" h="431">
                        <a:moveTo>
                          <a:pt x="416" y="431"/>
                        </a:moveTo>
                        <a:lnTo>
                          <a:pt x="903" y="431"/>
                        </a:lnTo>
                        <a:lnTo>
                          <a:pt x="477" y="0"/>
                        </a:lnTo>
                        <a:lnTo>
                          <a:pt x="0" y="0"/>
                        </a:lnTo>
                        <a:lnTo>
                          <a:pt x="420" y="431"/>
                        </a:lnTo>
                      </a:path>
                    </a:pathLst>
                  </a:custGeom>
                  <a:noFill/>
                  <a:ln w="4763">
                    <a:solidFill>
                      <a:schemeClr val="bg2"/>
                    </a:solidFill>
                    <a:prstDash val="solid"/>
                    <a:round/>
                    <a:headEnd/>
                    <a:tailEnd/>
                  </a:ln>
                </p:spPr>
                <p:txBody>
                  <a:bodyPr/>
                  <a:lstStyle/>
                  <a:p>
                    <a:endParaRPr lang="en-US"/>
                  </a:p>
                </p:txBody>
              </p:sp>
            </p:grpSp>
            <p:grpSp>
              <p:nvGrpSpPr>
                <p:cNvPr id="19" name="Group 102"/>
                <p:cNvGrpSpPr>
                  <a:grpSpLocks/>
                </p:cNvGrpSpPr>
                <p:nvPr/>
              </p:nvGrpSpPr>
              <p:grpSpPr bwMode="auto">
                <a:xfrm>
                  <a:off x="1619" y="1999"/>
                  <a:ext cx="903" cy="552"/>
                  <a:chOff x="1619" y="1999"/>
                  <a:chExt cx="903" cy="552"/>
                </a:xfrm>
              </p:grpSpPr>
              <p:sp>
                <p:nvSpPr>
                  <p:cNvPr id="5302" name="Rectangle 103"/>
                  <p:cNvSpPr>
                    <a:spLocks noChangeArrowheads="1"/>
                  </p:cNvSpPr>
                  <p:nvPr/>
                </p:nvSpPr>
                <p:spPr bwMode="auto">
                  <a:xfrm>
                    <a:off x="1619" y="1999"/>
                    <a:ext cx="479" cy="122"/>
                  </a:xfrm>
                  <a:prstGeom prst="rect">
                    <a:avLst/>
                  </a:prstGeom>
                  <a:solidFill>
                    <a:srgbClr val="CCFFCC"/>
                  </a:solidFill>
                  <a:ln w="4763">
                    <a:solidFill>
                      <a:schemeClr val="bg2"/>
                    </a:solidFill>
                    <a:miter lim="800000"/>
                    <a:headEnd/>
                    <a:tailEnd/>
                  </a:ln>
                </p:spPr>
                <p:txBody>
                  <a:bodyPr/>
                  <a:lstStyle/>
                  <a:p>
                    <a:endParaRPr lang="en-US"/>
                  </a:p>
                </p:txBody>
              </p:sp>
              <p:sp>
                <p:nvSpPr>
                  <p:cNvPr id="5303" name="Freeform 104"/>
                  <p:cNvSpPr>
                    <a:spLocks/>
                  </p:cNvSpPr>
                  <p:nvPr/>
                </p:nvSpPr>
                <p:spPr bwMode="auto">
                  <a:xfrm>
                    <a:off x="2098" y="1999"/>
                    <a:ext cx="424" cy="552"/>
                  </a:xfrm>
                  <a:custGeom>
                    <a:avLst/>
                    <a:gdLst>
                      <a:gd name="T0" fmla="*/ 424 w 424"/>
                      <a:gd name="T1" fmla="*/ 431 h 552"/>
                      <a:gd name="T2" fmla="*/ 0 w 424"/>
                      <a:gd name="T3" fmla="*/ 0 h 552"/>
                      <a:gd name="T4" fmla="*/ 0 w 424"/>
                      <a:gd name="T5" fmla="*/ 122 h 552"/>
                      <a:gd name="T6" fmla="*/ 424 w 424"/>
                      <a:gd name="T7" fmla="*/ 552 h 552"/>
                      <a:gd name="T8" fmla="*/ 424 w 424"/>
                      <a:gd name="T9" fmla="*/ 431 h 552"/>
                      <a:gd name="T10" fmla="*/ 0 60000 65536"/>
                      <a:gd name="T11" fmla="*/ 0 60000 65536"/>
                      <a:gd name="T12" fmla="*/ 0 60000 65536"/>
                      <a:gd name="T13" fmla="*/ 0 60000 65536"/>
                      <a:gd name="T14" fmla="*/ 0 60000 65536"/>
                      <a:gd name="T15" fmla="*/ 0 w 424"/>
                      <a:gd name="T16" fmla="*/ 0 h 552"/>
                      <a:gd name="T17" fmla="*/ 424 w 424"/>
                      <a:gd name="T18" fmla="*/ 552 h 552"/>
                    </a:gdLst>
                    <a:ahLst/>
                    <a:cxnLst>
                      <a:cxn ang="T10">
                        <a:pos x="T0" y="T1"/>
                      </a:cxn>
                      <a:cxn ang="T11">
                        <a:pos x="T2" y="T3"/>
                      </a:cxn>
                      <a:cxn ang="T12">
                        <a:pos x="T4" y="T5"/>
                      </a:cxn>
                      <a:cxn ang="T13">
                        <a:pos x="T6" y="T7"/>
                      </a:cxn>
                      <a:cxn ang="T14">
                        <a:pos x="T8" y="T9"/>
                      </a:cxn>
                    </a:cxnLst>
                    <a:rect l="T15" t="T16" r="T17" b="T18"/>
                    <a:pathLst>
                      <a:path w="424" h="552">
                        <a:moveTo>
                          <a:pt x="424" y="431"/>
                        </a:moveTo>
                        <a:lnTo>
                          <a:pt x="0" y="0"/>
                        </a:lnTo>
                        <a:lnTo>
                          <a:pt x="0" y="122"/>
                        </a:lnTo>
                        <a:lnTo>
                          <a:pt x="424" y="552"/>
                        </a:lnTo>
                        <a:lnTo>
                          <a:pt x="424" y="431"/>
                        </a:lnTo>
                        <a:close/>
                      </a:path>
                    </a:pathLst>
                  </a:custGeom>
                  <a:solidFill>
                    <a:srgbClr val="CCFFCC"/>
                  </a:solidFill>
                  <a:ln w="4763">
                    <a:solidFill>
                      <a:schemeClr val="bg2"/>
                    </a:solidFill>
                    <a:prstDash val="solid"/>
                    <a:round/>
                    <a:headEnd/>
                    <a:tailEnd/>
                  </a:ln>
                </p:spPr>
                <p:txBody>
                  <a:bodyPr/>
                  <a:lstStyle/>
                  <a:p>
                    <a:endParaRPr lang="en-US"/>
                  </a:p>
                </p:txBody>
              </p:sp>
              <p:sp>
                <p:nvSpPr>
                  <p:cNvPr id="5304" name="Freeform 105"/>
                  <p:cNvSpPr>
                    <a:spLocks/>
                  </p:cNvSpPr>
                  <p:nvPr/>
                </p:nvSpPr>
                <p:spPr bwMode="auto">
                  <a:xfrm>
                    <a:off x="1619" y="1999"/>
                    <a:ext cx="421" cy="552"/>
                  </a:xfrm>
                  <a:custGeom>
                    <a:avLst/>
                    <a:gdLst>
                      <a:gd name="T0" fmla="*/ 0 w 421"/>
                      <a:gd name="T1" fmla="*/ 0 h 552"/>
                      <a:gd name="T2" fmla="*/ 421 w 421"/>
                      <a:gd name="T3" fmla="*/ 431 h 552"/>
                      <a:gd name="T4" fmla="*/ 421 w 421"/>
                      <a:gd name="T5" fmla="*/ 552 h 552"/>
                      <a:gd name="T6" fmla="*/ 0 w 421"/>
                      <a:gd name="T7" fmla="*/ 122 h 552"/>
                      <a:gd name="T8" fmla="*/ 0 w 421"/>
                      <a:gd name="T9" fmla="*/ 0 h 552"/>
                      <a:gd name="T10" fmla="*/ 0 60000 65536"/>
                      <a:gd name="T11" fmla="*/ 0 60000 65536"/>
                      <a:gd name="T12" fmla="*/ 0 60000 65536"/>
                      <a:gd name="T13" fmla="*/ 0 60000 65536"/>
                      <a:gd name="T14" fmla="*/ 0 60000 65536"/>
                      <a:gd name="T15" fmla="*/ 0 w 421"/>
                      <a:gd name="T16" fmla="*/ 0 h 552"/>
                      <a:gd name="T17" fmla="*/ 421 w 421"/>
                      <a:gd name="T18" fmla="*/ 552 h 552"/>
                    </a:gdLst>
                    <a:ahLst/>
                    <a:cxnLst>
                      <a:cxn ang="T10">
                        <a:pos x="T0" y="T1"/>
                      </a:cxn>
                      <a:cxn ang="T11">
                        <a:pos x="T2" y="T3"/>
                      </a:cxn>
                      <a:cxn ang="T12">
                        <a:pos x="T4" y="T5"/>
                      </a:cxn>
                      <a:cxn ang="T13">
                        <a:pos x="T6" y="T7"/>
                      </a:cxn>
                      <a:cxn ang="T14">
                        <a:pos x="T8" y="T9"/>
                      </a:cxn>
                    </a:cxnLst>
                    <a:rect l="T15" t="T16" r="T17" b="T18"/>
                    <a:pathLst>
                      <a:path w="421" h="552">
                        <a:moveTo>
                          <a:pt x="0" y="0"/>
                        </a:moveTo>
                        <a:lnTo>
                          <a:pt x="421" y="431"/>
                        </a:lnTo>
                        <a:lnTo>
                          <a:pt x="421" y="552"/>
                        </a:lnTo>
                        <a:lnTo>
                          <a:pt x="0" y="122"/>
                        </a:lnTo>
                        <a:lnTo>
                          <a:pt x="0" y="0"/>
                        </a:lnTo>
                        <a:close/>
                      </a:path>
                    </a:pathLst>
                  </a:custGeom>
                  <a:solidFill>
                    <a:srgbClr val="CCFFCC"/>
                  </a:solidFill>
                  <a:ln w="4763">
                    <a:solidFill>
                      <a:schemeClr val="bg2"/>
                    </a:solidFill>
                    <a:prstDash val="solid"/>
                    <a:round/>
                    <a:headEnd/>
                    <a:tailEnd/>
                  </a:ln>
                </p:spPr>
                <p:txBody>
                  <a:bodyPr/>
                  <a:lstStyle/>
                  <a:p>
                    <a:endParaRPr lang="en-US"/>
                  </a:p>
                </p:txBody>
              </p:sp>
              <p:sp>
                <p:nvSpPr>
                  <p:cNvPr id="5305" name="Rectangle 106"/>
                  <p:cNvSpPr>
                    <a:spLocks noChangeArrowheads="1"/>
                  </p:cNvSpPr>
                  <p:nvPr/>
                </p:nvSpPr>
                <p:spPr bwMode="auto">
                  <a:xfrm>
                    <a:off x="2035" y="2430"/>
                    <a:ext cx="487" cy="121"/>
                  </a:xfrm>
                  <a:prstGeom prst="rect">
                    <a:avLst/>
                  </a:prstGeom>
                  <a:solidFill>
                    <a:srgbClr val="CCFFCC"/>
                  </a:solidFill>
                  <a:ln w="4763">
                    <a:solidFill>
                      <a:schemeClr val="bg2"/>
                    </a:solidFill>
                    <a:miter lim="800000"/>
                    <a:headEnd/>
                    <a:tailEnd/>
                  </a:ln>
                </p:spPr>
                <p:txBody>
                  <a:bodyPr/>
                  <a:lstStyle/>
                  <a:p>
                    <a:endParaRPr lang="en-US"/>
                  </a:p>
                </p:txBody>
              </p:sp>
              <p:sp>
                <p:nvSpPr>
                  <p:cNvPr id="5306" name="Freeform 107"/>
                  <p:cNvSpPr>
                    <a:spLocks/>
                  </p:cNvSpPr>
                  <p:nvPr/>
                </p:nvSpPr>
                <p:spPr bwMode="auto">
                  <a:xfrm>
                    <a:off x="1619" y="1999"/>
                    <a:ext cx="903" cy="431"/>
                  </a:xfrm>
                  <a:custGeom>
                    <a:avLst/>
                    <a:gdLst>
                      <a:gd name="T0" fmla="*/ 416 w 903"/>
                      <a:gd name="T1" fmla="*/ 431 h 431"/>
                      <a:gd name="T2" fmla="*/ 903 w 903"/>
                      <a:gd name="T3" fmla="*/ 431 h 431"/>
                      <a:gd name="T4" fmla="*/ 479 w 903"/>
                      <a:gd name="T5" fmla="*/ 0 h 431"/>
                      <a:gd name="T6" fmla="*/ 0 w 903"/>
                      <a:gd name="T7" fmla="*/ 0 h 431"/>
                      <a:gd name="T8" fmla="*/ 421 w 903"/>
                      <a:gd name="T9" fmla="*/ 431 h 431"/>
                      <a:gd name="T10" fmla="*/ 416 w 903"/>
                      <a:gd name="T11" fmla="*/ 431 h 431"/>
                      <a:gd name="T12" fmla="*/ 0 60000 65536"/>
                      <a:gd name="T13" fmla="*/ 0 60000 65536"/>
                      <a:gd name="T14" fmla="*/ 0 60000 65536"/>
                      <a:gd name="T15" fmla="*/ 0 60000 65536"/>
                      <a:gd name="T16" fmla="*/ 0 60000 65536"/>
                      <a:gd name="T17" fmla="*/ 0 60000 65536"/>
                      <a:gd name="T18" fmla="*/ 0 w 903"/>
                      <a:gd name="T19" fmla="*/ 0 h 431"/>
                      <a:gd name="T20" fmla="*/ 903 w 90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903" h="431">
                        <a:moveTo>
                          <a:pt x="416" y="431"/>
                        </a:moveTo>
                        <a:lnTo>
                          <a:pt x="903" y="431"/>
                        </a:lnTo>
                        <a:lnTo>
                          <a:pt x="479" y="0"/>
                        </a:lnTo>
                        <a:lnTo>
                          <a:pt x="0" y="0"/>
                        </a:lnTo>
                        <a:lnTo>
                          <a:pt x="421" y="431"/>
                        </a:lnTo>
                        <a:lnTo>
                          <a:pt x="416" y="431"/>
                        </a:lnTo>
                        <a:close/>
                      </a:path>
                    </a:pathLst>
                  </a:custGeom>
                  <a:solidFill>
                    <a:srgbClr val="CCFFCC"/>
                  </a:solidFill>
                  <a:ln w="9525">
                    <a:solidFill>
                      <a:schemeClr val="bg2"/>
                    </a:solidFill>
                    <a:round/>
                    <a:headEnd/>
                    <a:tailEnd/>
                  </a:ln>
                </p:spPr>
                <p:txBody>
                  <a:bodyPr/>
                  <a:lstStyle/>
                  <a:p>
                    <a:endParaRPr lang="en-US"/>
                  </a:p>
                </p:txBody>
              </p:sp>
              <p:sp>
                <p:nvSpPr>
                  <p:cNvPr id="5307" name="Freeform 108"/>
                  <p:cNvSpPr>
                    <a:spLocks/>
                  </p:cNvSpPr>
                  <p:nvPr/>
                </p:nvSpPr>
                <p:spPr bwMode="auto">
                  <a:xfrm>
                    <a:off x="1619" y="1999"/>
                    <a:ext cx="903" cy="431"/>
                  </a:xfrm>
                  <a:custGeom>
                    <a:avLst/>
                    <a:gdLst>
                      <a:gd name="T0" fmla="*/ 416 w 903"/>
                      <a:gd name="T1" fmla="*/ 431 h 431"/>
                      <a:gd name="T2" fmla="*/ 903 w 903"/>
                      <a:gd name="T3" fmla="*/ 431 h 431"/>
                      <a:gd name="T4" fmla="*/ 479 w 903"/>
                      <a:gd name="T5" fmla="*/ 0 h 431"/>
                      <a:gd name="T6" fmla="*/ 0 w 903"/>
                      <a:gd name="T7" fmla="*/ 0 h 431"/>
                      <a:gd name="T8" fmla="*/ 421 w 903"/>
                      <a:gd name="T9" fmla="*/ 431 h 431"/>
                      <a:gd name="T10" fmla="*/ 0 60000 65536"/>
                      <a:gd name="T11" fmla="*/ 0 60000 65536"/>
                      <a:gd name="T12" fmla="*/ 0 60000 65536"/>
                      <a:gd name="T13" fmla="*/ 0 60000 65536"/>
                      <a:gd name="T14" fmla="*/ 0 60000 65536"/>
                      <a:gd name="T15" fmla="*/ 0 w 903"/>
                      <a:gd name="T16" fmla="*/ 0 h 431"/>
                      <a:gd name="T17" fmla="*/ 903 w 903"/>
                      <a:gd name="T18" fmla="*/ 431 h 431"/>
                    </a:gdLst>
                    <a:ahLst/>
                    <a:cxnLst>
                      <a:cxn ang="T10">
                        <a:pos x="T0" y="T1"/>
                      </a:cxn>
                      <a:cxn ang="T11">
                        <a:pos x="T2" y="T3"/>
                      </a:cxn>
                      <a:cxn ang="T12">
                        <a:pos x="T4" y="T5"/>
                      </a:cxn>
                      <a:cxn ang="T13">
                        <a:pos x="T6" y="T7"/>
                      </a:cxn>
                      <a:cxn ang="T14">
                        <a:pos x="T8" y="T9"/>
                      </a:cxn>
                    </a:cxnLst>
                    <a:rect l="T15" t="T16" r="T17" b="T18"/>
                    <a:pathLst>
                      <a:path w="903" h="431">
                        <a:moveTo>
                          <a:pt x="416" y="431"/>
                        </a:moveTo>
                        <a:lnTo>
                          <a:pt x="903" y="431"/>
                        </a:lnTo>
                        <a:lnTo>
                          <a:pt x="479" y="0"/>
                        </a:lnTo>
                        <a:lnTo>
                          <a:pt x="0" y="0"/>
                        </a:lnTo>
                        <a:lnTo>
                          <a:pt x="421" y="431"/>
                        </a:lnTo>
                      </a:path>
                    </a:pathLst>
                  </a:custGeom>
                  <a:noFill/>
                  <a:ln w="4763">
                    <a:solidFill>
                      <a:schemeClr val="bg2"/>
                    </a:solidFill>
                    <a:prstDash val="solid"/>
                    <a:round/>
                    <a:headEnd/>
                    <a:tailEnd/>
                  </a:ln>
                </p:spPr>
                <p:txBody>
                  <a:bodyPr/>
                  <a:lstStyle/>
                  <a:p>
                    <a:endParaRPr lang="en-US"/>
                  </a:p>
                </p:txBody>
              </p:sp>
            </p:grpSp>
          </p:grpSp>
        </p:grpSp>
        <p:grpSp>
          <p:nvGrpSpPr>
            <p:cNvPr id="20" name="Group 109"/>
            <p:cNvGrpSpPr>
              <a:grpSpLocks/>
            </p:cNvGrpSpPr>
            <p:nvPr/>
          </p:nvGrpSpPr>
          <p:grpSpPr bwMode="auto">
            <a:xfrm>
              <a:off x="1747" y="1957"/>
              <a:ext cx="2224" cy="434"/>
              <a:chOff x="1747" y="1957"/>
              <a:chExt cx="2224" cy="434"/>
            </a:xfrm>
          </p:grpSpPr>
          <p:grpSp>
            <p:nvGrpSpPr>
              <p:cNvPr id="21" name="Group 110"/>
              <p:cNvGrpSpPr>
                <a:grpSpLocks/>
              </p:cNvGrpSpPr>
              <p:nvPr/>
            </p:nvGrpSpPr>
            <p:grpSpPr bwMode="auto">
              <a:xfrm>
                <a:off x="1747" y="1957"/>
                <a:ext cx="2224" cy="434"/>
                <a:chOff x="1747" y="1957"/>
                <a:chExt cx="2224" cy="434"/>
              </a:xfrm>
            </p:grpSpPr>
            <p:grpSp>
              <p:nvGrpSpPr>
                <p:cNvPr id="22" name="Group 111"/>
                <p:cNvGrpSpPr>
                  <a:grpSpLocks/>
                </p:cNvGrpSpPr>
                <p:nvPr/>
              </p:nvGrpSpPr>
              <p:grpSpPr bwMode="auto">
                <a:xfrm>
                  <a:off x="2563" y="1957"/>
                  <a:ext cx="396" cy="181"/>
                  <a:chOff x="2563" y="1957"/>
                  <a:chExt cx="396" cy="181"/>
                </a:xfrm>
              </p:grpSpPr>
              <p:sp>
                <p:nvSpPr>
                  <p:cNvPr id="5288" name="Freeform 112"/>
                  <p:cNvSpPr>
                    <a:spLocks/>
                  </p:cNvSpPr>
                  <p:nvPr/>
                </p:nvSpPr>
                <p:spPr bwMode="auto">
                  <a:xfrm>
                    <a:off x="2563" y="1957"/>
                    <a:ext cx="86" cy="181"/>
                  </a:xfrm>
                  <a:custGeom>
                    <a:avLst/>
                    <a:gdLst>
                      <a:gd name="T0" fmla="*/ 0 w 86"/>
                      <a:gd name="T1" fmla="*/ 0 h 181"/>
                      <a:gd name="T2" fmla="*/ 86 w 86"/>
                      <a:gd name="T3" fmla="*/ 84 h 181"/>
                      <a:gd name="T4" fmla="*/ 86 w 86"/>
                      <a:gd name="T5" fmla="*/ 181 h 181"/>
                      <a:gd name="T6" fmla="*/ 0 w 86"/>
                      <a:gd name="T7" fmla="*/ 97 h 181"/>
                      <a:gd name="T8" fmla="*/ 0 w 86"/>
                      <a:gd name="T9" fmla="*/ 0 h 181"/>
                      <a:gd name="T10" fmla="*/ 0 60000 65536"/>
                      <a:gd name="T11" fmla="*/ 0 60000 65536"/>
                      <a:gd name="T12" fmla="*/ 0 60000 65536"/>
                      <a:gd name="T13" fmla="*/ 0 60000 65536"/>
                      <a:gd name="T14" fmla="*/ 0 60000 65536"/>
                      <a:gd name="T15" fmla="*/ 0 w 86"/>
                      <a:gd name="T16" fmla="*/ 0 h 181"/>
                      <a:gd name="T17" fmla="*/ 86 w 86"/>
                      <a:gd name="T18" fmla="*/ 181 h 181"/>
                    </a:gdLst>
                    <a:ahLst/>
                    <a:cxnLst>
                      <a:cxn ang="T10">
                        <a:pos x="T0" y="T1"/>
                      </a:cxn>
                      <a:cxn ang="T11">
                        <a:pos x="T2" y="T3"/>
                      </a:cxn>
                      <a:cxn ang="T12">
                        <a:pos x="T4" y="T5"/>
                      </a:cxn>
                      <a:cxn ang="T13">
                        <a:pos x="T6" y="T7"/>
                      </a:cxn>
                      <a:cxn ang="T14">
                        <a:pos x="T8" y="T9"/>
                      </a:cxn>
                    </a:cxnLst>
                    <a:rect l="T15" t="T16" r="T17" b="T18"/>
                    <a:pathLst>
                      <a:path w="86" h="181">
                        <a:moveTo>
                          <a:pt x="0" y="0"/>
                        </a:moveTo>
                        <a:lnTo>
                          <a:pt x="86" y="84"/>
                        </a:lnTo>
                        <a:lnTo>
                          <a:pt x="86" y="181"/>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89" name="Rectangle 113"/>
                  <p:cNvSpPr>
                    <a:spLocks noChangeArrowheads="1"/>
                  </p:cNvSpPr>
                  <p:nvPr/>
                </p:nvSpPr>
                <p:spPr bwMode="auto">
                  <a:xfrm>
                    <a:off x="2649" y="2041"/>
                    <a:ext cx="310" cy="97"/>
                  </a:xfrm>
                  <a:prstGeom prst="rect">
                    <a:avLst/>
                  </a:prstGeom>
                  <a:solidFill>
                    <a:srgbClr val="CDE6FF"/>
                  </a:solidFill>
                  <a:ln w="4763">
                    <a:solidFill>
                      <a:schemeClr val="bg2"/>
                    </a:solidFill>
                    <a:miter lim="800000"/>
                    <a:headEnd/>
                    <a:tailEnd/>
                  </a:ln>
                </p:spPr>
                <p:txBody>
                  <a:bodyPr/>
                  <a:lstStyle/>
                  <a:p>
                    <a:endParaRPr lang="en-US"/>
                  </a:p>
                </p:txBody>
              </p:sp>
              <p:sp>
                <p:nvSpPr>
                  <p:cNvPr id="5290" name="Freeform 114"/>
                  <p:cNvSpPr>
                    <a:spLocks/>
                  </p:cNvSpPr>
                  <p:nvPr/>
                </p:nvSpPr>
                <p:spPr bwMode="auto">
                  <a:xfrm>
                    <a:off x="2563" y="1957"/>
                    <a:ext cx="396" cy="84"/>
                  </a:xfrm>
                  <a:custGeom>
                    <a:avLst/>
                    <a:gdLst>
                      <a:gd name="T0" fmla="*/ 311 w 396"/>
                      <a:gd name="T1" fmla="*/ 0 h 84"/>
                      <a:gd name="T2" fmla="*/ 0 w 396"/>
                      <a:gd name="T3" fmla="*/ 0 h 84"/>
                      <a:gd name="T4" fmla="*/ 86 w 396"/>
                      <a:gd name="T5" fmla="*/ 84 h 84"/>
                      <a:gd name="T6" fmla="*/ 396 w 396"/>
                      <a:gd name="T7" fmla="*/ 84 h 84"/>
                      <a:gd name="T8" fmla="*/ 311 w 396"/>
                      <a:gd name="T9" fmla="*/ 0 h 84"/>
                      <a:gd name="T10" fmla="*/ 0 60000 65536"/>
                      <a:gd name="T11" fmla="*/ 0 60000 65536"/>
                      <a:gd name="T12" fmla="*/ 0 60000 65536"/>
                      <a:gd name="T13" fmla="*/ 0 60000 65536"/>
                      <a:gd name="T14" fmla="*/ 0 60000 65536"/>
                      <a:gd name="T15" fmla="*/ 0 w 396"/>
                      <a:gd name="T16" fmla="*/ 0 h 84"/>
                      <a:gd name="T17" fmla="*/ 396 w 396"/>
                      <a:gd name="T18" fmla="*/ 84 h 84"/>
                    </a:gdLst>
                    <a:ahLst/>
                    <a:cxnLst>
                      <a:cxn ang="T10">
                        <a:pos x="T0" y="T1"/>
                      </a:cxn>
                      <a:cxn ang="T11">
                        <a:pos x="T2" y="T3"/>
                      </a:cxn>
                      <a:cxn ang="T12">
                        <a:pos x="T4" y="T5"/>
                      </a:cxn>
                      <a:cxn ang="T13">
                        <a:pos x="T6" y="T7"/>
                      </a:cxn>
                      <a:cxn ang="T14">
                        <a:pos x="T8" y="T9"/>
                      </a:cxn>
                    </a:cxnLst>
                    <a:rect l="T15" t="T16" r="T17" b="T18"/>
                    <a:pathLst>
                      <a:path w="396" h="84">
                        <a:moveTo>
                          <a:pt x="311" y="0"/>
                        </a:moveTo>
                        <a:lnTo>
                          <a:pt x="0" y="0"/>
                        </a:lnTo>
                        <a:lnTo>
                          <a:pt x="86" y="84"/>
                        </a:lnTo>
                        <a:lnTo>
                          <a:pt x="396" y="84"/>
                        </a:lnTo>
                        <a:lnTo>
                          <a:pt x="311"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3" name="Group 115"/>
                <p:cNvGrpSpPr>
                  <a:grpSpLocks/>
                </p:cNvGrpSpPr>
                <p:nvPr/>
              </p:nvGrpSpPr>
              <p:grpSpPr bwMode="auto">
                <a:xfrm>
                  <a:off x="1747" y="1957"/>
                  <a:ext cx="873" cy="181"/>
                  <a:chOff x="1747" y="1957"/>
                  <a:chExt cx="873" cy="181"/>
                </a:xfrm>
              </p:grpSpPr>
              <p:sp>
                <p:nvSpPr>
                  <p:cNvPr id="5285" name="Freeform 116"/>
                  <p:cNvSpPr>
                    <a:spLocks/>
                  </p:cNvSpPr>
                  <p:nvPr/>
                </p:nvSpPr>
                <p:spPr bwMode="auto">
                  <a:xfrm>
                    <a:off x="1747" y="1957"/>
                    <a:ext cx="86" cy="181"/>
                  </a:xfrm>
                  <a:custGeom>
                    <a:avLst/>
                    <a:gdLst>
                      <a:gd name="T0" fmla="*/ 0 w 86"/>
                      <a:gd name="T1" fmla="*/ 0 h 181"/>
                      <a:gd name="T2" fmla="*/ 86 w 86"/>
                      <a:gd name="T3" fmla="*/ 84 h 181"/>
                      <a:gd name="T4" fmla="*/ 86 w 86"/>
                      <a:gd name="T5" fmla="*/ 181 h 181"/>
                      <a:gd name="T6" fmla="*/ 0 w 86"/>
                      <a:gd name="T7" fmla="*/ 97 h 181"/>
                      <a:gd name="T8" fmla="*/ 0 w 86"/>
                      <a:gd name="T9" fmla="*/ 0 h 181"/>
                      <a:gd name="T10" fmla="*/ 0 60000 65536"/>
                      <a:gd name="T11" fmla="*/ 0 60000 65536"/>
                      <a:gd name="T12" fmla="*/ 0 60000 65536"/>
                      <a:gd name="T13" fmla="*/ 0 60000 65536"/>
                      <a:gd name="T14" fmla="*/ 0 60000 65536"/>
                      <a:gd name="T15" fmla="*/ 0 w 86"/>
                      <a:gd name="T16" fmla="*/ 0 h 181"/>
                      <a:gd name="T17" fmla="*/ 86 w 86"/>
                      <a:gd name="T18" fmla="*/ 181 h 181"/>
                    </a:gdLst>
                    <a:ahLst/>
                    <a:cxnLst>
                      <a:cxn ang="T10">
                        <a:pos x="T0" y="T1"/>
                      </a:cxn>
                      <a:cxn ang="T11">
                        <a:pos x="T2" y="T3"/>
                      </a:cxn>
                      <a:cxn ang="T12">
                        <a:pos x="T4" y="T5"/>
                      </a:cxn>
                      <a:cxn ang="T13">
                        <a:pos x="T6" y="T7"/>
                      </a:cxn>
                      <a:cxn ang="T14">
                        <a:pos x="T8" y="T9"/>
                      </a:cxn>
                    </a:cxnLst>
                    <a:rect l="T15" t="T16" r="T17" b="T18"/>
                    <a:pathLst>
                      <a:path w="86" h="181">
                        <a:moveTo>
                          <a:pt x="0" y="0"/>
                        </a:moveTo>
                        <a:lnTo>
                          <a:pt x="86" y="84"/>
                        </a:lnTo>
                        <a:lnTo>
                          <a:pt x="86" y="181"/>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86" name="Rectangle 117"/>
                  <p:cNvSpPr>
                    <a:spLocks noChangeArrowheads="1"/>
                  </p:cNvSpPr>
                  <p:nvPr/>
                </p:nvSpPr>
                <p:spPr bwMode="auto">
                  <a:xfrm>
                    <a:off x="1833" y="2041"/>
                    <a:ext cx="787" cy="97"/>
                  </a:xfrm>
                  <a:prstGeom prst="rect">
                    <a:avLst/>
                  </a:prstGeom>
                  <a:solidFill>
                    <a:srgbClr val="CDE6FF"/>
                  </a:solidFill>
                  <a:ln w="4763">
                    <a:solidFill>
                      <a:schemeClr val="bg2"/>
                    </a:solidFill>
                    <a:miter lim="800000"/>
                    <a:headEnd/>
                    <a:tailEnd/>
                  </a:ln>
                </p:spPr>
                <p:txBody>
                  <a:bodyPr/>
                  <a:lstStyle/>
                  <a:p>
                    <a:endParaRPr lang="en-US"/>
                  </a:p>
                </p:txBody>
              </p:sp>
              <p:sp>
                <p:nvSpPr>
                  <p:cNvPr id="5287" name="Freeform 118"/>
                  <p:cNvSpPr>
                    <a:spLocks/>
                  </p:cNvSpPr>
                  <p:nvPr/>
                </p:nvSpPr>
                <p:spPr bwMode="auto">
                  <a:xfrm>
                    <a:off x="1747" y="1957"/>
                    <a:ext cx="873" cy="84"/>
                  </a:xfrm>
                  <a:custGeom>
                    <a:avLst/>
                    <a:gdLst>
                      <a:gd name="T0" fmla="*/ 787 w 873"/>
                      <a:gd name="T1" fmla="*/ 0 h 84"/>
                      <a:gd name="T2" fmla="*/ 0 w 873"/>
                      <a:gd name="T3" fmla="*/ 0 h 84"/>
                      <a:gd name="T4" fmla="*/ 86 w 873"/>
                      <a:gd name="T5" fmla="*/ 84 h 84"/>
                      <a:gd name="T6" fmla="*/ 873 w 873"/>
                      <a:gd name="T7" fmla="*/ 84 h 84"/>
                      <a:gd name="T8" fmla="*/ 787 w 873"/>
                      <a:gd name="T9" fmla="*/ 0 h 84"/>
                      <a:gd name="T10" fmla="*/ 0 60000 65536"/>
                      <a:gd name="T11" fmla="*/ 0 60000 65536"/>
                      <a:gd name="T12" fmla="*/ 0 60000 65536"/>
                      <a:gd name="T13" fmla="*/ 0 60000 65536"/>
                      <a:gd name="T14" fmla="*/ 0 60000 65536"/>
                      <a:gd name="T15" fmla="*/ 0 w 873"/>
                      <a:gd name="T16" fmla="*/ 0 h 84"/>
                      <a:gd name="T17" fmla="*/ 873 w 873"/>
                      <a:gd name="T18" fmla="*/ 84 h 84"/>
                    </a:gdLst>
                    <a:ahLst/>
                    <a:cxnLst>
                      <a:cxn ang="T10">
                        <a:pos x="T0" y="T1"/>
                      </a:cxn>
                      <a:cxn ang="T11">
                        <a:pos x="T2" y="T3"/>
                      </a:cxn>
                      <a:cxn ang="T12">
                        <a:pos x="T4" y="T5"/>
                      </a:cxn>
                      <a:cxn ang="T13">
                        <a:pos x="T6" y="T7"/>
                      </a:cxn>
                      <a:cxn ang="T14">
                        <a:pos x="T8" y="T9"/>
                      </a:cxn>
                    </a:cxnLst>
                    <a:rect l="T15" t="T16" r="T17" b="T18"/>
                    <a:pathLst>
                      <a:path w="873" h="84">
                        <a:moveTo>
                          <a:pt x="787" y="0"/>
                        </a:moveTo>
                        <a:lnTo>
                          <a:pt x="0" y="0"/>
                        </a:lnTo>
                        <a:lnTo>
                          <a:pt x="86" y="84"/>
                        </a:lnTo>
                        <a:lnTo>
                          <a:pt x="873" y="84"/>
                        </a:lnTo>
                        <a:lnTo>
                          <a:pt x="78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4" name="Group 119"/>
                <p:cNvGrpSpPr>
                  <a:grpSpLocks/>
                </p:cNvGrpSpPr>
                <p:nvPr/>
              </p:nvGrpSpPr>
              <p:grpSpPr bwMode="auto">
                <a:xfrm>
                  <a:off x="3516" y="2077"/>
                  <a:ext cx="227" cy="210"/>
                  <a:chOff x="3516" y="2077"/>
                  <a:chExt cx="227" cy="210"/>
                </a:xfrm>
              </p:grpSpPr>
              <p:sp>
                <p:nvSpPr>
                  <p:cNvPr id="5282" name="Freeform 120"/>
                  <p:cNvSpPr>
                    <a:spLocks/>
                  </p:cNvSpPr>
                  <p:nvPr/>
                </p:nvSpPr>
                <p:spPr bwMode="auto">
                  <a:xfrm>
                    <a:off x="3516" y="2077"/>
                    <a:ext cx="117" cy="210"/>
                  </a:xfrm>
                  <a:custGeom>
                    <a:avLst/>
                    <a:gdLst>
                      <a:gd name="T0" fmla="*/ 0 w 117"/>
                      <a:gd name="T1" fmla="*/ 0 h 210"/>
                      <a:gd name="T2" fmla="*/ 117 w 117"/>
                      <a:gd name="T3" fmla="*/ 113 h 210"/>
                      <a:gd name="T4" fmla="*/ 117 w 117"/>
                      <a:gd name="T5" fmla="*/ 210 h 210"/>
                      <a:gd name="T6" fmla="*/ 0 w 117"/>
                      <a:gd name="T7" fmla="*/ 97 h 210"/>
                      <a:gd name="T8" fmla="*/ 0 w 117"/>
                      <a:gd name="T9" fmla="*/ 0 h 210"/>
                      <a:gd name="T10" fmla="*/ 0 60000 65536"/>
                      <a:gd name="T11" fmla="*/ 0 60000 65536"/>
                      <a:gd name="T12" fmla="*/ 0 60000 65536"/>
                      <a:gd name="T13" fmla="*/ 0 60000 65536"/>
                      <a:gd name="T14" fmla="*/ 0 60000 65536"/>
                      <a:gd name="T15" fmla="*/ 0 w 117"/>
                      <a:gd name="T16" fmla="*/ 0 h 210"/>
                      <a:gd name="T17" fmla="*/ 117 w 117"/>
                      <a:gd name="T18" fmla="*/ 210 h 210"/>
                    </a:gdLst>
                    <a:ahLst/>
                    <a:cxnLst>
                      <a:cxn ang="T10">
                        <a:pos x="T0" y="T1"/>
                      </a:cxn>
                      <a:cxn ang="T11">
                        <a:pos x="T2" y="T3"/>
                      </a:cxn>
                      <a:cxn ang="T12">
                        <a:pos x="T4" y="T5"/>
                      </a:cxn>
                      <a:cxn ang="T13">
                        <a:pos x="T6" y="T7"/>
                      </a:cxn>
                      <a:cxn ang="T14">
                        <a:pos x="T8" y="T9"/>
                      </a:cxn>
                    </a:cxnLst>
                    <a:rect l="T15" t="T16" r="T17" b="T18"/>
                    <a:pathLst>
                      <a:path w="117" h="210">
                        <a:moveTo>
                          <a:pt x="0" y="0"/>
                        </a:moveTo>
                        <a:lnTo>
                          <a:pt x="117" y="113"/>
                        </a:lnTo>
                        <a:lnTo>
                          <a:pt x="117" y="210"/>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83" name="Rectangle 121"/>
                  <p:cNvSpPr>
                    <a:spLocks noChangeArrowheads="1"/>
                  </p:cNvSpPr>
                  <p:nvPr/>
                </p:nvSpPr>
                <p:spPr bwMode="auto">
                  <a:xfrm>
                    <a:off x="3633" y="2190"/>
                    <a:ext cx="110" cy="97"/>
                  </a:xfrm>
                  <a:prstGeom prst="rect">
                    <a:avLst/>
                  </a:prstGeom>
                  <a:solidFill>
                    <a:srgbClr val="CDE6FF"/>
                  </a:solidFill>
                  <a:ln w="4763">
                    <a:solidFill>
                      <a:schemeClr val="bg2"/>
                    </a:solidFill>
                    <a:miter lim="800000"/>
                    <a:headEnd/>
                    <a:tailEnd/>
                  </a:ln>
                </p:spPr>
                <p:txBody>
                  <a:bodyPr/>
                  <a:lstStyle/>
                  <a:p>
                    <a:endParaRPr lang="en-US"/>
                  </a:p>
                </p:txBody>
              </p:sp>
              <p:sp>
                <p:nvSpPr>
                  <p:cNvPr id="5284" name="Freeform 122"/>
                  <p:cNvSpPr>
                    <a:spLocks/>
                  </p:cNvSpPr>
                  <p:nvPr/>
                </p:nvSpPr>
                <p:spPr bwMode="auto">
                  <a:xfrm>
                    <a:off x="3516" y="2077"/>
                    <a:ext cx="227" cy="113"/>
                  </a:xfrm>
                  <a:custGeom>
                    <a:avLst/>
                    <a:gdLst>
                      <a:gd name="T0" fmla="*/ 110 w 227"/>
                      <a:gd name="T1" fmla="*/ 0 h 113"/>
                      <a:gd name="T2" fmla="*/ 0 w 227"/>
                      <a:gd name="T3" fmla="*/ 0 h 113"/>
                      <a:gd name="T4" fmla="*/ 117 w 227"/>
                      <a:gd name="T5" fmla="*/ 113 h 113"/>
                      <a:gd name="T6" fmla="*/ 227 w 227"/>
                      <a:gd name="T7" fmla="*/ 113 h 113"/>
                      <a:gd name="T8" fmla="*/ 110 w 227"/>
                      <a:gd name="T9" fmla="*/ 0 h 113"/>
                      <a:gd name="T10" fmla="*/ 0 60000 65536"/>
                      <a:gd name="T11" fmla="*/ 0 60000 65536"/>
                      <a:gd name="T12" fmla="*/ 0 60000 65536"/>
                      <a:gd name="T13" fmla="*/ 0 60000 65536"/>
                      <a:gd name="T14" fmla="*/ 0 60000 65536"/>
                      <a:gd name="T15" fmla="*/ 0 w 227"/>
                      <a:gd name="T16" fmla="*/ 0 h 113"/>
                      <a:gd name="T17" fmla="*/ 227 w 227"/>
                      <a:gd name="T18" fmla="*/ 113 h 113"/>
                    </a:gdLst>
                    <a:ahLst/>
                    <a:cxnLst>
                      <a:cxn ang="T10">
                        <a:pos x="T0" y="T1"/>
                      </a:cxn>
                      <a:cxn ang="T11">
                        <a:pos x="T2" y="T3"/>
                      </a:cxn>
                      <a:cxn ang="T12">
                        <a:pos x="T4" y="T5"/>
                      </a:cxn>
                      <a:cxn ang="T13">
                        <a:pos x="T6" y="T7"/>
                      </a:cxn>
                      <a:cxn ang="T14">
                        <a:pos x="T8" y="T9"/>
                      </a:cxn>
                    </a:cxnLst>
                    <a:rect l="T15" t="T16" r="T17" b="T18"/>
                    <a:pathLst>
                      <a:path w="227" h="113">
                        <a:moveTo>
                          <a:pt x="110" y="0"/>
                        </a:moveTo>
                        <a:lnTo>
                          <a:pt x="0" y="0"/>
                        </a:lnTo>
                        <a:lnTo>
                          <a:pt x="117" y="113"/>
                        </a:lnTo>
                        <a:lnTo>
                          <a:pt x="227" y="113"/>
                        </a:lnTo>
                        <a:lnTo>
                          <a:pt x="11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5" name="Group 123"/>
                <p:cNvGrpSpPr>
                  <a:grpSpLocks/>
                </p:cNvGrpSpPr>
                <p:nvPr/>
              </p:nvGrpSpPr>
              <p:grpSpPr bwMode="auto">
                <a:xfrm>
                  <a:off x="3364" y="2048"/>
                  <a:ext cx="246" cy="243"/>
                  <a:chOff x="3364" y="2048"/>
                  <a:chExt cx="246" cy="243"/>
                </a:xfrm>
              </p:grpSpPr>
              <p:sp>
                <p:nvSpPr>
                  <p:cNvPr id="5279" name="Freeform 124"/>
                  <p:cNvSpPr>
                    <a:spLocks/>
                  </p:cNvSpPr>
                  <p:nvPr/>
                </p:nvSpPr>
                <p:spPr bwMode="auto">
                  <a:xfrm>
                    <a:off x="3364" y="2048"/>
                    <a:ext cx="149" cy="243"/>
                  </a:xfrm>
                  <a:custGeom>
                    <a:avLst/>
                    <a:gdLst>
                      <a:gd name="T0" fmla="*/ 0 w 149"/>
                      <a:gd name="T1" fmla="*/ 0 h 243"/>
                      <a:gd name="T2" fmla="*/ 149 w 149"/>
                      <a:gd name="T3" fmla="*/ 145 h 243"/>
                      <a:gd name="T4" fmla="*/ 149 w 149"/>
                      <a:gd name="T5" fmla="*/ 243 h 243"/>
                      <a:gd name="T6" fmla="*/ 0 w 149"/>
                      <a:gd name="T7" fmla="*/ 97 h 243"/>
                      <a:gd name="T8" fmla="*/ 0 w 149"/>
                      <a:gd name="T9" fmla="*/ 0 h 243"/>
                      <a:gd name="T10" fmla="*/ 0 60000 65536"/>
                      <a:gd name="T11" fmla="*/ 0 60000 65536"/>
                      <a:gd name="T12" fmla="*/ 0 60000 65536"/>
                      <a:gd name="T13" fmla="*/ 0 60000 65536"/>
                      <a:gd name="T14" fmla="*/ 0 60000 65536"/>
                      <a:gd name="T15" fmla="*/ 0 w 149"/>
                      <a:gd name="T16" fmla="*/ 0 h 243"/>
                      <a:gd name="T17" fmla="*/ 149 w 149"/>
                      <a:gd name="T18" fmla="*/ 243 h 243"/>
                    </a:gdLst>
                    <a:ahLst/>
                    <a:cxnLst>
                      <a:cxn ang="T10">
                        <a:pos x="T0" y="T1"/>
                      </a:cxn>
                      <a:cxn ang="T11">
                        <a:pos x="T2" y="T3"/>
                      </a:cxn>
                      <a:cxn ang="T12">
                        <a:pos x="T4" y="T5"/>
                      </a:cxn>
                      <a:cxn ang="T13">
                        <a:pos x="T6" y="T7"/>
                      </a:cxn>
                      <a:cxn ang="T14">
                        <a:pos x="T8" y="T9"/>
                      </a:cxn>
                    </a:cxnLst>
                    <a:rect l="T15" t="T16" r="T17" b="T18"/>
                    <a:pathLst>
                      <a:path w="149" h="243">
                        <a:moveTo>
                          <a:pt x="0" y="0"/>
                        </a:moveTo>
                        <a:lnTo>
                          <a:pt x="149" y="145"/>
                        </a:lnTo>
                        <a:lnTo>
                          <a:pt x="149" y="243"/>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80" name="Rectangle 125"/>
                  <p:cNvSpPr>
                    <a:spLocks noChangeArrowheads="1"/>
                  </p:cNvSpPr>
                  <p:nvPr/>
                </p:nvSpPr>
                <p:spPr bwMode="auto">
                  <a:xfrm>
                    <a:off x="3513" y="2193"/>
                    <a:ext cx="97" cy="98"/>
                  </a:xfrm>
                  <a:prstGeom prst="rect">
                    <a:avLst/>
                  </a:prstGeom>
                  <a:solidFill>
                    <a:srgbClr val="CDE6FF"/>
                  </a:solidFill>
                  <a:ln w="4763">
                    <a:solidFill>
                      <a:schemeClr val="bg2"/>
                    </a:solidFill>
                    <a:miter lim="800000"/>
                    <a:headEnd/>
                    <a:tailEnd/>
                  </a:ln>
                </p:spPr>
                <p:txBody>
                  <a:bodyPr/>
                  <a:lstStyle/>
                  <a:p>
                    <a:endParaRPr lang="en-US"/>
                  </a:p>
                </p:txBody>
              </p:sp>
              <p:sp>
                <p:nvSpPr>
                  <p:cNvPr id="5281" name="Freeform 126"/>
                  <p:cNvSpPr>
                    <a:spLocks/>
                  </p:cNvSpPr>
                  <p:nvPr/>
                </p:nvSpPr>
                <p:spPr bwMode="auto">
                  <a:xfrm>
                    <a:off x="3364" y="2048"/>
                    <a:ext cx="246" cy="145"/>
                  </a:xfrm>
                  <a:custGeom>
                    <a:avLst/>
                    <a:gdLst>
                      <a:gd name="T0" fmla="*/ 97 w 246"/>
                      <a:gd name="T1" fmla="*/ 0 h 145"/>
                      <a:gd name="T2" fmla="*/ 0 w 246"/>
                      <a:gd name="T3" fmla="*/ 0 h 145"/>
                      <a:gd name="T4" fmla="*/ 149 w 246"/>
                      <a:gd name="T5" fmla="*/ 145 h 145"/>
                      <a:gd name="T6" fmla="*/ 246 w 246"/>
                      <a:gd name="T7" fmla="*/ 145 h 145"/>
                      <a:gd name="T8" fmla="*/ 97 w 246"/>
                      <a:gd name="T9" fmla="*/ 0 h 145"/>
                      <a:gd name="T10" fmla="*/ 0 60000 65536"/>
                      <a:gd name="T11" fmla="*/ 0 60000 65536"/>
                      <a:gd name="T12" fmla="*/ 0 60000 65536"/>
                      <a:gd name="T13" fmla="*/ 0 60000 65536"/>
                      <a:gd name="T14" fmla="*/ 0 60000 65536"/>
                      <a:gd name="T15" fmla="*/ 0 w 246"/>
                      <a:gd name="T16" fmla="*/ 0 h 145"/>
                      <a:gd name="T17" fmla="*/ 246 w 246"/>
                      <a:gd name="T18" fmla="*/ 145 h 145"/>
                    </a:gdLst>
                    <a:ahLst/>
                    <a:cxnLst>
                      <a:cxn ang="T10">
                        <a:pos x="T0" y="T1"/>
                      </a:cxn>
                      <a:cxn ang="T11">
                        <a:pos x="T2" y="T3"/>
                      </a:cxn>
                      <a:cxn ang="T12">
                        <a:pos x="T4" y="T5"/>
                      </a:cxn>
                      <a:cxn ang="T13">
                        <a:pos x="T6" y="T7"/>
                      </a:cxn>
                      <a:cxn ang="T14">
                        <a:pos x="T8" y="T9"/>
                      </a:cxn>
                    </a:cxnLst>
                    <a:rect l="T15" t="T16" r="T17" b="T18"/>
                    <a:pathLst>
                      <a:path w="246" h="145">
                        <a:moveTo>
                          <a:pt x="97" y="0"/>
                        </a:moveTo>
                        <a:lnTo>
                          <a:pt x="0" y="0"/>
                        </a:lnTo>
                        <a:lnTo>
                          <a:pt x="149" y="145"/>
                        </a:lnTo>
                        <a:lnTo>
                          <a:pt x="246" y="145"/>
                        </a:lnTo>
                        <a:lnTo>
                          <a:pt x="9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6" name="Group 127"/>
                <p:cNvGrpSpPr>
                  <a:grpSpLocks/>
                </p:cNvGrpSpPr>
                <p:nvPr/>
              </p:nvGrpSpPr>
              <p:grpSpPr bwMode="auto">
                <a:xfrm>
                  <a:off x="2484" y="2064"/>
                  <a:ext cx="249" cy="243"/>
                  <a:chOff x="2484" y="2064"/>
                  <a:chExt cx="249" cy="243"/>
                </a:xfrm>
              </p:grpSpPr>
              <p:sp>
                <p:nvSpPr>
                  <p:cNvPr id="5276" name="Freeform 128"/>
                  <p:cNvSpPr>
                    <a:spLocks/>
                  </p:cNvSpPr>
                  <p:nvPr/>
                </p:nvSpPr>
                <p:spPr bwMode="auto">
                  <a:xfrm>
                    <a:off x="2484" y="2064"/>
                    <a:ext cx="148" cy="243"/>
                  </a:xfrm>
                  <a:custGeom>
                    <a:avLst/>
                    <a:gdLst>
                      <a:gd name="T0" fmla="*/ 0 w 148"/>
                      <a:gd name="T1" fmla="*/ 0 h 243"/>
                      <a:gd name="T2" fmla="*/ 148 w 148"/>
                      <a:gd name="T3" fmla="*/ 146 h 243"/>
                      <a:gd name="T4" fmla="*/ 148 w 148"/>
                      <a:gd name="T5" fmla="*/ 243 h 243"/>
                      <a:gd name="T6" fmla="*/ 0 w 148"/>
                      <a:gd name="T7" fmla="*/ 97 h 243"/>
                      <a:gd name="T8" fmla="*/ 0 w 148"/>
                      <a:gd name="T9" fmla="*/ 0 h 243"/>
                      <a:gd name="T10" fmla="*/ 0 60000 65536"/>
                      <a:gd name="T11" fmla="*/ 0 60000 65536"/>
                      <a:gd name="T12" fmla="*/ 0 60000 65536"/>
                      <a:gd name="T13" fmla="*/ 0 60000 65536"/>
                      <a:gd name="T14" fmla="*/ 0 60000 65536"/>
                      <a:gd name="T15" fmla="*/ 0 w 148"/>
                      <a:gd name="T16" fmla="*/ 0 h 243"/>
                      <a:gd name="T17" fmla="*/ 148 w 148"/>
                      <a:gd name="T18" fmla="*/ 243 h 243"/>
                    </a:gdLst>
                    <a:ahLst/>
                    <a:cxnLst>
                      <a:cxn ang="T10">
                        <a:pos x="T0" y="T1"/>
                      </a:cxn>
                      <a:cxn ang="T11">
                        <a:pos x="T2" y="T3"/>
                      </a:cxn>
                      <a:cxn ang="T12">
                        <a:pos x="T4" y="T5"/>
                      </a:cxn>
                      <a:cxn ang="T13">
                        <a:pos x="T6" y="T7"/>
                      </a:cxn>
                      <a:cxn ang="T14">
                        <a:pos x="T8" y="T9"/>
                      </a:cxn>
                    </a:cxnLst>
                    <a:rect l="T15" t="T16" r="T17" b="T18"/>
                    <a:pathLst>
                      <a:path w="148" h="243">
                        <a:moveTo>
                          <a:pt x="0" y="0"/>
                        </a:moveTo>
                        <a:lnTo>
                          <a:pt x="148" y="146"/>
                        </a:lnTo>
                        <a:lnTo>
                          <a:pt x="148" y="243"/>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77" name="Rectangle 129"/>
                  <p:cNvSpPr>
                    <a:spLocks noChangeArrowheads="1"/>
                  </p:cNvSpPr>
                  <p:nvPr/>
                </p:nvSpPr>
                <p:spPr bwMode="auto">
                  <a:xfrm>
                    <a:off x="2632" y="2210"/>
                    <a:ext cx="101" cy="97"/>
                  </a:xfrm>
                  <a:prstGeom prst="rect">
                    <a:avLst/>
                  </a:prstGeom>
                  <a:solidFill>
                    <a:srgbClr val="CDE6FF"/>
                  </a:solidFill>
                  <a:ln w="4763">
                    <a:solidFill>
                      <a:schemeClr val="bg2"/>
                    </a:solidFill>
                    <a:miter lim="800000"/>
                    <a:headEnd/>
                    <a:tailEnd/>
                  </a:ln>
                </p:spPr>
                <p:txBody>
                  <a:bodyPr/>
                  <a:lstStyle/>
                  <a:p>
                    <a:endParaRPr lang="en-US"/>
                  </a:p>
                </p:txBody>
              </p:sp>
              <p:sp>
                <p:nvSpPr>
                  <p:cNvPr id="5278" name="Freeform 130"/>
                  <p:cNvSpPr>
                    <a:spLocks/>
                  </p:cNvSpPr>
                  <p:nvPr/>
                </p:nvSpPr>
                <p:spPr bwMode="auto">
                  <a:xfrm>
                    <a:off x="2484" y="2064"/>
                    <a:ext cx="249" cy="146"/>
                  </a:xfrm>
                  <a:custGeom>
                    <a:avLst/>
                    <a:gdLst>
                      <a:gd name="T0" fmla="*/ 100 w 249"/>
                      <a:gd name="T1" fmla="*/ 0 h 146"/>
                      <a:gd name="T2" fmla="*/ 0 w 249"/>
                      <a:gd name="T3" fmla="*/ 0 h 146"/>
                      <a:gd name="T4" fmla="*/ 148 w 249"/>
                      <a:gd name="T5" fmla="*/ 146 h 146"/>
                      <a:gd name="T6" fmla="*/ 249 w 249"/>
                      <a:gd name="T7" fmla="*/ 146 h 146"/>
                      <a:gd name="T8" fmla="*/ 100 w 249"/>
                      <a:gd name="T9" fmla="*/ 0 h 146"/>
                      <a:gd name="T10" fmla="*/ 0 60000 65536"/>
                      <a:gd name="T11" fmla="*/ 0 60000 65536"/>
                      <a:gd name="T12" fmla="*/ 0 60000 65536"/>
                      <a:gd name="T13" fmla="*/ 0 60000 65536"/>
                      <a:gd name="T14" fmla="*/ 0 60000 65536"/>
                      <a:gd name="T15" fmla="*/ 0 w 249"/>
                      <a:gd name="T16" fmla="*/ 0 h 146"/>
                      <a:gd name="T17" fmla="*/ 249 w 249"/>
                      <a:gd name="T18" fmla="*/ 146 h 146"/>
                    </a:gdLst>
                    <a:ahLst/>
                    <a:cxnLst>
                      <a:cxn ang="T10">
                        <a:pos x="T0" y="T1"/>
                      </a:cxn>
                      <a:cxn ang="T11">
                        <a:pos x="T2" y="T3"/>
                      </a:cxn>
                      <a:cxn ang="T12">
                        <a:pos x="T4" y="T5"/>
                      </a:cxn>
                      <a:cxn ang="T13">
                        <a:pos x="T6" y="T7"/>
                      </a:cxn>
                      <a:cxn ang="T14">
                        <a:pos x="T8" y="T9"/>
                      </a:cxn>
                    </a:cxnLst>
                    <a:rect l="T15" t="T16" r="T17" b="T18"/>
                    <a:pathLst>
                      <a:path w="249" h="146">
                        <a:moveTo>
                          <a:pt x="100" y="0"/>
                        </a:moveTo>
                        <a:lnTo>
                          <a:pt x="0" y="0"/>
                        </a:lnTo>
                        <a:lnTo>
                          <a:pt x="148" y="146"/>
                        </a:lnTo>
                        <a:lnTo>
                          <a:pt x="249" y="146"/>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7" name="Group 131"/>
                <p:cNvGrpSpPr>
                  <a:grpSpLocks/>
                </p:cNvGrpSpPr>
                <p:nvPr/>
              </p:nvGrpSpPr>
              <p:grpSpPr bwMode="auto">
                <a:xfrm>
                  <a:off x="2280" y="2054"/>
                  <a:ext cx="281" cy="275"/>
                  <a:chOff x="2280" y="2054"/>
                  <a:chExt cx="281" cy="275"/>
                </a:xfrm>
              </p:grpSpPr>
              <p:sp>
                <p:nvSpPr>
                  <p:cNvPr id="5273" name="Freeform 132"/>
                  <p:cNvSpPr>
                    <a:spLocks/>
                  </p:cNvSpPr>
                  <p:nvPr/>
                </p:nvSpPr>
                <p:spPr bwMode="auto">
                  <a:xfrm>
                    <a:off x="2280" y="2054"/>
                    <a:ext cx="181" cy="275"/>
                  </a:xfrm>
                  <a:custGeom>
                    <a:avLst/>
                    <a:gdLst>
                      <a:gd name="T0" fmla="*/ 0 w 181"/>
                      <a:gd name="T1" fmla="*/ 0 h 275"/>
                      <a:gd name="T2" fmla="*/ 181 w 181"/>
                      <a:gd name="T3" fmla="*/ 178 h 275"/>
                      <a:gd name="T4" fmla="*/ 181 w 181"/>
                      <a:gd name="T5" fmla="*/ 275 h 275"/>
                      <a:gd name="T6" fmla="*/ 0 w 181"/>
                      <a:gd name="T7" fmla="*/ 97 h 275"/>
                      <a:gd name="T8" fmla="*/ 0 w 181"/>
                      <a:gd name="T9" fmla="*/ 0 h 275"/>
                      <a:gd name="T10" fmla="*/ 0 60000 65536"/>
                      <a:gd name="T11" fmla="*/ 0 60000 65536"/>
                      <a:gd name="T12" fmla="*/ 0 60000 65536"/>
                      <a:gd name="T13" fmla="*/ 0 60000 65536"/>
                      <a:gd name="T14" fmla="*/ 0 60000 65536"/>
                      <a:gd name="T15" fmla="*/ 0 w 181"/>
                      <a:gd name="T16" fmla="*/ 0 h 275"/>
                      <a:gd name="T17" fmla="*/ 181 w 181"/>
                      <a:gd name="T18" fmla="*/ 275 h 275"/>
                    </a:gdLst>
                    <a:ahLst/>
                    <a:cxnLst>
                      <a:cxn ang="T10">
                        <a:pos x="T0" y="T1"/>
                      </a:cxn>
                      <a:cxn ang="T11">
                        <a:pos x="T2" y="T3"/>
                      </a:cxn>
                      <a:cxn ang="T12">
                        <a:pos x="T4" y="T5"/>
                      </a:cxn>
                      <a:cxn ang="T13">
                        <a:pos x="T6" y="T7"/>
                      </a:cxn>
                      <a:cxn ang="T14">
                        <a:pos x="T8" y="T9"/>
                      </a:cxn>
                    </a:cxnLst>
                    <a:rect l="T15" t="T16" r="T17" b="T18"/>
                    <a:pathLst>
                      <a:path w="181" h="275">
                        <a:moveTo>
                          <a:pt x="0" y="0"/>
                        </a:moveTo>
                        <a:lnTo>
                          <a:pt x="181" y="178"/>
                        </a:lnTo>
                        <a:lnTo>
                          <a:pt x="181" y="27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74" name="Rectangle 133"/>
                  <p:cNvSpPr>
                    <a:spLocks noChangeArrowheads="1"/>
                  </p:cNvSpPr>
                  <p:nvPr/>
                </p:nvSpPr>
                <p:spPr bwMode="auto">
                  <a:xfrm>
                    <a:off x="2461" y="2232"/>
                    <a:ext cx="100" cy="97"/>
                  </a:xfrm>
                  <a:prstGeom prst="rect">
                    <a:avLst/>
                  </a:prstGeom>
                  <a:solidFill>
                    <a:srgbClr val="CDE6FF"/>
                  </a:solidFill>
                  <a:ln w="4763">
                    <a:solidFill>
                      <a:schemeClr val="bg2"/>
                    </a:solidFill>
                    <a:miter lim="800000"/>
                    <a:headEnd/>
                    <a:tailEnd/>
                  </a:ln>
                </p:spPr>
                <p:txBody>
                  <a:bodyPr/>
                  <a:lstStyle/>
                  <a:p>
                    <a:endParaRPr lang="en-US"/>
                  </a:p>
                </p:txBody>
              </p:sp>
              <p:sp>
                <p:nvSpPr>
                  <p:cNvPr id="5275" name="Freeform 134"/>
                  <p:cNvSpPr>
                    <a:spLocks/>
                  </p:cNvSpPr>
                  <p:nvPr/>
                </p:nvSpPr>
                <p:spPr bwMode="auto">
                  <a:xfrm>
                    <a:off x="2280" y="2054"/>
                    <a:ext cx="281" cy="178"/>
                  </a:xfrm>
                  <a:custGeom>
                    <a:avLst/>
                    <a:gdLst>
                      <a:gd name="T0" fmla="*/ 100 w 281"/>
                      <a:gd name="T1" fmla="*/ 0 h 178"/>
                      <a:gd name="T2" fmla="*/ 0 w 281"/>
                      <a:gd name="T3" fmla="*/ 0 h 178"/>
                      <a:gd name="T4" fmla="*/ 181 w 281"/>
                      <a:gd name="T5" fmla="*/ 178 h 178"/>
                      <a:gd name="T6" fmla="*/ 281 w 281"/>
                      <a:gd name="T7" fmla="*/ 178 h 178"/>
                      <a:gd name="T8" fmla="*/ 100 w 281"/>
                      <a:gd name="T9" fmla="*/ 0 h 178"/>
                      <a:gd name="T10" fmla="*/ 0 60000 65536"/>
                      <a:gd name="T11" fmla="*/ 0 60000 65536"/>
                      <a:gd name="T12" fmla="*/ 0 60000 65536"/>
                      <a:gd name="T13" fmla="*/ 0 60000 65536"/>
                      <a:gd name="T14" fmla="*/ 0 60000 65536"/>
                      <a:gd name="T15" fmla="*/ 0 w 281"/>
                      <a:gd name="T16" fmla="*/ 0 h 178"/>
                      <a:gd name="T17" fmla="*/ 281 w 281"/>
                      <a:gd name="T18" fmla="*/ 178 h 178"/>
                    </a:gdLst>
                    <a:ahLst/>
                    <a:cxnLst>
                      <a:cxn ang="T10">
                        <a:pos x="T0" y="T1"/>
                      </a:cxn>
                      <a:cxn ang="T11">
                        <a:pos x="T2" y="T3"/>
                      </a:cxn>
                      <a:cxn ang="T12">
                        <a:pos x="T4" y="T5"/>
                      </a:cxn>
                      <a:cxn ang="T13">
                        <a:pos x="T6" y="T7"/>
                      </a:cxn>
                      <a:cxn ang="T14">
                        <a:pos x="T8" y="T9"/>
                      </a:cxn>
                    </a:cxnLst>
                    <a:rect l="T15" t="T16" r="T17" b="T18"/>
                    <a:pathLst>
                      <a:path w="281" h="178">
                        <a:moveTo>
                          <a:pt x="100" y="0"/>
                        </a:moveTo>
                        <a:lnTo>
                          <a:pt x="0" y="0"/>
                        </a:lnTo>
                        <a:lnTo>
                          <a:pt x="181" y="178"/>
                        </a:lnTo>
                        <a:lnTo>
                          <a:pt x="281" y="178"/>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8" name="Group 135"/>
                <p:cNvGrpSpPr>
                  <a:grpSpLocks/>
                </p:cNvGrpSpPr>
                <p:nvPr/>
              </p:nvGrpSpPr>
              <p:grpSpPr bwMode="auto">
                <a:xfrm>
                  <a:off x="2011" y="2061"/>
                  <a:ext cx="340" cy="275"/>
                  <a:chOff x="2011" y="2061"/>
                  <a:chExt cx="340" cy="275"/>
                </a:xfrm>
              </p:grpSpPr>
              <p:sp>
                <p:nvSpPr>
                  <p:cNvPr id="5270" name="Freeform 136"/>
                  <p:cNvSpPr>
                    <a:spLocks/>
                  </p:cNvSpPr>
                  <p:nvPr/>
                </p:nvSpPr>
                <p:spPr bwMode="auto">
                  <a:xfrm>
                    <a:off x="2011" y="2061"/>
                    <a:ext cx="181" cy="275"/>
                  </a:xfrm>
                  <a:custGeom>
                    <a:avLst/>
                    <a:gdLst>
                      <a:gd name="T0" fmla="*/ 0 w 181"/>
                      <a:gd name="T1" fmla="*/ 0 h 275"/>
                      <a:gd name="T2" fmla="*/ 181 w 181"/>
                      <a:gd name="T3" fmla="*/ 178 h 275"/>
                      <a:gd name="T4" fmla="*/ 181 w 181"/>
                      <a:gd name="T5" fmla="*/ 275 h 275"/>
                      <a:gd name="T6" fmla="*/ 0 w 181"/>
                      <a:gd name="T7" fmla="*/ 97 h 275"/>
                      <a:gd name="T8" fmla="*/ 0 w 181"/>
                      <a:gd name="T9" fmla="*/ 0 h 275"/>
                      <a:gd name="T10" fmla="*/ 0 60000 65536"/>
                      <a:gd name="T11" fmla="*/ 0 60000 65536"/>
                      <a:gd name="T12" fmla="*/ 0 60000 65536"/>
                      <a:gd name="T13" fmla="*/ 0 60000 65536"/>
                      <a:gd name="T14" fmla="*/ 0 60000 65536"/>
                      <a:gd name="T15" fmla="*/ 0 w 181"/>
                      <a:gd name="T16" fmla="*/ 0 h 275"/>
                      <a:gd name="T17" fmla="*/ 181 w 181"/>
                      <a:gd name="T18" fmla="*/ 275 h 275"/>
                    </a:gdLst>
                    <a:ahLst/>
                    <a:cxnLst>
                      <a:cxn ang="T10">
                        <a:pos x="T0" y="T1"/>
                      </a:cxn>
                      <a:cxn ang="T11">
                        <a:pos x="T2" y="T3"/>
                      </a:cxn>
                      <a:cxn ang="T12">
                        <a:pos x="T4" y="T5"/>
                      </a:cxn>
                      <a:cxn ang="T13">
                        <a:pos x="T6" y="T7"/>
                      </a:cxn>
                      <a:cxn ang="T14">
                        <a:pos x="T8" y="T9"/>
                      </a:cxn>
                    </a:cxnLst>
                    <a:rect l="T15" t="T16" r="T17" b="T18"/>
                    <a:pathLst>
                      <a:path w="181" h="275">
                        <a:moveTo>
                          <a:pt x="0" y="0"/>
                        </a:moveTo>
                        <a:lnTo>
                          <a:pt x="181" y="178"/>
                        </a:lnTo>
                        <a:lnTo>
                          <a:pt x="181" y="27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71" name="Rectangle 137"/>
                  <p:cNvSpPr>
                    <a:spLocks noChangeArrowheads="1"/>
                  </p:cNvSpPr>
                  <p:nvPr/>
                </p:nvSpPr>
                <p:spPr bwMode="auto">
                  <a:xfrm>
                    <a:off x="2192" y="2239"/>
                    <a:ext cx="159" cy="97"/>
                  </a:xfrm>
                  <a:prstGeom prst="rect">
                    <a:avLst/>
                  </a:prstGeom>
                  <a:solidFill>
                    <a:srgbClr val="CDE6FF"/>
                  </a:solidFill>
                  <a:ln w="4763">
                    <a:solidFill>
                      <a:schemeClr val="bg2"/>
                    </a:solidFill>
                    <a:miter lim="800000"/>
                    <a:headEnd/>
                    <a:tailEnd/>
                  </a:ln>
                </p:spPr>
                <p:txBody>
                  <a:bodyPr/>
                  <a:lstStyle/>
                  <a:p>
                    <a:endParaRPr lang="en-US"/>
                  </a:p>
                </p:txBody>
              </p:sp>
              <p:sp>
                <p:nvSpPr>
                  <p:cNvPr id="5272" name="Freeform 138"/>
                  <p:cNvSpPr>
                    <a:spLocks/>
                  </p:cNvSpPr>
                  <p:nvPr/>
                </p:nvSpPr>
                <p:spPr bwMode="auto">
                  <a:xfrm>
                    <a:off x="2011" y="2061"/>
                    <a:ext cx="340" cy="178"/>
                  </a:xfrm>
                  <a:custGeom>
                    <a:avLst/>
                    <a:gdLst>
                      <a:gd name="T0" fmla="*/ 158 w 340"/>
                      <a:gd name="T1" fmla="*/ 0 h 178"/>
                      <a:gd name="T2" fmla="*/ 0 w 340"/>
                      <a:gd name="T3" fmla="*/ 0 h 178"/>
                      <a:gd name="T4" fmla="*/ 181 w 340"/>
                      <a:gd name="T5" fmla="*/ 178 h 178"/>
                      <a:gd name="T6" fmla="*/ 340 w 340"/>
                      <a:gd name="T7" fmla="*/ 178 h 178"/>
                      <a:gd name="T8" fmla="*/ 158 w 340"/>
                      <a:gd name="T9" fmla="*/ 0 h 178"/>
                      <a:gd name="T10" fmla="*/ 0 60000 65536"/>
                      <a:gd name="T11" fmla="*/ 0 60000 65536"/>
                      <a:gd name="T12" fmla="*/ 0 60000 65536"/>
                      <a:gd name="T13" fmla="*/ 0 60000 65536"/>
                      <a:gd name="T14" fmla="*/ 0 60000 65536"/>
                      <a:gd name="T15" fmla="*/ 0 w 340"/>
                      <a:gd name="T16" fmla="*/ 0 h 178"/>
                      <a:gd name="T17" fmla="*/ 340 w 340"/>
                      <a:gd name="T18" fmla="*/ 178 h 178"/>
                    </a:gdLst>
                    <a:ahLst/>
                    <a:cxnLst>
                      <a:cxn ang="T10">
                        <a:pos x="T0" y="T1"/>
                      </a:cxn>
                      <a:cxn ang="T11">
                        <a:pos x="T2" y="T3"/>
                      </a:cxn>
                      <a:cxn ang="T12">
                        <a:pos x="T4" y="T5"/>
                      </a:cxn>
                      <a:cxn ang="T13">
                        <a:pos x="T6" y="T7"/>
                      </a:cxn>
                      <a:cxn ang="T14">
                        <a:pos x="T8" y="T9"/>
                      </a:cxn>
                    </a:cxnLst>
                    <a:rect l="T15" t="T16" r="T17" b="T18"/>
                    <a:pathLst>
                      <a:path w="340" h="178">
                        <a:moveTo>
                          <a:pt x="158" y="0"/>
                        </a:moveTo>
                        <a:lnTo>
                          <a:pt x="0" y="0"/>
                        </a:lnTo>
                        <a:lnTo>
                          <a:pt x="181" y="178"/>
                        </a:lnTo>
                        <a:lnTo>
                          <a:pt x="340" y="178"/>
                        </a:lnTo>
                        <a:lnTo>
                          <a:pt x="158"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29" name="Group 139"/>
                <p:cNvGrpSpPr>
                  <a:grpSpLocks/>
                </p:cNvGrpSpPr>
                <p:nvPr/>
              </p:nvGrpSpPr>
              <p:grpSpPr bwMode="auto">
                <a:xfrm>
                  <a:off x="1846" y="2057"/>
                  <a:ext cx="268" cy="263"/>
                  <a:chOff x="1846" y="2057"/>
                  <a:chExt cx="268" cy="263"/>
                </a:xfrm>
              </p:grpSpPr>
              <p:sp>
                <p:nvSpPr>
                  <p:cNvPr id="5267" name="Freeform 140"/>
                  <p:cNvSpPr>
                    <a:spLocks/>
                  </p:cNvSpPr>
                  <p:nvPr/>
                </p:nvSpPr>
                <p:spPr bwMode="auto">
                  <a:xfrm>
                    <a:off x="1846" y="2057"/>
                    <a:ext cx="168" cy="263"/>
                  </a:xfrm>
                  <a:custGeom>
                    <a:avLst/>
                    <a:gdLst>
                      <a:gd name="T0" fmla="*/ 0 w 168"/>
                      <a:gd name="T1" fmla="*/ 0 h 263"/>
                      <a:gd name="T2" fmla="*/ 168 w 168"/>
                      <a:gd name="T3" fmla="*/ 166 h 263"/>
                      <a:gd name="T4" fmla="*/ 168 w 168"/>
                      <a:gd name="T5" fmla="*/ 263 h 263"/>
                      <a:gd name="T6" fmla="*/ 0 w 168"/>
                      <a:gd name="T7" fmla="*/ 98 h 263"/>
                      <a:gd name="T8" fmla="*/ 0 w 168"/>
                      <a:gd name="T9" fmla="*/ 0 h 263"/>
                      <a:gd name="T10" fmla="*/ 0 60000 65536"/>
                      <a:gd name="T11" fmla="*/ 0 60000 65536"/>
                      <a:gd name="T12" fmla="*/ 0 60000 65536"/>
                      <a:gd name="T13" fmla="*/ 0 60000 65536"/>
                      <a:gd name="T14" fmla="*/ 0 60000 65536"/>
                      <a:gd name="T15" fmla="*/ 0 w 168"/>
                      <a:gd name="T16" fmla="*/ 0 h 263"/>
                      <a:gd name="T17" fmla="*/ 168 w 168"/>
                      <a:gd name="T18" fmla="*/ 263 h 263"/>
                    </a:gdLst>
                    <a:ahLst/>
                    <a:cxnLst>
                      <a:cxn ang="T10">
                        <a:pos x="T0" y="T1"/>
                      </a:cxn>
                      <a:cxn ang="T11">
                        <a:pos x="T2" y="T3"/>
                      </a:cxn>
                      <a:cxn ang="T12">
                        <a:pos x="T4" y="T5"/>
                      </a:cxn>
                      <a:cxn ang="T13">
                        <a:pos x="T6" y="T7"/>
                      </a:cxn>
                      <a:cxn ang="T14">
                        <a:pos x="T8" y="T9"/>
                      </a:cxn>
                    </a:cxnLst>
                    <a:rect l="T15" t="T16" r="T17" b="T18"/>
                    <a:pathLst>
                      <a:path w="168" h="263">
                        <a:moveTo>
                          <a:pt x="0" y="0"/>
                        </a:moveTo>
                        <a:lnTo>
                          <a:pt x="168" y="166"/>
                        </a:lnTo>
                        <a:lnTo>
                          <a:pt x="168" y="263"/>
                        </a:lnTo>
                        <a:lnTo>
                          <a:pt x="0" y="98"/>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68" name="Rectangle 141"/>
                  <p:cNvSpPr>
                    <a:spLocks noChangeArrowheads="1"/>
                  </p:cNvSpPr>
                  <p:nvPr/>
                </p:nvSpPr>
                <p:spPr bwMode="auto">
                  <a:xfrm>
                    <a:off x="2014" y="2223"/>
                    <a:ext cx="100" cy="97"/>
                  </a:xfrm>
                  <a:prstGeom prst="rect">
                    <a:avLst/>
                  </a:prstGeom>
                  <a:solidFill>
                    <a:srgbClr val="CDE6FF"/>
                  </a:solidFill>
                  <a:ln w="4763">
                    <a:solidFill>
                      <a:schemeClr val="bg2"/>
                    </a:solidFill>
                    <a:miter lim="800000"/>
                    <a:headEnd/>
                    <a:tailEnd/>
                  </a:ln>
                </p:spPr>
                <p:txBody>
                  <a:bodyPr/>
                  <a:lstStyle/>
                  <a:p>
                    <a:endParaRPr lang="en-US"/>
                  </a:p>
                </p:txBody>
              </p:sp>
              <p:sp>
                <p:nvSpPr>
                  <p:cNvPr id="5269" name="Freeform 142"/>
                  <p:cNvSpPr>
                    <a:spLocks/>
                  </p:cNvSpPr>
                  <p:nvPr/>
                </p:nvSpPr>
                <p:spPr bwMode="auto">
                  <a:xfrm>
                    <a:off x="1846" y="2057"/>
                    <a:ext cx="268" cy="166"/>
                  </a:xfrm>
                  <a:custGeom>
                    <a:avLst/>
                    <a:gdLst>
                      <a:gd name="T0" fmla="*/ 100 w 268"/>
                      <a:gd name="T1" fmla="*/ 0 h 166"/>
                      <a:gd name="T2" fmla="*/ 0 w 268"/>
                      <a:gd name="T3" fmla="*/ 0 h 166"/>
                      <a:gd name="T4" fmla="*/ 168 w 268"/>
                      <a:gd name="T5" fmla="*/ 166 h 166"/>
                      <a:gd name="T6" fmla="*/ 268 w 268"/>
                      <a:gd name="T7" fmla="*/ 166 h 166"/>
                      <a:gd name="T8" fmla="*/ 100 w 268"/>
                      <a:gd name="T9" fmla="*/ 0 h 166"/>
                      <a:gd name="T10" fmla="*/ 0 60000 65536"/>
                      <a:gd name="T11" fmla="*/ 0 60000 65536"/>
                      <a:gd name="T12" fmla="*/ 0 60000 65536"/>
                      <a:gd name="T13" fmla="*/ 0 60000 65536"/>
                      <a:gd name="T14" fmla="*/ 0 60000 65536"/>
                      <a:gd name="T15" fmla="*/ 0 w 268"/>
                      <a:gd name="T16" fmla="*/ 0 h 166"/>
                      <a:gd name="T17" fmla="*/ 268 w 268"/>
                      <a:gd name="T18" fmla="*/ 166 h 166"/>
                    </a:gdLst>
                    <a:ahLst/>
                    <a:cxnLst>
                      <a:cxn ang="T10">
                        <a:pos x="T0" y="T1"/>
                      </a:cxn>
                      <a:cxn ang="T11">
                        <a:pos x="T2" y="T3"/>
                      </a:cxn>
                      <a:cxn ang="T12">
                        <a:pos x="T4" y="T5"/>
                      </a:cxn>
                      <a:cxn ang="T13">
                        <a:pos x="T6" y="T7"/>
                      </a:cxn>
                      <a:cxn ang="T14">
                        <a:pos x="T8" y="T9"/>
                      </a:cxn>
                    </a:cxnLst>
                    <a:rect l="T15" t="T16" r="T17" b="T18"/>
                    <a:pathLst>
                      <a:path w="268" h="166">
                        <a:moveTo>
                          <a:pt x="100" y="0"/>
                        </a:moveTo>
                        <a:lnTo>
                          <a:pt x="0" y="0"/>
                        </a:lnTo>
                        <a:lnTo>
                          <a:pt x="168" y="166"/>
                        </a:lnTo>
                        <a:lnTo>
                          <a:pt x="268" y="166"/>
                        </a:lnTo>
                        <a:lnTo>
                          <a:pt x="100"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30" name="Group 143"/>
                <p:cNvGrpSpPr>
                  <a:grpSpLocks/>
                </p:cNvGrpSpPr>
                <p:nvPr/>
              </p:nvGrpSpPr>
              <p:grpSpPr bwMode="auto">
                <a:xfrm>
                  <a:off x="3513" y="2213"/>
                  <a:ext cx="458" cy="178"/>
                  <a:chOff x="3513" y="2213"/>
                  <a:chExt cx="458" cy="178"/>
                </a:xfrm>
              </p:grpSpPr>
              <p:sp>
                <p:nvSpPr>
                  <p:cNvPr id="5264" name="Freeform 144"/>
                  <p:cNvSpPr>
                    <a:spLocks/>
                  </p:cNvSpPr>
                  <p:nvPr/>
                </p:nvSpPr>
                <p:spPr bwMode="auto">
                  <a:xfrm>
                    <a:off x="3513" y="2213"/>
                    <a:ext cx="83" cy="178"/>
                  </a:xfrm>
                  <a:custGeom>
                    <a:avLst/>
                    <a:gdLst>
                      <a:gd name="T0" fmla="*/ 0 w 83"/>
                      <a:gd name="T1" fmla="*/ 0 h 178"/>
                      <a:gd name="T2" fmla="*/ 83 w 83"/>
                      <a:gd name="T3" fmla="*/ 81 h 178"/>
                      <a:gd name="T4" fmla="*/ 83 w 83"/>
                      <a:gd name="T5" fmla="*/ 178 h 178"/>
                      <a:gd name="T6" fmla="*/ 0 w 83"/>
                      <a:gd name="T7" fmla="*/ 97 h 178"/>
                      <a:gd name="T8" fmla="*/ 0 w 83"/>
                      <a:gd name="T9" fmla="*/ 0 h 178"/>
                      <a:gd name="T10" fmla="*/ 0 60000 65536"/>
                      <a:gd name="T11" fmla="*/ 0 60000 65536"/>
                      <a:gd name="T12" fmla="*/ 0 60000 65536"/>
                      <a:gd name="T13" fmla="*/ 0 60000 65536"/>
                      <a:gd name="T14" fmla="*/ 0 60000 65536"/>
                      <a:gd name="T15" fmla="*/ 0 w 83"/>
                      <a:gd name="T16" fmla="*/ 0 h 178"/>
                      <a:gd name="T17" fmla="*/ 83 w 83"/>
                      <a:gd name="T18" fmla="*/ 178 h 178"/>
                    </a:gdLst>
                    <a:ahLst/>
                    <a:cxnLst>
                      <a:cxn ang="T10">
                        <a:pos x="T0" y="T1"/>
                      </a:cxn>
                      <a:cxn ang="T11">
                        <a:pos x="T2" y="T3"/>
                      </a:cxn>
                      <a:cxn ang="T12">
                        <a:pos x="T4" y="T5"/>
                      </a:cxn>
                      <a:cxn ang="T13">
                        <a:pos x="T6" y="T7"/>
                      </a:cxn>
                      <a:cxn ang="T14">
                        <a:pos x="T8" y="T9"/>
                      </a:cxn>
                    </a:cxnLst>
                    <a:rect l="T15" t="T16" r="T17" b="T18"/>
                    <a:pathLst>
                      <a:path w="83" h="178">
                        <a:moveTo>
                          <a:pt x="0" y="0"/>
                        </a:moveTo>
                        <a:lnTo>
                          <a:pt x="83" y="81"/>
                        </a:lnTo>
                        <a:lnTo>
                          <a:pt x="83" y="17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65" name="Rectangle 145"/>
                  <p:cNvSpPr>
                    <a:spLocks noChangeArrowheads="1"/>
                  </p:cNvSpPr>
                  <p:nvPr/>
                </p:nvSpPr>
                <p:spPr bwMode="auto">
                  <a:xfrm>
                    <a:off x="3596" y="2294"/>
                    <a:ext cx="375" cy="97"/>
                  </a:xfrm>
                  <a:prstGeom prst="rect">
                    <a:avLst/>
                  </a:prstGeom>
                  <a:solidFill>
                    <a:srgbClr val="CDE6FF"/>
                  </a:solidFill>
                  <a:ln w="4763">
                    <a:solidFill>
                      <a:schemeClr val="bg2"/>
                    </a:solidFill>
                    <a:miter lim="800000"/>
                    <a:headEnd/>
                    <a:tailEnd/>
                  </a:ln>
                </p:spPr>
                <p:txBody>
                  <a:bodyPr/>
                  <a:lstStyle/>
                  <a:p>
                    <a:endParaRPr lang="en-US"/>
                  </a:p>
                </p:txBody>
              </p:sp>
              <p:sp>
                <p:nvSpPr>
                  <p:cNvPr id="5266" name="Freeform 146"/>
                  <p:cNvSpPr>
                    <a:spLocks/>
                  </p:cNvSpPr>
                  <p:nvPr/>
                </p:nvSpPr>
                <p:spPr bwMode="auto">
                  <a:xfrm>
                    <a:off x="3513" y="2213"/>
                    <a:ext cx="458" cy="81"/>
                  </a:xfrm>
                  <a:custGeom>
                    <a:avLst/>
                    <a:gdLst>
                      <a:gd name="T0" fmla="*/ 376 w 458"/>
                      <a:gd name="T1" fmla="*/ 0 h 81"/>
                      <a:gd name="T2" fmla="*/ 0 w 458"/>
                      <a:gd name="T3" fmla="*/ 0 h 81"/>
                      <a:gd name="T4" fmla="*/ 83 w 458"/>
                      <a:gd name="T5" fmla="*/ 81 h 81"/>
                      <a:gd name="T6" fmla="*/ 458 w 458"/>
                      <a:gd name="T7" fmla="*/ 81 h 81"/>
                      <a:gd name="T8" fmla="*/ 376 w 458"/>
                      <a:gd name="T9" fmla="*/ 0 h 81"/>
                      <a:gd name="T10" fmla="*/ 0 60000 65536"/>
                      <a:gd name="T11" fmla="*/ 0 60000 65536"/>
                      <a:gd name="T12" fmla="*/ 0 60000 65536"/>
                      <a:gd name="T13" fmla="*/ 0 60000 65536"/>
                      <a:gd name="T14" fmla="*/ 0 60000 65536"/>
                      <a:gd name="T15" fmla="*/ 0 w 458"/>
                      <a:gd name="T16" fmla="*/ 0 h 81"/>
                      <a:gd name="T17" fmla="*/ 458 w 458"/>
                      <a:gd name="T18" fmla="*/ 81 h 81"/>
                    </a:gdLst>
                    <a:ahLst/>
                    <a:cxnLst>
                      <a:cxn ang="T10">
                        <a:pos x="T0" y="T1"/>
                      </a:cxn>
                      <a:cxn ang="T11">
                        <a:pos x="T2" y="T3"/>
                      </a:cxn>
                      <a:cxn ang="T12">
                        <a:pos x="T4" y="T5"/>
                      </a:cxn>
                      <a:cxn ang="T13">
                        <a:pos x="T6" y="T7"/>
                      </a:cxn>
                      <a:cxn ang="T14">
                        <a:pos x="T8" y="T9"/>
                      </a:cxn>
                    </a:cxnLst>
                    <a:rect l="T15" t="T16" r="T17" b="T18"/>
                    <a:pathLst>
                      <a:path w="458" h="81">
                        <a:moveTo>
                          <a:pt x="376" y="0"/>
                        </a:moveTo>
                        <a:lnTo>
                          <a:pt x="0" y="0"/>
                        </a:lnTo>
                        <a:lnTo>
                          <a:pt x="83" y="81"/>
                        </a:lnTo>
                        <a:lnTo>
                          <a:pt x="458" y="81"/>
                        </a:lnTo>
                        <a:lnTo>
                          <a:pt x="376"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31" name="Group 147"/>
                <p:cNvGrpSpPr>
                  <a:grpSpLocks/>
                </p:cNvGrpSpPr>
                <p:nvPr/>
              </p:nvGrpSpPr>
              <p:grpSpPr bwMode="auto">
                <a:xfrm>
                  <a:off x="3095" y="2093"/>
                  <a:ext cx="484" cy="298"/>
                  <a:chOff x="3095" y="2093"/>
                  <a:chExt cx="484" cy="298"/>
                </a:xfrm>
              </p:grpSpPr>
              <p:sp>
                <p:nvSpPr>
                  <p:cNvPr id="5261" name="Freeform 148"/>
                  <p:cNvSpPr>
                    <a:spLocks/>
                  </p:cNvSpPr>
                  <p:nvPr/>
                </p:nvSpPr>
                <p:spPr bwMode="auto">
                  <a:xfrm>
                    <a:off x="3095" y="2093"/>
                    <a:ext cx="206" cy="298"/>
                  </a:xfrm>
                  <a:custGeom>
                    <a:avLst/>
                    <a:gdLst>
                      <a:gd name="T0" fmla="*/ 0 w 206"/>
                      <a:gd name="T1" fmla="*/ 0 h 298"/>
                      <a:gd name="T2" fmla="*/ 206 w 206"/>
                      <a:gd name="T3" fmla="*/ 201 h 298"/>
                      <a:gd name="T4" fmla="*/ 206 w 206"/>
                      <a:gd name="T5" fmla="*/ 298 h 298"/>
                      <a:gd name="T6" fmla="*/ 0 w 206"/>
                      <a:gd name="T7" fmla="*/ 97 h 298"/>
                      <a:gd name="T8" fmla="*/ 0 w 206"/>
                      <a:gd name="T9" fmla="*/ 0 h 298"/>
                      <a:gd name="T10" fmla="*/ 0 60000 65536"/>
                      <a:gd name="T11" fmla="*/ 0 60000 65536"/>
                      <a:gd name="T12" fmla="*/ 0 60000 65536"/>
                      <a:gd name="T13" fmla="*/ 0 60000 65536"/>
                      <a:gd name="T14" fmla="*/ 0 60000 65536"/>
                      <a:gd name="T15" fmla="*/ 0 w 206"/>
                      <a:gd name="T16" fmla="*/ 0 h 298"/>
                      <a:gd name="T17" fmla="*/ 206 w 206"/>
                      <a:gd name="T18" fmla="*/ 298 h 298"/>
                    </a:gdLst>
                    <a:ahLst/>
                    <a:cxnLst>
                      <a:cxn ang="T10">
                        <a:pos x="T0" y="T1"/>
                      </a:cxn>
                      <a:cxn ang="T11">
                        <a:pos x="T2" y="T3"/>
                      </a:cxn>
                      <a:cxn ang="T12">
                        <a:pos x="T4" y="T5"/>
                      </a:cxn>
                      <a:cxn ang="T13">
                        <a:pos x="T6" y="T7"/>
                      </a:cxn>
                      <a:cxn ang="T14">
                        <a:pos x="T8" y="T9"/>
                      </a:cxn>
                    </a:cxnLst>
                    <a:rect l="T15" t="T16" r="T17" b="T18"/>
                    <a:pathLst>
                      <a:path w="206" h="298">
                        <a:moveTo>
                          <a:pt x="0" y="0"/>
                        </a:moveTo>
                        <a:lnTo>
                          <a:pt x="206" y="201"/>
                        </a:lnTo>
                        <a:lnTo>
                          <a:pt x="206" y="29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62" name="Rectangle 149"/>
                  <p:cNvSpPr>
                    <a:spLocks noChangeArrowheads="1"/>
                  </p:cNvSpPr>
                  <p:nvPr/>
                </p:nvSpPr>
                <p:spPr bwMode="auto">
                  <a:xfrm>
                    <a:off x="3301" y="2294"/>
                    <a:ext cx="278" cy="97"/>
                  </a:xfrm>
                  <a:prstGeom prst="rect">
                    <a:avLst/>
                  </a:prstGeom>
                  <a:solidFill>
                    <a:srgbClr val="CDE6FF"/>
                  </a:solidFill>
                  <a:ln w="4763">
                    <a:solidFill>
                      <a:schemeClr val="bg2"/>
                    </a:solidFill>
                    <a:miter lim="800000"/>
                    <a:headEnd/>
                    <a:tailEnd/>
                  </a:ln>
                </p:spPr>
                <p:txBody>
                  <a:bodyPr/>
                  <a:lstStyle/>
                  <a:p>
                    <a:endParaRPr lang="en-US"/>
                  </a:p>
                </p:txBody>
              </p:sp>
              <p:sp>
                <p:nvSpPr>
                  <p:cNvPr id="5263" name="Freeform 150"/>
                  <p:cNvSpPr>
                    <a:spLocks/>
                  </p:cNvSpPr>
                  <p:nvPr/>
                </p:nvSpPr>
                <p:spPr bwMode="auto">
                  <a:xfrm>
                    <a:off x="3095" y="2093"/>
                    <a:ext cx="484" cy="201"/>
                  </a:xfrm>
                  <a:custGeom>
                    <a:avLst/>
                    <a:gdLst>
                      <a:gd name="T0" fmla="*/ 279 w 484"/>
                      <a:gd name="T1" fmla="*/ 0 h 201"/>
                      <a:gd name="T2" fmla="*/ 0 w 484"/>
                      <a:gd name="T3" fmla="*/ 0 h 201"/>
                      <a:gd name="T4" fmla="*/ 206 w 484"/>
                      <a:gd name="T5" fmla="*/ 201 h 201"/>
                      <a:gd name="T6" fmla="*/ 484 w 484"/>
                      <a:gd name="T7" fmla="*/ 201 h 201"/>
                      <a:gd name="T8" fmla="*/ 279 w 484"/>
                      <a:gd name="T9" fmla="*/ 0 h 201"/>
                      <a:gd name="T10" fmla="*/ 0 60000 65536"/>
                      <a:gd name="T11" fmla="*/ 0 60000 65536"/>
                      <a:gd name="T12" fmla="*/ 0 60000 65536"/>
                      <a:gd name="T13" fmla="*/ 0 60000 65536"/>
                      <a:gd name="T14" fmla="*/ 0 60000 65536"/>
                      <a:gd name="T15" fmla="*/ 0 w 484"/>
                      <a:gd name="T16" fmla="*/ 0 h 201"/>
                      <a:gd name="T17" fmla="*/ 484 w 484"/>
                      <a:gd name="T18" fmla="*/ 201 h 201"/>
                    </a:gdLst>
                    <a:ahLst/>
                    <a:cxnLst>
                      <a:cxn ang="T10">
                        <a:pos x="T0" y="T1"/>
                      </a:cxn>
                      <a:cxn ang="T11">
                        <a:pos x="T2" y="T3"/>
                      </a:cxn>
                      <a:cxn ang="T12">
                        <a:pos x="T4" y="T5"/>
                      </a:cxn>
                      <a:cxn ang="T13">
                        <a:pos x="T6" y="T7"/>
                      </a:cxn>
                      <a:cxn ang="T14">
                        <a:pos x="T8" y="T9"/>
                      </a:cxn>
                    </a:cxnLst>
                    <a:rect l="T15" t="T16" r="T17" b="T18"/>
                    <a:pathLst>
                      <a:path w="484" h="201">
                        <a:moveTo>
                          <a:pt x="279" y="0"/>
                        </a:moveTo>
                        <a:lnTo>
                          <a:pt x="0" y="0"/>
                        </a:lnTo>
                        <a:lnTo>
                          <a:pt x="206" y="201"/>
                        </a:lnTo>
                        <a:lnTo>
                          <a:pt x="484" y="201"/>
                        </a:lnTo>
                        <a:lnTo>
                          <a:pt x="279"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5155" name="Group 151"/>
                <p:cNvGrpSpPr>
                  <a:grpSpLocks/>
                </p:cNvGrpSpPr>
                <p:nvPr/>
              </p:nvGrpSpPr>
              <p:grpSpPr bwMode="auto">
                <a:xfrm>
                  <a:off x="3008" y="2226"/>
                  <a:ext cx="277" cy="165"/>
                  <a:chOff x="3008" y="2226"/>
                  <a:chExt cx="277" cy="165"/>
                </a:xfrm>
              </p:grpSpPr>
              <p:sp>
                <p:nvSpPr>
                  <p:cNvPr id="5258" name="Freeform 152"/>
                  <p:cNvSpPr>
                    <a:spLocks/>
                  </p:cNvSpPr>
                  <p:nvPr/>
                </p:nvSpPr>
                <p:spPr bwMode="auto">
                  <a:xfrm>
                    <a:off x="3008" y="2226"/>
                    <a:ext cx="70" cy="165"/>
                  </a:xfrm>
                  <a:custGeom>
                    <a:avLst/>
                    <a:gdLst>
                      <a:gd name="T0" fmla="*/ 0 w 70"/>
                      <a:gd name="T1" fmla="*/ 0 h 165"/>
                      <a:gd name="T2" fmla="*/ 70 w 70"/>
                      <a:gd name="T3" fmla="*/ 68 h 165"/>
                      <a:gd name="T4" fmla="*/ 70 w 70"/>
                      <a:gd name="T5" fmla="*/ 165 h 165"/>
                      <a:gd name="T6" fmla="*/ 0 w 70"/>
                      <a:gd name="T7" fmla="*/ 97 h 165"/>
                      <a:gd name="T8" fmla="*/ 0 w 70"/>
                      <a:gd name="T9" fmla="*/ 0 h 165"/>
                      <a:gd name="T10" fmla="*/ 0 60000 65536"/>
                      <a:gd name="T11" fmla="*/ 0 60000 65536"/>
                      <a:gd name="T12" fmla="*/ 0 60000 65536"/>
                      <a:gd name="T13" fmla="*/ 0 60000 65536"/>
                      <a:gd name="T14" fmla="*/ 0 60000 65536"/>
                      <a:gd name="T15" fmla="*/ 0 w 70"/>
                      <a:gd name="T16" fmla="*/ 0 h 165"/>
                      <a:gd name="T17" fmla="*/ 70 w 70"/>
                      <a:gd name="T18" fmla="*/ 165 h 165"/>
                    </a:gdLst>
                    <a:ahLst/>
                    <a:cxnLst>
                      <a:cxn ang="T10">
                        <a:pos x="T0" y="T1"/>
                      </a:cxn>
                      <a:cxn ang="T11">
                        <a:pos x="T2" y="T3"/>
                      </a:cxn>
                      <a:cxn ang="T12">
                        <a:pos x="T4" y="T5"/>
                      </a:cxn>
                      <a:cxn ang="T13">
                        <a:pos x="T6" y="T7"/>
                      </a:cxn>
                      <a:cxn ang="T14">
                        <a:pos x="T8" y="T9"/>
                      </a:cxn>
                    </a:cxnLst>
                    <a:rect l="T15" t="T16" r="T17" b="T18"/>
                    <a:pathLst>
                      <a:path w="70" h="165">
                        <a:moveTo>
                          <a:pt x="0" y="0"/>
                        </a:moveTo>
                        <a:lnTo>
                          <a:pt x="70" y="68"/>
                        </a:lnTo>
                        <a:lnTo>
                          <a:pt x="70" y="16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59" name="Rectangle 153"/>
                  <p:cNvSpPr>
                    <a:spLocks noChangeArrowheads="1"/>
                  </p:cNvSpPr>
                  <p:nvPr/>
                </p:nvSpPr>
                <p:spPr bwMode="auto">
                  <a:xfrm>
                    <a:off x="3078" y="2294"/>
                    <a:ext cx="207" cy="97"/>
                  </a:xfrm>
                  <a:prstGeom prst="rect">
                    <a:avLst/>
                  </a:prstGeom>
                  <a:solidFill>
                    <a:srgbClr val="CDE6FF"/>
                  </a:solidFill>
                  <a:ln w="4763">
                    <a:solidFill>
                      <a:schemeClr val="bg2"/>
                    </a:solidFill>
                    <a:miter lim="800000"/>
                    <a:headEnd/>
                    <a:tailEnd/>
                  </a:ln>
                </p:spPr>
                <p:txBody>
                  <a:bodyPr/>
                  <a:lstStyle/>
                  <a:p>
                    <a:endParaRPr lang="en-US"/>
                  </a:p>
                </p:txBody>
              </p:sp>
              <p:sp>
                <p:nvSpPr>
                  <p:cNvPr id="5260" name="Freeform 154"/>
                  <p:cNvSpPr>
                    <a:spLocks/>
                  </p:cNvSpPr>
                  <p:nvPr/>
                </p:nvSpPr>
                <p:spPr bwMode="auto">
                  <a:xfrm>
                    <a:off x="3008" y="2226"/>
                    <a:ext cx="277" cy="68"/>
                  </a:xfrm>
                  <a:custGeom>
                    <a:avLst/>
                    <a:gdLst>
                      <a:gd name="T0" fmla="*/ 207 w 277"/>
                      <a:gd name="T1" fmla="*/ 0 h 68"/>
                      <a:gd name="T2" fmla="*/ 0 w 277"/>
                      <a:gd name="T3" fmla="*/ 0 h 68"/>
                      <a:gd name="T4" fmla="*/ 70 w 277"/>
                      <a:gd name="T5" fmla="*/ 68 h 68"/>
                      <a:gd name="T6" fmla="*/ 277 w 277"/>
                      <a:gd name="T7" fmla="*/ 68 h 68"/>
                      <a:gd name="T8" fmla="*/ 207 w 277"/>
                      <a:gd name="T9" fmla="*/ 0 h 68"/>
                      <a:gd name="T10" fmla="*/ 0 60000 65536"/>
                      <a:gd name="T11" fmla="*/ 0 60000 65536"/>
                      <a:gd name="T12" fmla="*/ 0 60000 65536"/>
                      <a:gd name="T13" fmla="*/ 0 60000 65536"/>
                      <a:gd name="T14" fmla="*/ 0 60000 65536"/>
                      <a:gd name="T15" fmla="*/ 0 w 277"/>
                      <a:gd name="T16" fmla="*/ 0 h 68"/>
                      <a:gd name="T17" fmla="*/ 277 w 277"/>
                      <a:gd name="T18" fmla="*/ 68 h 68"/>
                    </a:gdLst>
                    <a:ahLst/>
                    <a:cxnLst>
                      <a:cxn ang="T10">
                        <a:pos x="T0" y="T1"/>
                      </a:cxn>
                      <a:cxn ang="T11">
                        <a:pos x="T2" y="T3"/>
                      </a:cxn>
                      <a:cxn ang="T12">
                        <a:pos x="T4" y="T5"/>
                      </a:cxn>
                      <a:cxn ang="T13">
                        <a:pos x="T6" y="T7"/>
                      </a:cxn>
                      <a:cxn ang="T14">
                        <a:pos x="T8" y="T9"/>
                      </a:cxn>
                    </a:cxnLst>
                    <a:rect l="T15" t="T16" r="T17" b="T18"/>
                    <a:pathLst>
                      <a:path w="277" h="68">
                        <a:moveTo>
                          <a:pt x="207" y="0"/>
                        </a:moveTo>
                        <a:lnTo>
                          <a:pt x="0" y="0"/>
                        </a:lnTo>
                        <a:lnTo>
                          <a:pt x="70" y="68"/>
                        </a:lnTo>
                        <a:lnTo>
                          <a:pt x="277" y="68"/>
                        </a:lnTo>
                        <a:lnTo>
                          <a:pt x="20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5158" name="Group 155"/>
                <p:cNvGrpSpPr>
                  <a:grpSpLocks/>
                </p:cNvGrpSpPr>
                <p:nvPr/>
              </p:nvGrpSpPr>
              <p:grpSpPr bwMode="auto">
                <a:xfrm>
                  <a:off x="2765" y="2213"/>
                  <a:ext cx="300" cy="178"/>
                  <a:chOff x="2765" y="2213"/>
                  <a:chExt cx="300" cy="178"/>
                </a:xfrm>
              </p:grpSpPr>
              <p:sp>
                <p:nvSpPr>
                  <p:cNvPr id="5255" name="Freeform 156"/>
                  <p:cNvSpPr>
                    <a:spLocks/>
                  </p:cNvSpPr>
                  <p:nvPr/>
                </p:nvSpPr>
                <p:spPr bwMode="auto">
                  <a:xfrm>
                    <a:off x="2765" y="2213"/>
                    <a:ext cx="83" cy="178"/>
                  </a:xfrm>
                  <a:custGeom>
                    <a:avLst/>
                    <a:gdLst>
                      <a:gd name="T0" fmla="*/ 0 w 83"/>
                      <a:gd name="T1" fmla="*/ 0 h 178"/>
                      <a:gd name="T2" fmla="*/ 83 w 83"/>
                      <a:gd name="T3" fmla="*/ 81 h 178"/>
                      <a:gd name="T4" fmla="*/ 83 w 83"/>
                      <a:gd name="T5" fmla="*/ 178 h 178"/>
                      <a:gd name="T6" fmla="*/ 0 w 83"/>
                      <a:gd name="T7" fmla="*/ 97 h 178"/>
                      <a:gd name="T8" fmla="*/ 0 w 83"/>
                      <a:gd name="T9" fmla="*/ 0 h 178"/>
                      <a:gd name="T10" fmla="*/ 0 60000 65536"/>
                      <a:gd name="T11" fmla="*/ 0 60000 65536"/>
                      <a:gd name="T12" fmla="*/ 0 60000 65536"/>
                      <a:gd name="T13" fmla="*/ 0 60000 65536"/>
                      <a:gd name="T14" fmla="*/ 0 60000 65536"/>
                      <a:gd name="T15" fmla="*/ 0 w 83"/>
                      <a:gd name="T16" fmla="*/ 0 h 178"/>
                      <a:gd name="T17" fmla="*/ 83 w 83"/>
                      <a:gd name="T18" fmla="*/ 178 h 178"/>
                    </a:gdLst>
                    <a:ahLst/>
                    <a:cxnLst>
                      <a:cxn ang="T10">
                        <a:pos x="T0" y="T1"/>
                      </a:cxn>
                      <a:cxn ang="T11">
                        <a:pos x="T2" y="T3"/>
                      </a:cxn>
                      <a:cxn ang="T12">
                        <a:pos x="T4" y="T5"/>
                      </a:cxn>
                      <a:cxn ang="T13">
                        <a:pos x="T6" y="T7"/>
                      </a:cxn>
                      <a:cxn ang="T14">
                        <a:pos x="T8" y="T9"/>
                      </a:cxn>
                    </a:cxnLst>
                    <a:rect l="T15" t="T16" r="T17" b="T18"/>
                    <a:pathLst>
                      <a:path w="83" h="178">
                        <a:moveTo>
                          <a:pt x="0" y="0"/>
                        </a:moveTo>
                        <a:lnTo>
                          <a:pt x="83" y="81"/>
                        </a:lnTo>
                        <a:lnTo>
                          <a:pt x="83" y="178"/>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56" name="Rectangle 157"/>
                  <p:cNvSpPr>
                    <a:spLocks noChangeArrowheads="1"/>
                  </p:cNvSpPr>
                  <p:nvPr/>
                </p:nvSpPr>
                <p:spPr bwMode="auto">
                  <a:xfrm>
                    <a:off x="2848" y="2294"/>
                    <a:ext cx="217" cy="97"/>
                  </a:xfrm>
                  <a:prstGeom prst="rect">
                    <a:avLst/>
                  </a:prstGeom>
                  <a:solidFill>
                    <a:srgbClr val="CDE6FF"/>
                  </a:solidFill>
                  <a:ln w="4763">
                    <a:solidFill>
                      <a:schemeClr val="bg2"/>
                    </a:solidFill>
                    <a:miter lim="800000"/>
                    <a:headEnd/>
                    <a:tailEnd/>
                  </a:ln>
                </p:spPr>
                <p:txBody>
                  <a:bodyPr/>
                  <a:lstStyle/>
                  <a:p>
                    <a:endParaRPr lang="en-US"/>
                  </a:p>
                </p:txBody>
              </p:sp>
              <p:sp>
                <p:nvSpPr>
                  <p:cNvPr id="5257" name="Freeform 158"/>
                  <p:cNvSpPr>
                    <a:spLocks/>
                  </p:cNvSpPr>
                  <p:nvPr/>
                </p:nvSpPr>
                <p:spPr bwMode="auto">
                  <a:xfrm>
                    <a:off x="2765" y="2213"/>
                    <a:ext cx="300" cy="81"/>
                  </a:xfrm>
                  <a:custGeom>
                    <a:avLst/>
                    <a:gdLst>
                      <a:gd name="T0" fmla="*/ 217 w 300"/>
                      <a:gd name="T1" fmla="*/ 0 h 81"/>
                      <a:gd name="T2" fmla="*/ 0 w 300"/>
                      <a:gd name="T3" fmla="*/ 0 h 81"/>
                      <a:gd name="T4" fmla="*/ 83 w 300"/>
                      <a:gd name="T5" fmla="*/ 81 h 81"/>
                      <a:gd name="T6" fmla="*/ 300 w 300"/>
                      <a:gd name="T7" fmla="*/ 81 h 81"/>
                      <a:gd name="T8" fmla="*/ 217 w 300"/>
                      <a:gd name="T9" fmla="*/ 0 h 81"/>
                      <a:gd name="T10" fmla="*/ 0 60000 65536"/>
                      <a:gd name="T11" fmla="*/ 0 60000 65536"/>
                      <a:gd name="T12" fmla="*/ 0 60000 65536"/>
                      <a:gd name="T13" fmla="*/ 0 60000 65536"/>
                      <a:gd name="T14" fmla="*/ 0 60000 65536"/>
                      <a:gd name="T15" fmla="*/ 0 w 300"/>
                      <a:gd name="T16" fmla="*/ 0 h 81"/>
                      <a:gd name="T17" fmla="*/ 300 w 300"/>
                      <a:gd name="T18" fmla="*/ 81 h 81"/>
                    </a:gdLst>
                    <a:ahLst/>
                    <a:cxnLst>
                      <a:cxn ang="T10">
                        <a:pos x="T0" y="T1"/>
                      </a:cxn>
                      <a:cxn ang="T11">
                        <a:pos x="T2" y="T3"/>
                      </a:cxn>
                      <a:cxn ang="T12">
                        <a:pos x="T4" y="T5"/>
                      </a:cxn>
                      <a:cxn ang="T13">
                        <a:pos x="T6" y="T7"/>
                      </a:cxn>
                      <a:cxn ang="T14">
                        <a:pos x="T8" y="T9"/>
                      </a:cxn>
                    </a:cxnLst>
                    <a:rect l="T15" t="T16" r="T17" b="T18"/>
                    <a:pathLst>
                      <a:path w="300" h="81">
                        <a:moveTo>
                          <a:pt x="217" y="0"/>
                        </a:moveTo>
                        <a:lnTo>
                          <a:pt x="0" y="0"/>
                        </a:lnTo>
                        <a:lnTo>
                          <a:pt x="83" y="81"/>
                        </a:lnTo>
                        <a:lnTo>
                          <a:pt x="300" y="81"/>
                        </a:lnTo>
                        <a:lnTo>
                          <a:pt x="217"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5159" name="Group 159"/>
                <p:cNvGrpSpPr>
                  <a:grpSpLocks/>
                </p:cNvGrpSpPr>
                <p:nvPr/>
              </p:nvGrpSpPr>
              <p:grpSpPr bwMode="auto">
                <a:xfrm>
                  <a:off x="2370" y="2239"/>
                  <a:ext cx="462" cy="152"/>
                  <a:chOff x="2370" y="2239"/>
                  <a:chExt cx="462" cy="152"/>
                </a:xfrm>
              </p:grpSpPr>
              <p:sp>
                <p:nvSpPr>
                  <p:cNvPr id="5252" name="Freeform 160"/>
                  <p:cNvSpPr>
                    <a:spLocks/>
                  </p:cNvSpPr>
                  <p:nvPr/>
                </p:nvSpPr>
                <p:spPr bwMode="auto">
                  <a:xfrm>
                    <a:off x="2370" y="2239"/>
                    <a:ext cx="57" cy="152"/>
                  </a:xfrm>
                  <a:custGeom>
                    <a:avLst/>
                    <a:gdLst>
                      <a:gd name="T0" fmla="*/ 0 w 57"/>
                      <a:gd name="T1" fmla="*/ 0 h 152"/>
                      <a:gd name="T2" fmla="*/ 57 w 57"/>
                      <a:gd name="T3" fmla="*/ 55 h 152"/>
                      <a:gd name="T4" fmla="*/ 57 w 57"/>
                      <a:gd name="T5" fmla="*/ 152 h 152"/>
                      <a:gd name="T6" fmla="*/ 0 w 57"/>
                      <a:gd name="T7" fmla="*/ 97 h 152"/>
                      <a:gd name="T8" fmla="*/ 0 w 57"/>
                      <a:gd name="T9" fmla="*/ 0 h 152"/>
                      <a:gd name="T10" fmla="*/ 0 60000 65536"/>
                      <a:gd name="T11" fmla="*/ 0 60000 65536"/>
                      <a:gd name="T12" fmla="*/ 0 60000 65536"/>
                      <a:gd name="T13" fmla="*/ 0 60000 65536"/>
                      <a:gd name="T14" fmla="*/ 0 60000 65536"/>
                      <a:gd name="T15" fmla="*/ 0 w 57"/>
                      <a:gd name="T16" fmla="*/ 0 h 152"/>
                      <a:gd name="T17" fmla="*/ 57 w 57"/>
                      <a:gd name="T18" fmla="*/ 152 h 152"/>
                    </a:gdLst>
                    <a:ahLst/>
                    <a:cxnLst>
                      <a:cxn ang="T10">
                        <a:pos x="T0" y="T1"/>
                      </a:cxn>
                      <a:cxn ang="T11">
                        <a:pos x="T2" y="T3"/>
                      </a:cxn>
                      <a:cxn ang="T12">
                        <a:pos x="T4" y="T5"/>
                      </a:cxn>
                      <a:cxn ang="T13">
                        <a:pos x="T6" y="T7"/>
                      </a:cxn>
                      <a:cxn ang="T14">
                        <a:pos x="T8" y="T9"/>
                      </a:cxn>
                    </a:cxnLst>
                    <a:rect l="T15" t="T16" r="T17" b="T18"/>
                    <a:pathLst>
                      <a:path w="57" h="152">
                        <a:moveTo>
                          <a:pt x="0" y="0"/>
                        </a:moveTo>
                        <a:lnTo>
                          <a:pt x="57" y="55"/>
                        </a:lnTo>
                        <a:lnTo>
                          <a:pt x="57" y="152"/>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53" name="Rectangle 161"/>
                  <p:cNvSpPr>
                    <a:spLocks noChangeArrowheads="1"/>
                  </p:cNvSpPr>
                  <p:nvPr/>
                </p:nvSpPr>
                <p:spPr bwMode="auto">
                  <a:xfrm>
                    <a:off x="2427" y="2294"/>
                    <a:ext cx="405" cy="97"/>
                  </a:xfrm>
                  <a:prstGeom prst="rect">
                    <a:avLst/>
                  </a:prstGeom>
                  <a:solidFill>
                    <a:srgbClr val="CDE6FF"/>
                  </a:solidFill>
                  <a:ln w="4763">
                    <a:solidFill>
                      <a:schemeClr val="bg2"/>
                    </a:solidFill>
                    <a:miter lim="800000"/>
                    <a:headEnd/>
                    <a:tailEnd/>
                  </a:ln>
                </p:spPr>
                <p:txBody>
                  <a:bodyPr/>
                  <a:lstStyle/>
                  <a:p>
                    <a:endParaRPr lang="en-US"/>
                  </a:p>
                </p:txBody>
              </p:sp>
              <p:sp>
                <p:nvSpPr>
                  <p:cNvPr id="5254" name="Freeform 162"/>
                  <p:cNvSpPr>
                    <a:spLocks/>
                  </p:cNvSpPr>
                  <p:nvPr/>
                </p:nvSpPr>
                <p:spPr bwMode="auto">
                  <a:xfrm>
                    <a:off x="2370" y="2239"/>
                    <a:ext cx="462" cy="55"/>
                  </a:xfrm>
                  <a:custGeom>
                    <a:avLst/>
                    <a:gdLst>
                      <a:gd name="T0" fmla="*/ 405 w 462"/>
                      <a:gd name="T1" fmla="*/ 0 h 55"/>
                      <a:gd name="T2" fmla="*/ 0 w 462"/>
                      <a:gd name="T3" fmla="*/ 0 h 55"/>
                      <a:gd name="T4" fmla="*/ 57 w 462"/>
                      <a:gd name="T5" fmla="*/ 55 h 55"/>
                      <a:gd name="T6" fmla="*/ 462 w 462"/>
                      <a:gd name="T7" fmla="*/ 55 h 55"/>
                      <a:gd name="T8" fmla="*/ 405 w 462"/>
                      <a:gd name="T9" fmla="*/ 0 h 55"/>
                      <a:gd name="T10" fmla="*/ 0 60000 65536"/>
                      <a:gd name="T11" fmla="*/ 0 60000 65536"/>
                      <a:gd name="T12" fmla="*/ 0 60000 65536"/>
                      <a:gd name="T13" fmla="*/ 0 60000 65536"/>
                      <a:gd name="T14" fmla="*/ 0 60000 65536"/>
                      <a:gd name="T15" fmla="*/ 0 w 462"/>
                      <a:gd name="T16" fmla="*/ 0 h 55"/>
                      <a:gd name="T17" fmla="*/ 462 w 462"/>
                      <a:gd name="T18" fmla="*/ 55 h 55"/>
                    </a:gdLst>
                    <a:ahLst/>
                    <a:cxnLst>
                      <a:cxn ang="T10">
                        <a:pos x="T0" y="T1"/>
                      </a:cxn>
                      <a:cxn ang="T11">
                        <a:pos x="T2" y="T3"/>
                      </a:cxn>
                      <a:cxn ang="T12">
                        <a:pos x="T4" y="T5"/>
                      </a:cxn>
                      <a:cxn ang="T13">
                        <a:pos x="T6" y="T7"/>
                      </a:cxn>
                      <a:cxn ang="T14">
                        <a:pos x="T8" y="T9"/>
                      </a:cxn>
                    </a:cxnLst>
                    <a:rect l="T15" t="T16" r="T17" b="T18"/>
                    <a:pathLst>
                      <a:path w="462" h="55">
                        <a:moveTo>
                          <a:pt x="405" y="0"/>
                        </a:moveTo>
                        <a:lnTo>
                          <a:pt x="0" y="0"/>
                        </a:lnTo>
                        <a:lnTo>
                          <a:pt x="57" y="55"/>
                        </a:lnTo>
                        <a:lnTo>
                          <a:pt x="462" y="55"/>
                        </a:lnTo>
                        <a:lnTo>
                          <a:pt x="405" y="0"/>
                        </a:lnTo>
                        <a:close/>
                      </a:path>
                    </a:pathLst>
                  </a:custGeom>
                  <a:solidFill>
                    <a:srgbClr val="CDE6FF"/>
                  </a:solidFill>
                  <a:ln w="4763">
                    <a:solidFill>
                      <a:schemeClr val="bg2"/>
                    </a:solidFill>
                    <a:prstDash val="solid"/>
                    <a:round/>
                    <a:headEnd/>
                    <a:tailEnd/>
                  </a:ln>
                </p:spPr>
                <p:txBody>
                  <a:bodyPr/>
                  <a:lstStyle/>
                  <a:p>
                    <a:endParaRPr lang="en-US"/>
                  </a:p>
                </p:txBody>
              </p:sp>
            </p:grpSp>
            <p:grpSp>
              <p:nvGrpSpPr>
                <p:cNvPr id="5160" name="Group 163"/>
                <p:cNvGrpSpPr>
                  <a:grpSpLocks/>
                </p:cNvGrpSpPr>
                <p:nvPr/>
              </p:nvGrpSpPr>
              <p:grpSpPr bwMode="auto">
                <a:xfrm>
                  <a:off x="2021" y="2236"/>
                  <a:ext cx="396" cy="155"/>
                  <a:chOff x="2021" y="2236"/>
                  <a:chExt cx="396" cy="155"/>
                </a:xfrm>
              </p:grpSpPr>
              <p:sp>
                <p:nvSpPr>
                  <p:cNvPr id="5249" name="Freeform 164"/>
                  <p:cNvSpPr>
                    <a:spLocks/>
                  </p:cNvSpPr>
                  <p:nvPr/>
                </p:nvSpPr>
                <p:spPr bwMode="auto">
                  <a:xfrm>
                    <a:off x="2021" y="2236"/>
                    <a:ext cx="59" cy="155"/>
                  </a:xfrm>
                  <a:custGeom>
                    <a:avLst/>
                    <a:gdLst>
                      <a:gd name="T0" fmla="*/ 0 w 59"/>
                      <a:gd name="T1" fmla="*/ 0 h 155"/>
                      <a:gd name="T2" fmla="*/ 59 w 59"/>
                      <a:gd name="T3" fmla="*/ 58 h 155"/>
                      <a:gd name="T4" fmla="*/ 59 w 59"/>
                      <a:gd name="T5" fmla="*/ 155 h 155"/>
                      <a:gd name="T6" fmla="*/ 0 w 59"/>
                      <a:gd name="T7" fmla="*/ 97 h 155"/>
                      <a:gd name="T8" fmla="*/ 0 w 59"/>
                      <a:gd name="T9" fmla="*/ 0 h 155"/>
                      <a:gd name="T10" fmla="*/ 0 60000 65536"/>
                      <a:gd name="T11" fmla="*/ 0 60000 65536"/>
                      <a:gd name="T12" fmla="*/ 0 60000 65536"/>
                      <a:gd name="T13" fmla="*/ 0 60000 65536"/>
                      <a:gd name="T14" fmla="*/ 0 60000 65536"/>
                      <a:gd name="T15" fmla="*/ 0 w 59"/>
                      <a:gd name="T16" fmla="*/ 0 h 155"/>
                      <a:gd name="T17" fmla="*/ 59 w 59"/>
                      <a:gd name="T18" fmla="*/ 155 h 155"/>
                    </a:gdLst>
                    <a:ahLst/>
                    <a:cxnLst>
                      <a:cxn ang="T10">
                        <a:pos x="T0" y="T1"/>
                      </a:cxn>
                      <a:cxn ang="T11">
                        <a:pos x="T2" y="T3"/>
                      </a:cxn>
                      <a:cxn ang="T12">
                        <a:pos x="T4" y="T5"/>
                      </a:cxn>
                      <a:cxn ang="T13">
                        <a:pos x="T6" y="T7"/>
                      </a:cxn>
                      <a:cxn ang="T14">
                        <a:pos x="T8" y="T9"/>
                      </a:cxn>
                    </a:cxnLst>
                    <a:rect l="T15" t="T16" r="T17" b="T18"/>
                    <a:pathLst>
                      <a:path w="59" h="155">
                        <a:moveTo>
                          <a:pt x="0" y="0"/>
                        </a:moveTo>
                        <a:lnTo>
                          <a:pt x="59" y="58"/>
                        </a:lnTo>
                        <a:lnTo>
                          <a:pt x="59" y="155"/>
                        </a:lnTo>
                        <a:lnTo>
                          <a:pt x="0" y="97"/>
                        </a:lnTo>
                        <a:lnTo>
                          <a:pt x="0" y="0"/>
                        </a:lnTo>
                        <a:close/>
                      </a:path>
                    </a:pathLst>
                  </a:custGeom>
                  <a:solidFill>
                    <a:srgbClr val="CDE6FF"/>
                  </a:solidFill>
                  <a:ln w="4763">
                    <a:solidFill>
                      <a:schemeClr val="bg2"/>
                    </a:solidFill>
                    <a:prstDash val="solid"/>
                    <a:round/>
                    <a:headEnd/>
                    <a:tailEnd/>
                  </a:ln>
                </p:spPr>
                <p:txBody>
                  <a:bodyPr/>
                  <a:lstStyle/>
                  <a:p>
                    <a:endParaRPr lang="en-US"/>
                  </a:p>
                </p:txBody>
              </p:sp>
              <p:sp>
                <p:nvSpPr>
                  <p:cNvPr id="5250" name="Rectangle 165"/>
                  <p:cNvSpPr>
                    <a:spLocks noChangeArrowheads="1"/>
                  </p:cNvSpPr>
                  <p:nvPr/>
                </p:nvSpPr>
                <p:spPr bwMode="auto">
                  <a:xfrm>
                    <a:off x="2080" y="2294"/>
                    <a:ext cx="337" cy="97"/>
                  </a:xfrm>
                  <a:prstGeom prst="rect">
                    <a:avLst/>
                  </a:prstGeom>
                  <a:solidFill>
                    <a:srgbClr val="CDE6FF"/>
                  </a:solidFill>
                  <a:ln w="4763">
                    <a:solidFill>
                      <a:schemeClr val="bg2"/>
                    </a:solidFill>
                    <a:miter lim="800000"/>
                    <a:headEnd/>
                    <a:tailEnd/>
                  </a:ln>
                </p:spPr>
                <p:txBody>
                  <a:bodyPr/>
                  <a:lstStyle/>
                  <a:p>
                    <a:endParaRPr lang="en-US"/>
                  </a:p>
                </p:txBody>
              </p:sp>
              <p:sp>
                <p:nvSpPr>
                  <p:cNvPr id="5251" name="Freeform 166"/>
                  <p:cNvSpPr>
                    <a:spLocks/>
                  </p:cNvSpPr>
                  <p:nvPr/>
                </p:nvSpPr>
                <p:spPr bwMode="auto">
                  <a:xfrm>
                    <a:off x="2021" y="2236"/>
                    <a:ext cx="396" cy="58"/>
                  </a:xfrm>
                  <a:custGeom>
                    <a:avLst/>
                    <a:gdLst>
                      <a:gd name="T0" fmla="*/ 336 w 396"/>
                      <a:gd name="T1" fmla="*/ 0 h 58"/>
                      <a:gd name="T2" fmla="*/ 0 w 396"/>
                      <a:gd name="T3" fmla="*/ 0 h 58"/>
                      <a:gd name="T4" fmla="*/ 59 w 396"/>
                      <a:gd name="T5" fmla="*/ 58 h 58"/>
                      <a:gd name="T6" fmla="*/ 396 w 396"/>
                      <a:gd name="T7" fmla="*/ 58 h 58"/>
                      <a:gd name="T8" fmla="*/ 336 w 396"/>
                      <a:gd name="T9" fmla="*/ 0 h 58"/>
                      <a:gd name="T10" fmla="*/ 0 60000 65536"/>
                      <a:gd name="T11" fmla="*/ 0 60000 65536"/>
                      <a:gd name="T12" fmla="*/ 0 60000 65536"/>
                      <a:gd name="T13" fmla="*/ 0 60000 65536"/>
                      <a:gd name="T14" fmla="*/ 0 60000 65536"/>
                      <a:gd name="T15" fmla="*/ 0 w 396"/>
                      <a:gd name="T16" fmla="*/ 0 h 58"/>
                      <a:gd name="T17" fmla="*/ 396 w 396"/>
                      <a:gd name="T18" fmla="*/ 58 h 58"/>
                    </a:gdLst>
                    <a:ahLst/>
                    <a:cxnLst>
                      <a:cxn ang="T10">
                        <a:pos x="T0" y="T1"/>
                      </a:cxn>
                      <a:cxn ang="T11">
                        <a:pos x="T2" y="T3"/>
                      </a:cxn>
                      <a:cxn ang="T12">
                        <a:pos x="T4" y="T5"/>
                      </a:cxn>
                      <a:cxn ang="T13">
                        <a:pos x="T6" y="T7"/>
                      </a:cxn>
                      <a:cxn ang="T14">
                        <a:pos x="T8" y="T9"/>
                      </a:cxn>
                    </a:cxnLst>
                    <a:rect l="T15" t="T16" r="T17" b="T18"/>
                    <a:pathLst>
                      <a:path w="396" h="58">
                        <a:moveTo>
                          <a:pt x="336" y="0"/>
                        </a:moveTo>
                        <a:lnTo>
                          <a:pt x="0" y="0"/>
                        </a:lnTo>
                        <a:lnTo>
                          <a:pt x="59" y="58"/>
                        </a:lnTo>
                        <a:lnTo>
                          <a:pt x="396" y="58"/>
                        </a:lnTo>
                        <a:lnTo>
                          <a:pt x="336" y="0"/>
                        </a:lnTo>
                        <a:close/>
                      </a:path>
                    </a:pathLst>
                  </a:custGeom>
                  <a:solidFill>
                    <a:srgbClr val="CDE6FF"/>
                  </a:solidFill>
                  <a:ln w="4763">
                    <a:solidFill>
                      <a:schemeClr val="bg2"/>
                    </a:solidFill>
                    <a:prstDash val="solid"/>
                    <a:round/>
                    <a:headEnd/>
                    <a:tailEnd/>
                  </a:ln>
                </p:spPr>
                <p:txBody>
                  <a:bodyPr/>
                  <a:lstStyle/>
                  <a:p>
                    <a:endParaRPr lang="en-US"/>
                  </a:p>
                </p:txBody>
              </p:sp>
            </p:grpSp>
          </p:grpSp>
          <p:sp>
            <p:nvSpPr>
              <p:cNvPr id="5198" name="Line 167"/>
              <p:cNvSpPr>
                <a:spLocks noChangeShapeType="1"/>
              </p:cNvSpPr>
              <p:nvPr/>
            </p:nvSpPr>
            <p:spPr bwMode="auto">
              <a:xfrm flipV="1">
                <a:off x="1829" y="1959"/>
                <a:ext cx="700" cy="81"/>
              </a:xfrm>
              <a:prstGeom prst="line">
                <a:avLst/>
              </a:prstGeom>
              <a:noFill/>
              <a:ln w="3175">
                <a:solidFill>
                  <a:schemeClr val="bg2"/>
                </a:solidFill>
                <a:round/>
                <a:headEnd/>
                <a:tailEnd/>
              </a:ln>
            </p:spPr>
            <p:txBody>
              <a:bodyPr/>
              <a:lstStyle/>
              <a:p>
                <a:endParaRPr lang="en-US"/>
              </a:p>
            </p:txBody>
          </p:sp>
          <p:sp>
            <p:nvSpPr>
              <p:cNvPr id="5199" name="Line 168"/>
              <p:cNvSpPr>
                <a:spLocks noChangeShapeType="1"/>
              </p:cNvSpPr>
              <p:nvPr/>
            </p:nvSpPr>
            <p:spPr bwMode="auto">
              <a:xfrm flipH="1" flipV="1">
                <a:off x="1752" y="1962"/>
                <a:ext cx="861" cy="78"/>
              </a:xfrm>
              <a:prstGeom prst="line">
                <a:avLst/>
              </a:prstGeom>
              <a:noFill/>
              <a:ln w="3175">
                <a:solidFill>
                  <a:schemeClr val="bg2"/>
                </a:solidFill>
                <a:round/>
                <a:headEnd/>
                <a:tailEnd/>
              </a:ln>
            </p:spPr>
            <p:txBody>
              <a:bodyPr/>
              <a:lstStyle/>
              <a:p>
                <a:endParaRPr lang="en-US"/>
              </a:p>
            </p:txBody>
          </p:sp>
          <p:sp>
            <p:nvSpPr>
              <p:cNvPr id="5200" name="Oval 169"/>
              <p:cNvSpPr>
                <a:spLocks noChangeArrowheads="1"/>
              </p:cNvSpPr>
              <p:nvPr/>
            </p:nvSpPr>
            <p:spPr bwMode="auto">
              <a:xfrm>
                <a:off x="2114" y="1981"/>
                <a:ext cx="127" cy="38"/>
              </a:xfrm>
              <a:prstGeom prst="ellipse">
                <a:avLst/>
              </a:prstGeom>
              <a:solidFill>
                <a:srgbClr val="CDE6FF"/>
              </a:solidFill>
              <a:ln w="3175">
                <a:solidFill>
                  <a:schemeClr val="bg2"/>
                </a:solidFill>
                <a:round/>
                <a:headEnd/>
                <a:tailEnd/>
              </a:ln>
            </p:spPr>
            <p:txBody>
              <a:bodyPr/>
              <a:lstStyle/>
              <a:p>
                <a:endParaRPr lang="en-US"/>
              </a:p>
            </p:txBody>
          </p:sp>
          <p:sp>
            <p:nvSpPr>
              <p:cNvPr id="5201" name="Line 170"/>
              <p:cNvSpPr>
                <a:spLocks noChangeShapeType="1"/>
              </p:cNvSpPr>
              <p:nvPr/>
            </p:nvSpPr>
            <p:spPr bwMode="auto">
              <a:xfrm>
                <a:off x="2608" y="2002"/>
                <a:ext cx="311" cy="1"/>
              </a:xfrm>
              <a:prstGeom prst="line">
                <a:avLst/>
              </a:prstGeom>
              <a:noFill/>
              <a:ln w="3175">
                <a:solidFill>
                  <a:schemeClr val="bg2"/>
                </a:solidFill>
                <a:round/>
                <a:headEnd/>
                <a:tailEnd/>
              </a:ln>
            </p:spPr>
            <p:txBody>
              <a:bodyPr/>
              <a:lstStyle/>
              <a:p>
                <a:endParaRPr lang="en-US"/>
              </a:p>
            </p:txBody>
          </p:sp>
          <p:sp>
            <p:nvSpPr>
              <p:cNvPr id="5202" name="Line 171"/>
              <p:cNvSpPr>
                <a:spLocks noChangeShapeType="1"/>
              </p:cNvSpPr>
              <p:nvPr/>
            </p:nvSpPr>
            <p:spPr bwMode="auto">
              <a:xfrm flipH="1" flipV="1">
                <a:off x="2717" y="1959"/>
                <a:ext cx="81" cy="82"/>
              </a:xfrm>
              <a:prstGeom prst="line">
                <a:avLst/>
              </a:prstGeom>
              <a:noFill/>
              <a:ln w="3175">
                <a:solidFill>
                  <a:schemeClr val="bg2"/>
                </a:solidFill>
                <a:round/>
                <a:headEnd/>
                <a:tailEnd/>
              </a:ln>
            </p:spPr>
            <p:txBody>
              <a:bodyPr/>
              <a:lstStyle/>
              <a:p>
                <a:endParaRPr lang="en-US"/>
              </a:p>
            </p:txBody>
          </p:sp>
          <p:sp>
            <p:nvSpPr>
              <p:cNvPr id="5203" name="Line 172"/>
              <p:cNvSpPr>
                <a:spLocks noChangeShapeType="1"/>
              </p:cNvSpPr>
              <p:nvPr/>
            </p:nvSpPr>
            <p:spPr bwMode="auto">
              <a:xfrm>
                <a:off x="2801" y="2041"/>
                <a:ext cx="1" cy="97"/>
              </a:xfrm>
              <a:prstGeom prst="line">
                <a:avLst/>
              </a:prstGeom>
              <a:noFill/>
              <a:ln w="3175">
                <a:solidFill>
                  <a:schemeClr val="bg2"/>
                </a:solidFill>
                <a:round/>
                <a:headEnd/>
                <a:tailEnd/>
              </a:ln>
            </p:spPr>
            <p:txBody>
              <a:bodyPr/>
              <a:lstStyle/>
              <a:p>
                <a:endParaRPr lang="en-US"/>
              </a:p>
            </p:txBody>
          </p:sp>
          <p:sp>
            <p:nvSpPr>
              <p:cNvPr id="5204" name="Line 173"/>
              <p:cNvSpPr>
                <a:spLocks noChangeShapeType="1"/>
              </p:cNvSpPr>
              <p:nvPr/>
            </p:nvSpPr>
            <p:spPr bwMode="auto">
              <a:xfrm flipV="1">
                <a:off x="1897" y="2108"/>
                <a:ext cx="1" cy="94"/>
              </a:xfrm>
              <a:prstGeom prst="line">
                <a:avLst/>
              </a:prstGeom>
              <a:noFill/>
              <a:ln w="3175">
                <a:solidFill>
                  <a:schemeClr val="bg2"/>
                </a:solidFill>
                <a:round/>
                <a:headEnd/>
                <a:tailEnd/>
              </a:ln>
            </p:spPr>
            <p:txBody>
              <a:bodyPr/>
              <a:lstStyle/>
              <a:p>
                <a:endParaRPr lang="en-US"/>
              </a:p>
            </p:txBody>
          </p:sp>
          <p:sp>
            <p:nvSpPr>
              <p:cNvPr id="5205" name="Line 174"/>
              <p:cNvSpPr>
                <a:spLocks noChangeShapeType="1"/>
              </p:cNvSpPr>
              <p:nvPr/>
            </p:nvSpPr>
            <p:spPr bwMode="auto">
              <a:xfrm flipV="1">
                <a:off x="1956" y="2168"/>
                <a:ext cx="1" cy="93"/>
              </a:xfrm>
              <a:prstGeom prst="line">
                <a:avLst/>
              </a:prstGeom>
              <a:noFill/>
              <a:ln w="3175">
                <a:solidFill>
                  <a:schemeClr val="bg2"/>
                </a:solidFill>
                <a:round/>
                <a:headEnd/>
                <a:tailEnd/>
              </a:ln>
            </p:spPr>
            <p:txBody>
              <a:bodyPr/>
              <a:lstStyle/>
              <a:p>
                <a:endParaRPr lang="en-US"/>
              </a:p>
            </p:txBody>
          </p:sp>
          <p:sp>
            <p:nvSpPr>
              <p:cNvPr id="5206" name="Line 175"/>
              <p:cNvSpPr>
                <a:spLocks noChangeShapeType="1"/>
              </p:cNvSpPr>
              <p:nvPr/>
            </p:nvSpPr>
            <p:spPr bwMode="auto">
              <a:xfrm>
                <a:off x="1897" y="2108"/>
                <a:ext cx="96" cy="1"/>
              </a:xfrm>
              <a:prstGeom prst="line">
                <a:avLst/>
              </a:prstGeom>
              <a:noFill/>
              <a:ln w="3175">
                <a:solidFill>
                  <a:schemeClr val="bg2"/>
                </a:solidFill>
                <a:round/>
                <a:headEnd/>
                <a:tailEnd/>
              </a:ln>
            </p:spPr>
            <p:txBody>
              <a:bodyPr/>
              <a:lstStyle/>
              <a:p>
                <a:endParaRPr lang="en-US"/>
              </a:p>
            </p:txBody>
          </p:sp>
          <p:sp>
            <p:nvSpPr>
              <p:cNvPr id="5207" name="Line 176"/>
              <p:cNvSpPr>
                <a:spLocks noChangeShapeType="1"/>
              </p:cNvSpPr>
              <p:nvPr/>
            </p:nvSpPr>
            <p:spPr bwMode="auto">
              <a:xfrm>
                <a:off x="1956" y="2168"/>
                <a:ext cx="100" cy="1"/>
              </a:xfrm>
              <a:prstGeom prst="line">
                <a:avLst/>
              </a:prstGeom>
              <a:noFill/>
              <a:ln w="3175">
                <a:solidFill>
                  <a:schemeClr val="bg2"/>
                </a:solidFill>
                <a:round/>
                <a:headEnd/>
                <a:tailEnd/>
              </a:ln>
            </p:spPr>
            <p:txBody>
              <a:bodyPr/>
              <a:lstStyle/>
              <a:p>
                <a:endParaRPr lang="en-US"/>
              </a:p>
            </p:txBody>
          </p:sp>
          <p:sp>
            <p:nvSpPr>
              <p:cNvPr id="5208" name="Freeform 177"/>
              <p:cNvSpPr>
                <a:spLocks/>
              </p:cNvSpPr>
              <p:nvPr/>
            </p:nvSpPr>
            <p:spPr bwMode="auto">
              <a:xfrm>
                <a:off x="2359" y="2134"/>
                <a:ext cx="100" cy="92"/>
              </a:xfrm>
              <a:custGeom>
                <a:avLst/>
                <a:gdLst>
                  <a:gd name="T0" fmla="*/ 0 w 100"/>
                  <a:gd name="T1" fmla="*/ 92 h 92"/>
                  <a:gd name="T2" fmla="*/ 0 w 100"/>
                  <a:gd name="T3" fmla="*/ 0 h 92"/>
                  <a:gd name="T4" fmla="*/ 100 w 100"/>
                  <a:gd name="T5" fmla="*/ 0 h 92"/>
                  <a:gd name="T6" fmla="*/ 0 60000 65536"/>
                  <a:gd name="T7" fmla="*/ 0 60000 65536"/>
                  <a:gd name="T8" fmla="*/ 0 60000 65536"/>
                  <a:gd name="T9" fmla="*/ 0 w 100"/>
                  <a:gd name="T10" fmla="*/ 0 h 92"/>
                  <a:gd name="T11" fmla="*/ 100 w 100"/>
                  <a:gd name="T12" fmla="*/ 92 h 92"/>
                </a:gdLst>
                <a:ahLst/>
                <a:cxnLst>
                  <a:cxn ang="T6">
                    <a:pos x="T0" y="T1"/>
                  </a:cxn>
                  <a:cxn ang="T7">
                    <a:pos x="T2" y="T3"/>
                  </a:cxn>
                  <a:cxn ang="T8">
                    <a:pos x="T4" y="T5"/>
                  </a:cxn>
                </a:cxnLst>
                <a:rect l="T9" t="T10" r="T11" b="T12"/>
                <a:pathLst>
                  <a:path w="100" h="92">
                    <a:moveTo>
                      <a:pt x="0" y="92"/>
                    </a:moveTo>
                    <a:lnTo>
                      <a:pt x="0" y="0"/>
                    </a:lnTo>
                    <a:lnTo>
                      <a:pt x="100" y="0"/>
                    </a:lnTo>
                  </a:path>
                </a:pathLst>
              </a:custGeom>
              <a:noFill/>
              <a:ln w="3175">
                <a:solidFill>
                  <a:schemeClr val="bg2"/>
                </a:solidFill>
                <a:prstDash val="solid"/>
                <a:round/>
                <a:headEnd/>
                <a:tailEnd/>
              </a:ln>
            </p:spPr>
            <p:txBody>
              <a:bodyPr/>
              <a:lstStyle/>
              <a:p>
                <a:endParaRPr lang="en-US"/>
              </a:p>
            </p:txBody>
          </p:sp>
          <p:sp>
            <p:nvSpPr>
              <p:cNvPr id="5209" name="Line 178"/>
              <p:cNvSpPr>
                <a:spLocks noChangeShapeType="1"/>
              </p:cNvSpPr>
              <p:nvPr/>
            </p:nvSpPr>
            <p:spPr bwMode="auto">
              <a:xfrm flipV="1">
                <a:off x="2150" y="2295"/>
                <a:ext cx="1" cy="94"/>
              </a:xfrm>
              <a:prstGeom prst="line">
                <a:avLst/>
              </a:prstGeom>
              <a:noFill/>
              <a:ln w="4763">
                <a:solidFill>
                  <a:schemeClr val="bg2"/>
                </a:solidFill>
                <a:round/>
                <a:headEnd/>
                <a:tailEnd/>
              </a:ln>
            </p:spPr>
            <p:txBody>
              <a:bodyPr/>
              <a:lstStyle/>
              <a:p>
                <a:endParaRPr lang="en-US"/>
              </a:p>
            </p:txBody>
          </p:sp>
          <p:sp>
            <p:nvSpPr>
              <p:cNvPr id="5210" name="Line 179"/>
              <p:cNvSpPr>
                <a:spLocks noChangeShapeType="1"/>
              </p:cNvSpPr>
              <p:nvPr/>
            </p:nvSpPr>
            <p:spPr bwMode="auto">
              <a:xfrm flipV="1">
                <a:off x="2341" y="2295"/>
                <a:ext cx="1" cy="94"/>
              </a:xfrm>
              <a:prstGeom prst="line">
                <a:avLst/>
              </a:prstGeom>
              <a:noFill/>
              <a:ln w="4763">
                <a:solidFill>
                  <a:schemeClr val="bg2"/>
                </a:solidFill>
                <a:round/>
                <a:headEnd/>
                <a:tailEnd/>
              </a:ln>
            </p:spPr>
            <p:txBody>
              <a:bodyPr/>
              <a:lstStyle/>
              <a:p>
                <a:endParaRPr lang="en-US"/>
              </a:p>
            </p:txBody>
          </p:sp>
          <p:sp>
            <p:nvSpPr>
              <p:cNvPr id="5211" name="Line 180"/>
              <p:cNvSpPr>
                <a:spLocks noChangeShapeType="1"/>
              </p:cNvSpPr>
              <p:nvPr/>
            </p:nvSpPr>
            <p:spPr bwMode="auto">
              <a:xfrm flipV="1">
                <a:off x="2150" y="2239"/>
                <a:ext cx="60" cy="56"/>
              </a:xfrm>
              <a:prstGeom prst="line">
                <a:avLst/>
              </a:prstGeom>
              <a:noFill/>
              <a:ln w="4763">
                <a:solidFill>
                  <a:schemeClr val="bg2"/>
                </a:solidFill>
                <a:round/>
                <a:headEnd/>
                <a:tailEnd/>
              </a:ln>
            </p:spPr>
            <p:txBody>
              <a:bodyPr/>
              <a:lstStyle/>
              <a:p>
                <a:endParaRPr lang="en-US"/>
              </a:p>
            </p:txBody>
          </p:sp>
          <p:sp>
            <p:nvSpPr>
              <p:cNvPr id="5212" name="Line 181"/>
              <p:cNvSpPr>
                <a:spLocks noChangeShapeType="1"/>
              </p:cNvSpPr>
              <p:nvPr/>
            </p:nvSpPr>
            <p:spPr bwMode="auto">
              <a:xfrm flipH="1" flipV="1">
                <a:off x="2208" y="2239"/>
                <a:ext cx="133" cy="56"/>
              </a:xfrm>
              <a:prstGeom prst="line">
                <a:avLst/>
              </a:prstGeom>
              <a:noFill/>
              <a:ln w="4763">
                <a:solidFill>
                  <a:schemeClr val="bg2"/>
                </a:solidFill>
                <a:round/>
                <a:headEnd/>
                <a:tailEnd/>
              </a:ln>
            </p:spPr>
            <p:txBody>
              <a:bodyPr/>
              <a:lstStyle/>
              <a:p>
                <a:endParaRPr lang="en-US"/>
              </a:p>
            </p:txBody>
          </p:sp>
          <p:sp>
            <p:nvSpPr>
              <p:cNvPr id="5213" name="Line 182"/>
              <p:cNvSpPr>
                <a:spLocks noChangeShapeType="1"/>
              </p:cNvSpPr>
              <p:nvPr/>
            </p:nvSpPr>
            <p:spPr bwMode="auto">
              <a:xfrm flipV="1">
                <a:off x="2539" y="2295"/>
                <a:ext cx="1" cy="94"/>
              </a:xfrm>
              <a:prstGeom prst="line">
                <a:avLst/>
              </a:prstGeom>
              <a:noFill/>
              <a:ln w="4763">
                <a:solidFill>
                  <a:schemeClr val="bg2"/>
                </a:solidFill>
                <a:round/>
                <a:headEnd/>
                <a:tailEnd/>
              </a:ln>
            </p:spPr>
            <p:txBody>
              <a:bodyPr/>
              <a:lstStyle/>
              <a:p>
                <a:endParaRPr lang="en-US"/>
              </a:p>
            </p:txBody>
          </p:sp>
          <p:sp>
            <p:nvSpPr>
              <p:cNvPr id="5214" name="Line 183"/>
              <p:cNvSpPr>
                <a:spLocks noChangeShapeType="1"/>
              </p:cNvSpPr>
              <p:nvPr/>
            </p:nvSpPr>
            <p:spPr bwMode="auto">
              <a:xfrm flipV="1">
                <a:off x="2720" y="2295"/>
                <a:ext cx="1" cy="94"/>
              </a:xfrm>
              <a:prstGeom prst="line">
                <a:avLst/>
              </a:prstGeom>
              <a:noFill/>
              <a:ln w="4763">
                <a:solidFill>
                  <a:schemeClr val="bg2"/>
                </a:solidFill>
                <a:round/>
                <a:headEnd/>
                <a:tailEnd/>
              </a:ln>
            </p:spPr>
            <p:txBody>
              <a:bodyPr/>
              <a:lstStyle/>
              <a:p>
                <a:endParaRPr lang="en-US"/>
              </a:p>
            </p:txBody>
          </p:sp>
          <p:sp>
            <p:nvSpPr>
              <p:cNvPr id="5215" name="Line 184"/>
              <p:cNvSpPr>
                <a:spLocks noChangeShapeType="1"/>
              </p:cNvSpPr>
              <p:nvPr/>
            </p:nvSpPr>
            <p:spPr bwMode="auto">
              <a:xfrm flipV="1">
                <a:off x="2846" y="2211"/>
                <a:ext cx="135" cy="84"/>
              </a:xfrm>
              <a:prstGeom prst="line">
                <a:avLst/>
              </a:prstGeom>
              <a:noFill/>
              <a:ln w="4763">
                <a:solidFill>
                  <a:schemeClr val="bg2"/>
                </a:solidFill>
                <a:round/>
                <a:headEnd/>
                <a:tailEnd/>
              </a:ln>
            </p:spPr>
            <p:txBody>
              <a:bodyPr/>
              <a:lstStyle/>
              <a:p>
                <a:endParaRPr lang="en-US"/>
              </a:p>
            </p:txBody>
          </p:sp>
          <p:sp>
            <p:nvSpPr>
              <p:cNvPr id="5216" name="Line 185"/>
              <p:cNvSpPr>
                <a:spLocks noChangeShapeType="1"/>
              </p:cNvSpPr>
              <p:nvPr/>
            </p:nvSpPr>
            <p:spPr bwMode="auto">
              <a:xfrm flipV="1">
                <a:off x="3183" y="2295"/>
                <a:ext cx="1" cy="94"/>
              </a:xfrm>
              <a:prstGeom prst="line">
                <a:avLst/>
              </a:prstGeom>
              <a:noFill/>
              <a:ln w="4763">
                <a:solidFill>
                  <a:schemeClr val="bg2"/>
                </a:solidFill>
                <a:round/>
                <a:headEnd/>
                <a:tailEnd/>
              </a:ln>
            </p:spPr>
            <p:txBody>
              <a:bodyPr/>
              <a:lstStyle/>
              <a:p>
                <a:endParaRPr lang="en-US"/>
              </a:p>
            </p:txBody>
          </p:sp>
          <p:sp>
            <p:nvSpPr>
              <p:cNvPr id="5217" name="Line 186"/>
              <p:cNvSpPr>
                <a:spLocks noChangeShapeType="1"/>
              </p:cNvSpPr>
              <p:nvPr/>
            </p:nvSpPr>
            <p:spPr bwMode="auto">
              <a:xfrm flipV="1">
                <a:off x="3367" y="2295"/>
                <a:ext cx="1" cy="94"/>
              </a:xfrm>
              <a:prstGeom prst="line">
                <a:avLst/>
              </a:prstGeom>
              <a:noFill/>
              <a:ln w="4763">
                <a:solidFill>
                  <a:schemeClr val="bg2"/>
                </a:solidFill>
                <a:round/>
                <a:headEnd/>
                <a:tailEnd/>
              </a:ln>
            </p:spPr>
            <p:txBody>
              <a:bodyPr/>
              <a:lstStyle/>
              <a:p>
                <a:endParaRPr lang="en-US"/>
              </a:p>
            </p:txBody>
          </p:sp>
          <p:sp>
            <p:nvSpPr>
              <p:cNvPr id="5218" name="Line 187"/>
              <p:cNvSpPr>
                <a:spLocks noChangeShapeType="1"/>
              </p:cNvSpPr>
              <p:nvPr/>
            </p:nvSpPr>
            <p:spPr bwMode="auto">
              <a:xfrm flipV="1">
                <a:off x="3524" y="2295"/>
                <a:ext cx="1" cy="94"/>
              </a:xfrm>
              <a:prstGeom prst="line">
                <a:avLst/>
              </a:prstGeom>
              <a:noFill/>
              <a:ln w="4763">
                <a:solidFill>
                  <a:schemeClr val="bg2"/>
                </a:solidFill>
                <a:round/>
                <a:headEnd/>
                <a:tailEnd/>
              </a:ln>
            </p:spPr>
            <p:txBody>
              <a:bodyPr/>
              <a:lstStyle/>
              <a:p>
                <a:endParaRPr lang="en-US"/>
              </a:p>
            </p:txBody>
          </p:sp>
          <p:sp>
            <p:nvSpPr>
              <p:cNvPr id="5219" name="Line 188"/>
              <p:cNvSpPr>
                <a:spLocks noChangeShapeType="1"/>
              </p:cNvSpPr>
              <p:nvPr/>
            </p:nvSpPr>
            <p:spPr bwMode="auto">
              <a:xfrm flipV="1">
                <a:off x="3681" y="2295"/>
                <a:ext cx="1" cy="94"/>
              </a:xfrm>
              <a:prstGeom prst="line">
                <a:avLst/>
              </a:prstGeom>
              <a:noFill/>
              <a:ln w="4763">
                <a:solidFill>
                  <a:schemeClr val="bg2"/>
                </a:solidFill>
                <a:round/>
                <a:headEnd/>
                <a:tailEnd/>
              </a:ln>
            </p:spPr>
            <p:txBody>
              <a:bodyPr/>
              <a:lstStyle/>
              <a:p>
                <a:endParaRPr lang="en-US"/>
              </a:p>
            </p:txBody>
          </p:sp>
          <p:sp>
            <p:nvSpPr>
              <p:cNvPr id="5220" name="Line 189"/>
              <p:cNvSpPr>
                <a:spLocks noChangeShapeType="1"/>
              </p:cNvSpPr>
              <p:nvPr/>
            </p:nvSpPr>
            <p:spPr bwMode="auto">
              <a:xfrm>
                <a:off x="2560" y="2142"/>
                <a:ext cx="1" cy="82"/>
              </a:xfrm>
              <a:prstGeom prst="line">
                <a:avLst/>
              </a:prstGeom>
              <a:noFill/>
              <a:ln w="4763">
                <a:solidFill>
                  <a:schemeClr val="bg2"/>
                </a:solidFill>
                <a:round/>
                <a:headEnd/>
                <a:tailEnd/>
              </a:ln>
            </p:spPr>
            <p:txBody>
              <a:bodyPr/>
              <a:lstStyle/>
              <a:p>
                <a:endParaRPr lang="en-US"/>
              </a:p>
            </p:txBody>
          </p:sp>
          <p:sp>
            <p:nvSpPr>
              <p:cNvPr id="5221" name="Line 190"/>
              <p:cNvSpPr>
                <a:spLocks noChangeShapeType="1"/>
              </p:cNvSpPr>
              <p:nvPr/>
            </p:nvSpPr>
            <p:spPr bwMode="auto">
              <a:xfrm flipV="1">
                <a:off x="2560" y="2065"/>
                <a:ext cx="27" cy="77"/>
              </a:xfrm>
              <a:prstGeom prst="line">
                <a:avLst/>
              </a:prstGeom>
              <a:noFill/>
              <a:ln w="4763">
                <a:solidFill>
                  <a:schemeClr val="bg2"/>
                </a:solidFill>
                <a:round/>
                <a:headEnd/>
                <a:tailEnd/>
              </a:ln>
            </p:spPr>
            <p:txBody>
              <a:bodyPr/>
              <a:lstStyle/>
              <a:p>
                <a:endParaRPr lang="en-US"/>
              </a:p>
            </p:txBody>
          </p:sp>
          <p:sp>
            <p:nvSpPr>
              <p:cNvPr id="5222" name="Line 191"/>
              <p:cNvSpPr>
                <a:spLocks noChangeShapeType="1"/>
              </p:cNvSpPr>
              <p:nvPr/>
            </p:nvSpPr>
            <p:spPr bwMode="auto">
              <a:xfrm flipH="1" flipV="1">
                <a:off x="2564" y="2137"/>
                <a:ext cx="169" cy="74"/>
              </a:xfrm>
              <a:prstGeom prst="line">
                <a:avLst/>
              </a:prstGeom>
              <a:noFill/>
              <a:ln w="4763">
                <a:solidFill>
                  <a:schemeClr val="bg2"/>
                </a:solidFill>
                <a:round/>
                <a:headEnd/>
                <a:tailEnd/>
              </a:ln>
            </p:spPr>
            <p:txBody>
              <a:bodyPr/>
              <a:lstStyle/>
              <a:p>
                <a:endParaRPr lang="en-US"/>
              </a:p>
            </p:txBody>
          </p:sp>
          <p:sp>
            <p:nvSpPr>
              <p:cNvPr id="5223" name="Line 192"/>
              <p:cNvSpPr>
                <a:spLocks noChangeShapeType="1"/>
              </p:cNvSpPr>
              <p:nvPr/>
            </p:nvSpPr>
            <p:spPr bwMode="auto">
              <a:xfrm flipH="1" flipV="1">
                <a:off x="2378" y="2239"/>
                <a:ext cx="161" cy="56"/>
              </a:xfrm>
              <a:prstGeom prst="line">
                <a:avLst/>
              </a:prstGeom>
              <a:noFill/>
              <a:ln w="4763">
                <a:solidFill>
                  <a:schemeClr val="bg2"/>
                </a:solidFill>
                <a:round/>
                <a:headEnd/>
                <a:tailEnd/>
              </a:ln>
            </p:spPr>
            <p:txBody>
              <a:bodyPr/>
              <a:lstStyle/>
              <a:p>
                <a:endParaRPr lang="en-US"/>
              </a:p>
            </p:txBody>
          </p:sp>
          <p:sp>
            <p:nvSpPr>
              <p:cNvPr id="5224" name="Line 193"/>
              <p:cNvSpPr>
                <a:spLocks noChangeShapeType="1"/>
              </p:cNvSpPr>
              <p:nvPr/>
            </p:nvSpPr>
            <p:spPr bwMode="auto">
              <a:xfrm flipV="1">
                <a:off x="2720" y="2237"/>
                <a:ext cx="53" cy="58"/>
              </a:xfrm>
              <a:prstGeom prst="line">
                <a:avLst/>
              </a:prstGeom>
              <a:noFill/>
              <a:ln w="4763">
                <a:solidFill>
                  <a:schemeClr val="bg2"/>
                </a:solidFill>
                <a:round/>
                <a:headEnd/>
                <a:tailEnd/>
              </a:ln>
            </p:spPr>
            <p:txBody>
              <a:bodyPr/>
              <a:lstStyle/>
              <a:p>
                <a:endParaRPr lang="en-US"/>
              </a:p>
            </p:txBody>
          </p:sp>
          <p:sp>
            <p:nvSpPr>
              <p:cNvPr id="5225" name="Freeform 194"/>
              <p:cNvSpPr>
                <a:spLocks/>
              </p:cNvSpPr>
              <p:nvPr/>
            </p:nvSpPr>
            <p:spPr bwMode="auto">
              <a:xfrm>
                <a:off x="2574" y="2244"/>
                <a:ext cx="52" cy="145"/>
              </a:xfrm>
              <a:custGeom>
                <a:avLst/>
                <a:gdLst>
                  <a:gd name="T0" fmla="*/ 52 w 52"/>
                  <a:gd name="T1" fmla="*/ 145 h 145"/>
                  <a:gd name="T2" fmla="*/ 52 w 52"/>
                  <a:gd name="T3" fmla="*/ 51 h 145"/>
                  <a:gd name="T4" fmla="*/ 0 w 52"/>
                  <a:gd name="T5" fmla="*/ 0 h 145"/>
                  <a:gd name="T6" fmla="*/ 0 60000 65536"/>
                  <a:gd name="T7" fmla="*/ 0 60000 65536"/>
                  <a:gd name="T8" fmla="*/ 0 60000 65536"/>
                  <a:gd name="T9" fmla="*/ 0 w 52"/>
                  <a:gd name="T10" fmla="*/ 0 h 145"/>
                  <a:gd name="T11" fmla="*/ 52 w 52"/>
                  <a:gd name="T12" fmla="*/ 145 h 145"/>
                </a:gdLst>
                <a:ahLst/>
                <a:cxnLst>
                  <a:cxn ang="T6">
                    <a:pos x="T0" y="T1"/>
                  </a:cxn>
                  <a:cxn ang="T7">
                    <a:pos x="T2" y="T3"/>
                  </a:cxn>
                  <a:cxn ang="T8">
                    <a:pos x="T4" y="T5"/>
                  </a:cxn>
                </a:cxnLst>
                <a:rect l="T9" t="T10" r="T11" b="T12"/>
                <a:pathLst>
                  <a:path w="52" h="145">
                    <a:moveTo>
                      <a:pt x="52" y="145"/>
                    </a:moveTo>
                    <a:lnTo>
                      <a:pt x="52" y="51"/>
                    </a:lnTo>
                    <a:lnTo>
                      <a:pt x="0" y="0"/>
                    </a:lnTo>
                  </a:path>
                </a:pathLst>
              </a:custGeom>
              <a:noFill/>
              <a:ln w="4763">
                <a:solidFill>
                  <a:schemeClr val="bg2"/>
                </a:solidFill>
                <a:prstDash val="solid"/>
                <a:round/>
                <a:headEnd/>
                <a:tailEnd/>
              </a:ln>
            </p:spPr>
            <p:txBody>
              <a:bodyPr/>
              <a:lstStyle/>
              <a:p>
                <a:endParaRPr lang="en-US"/>
              </a:p>
            </p:txBody>
          </p:sp>
          <p:sp>
            <p:nvSpPr>
              <p:cNvPr id="5226" name="Line 195"/>
              <p:cNvSpPr>
                <a:spLocks noChangeShapeType="1"/>
              </p:cNvSpPr>
              <p:nvPr/>
            </p:nvSpPr>
            <p:spPr bwMode="auto">
              <a:xfrm flipH="1" flipV="1">
                <a:off x="2772" y="2213"/>
                <a:ext cx="291" cy="82"/>
              </a:xfrm>
              <a:prstGeom prst="line">
                <a:avLst/>
              </a:prstGeom>
              <a:noFill/>
              <a:ln w="4763">
                <a:solidFill>
                  <a:schemeClr val="bg2"/>
                </a:solidFill>
                <a:round/>
                <a:headEnd/>
                <a:tailEnd/>
              </a:ln>
            </p:spPr>
            <p:txBody>
              <a:bodyPr/>
              <a:lstStyle/>
              <a:p>
                <a:endParaRPr lang="en-US"/>
              </a:p>
            </p:txBody>
          </p:sp>
          <p:sp>
            <p:nvSpPr>
              <p:cNvPr id="5227" name="Freeform 196"/>
              <p:cNvSpPr>
                <a:spLocks/>
              </p:cNvSpPr>
              <p:nvPr/>
            </p:nvSpPr>
            <p:spPr bwMode="auto">
              <a:xfrm>
                <a:off x="2879" y="2231"/>
                <a:ext cx="69" cy="40"/>
              </a:xfrm>
              <a:custGeom>
                <a:avLst/>
                <a:gdLst>
                  <a:gd name="T0" fmla="*/ 69 w 69"/>
                  <a:gd name="T1" fmla="*/ 24 h 40"/>
                  <a:gd name="T2" fmla="*/ 69 w 69"/>
                  <a:gd name="T3" fmla="*/ 27 h 40"/>
                  <a:gd name="T4" fmla="*/ 66 w 69"/>
                  <a:gd name="T5" fmla="*/ 30 h 40"/>
                  <a:gd name="T6" fmla="*/ 63 w 69"/>
                  <a:gd name="T7" fmla="*/ 34 h 40"/>
                  <a:gd name="T8" fmla="*/ 58 w 69"/>
                  <a:gd name="T9" fmla="*/ 37 h 40"/>
                  <a:gd name="T10" fmla="*/ 46 w 69"/>
                  <a:gd name="T11" fmla="*/ 40 h 40"/>
                  <a:gd name="T12" fmla="*/ 32 w 69"/>
                  <a:gd name="T13" fmla="*/ 40 h 40"/>
                  <a:gd name="T14" fmla="*/ 19 w 69"/>
                  <a:gd name="T15" fmla="*/ 39 h 40"/>
                  <a:gd name="T16" fmla="*/ 8 w 69"/>
                  <a:gd name="T17" fmla="*/ 32 h 40"/>
                  <a:gd name="T18" fmla="*/ 4 w 69"/>
                  <a:gd name="T19" fmla="*/ 29 h 40"/>
                  <a:gd name="T20" fmla="*/ 1 w 69"/>
                  <a:gd name="T21" fmla="*/ 26 h 40"/>
                  <a:gd name="T22" fmla="*/ 0 w 69"/>
                  <a:gd name="T23" fmla="*/ 21 h 40"/>
                  <a:gd name="T24" fmla="*/ 0 w 69"/>
                  <a:gd name="T25" fmla="*/ 17 h 40"/>
                  <a:gd name="T26" fmla="*/ 0 w 69"/>
                  <a:gd name="T27" fmla="*/ 13 h 40"/>
                  <a:gd name="T28" fmla="*/ 3 w 69"/>
                  <a:gd name="T29" fmla="*/ 9 h 40"/>
                  <a:gd name="T30" fmla="*/ 6 w 69"/>
                  <a:gd name="T31" fmla="*/ 6 h 40"/>
                  <a:gd name="T32" fmla="*/ 11 w 69"/>
                  <a:gd name="T33" fmla="*/ 5 h 40"/>
                  <a:gd name="T34" fmla="*/ 22 w 69"/>
                  <a:gd name="T35" fmla="*/ 0 h 40"/>
                  <a:gd name="T36" fmla="*/ 37 w 69"/>
                  <a:gd name="T37" fmla="*/ 0 h 40"/>
                  <a:gd name="T38" fmla="*/ 50 w 69"/>
                  <a:gd name="T39" fmla="*/ 3 h 40"/>
                  <a:gd name="T40" fmla="*/ 61 w 69"/>
                  <a:gd name="T41" fmla="*/ 8 h 40"/>
                  <a:gd name="T42" fmla="*/ 64 w 69"/>
                  <a:gd name="T43" fmla="*/ 11 h 40"/>
                  <a:gd name="T44" fmla="*/ 68 w 69"/>
                  <a:gd name="T45" fmla="*/ 16 h 40"/>
                  <a:gd name="T46" fmla="*/ 69 w 69"/>
                  <a:gd name="T47" fmla="*/ 19 h 40"/>
                  <a:gd name="T48" fmla="*/ 69 w 69"/>
                  <a:gd name="T49" fmla="*/ 24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40"/>
                  <a:gd name="T77" fmla="*/ 69 w 69"/>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40">
                    <a:moveTo>
                      <a:pt x="69" y="24"/>
                    </a:moveTo>
                    <a:lnTo>
                      <a:pt x="69" y="27"/>
                    </a:lnTo>
                    <a:lnTo>
                      <a:pt x="66" y="30"/>
                    </a:lnTo>
                    <a:lnTo>
                      <a:pt x="63" y="34"/>
                    </a:lnTo>
                    <a:lnTo>
                      <a:pt x="58" y="37"/>
                    </a:lnTo>
                    <a:lnTo>
                      <a:pt x="46" y="40"/>
                    </a:lnTo>
                    <a:lnTo>
                      <a:pt x="32" y="40"/>
                    </a:lnTo>
                    <a:lnTo>
                      <a:pt x="19" y="39"/>
                    </a:lnTo>
                    <a:lnTo>
                      <a:pt x="8" y="32"/>
                    </a:lnTo>
                    <a:lnTo>
                      <a:pt x="4" y="29"/>
                    </a:lnTo>
                    <a:lnTo>
                      <a:pt x="1" y="26"/>
                    </a:lnTo>
                    <a:lnTo>
                      <a:pt x="0" y="21"/>
                    </a:lnTo>
                    <a:lnTo>
                      <a:pt x="0" y="17"/>
                    </a:lnTo>
                    <a:lnTo>
                      <a:pt x="0" y="13"/>
                    </a:lnTo>
                    <a:lnTo>
                      <a:pt x="3" y="9"/>
                    </a:lnTo>
                    <a:lnTo>
                      <a:pt x="6" y="6"/>
                    </a:lnTo>
                    <a:lnTo>
                      <a:pt x="11" y="5"/>
                    </a:lnTo>
                    <a:lnTo>
                      <a:pt x="22" y="0"/>
                    </a:lnTo>
                    <a:lnTo>
                      <a:pt x="37" y="0"/>
                    </a:lnTo>
                    <a:lnTo>
                      <a:pt x="50" y="3"/>
                    </a:lnTo>
                    <a:lnTo>
                      <a:pt x="61" y="8"/>
                    </a:lnTo>
                    <a:lnTo>
                      <a:pt x="64" y="11"/>
                    </a:lnTo>
                    <a:lnTo>
                      <a:pt x="68" y="16"/>
                    </a:lnTo>
                    <a:lnTo>
                      <a:pt x="69" y="19"/>
                    </a:lnTo>
                    <a:lnTo>
                      <a:pt x="69" y="24"/>
                    </a:lnTo>
                    <a:close/>
                  </a:path>
                </a:pathLst>
              </a:custGeom>
              <a:solidFill>
                <a:srgbClr val="CDE6FF"/>
              </a:solidFill>
              <a:ln w="3175">
                <a:solidFill>
                  <a:schemeClr val="bg2"/>
                </a:solidFill>
                <a:prstDash val="solid"/>
                <a:round/>
                <a:headEnd/>
                <a:tailEnd/>
              </a:ln>
            </p:spPr>
            <p:txBody>
              <a:bodyPr/>
              <a:lstStyle/>
              <a:p>
                <a:endParaRPr lang="en-US"/>
              </a:p>
            </p:txBody>
          </p:sp>
          <p:sp>
            <p:nvSpPr>
              <p:cNvPr id="5228" name="Line 197"/>
              <p:cNvSpPr>
                <a:spLocks noChangeShapeType="1"/>
              </p:cNvSpPr>
              <p:nvPr/>
            </p:nvSpPr>
            <p:spPr bwMode="auto">
              <a:xfrm flipH="1" flipV="1">
                <a:off x="3115" y="2227"/>
                <a:ext cx="68" cy="68"/>
              </a:xfrm>
              <a:prstGeom prst="line">
                <a:avLst/>
              </a:prstGeom>
              <a:noFill/>
              <a:ln w="4763">
                <a:solidFill>
                  <a:schemeClr val="bg2"/>
                </a:solidFill>
                <a:round/>
                <a:headEnd/>
                <a:tailEnd/>
              </a:ln>
            </p:spPr>
            <p:txBody>
              <a:bodyPr/>
              <a:lstStyle/>
              <a:p>
                <a:endParaRPr lang="en-US"/>
              </a:p>
            </p:txBody>
          </p:sp>
          <p:sp>
            <p:nvSpPr>
              <p:cNvPr id="5229" name="Line 198"/>
              <p:cNvSpPr>
                <a:spLocks noChangeShapeType="1"/>
              </p:cNvSpPr>
              <p:nvPr/>
            </p:nvSpPr>
            <p:spPr bwMode="auto">
              <a:xfrm flipV="1">
                <a:off x="3879" y="2295"/>
                <a:ext cx="1" cy="94"/>
              </a:xfrm>
              <a:prstGeom prst="line">
                <a:avLst/>
              </a:prstGeom>
              <a:noFill/>
              <a:ln w="4763">
                <a:solidFill>
                  <a:schemeClr val="bg2"/>
                </a:solidFill>
                <a:round/>
                <a:headEnd/>
                <a:tailEnd/>
              </a:ln>
            </p:spPr>
            <p:txBody>
              <a:bodyPr/>
              <a:lstStyle/>
              <a:p>
                <a:endParaRPr lang="en-US"/>
              </a:p>
            </p:txBody>
          </p:sp>
          <p:sp>
            <p:nvSpPr>
              <p:cNvPr id="5230" name="Line 199"/>
              <p:cNvSpPr>
                <a:spLocks noChangeShapeType="1"/>
              </p:cNvSpPr>
              <p:nvPr/>
            </p:nvSpPr>
            <p:spPr bwMode="auto">
              <a:xfrm flipV="1">
                <a:off x="3681" y="2213"/>
                <a:ext cx="149" cy="82"/>
              </a:xfrm>
              <a:prstGeom prst="line">
                <a:avLst/>
              </a:prstGeom>
              <a:noFill/>
              <a:ln w="4763">
                <a:solidFill>
                  <a:schemeClr val="bg2"/>
                </a:solidFill>
                <a:round/>
                <a:headEnd/>
                <a:tailEnd/>
              </a:ln>
            </p:spPr>
            <p:txBody>
              <a:bodyPr/>
              <a:lstStyle/>
              <a:p>
                <a:endParaRPr lang="en-US"/>
              </a:p>
            </p:txBody>
          </p:sp>
          <p:sp>
            <p:nvSpPr>
              <p:cNvPr id="5231" name="Line 200"/>
              <p:cNvSpPr>
                <a:spLocks noChangeShapeType="1"/>
              </p:cNvSpPr>
              <p:nvPr/>
            </p:nvSpPr>
            <p:spPr bwMode="auto">
              <a:xfrm flipH="1" flipV="1">
                <a:off x="3639" y="2213"/>
                <a:ext cx="240" cy="82"/>
              </a:xfrm>
              <a:prstGeom prst="line">
                <a:avLst/>
              </a:prstGeom>
              <a:noFill/>
              <a:ln w="4763">
                <a:solidFill>
                  <a:schemeClr val="bg2"/>
                </a:solidFill>
                <a:round/>
                <a:headEnd/>
                <a:tailEnd/>
              </a:ln>
            </p:spPr>
            <p:txBody>
              <a:bodyPr/>
              <a:lstStyle/>
              <a:p>
                <a:endParaRPr lang="en-US"/>
              </a:p>
            </p:txBody>
          </p:sp>
          <p:sp>
            <p:nvSpPr>
              <p:cNvPr id="5232" name="Line 201"/>
              <p:cNvSpPr>
                <a:spLocks noChangeShapeType="1"/>
              </p:cNvSpPr>
              <p:nvPr/>
            </p:nvSpPr>
            <p:spPr bwMode="auto">
              <a:xfrm flipH="1" flipV="1">
                <a:off x="3167" y="2095"/>
                <a:ext cx="200" cy="200"/>
              </a:xfrm>
              <a:prstGeom prst="line">
                <a:avLst/>
              </a:prstGeom>
              <a:noFill/>
              <a:ln w="4763">
                <a:solidFill>
                  <a:schemeClr val="bg2"/>
                </a:solidFill>
                <a:round/>
                <a:headEnd/>
                <a:tailEnd/>
              </a:ln>
            </p:spPr>
            <p:txBody>
              <a:bodyPr/>
              <a:lstStyle/>
              <a:p>
                <a:endParaRPr lang="en-US"/>
              </a:p>
            </p:txBody>
          </p:sp>
          <p:sp>
            <p:nvSpPr>
              <p:cNvPr id="5233" name="Line 202"/>
              <p:cNvSpPr>
                <a:spLocks noChangeShapeType="1"/>
              </p:cNvSpPr>
              <p:nvPr/>
            </p:nvSpPr>
            <p:spPr bwMode="auto">
              <a:xfrm flipH="1" flipV="1">
                <a:off x="3325" y="2098"/>
                <a:ext cx="199" cy="197"/>
              </a:xfrm>
              <a:prstGeom prst="line">
                <a:avLst/>
              </a:prstGeom>
              <a:noFill/>
              <a:ln w="4763">
                <a:solidFill>
                  <a:schemeClr val="bg2"/>
                </a:solidFill>
                <a:round/>
                <a:headEnd/>
                <a:tailEnd/>
              </a:ln>
            </p:spPr>
            <p:txBody>
              <a:bodyPr/>
              <a:lstStyle/>
              <a:p>
                <a:endParaRPr lang="en-US"/>
              </a:p>
            </p:txBody>
          </p:sp>
          <p:sp>
            <p:nvSpPr>
              <p:cNvPr id="5234" name="Line 203"/>
              <p:cNvSpPr>
                <a:spLocks noChangeShapeType="1"/>
              </p:cNvSpPr>
              <p:nvPr/>
            </p:nvSpPr>
            <p:spPr bwMode="auto">
              <a:xfrm flipH="1">
                <a:off x="3257" y="2185"/>
                <a:ext cx="153" cy="1"/>
              </a:xfrm>
              <a:prstGeom prst="line">
                <a:avLst/>
              </a:prstGeom>
              <a:noFill/>
              <a:ln w="4763">
                <a:solidFill>
                  <a:schemeClr val="bg2"/>
                </a:solidFill>
                <a:round/>
                <a:headEnd/>
                <a:tailEnd/>
              </a:ln>
            </p:spPr>
            <p:txBody>
              <a:bodyPr/>
              <a:lstStyle/>
              <a:p>
                <a:endParaRPr lang="en-US"/>
              </a:p>
            </p:txBody>
          </p:sp>
        </p:grpSp>
      </p:grpSp>
      <p:sp>
        <p:nvSpPr>
          <p:cNvPr id="5148" name="Rectangle 204"/>
          <p:cNvSpPr>
            <a:spLocks noChangeArrowheads="1"/>
          </p:cNvSpPr>
          <p:nvPr/>
        </p:nvSpPr>
        <p:spPr bwMode="auto">
          <a:xfrm>
            <a:off x="173038" y="3278188"/>
            <a:ext cx="1704975" cy="915987"/>
          </a:xfrm>
          <a:prstGeom prst="rect">
            <a:avLst/>
          </a:prstGeom>
          <a:noFill/>
          <a:ln w="9525" algn="ctr">
            <a:noFill/>
            <a:miter lim="800000"/>
            <a:headEnd/>
            <a:tailEnd/>
          </a:ln>
        </p:spPr>
        <p:txBody>
          <a:bodyPr>
            <a:spAutoFit/>
          </a:bodyPr>
          <a:lstStyle/>
          <a:p>
            <a:pPr algn="l"/>
            <a:r>
              <a:rPr lang="en-US" sz="1800" i="1"/>
              <a:t>Bold </a:t>
            </a:r>
          </a:p>
          <a:p>
            <a:pPr algn="l"/>
            <a:r>
              <a:rPr lang="en-US" sz="1800" i="1"/>
              <a:t>Stroke Architecture </a:t>
            </a:r>
          </a:p>
        </p:txBody>
      </p:sp>
      <p:grpSp>
        <p:nvGrpSpPr>
          <p:cNvPr id="5161" name="Group 205"/>
          <p:cNvGrpSpPr>
            <a:grpSpLocks/>
          </p:cNvGrpSpPr>
          <p:nvPr/>
        </p:nvGrpSpPr>
        <p:grpSpPr bwMode="auto">
          <a:xfrm>
            <a:off x="3244850" y="3509963"/>
            <a:ext cx="2090738" cy="1281112"/>
            <a:chOff x="2044" y="2211"/>
            <a:chExt cx="1317" cy="807"/>
          </a:xfrm>
        </p:grpSpPr>
        <p:grpSp>
          <p:nvGrpSpPr>
            <p:cNvPr id="5162" name="Group 206"/>
            <p:cNvGrpSpPr>
              <a:grpSpLocks/>
            </p:cNvGrpSpPr>
            <p:nvPr/>
          </p:nvGrpSpPr>
          <p:grpSpPr bwMode="auto">
            <a:xfrm>
              <a:off x="2044" y="2373"/>
              <a:ext cx="1317" cy="645"/>
              <a:chOff x="2044" y="2373"/>
              <a:chExt cx="1317" cy="645"/>
            </a:xfrm>
          </p:grpSpPr>
          <p:grpSp>
            <p:nvGrpSpPr>
              <p:cNvPr id="5163" name="Group 207"/>
              <p:cNvGrpSpPr>
                <a:grpSpLocks/>
              </p:cNvGrpSpPr>
              <p:nvPr/>
            </p:nvGrpSpPr>
            <p:grpSpPr bwMode="auto">
              <a:xfrm>
                <a:off x="2044" y="2883"/>
                <a:ext cx="1317" cy="135"/>
                <a:chOff x="2122" y="3017"/>
                <a:chExt cx="1595" cy="170"/>
              </a:xfrm>
            </p:grpSpPr>
            <p:sp>
              <p:nvSpPr>
                <p:cNvPr id="1684688" name="AutoShape 208"/>
                <p:cNvSpPr>
                  <a:spLocks noChangeArrowheads="1"/>
                </p:cNvSpPr>
                <p:nvPr/>
              </p:nvSpPr>
              <p:spPr bwMode="auto">
                <a:xfrm>
                  <a:off x="2122" y="3017"/>
                  <a:ext cx="1595" cy="170"/>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684689" name="Text Box 209"/>
                <p:cNvSpPr txBox="1">
                  <a:spLocks noChangeArrowheads="1"/>
                </p:cNvSpPr>
                <p:nvPr/>
              </p:nvSpPr>
              <p:spPr bwMode="auto">
                <a:xfrm flipH="1">
                  <a:off x="2139" y="3060"/>
                  <a:ext cx="1564" cy="107"/>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Hardware (CPU, Memory, I/O)</a:t>
                  </a:r>
                  <a:endParaRPr lang="en-US" altLang="en-US" sz="1100" b="0">
                    <a:solidFill>
                      <a:srgbClr val="800000"/>
                    </a:solidFill>
                  </a:endParaRPr>
                </a:p>
              </p:txBody>
            </p:sp>
          </p:grpSp>
          <p:grpSp>
            <p:nvGrpSpPr>
              <p:cNvPr id="5179" name="Group 210"/>
              <p:cNvGrpSpPr>
                <a:grpSpLocks/>
              </p:cNvGrpSpPr>
              <p:nvPr/>
            </p:nvGrpSpPr>
            <p:grpSpPr bwMode="auto">
              <a:xfrm>
                <a:off x="2044" y="2713"/>
                <a:ext cx="1317" cy="135"/>
                <a:chOff x="2074" y="2723"/>
                <a:chExt cx="1317" cy="135"/>
              </a:xfrm>
            </p:grpSpPr>
            <p:sp>
              <p:nvSpPr>
                <p:cNvPr id="1684691" name="AutoShape 211"/>
                <p:cNvSpPr>
                  <a:spLocks noChangeArrowheads="1"/>
                </p:cNvSpPr>
                <p:nvPr/>
              </p:nvSpPr>
              <p:spPr bwMode="auto">
                <a:xfrm>
                  <a:off x="2074" y="272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684692" name="Text Box 212"/>
                <p:cNvSpPr txBox="1">
                  <a:spLocks noChangeArrowheads="1"/>
                </p:cNvSpPr>
                <p:nvPr/>
              </p:nvSpPr>
              <p:spPr bwMode="auto">
                <a:xfrm flipH="1">
                  <a:off x="2088" y="2757"/>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Networking Interfaces</a:t>
                  </a:r>
                  <a:endParaRPr lang="en-US" altLang="en-US" sz="1100" b="0">
                    <a:solidFill>
                      <a:srgbClr val="800000"/>
                    </a:solidFill>
                  </a:endParaRPr>
                </a:p>
              </p:txBody>
            </p:sp>
          </p:grpSp>
          <p:grpSp>
            <p:nvGrpSpPr>
              <p:cNvPr id="5180" name="Group 213"/>
              <p:cNvGrpSpPr>
                <a:grpSpLocks/>
              </p:cNvGrpSpPr>
              <p:nvPr/>
            </p:nvGrpSpPr>
            <p:grpSpPr bwMode="auto">
              <a:xfrm>
                <a:off x="2044" y="2543"/>
                <a:ext cx="1317" cy="135"/>
                <a:chOff x="2074" y="2558"/>
                <a:chExt cx="1317" cy="135"/>
              </a:xfrm>
            </p:grpSpPr>
            <p:sp>
              <p:nvSpPr>
                <p:cNvPr id="1684694" name="AutoShape 214"/>
                <p:cNvSpPr>
                  <a:spLocks noChangeArrowheads="1"/>
                </p:cNvSpPr>
                <p:nvPr/>
              </p:nvSpPr>
              <p:spPr bwMode="auto">
                <a:xfrm>
                  <a:off x="2074" y="2558"/>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684695" name="Text Box 215"/>
                <p:cNvSpPr txBox="1">
                  <a:spLocks noChangeArrowheads="1"/>
                </p:cNvSpPr>
                <p:nvPr/>
              </p:nvSpPr>
              <p:spPr bwMode="auto">
                <a:xfrm flipH="1">
                  <a:off x="2088" y="2592"/>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Operating System</a:t>
                  </a:r>
                  <a:endParaRPr lang="en-US" altLang="en-US" sz="1100" b="0">
                    <a:solidFill>
                      <a:srgbClr val="800000"/>
                    </a:solidFill>
                  </a:endParaRPr>
                </a:p>
              </p:txBody>
            </p:sp>
          </p:grpSp>
          <p:grpSp>
            <p:nvGrpSpPr>
              <p:cNvPr id="5181" name="Group 216"/>
              <p:cNvGrpSpPr>
                <a:grpSpLocks/>
              </p:cNvGrpSpPr>
              <p:nvPr/>
            </p:nvGrpSpPr>
            <p:grpSpPr bwMode="auto">
              <a:xfrm>
                <a:off x="2044" y="2373"/>
                <a:ext cx="1317" cy="135"/>
                <a:chOff x="2074" y="2393"/>
                <a:chExt cx="1317" cy="135"/>
              </a:xfrm>
            </p:grpSpPr>
            <p:sp>
              <p:nvSpPr>
                <p:cNvPr id="1684697" name="AutoShape 217"/>
                <p:cNvSpPr>
                  <a:spLocks noChangeArrowheads="1"/>
                </p:cNvSpPr>
                <p:nvPr/>
              </p:nvSpPr>
              <p:spPr bwMode="auto">
                <a:xfrm>
                  <a:off x="2074" y="239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684698" name="Text Box 218"/>
                <p:cNvSpPr txBox="1">
                  <a:spLocks noChangeArrowheads="1"/>
                </p:cNvSpPr>
                <p:nvPr/>
              </p:nvSpPr>
              <p:spPr bwMode="auto">
                <a:xfrm flipH="1">
                  <a:off x="2088" y="2428"/>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Middleware Infrastructure</a:t>
                  </a:r>
                  <a:endParaRPr lang="en-US" altLang="en-US" sz="1100" b="0">
                    <a:solidFill>
                      <a:srgbClr val="800000"/>
                    </a:solidFill>
                  </a:endParaRPr>
                </a:p>
              </p:txBody>
            </p:sp>
          </p:grpSp>
        </p:grpSp>
        <p:grpSp>
          <p:nvGrpSpPr>
            <p:cNvPr id="5182" name="Group 219"/>
            <p:cNvGrpSpPr>
              <a:grpSpLocks/>
            </p:cNvGrpSpPr>
            <p:nvPr/>
          </p:nvGrpSpPr>
          <p:grpSpPr bwMode="auto">
            <a:xfrm>
              <a:off x="2044" y="2211"/>
              <a:ext cx="1317" cy="135"/>
              <a:chOff x="2074" y="2393"/>
              <a:chExt cx="1317" cy="135"/>
            </a:xfrm>
          </p:grpSpPr>
          <p:sp>
            <p:nvSpPr>
              <p:cNvPr id="1684700" name="AutoShape 220"/>
              <p:cNvSpPr>
                <a:spLocks noChangeArrowheads="1"/>
              </p:cNvSpPr>
              <p:nvPr/>
            </p:nvSpPr>
            <p:spPr bwMode="auto">
              <a:xfrm>
                <a:off x="2074" y="2393"/>
                <a:ext cx="1317" cy="135"/>
              </a:xfrm>
              <a:prstGeom prst="plaque">
                <a:avLst>
                  <a:gd name="adj" fmla="val 16667"/>
                </a:avLst>
              </a:prstGeom>
              <a:gradFill rotWithShape="0">
                <a:gsLst>
                  <a:gs pos="0">
                    <a:srgbClr val="FFCC00"/>
                  </a:gs>
                  <a:gs pos="50000">
                    <a:srgbClr val="FFCC00">
                      <a:gamma/>
                      <a:tint val="41961"/>
                      <a:invGamma/>
                    </a:srgbClr>
                  </a:gs>
                  <a:gs pos="100000">
                    <a:srgbClr val="FFCC00"/>
                  </a:gs>
                </a:gsLst>
                <a:lin ang="0" scaled="1"/>
              </a:gradFill>
              <a:ln w="9525">
                <a:solidFill>
                  <a:schemeClr val="tx1"/>
                </a:solidFill>
                <a:miter lim="800000"/>
                <a:headEnd/>
                <a:tailEnd/>
              </a:ln>
              <a:effectLst>
                <a:outerShdw dist="35921" dir="2700000" algn="ctr" rotWithShape="0">
                  <a:schemeClr val="tx2">
                    <a:alpha val="50000"/>
                  </a:schemeClr>
                </a:outerShdw>
              </a:effectLst>
            </p:spPr>
            <p:txBody>
              <a:bodyPr wrap="none" anchor="ctr"/>
              <a:lstStyle/>
              <a:p>
                <a:pPr>
                  <a:defRPr/>
                </a:pPr>
                <a:endParaRPr lang="en-US"/>
              </a:p>
            </p:txBody>
          </p:sp>
          <p:sp>
            <p:nvSpPr>
              <p:cNvPr id="1684701" name="Text Box 221"/>
              <p:cNvSpPr txBox="1">
                <a:spLocks noChangeArrowheads="1"/>
              </p:cNvSpPr>
              <p:nvPr/>
            </p:nvSpPr>
            <p:spPr bwMode="auto">
              <a:xfrm flipH="1">
                <a:off x="2088" y="2428"/>
                <a:ext cx="1291" cy="85"/>
              </a:xfrm>
              <a:prstGeom prst="rect">
                <a:avLst/>
              </a:prstGeom>
              <a:noFill/>
              <a:ln w="9525">
                <a:noFill/>
                <a:miter lim="800000"/>
                <a:headEnd/>
                <a:tailEnd/>
              </a:ln>
              <a:effectLst>
                <a:outerShdw algn="ctr" rotWithShape="0">
                  <a:schemeClr val="bg1"/>
                </a:outerShdw>
              </a:effectLst>
            </p:spPr>
            <p:txBody>
              <a:bodyPr lIns="0" tIns="0" rIns="0" bIns="0">
                <a:spAutoFit/>
              </a:bodyPr>
              <a:lstStyle/>
              <a:p>
                <a:pPr>
                  <a:lnSpc>
                    <a:spcPct val="80000"/>
                  </a:lnSpc>
                  <a:defRPr/>
                </a:pPr>
                <a:r>
                  <a:rPr lang="en-US" altLang="en-US" sz="1100">
                    <a:solidFill>
                      <a:srgbClr val="800000"/>
                    </a:solidFill>
                  </a:rPr>
                  <a:t>Mission Computing Services</a:t>
                </a:r>
                <a:endParaRPr lang="en-US" altLang="en-US" sz="1100" b="0">
                  <a:solidFill>
                    <a:srgbClr val="800000"/>
                  </a:solidFill>
                </a:endParaRPr>
              </a:p>
            </p:txBody>
          </p:sp>
        </p:grpSp>
      </p:grpSp>
      <p:sp>
        <p:nvSpPr>
          <p:cNvPr id="5150" name="Rectangle 222"/>
          <p:cNvSpPr>
            <a:spLocks noChangeAspect="1" noChangeArrowheads="1"/>
          </p:cNvSpPr>
          <p:nvPr/>
        </p:nvSpPr>
        <p:spPr bwMode="auto">
          <a:xfrm>
            <a:off x="4454525" y="1377950"/>
            <a:ext cx="747713" cy="639763"/>
          </a:xfrm>
          <a:prstGeom prst="rect">
            <a:avLst/>
          </a:prstGeom>
          <a:solidFill>
            <a:srgbClr val="FFFF99"/>
          </a:solidFill>
          <a:ln w="12700">
            <a:solidFill>
              <a:srgbClr val="000000"/>
            </a:solidFill>
            <a:miter lim="800000"/>
            <a:headEnd/>
            <a:tailEnd/>
          </a:ln>
        </p:spPr>
        <p:txBody>
          <a:bodyPr wrap="none" lIns="80006" tIns="40003" rIns="80006" bIns="40003"/>
          <a:lstStyle/>
          <a:p>
            <a:pPr defTabSz="800100">
              <a:lnSpc>
                <a:spcPct val="80000"/>
              </a:lnSpc>
            </a:pPr>
            <a:r>
              <a:rPr lang="en-US" sz="900">
                <a:solidFill>
                  <a:srgbClr val="336699"/>
                </a:solidFill>
              </a:rPr>
              <a:t>Radar</a:t>
            </a:r>
          </a:p>
        </p:txBody>
      </p:sp>
      <p:pic>
        <p:nvPicPr>
          <p:cNvPr id="5151" name="Picture 223"/>
          <p:cNvPicPr>
            <a:picLocks noChangeAspect="1" noChangeArrowheads="1"/>
          </p:cNvPicPr>
          <p:nvPr/>
        </p:nvPicPr>
        <p:blipFill>
          <a:blip r:embed="rId4" cstate="print"/>
          <a:srcRect/>
          <a:stretch>
            <a:fillRect/>
          </a:stretch>
        </p:blipFill>
        <p:spPr bwMode="auto">
          <a:xfrm>
            <a:off x="4738688" y="1598613"/>
            <a:ext cx="344487" cy="419100"/>
          </a:xfrm>
          <a:prstGeom prst="rect">
            <a:avLst/>
          </a:prstGeom>
          <a:noFill/>
          <a:ln w="12700">
            <a:noFill/>
            <a:miter lim="800000"/>
            <a:headEnd/>
            <a:tailEnd/>
          </a:ln>
        </p:spPr>
      </p:pic>
      <p:sp>
        <p:nvSpPr>
          <p:cNvPr id="5152" name="Rectangle 224"/>
          <p:cNvSpPr>
            <a:spLocks noGrp="1" noChangeArrowheads="1"/>
          </p:cNvSpPr>
          <p:nvPr>
            <p:ph type="title"/>
          </p:nvPr>
        </p:nvSpPr>
        <p:spPr>
          <a:xfrm>
            <a:off x="539750" y="166688"/>
            <a:ext cx="8148638" cy="381000"/>
          </a:xfrm>
        </p:spPr>
        <p:txBody>
          <a:bodyPr/>
          <a:lstStyle/>
          <a:p>
            <a:pPr eaLnBrk="1" hangingPunct="1"/>
            <a:r>
              <a:rPr lang="en-US" altLang="en-US" smtClean="0"/>
              <a:t>DRE System Example 1: Boeing Bold Stroke</a:t>
            </a:r>
            <a:endParaRPr lang="en-US" smtClean="0"/>
          </a:p>
        </p:txBody>
      </p:sp>
      <p:pic>
        <p:nvPicPr>
          <p:cNvPr id="5153" name="Picture 225" descr="f15c"/>
          <p:cNvPicPr>
            <a:picLocks noChangeAspect="1" noChangeArrowheads="1"/>
          </p:cNvPicPr>
          <p:nvPr/>
        </p:nvPicPr>
        <p:blipFill>
          <a:blip r:embed="rId5" cstate="print"/>
          <a:srcRect/>
          <a:stretch>
            <a:fillRect/>
          </a:stretch>
        </p:blipFill>
        <p:spPr bwMode="auto">
          <a:xfrm>
            <a:off x="5516563" y="817563"/>
            <a:ext cx="1998662" cy="712787"/>
          </a:xfrm>
          <a:prstGeom prst="rect">
            <a:avLst/>
          </a:prstGeom>
          <a:noFill/>
          <a:ln w="9525">
            <a:noFill/>
            <a:miter lim="800000"/>
            <a:headEnd/>
            <a:tailEnd/>
          </a:ln>
        </p:spPr>
      </p:pic>
      <p:pic>
        <p:nvPicPr>
          <p:cNvPr id="5154" name="Picture 226" descr="UCAV floating"/>
          <p:cNvPicPr>
            <a:picLocks noChangeAspect="1" noChangeArrowheads="1"/>
          </p:cNvPicPr>
          <p:nvPr/>
        </p:nvPicPr>
        <p:blipFill>
          <a:blip r:embed="rId6" cstate="print">
            <a:clrChange>
              <a:clrFrom>
                <a:srgbClr val="FFFFFF"/>
              </a:clrFrom>
              <a:clrTo>
                <a:srgbClr val="FFFFFF">
                  <a:alpha val="0"/>
                </a:srgbClr>
              </a:clrTo>
            </a:clrChange>
          </a:blip>
          <a:srcRect t="4663"/>
          <a:stretch>
            <a:fillRect/>
          </a:stretch>
        </p:blipFill>
        <p:spPr bwMode="auto">
          <a:xfrm>
            <a:off x="6913563" y="1458913"/>
            <a:ext cx="2020887" cy="615950"/>
          </a:xfrm>
          <a:prstGeom prst="rect">
            <a:avLst/>
          </a:prstGeom>
          <a:noFill/>
          <a:ln w="9525">
            <a:noFill/>
            <a:miter lim="800000"/>
            <a:headEnd/>
            <a:tailEnd/>
          </a:ln>
        </p:spPr>
      </p:pic>
      <p:grpSp>
        <p:nvGrpSpPr>
          <p:cNvPr id="5183" name="Group 227"/>
          <p:cNvGrpSpPr>
            <a:grpSpLocks/>
          </p:cNvGrpSpPr>
          <p:nvPr/>
        </p:nvGrpSpPr>
        <p:grpSpPr bwMode="auto">
          <a:xfrm>
            <a:off x="542925" y="5194300"/>
            <a:ext cx="8208963" cy="1266825"/>
            <a:chOff x="438" y="663"/>
            <a:chExt cx="4794" cy="786"/>
          </a:xfrm>
        </p:grpSpPr>
        <p:grpSp>
          <p:nvGrpSpPr>
            <p:cNvPr id="5184" name="Group 228"/>
            <p:cNvGrpSpPr>
              <a:grpSpLocks/>
            </p:cNvGrpSpPr>
            <p:nvPr/>
          </p:nvGrpSpPr>
          <p:grpSpPr bwMode="auto">
            <a:xfrm>
              <a:off x="1137" y="1058"/>
              <a:ext cx="323" cy="135"/>
              <a:chOff x="2039" y="3708"/>
              <a:chExt cx="405" cy="192"/>
            </a:xfrm>
          </p:grpSpPr>
          <p:sp>
            <p:nvSpPr>
              <p:cNvPr id="5176" name="Line 229"/>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5177" name="Rectangle 230"/>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78" name="AutoShape 231"/>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5185" name="Group 232"/>
            <p:cNvGrpSpPr>
              <a:grpSpLocks/>
            </p:cNvGrpSpPr>
            <p:nvPr/>
          </p:nvGrpSpPr>
          <p:grpSpPr bwMode="auto">
            <a:xfrm>
              <a:off x="1443" y="1058"/>
              <a:ext cx="302" cy="135"/>
              <a:chOff x="2765" y="3760"/>
              <a:chExt cx="378" cy="192"/>
            </a:xfrm>
          </p:grpSpPr>
          <p:sp>
            <p:nvSpPr>
              <p:cNvPr id="5174" name="Line 233"/>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5175" name="AutoShape 234"/>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nvGrpSpPr>
            <p:cNvPr id="5186" name="Group 235"/>
            <p:cNvGrpSpPr>
              <a:grpSpLocks/>
            </p:cNvGrpSpPr>
            <p:nvPr/>
          </p:nvGrpSpPr>
          <p:grpSpPr bwMode="auto">
            <a:xfrm>
              <a:off x="3814" y="1106"/>
              <a:ext cx="323" cy="135"/>
              <a:chOff x="2039" y="3708"/>
              <a:chExt cx="405" cy="192"/>
            </a:xfrm>
          </p:grpSpPr>
          <p:sp>
            <p:nvSpPr>
              <p:cNvPr id="5171" name="Line 236"/>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5172" name="Rectangle 237"/>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73" name="AutoShape 238"/>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5187" name="Group 239"/>
            <p:cNvGrpSpPr>
              <a:grpSpLocks/>
            </p:cNvGrpSpPr>
            <p:nvPr/>
          </p:nvGrpSpPr>
          <p:grpSpPr bwMode="auto">
            <a:xfrm>
              <a:off x="4120" y="1106"/>
              <a:ext cx="302" cy="135"/>
              <a:chOff x="2765" y="3760"/>
              <a:chExt cx="378" cy="192"/>
            </a:xfrm>
          </p:grpSpPr>
          <p:sp>
            <p:nvSpPr>
              <p:cNvPr id="5169" name="Line 240"/>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5170" name="AutoShape 241"/>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aphicFrame>
          <p:nvGraphicFramePr>
            <p:cNvPr id="5122" name="Object 242"/>
            <p:cNvGraphicFramePr>
              <a:graphicFrameLocks noChangeAspect="1"/>
            </p:cNvGraphicFramePr>
            <p:nvPr/>
          </p:nvGraphicFramePr>
          <p:xfrm>
            <a:off x="438" y="672"/>
            <a:ext cx="758" cy="724"/>
          </p:xfrm>
          <a:graphic>
            <a:graphicData uri="http://schemas.openxmlformats.org/presentationml/2006/ole">
              <p:oleObj spid="_x0000_s227330" name="Visio" r:id="rId7" imgW="1202741" imgH="1149706" progId="Visio.Drawing.11">
                <p:embed/>
              </p:oleObj>
            </a:graphicData>
          </a:graphic>
        </p:graphicFrame>
        <p:graphicFrame>
          <p:nvGraphicFramePr>
            <p:cNvPr id="5123" name="Object 243"/>
            <p:cNvGraphicFramePr>
              <a:graphicFrameLocks noChangeAspect="1"/>
            </p:cNvGraphicFramePr>
            <p:nvPr/>
          </p:nvGraphicFramePr>
          <p:xfrm>
            <a:off x="1669" y="663"/>
            <a:ext cx="813" cy="777"/>
          </p:xfrm>
          <a:graphic>
            <a:graphicData uri="http://schemas.openxmlformats.org/presentationml/2006/ole">
              <p:oleObj spid="_x0000_s227331" name="Visio" r:id="rId8" imgW="1290218" imgH="1233221" progId="Visio.Drawing.11">
                <p:embed/>
              </p:oleObj>
            </a:graphicData>
          </a:graphic>
        </p:graphicFrame>
        <p:graphicFrame>
          <p:nvGraphicFramePr>
            <p:cNvPr id="5124" name="Object 244"/>
            <p:cNvGraphicFramePr>
              <a:graphicFrameLocks noChangeAspect="1"/>
            </p:cNvGraphicFramePr>
            <p:nvPr/>
          </p:nvGraphicFramePr>
          <p:xfrm>
            <a:off x="4419" y="672"/>
            <a:ext cx="813" cy="777"/>
          </p:xfrm>
          <a:graphic>
            <a:graphicData uri="http://schemas.openxmlformats.org/presentationml/2006/ole">
              <p:oleObj spid="_x0000_s227332" name="Visio" r:id="rId9" imgW="1290218" imgH="1233221" progId="Visio.Drawing.11">
                <p:embed/>
              </p:oleObj>
            </a:graphicData>
          </a:graphic>
        </p:graphicFrame>
        <p:graphicFrame>
          <p:nvGraphicFramePr>
            <p:cNvPr id="5125" name="Object 245"/>
            <p:cNvGraphicFramePr>
              <a:graphicFrameLocks noChangeAspect="1"/>
            </p:cNvGraphicFramePr>
            <p:nvPr/>
          </p:nvGraphicFramePr>
          <p:xfrm>
            <a:off x="3030" y="672"/>
            <a:ext cx="813" cy="777"/>
          </p:xfrm>
          <a:graphic>
            <a:graphicData uri="http://schemas.openxmlformats.org/presentationml/2006/ole">
              <p:oleObj spid="_x0000_s227333" name="Visio" r:id="rId10" imgW="1290218" imgH="1233221" progId="Visio.Drawing.11">
                <p:embed/>
              </p:oleObj>
            </a:graphicData>
          </a:graphic>
        </p:graphicFrame>
        <p:grpSp>
          <p:nvGrpSpPr>
            <p:cNvPr id="5188" name="Group 246"/>
            <p:cNvGrpSpPr>
              <a:grpSpLocks/>
            </p:cNvGrpSpPr>
            <p:nvPr/>
          </p:nvGrpSpPr>
          <p:grpSpPr bwMode="auto">
            <a:xfrm>
              <a:off x="2454" y="1113"/>
              <a:ext cx="323" cy="135"/>
              <a:chOff x="2039" y="3708"/>
              <a:chExt cx="405" cy="192"/>
            </a:xfrm>
          </p:grpSpPr>
          <p:sp>
            <p:nvSpPr>
              <p:cNvPr id="5166" name="Line 247"/>
              <p:cNvSpPr>
                <a:spLocks noChangeShapeType="1"/>
              </p:cNvSpPr>
              <p:nvPr/>
            </p:nvSpPr>
            <p:spPr bwMode="auto">
              <a:xfrm flipH="1" flipV="1">
                <a:off x="2121" y="3804"/>
                <a:ext cx="165" cy="0"/>
              </a:xfrm>
              <a:prstGeom prst="line">
                <a:avLst/>
              </a:prstGeom>
              <a:noFill/>
              <a:ln w="9525">
                <a:solidFill>
                  <a:schemeClr val="tx1"/>
                </a:solidFill>
                <a:round/>
                <a:headEnd/>
                <a:tailEnd/>
              </a:ln>
            </p:spPr>
            <p:txBody>
              <a:bodyPr wrap="none" anchor="ctr"/>
              <a:lstStyle/>
              <a:p>
                <a:endParaRPr lang="en-US"/>
              </a:p>
            </p:txBody>
          </p:sp>
          <p:sp>
            <p:nvSpPr>
              <p:cNvPr id="5167" name="Rectangle 248"/>
              <p:cNvSpPr>
                <a:spLocks noChangeArrowheads="1"/>
              </p:cNvSpPr>
              <p:nvPr/>
            </p:nvSpPr>
            <p:spPr bwMode="auto">
              <a:xfrm>
                <a:off x="2039" y="3758"/>
                <a:ext cx="81" cy="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68" name="AutoShape 249"/>
              <p:cNvSpPr>
                <a:spLocks noChangeArrowheads="1"/>
              </p:cNvSpPr>
              <p:nvPr/>
            </p:nvSpPr>
            <p:spPr bwMode="auto">
              <a:xfrm>
                <a:off x="2260" y="3708"/>
                <a:ext cx="184" cy="192"/>
              </a:xfrm>
              <a:prstGeom prst="homePlat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5189" name="Group 250"/>
            <p:cNvGrpSpPr>
              <a:grpSpLocks/>
            </p:cNvGrpSpPr>
            <p:nvPr/>
          </p:nvGrpSpPr>
          <p:grpSpPr bwMode="auto">
            <a:xfrm>
              <a:off x="2760" y="1113"/>
              <a:ext cx="302" cy="135"/>
              <a:chOff x="2765" y="3760"/>
              <a:chExt cx="378" cy="192"/>
            </a:xfrm>
          </p:grpSpPr>
          <p:sp>
            <p:nvSpPr>
              <p:cNvPr id="5164" name="Line 251"/>
              <p:cNvSpPr>
                <a:spLocks noChangeShapeType="1"/>
              </p:cNvSpPr>
              <p:nvPr/>
            </p:nvSpPr>
            <p:spPr bwMode="auto">
              <a:xfrm flipH="1" flipV="1">
                <a:off x="2948" y="3855"/>
                <a:ext cx="195" cy="0"/>
              </a:xfrm>
              <a:prstGeom prst="line">
                <a:avLst/>
              </a:prstGeom>
              <a:noFill/>
              <a:ln w="9525">
                <a:solidFill>
                  <a:schemeClr val="tx1"/>
                </a:solidFill>
                <a:round/>
                <a:headEnd/>
                <a:tailEnd/>
              </a:ln>
            </p:spPr>
            <p:txBody>
              <a:bodyPr wrap="none" anchor="ctr"/>
              <a:lstStyle/>
              <a:p>
                <a:endParaRPr lang="en-US"/>
              </a:p>
            </p:txBody>
          </p:sp>
          <p:sp>
            <p:nvSpPr>
              <p:cNvPr id="5165" name="AutoShape 252"/>
              <p:cNvSpPr>
                <a:spLocks noChangeArrowheads="1"/>
              </p:cNvSpPr>
              <p:nvPr/>
            </p:nvSpPr>
            <p:spPr bwMode="auto">
              <a:xfrm>
                <a:off x="2765" y="3760"/>
                <a:ext cx="195" cy="192"/>
              </a:xfrm>
              <a:prstGeom prst="chevron">
                <a:avLst>
                  <a:gd name="adj" fmla="val 25391"/>
                </a:avLst>
              </a:prstGeom>
              <a:solidFill>
                <a:srgbClr val="FF0000"/>
              </a:solidFill>
              <a:ln w="9525">
                <a:solidFill>
                  <a:schemeClr val="tx1"/>
                </a:solidFill>
                <a:miter lim="800000"/>
                <a:headEnd/>
                <a:tailEnd/>
              </a:ln>
            </p:spPr>
            <p:txBody>
              <a:bodyPr wrap="none" anchor="ctr"/>
              <a:lstStyle/>
              <a:p>
                <a:endParaRPr lang="en-US"/>
              </a:p>
            </p:txBody>
          </p:sp>
        </p:grpSp>
      </p:grpSp>
      <p:sp>
        <p:nvSpPr>
          <p:cNvPr id="5156" name="Line 253"/>
          <p:cNvSpPr>
            <a:spLocks noChangeAspect="1" noChangeShapeType="1"/>
          </p:cNvSpPr>
          <p:nvPr/>
        </p:nvSpPr>
        <p:spPr bwMode="auto">
          <a:xfrm>
            <a:off x="1304925" y="1214438"/>
            <a:ext cx="0" cy="990600"/>
          </a:xfrm>
          <a:prstGeom prst="line">
            <a:avLst/>
          </a:prstGeom>
          <a:noFill/>
          <a:ln w="38100">
            <a:solidFill>
              <a:srgbClr val="D86C4F"/>
            </a:solidFill>
            <a:round/>
            <a:headEnd/>
            <a:tailEnd/>
          </a:ln>
        </p:spPr>
        <p:txBody>
          <a:bodyPr/>
          <a:lstStyle/>
          <a:p>
            <a:endParaRPr lang="en-US"/>
          </a:p>
        </p:txBody>
      </p:sp>
      <p:pic>
        <p:nvPicPr>
          <p:cNvPr id="5157" name="Picture 254"/>
          <p:cNvPicPr>
            <a:picLocks noChangeAspect="1" noChangeArrowheads="1"/>
          </p:cNvPicPr>
          <p:nvPr/>
        </p:nvPicPr>
        <p:blipFill>
          <a:blip r:embed="rId4" cstate="print"/>
          <a:srcRect/>
          <a:stretch>
            <a:fillRect/>
          </a:stretch>
        </p:blipFill>
        <p:spPr bwMode="auto">
          <a:xfrm>
            <a:off x="1081088" y="1330325"/>
            <a:ext cx="512762" cy="61753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p:cNvSpPr>
            <a:spLocks noGrp="1"/>
          </p:cNvSpPr>
          <p:nvPr>
            <p:ph type="sldNum" sz="quarter" idx="11"/>
          </p:nvPr>
        </p:nvSpPr>
        <p:spPr>
          <a:noFill/>
        </p:spPr>
        <p:txBody>
          <a:bodyPr/>
          <a:lstStyle/>
          <a:p>
            <a:fld id="{0A7936D1-F489-45B8-A992-B62E1A35CDF7}" type="slidenum">
              <a:rPr lang="en-US"/>
              <a:pPr/>
              <a:t>60</a:t>
            </a:fld>
            <a:endParaRPr lang="en-US"/>
          </a:p>
        </p:txBody>
      </p:sp>
      <p:grpSp>
        <p:nvGrpSpPr>
          <p:cNvPr id="68611" name="Group 2"/>
          <p:cNvGrpSpPr>
            <a:grpSpLocks/>
          </p:cNvGrpSpPr>
          <p:nvPr/>
        </p:nvGrpSpPr>
        <p:grpSpPr bwMode="auto">
          <a:xfrm>
            <a:off x="6858000" y="2514600"/>
            <a:ext cx="2152650" cy="1828800"/>
            <a:chOff x="4559" y="1509"/>
            <a:chExt cx="1116" cy="972"/>
          </a:xfrm>
        </p:grpSpPr>
        <p:pic>
          <p:nvPicPr>
            <p:cNvPr id="68616" name="Picture 3" descr="coord"/>
            <p:cNvPicPr>
              <a:picLocks noChangeAspect="1" noChangeArrowheads="1"/>
            </p:cNvPicPr>
            <p:nvPr/>
          </p:nvPicPr>
          <p:blipFill>
            <a:blip r:embed="rId3" cstate="print"/>
            <a:srcRect b="21391"/>
            <a:stretch>
              <a:fillRect/>
            </a:stretch>
          </p:blipFill>
          <p:spPr bwMode="auto">
            <a:xfrm>
              <a:off x="4559" y="1509"/>
              <a:ext cx="1116" cy="915"/>
            </a:xfrm>
            <a:prstGeom prst="rect">
              <a:avLst/>
            </a:prstGeom>
            <a:noFill/>
            <a:ln w="9525">
              <a:noFill/>
              <a:miter lim="800000"/>
              <a:headEnd/>
              <a:tailEnd/>
            </a:ln>
          </p:spPr>
        </p:pic>
        <p:sp>
          <p:nvSpPr>
            <p:cNvPr id="68617" name="Oval 4"/>
            <p:cNvSpPr>
              <a:spLocks noChangeArrowheads="1"/>
            </p:cNvSpPr>
            <p:nvPr/>
          </p:nvSpPr>
          <p:spPr bwMode="auto">
            <a:xfrm>
              <a:off x="4738" y="2359"/>
              <a:ext cx="111" cy="122"/>
            </a:xfrm>
            <a:prstGeom prst="ellipse">
              <a:avLst/>
            </a:prstGeom>
            <a:solidFill>
              <a:srgbClr val="FFFF00"/>
            </a:solidFill>
            <a:ln w="9525">
              <a:solidFill>
                <a:schemeClr val="tx1"/>
              </a:solidFill>
              <a:round/>
              <a:headEnd/>
              <a:tailEnd/>
            </a:ln>
          </p:spPr>
          <p:txBody>
            <a:bodyPr wrap="none" anchor="ctr"/>
            <a:lstStyle/>
            <a:p>
              <a:r>
                <a:rPr lang="en-US" sz="900">
                  <a:latin typeface="Times New Roman" pitchFamily="18" charset="0"/>
                  <a:cs typeface="Arial" charset="0"/>
                </a:rPr>
                <a:t>R1</a:t>
              </a:r>
            </a:p>
          </p:txBody>
        </p:sp>
        <p:sp>
          <p:nvSpPr>
            <p:cNvPr id="68618" name="Oval 5"/>
            <p:cNvSpPr>
              <a:spLocks noChangeArrowheads="1"/>
            </p:cNvSpPr>
            <p:nvPr/>
          </p:nvSpPr>
          <p:spPr bwMode="auto">
            <a:xfrm>
              <a:off x="4770" y="2180"/>
              <a:ext cx="79" cy="85"/>
            </a:xfrm>
            <a:prstGeom prst="ellipse">
              <a:avLst/>
            </a:prstGeom>
            <a:solidFill>
              <a:srgbClr val="FFCC99"/>
            </a:solidFill>
            <a:ln w="9525">
              <a:solidFill>
                <a:schemeClr val="tx1"/>
              </a:solidFill>
              <a:round/>
              <a:headEnd/>
              <a:tailEnd/>
            </a:ln>
          </p:spPr>
          <p:txBody>
            <a:bodyPr wrap="none" anchor="ctr"/>
            <a:lstStyle/>
            <a:p>
              <a:r>
                <a:rPr lang="en-US" sz="800">
                  <a:latin typeface="Times New Roman" pitchFamily="18" charset="0"/>
                  <a:cs typeface="Arial" charset="0"/>
                </a:rPr>
                <a:t>P</a:t>
              </a:r>
            </a:p>
          </p:txBody>
        </p:sp>
        <p:sp>
          <p:nvSpPr>
            <p:cNvPr id="68619" name="Oval 6"/>
            <p:cNvSpPr>
              <a:spLocks noChangeArrowheads="1"/>
            </p:cNvSpPr>
            <p:nvPr/>
          </p:nvSpPr>
          <p:spPr bwMode="auto">
            <a:xfrm>
              <a:off x="4866" y="1797"/>
              <a:ext cx="111" cy="122"/>
            </a:xfrm>
            <a:prstGeom prst="ellipse">
              <a:avLst/>
            </a:prstGeom>
            <a:solidFill>
              <a:srgbClr val="FFFF00"/>
            </a:solidFill>
            <a:ln w="9525">
              <a:solidFill>
                <a:schemeClr val="tx1"/>
              </a:solidFill>
              <a:round/>
              <a:headEnd/>
              <a:tailEnd/>
            </a:ln>
          </p:spPr>
          <p:txBody>
            <a:bodyPr wrap="none" anchor="ctr"/>
            <a:lstStyle/>
            <a:p>
              <a:r>
                <a:rPr lang="en-US" sz="900">
                  <a:latin typeface="Times New Roman" pitchFamily="18" charset="0"/>
                  <a:cs typeface="Arial" charset="0"/>
                </a:rPr>
                <a:t>R2</a:t>
              </a:r>
            </a:p>
          </p:txBody>
        </p:sp>
        <p:sp>
          <p:nvSpPr>
            <p:cNvPr id="68620" name="Oval 7"/>
            <p:cNvSpPr>
              <a:spLocks noChangeArrowheads="1"/>
            </p:cNvSpPr>
            <p:nvPr/>
          </p:nvSpPr>
          <p:spPr bwMode="auto">
            <a:xfrm>
              <a:off x="5077" y="2254"/>
              <a:ext cx="111" cy="122"/>
            </a:xfrm>
            <a:prstGeom prst="ellipse">
              <a:avLst/>
            </a:prstGeom>
            <a:solidFill>
              <a:srgbClr val="FFFF00"/>
            </a:solidFill>
            <a:ln w="9525">
              <a:solidFill>
                <a:schemeClr val="tx1"/>
              </a:solidFill>
              <a:round/>
              <a:headEnd/>
              <a:tailEnd/>
            </a:ln>
          </p:spPr>
          <p:txBody>
            <a:bodyPr wrap="none" anchor="ctr"/>
            <a:lstStyle/>
            <a:p>
              <a:r>
                <a:rPr lang="en-US" sz="900">
                  <a:latin typeface="Times New Roman" pitchFamily="18" charset="0"/>
                  <a:cs typeface="Arial" charset="0"/>
                </a:rPr>
                <a:t>R3</a:t>
              </a:r>
            </a:p>
          </p:txBody>
        </p:sp>
      </p:grpSp>
      <p:pic>
        <p:nvPicPr>
          <p:cNvPr id="68612" name="Picture 8" descr="stddev"/>
          <p:cNvPicPr>
            <a:picLocks noChangeAspect="1" noChangeArrowheads="1"/>
          </p:cNvPicPr>
          <p:nvPr/>
        </p:nvPicPr>
        <p:blipFill>
          <a:blip r:embed="rId4" cstate="print"/>
          <a:srcRect/>
          <a:stretch>
            <a:fillRect/>
          </a:stretch>
        </p:blipFill>
        <p:spPr bwMode="auto">
          <a:xfrm>
            <a:off x="3124200" y="5294313"/>
            <a:ext cx="2216150" cy="649287"/>
          </a:xfrm>
          <a:prstGeom prst="rect">
            <a:avLst/>
          </a:prstGeom>
          <a:noFill/>
          <a:ln w="9525">
            <a:noFill/>
            <a:miter lim="800000"/>
            <a:headEnd/>
            <a:tailEnd/>
          </a:ln>
        </p:spPr>
      </p:pic>
      <p:sp>
        <p:nvSpPr>
          <p:cNvPr id="68613" name="Rectangle 9"/>
          <p:cNvSpPr>
            <a:spLocks noChangeArrowheads="1"/>
          </p:cNvSpPr>
          <p:nvPr/>
        </p:nvSpPr>
        <p:spPr bwMode="auto">
          <a:xfrm>
            <a:off x="384175" y="1008063"/>
            <a:ext cx="7616825" cy="1465262"/>
          </a:xfrm>
          <a:prstGeom prst="rect">
            <a:avLst/>
          </a:prstGeom>
          <a:noFill/>
          <a:ln w="9525">
            <a:noFill/>
            <a:miter lim="800000"/>
            <a:headEnd/>
            <a:tailEnd/>
          </a:ln>
        </p:spPr>
        <p:txBody>
          <a:bodyPr anchor="ctr">
            <a:spAutoFit/>
          </a:bodyPr>
          <a:lstStyle/>
          <a:p>
            <a:pPr algn="l" eaLnBrk="1" hangingPunct="1"/>
            <a:r>
              <a:rPr lang="en-US" sz="1800" b="0" i="1">
                <a:cs typeface="Arial" charset="0"/>
              </a:rPr>
              <a:t>Define N orthogonal vectors, one for each of the distance values computed for the N components (with respect to a primary) and vector-sum these to obtain a resultant.  Compute the magnitude of the resultant as a representation of the </a:t>
            </a:r>
            <a:r>
              <a:rPr lang="en-US" sz="1800" b="0" i="1" u="sng">
                <a:cs typeface="Arial" charset="0"/>
              </a:rPr>
              <a:t>composite distance</a:t>
            </a:r>
            <a:r>
              <a:rPr lang="en-US" sz="1800" b="0" i="1">
                <a:cs typeface="Arial" charset="0"/>
              </a:rPr>
              <a:t> captured by the placement .  </a:t>
            </a:r>
            <a:endParaRPr lang="en-US" sz="1800" b="0">
              <a:cs typeface="Arial" charset="0"/>
            </a:endParaRPr>
          </a:p>
        </p:txBody>
      </p:sp>
      <p:sp>
        <p:nvSpPr>
          <p:cNvPr id="68614" name="Rectangle 10"/>
          <p:cNvSpPr>
            <a:spLocks noGrp="1" noChangeArrowheads="1"/>
          </p:cNvSpPr>
          <p:nvPr>
            <p:ph type="title"/>
          </p:nvPr>
        </p:nvSpPr>
        <p:spPr>
          <a:xfrm>
            <a:off x="381000" y="76200"/>
            <a:ext cx="8153400" cy="387350"/>
          </a:xfrm>
          <a:noFill/>
        </p:spPr>
        <p:txBody>
          <a:bodyPr lIns="92075" tIns="46038" rIns="92075" bIns="46038"/>
          <a:lstStyle/>
          <a:p>
            <a:pPr eaLnBrk="1" hangingPunct="1"/>
            <a:r>
              <a:rPr lang="en-US" smtClean="0"/>
              <a:t>Example Replica Placement Algorithm</a:t>
            </a:r>
          </a:p>
        </p:txBody>
      </p:sp>
      <p:sp>
        <p:nvSpPr>
          <p:cNvPr id="68615" name="Rectangle 11"/>
          <p:cNvSpPr>
            <a:spLocks noChangeArrowheads="1"/>
          </p:cNvSpPr>
          <p:nvPr/>
        </p:nvSpPr>
        <p:spPr bwMode="auto">
          <a:xfrm>
            <a:off x="381000" y="2286000"/>
            <a:ext cx="6705600" cy="2838450"/>
          </a:xfrm>
          <a:prstGeom prst="rect">
            <a:avLst/>
          </a:prstGeom>
          <a:noFill/>
          <a:ln w="9525">
            <a:noFill/>
            <a:miter lim="800000"/>
            <a:headEnd/>
            <a:tailEnd/>
          </a:ln>
        </p:spPr>
        <p:txBody>
          <a:bodyPr>
            <a:spAutoFit/>
          </a:bodyPr>
          <a:lstStyle/>
          <a:p>
            <a:pPr marL="342900" indent="-342900" algn="l">
              <a:buFontTx/>
              <a:buAutoNum type="arabicPeriod"/>
            </a:pPr>
            <a:r>
              <a:rPr lang="en-US" sz="1800" b="0">
                <a:cs typeface="Arial" charset="0"/>
              </a:rPr>
              <a:t>Compute the distance from each of the replicas to the primary for a placement.  </a:t>
            </a:r>
          </a:p>
          <a:p>
            <a:pPr marL="342900" indent="-342900" algn="l">
              <a:buFontTx/>
              <a:buAutoNum type="arabicPeriod"/>
            </a:pPr>
            <a:r>
              <a:rPr lang="en-US" sz="1800" b="0">
                <a:cs typeface="Arial" charset="0"/>
              </a:rPr>
              <a:t>Record </a:t>
            </a:r>
            <a:r>
              <a:rPr lang="en-US" sz="1800" i="1">
                <a:cs typeface="Arial" charset="0"/>
              </a:rPr>
              <a:t>each</a:t>
            </a:r>
            <a:r>
              <a:rPr lang="en-US" sz="1800">
                <a:cs typeface="Arial" charset="0"/>
              </a:rPr>
              <a:t> distance as a vector, where </a:t>
            </a:r>
            <a:r>
              <a:rPr lang="en-US" sz="1800" b="0" u="sng">
                <a:cs typeface="Arial" charset="0"/>
              </a:rPr>
              <a:t>all</a:t>
            </a:r>
            <a:r>
              <a:rPr lang="en-US" sz="1800" b="0">
                <a:cs typeface="Arial" charset="0"/>
              </a:rPr>
              <a:t> vectors are orthogonal.</a:t>
            </a:r>
          </a:p>
          <a:p>
            <a:pPr marL="342900" indent="-342900" algn="l">
              <a:buFontTx/>
              <a:buAutoNum type="arabicPeriod"/>
            </a:pPr>
            <a:r>
              <a:rPr lang="en-US" sz="1800" b="0">
                <a:cs typeface="Arial" charset="0"/>
              </a:rPr>
              <a:t>Add the vectors to obtain a resultant.</a:t>
            </a:r>
          </a:p>
          <a:p>
            <a:pPr marL="342900" indent="-342900" algn="l">
              <a:buFontTx/>
              <a:buAutoNum type="arabicPeriod"/>
            </a:pPr>
            <a:r>
              <a:rPr lang="en-US" sz="1800" b="0">
                <a:cs typeface="Arial" charset="0"/>
              </a:rPr>
              <a:t>Compute the magnitude of the resultant.</a:t>
            </a:r>
          </a:p>
          <a:p>
            <a:pPr marL="342900" indent="-342900" algn="l">
              <a:buFontTx/>
              <a:buAutoNum type="arabicPeriod"/>
            </a:pPr>
            <a:r>
              <a:rPr lang="en-US" sz="1800" b="0">
                <a:cs typeface="Arial" charset="0"/>
              </a:rPr>
              <a:t>Use the resultant in all comparisons (either among placements or against a threshold)</a:t>
            </a:r>
            <a:r>
              <a:rPr lang="en-US" sz="1800">
                <a:cs typeface="Arial" charset="0"/>
              </a:rPr>
              <a:t> </a:t>
            </a:r>
          </a:p>
          <a:p>
            <a:pPr marL="342900" indent="-342900" algn="l">
              <a:buFontTx/>
              <a:buAutoNum type="arabicPeriod"/>
            </a:pPr>
            <a:r>
              <a:rPr lang="en-US" sz="1800" b="0">
                <a:cs typeface="Arial" charset="0"/>
              </a:rPr>
              <a:t>Apply a penalty function to the composite distance (e.g. pair wise replica distance or uniformity)</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4"/>
          <p:cNvSpPr>
            <a:spLocks noGrp="1"/>
          </p:cNvSpPr>
          <p:nvPr>
            <p:ph type="sldNum" sz="quarter" idx="11"/>
          </p:nvPr>
        </p:nvSpPr>
        <p:spPr>
          <a:noFill/>
        </p:spPr>
        <p:txBody>
          <a:bodyPr/>
          <a:lstStyle/>
          <a:p>
            <a:fld id="{5C551F73-0A20-4572-A104-FB8B092D0A28}" type="slidenum">
              <a:rPr lang="en-US"/>
              <a:pPr/>
              <a:t>61</a:t>
            </a:fld>
            <a:endParaRPr lang="en-US"/>
          </a:p>
        </p:txBody>
      </p:sp>
      <p:pic>
        <p:nvPicPr>
          <p:cNvPr id="69635" name="Picture 2" descr="usn-george-washington-cvn73"/>
          <p:cNvPicPr>
            <a:picLocks noChangeAspect="1" noChangeArrowheads="1"/>
          </p:cNvPicPr>
          <p:nvPr/>
        </p:nvPicPr>
        <p:blipFill>
          <a:blip r:embed="rId3" cstate="print"/>
          <a:srcRect l="44092" t="75414" r="6380" b="1454"/>
          <a:stretch>
            <a:fillRect/>
          </a:stretch>
        </p:blipFill>
        <p:spPr bwMode="auto">
          <a:xfrm>
            <a:off x="1973319" y="983558"/>
            <a:ext cx="4830763" cy="1692275"/>
          </a:xfrm>
          <a:prstGeom prst="rect">
            <a:avLst/>
          </a:prstGeom>
          <a:noFill/>
          <a:ln w="9525">
            <a:noFill/>
            <a:miter lim="800000"/>
            <a:headEnd/>
            <a:tailEnd/>
          </a:ln>
        </p:spPr>
      </p:pic>
      <p:sp>
        <p:nvSpPr>
          <p:cNvPr id="1596419" name="Text Box 3"/>
          <p:cNvSpPr txBox="1">
            <a:spLocks noChangeArrowheads="1"/>
          </p:cNvSpPr>
          <p:nvPr/>
        </p:nvSpPr>
        <p:spPr bwMode="auto">
          <a:xfrm>
            <a:off x="6138919" y="3690245"/>
            <a:ext cx="893763" cy="517525"/>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Node2</a:t>
            </a:r>
          </a:p>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(blade32)</a:t>
            </a:r>
          </a:p>
        </p:txBody>
      </p:sp>
      <p:sp>
        <p:nvSpPr>
          <p:cNvPr id="1596420" name="Text Box 4"/>
          <p:cNvSpPr txBox="1">
            <a:spLocks noChangeArrowheads="1"/>
          </p:cNvSpPr>
          <p:nvPr/>
        </p:nvSpPr>
        <p:spPr bwMode="auto">
          <a:xfrm>
            <a:off x="646169" y="4574483"/>
            <a:ext cx="1111250"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Shelf1_SRG</a:t>
            </a:r>
          </a:p>
        </p:txBody>
      </p:sp>
      <p:sp>
        <p:nvSpPr>
          <p:cNvPr id="69638" name="Line 5"/>
          <p:cNvSpPr>
            <a:spLocks noChangeShapeType="1"/>
          </p:cNvSpPr>
          <p:nvPr/>
        </p:nvSpPr>
        <p:spPr bwMode="auto">
          <a:xfrm flipH="1">
            <a:off x="4419657" y="1545533"/>
            <a:ext cx="1587" cy="1006475"/>
          </a:xfrm>
          <a:prstGeom prst="line">
            <a:avLst/>
          </a:prstGeom>
          <a:noFill/>
          <a:ln w="50800">
            <a:solidFill>
              <a:schemeClr val="bg1"/>
            </a:solidFill>
            <a:prstDash val="sysDot"/>
            <a:round/>
            <a:headEnd/>
            <a:tailEnd/>
          </a:ln>
        </p:spPr>
        <p:txBody>
          <a:bodyPr wrap="none" anchor="ctr"/>
          <a:lstStyle/>
          <a:p>
            <a:endParaRPr lang="en-US"/>
          </a:p>
        </p:txBody>
      </p:sp>
      <p:sp>
        <p:nvSpPr>
          <p:cNvPr id="1596422" name="Text Box 6"/>
          <p:cNvSpPr txBox="1">
            <a:spLocks noChangeArrowheads="1"/>
          </p:cNvSpPr>
          <p:nvPr/>
        </p:nvSpPr>
        <p:spPr bwMode="auto">
          <a:xfrm>
            <a:off x="3995794" y="2613920"/>
            <a:ext cx="982663"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Ship_SRG</a:t>
            </a:r>
          </a:p>
        </p:txBody>
      </p:sp>
      <p:sp>
        <p:nvSpPr>
          <p:cNvPr id="1596423" name="Text Box 7"/>
          <p:cNvSpPr txBox="1">
            <a:spLocks noChangeArrowheads="1"/>
          </p:cNvSpPr>
          <p:nvPr/>
        </p:nvSpPr>
        <p:spPr bwMode="auto">
          <a:xfrm>
            <a:off x="1378007" y="529997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Blade34</a:t>
            </a:r>
          </a:p>
        </p:txBody>
      </p:sp>
      <p:sp>
        <p:nvSpPr>
          <p:cNvPr id="1596424" name="Text Box 8"/>
          <p:cNvSpPr txBox="1">
            <a:spLocks noChangeArrowheads="1"/>
          </p:cNvSpPr>
          <p:nvPr/>
        </p:nvSpPr>
        <p:spPr bwMode="auto">
          <a:xfrm>
            <a:off x="4576819" y="529997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Blade36</a:t>
            </a:r>
          </a:p>
        </p:txBody>
      </p:sp>
      <p:pic>
        <p:nvPicPr>
          <p:cNvPr id="69642" name="Picture 9" descr="server_relay_big1"/>
          <p:cNvPicPr>
            <a:picLocks noChangeAspect="1" noChangeArrowheads="1"/>
          </p:cNvPicPr>
          <p:nvPr/>
        </p:nvPicPr>
        <p:blipFill>
          <a:blip r:embed="rId4" cstate="print"/>
          <a:srcRect l="6584" t="12213" r="45485" b="13406"/>
          <a:stretch>
            <a:fillRect/>
          </a:stretch>
        </p:blipFill>
        <p:spPr bwMode="auto">
          <a:xfrm>
            <a:off x="2500369" y="2996508"/>
            <a:ext cx="527050" cy="671512"/>
          </a:xfrm>
          <a:prstGeom prst="rect">
            <a:avLst/>
          </a:prstGeom>
          <a:noFill/>
          <a:ln w="9525">
            <a:noFill/>
            <a:miter lim="800000"/>
            <a:headEnd/>
            <a:tailEnd/>
          </a:ln>
        </p:spPr>
      </p:pic>
      <p:pic>
        <p:nvPicPr>
          <p:cNvPr id="69643" name="Picture 10" descr="desktop_computer"/>
          <p:cNvPicPr>
            <a:picLocks noChangeAspect="1" noChangeArrowheads="1"/>
          </p:cNvPicPr>
          <p:nvPr/>
        </p:nvPicPr>
        <p:blipFill>
          <a:blip r:embed="rId5" cstate="print"/>
          <a:srcRect l="20645" t="11563" r="19785" b="8646"/>
          <a:stretch>
            <a:fillRect/>
          </a:stretch>
        </p:blipFill>
        <p:spPr bwMode="auto">
          <a:xfrm>
            <a:off x="5383269" y="4147445"/>
            <a:ext cx="323850" cy="465138"/>
          </a:xfrm>
          <a:prstGeom prst="rect">
            <a:avLst/>
          </a:prstGeom>
          <a:noFill/>
          <a:ln w="9525">
            <a:noFill/>
            <a:miter lim="800000"/>
            <a:headEnd/>
            <a:tailEnd/>
          </a:ln>
        </p:spPr>
      </p:pic>
      <p:pic>
        <p:nvPicPr>
          <p:cNvPr id="69644" name="Picture 11" descr="BLDEHRHT-06"/>
          <p:cNvPicPr>
            <a:picLocks noChangeAspect="1" noChangeArrowheads="1"/>
          </p:cNvPicPr>
          <p:nvPr/>
        </p:nvPicPr>
        <p:blipFill>
          <a:blip r:embed="rId6" cstate="print"/>
          <a:srcRect l="1071" t="8928" r="952" b="7976"/>
          <a:stretch>
            <a:fillRect/>
          </a:stretch>
        </p:blipFill>
        <p:spPr bwMode="auto">
          <a:xfrm>
            <a:off x="1030344" y="4868170"/>
            <a:ext cx="396875" cy="336550"/>
          </a:xfrm>
          <a:prstGeom prst="rect">
            <a:avLst/>
          </a:prstGeom>
          <a:noFill/>
          <a:ln w="9525">
            <a:noFill/>
            <a:miter lim="800000"/>
            <a:headEnd/>
            <a:tailEnd/>
          </a:ln>
        </p:spPr>
      </p:pic>
      <p:pic>
        <p:nvPicPr>
          <p:cNvPr id="69645" name="Picture 12" descr="hs40_140"/>
          <p:cNvPicPr>
            <a:picLocks noChangeAspect="1" noChangeArrowheads="1"/>
          </p:cNvPicPr>
          <p:nvPr/>
        </p:nvPicPr>
        <p:blipFill>
          <a:blip r:embed="rId7" cstate="print"/>
          <a:srcRect/>
          <a:stretch>
            <a:fillRect/>
          </a:stretch>
        </p:blipFill>
        <p:spPr bwMode="auto">
          <a:xfrm>
            <a:off x="452494" y="5565083"/>
            <a:ext cx="419100" cy="419100"/>
          </a:xfrm>
          <a:prstGeom prst="rect">
            <a:avLst/>
          </a:prstGeom>
          <a:noFill/>
          <a:ln w="9525">
            <a:noFill/>
            <a:miter lim="800000"/>
            <a:headEnd/>
            <a:tailEnd/>
          </a:ln>
        </p:spPr>
      </p:pic>
      <p:sp>
        <p:nvSpPr>
          <p:cNvPr id="69646" name="Line 13"/>
          <p:cNvSpPr>
            <a:spLocks noChangeShapeType="1"/>
          </p:cNvSpPr>
          <p:nvPr/>
        </p:nvSpPr>
        <p:spPr bwMode="auto">
          <a:xfrm>
            <a:off x="2922644" y="3258445"/>
            <a:ext cx="514350" cy="384175"/>
          </a:xfrm>
          <a:prstGeom prst="line">
            <a:avLst/>
          </a:prstGeom>
          <a:noFill/>
          <a:ln w="25400">
            <a:solidFill>
              <a:schemeClr val="bg2"/>
            </a:solidFill>
            <a:round/>
            <a:headEnd/>
            <a:tailEnd type="oval" w="sm" len="sm"/>
          </a:ln>
        </p:spPr>
        <p:txBody>
          <a:bodyPr wrap="none" anchor="ctr"/>
          <a:lstStyle/>
          <a:p>
            <a:endParaRPr lang="en-US"/>
          </a:p>
        </p:txBody>
      </p:sp>
      <p:pic>
        <p:nvPicPr>
          <p:cNvPr id="69647" name="Picture 14" descr="server_relay_big1"/>
          <p:cNvPicPr>
            <a:picLocks noChangeAspect="1" noChangeArrowheads="1"/>
          </p:cNvPicPr>
          <p:nvPr/>
        </p:nvPicPr>
        <p:blipFill>
          <a:blip r:embed="rId8" cstate="print"/>
          <a:srcRect l="67232" t="17218" r="8163" b="16852"/>
          <a:stretch>
            <a:fillRect/>
          </a:stretch>
        </p:blipFill>
        <p:spPr bwMode="auto">
          <a:xfrm>
            <a:off x="1693919" y="3928370"/>
            <a:ext cx="304800" cy="666750"/>
          </a:xfrm>
          <a:prstGeom prst="rect">
            <a:avLst/>
          </a:prstGeom>
          <a:noFill/>
          <a:ln w="9525">
            <a:noFill/>
            <a:miter lim="800000"/>
            <a:headEnd/>
            <a:tailEnd/>
          </a:ln>
        </p:spPr>
      </p:pic>
      <p:pic>
        <p:nvPicPr>
          <p:cNvPr id="69648" name="Picture 15" descr="server_relay_big1"/>
          <p:cNvPicPr>
            <a:picLocks noChangeAspect="1" noChangeArrowheads="1"/>
          </p:cNvPicPr>
          <p:nvPr/>
        </p:nvPicPr>
        <p:blipFill>
          <a:blip r:embed="rId4" cstate="print"/>
          <a:srcRect l="6584" t="12213" r="45485" b="13406"/>
          <a:stretch>
            <a:fillRect/>
          </a:stretch>
        </p:blipFill>
        <p:spPr bwMode="auto">
          <a:xfrm>
            <a:off x="5842057" y="2961583"/>
            <a:ext cx="527050" cy="671512"/>
          </a:xfrm>
          <a:prstGeom prst="rect">
            <a:avLst/>
          </a:prstGeom>
          <a:noFill/>
          <a:ln w="9525">
            <a:noFill/>
            <a:miter lim="800000"/>
            <a:headEnd/>
            <a:tailEnd/>
          </a:ln>
        </p:spPr>
      </p:pic>
      <p:pic>
        <p:nvPicPr>
          <p:cNvPr id="69649" name="Picture 16" descr="server_relay_big1"/>
          <p:cNvPicPr>
            <a:picLocks noChangeAspect="1" noChangeArrowheads="1"/>
          </p:cNvPicPr>
          <p:nvPr/>
        </p:nvPicPr>
        <p:blipFill>
          <a:blip r:embed="rId8" cstate="print"/>
          <a:srcRect l="67232" t="17218" r="8163" b="16852"/>
          <a:stretch>
            <a:fillRect/>
          </a:stretch>
        </p:blipFill>
        <p:spPr bwMode="auto">
          <a:xfrm>
            <a:off x="3368732" y="3922020"/>
            <a:ext cx="304800" cy="666750"/>
          </a:xfrm>
          <a:prstGeom prst="rect">
            <a:avLst/>
          </a:prstGeom>
          <a:noFill/>
          <a:ln w="9525">
            <a:noFill/>
            <a:miter lim="800000"/>
            <a:headEnd/>
            <a:tailEnd/>
          </a:ln>
        </p:spPr>
      </p:pic>
      <p:pic>
        <p:nvPicPr>
          <p:cNvPr id="69650" name="Picture 17" descr="BLDEHRHT-06"/>
          <p:cNvPicPr>
            <a:picLocks noChangeAspect="1" noChangeArrowheads="1"/>
          </p:cNvPicPr>
          <p:nvPr/>
        </p:nvPicPr>
        <p:blipFill>
          <a:blip r:embed="rId6" cstate="print"/>
          <a:srcRect l="1071" t="8928" r="952" b="7976"/>
          <a:stretch>
            <a:fillRect/>
          </a:stretch>
        </p:blipFill>
        <p:spPr bwMode="auto">
          <a:xfrm>
            <a:off x="2293994" y="4863408"/>
            <a:ext cx="396875" cy="336550"/>
          </a:xfrm>
          <a:prstGeom prst="rect">
            <a:avLst/>
          </a:prstGeom>
          <a:noFill/>
          <a:ln w="9525">
            <a:noFill/>
            <a:miter lim="800000"/>
            <a:headEnd/>
            <a:tailEnd/>
          </a:ln>
        </p:spPr>
      </p:pic>
      <p:sp>
        <p:nvSpPr>
          <p:cNvPr id="69651" name="Line 18"/>
          <p:cNvSpPr>
            <a:spLocks noChangeShapeType="1"/>
          </p:cNvSpPr>
          <p:nvPr/>
        </p:nvSpPr>
        <p:spPr bwMode="auto">
          <a:xfrm flipH="1">
            <a:off x="1959032" y="3288608"/>
            <a:ext cx="646112" cy="371475"/>
          </a:xfrm>
          <a:prstGeom prst="line">
            <a:avLst/>
          </a:prstGeom>
          <a:noFill/>
          <a:ln w="25400">
            <a:solidFill>
              <a:srgbClr val="808080"/>
            </a:solidFill>
            <a:round/>
            <a:headEnd/>
            <a:tailEnd type="oval" w="sm" len="sm"/>
          </a:ln>
        </p:spPr>
        <p:txBody>
          <a:bodyPr wrap="none" anchor="ctr"/>
          <a:lstStyle/>
          <a:p>
            <a:endParaRPr lang="en-US"/>
          </a:p>
        </p:txBody>
      </p:sp>
      <p:pic>
        <p:nvPicPr>
          <p:cNvPr id="69652" name="Picture 19" descr="BLDEHRHT-06"/>
          <p:cNvPicPr>
            <a:picLocks noChangeAspect="1" noChangeArrowheads="1"/>
          </p:cNvPicPr>
          <p:nvPr/>
        </p:nvPicPr>
        <p:blipFill>
          <a:blip r:embed="rId6" cstate="print"/>
          <a:srcRect l="1071" t="8928" r="952" b="7976"/>
          <a:stretch>
            <a:fillRect/>
          </a:stretch>
        </p:blipFill>
        <p:spPr bwMode="auto">
          <a:xfrm>
            <a:off x="3925944" y="4838008"/>
            <a:ext cx="396875" cy="336550"/>
          </a:xfrm>
          <a:prstGeom prst="rect">
            <a:avLst/>
          </a:prstGeom>
          <a:noFill/>
          <a:ln w="9525">
            <a:noFill/>
            <a:miter lim="800000"/>
            <a:headEnd/>
            <a:tailEnd/>
          </a:ln>
        </p:spPr>
      </p:pic>
      <p:pic>
        <p:nvPicPr>
          <p:cNvPr id="69653" name="Picture 20" descr="hs40_140"/>
          <p:cNvPicPr>
            <a:picLocks noChangeAspect="1" noChangeArrowheads="1"/>
          </p:cNvPicPr>
          <p:nvPr/>
        </p:nvPicPr>
        <p:blipFill>
          <a:blip r:embed="rId7" cstate="print"/>
          <a:srcRect/>
          <a:stretch>
            <a:fillRect/>
          </a:stretch>
        </p:blipFill>
        <p:spPr bwMode="auto">
          <a:xfrm>
            <a:off x="1535169" y="5549208"/>
            <a:ext cx="419100" cy="419100"/>
          </a:xfrm>
          <a:prstGeom prst="rect">
            <a:avLst/>
          </a:prstGeom>
          <a:noFill/>
          <a:ln w="9525">
            <a:noFill/>
            <a:miter lim="800000"/>
            <a:headEnd/>
            <a:tailEnd/>
          </a:ln>
        </p:spPr>
      </p:pic>
      <p:sp>
        <p:nvSpPr>
          <p:cNvPr id="69654" name="Line 21"/>
          <p:cNvSpPr>
            <a:spLocks noChangeShapeType="1"/>
          </p:cNvSpPr>
          <p:nvPr/>
        </p:nvSpPr>
        <p:spPr bwMode="auto">
          <a:xfrm flipH="1">
            <a:off x="1276407" y="4207770"/>
            <a:ext cx="554037" cy="412750"/>
          </a:xfrm>
          <a:prstGeom prst="line">
            <a:avLst/>
          </a:prstGeom>
          <a:noFill/>
          <a:ln w="25400">
            <a:solidFill>
              <a:srgbClr val="808080"/>
            </a:solidFill>
            <a:round/>
            <a:headEnd/>
            <a:tailEnd type="oval" w="sm" len="sm"/>
          </a:ln>
        </p:spPr>
        <p:txBody>
          <a:bodyPr wrap="none" anchor="ctr"/>
          <a:lstStyle/>
          <a:p>
            <a:endParaRPr lang="en-US"/>
          </a:p>
        </p:txBody>
      </p:sp>
      <p:sp>
        <p:nvSpPr>
          <p:cNvPr id="69655" name="Line 22"/>
          <p:cNvSpPr>
            <a:spLocks noChangeShapeType="1"/>
          </p:cNvSpPr>
          <p:nvPr/>
        </p:nvSpPr>
        <p:spPr bwMode="auto">
          <a:xfrm flipH="1" flipV="1">
            <a:off x="1824094" y="4204595"/>
            <a:ext cx="554038" cy="354013"/>
          </a:xfrm>
          <a:prstGeom prst="line">
            <a:avLst/>
          </a:prstGeom>
          <a:noFill/>
          <a:ln w="25400">
            <a:solidFill>
              <a:srgbClr val="808080"/>
            </a:solidFill>
            <a:round/>
            <a:headEnd type="oval" w="sm" len="sm"/>
            <a:tailEnd/>
          </a:ln>
        </p:spPr>
        <p:txBody>
          <a:bodyPr wrap="none" anchor="ctr"/>
          <a:lstStyle/>
          <a:p>
            <a:endParaRPr lang="en-US"/>
          </a:p>
        </p:txBody>
      </p:sp>
      <p:sp>
        <p:nvSpPr>
          <p:cNvPr id="69656" name="Line 23"/>
          <p:cNvSpPr>
            <a:spLocks noChangeShapeType="1"/>
          </p:cNvSpPr>
          <p:nvPr/>
        </p:nvSpPr>
        <p:spPr bwMode="auto">
          <a:xfrm flipH="1">
            <a:off x="844607" y="5049145"/>
            <a:ext cx="384175" cy="293688"/>
          </a:xfrm>
          <a:prstGeom prst="line">
            <a:avLst/>
          </a:prstGeom>
          <a:noFill/>
          <a:ln w="25400">
            <a:solidFill>
              <a:srgbClr val="808080"/>
            </a:solidFill>
            <a:round/>
            <a:headEnd/>
            <a:tailEnd type="oval" w="sm" len="sm"/>
          </a:ln>
        </p:spPr>
        <p:txBody>
          <a:bodyPr wrap="none" anchor="ctr"/>
          <a:lstStyle/>
          <a:p>
            <a:endParaRPr lang="en-US"/>
          </a:p>
        </p:txBody>
      </p:sp>
      <p:sp>
        <p:nvSpPr>
          <p:cNvPr id="69657" name="Line 24"/>
          <p:cNvSpPr>
            <a:spLocks noChangeShapeType="1"/>
          </p:cNvSpPr>
          <p:nvPr/>
        </p:nvSpPr>
        <p:spPr bwMode="auto">
          <a:xfrm flipH="1" flipV="1">
            <a:off x="1260532" y="5071370"/>
            <a:ext cx="490537" cy="261938"/>
          </a:xfrm>
          <a:prstGeom prst="line">
            <a:avLst/>
          </a:prstGeom>
          <a:noFill/>
          <a:ln w="25400">
            <a:solidFill>
              <a:srgbClr val="808080"/>
            </a:solidFill>
            <a:round/>
            <a:headEnd type="oval" w="sm" len="sm"/>
            <a:tailEnd/>
          </a:ln>
        </p:spPr>
        <p:txBody>
          <a:bodyPr wrap="none" anchor="ctr"/>
          <a:lstStyle/>
          <a:p>
            <a:endParaRPr lang="en-US"/>
          </a:p>
        </p:txBody>
      </p:sp>
      <p:sp>
        <p:nvSpPr>
          <p:cNvPr id="69658" name="Rectangle 25"/>
          <p:cNvSpPr>
            <a:spLocks noChangeArrowheads="1"/>
          </p:cNvSpPr>
          <p:nvPr/>
        </p:nvSpPr>
        <p:spPr bwMode="auto">
          <a:xfrm>
            <a:off x="1960619" y="977208"/>
            <a:ext cx="4841875" cy="1708150"/>
          </a:xfrm>
          <a:prstGeom prst="rect">
            <a:avLst/>
          </a:prstGeom>
          <a:solidFill>
            <a:srgbClr val="FFFFFF">
              <a:alpha val="50195"/>
            </a:srgbClr>
          </a:solidFill>
          <a:ln w="9525">
            <a:noFill/>
            <a:miter lim="800000"/>
            <a:headEnd/>
            <a:tailEnd/>
          </a:ln>
        </p:spPr>
        <p:txBody>
          <a:bodyPr wrap="none" anchor="ctr"/>
          <a:lstStyle/>
          <a:p>
            <a:endParaRPr lang="en-US"/>
          </a:p>
        </p:txBody>
      </p:sp>
      <p:sp>
        <p:nvSpPr>
          <p:cNvPr id="69659" name="Line 26"/>
          <p:cNvSpPr>
            <a:spLocks noChangeShapeType="1"/>
          </p:cNvSpPr>
          <p:nvPr/>
        </p:nvSpPr>
        <p:spPr bwMode="auto">
          <a:xfrm flipH="1">
            <a:off x="2852794" y="993083"/>
            <a:ext cx="1571625" cy="1762125"/>
          </a:xfrm>
          <a:prstGeom prst="line">
            <a:avLst/>
          </a:prstGeom>
          <a:noFill/>
          <a:ln w="31750">
            <a:solidFill>
              <a:schemeClr val="bg2"/>
            </a:solidFill>
            <a:round/>
            <a:headEnd/>
            <a:tailEnd type="oval" w="sm" len="sm"/>
          </a:ln>
        </p:spPr>
        <p:txBody>
          <a:bodyPr wrap="none" anchor="ctr"/>
          <a:lstStyle/>
          <a:p>
            <a:endParaRPr lang="en-US"/>
          </a:p>
        </p:txBody>
      </p:sp>
      <p:sp>
        <p:nvSpPr>
          <p:cNvPr id="69660" name="Line 27"/>
          <p:cNvSpPr>
            <a:spLocks noChangeShapeType="1"/>
          </p:cNvSpPr>
          <p:nvPr/>
        </p:nvSpPr>
        <p:spPr bwMode="auto">
          <a:xfrm>
            <a:off x="4446644" y="977208"/>
            <a:ext cx="1639888" cy="1776412"/>
          </a:xfrm>
          <a:prstGeom prst="line">
            <a:avLst/>
          </a:prstGeom>
          <a:noFill/>
          <a:ln w="31750">
            <a:solidFill>
              <a:schemeClr val="bg2"/>
            </a:solidFill>
            <a:round/>
            <a:headEnd/>
            <a:tailEnd type="oval" w="sm" len="sm"/>
          </a:ln>
        </p:spPr>
        <p:txBody>
          <a:bodyPr wrap="none" anchor="ctr"/>
          <a:lstStyle/>
          <a:p>
            <a:endParaRPr lang="en-US"/>
          </a:p>
        </p:txBody>
      </p:sp>
      <p:sp>
        <p:nvSpPr>
          <p:cNvPr id="69661" name="Line 28"/>
          <p:cNvSpPr>
            <a:spLocks noChangeShapeType="1"/>
          </p:cNvSpPr>
          <p:nvPr/>
        </p:nvSpPr>
        <p:spPr bwMode="auto">
          <a:xfrm flipH="1" flipV="1">
            <a:off x="3498907" y="4187133"/>
            <a:ext cx="568325" cy="407987"/>
          </a:xfrm>
          <a:prstGeom prst="line">
            <a:avLst/>
          </a:prstGeom>
          <a:noFill/>
          <a:ln w="25400">
            <a:solidFill>
              <a:srgbClr val="808080"/>
            </a:solidFill>
            <a:round/>
            <a:headEnd type="oval" w="sm" len="sm"/>
            <a:tailEnd/>
          </a:ln>
        </p:spPr>
        <p:txBody>
          <a:bodyPr wrap="none" anchor="ctr"/>
          <a:lstStyle/>
          <a:p>
            <a:endParaRPr lang="en-US"/>
          </a:p>
        </p:txBody>
      </p:sp>
      <p:pic>
        <p:nvPicPr>
          <p:cNvPr id="69662" name="Picture 29" descr="hs40_140"/>
          <p:cNvPicPr>
            <a:picLocks noChangeAspect="1" noChangeArrowheads="1"/>
          </p:cNvPicPr>
          <p:nvPr/>
        </p:nvPicPr>
        <p:blipFill>
          <a:blip r:embed="rId7" cstate="print"/>
          <a:srcRect/>
          <a:stretch>
            <a:fillRect/>
          </a:stretch>
        </p:blipFill>
        <p:spPr bwMode="auto">
          <a:xfrm>
            <a:off x="2547994" y="5555558"/>
            <a:ext cx="419100" cy="419100"/>
          </a:xfrm>
          <a:prstGeom prst="rect">
            <a:avLst/>
          </a:prstGeom>
          <a:noFill/>
          <a:ln w="9525">
            <a:noFill/>
            <a:miter lim="800000"/>
            <a:headEnd/>
            <a:tailEnd/>
          </a:ln>
        </p:spPr>
      </p:pic>
      <p:sp>
        <p:nvSpPr>
          <p:cNvPr id="69663" name="Line 30"/>
          <p:cNvSpPr>
            <a:spLocks noChangeShapeType="1"/>
          </p:cNvSpPr>
          <p:nvPr/>
        </p:nvSpPr>
        <p:spPr bwMode="auto">
          <a:xfrm flipH="1" flipV="1">
            <a:off x="2525769" y="5041208"/>
            <a:ext cx="276225" cy="287337"/>
          </a:xfrm>
          <a:prstGeom prst="line">
            <a:avLst/>
          </a:prstGeom>
          <a:noFill/>
          <a:ln w="25400">
            <a:solidFill>
              <a:srgbClr val="808080"/>
            </a:solidFill>
            <a:round/>
            <a:headEnd type="oval" w="sm" len="sm"/>
            <a:tailEnd/>
          </a:ln>
        </p:spPr>
        <p:txBody>
          <a:bodyPr wrap="none" anchor="ctr"/>
          <a:lstStyle/>
          <a:p>
            <a:endParaRPr lang="en-US"/>
          </a:p>
        </p:txBody>
      </p:sp>
      <p:pic>
        <p:nvPicPr>
          <p:cNvPr id="69664" name="Picture 31" descr="hs40_140"/>
          <p:cNvPicPr>
            <a:picLocks noChangeAspect="1" noChangeArrowheads="1"/>
          </p:cNvPicPr>
          <p:nvPr/>
        </p:nvPicPr>
        <p:blipFill>
          <a:blip r:embed="rId7" cstate="print"/>
          <a:srcRect/>
          <a:stretch>
            <a:fillRect/>
          </a:stretch>
        </p:blipFill>
        <p:spPr bwMode="auto">
          <a:xfrm>
            <a:off x="3486207" y="5598420"/>
            <a:ext cx="419100" cy="419100"/>
          </a:xfrm>
          <a:prstGeom prst="rect">
            <a:avLst/>
          </a:prstGeom>
          <a:noFill/>
          <a:ln w="9525">
            <a:noFill/>
            <a:miter lim="800000"/>
            <a:headEnd/>
            <a:tailEnd/>
          </a:ln>
        </p:spPr>
      </p:pic>
      <p:pic>
        <p:nvPicPr>
          <p:cNvPr id="69665" name="Picture 32" descr="hs40_140"/>
          <p:cNvPicPr>
            <a:picLocks noChangeAspect="1" noChangeArrowheads="1"/>
          </p:cNvPicPr>
          <p:nvPr/>
        </p:nvPicPr>
        <p:blipFill>
          <a:blip r:embed="rId7" cstate="print"/>
          <a:srcRect/>
          <a:stretch>
            <a:fillRect/>
          </a:stretch>
        </p:blipFill>
        <p:spPr bwMode="auto">
          <a:xfrm>
            <a:off x="4735569" y="5595245"/>
            <a:ext cx="419100" cy="419100"/>
          </a:xfrm>
          <a:prstGeom prst="rect">
            <a:avLst/>
          </a:prstGeom>
          <a:noFill/>
          <a:ln w="9525">
            <a:noFill/>
            <a:miter lim="800000"/>
            <a:headEnd/>
            <a:tailEnd/>
          </a:ln>
        </p:spPr>
      </p:pic>
      <p:sp>
        <p:nvSpPr>
          <p:cNvPr id="69666" name="Line 33"/>
          <p:cNvSpPr>
            <a:spLocks noChangeShapeType="1"/>
          </p:cNvSpPr>
          <p:nvPr/>
        </p:nvSpPr>
        <p:spPr bwMode="auto">
          <a:xfrm flipH="1">
            <a:off x="3735444" y="5082483"/>
            <a:ext cx="436563" cy="268287"/>
          </a:xfrm>
          <a:prstGeom prst="line">
            <a:avLst/>
          </a:prstGeom>
          <a:noFill/>
          <a:ln w="25400">
            <a:solidFill>
              <a:srgbClr val="808080"/>
            </a:solidFill>
            <a:round/>
            <a:headEnd/>
            <a:tailEnd type="oval" w="sm" len="sm"/>
          </a:ln>
        </p:spPr>
        <p:txBody>
          <a:bodyPr wrap="none" anchor="ctr"/>
          <a:lstStyle/>
          <a:p>
            <a:endParaRPr lang="en-US"/>
          </a:p>
        </p:txBody>
      </p:sp>
      <p:sp>
        <p:nvSpPr>
          <p:cNvPr id="69667" name="Line 34"/>
          <p:cNvSpPr>
            <a:spLocks noChangeShapeType="1"/>
          </p:cNvSpPr>
          <p:nvPr/>
        </p:nvSpPr>
        <p:spPr bwMode="auto">
          <a:xfrm flipH="1" flipV="1">
            <a:off x="4176769" y="5077720"/>
            <a:ext cx="649288" cy="249238"/>
          </a:xfrm>
          <a:prstGeom prst="line">
            <a:avLst/>
          </a:prstGeom>
          <a:noFill/>
          <a:ln w="25400">
            <a:solidFill>
              <a:srgbClr val="808080"/>
            </a:solidFill>
            <a:round/>
            <a:headEnd type="oval" w="sm" len="sm"/>
            <a:tailEnd/>
          </a:ln>
        </p:spPr>
        <p:txBody>
          <a:bodyPr wrap="none" anchor="ctr"/>
          <a:lstStyle/>
          <a:p>
            <a:endParaRPr lang="en-US"/>
          </a:p>
        </p:txBody>
      </p:sp>
      <p:pic>
        <p:nvPicPr>
          <p:cNvPr id="69668" name="Picture 35" descr="desktop_computer"/>
          <p:cNvPicPr>
            <a:picLocks noChangeAspect="1" noChangeArrowheads="1"/>
          </p:cNvPicPr>
          <p:nvPr/>
        </p:nvPicPr>
        <p:blipFill>
          <a:blip r:embed="rId5" cstate="print"/>
          <a:srcRect l="20645" t="11563" r="19785" b="8646"/>
          <a:stretch>
            <a:fillRect/>
          </a:stretch>
        </p:blipFill>
        <p:spPr bwMode="auto">
          <a:xfrm>
            <a:off x="6461182" y="4155383"/>
            <a:ext cx="336550" cy="465137"/>
          </a:xfrm>
          <a:prstGeom prst="rect">
            <a:avLst/>
          </a:prstGeom>
          <a:noFill/>
          <a:ln w="9525">
            <a:noFill/>
            <a:miter lim="800000"/>
            <a:headEnd/>
            <a:tailEnd/>
          </a:ln>
        </p:spPr>
      </p:pic>
      <p:sp>
        <p:nvSpPr>
          <p:cNvPr id="69669" name="Line 36"/>
          <p:cNvSpPr>
            <a:spLocks noChangeShapeType="1"/>
          </p:cNvSpPr>
          <p:nvPr/>
        </p:nvSpPr>
        <p:spPr bwMode="auto">
          <a:xfrm>
            <a:off x="6275444" y="3212408"/>
            <a:ext cx="315913" cy="463550"/>
          </a:xfrm>
          <a:prstGeom prst="line">
            <a:avLst/>
          </a:prstGeom>
          <a:noFill/>
          <a:ln w="25400">
            <a:solidFill>
              <a:srgbClr val="808080"/>
            </a:solidFill>
            <a:round/>
            <a:headEnd/>
            <a:tailEnd type="oval" w="sm" len="sm"/>
          </a:ln>
        </p:spPr>
        <p:txBody>
          <a:bodyPr wrap="none" anchor="ctr"/>
          <a:lstStyle/>
          <a:p>
            <a:endParaRPr lang="en-US"/>
          </a:p>
        </p:txBody>
      </p:sp>
      <p:sp>
        <p:nvSpPr>
          <p:cNvPr id="69670" name="Line 37"/>
          <p:cNvSpPr>
            <a:spLocks noChangeShapeType="1"/>
          </p:cNvSpPr>
          <p:nvPr/>
        </p:nvSpPr>
        <p:spPr bwMode="auto">
          <a:xfrm flipH="1">
            <a:off x="5538844" y="3217170"/>
            <a:ext cx="393700" cy="463550"/>
          </a:xfrm>
          <a:prstGeom prst="line">
            <a:avLst/>
          </a:prstGeom>
          <a:noFill/>
          <a:ln w="25400">
            <a:solidFill>
              <a:srgbClr val="808080"/>
            </a:solidFill>
            <a:round/>
            <a:headEnd/>
            <a:tailEnd type="oval" w="sm" len="sm"/>
          </a:ln>
        </p:spPr>
        <p:txBody>
          <a:bodyPr wrap="none" anchor="ctr"/>
          <a:lstStyle/>
          <a:p>
            <a:endParaRPr lang="en-US"/>
          </a:p>
        </p:txBody>
      </p:sp>
      <p:sp>
        <p:nvSpPr>
          <p:cNvPr id="69671" name="Freeform 38"/>
          <p:cNvSpPr>
            <a:spLocks/>
          </p:cNvSpPr>
          <p:nvPr/>
        </p:nvSpPr>
        <p:spPr bwMode="auto">
          <a:xfrm>
            <a:off x="714432" y="902595"/>
            <a:ext cx="5575300" cy="4816475"/>
          </a:xfrm>
          <a:custGeom>
            <a:avLst/>
            <a:gdLst>
              <a:gd name="T0" fmla="*/ 0 w 3512"/>
              <a:gd name="T1" fmla="*/ 3034 h 3034"/>
              <a:gd name="T2" fmla="*/ 335 w 3512"/>
              <a:gd name="T3" fmla="*/ 2615 h 3034"/>
              <a:gd name="T4" fmla="*/ 521 w 3512"/>
              <a:gd name="T5" fmla="*/ 2217 h 3034"/>
              <a:gd name="T6" fmla="*/ 776 w 3512"/>
              <a:gd name="T7" fmla="*/ 1755 h 3034"/>
              <a:gd name="T8" fmla="*/ 1307 w 3512"/>
              <a:gd name="T9" fmla="*/ 1484 h 3034"/>
              <a:gd name="T10" fmla="*/ 2347 w 3512"/>
              <a:gd name="T11" fmla="*/ 19 h 3034"/>
              <a:gd name="T12" fmla="*/ 3399 w 3512"/>
              <a:gd name="T13" fmla="*/ 1367 h 3034"/>
              <a:gd name="T14" fmla="*/ 3027 w 3512"/>
              <a:gd name="T15" fmla="*/ 2127 h 3034"/>
              <a:gd name="T16" fmla="*/ 0 60000 65536"/>
              <a:gd name="T17" fmla="*/ 0 60000 65536"/>
              <a:gd name="T18" fmla="*/ 0 60000 65536"/>
              <a:gd name="T19" fmla="*/ 0 60000 65536"/>
              <a:gd name="T20" fmla="*/ 0 60000 65536"/>
              <a:gd name="T21" fmla="*/ 0 60000 65536"/>
              <a:gd name="T22" fmla="*/ 0 60000 65536"/>
              <a:gd name="T23" fmla="*/ 0 60000 65536"/>
              <a:gd name="T24" fmla="*/ 0 w 3512"/>
              <a:gd name="T25" fmla="*/ 0 h 3034"/>
              <a:gd name="T26" fmla="*/ 3512 w 3512"/>
              <a:gd name="T27" fmla="*/ 3034 h 30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12" h="3034">
                <a:moveTo>
                  <a:pt x="0" y="3034"/>
                </a:moveTo>
                <a:cubicBezTo>
                  <a:pt x="124" y="2892"/>
                  <a:pt x="248" y="2751"/>
                  <a:pt x="335" y="2615"/>
                </a:cubicBezTo>
                <a:cubicBezTo>
                  <a:pt x="422" y="2479"/>
                  <a:pt x="448" y="2360"/>
                  <a:pt x="521" y="2217"/>
                </a:cubicBezTo>
                <a:cubicBezTo>
                  <a:pt x="594" y="2074"/>
                  <a:pt x="645" y="1877"/>
                  <a:pt x="776" y="1755"/>
                </a:cubicBezTo>
                <a:cubicBezTo>
                  <a:pt x="907" y="1633"/>
                  <a:pt x="1045" y="1773"/>
                  <a:pt x="1307" y="1484"/>
                </a:cubicBezTo>
                <a:cubicBezTo>
                  <a:pt x="1569" y="1195"/>
                  <a:pt x="1998" y="38"/>
                  <a:pt x="2347" y="19"/>
                </a:cubicBezTo>
                <a:cubicBezTo>
                  <a:pt x="2696" y="0"/>
                  <a:pt x="3286" y="1016"/>
                  <a:pt x="3399" y="1367"/>
                </a:cubicBezTo>
                <a:cubicBezTo>
                  <a:pt x="3512" y="1718"/>
                  <a:pt x="3269" y="1922"/>
                  <a:pt x="3027" y="2127"/>
                </a:cubicBezTo>
              </a:path>
            </a:pathLst>
          </a:custGeom>
          <a:noFill/>
          <a:ln w="28575" cap="flat" cmpd="sng">
            <a:solidFill>
              <a:srgbClr val="FF0000"/>
            </a:solidFill>
            <a:prstDash val="solid"/>
            <a:round/>
            <a:headEnd type="oval" w="sm" len="sm"/>
            <a:tailEnd type="oval" w="sm" len="sm"/>
          </a:ln>
        </p:spPr>
        <p:txBody>
          <a:bodyPr wrap="none" anchor="ctr"/>
          <a:lstStyle/>
          <a:p>
            <a:endParaRPr lang="en-US"/>
          </a:p>
        </p:txBody>
      </p:sp>
      <p:sp>
        <p:nvSpPr>
          <p:cNvPr id="69672" name="Oval 39"/>
          <p:cNvSpPr>
            <a:spLocks noChangeArrowheads="1"/>
          </p:cNvSpPr>
          <p:nvPr/>
        </p:nvSpPr>
        <p:spPr bwMode="auto">
          <a:xfrm>
            <a:off x="804919" y="5680970"/>
            <a:ext cx="277813" cy="312738"/>
          </a:xfrm>
          <a:prstGeom prst="ellipse">
            <a:avLst/>
          </a:prstGeom>
          <a:solidFill>
            <a:srgbClr val="FFFF00"/>
          </a:solidFill>
          <a:ln w="9525">
            <a:solidFill>
              <a:schemeClr val="tx1"/>
            </a:solidFill>
            <a:round/>
            <a:headEnd/>
            <a:tailEnd/>
          </a:ln>
        </p:spPr>
        <p:txBody>
          <a:bodyPr wrap="none" anchor="ctr"/>
          <a:lstStyle/>
          <a:p>
            <a:r>
              <a:rPr lang="en-US" sz="1000">
                <a:latin typeface="Times New Roman" pitchFamily="18" charset="0"/>
                <a:cs typeface="Arial" charset="0"/>
              </a:rPr>
              <a:t>Replica</a:t>
            </a:r>
          </a:p>
          <a:p>
            <a:r>
              <a:rPr lang="en-US" sz="1000">
                <a:latin typeface="Times New Roman" pitchFamily="18" charset="0"/>
                <a:cs typeface="Arial" charset="0"/>
              </a:rPr>
              <a:t>1</a:t>
            </a:r>
            <a:endParaRPr lang="en-US" sz="1400">
              <a:latin typeface="Times New Roman" pitchFamily="18" charset="0"/>
              <a:cs typeface="Arial" charset="0"/>
            </a:endParaRPr>
          </a:p>
        </p:txBody>
      </p:sp>
      <p:sp>
        <p:nvSpPr>
          <p:cNvPr id="69673" name="Oval 40"/>
          <p:cNvSpPr>
            <a:spLocks noChangeArrowheads="1"/>
          </p:cNvSpPr>
          <p:nvPr/>
        </p:nvSpPr>
        <p:spPr bwMode="auto">
          <a:xfrm>
            <a:off x="5259444" y="4457008"/>
            <a:ext cx="379413" cy="347662"/>
          </a:xfrm>
          <a:prstGeom prst="ellipse">
            <a:avLst/>
          </a:prstGeom>
          <a:solidFill>
            <a:srgbClr val="FFCC99"/>
          </a:solidFill>
          <a:ln w="9525">
            <a:solidFill>
              <a:schemeClr val="tx1"/>
            </a:solidFill>
            <a:round/>
            <a:headEnd/>
            <a:tailEnd/>
          </a:ln>
        </p:spPr>
        <p:txBody>
          <a:bodyPr wrap="none" anchor="ctr"/>
          <a:lstStyle/>
          <a:p>
            <a:r>
              <a:rPr lang="en-US" sz="1200">
                <a:latin typeface="Times New Roman" pitchFamily="18" charset="0"/>
                <a:cs typeface="Arial" charset="0"/>
              </a:rPr>
              <a:t>Primary</a:t>
            </a:r>
          </a:p>
        </p:txBody>
      </p:sp>
      <p:sp>
        <p:nvSpPr>
          <p:cNvPr id="69674" name="Oval 41"/>
          <p:cNvSpPr>
            <a:spLocks noChangeArrowheads="1"/>
          </p:cNvSpPr>
          <p:nvPr/>
        </p:nvSpPr>
        <p:spPr bwMode="auto">
          <a:xfrm>
            <a:off x="3822757" y="5638108"/>
            <a:ext cx="277812" cy="312737"/>
          </a:xfrm>
          <a:prstGeom prst="ellipse">
            <a:avLst/>
          </a:prstGeom>
          <a:solidFill>
            <a:srgbClr val="FFFF00"/>
          </a:solidFill>
          <a:ln w="9525">
            <a:solidFill>
              <a:schemeClr val="tx1"/>
            </a:solidFill>
            <a:round/>
            <a:headEnd/>
            <a:tailEnd/>
          </a:ln>
        </p:spPr>
        <p:txBody>
          <a:bodyPr wrap="none" anchor="ctr"/>
          <a:lstStyle/>
          <a:p>
            <a:r>
              <a:rPr lang="en-US" sz="1000">
                <a:latin typeface="Times New Roman" pitchFamily="18" charset="0"/>
                <a:cs typeface="Arial" charset="0"/>
              </a:rPr>
              <a:t>Replica</a:t>
            </a:r>
          </a:p>
          <a:p>
            <a:r>
              <a:rPr lang="en-US" sz="1000">
                <a:latin typeface="Times New Roman" pitchFamily="18" charset="0"/>
                <a:cs typeface="Arial" charset="0"/>
              </a:rPr>
              <a:t>2</a:t>
            </a:r>
            <a:endParaRPr lang="en-US" sz="1400">
              <a:latin typeface="Times New Roman" pitchFamily="18" charset="0"/>
              <a:cs typeface="Arial" charset="0"/>
            </a:endParaRPr>
          </a:p>
        </p:txBody>
      </p:sp>
      <p:sp>
        <p:nvSpPr>
          <p:cNvPr id="69675" name="Oval 42"/>
          <p:cNvSpPr>
            <a:spLocks noChangeArrowheads="1"/>
          </p:cNvSpPr>
          <p:nvPr/>
        </p:nvSpPr>
        <p:spPr bwMode="auto">
          <a:xfrm>
            <a:off x="2881369" y="5626995"/>
            <a:ext cx="277813" cy="312738"/>
          </a:xfrm>
          <a:prstGeom prst="ellipse">
            <a:avLst/>
          </a:prstGeom>
          <a:solidFill>
            <a:srgbClr val="FFFF00"/>
          </a:solidFill>
          <a:ln w="9525">
            <a:solidFill>
              <a:schemeClr val="tx1"/>
            </a:solidFill>
            <a:round/>
            <a:headEnd/>
            <a:tailEnd/>
          </a:ln>
        </p:spPr>
        <p:txBody>
          <a:bodyPr wrap="none" anchor="ctr"/>
          <a:lstStyle/>
          <a:p>
            <a:r>
              <a:rPr lang="en-US" sz="1000">
                <a:latin typeface="Times New Roman" pitchFamily="18" charset="0"/>
                <a:cs typeface="Arial" charset="0"/>
              </a:rPr>
              <a:t>Replica</a:t>
            </a:r>
          </a:p>
          <a:p>
            <a:r>
              <a:rPr lang="en-US" sz="1000">
                <a:latin typeface="Times New Roman" pitchFamily="18" charset="0"/>
                <a:cs typeface="Arial" charset="0"/>
              </a:rPr>
              <a:t>3</a:t>
            </a:r>
            <a:endParaRPr lang="en-US" sz="1400">
              <a:latin typeface="Times New Roman" pitchFamily="18" charset="0"/>
              <a:cs typeface="Arial" charset="0"/>
            </a:endParaRPr>
          </a:p>
        </p:txBody>
      </p:sp>
      <p:sp>
        <p:nvSpPr>
          <p:cNvPr id="1596459" name="Text Box 43"/>
          <p:cNvSpPr txBox="1">
            <a:spLocks noChangeArrowheads="1"/>
          </p:cNvSpPr>
          <p:nvPr/>
        </p:nvSpPr>
        <p:spPr bwMode="auto">
          <a:xfrm>
            <a:off x="98482" y="3974408"/>
            <a:ext cx="1196975" cy="457200"/>
          </a:xfrm>
          <a:prstGeom prst="rect">
            <a:avLst/>
          </a:prstGeom>
          <a:noFill/>
          <a:ln w="9525">
            <a:noFill/>
            <a:miter lim="800000"/>
            <a:headEnd/>
            <a:tailEnd/>
          </a:ln>
          <a:effectLst/>
        </p:spPr>
        <p:txBody>
          <a:bodyPr anchor="ctr">
            <a:spAutoFit/>
          </a:bodyPr>
          <a:lstStyle/>
          <a:p>
            <a:pPr>
              <a:spcBef>
                <a:spcPct val="50000"/>
              </a:spcBef>
              <a:defRPr/>
            </a:pPr>
            <a:r>
              <a:rPr lang="en-US" sz="1200">
                <a:solidFill>
                  <a:srgbClr val="FF0000"/>
                </a:solidFill>
                <a:effectLst>
                  <a:outerShdw blurRad="38100" dist="38100" dir="2700000" algn="tl">
                    <a:srgbClr val="C0C0C0"/>
                  </a:outerShdw>
                </a:effectLst>
                <a:latin typeface="Times New Roman" pitchFamily="18" charset="0"/>
                <a:cs typeface="Arial" charset="0"/>
              </a:rPr>
              <a:t>Composite Distance</a:t>
            </a:r>
          </a:p>
        </p:txBody>
      </p:sp>
      <p:sp>
        <p:nvSpPr>
          <p:cNvPr id="69677" name="Line 44"/>
          <p:cNvSpPr>
            <a:spLocks noChangeShapeType="1"/>
          </p:cNvSpPr>
          <p:nvPr/>
        </p:nvSpPr>
        <p:spPr bwMode="auto">
          <a:xfrm>
            <a:off x="1001769" y="4210945"/>
            <a:ext cx="631825" cy="0"/>
          </a:xfrm>
          <a:prstGeom prst="line">
            <a:avLst/>
          </a:prstGeom>
          <a:noFill/>
          <a:ln w="9525">
            <a:solidFill>
              <a:srgbClr val="FF0000"/>
            </a:solidFill>
            <a:round/>
            <a:headEnd/>
            <a:tailEnd/>
          </a:ln>
        </p:spPr>
        <p:txBody>
          <a:bodyPr wrap="none" anchor="ctr"/>
          <a:lstStyle/>
          <a:p>
            <a:endParaRPr lang="en-US"/>
          </a:p>
        </p:txBody>
      </p:sp>
      <p:sp>
        <p:nvSpPr>
          <p:cNvPr id="1596461" name="Text Box 45"/>
          <p:cNvSpPr txBox="1">
            <a:spLocks noChangeArrowheads="1"/>
          </p:cNvSpPr>
          <p:nvPr/>
        </p:nvSpPr>
        <p:spPr bwMode="auto">
          <a:xfrm>
            <a:off x="408044" y="529997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Blade30</a:t>
            </a:r>
          </a:p>
        </p:txBody>
      </p:sp>
      <p:sp>
        <p:nvSpPr>
          <p:cNvPr id="1596462" name="Text Box 46"/>
          <p:cNvSpPr txBox="1">
            <a:spLocks noChangeArrowheads="1"/>
          </p:cNvSpPr>
          <p:nvPr/>
        </p:nvSpPr>
        <p:spPr bwMode="auto">
          <a:xfrm>
            <a:off x="5135619" y="3688658"/>
            <a:ext cx="893763" cy="517525"/>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Node1</a:t>
            </a:r>
          </a:p>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(blade31)</a:t>
            </a:r>
          </a:p>
        </p:txBody>
      </p:sp>
      <p:sp>
        <p:nvSpPr>
          <p:cNvPr id="1596463" name="Text Box 47"/>
          <p:cNvSpPr txBox="1">
            <a:spLocks noChangeArrowheads="1"/>
          </p:cNvSpPr>
          <p:nvPr/>
        </p:nvSpPr>
        <p:spPr bwMode="auto">
          <a:xfrm>
            <a:off x="5291194" y="2698058"/>
            <a:ext cx="161607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DataCenter2_SRG</a:t>
            </a:r>
          </a:p>
        </p:txBody>
      </p:sp>
      <p:sp>
        <p:nvSpPr>
          <p:cNvPr id="1596464" name="Text Box 48"/>
          <p:cNvSpPr txBox="1">
            <a:spLocks noChangeArrowheads="1"/>
          </p:cNvSpPr>
          <p:nvPr/>
        </p:nvSpPr>
        <p:spPr bwMode="auto">
          <a:xfrm>
            <a:off x="1963794" y="2723458"/>
            <a:ext cx="161607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DataCenter1_SRG</a:t>
            </a:r>
          </a:p>
        </p:txBody>
      </p:sp>
      <p:sp>
        <p:nvSpPr>
          <p:cNvPr id="1596465" name="Text Box 49"/>
          <p:cNvSpPr txBox="1">
            <a:spLocks noChangeArrowheads="1"/>
          </p:cNvSpPr>
          <p:nvPr/>
        </p:nvSpPr>
        <p:spPr bwMode="auto">
          <a:xfrm>
            <a:off x="1311332" y="3628333"/>
            <a:ext cx="1122362"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Rack1_SRG</a:t>
            </a:r>
          </a:p>
        </p:txBody>
      </p:sp>
      <p:sp>
        <p:nvSpPr>
          <p:cNvPr id="69683" name="Freeform 50"/>
          <p:cNvSpPr>
            <a:spLocks/>
          </p:cNvSpPr>
          <p:nvPr/>
        </p:nvSpPr>
        <p:spPr bwMode="auto">
          <a:xfrm>
            <a:off x="1684394" y="4101408"/>
            <a:ext cx="1208088" cy="1576387"/>
          </a:xfrm>
          <a:custGeom>
            <a:avLst/>
            <a:gdLst>
              <a:gd name="T0" fmla="*/ 685 w 761"/>
              <a:gd name="T1" fmla="*/ 993 h 993"/>
              <a:gd name="T2" fmla="*/ 727 w 761"/>
              <a:gd name="T3" fmla="*/ 781 h 993"/>
              <a:gd name="T4" fmla="*/ 483 w 761"/>
              <a:gd name="T5" fmla="*/ 531 h 993"/>
              <a:gd name="T6" fmla="*/ 430 w 761"/>
              <a:gd name="T7" fmla="*/ 287 h 993"/>
              <a:gd name="T8" fmla="*/ 0 w 761"/>
              <a:gd name="T9" fmla="*/ 0 h 993"/>
              <a:gd name="T10" fmla="*/ 0 60000 65536"/>
              <a:gd name="T11" fmla="*/ 0 60000 65536"/>
              <a:gd name="T12" fmla="*/ 0 60000 65536"/>
              <a:gd name="T13" fmla="*/ 0 60000 65536"/>
              <a:gd name="T14" fmla="*/ 0 60000 65536"/>
              <a:gd name="T15" fmla="*/ 0 w 761"/>
              <a:gd name="T16" fmla="*/ 0 h 993"/>
              <a:gd name="T17" fmla="*/ 761 w 761"/>
              <a:gd name="T18" fmla="*/ 993 h 993"/>
            </a:gdLst>
            <a:ahLst/>
            <a:cxnLst>
              <a:cxn ang="T10">
                <a:pos x="T0" y="T1"/>
              </a:cxn>
              <a:cxn ang="T11">
                <a:pos x="T2" y="T3"/>
              </a:cxn>
              <a:cxn ang="T12">
                <a:pos x="T4" y="T5"/>
              </a:cxn>
              <a:cxn ang="T13">
                <a:pos x="T6" y="T7"/>
              </a:cxn>
              <a:cxn ang="T14">
                <a:pos x="T8" y="T9"/>
              </a:cxn>
            </a:cxnLst>
            <a:rect l="T15" t="T16" r="T17" b="T18"/>
            <a:pathLst>
              <a:path w="761" h="993">
                <a:moveTo>
                  <a:pt x="685" y="993"/>
                </a:moveTo>
                <a:cubicBezTo>
                  <a:pt x="723" y="925"/>
                  <a:pt x="761" y="858"/>
                  <a:pt x="727" y="781"/>
                </a:cubicBezTo>
                <a:cubicBezTo>
                  <a:pt x="693" y="704"/>
                  <a:pt x="532" y="613"/>
                  <a:pt x="483" y="531"/>
                </a:cubicBezTo>
                <a:cubicBezTo>
                  <a:pt x="434" y="449"/>
                  <a:pt x="510" y="375"/>
                  <a:pt x="430" y="287"/>
                </a:cubicBezTo>
                <a:cubicBezTo>
                  <a:pt x="350" y="199"/>
                  <a:pt x="175" y="99"/>
                  <a:pt x="0" y="0"/>
                </a:cubicBezTo>
              </a:path>
            </a:pathLst>
          </a:custGeom>
          <a:noFill/>
          <a:ln w="28575" cap="flat" cmpd="sng">
            <a:solidFill>
              <a:srgbClr val="FF0000"/>
            </a:solidFill>
            <a:prstDash val="solid"/>
            <a:round/>
            <a:headEnd type="oval" w="sm" len="sm"/>
            <a:tailEnd/>
          </a:ln>
        </p:spPr>
        <p:txBody>
          <a:bodyPr wrap="none" anchor="ctr"/>
          <a:lstStyle/>
          <a:p>
            <a:endParaRPr lang="en-US"/>
          </a:p>
        </p:txBody>
      </p:sp>
      <p:sp>
        <p:nvSpPr>
          <p:cNvPr id="69684" name="Freeform 51"/>
          <p:cNvSpPr>
            <a:spLocks/>
          </p:cNvSpPr>
          <p:nvPr/>
        </p:nvSpPr>
        <p:spPr bwMode="auto">
          <a:xfrm>
            <a:off x="2855969" y="3182245"/>
            <a:ext cx="1371600" cy="2503488"/>
          </a:xfrm>
          <a:custGeom>
            <a:avLst/>
            <a:gdLst>
              <a:gd name="T0" fmla="*/ 542 w 864"/>
              <a:gd name="T1" fmla="*/ 1577 h 1577"/>
              <a:gd name="T2" fmla="*/ 552 w 864"/>
              <a:gd name="T3" fmla="*/ 1360 h 1577"/>
              <a:gd name="T4" fmla="*/ 828 w 864"/>
              <a:gd name="T5" fmla="*/ 1195 h 1577"/>
              <a:gd name="T6" fmla="*/ 770 w 864"/>
              <a:gd name="T7" fmla="*/ 908 h 1577"/>
              <a:gd name="T8" fmla="*/ 409 w 864"/>
              <a:gd name="T9" fmla="*/ 643 h 1577"/>
              <a:gd name="T10" fmla="*/ 377 w 864"/>
              <a:gd name="T11" fmla="*/ 292 h 1577"/>
              <a:gd name="T12" fmla="*/ 0 w 864"/>
              <a:gd name="T13" fmla="*/ 0 h 1577"/>
              <a:gd name="T14" fmla="*/ 0 60000 65536"/>
              <a:gd name="T15" fmla="*/ 0 60000 65536"/>
              <a:gd name="T16" fmla="*/ 0 60000 65536"/>
              <a:gd name="T17" fmla="*/ 0 60000 65536"/>
              <a:gd name="T18" fmla="*/ 0 60000 65536"/>
              <a:gd name="T19" fmla="*/ 0 60000 65536"/>
              <a:gd name="T20" fmla="*/ 0 60000 65536"/>
              <a:gd name="T21" fmla="*/ 0 w 864"/>
              <a:gd name="T22" fmla="*/ 0 h 1577"/>
              <a:gd name="T23" fmla="*/ 864 w 864"/>
              <a:gd name="T24" fmla="*/ 1577 h 15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1577">
                <a:moveTo>
                  <a:pt x="542" y="1577"/>
                </a:moveTo>
                <a:cubicBezTo>
                  <a:pt x="523" y="1500"/>
                  <a:pt x="504" y="1424"/>
                  <a:pt x="552" y="1360"/>
                </a:cubicBezTo>
                <a:cubicBezTo>
                  <a:pt x="600" y="1296"/>
                  <a:pt x="792" y="1270"/>
                  <a:pt x="828" y="1195"/>
                </a:cubicBezTo>
                <a:cubicBezTo>
                  <a:pt x="864" y="1120"/>
                  <a:pt x="840" y="1000"/>
                  <a:pt x="770" y="908"/>
                </a:cubicBezTo>
                <a:cubicBezTo>
                  <a:pt x="700" y="816"/>
                  <a:pt x="474" y="746"/>
                  <a:pt x="409" y="643"/>
                </a:cubicBezTo>
                <a:cubicBezTo>
                  <a:pt x="344" y="540"/>
                  <a:pt x="445" y="399"/>
                  <a:pt x="377" y="292"/>
                </a:cubicBezTo>
                <a:cubicBezTo>
                  <a:pt x="309" y="185"/>
                  <a:pt x="154" y="92"/>
                  <a:pt x="0" y="0"/>
                </a:cubicBezTo>
              </a:path>
            </a:pathLst>
          </a:custGeom>
          <a:noFill/>
          <a:ln w="28575" cap="flat" cmpd="sng">
            <a:solidFill>
              <a:srgbClr val="FF0000"/>
            </a:solidFill>
            <a:prstDash val="solid"/>
            <a:round/>
            <a:headEnd type="oval" w="sm" len="sm"/>
            <a:tailEnd/>
          </a:ln>
        </p:spPr>
        <p:txBody>
          <a:bodyPr wrap="none" anchor="ctr"/>
          <a:lstStyle/>
          <a:p>
            <a:endParaRPr lang="en-US"/>
          </a:p>
        </p:txBody>
      </p:sp>
      <p:sp>
        <p:nvSpPr>
          <p:cNvPr id="1596468" name="Text Box 52"/>
          <p:cNvSpPr txBox="1">
            <a:spLocks noChangeArrowheads="1"/>
          </p:cNvSpPr>
          <p:nvPr/>
        </p:nvSpPr>
        <p:spPr bwMode="auto">
          <a:xfrm>
            <a:off x="2992494" y="3628333"/>
            <a:ext cx="1122363"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Rack2_SRG</a:t>
            </a:r>
          </a:p>
        </p:txBody>
      </p:sp>
      <p:sp>
        <p:nvSpPr>
          <p:cNvPr id="1596469" name="Text Box 53"/>
          <p:cNvSpPr txBox="1">
            <a:spLocks noChangeArrowheads="1"/>
          </p:cNvSpPr>
          <p:nvPr/>
        </p:nvSpPr>
        <p:spPr bwMode="auto">
          <a:xfrm>
            <a:off x="3616382" y="4580833"/>
            <a:ext cx="1111250"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Shelf1_SRG</a:t>
            </a:r>
          </a:p>
        </p:txBody>
      </p:sp>
      <p:sp>
        <p:nvSpPr>
          <p:cNvPr id="1596470" name="Text Box 54"/>
          <p:cNvSpPr txBox="1">
            <a:spLocks noChangeArrowheads="1"/>
          </p:cNvSpPr>
          <p:nvPr/>
        </p:nvSpPr>
        <p:spPr bwMode="auto">
          <a:xfrm>
            <a:off x="1903469" y="4561783"/>
            <a:ext cx="1111250"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Shelf2_SRG</a:t>
            </a:r>
          </a:p>
        </p:txBody>
      </p:sp>
      <p:sp>
        <p:nvSpPr>
          <p:cNvPr id="1596471" name="Text Box 55"/>
          <p:cNvSpPr txBox="1">
            <a:spLocks noChangeArrowheads="1"/>
          </p:cNvSpPr>
          <p:nvPr/>
        </p:nvSpPr>
        <p:spPr bwMode="auto">
          <a:xfrm>
            <a:off x="2379719" y="529997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Blade29</a:t>
            </a:r>
          </a:p>
        </p:txBody>
      </p:sp>
      <p:sp>
        <p:nvSpPr>
          <p:cNvPr id="1596472" name="Text Box 56"/>
          <p:cNvSpPr txBox="1">
            <a:spLocks noChangeArrowheads="1"/>
          </p:cNvSpPr>
          <p:nvPr/>
        </p:nvSpPr>
        <p:spPr bwMode="auto">
          <a:xfrm>
            <a:off x="3351269" y="5299970"/>
            <a:ext cx="796925" cy="304800"/>
          </a:xfrm>
          <a:prstGeom prst="rect">
            <a:avLst/>
          </a:prstGeom>
          <a:noFill/>
          <a:ln w="9525">
            <a:noFill/>
            <a:miter lim="800000"/>
            <a:headEnd/>
            <a:tailEnd/>
          </a:ln>
          <a:effectLst/>
        </p:spPr>
        <p:txBody>
          <a:bodyPr wrap="none" anchor="ctr">
            <a:spAutoFit/>
          </a:bodyPr>
          <a:lstStyle/>
          <a:p>
            <a:pPr>
              <a:defRPr/>
            </a:pPr>
            <a:r>
              <a:rPr lang="en-US" sz="1400">
                <a:solidFill>
                  <a:srgbClr val="0000CC"/>
                </a:solidFill>
                <a:effectLst>
                  <a:outerShdw blurRad="38100" dist="38100" dir="2700000" algn="tl">
                    <a:srgbClr val="C0C0C0"/>
                  </a:outerShdw>
                </a:effectLst>
                <a:latin typeface="Times New Roman" pitchFamily="18" charset="0"/>
                <a:cs typeface="Arial" charset="0"/>
              </a:rPr>
              <a:t>Blade33</a:t>
            </a:r>
          </a:p>
        </p:txBody>
      </p:sp>
      <p:sp>
        <p:nvSpPr>
          <p:cNvPr id="69690" name="Rectangle 57"/>
          <p:cNvSpPr>
            <a:spLocks noGrp="1" noChangeArrowheads="1"/>
          </p:cNvSpPr>
          <p:nvPr>
            <p:ph type="title"/>
          </p:nvPr>
        </p:nvSpPr>
        <p:spPr>
          <a:xfrm>
            <a:off x="228600" y="76200"/>
            <a:ext cx="8686800" cy="387350"/>
          </a:xfrm>
          <a:noFill/>
        </p:spPr>
        <p:txBody>
          <a:bodyPr lIns="92075" tIns="46038" rIns="92075" bIns="46038"/>
          <a:lstStyle/>
          <a:p>
            <a:pPr eaLnBrk="1" hangingPunct="1"/>
            <a:r>
              <a:rPr lang="en-US" smtClean="0"/>
              <a:t>Example: Automated Component Placement</a:t>
            </a:r>
          </a:p>
        </p:txBody>
      </p:sp>
      <p:sp>
        <p:nvSpPr>
          <p:cNvPr id="59" name="Rectangle 8"/>
          <p:cNvSpPr>
            <a:spLocks noChangeArrowheads="1"/>
          </p:cNvSpPr>
          <p:nvPr/>
        </p:nvSpPr>
        <p:spPr bwMode="auto">
          <a:xfrm>
            <a:off x="5599416" y="4942710"/>
            <a:ext cx="3411020" cy="1323439"/>
          </a:xfrm>
          <a:prstGeom prst="rect">
            <a:avLst/>
          </a:prstGeom>
          <a:solidFill>
            <a:srgbClr val="FFFF66"/>
          </a:solidFill>
          <a:ln w="3175">
            <a:solidFill>
              <a:schemeClr val="tx1"/>
            </a:solidFill>
            <a:miter lim="800000"/>
            <a:headEnd/>
            <a:tailEnd/>
          </a:ln>
        </p:spPr>
        <p:txBody>
          <a:bodyPr wrap="square">
            <a:spAutoFit/>
          </a:bodyPr>
          <a:lstStyle/>
          <a:p>
            <a:pPr algn="l" eaLnBrk="1" hangingPunct="1"/>
            <a:r>
              <a:rPr lang="en-US" altLang="zh-CN" sz="2000" b="0" dirty="0" smtClean="0">
                <a:ea typeface="宋体" pitchFamily="2" charset="-122"/>
              </a:rPr>
              <a:t>Advanced placement combining FT and RT along with resource minimization available.</a:t>
            </a:r>
            <a:endParaRPr lang="en-US" sz="2000" b="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ChangeArrowheads="1"/>
          </p:cNvSpPr>
          <p:nvPr>
            <p:ph type="ctrTitle"/>
          </p:nvPr>
        </p:nvSpPr>
        <p:spPr/>
        <p:txBody>
          <a:bodyPr/>
          <a:lstStyle/>
          <a:p>
            <a:pPr eaLnBrk="1" hangingPunct="1"/>
            <a:r>
              <a:rPr lang="en-US" dirty="0" smtClean="0"/>
              <a:t>Part 6</a:t>
            </a:r>
            <a:br>
              <a:rPr lang="en-US" dirty="0" smtClean="0"/>
            </a:br>
            <a:r>
              <a:rPr lang="en-US" dirty="0" smtClean="0"/>
              <a:t>Configuring Middleware for DRE Systems</a:t>
            </a:r>
          </a:p>
        </p:txBody>
      </p:sp>
      <p:sp>
        <p:nvSpPr>
          <p:cNvPr id="14340" name="Rectangle 5"/>
          <p:cNvSpPr>
            <a:spLocks noGrp="1" noChangeArrowheads="1"/>
          </p:cNvSpPr>
          <p:nvPr>
            <p:ph type="subTitle" idx="4294967295"/>
          </p:nvPr>
        </p:nvSpPr>
        <p:spPr>
          <a:xfrm>
            <a:off x="1516063" y="2116138"/>
            <a:ext cx="6400800" cy="1752600"/>
          </a:xfrm>
          <a:noFill/>
        </p:spPr>
        <p:txBody>
          <a:bodyPr/>
          <a:lstStyle/>
          <a:p>
            <a:pPr marL="0" indent="0" algn="ctr" eaLnBrk="1" hangingPunct="1">
              <a:buFontTx/>
              <a:buNone/>
            </a:pPr>
            <a:r>
              <a:rPr lang="en-US" sz="2800" smtClean="0"/>
              <a:t>Middleware Configuration Options</a:t>
            </a:r>
          </a:p>
        </p:txBody>
      </p:sp>
      <p:pic>
        <p:nvPicPr>
          <p:cNvPr id="14341" name="Picture 6" descr="AppIntSpaghettiIXO"/>
          <p:cNvPicPr>
            <a:picLocks noChangeAspect="1" noChangeArrowheads="1"/>
          </p:cNvPicPr>
          <p:nvPr/>
        </p:nvPicPr>
        <p:blipFill>
          <a:blip r:embed="rId3" cstate="print"/>
          <a:srcRect/>
          <a:stretch>
            <a:fillRect/>
          </a:stretch>
        </p:blipFill>
        <p:spPr bwMode="auto">
          <a:xfrm>
            <a:off x="327025" y="3333750"/>
            <a:ext cx="4529138" cy="2963863"/>
          </a:xfrm>
          <a:prstGeom prst="rect">
            <a:avLst/>
          </a:prstGeom>
          <a:noFill/>
          <a:ln w="9525">
            <a:noFill/>
            <a:miter lim="800000"/>
            <a:headEnd/>
            <a:tailEnd/>
          </a:ln>
        </p:spPr>
      </p:pic>
      <p:graphicFrame>
        <p:nvGraphicFramePr>
          <p:cNvPr id="14338" name="Object 7"/>
          <p:cNvGraphicFramePr>
            <a:graphicFrameLocks noChangeAspect="1"/>
          </p:cNvGraphicFramePr>
          <p:nvPr/>
        </p:nvGraphicFramePr>
        <p:xfrm>
          <a:off x="5786438" y="3563938"/>
          <a:ext cx="2463800" cy="2862262"/>
        </p:xfrm>
        <a:graphic>
          <a:graphicData uri="http://schemas.openxmlformats.org/presentationml/2006/ole">
            <p:oleObj spid="_x0000_s14338" name="Visio" r:id="rId4" imgW="1637871" imgH="1903238" progId="Visio.Drawing.11">
              <p:embed/>
            </p:oleObj>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2"/>
          <p:cNvSpPr>
            <a:spLocks noGrp="1"/>
          </p:cNvSpPr>
          <p:nvPr>
            <p:ph type="sldNum" sz="quarter" idx="11"/>
          </p:nvPr>
        </p:nvSpPr>
        <p:spPr>
          <a:noFill/>
        </p:spPr>
        <p:txBody>
          <a:bodyPr/>
          <a:lstStyle/>
          <a:p>
            <a:fld id="{07494D46-F633-42F7-B326-8C05E1486AF9}" type="slidenum">
              <a:rPr lang="en-US"/>
              <a:pPr/>
              <a:t>63</a:t>
            </a:fld>
            <a:endParaRPr lang="en-US"/>
          </a:p>
        </p:txBody>
      </p:sp>
      <p:sp>
        <p:nvSpPr>
          <p:cNvPr id="70659" name="Title 6"/>
          <p:cNvSpPr>
            <a:spLocks noGrp="1"/>
          </p:cNvSpPr>
          <p:nvPr>
            <p:ph type="title" idx="4294967295"/>
          </p:nvPr>
        </p:nvSpPr>
        <p:spPr>
          <a:xfrm>
            <a:off x="115888" y="166688"/>
            <a:ext cx="8848725" cy="381000"/>
          </a:xfrm>
        </p:spPr>
        <p:txBody>
          <a:bodyPr/>
          <a:lstStyle/>
          <a:p>
            <a:pPr eaLnBrk="1" hangingPunct="1"/>
            <a:r>
              <a:rPr lang="en-US" smtClean="0"/>
              <a:t>Translating QoS Policies to QoS Options</a:t>
            </a:r>
          </a:p>
        </p:txBody>
      </p:sp>
      <p:sp>
        <p:nvSpPr>
          <p:cNvPr id="70660" name="Content Placeholder 18"/>
          <p:cNvSpPr>
            <a:spLocks noGrp="1"/>
          </p:cNvSpPr>
          <p:nvPr>
            <p:ph sz="half" idx="4294967295"/>
          </p:nvPr>
        </p:nvSpPr>
        <p:spPr>
          <a:xfrm>
            <a:off x="685800" y="914400"/>
            <a:ext cx="7772400" cy="2670175"/>
          </a:xfrm>
        </p:spPr>
        <p:txBody>
          <a:bodyPr/>
          <a:lstStyle/>
          <a:p>
            <a:pPr marL="230188" indent="-230188" eaLnBrk="1" hangingPunct="1"/>
            <a:endParaRPr lang="en-US" smtClean="0"/>
          </a:p>
        </p:txBody>
      </p:sp>
      <p:sp>
        <p:nvSpPr>
          <p:cNvPr id="70661"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5E0580C7-63A5-4483-87CF-1837363366DE}" type="slidenum">
              <a:rPr lang="en-US" sz="1400" b="0"/>
              <a:pPr algn="r" eaLnBrk="1" hangingPunct="1"/>
              <a:t>63</a:t>
            </a:fld>
            <a:endParaRPr lang="en-US" sz="1400" b="0"/>
          </a:p>
        </p:txBody>
      </p:sp>
      <p:pic>
        <p:nvPicPr>
          <p:cNvPr id="70662" name="Picture 7" descr="mapping problem"/>
          <p:cNvPicPr>
            <a:picLocks noChangeAspect="1" noChangeArrowheads="1"/>
          </p:cNvPicPr>
          <p:nvPr/>
        </p:nvPicPr>
        <p:blipFill>
          <a:blip r:embed="rId3" cstate="print"/>
          <a:srcRect/>
          <a:stretch>
            <a:fillRect/>
          </a:stretch>
        </p:blipFill>
        <p:spPr bwMode="auto">
          <a:xfrm>
            <a:off x="231775" y="573088"/>
            <a:ext cx="8539163" cy="3470275"/>
          </a:xfrm>
          <a:prstGeom prst="rect">
            <a:avLst/>
          </a:prstGeom>
          <a:noFill/>
          <a:ln w="9525">
            <a:noFill/>
            <a:miter lim="800000"/>
            <a:headEnd/>
            <a:tailEnd/>
          </a:ln>
        </p:spPr>
      </p:pic>
      <p:sp>
        <p:nvSpPr>
          <p:cNvPr id="3" name="Rectangle 13"/>
          <p:cNvSpPr>
            <a:spLocks noChangeArrowheads="1"/>
          </p:cNvSpPr>
          <p:nvPr/>
        </p:nvSpPr>
        <p:spPr bwMode="auto">
          <a:xfrm flipV="1">
            <a:off x="2562225" y="1109663"/>
            <a:ext cx="973138" cy="4191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7448550" y="1644650"/>
            <a:ext cx="1036638" cy="4635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119" name="Rectangle 23"/>
          <p:cNvSpPr>
            <a:spLocks noChangeArrowheads="1"/>
          </p:cNvSpPr>
          <p:nvPr/>
        </p:nvSpPr>
        <p:spPr bwMode="auto">
          <a:xfrm>
            <a:off x="4991100" y="2859088"/>
            <a:ext cx="3405188" cy="1035050"/>
          </a:xfrm>
          <a:prstGeom prst="rect">
            <a:avLst/>
          </a:prstGeom>
          <a:solidFill>
            <a:srgbClr val="FFFF99"/>
          </a:solidFill>
          <a:ln w="9525" algn="ctr">
            <a:solidFill>
              <a:schemeClr val="tx1"/>
            </a:solidFill>
            <a:miter lim="800000"/>
            <a:headEnd/>
            <a:tailEnd/>
          </a:ln>
        </p:spPr>
        <p:txBody>
          <a:bodyPr anchor="ctr">
            <a:spAutoFit/>
          </a:bodyPr>
          <a:lstStyle/>
          <a:p>
            <a:pPr algn="l" eaLnBrk="1" hangingPunct="1">
              <a:lnSpc>
                <a:spcPct val="85000"/>
              </a:lnSpc>
              <a:spcBef>
                <a:spcPct val="50000"/>
              </a:spcBef>
              <a:tabLst>
                <a:tab pos="174625" algn="l"/>
              </a:tabLst>
            </a:pPr>
            <a:r>
              <a:rPr lang="en-US" sz="1800" b="0"/>
              <a:t>Prioritized service invocations (QoS Policy) must be mapped to Real-time CORBA Banded Connection (QoS configuration)</a:t>
            </a:r>
          </a:p>
        </p:txBody>
      </p:sp>
      <p:sp>
        <p:nvSpPr>
          <p:cNvPr id="4121" name="Line 25"/>
          <p:cNvSpPr>
            <a:spLocks noChangeShapeType="1"/>
          </p:cNvSpPr>
          <p:nvPr/>
        </p:nvSpPr>
        <p:spPr bwMode="auto">
          <a:xfrm flipV="1">
            <a:off x="6435725" y="2130425"/>
            <a:ext cx="1006475" cy="723900"/>
          </a:xfrm>
          <a:prstGeom prst="line">
            <a:avLst/>
          </a:prstGeom>
          <a:noFill/>
          <a:ln w="38100">
            <a:solidFill>
              <a:schemeClr val="tx1"/>
            </a:solidFill>
            <a:round/>
            <a:headEnd/>
            <a:tailEnd type="triangle" w="med" len="med"/>
          </a:ln>
        </p:spPr>
        <p:txBody>
          <a:bodyPr/>
          <a:lstStyle/>
          <a:p>
            <a:endParaRPr lang="en-US"/>
          </a:p>
        </p:txBody>
      </p:sp>
      <p:sp>
        <p:nvSpPr>
          <p:cNvPr id="4" name="Line 25"/>
          <p:cNvSpPr>
            <a:spLocks noChangeShapeType="1"/>
          </p:cNvSpPr>
          <p:nvPr/>
        </p:nvSpPr>
        <p:spPr bwMode="auto">
          <a:xfrm flipH="1" flipV="1">
            <a:off x="3529013" y="1536700"/>
            <a:ext cx="2900362" cy="1319213"/>
          </a:xfrm>
          <a:prstGeom prst="line">
            <a:avLst/>
          </a:prstGeom>
          <a:noFill/>
          <a:ln w="38100">
            <a:solidFill>
              <a:schemeClr val="tx1"/>
            </a:solidFill>
            <a:round/>
            <a:headEnd/>
            <a:tailEnd type="triangle" w="med" len="med"/>
          </a:ln>
        </p:spPr>
        <p:txBody>
          <a:bodyPr/>
          <a:lstStyle/>
          <a:p>
            <a:endParaRPr lang="en-US"/>
          </a:p>
        </p:txBody>
      </p:sp>
      <p:sp>
        <p:nvSpPr>
          <p:cNvPr id="21" name="Text Placeholder 20"/>
          <p:cNvSpPr>
            <a:spLocks noGrp="1"/>
          </p:cNvSpPr>
          <p:nvPr>
            <p:ph type="body" sz="half" idx="4294967295"/>
          </p:nvPr>
        </p:nvSpPr>
        <p:spPr>
          <a:xfrm>
            <a:off x="141288" y="4200525"/>
            <a:ext cx="8870950" cy="1925638"/>
          </a:xfrm>
        </p:spPr>
        <p:txBody>
          <a:bodyPr/>
          <a:lstStyle/>
          <a:p>
            <a:pPr marL="176213" indent="-176213" eaLnBrk="1" hangingPunct="1"/>
            <a:r>
              <a:rPr lang="en-US" sz="2000" smtClean="0"/>
              <a:t>Large gap between application QoS policies &amp; middleware QoS configuration options</a:t>
            </a:r>
          </a:p>
          <a:p>
            <a:pPr marL="461963" lvl="1" indent="-171450" eaLnBrk="1" hangingPunct="1"/>
            <a:r>
              <a:rPr lang="en-US" sz="2000" smtClean="0"/>
              <a:t>Bridging this gap is necessary to realize the desired QoS policies</a:t>
            </a:r>
          </a:p>
          <a:p>
            <a:pPr marL="176213" indent="-176213" eaLnBrk="1" hangingPunct="1"/>
            <a:r>
              <a:rPr lang="en-US" sz="2000" smtClean="0"/>
              <a:t>The mapping between application-specific QoS policies &amp; middleware-specific QoS configuration options is non-trivial, particular for large systems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119" grpId="0" animBg="1"/>
      <p:bldP spid="4121"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2"/>
          <p:cNvSpPr>
            <a:spLocks noGrp="1"/>
          </p:cNvSpPr>
          <p:nvPr>
            <p:ph type="sldNum" sz="quarter" idx="11"/>
          </p:nvPr>
        </p:nvSpPr>
        <p:spPr>
          <a:noFill/>
        </p:spPr>
        <p:txBody>
          <a:bodyPr/>
          <a:lstStyle/>
          <a:p>
            <a:fld id="{92E1A28E-CDA7-4415-A180-88C16D0D9491}" type="slidenum">
              <a:rPr lang="en-US"/>
              <a:pPr/>
              <a:t>64</a:t>
            </a:fld>
            <a:endParaRPr lang="en-US" dirty="0"/>
          </a:p>
        </p:txBody>
      </p:sp>
      <p:sp>
        <p:nvSpPr>
          <p:cNvPr id="71683" name="Title 6"/>
          <p:cNvSpPr>
            <a:spLocks noGrp="1"/>
          </p:cNvSpPr>
          <p:nvPr>
            <p:ph type="title" idx="4294967295"/>
          </p:nvPr>
        </p:nvSpPr>
        <p:spPr>
          <a:xfrm>
            <a:off x="-161925" y="166688"/>
            <a:ext cx="9461500" cy="381000"/>
          </a:xfrm>
        </p:spPr>
        <p:txBody>
          <a:bodyPr/>
          <a:lstStyle/>
          <a:p>
            <a:pPr eaLnBrk="1" hangingPunct="1"/>
            <a:r>
              <a:rPr lang="en-US" smtClean="0"/>
              <a:t>Challenge 1: Mapping QoS Policies to QoS Options</a:t>
            </a:r>
          </a:p>
        </p:txBody>
      </p:sp>
      <p:sp>
        <p:nvSpPr>
          <p:cNvPr id="71685" name="Text Placeholder 20"/>
          <p:cNvSpPr>
            <a:spLocks noGrp="1"/>
          </p:cNvSpPr>
          <p:nvPr>
            <p:ph type="body" sz="half" idx="4294967295"/>
          </p:nvPr>
        </p:nvSpPr>
        <p:spPr>
          <a:xfrm>
            <a:off x="0" y="777875"/>
            <a:ext cx="3376613" cy="2424113"/>
          </a:xfrm>
        </p:spPr>
        <p:txBody>
          <a:bodyPr/>
          <a:lstStyle/>
          <a:p>
            <a:pPr marL="176213" indent="-176213" eaLnBrk="1" hangingPunct="1">
              <a:spcBef>
                <a:spcPct val="30000"/>
              </a:spcBef>
            </a:pPr>
            <a:r>
              <a:rPr lang="en-US" smtClean="0"/>
              <a:t>Conventional mapping approach requires deep understanding of the middleware configuration space</a:t>
            </a:r>
          </a:p>
          <a:p>
            <a:pPr marL="461963" lvl="1" indent="-171450" eaLnBrk="1" hangingPunct="1">
              <a:spcBef>
                <a:spcPct val="30000"/>
              </a:spcBef>
            </a:pPr>
            <a:r>
              <a:rPr lang="en-US" sz="2400" smtClean="0"/>
              <a:t>e.g., multiple types/levels of QoS policies require configuring appropriate number of thread pools, threadpool lanes (server) &amp; banded connections (client)</a:t>
            </a:r>
          </a:p>
          <a:p>
            <a:pPr marL="461963" lvl="1" indent="-171450" eaLnBrk="1" hangingPunct="1">
              <a:spcBef>
                <a:spcPct val="30000"/>
              </a:spcBef>
            </a:pPr>
            <a:endParaRPr lang="en-US" sz="2400" smtClean="0"/>
          </a:p>
        </p:txBody>
      </p:sp>
      <p:pic>
        <p:nvPicPr>
          <p:cNvPr id="71686" name="Picture 12" descr="corbaopt0"/>
          <p:cNvPicPr>
            <a:picLocks noChangeAspect="1" noChangeArrowheads="1"/>
          </p:cNvPicPr>
          <p:nvPr/>
        </p:nvPicPr>
        <p:blipFill>
          <a:blip r:embed="rId3" cstate="print"/>
          <a:srcRect/>
          <a:stretch>
            <a:fillRect/>
          </a:stretch>
        </p:blipFill>
        <p:spPr bwMode="auto">
          <a:xfrm>
            <a:off x="3344863" y="1255713"/>
            <a:ext cx="5556250" cy="4933950"/>
          </a:xfrm>
          <a:prstGeom prst="rect">
            <a:avLst/>
          </a:prstGeom>
          <a:noFill/>
          <a:ln w="9525">
            <a:noFill/>
            <a:miter lim="800000"/>
            <a:headEnd/>
            <a:tailEnd/>
          </a:ln>
        </p:spPr>
      </p:pic>
      <p:grpSp>
        <p:nvGrpSpPr>
          <p:cNvPr id="71687" name="Group 13"/>
          <p:cNvGrpSpPr>
            <a:grpSpLocks/>
          </p:cNvGrpSpPr>
          <p:nvPr/>
        </p:nvGrpSpPr>
        <p:grpSpPr bwMode="auto">
          <a:xfrm>
            <a:off x="3476625" y="3732213"/>
            <a:ext cx="3298825" cy="1944687"/>
            <a:chOff x="83" y="2343"/>
            <a:chExt cx="2078" cy="1225"/>
          </a:xfrm>
        </p:grpSpPr>
        <p:sp>
          <p:nvSpPr>
            <p:cNvPr id="71695" name="Rectangle 14"/>
            <p:cNvSpPr>
              <a:spLocks noChangeArrowheads="1"/>
            </p:cNvSpPr>
            <p:nvPr/>
          </p:nvSpPr>
          <p:spPr bwMode="auto">
            <a:xfrm>
              <a:off x="1412" y="3202"/>
              <a:ext cx="749" cy="366"/>
            </a:xfrm>
            <a:prstGeom prst="rect">
              <a:avLst/>
            </a:prstGeom>
            <a:noFill/>
            <a:ln w="19050">
              <a:noFill/>
              <a:miter lim="800000"/>
              <a:headEnd/>
              <a:tailEnd/>
            </a:ln>
          </p:spPr>
          <p:txBody>
            <a:bodyPr wrap="none">
              <a:spAutoFit/>
            </a:bodyPr>
            <a:lstStyle/>
            <a:p>
              <a:pPr eaLnBrk="1" hangingPunct="1"/>
              <a:r>
                <a:rPr lang="en-US" sz="1600">
                  <a:solidFill>
                    <a:srgbClr val="FF0000"/>
                  </a:solidFill>
                </a:rPr>
                <a:t>Protocol</a:t>
              </a:r>
            </a:p>
            <a:p>
              <a:pPr eaLnBrk="1" hangingPunct="1"/>
              <a:r>
                <a:rPr lang="en-US" sz="1600">
                  <a:solidFill>
                    <a:srgbClr val="FF0000"/>
                  </a:solidFill>
                </a:rPr>
                <a:t>Properties</a:t>
              </a:r>
            </a:p>
          </p:txBody>
        </p:sp>
        <p:sp>
          <p:nvSpPr>
            <p:cNvPr id="71696" name="Rectangle 15"/>
            <p:cNvSpPr>
              <a:spLocks noChangeArrowheads="1"/>
            </p:cNvSpPr>
            <p:nvPr/>
          </p:nvSpPr>
          <p:spPr bwMode="auto">
            <a:xfrm>
              <a:off x="83" y="2343"/>
              <a:ext cx="1084" cy="212"/>
            </a:xfrm>
            <a:prstGeom prst="rect">
              <a:avLst/>
            </a:prstGeom>
            <a:noFill/>
            <a:ln w="19050">
              <a:noFill/>
              <a:miter lim="800000"/>
              <a:headEnd/>
              <a:tailEnd/>
            </a:ln>
          </p:spPr>
          <p:txBody>
            <a:bodyPr wrap="none">
              <a:spAutoFit/>
            </a:bodyPr>
            <a:lstStyle/>
            <a:p>
              <a:pPr eaLnBrk="1" hangingPunct="1"/>
              <a:r>
                <a:rPr lang="en-US" sz="1600">
                  <a:solidFill>
                    <a:srgbClr val="FF0000"/>
                  </a:solidFill>
                </a:rPr>
                <a:t>Explicit Binding</a:t>
              </a:r>
            </a:p>
          </p:txBody>
        </p:sp>
      </p:grpSp>
      <p:grpSp>
        <p:nvGrpSpPr>
          <p:cNvPr id="71688" name="Group 16"/>
          <p:cNvGrpSpPr>
            <a:grpSpLocks/>
          </p:cNvGrpSpPr>
          <p:nvPr/>
        </p:nvGrpSpPr>
        <p:grpSpPr bwMode="auto">
          <a:xfrm>
            <a:off x="3352800" y="889000"/>
            <a:ext cx="5324475" cy="3736975"/>
            <a:chOff x="19" y="552"/>
            <a:chExt cx="3354" cy="2354"/>
          </a:xfrm>
        </p:grpSpPr>
        <p:sp>
          <p:nvSpPr>
            <p:cNvPr id="71690" name="Rectangle 17"/>
            <p:cNvSpPr>
              <a:spLocks noChangeArrowheads="1"/>
            </p:cNvSpPr>
            <p:nvPr/>
          </p:nvSpPr>
          <p:spPr bwMode="auto">
            <a:xfrm>
              <a:off x="19" y="552"/>
              <a:ext cx="3354" cy="212"/>
            </a:xfrm>
            <a:prstGeom prst="rect">
              <a:avLst/>
            </a:prstGeom>
            <a:noFill/>
            <a:ln w="19050">
              <a:noFill/>
              <a:miter lim="800000"/>
              <a:headEnd/>
              <a:tailEnd/>
            </a:ln>
          </p:spPr>
          <p:txBody>
            <a:bodyPr wrap="none">
              <a:spAutoFit/>
            </a:bodyPr>
            <a:lstStyle/>
            <a:p>
              <a:pPr eaLnBrk="1" hangingPunct="1"/>
              <a:r>
                <a:rPr lang="en-US" sz="1600">
                  <a:solidFill>
                    <a:srgbClr val="FF0000"/>
                  </a:solidFill>
                </a:rPr>
                <a:t>Client Propagation &amp; Server Declared Priority Models</a:t>
              </a:r>
            </a:p>
          </p:txBody>
        </p:sp>
        <p:sp>
          <p:nvSpPr>
            <p:cNvPr id="71691" name="Rectangle 18"/>
            <p:cNvSpPr>
              <a:spLocks noChangeArrowheads="1"/>
            </p:cNvSpPr>
            <p:nvPr/>
          </p:nvSpPr>
          <p:spPr bwMode="auto">
            <a:xfrm>
              <a:off x="1409" y="2694"/>
              <a:ext cx="1220" cy="212"/>
            </a:xfrm>
            <a:prstGeom prst="rect">
              <a:avLst/>
            </a:prstGeom>
            <a:noFill/>
            <a:ln w="19050">
              <a:noFill/>
              <a:miter lim="800000"/>
              <a:headEnd/>
              <a:tailEnd/>
            </a:ln>
          </p:spPr>
          <p:txBody>
            <a:bodyPr wrap="none">
              <a:spAutoFit/>
            </a:bodyPr>
            <a:lstStyle/>
            <a:p>
              <a:pPr eaLnBrk="1" hangingPunct="1"/>
              <a:r>
                <a:rPr lang="en-US" sz="1600">
                  <a:solidFill>
                    <a:schemeClr val="bg1"/>
                  </a:solidFill>
                </a:rPr>
                <a:t>Portable Priorities</a:t>
              </a:r>
            </a:p>
          </p:txBody>
        </p:sp>
        <p:sp>
          <p:nvSpPr>
            <p:cNvPr id="71692" name="Rectangle 19"/>
            <p:cNvSpPr>
              <a:spLocks noChangeArrowheads="1"/>
            </p:cNvSpPr>
            <p:nvPr/>
          </p:nvSpPr>
          <p:spPr bwMode="auto">
            <a:xfrm>
              <a:off x="2012" y="2346"/>
              <a:ext cx="926" cy="212"/>
            </a:xfrm>
            <a:prstGeom prst="rect">
              <a:avLst/>
            </a:prstGeom>
            <a:noFill/>
            <a:ln w="19050">
              <a:noFill/>
              <a:miter lim="800000"/>
              <a:headEnd/>
              <a:tailEnd/>
            </a:ln>
          </p:spPr>
          <p:txBody>
            <a:bodyPr wrap="none">
              <a:spAutoFit/>
            </a:bodyPr>
            <a:lstStyle/>
            <a:p>
              <a:pPr eaLnBrk="1" hangingPunct="1"/>
              <a:r>
                <a:rPr lang="en-US" sz="1600">
                  <a:solidFill>
                    <a:srgbClr val="FF0000"/>
                  </a:solidFill>
                </a:rPr>
                <a:t>Thread Pools</a:t>
              </a:r>
            </a:p>
          </p:txBody>
        </p:sp>
        <p:sp>
          <p:nvSpPr>
            <p:cNvPr id="71693" name="Rectangle 20"/>
            <p:cNvSpPr>
              <a:spLocks noChangeArrowheads="1"/>
            </p:cNvSpPr>
            <p:nvPr/>
          </p:nvSpPr>
          <p:spPr bwMode="auto">
            <a:xfrm>
              <a:off x="500" y="1426"/>
              <a:ext cx="1226" cy="366"/>
            </a:xfrm>
            <a:prstGeom prst="rect">
              <a:avLst/>
            </a:prstGeom>
            <a:noFill/>
            <a:ln w="19050">
              <a:noFill/>
              <a:miter lim="800000"/>
              <a:headEnd/>
              <a:tailEnd/>
            </a:ln>
          </p:spPr>
          <p:txBody>
            <a:bodyPr wrap="none">
              <a:spAutoFit/>
            </a:bodyPr>
            <a:lstStyle/>
            <a:p>
              <a:pPr eaLnBrk="1" hangingPunct="1"/>
              <a:r>
                <a:rPr lang="en-US" sz="1600">
                  <a:solidFill>
                    <a:srgbClr val="FF0000"/>
                  </a:solidFill>
                </a:rPr>
                <a:t>Static Scheduling </a:t>
              </a:r>
            </a:p>
            <a:p>
              <a:pPr eaLnBrk="1" hangingPunct="1"/>
              <a:r>
                <a:rPr lang="en-US" sz="1600">
                  <a:solidFill>
                    <a:srgbClr val="FF0000"/>
                  </a:solidFill>
                </a:rPr>
                <a:t>Service</a:t>
              </a:r>
            </a:p>
          </p:txBody>
        </p:sp>
        <p:sp>
          <p:nvSpPr>
            <p:cNvPr id="71694" name="Rectangle 21"/>
            <p:cNvSpPr>
              <a:spLocks noChangeArrowheads="1"/>
            </p:cNvSpPr>
            <p:nvPr/>
          </p:nvSpPr>
          <p:spPr bwMode="auto">
            <a:xfrm>
              <a:off x="2018" y="1428"/>
              <a:ext cx="947" cy="366"/>
            </a:xfrm>
            <a:prstGeom prst="rect">
              <a:avLst/>
            </a:prstGeom>
            <a:noFill/>
            <a:ln w="19050">
              <a:noFill/>
              <a:miter lim="800000"/>
              <a:headEnd/>
              <a:tailEnd/>
            </a:ln>
          </p:spPr>
          <p:txBody>
            <a:bodyPr wrap="none">
              <a:spAutoFit/>
            </a:bodyPr>
            <a:lstStyle/>
            <a:p>
              <a:pPr eaLnBrk="1" hangingPunct="1"/>
              <a:r>
                <a:rPr lang="en-US" sz="1600">
                  <a:solidFill>
                    <a:srgbClr val="FF0000"/>
                  </a:solidFill>
                </a:rPr>
                <a:t>Standard</a:t>
              </a:r>
            </a:p>
            <a:p>
              <a:pPr eaLnBrk="1" hangingPunct="1"/>
              <a:r>
                <a:rPr lang="en-US" sz="1600">
                  <a:solidFill>
                    <a:srgbClr val="FF0000"/>
                  </a:solidFill>
                </a:rPr>
                <a:t>Synchonizers</a:t>
              </a:r>
            </a:p>
          </p:txBody>
        </p:sp>
      </p:grpSp>
      <p:sp>
        <p:nvSpPr>
          <p:cNvPr id="71689" name="Rectangle 22"/>
          <p:cNvSpPr>
            <a:spLocks noChangeArrowheads="1"/>
          </p:cNvSpPr>
          <p:nvPr/>
        </p:nvSpPr>
        <p:spPr bwMode="auto">
          <a:xfrm>
            <a:off x="7623175" y="2859088"/>
            <a:ext cx="1520825" cy="581025"/>
          </a:xfrm>
          <a:prstGeom prst="rect">
            <a:avLst/>
          </a:prstGeom>
          <a:noFill/>
          <a:ln w="9525">
            <a:noFill/>
            <a:miter lim="800000"/>
            <a:headEnd/>
            <a:tailEnd/>
          </a:ln>
        </p:spPr>
        <p:txBody>
          <a:bodyPr>
            <a:spAutoFit/>
          </a:bodyPr>
          <a:lstStyle/>
          <a:p>
            <a:pPr eaLnBrk="1" hangingPunct="1"/>
            <a:r>
              <a:rPr lang="en-US" sz="1600">
                <a:solidFill>
                  <a:srgbClr val="FF0000"/>
                </a:solidFill>
              </a:rPr>
              <a:t>Request </a:t>
            </a:r>
          </a:p>
          <a:p>
            <a:pPr eaLnBrk="1" hangingPunct="1"/>
            <a:r>
              <a:rPr lang="en-US" sz="1600">
                <a:solidFill>
                  <a:srgbClr val="FF0000"/>
                </a:solidFill>
              </a:rPr>
              <a:t>Buffering</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1"/>
          </p:nvPr>
        </p:nvSpPr>
        <p:spPr>
          <a:noFill/>
        </p:spPr>
        <p:txBody>
          <a:bodyPr/>
          <a:lstStyle/>
          <a:p>
            <a:fld id="{085B3CCF-F3EC-4CE3-AA4C-9A2CAE01D5B3}" type="slidenum">
              <a:rPr lang="en-US"/>
              <a:pPr/>
              <a:t>65</a:t>
            </a:fld>
            <a:endParaRPr lang="en-US"/>
          </a:p>
        </p:txBody>
      </p:sp>
      <p:sp>
        <p:nvSpPr>
          <p:cNvPr id="72707" name="Rectangle 2"/>
          <p:cNvSpPr>
            <a:spLocks noGrp="1" noChangeArrowheads="1"/>
          </p:cNvSpPr>
          <p:nvPr>
            <p:ph type="title"/>
          </p:nvPr>
        </p:nvSpPr>
        <p:spPr>
          <a:xfrm>
            <a:off x="336550" y="101600"/>
            <a:ext cx="8458200" cy="381000"/>
          </a:xfrm>
        </p:spPr>
        <p:txBody>
          <a:bodyPr/>
          <a:lstStyle/>
          <a:p>
            <a:pPr eaLnBrk="1" hangingPunct="1"/>
            <a:r>
              <a:rPr lang="en-US" smtClean="0"/>
              <a:t>The Multilayer Configuration Problem</a:t>
            </a:r>
          </a:p>
        </p:txBody>
      </p:sp>
      <p:pic>
        <p:nvPicPr>
          <p:cNvPr id="72708" name="Picture 3" descr="CIAO"/>
          <p:cNvPicPr>
            <a:picLocks noChangeAspect="1" noChangeArrowheads="1"/>
          </p:cNvPicPr>
          <p:nvPr/>
        </p:nvPicPr>
        <p:blipFill>
          <a:blip r:embed="rId3" cstate="print"/>
          <a:srcRect/>
          <a:stretch>
            <a:fillRect/>
          </a:stretch>
        </p:blipFill>
        <p:spPr bwMode="auto">
          <a:xfrm>
            <a:off x="3192463" y="1360488"/>
            <a:ext cx="4699000" cy="5165725"/>
          </a:xfrm>
          <a:prstGeom prst="rect">
            <a:avLst/>
          </a:prstGeom>
          <a:noFill/>
          <a:ln w="9525">
            <a:noFill/>
            <a:miter lim="800000"/>
            <a:headEnd/>
            <a:tailEnd/>
          </a:ln>
        </p:spPr>
      </p:pic>
      <p:sp>
        <p:nvSpPr>
          <p:cNvPr id="1676292" name="AutoShape 4"/>
          <p:cNvSpPr>
            <a:spLocks noChangeArrowheads="1"/>
          </p:cNvSpPr>
          <p:nvPr/>
        </p:nvSpPr>
        <p:spPr bwMode="auto">
          <a:xfrm flipH="1">
            <a:off x="7231063" y="914400"/>
            <a:ext cx="1836737" cy="908050"/>
          </a:xfrm>
          <a:prstGeom prst="wedgeRoundRectCallout">
            <a:avLst>
              <a:gd name="adj1" fmla="val 91398"/>
              <a:gd name="adj2" fmla="val 4019"/>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Configuration of components &amp; assemblies</a:t>
            </a:r>
          </a:p>
        </p:txBody>
      </p:sp>
      <p:sp>
        <p:nvSpPr>
          <p:cNvPr id="1676293" name="AutoShape 5"/>
          <p:cNvSpPr>
            <a:spLocks noChangeArrowheads="1"/>
          </p:cNvSpPr>
          <p:nvPr/>
        </p:nvSpPr>
        <p:spPr bwMode="auto">
          <a:xfrm flipH="1">
            <a:off x="7035800" y="5729288"/>
            <a:ext cx="2108200" cy="935037"/>
          </a:xfrm>
          <a:prstGeom prst="wedgeRoundRectCallout">
            <a:avLst>
              <a:gd name="adj1" fmla="val 27481"/>
              <a:gd name="adj2" fmla="val -155264"/>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Configuration of component containers</a:t>
            </a:r>
          </a:p>
        </p:txBody>
      </p:sp>
      <p:sp>
        <p:nvSpPr>
          <p:cNvPr id="1676294" name="AutoShape 6"/>
          <p:cNvSpPr>
            <a:spLocks noChangeArrowheads="1"/>
          </p:cNvSpPr>
          <p:nvPr/>
        </p:nvSpPr>
        <p:spPr bwMode="auto">
          <a:xfrm flipH="1">
            <a:off x="485775" y="5756275"/>
            <a:ext cx="2282825" cy="647700"/>
          </a:xfrm>
          <a:prstGeom prst="wedgeRoundRectCallout">
            <a:avLst>
              <a:gd name="adj1" fmla="val -137972"/>
              <a:gd name="adj2" fmla="val -6866"/>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Configuration of the middleware bus </a:t>
            </a:r>
          </a:p>
        </p:txBody>
      </p:sp>
      <p:sp>
        <p:nvSpPr>
          <p:cNvPr id="1676295" name="AutoShape 7"/>
          <p:cNvSpPr>
            <a:spLocks noChangeArrowheads="1"/>
          </p:cNvSpPr>
          <p:nvPr/>
        </p:nvSpPr>
        <p:spPr bwMode="auto">
          <a:xfrm flipH="1">
            <a:off x="6858000" y="2505075"/>
            <a:ext cx="2159000" cy="655638"/>
          </a:xfrm>
          <a:prstGeom prst="wedgeRoundRectCallout">
            <a:avLst>
              <a:gd name="adj1" fmla="val 91468"/>
              <a:gd name="adj2" fmla="val 208352"/>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Configuration of component server</a:t>
            </a:r>
          </a:p>
        </p:txBody>
      </p:sp>
      <p:sp>
        <p:nvSpPr>
          <p:cNvPr id="1676296" name="AutoShape 8"/>
          <p:cNvSpPr>
            <a:spLocks noChangeArrowheads="1"/>
          </p:cNvSpPr>
          <p:nvPr/>
        </p:nvSpPr>
        <p:spPr bwMode="auto">
          <a:xfrm flipH="1">
            <a:off x="307975" y="4772025"/>
            <a:ext cx="2159000" cy="674688"/>
          </a:xfrm>
          <a:prstGeom prst="wedgeRoundRectCallout">
            <a:avLst>
              <a:gd name="adj1" fmla="val -153384"/>
              <a:gd name="adj2" fmla="val 13528"/>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Configuration of event notifiers</a:t>
            </a:r>
          </a:p>
        </p:txBody>
      </p:sp>
      <p:sp>
        <p:nvSpPr>
          <p:cNvPr id="72714" name="Rectangle 9"/>
          <p:cNvSpPr>
            <a:spLocks noChangeArrowheads="1"/>
          </p:cNvSpPr>
          <p:nvPr/>
        </p:nvSpPr>
        <p:spPr bwMode="auto">
          <a:xfrm>
            <a:off x="0" y="580389"/>
            <a:ext cx="3462391" cy="3592513"/>
          </a:xfrm>
          <a:prstGeom prst="rect">
            <a:avLst/>
          </a:prstGeom>
          <a:noFill/>
          <a:ln w="9525">
            <a:noFill/>
            <a:miter lim="800000"/>
            <a:headEnd/>
            <a:tailEnd/>
          </a:ln>
        </p:spPr>
        <p:txBody>
          <a:bodyPr/>
          <a:lstStyle/>
          <a:p>
            <a:pPr marL="115888" indent="-115888" algn="l" eaLnBrk="1" hangingPunct="1">
              <a:spcBef>
                <a:spcPct val="20000"/>
              </a:spcBef>
              <a:buFontTx/>
              <a:buChar char="•"/>
            </a:pPr>
            <a:r>
              <a:rPr lang="en-US" sz="2400" b="0" dirty="0"/>
              <a:t>Component-based software must be configurable at many levels</a:t>
            </a:r>
          </a:p>
          <a:p>
            <a:pPr marL="347663" lvl="1" indent="-115888" algn="l" eaLnBrk="1" hangingPunct="1">
              <a:spcBef>
                <a:spcPct val="20000"/>
              </a:spcBef>
              <a:buFontTx/>
              <a:buChar char="•"/>
            </a:pPr>
            <a:r>
              <a:rPr lang="en-US" sz="2400" b="0" i="1" dirty="0"/>
              <a:t>e.g., </a:t>
            </a:r>
            <a:r>
              <a:rPr lang="en-US" sz="2400" b="0" dirty="0"/>
              <a:t>application components &amp; containers, component servers, &amp; middleware services &amp; infrastructure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6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762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762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762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76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6292" grpId="0" animBg="1"/>
      <p:bldP spid="1676293" grpId="0" animBg="1"/>
      <p:bldP spid="1676294" grpId="0" animBg="1"/>
      <p:bldP spid="1676295" grpId="0" animBg="1"/>
      <p:bldP spid="167629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1"/>
          </p:nvPr>
        </p:nvSpPr>
        <p:spPr>
          <a:noFill/>
        </p:spPr>
        <p:txBody>
          <a:bodyPr/>
          <a:lstStyle/>
          <a:p>
            <a:fld id="{6125C485-D105-479F-BDBC-4E439E45C2BD}" type="slidenum">
              <a:rPr lang="en-US"/>
              <a:pPr/>
              <a:t>66</a:t>
            </a:fld>
            <a:endParaRPr lang="en-US"/>
          </a:p>
        </p:txBody>
      </p:sp>
      <p:sp>
        <p:nvSpPr>
          <p:cNvPr id="73731" name="Rectangle 2"/>
          <p:cNvSpPr>
            <a:spLocks noGrp="1" noChangeArrowheads="1"/>
          </p:cNvSpPr>
          <p:nvPr>
            <p:ph type="title"/>
          </p:nvPr>
        </p:nvSpPr>
        <p:spPr>
          <a:xfrm>
            <a:off x="276225" y="85725"/>
            <a:ext cx="8867775" cy="381000"/>
          </a:xfrm>
        </p:spPr>
        <p:txBody>
          <a:bodyPr/>
          <a:lstStyle/>
          <a:p>
            <a:pPr eaLnBrk="1" hangingPunct="1"/>
            <a:r>
              <a:rPr lang="en-US" smtClean="0"/>
              <a:t>Example: The M/W Bus Configuration</a:t>
            </a:r>
          </a:p>
        </p:txBody>
      </p:sp>
      <p:sp>
        <p:nvSpPr>
          <p:cNvPr id="73732" name="Rectangle 3"/>
          <p:cNvSpPr>
            <a:spLocks noChangeArrowheads="1"/>
          </p:cNvSpPr>
          <p:nvPr/>
        </p:nvSpPr>
        <p:spPr bwMode="auto">
          <a:xfrm>
            <a:off x="709220" y="715533"/>
            <a:ext cx="7580312" cy="1274195"/>
          </a:xfrm>
          <a:prstGeom prst="rect">
            <a:avLst/>
          </a:prstGeom>
          <a:solidFill>
            <a:srgbClr val="FFFF66"/>
          </a:solidFill>
          <a:ln w="3175">
            <a:solidFill>
              <a:schemeClr val="tx1"/>
            </a:solidFill>
            <a:miter lim="800000"/>
            <a:headEnd/>
            <a:tailEnd/>
          </a:ln>
        </p:spPr>
        <p:txBody>
          <a:bodyPr>
            <a:spAutoFit/>
          </a:bodyPr>
          <a:lstStyle/>
          <a:p>
            <a:pPr eaLnBrk="1" hangingPunct="1">
              <a:lnSpc>
                <a:spcPct val="80000"/>
              </a:lnSpc>
              <a:spcBef>
                <a:spcPct val="20000"/>
              </a:spcBef>
            </a:pPr>
            <a:r>
              <a:rPr lang="en-US" sz="2400" b="0" dirty="0"/>
              <a:t>Component middleware is characterized by a large </a:t>
            </a:r>
            <a:r>
              <a:rPr lang="en-US" sz="2400" b="0" i="1" dirty="0"/>
              <a:t>configuration space </a:t>
            </a:r>
            <a:r>
              <a:rPr lang="en-US" sz="2400" b="0" dirty="0"/>
              <a:t>that maps known variations in the application requirements space to known variations in the middleware solution space</a:t>
            </a:r>
          </a:p>
        </p:txBody>
      </p:sp>
      <p:pic>
        <p:nvPicPr>
          <p:cNvPr id="73733" name="Picture 4" descr="corbaopt0"/>
          <p:cNvPicPr>
            <a:picLocks noChangeAspect="1" noChangeArrowheads="1"/>
          </p:cNvPicPr>
          <p:nvPr/>
        </p:nvPicPr>
        <p:blipFill>
          <a:blip r:embed="rId3" cstate="print"/>
          <a:srcRect/>
          <a:stretch>
            <a:fillRect/>
          </a:stretch>
        </p:blipFill>
        <p:spPr bwMode="auto">
          <a:xfrm>
            <a:off x="1916113" y="2058988"/>
            <a:ext cx="4271962" cy="3794125"/>
          </a:xfrm>
          <a:prstGeom prst="rect">
            <a:avLst/>
          </a:prstGeom>
          <a:noFill/>
          <a:ln w="9525">
            <a:noFill/>
            <a:miter lim="800000"/>
            <a:headEnd/>
            <a:tailEnd/>
          </a:ln>
        </p:spPr>
      </p:pic>
      <p:grpSp>
        <p:nvGrpSpPr>
          <p:cNvPr id="2" name="Group 5"/>
          <p:cNvGrpSpPr>
            <a:grpSpLocks/>
          </p:cNvGrpSpPr>
          <p:nvPr/>
        </p:nvGrpSpPr>
        <p:grpSpPr bwMode="auto">
          <a:xfrm>
            <a:off x="184150" y="2228850"/>
            <a:ext cx="8826500" cy="4095750"/>
            <a:chOff x="0" y="1740"/>
            <a:chExt cx="5560" cy="2580"/>
          </a:xfrm>
        </p:grpSpPr>
        <p:pic>
          <p:nvPicPr>
            <p:cNvPr id="73735" name="Picture 6" descr="RT_Pluggable_Protocols"/>
            <p:cNvPicPr>
              <a:picLocks noChangeAspect="1" noChangeArrowheads="1"/>
            </p:cNvPicPr>
            <p:nvPr/>
          </p:nvPicPr>
          <p:blipFill>
            <a:blip r:embed="rId4" cstate="print"/>
            <a:srcRect/>
            <a:stretch>
              <a:fillRect/>
            </a:stretch>
          </p:blipFill>
          <p:spPr bwMode="auto">
            <a:xfrm>
              <a:off x="967" y="4072"/>
              <a:ext cx="3423" cy="248"/>
            </a:xfrm>
            <a:prstGeom prst="rect">
              <a:avLst/>
            </a:prstGeom>
            <a:noFill/>
            <a:ln w="9525">
              <a:noFill/>
              <a:miter lim="800000"/>
              <a:headEnd/>
              <a:tailEnd/>
            </a:ln>
          </p:spPr>
        </p:pic>
        <p:sp>
          <p:nvSpPr>
            <p:cNvPr id="73736" name="AutoShape 7"/>
            <p:cNvSpPr>
              <a:spLocks noChangeArrowheads="1"/>
            </p:cNvSpPr>
            <p:nvPr/>
          </p:nvSpPr>
          <p:spPr bwMode="auto">
            <a:xfrm>
              <a:off x="4669" y="2736"/>
              <a:ext cx="891" cy="507"/>
            </a:xfrm>
            <a:prstGeom prst="wedgeRoundRectCallout">
              <a:avLst>
                <a:gd name="adj1" fmla="val -225194"/>
                <a:gd name="adj2" fmla="val 21204"/>
                <a:gd name="adj3" fmla="val 16667"/>
              </a:avLst>
            </a:prstGeom>
            <a:solidFill>
              <a:srgbClr val="FFFF99"/>
            </a:solidFill>
            <a:ln w="19050">
              <a:solidFill>
                <a:schemeClr val="tx1"/>
              </a:solidFill>
              <a:miter lim="800000"/>
              <a:headEnd/>
              <a:tailEnd/>
            </a:ln>
          </p:spPr>
          <p:txBody>
            <a:bodyPr/>
            <a:lstStyle/>
            <a:p>
              <a:pPr algn="l" eaLnBrk="1" hangingPunct="1"/>
              <a:r>
                <a:rPr lang="en-US" sz="1400">
                  <a:solidFill>
                    <a:srgbClr val="990000"/>
                  </a:solidFill>
                </a:rPr>
                <a:t>Hook for the concurrency strategy</a:t>
              </a:r>
            </a:p>
          </p:txBody>
        </p:sp>
        <p:sp>
          <p:nvSpPr>
            <p:cNvPr id="73737" name="AutoShape 8"/>
            <p:cNvSpPr>
              <a:spLocks noChangeArrowheads="1"/>
            </p:cNvSpPr>
            <p:nvPr/>
          </p:nvSpPr>
          <p:spPr bwMode="auto">
            <a:xfrm>
              <a:off x="4269" y="1821"/>
              <a:ext cx="808" cy="620"/>
            </a:xfrm>
            <a:prstGeom prst="wedgeRoundRectCallout">
              <a:avLst>
                <a:gd name="adj1" fmla="val -97028"/>
                <a:gd name="adj2" fmla="val 110644"/>
                <a:gd name="adj3" fmla="val 16667"/>
              </a:avLst>
            </a:prstGeom>
            <a:solidFill>
              <a:srgbClr val="FFFF99"/>
            </a:solidFill>
            <a:ln w="19050">
              <a:solidFill>
                <a:schemeClr val="tx1"/>
              </a:solidFill>
              <a:miter lim="800000"/>
              <a:headEnd/>
              <a:tailEnd/>
            </a:ln>
          </p:spPr>
          <p:txBody>
            <a:bodyPr/>
            <a:lstStyle/>
            <a:p>
              <a:pPr algn="l" eaLnBrk="1" hangingPunct="1"/>
              <a:r>
                <a:rPr lang="en-US" sz="1400">
                  <a:solidFill>
                    <a:srgbClr val="990000"/>
                  </a:solidFill>
                </a:rPr>
                <a:t>Hook for the request demuxing strategy</a:t>
              </a:r>
            </a:p>
          </p:txBody>
        </p:sp>
        <p:sp>
          <p:nvSpPr>
            <p:cNvPr id="73738" name="AutoShape 9"/>
            <p:cNvSpPr>
              <a:spLocks noChangeArrowheads="1"/>
            </p:cNvSpPr>
            <p:nvPr/>
          </p:nvSpPr>
          <p:spPr bwMode="auto">
            <a:xfrm>
              <a:off x="99" y="1740"/>
              <a:ext cx="774" cy="529"/>
            </a:xfrm>
            <a:prstGeom prst="wedgeRoundRectCallout">
              <a:avLst>
                <a:gd name="adj1" fmla="val 112144"/>
                <a:gd name="adj2" fmla="val 123157"/>
                <a:gd name="adj3" fmla="val 16667"/>
              </a:avLst>
            </a:prstGeom>
            <a:solidFill>
              <a:srgbClr val="FFFF99"/>
            </a:solidFill>
            <a:ln w="19050">
              <a:solidFill>
                <a:schemeClr val="tx1"/>
              </a:solidFill>
              <a:miter lim="800000"/>
              <a:headEnd/>
              <a:tailEnd/>
            </a:ln>
          </p:spPr>
          <p:txBody>
            <a:bodyPr/>
            <a:lstStyle/>
            <a:p>
              <a:pPr algn="l" eaLnBrk="1" hangingPunct="1"/>
              <a:r>
                <a:rPr lang="en-US" sz="1400">
                  <a:solidFill>
                    <a:srgbClr val="990000"/>
                  </a:solidFill>
                </a:rPr>
                <a:t>Hook for marshaling strategy</a:t>
              </a:r>
            </a:p>
          </p:txBody>
        </p:sp>
        <p:sp>
          <p:nvSpPr>
            <p:cNvPr id="73739" name="AutoShape 10"/>
            <p:cNvSpPr>
              <a:spLocks noChangeArrowheads="1"/>
            </p:cNvSpPr>
            <p:nvPr/>
          </p:nvSpPr>
          <p:spPr bwMode="auto">
            <a:xfrm>
              <a:off x="0" y="2673"/>
              <a:ext cx="890" cy="658"/>
            </a:xfrm>
            <a:prstGeom prst="wedgeRoundRectCallout">
              <a:avLst>
                <a:gd name="adj1" fmla="val 97639"/>
                <a:gd name="adj2" fmla="val 19148"/>
                <a:gd name="adj3" fmla="val 16667"/>
              </a:avLst>
            </a:prstGeom>
            <a:solidFill>
              <a:srgbClr val="FFFF99"/>
            </a:solidFill>
            <a:ln w="19050">
              <a:solidFill>
                <a:schemeClr val="tx1"/>
              </a:solidFill>
              <a:miter lim="800000"/>
              <a:headEnd/>
              <a:tailEnd/>
            </a:ln>
          </p:spPr>
          <p:txBody>
            <a:bodyPr/>
            <a:lstStyle/>
            <a:p>
              <a:pPr algn="l" eaLnBrk="1" hangingPunct="1"/>
              <a:r>
                <a:rPr lang="en-US" sz="1400">
                  <a:solidFill>
                    <a:srgbClr val="990000"/>
                  </a:solidFill>
                </a:rPr>
                <a:t>Hook for the connection management strategy</a:t>
              </a:r>
            </a:p>
          </p:txBody>
        </p:sp>
        <p:sp>
          <p:nvSpPr>
            <p:cNvPr id="73740" name="AutoShape 11"/>
            <p:cNvSpPr>
              <a:spLocks noChangeArrowheads="1"/>
            </p:cNvSpPr>
            <p:nvPr/>
          </p:nvSpPr>
          <p:spPr bwMode="auto">
            <a:xfrm>
              <a:off x="4550" y="3470"/>
              <a:ext cx="841" cy="651"/>
            </a:xfrm>
            <a:prstGeom prst="wedgeRoundRectCallout">
              <a:avLst>
                <a:gd name="adj1" fmla="val -186505"/>
                <a:gd name="adj2" fmla="val -62750"/>
                <a:gd name="adj3" fmla="val 16667"/>
              </a:avLst>
            </a:prstGeom>
            <a:solidFill>
              <a:srgbClr val="FFFF99"/>
            </a:solidFill>
            <a:ln w="19050">
              <a:solidFill>
                <a:schemeClr val="tx1"/>
              </a:solidFill>
              <a:miter lim="800000"/>
              <a:headEnd/>
              <a:tailEnd/>
            </a:ln>
          </p:spPr>
          <p:txBody>
            <a:bodyPr/>
            <a:lstStyle/>
            <a:p>
              <a:pPr algn="l" eaLnBrk="1" hangingPunct="1"/>
              <a:r>
                <a:rPr lang="en-US" sz="1400">
                  <a:solidFill>
                    <a:srgbClr val="990000"/>
                  </a:solidFill>
                </a:rPr>
                <a:t>Hook for the underlying transport strategy</a:t>
              </a:r>
            </a:p>
          </p:txBody>
        </p:sp>
        <p:sp>
          <p:nvSpPr>
            <p:cNvPr id="73741" name="AutoShape 12"/>
            <p:cNvSpPr>
              <a:spLocks noChangeArrowheads="1"/>
            </p:cNvSpPr>
            <p:nvPr/>
          </p:nvSpPr>
          <p:spPr bwMode="auto">
            <a:xfrm>
              <a:off x="1800" y="2199"/>
              <a:ext cx="1202" cy="386"/>
            </a:xfrm>
            <a:prstGeom prst="wedgeRoundRectCallout">
              <a:avLst>
                <a:gd name="adj1" fmla="val 30866"/>
                <a:gd name="adj2" fmla="val 221505"/>
                <a:gd name="adj3" fmla="val 16667"/>
              </a:avLst>
            </a:prstGeom>
            <a:solidFill>
              <a:srgbClr val="FFFF99"/>
            </a:solidFill>
            <a:ln w="19050">
              <a:solidFill>
                <a:schemeClr val="tx1"/>
              </a:solidFill>
              <a:miter lim="800000"/>
              <a:headEnd/>
              <a:tailEnd/>
            </a:ln>
          </p:spPr>
          <p:txBody>
            <a:bodyPr/>
            <a:lstStyle/>
            <a:p>
              <a:pPr algn="l" eaLnBrk="1" hangingPunct="1"/>
              <a:r>
                <a:rPr lang="en-US" sz="1400">
                  <a:solidFill>
                    <a:srgbClr val="990000"/>
                  </a:solidFill>
                </a:rPr>
                <a:t>Hook for the event demuxing strategy</a:t>
              </a:r>
            </a:p>
          </p:txBody>
        </p:sp>
        <p:sp>
          <p:nvSpPr>
            <p:cNvPr id="73742" name="AutoShape 13"/>
            <p:cNvSpPr>
              <a:spLocks noChangeAspect="1" noChangeArrowheads="1"/>
            </p:cNvSpPr>
            <p:nvPr/>
          </p:nvSpPr>
          <p:spPr bwMode="auto">
            <a:xfrm flipH="1" flipV="1">
              <a:off x="1285" y="2579"/>
              <a:ext cx="184" cy="256"/>
            </a:xfrm>
            <a:custGeom>
              <a:avLst/>
              <a:gdLst>
                <a:gd name="T0" fmla="*/ 79 w 21600"/>
                <a:gd name="T1" fmla="*/ 0 h 21600"/>
                <a:gd name="T2" fmla="*/ 26 w 21600"/>
                <a:gd name="T3" fmla="*/ 256 h 21600"/>
                <a:gd name="T4" fmla="*/ 83 w 21600"/>
                <a:gd name="T5" fmla="*/ 98 h 21600"/>
                <a:gd name="T6" fmla="*/ 133 w 21600"/>
                <a:gd name="T7" fmla="*/ 169 h 21600"/>
                <a:gd name="T8" fmla="*/ 184 w 21600"/>
                <a:gd name="T9" fmla="*/ 98 h 21600"/>
                <a:gd name="T10" fmla="*/ 17694720 60000 65536"/>
                <a:gd name="T11" fmla="*/ 5898240 60000 65536"/>
                <a:gd name="T12" fmla="*/ 5898240 60000 65536"/>
                <a:gd name="T13" fmla="*/ 5898240 60000 65536"/>
                <a:gd name="T14" fmla="*/ 0 60000 65536"/>
                <a:gd name="T15" fmla="*/ 0 w 21600"/>
                <a:gd name="T16" fmla="*/ 8269 h 21600"/>
                <a:gd name="T17" fmla="*/ 610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bg1"/>
            </a:solidFill>
            <a:ln w="9525" algn="ctr">
              <a:solidFill>
                <a:schemeClr val="tx1"/>
              </a:solidFill>
              <a:miter lim="800000"/>
              <a:headEnd/>
              <a:tailEnd/>
            </a:ln>
          </p:spPr>
          <p:txBody>
            <a:bodyPr anchor="ctr">
              <a:spAutoFit/>
            </a:bodyPr>
            <a:lstStyle/>
            <a:p>
              <a:endParaRPr lang="en-US"/>
            </a:p>
          </p:txBody>
        </p:sp>
        <p:sp>
          <p:nvSpPr>
            <p:cNvPr id="73743" name="AutoShape 14"/>
            <p:cNvSpPr>
              <a:spLocks noChangeAspect="1" noChangeArrowheads="1"/>
            </p:cNvSpPr>
            <p:nvPr/>
          </p:nvSpPr>
          <p:spPr bwMode="auto">
            <a:xfrm flipH="1" flipV="1">
              <a:off x="1216" y="3056"/>
              <a:ext cx="184" cy="256"/>
            </a:xfrm>
            <a:custGeom>
              <a:avLst/>
              <a:gdLst>
                <a:gd name="T0" fmla="*/ 79 w 21600"/>
                <a:gd name="T1" fmla="*/ 0 h 21600"/>
                <a:gd name="T2" fmla="*/ 26 w 21600"/>
                <a:gd name="T3" fmla="*/ 256 h 21600"/>
                <a:gd name="T4" fmla="*/ 83 w 21600"/>
                <a:gd name="T5" fmla="*/ 98 h 21600"/>
                <a:gd name="T6" fmla="*/ 133 w 21600"/>
                <a:gd name="T7" fmla="*/ 169 h 21600"/>
                <a:gd name="T8" fmla="*/ 184 w 21600"/>
                <a:gd name="T9" fmla="*/ 98 h 21600"/>
                <a:gd name="T10" fmla="*/ 17694720 60000 65536"/>
                <a:gd name="T11" fmla="*/ 5898240 60000 65536"/>
                <a:gd name="T12" fmla="*/ 5898240 60000 65536"/>
                <a:gd name="T13" fmla="*/ 5898240 60000 65536"/>
                <a:gd name="T14" fmla="*/ 0 60000 65536"/>
                <a:gd name="T15" fmla="*/ 0 w 21600"/>
                <a:gd name="T16" fmla="*/ 8269 h 21600"/>
                <a:gd name="T17" fmla="*/ 610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bg1"/>
            </a:solidFill>
            <a:ln w="9525" algn="ctr">
              <a:solidFill>
                <a:schemeClr val="tx1"/>
              </a:solidFill>
              <a:miter lim="800000"/>
              <a:headEnd/>
              <a:tailEnd/>
            </a:ln>
          </p:spPr>
          <p:txBody>
            <a:bodyPr anchor="ctr">
              <a:spAutoFit/>
            </a:bodyPr>
            <a:lstStyle/>
            <a:p>
              <a:endParaRPr lang="en-US"/>
            </a:p>
          </p:txBody>
        </p:sp>
        <p:sp>
          <p:nvSpPr>
            <p:cNvPr id="73744" name="AutoShape 15"/>
            <p:cNvSpPr>
              <a:spLocks noChangeAspect="1" noChangeArrowheads="1"/>
            </p:cNvSpPr>
            <p:nvPr/>
          </p:nvSpPr>
          <p:spPr bwMode="auto">
            <a:xfrm flipH="1" flipV="1">
              <a:off x="2697" y="3163"/>
              <a:ext cx="184" cy="256"/>
            </a:xfrm>
            <a:custGeom>
              <a:avLst/>
              <a:gdLst>
                <a:gd name="T0" fmla="*/ 79 w 21600"/>
                <a:gd name="T1" fmla="*/ 0 h 21600"/>
                <a:gd name="T2" fmla="*/ 26 w 21600"/>
                <a:gd name="T3" fmla="*/ 256 h 21600"/>
                <a:gd name="T4" fmla="*/ 83 w 21600"/>
                <a:gd name="T5" fmla="*/ 98 h 21600"/>
                <a:gd name="T6" fmla="*/ 133 w 21600"/>
                <a:gd name="T7" fmla="*/ 169 h 21600"/>
                <a:gd name="T8" fmla="*/ 184 w 21600"/>
                <a:gd name="T9" fmla="*/ 98 h 21600"/>
                <a:gd name="T10" fmla="*/ 17694720 60000 65536"/>
                <a:gd name="T11" fmla="*/ 5898240 60000 65536"/>
                <a:gd name="T12" fmla="*/ 5898240 60000 65536"/>
                <a:gd name="T13" fmla="*/ 5898240 60000 65536"/>
                <a:gd name="T14" fmla="*/ 0 60000 65536"/>
                <a:gd name="T15" fmla="*/ 0 w 21600"/>
                <a:gd name="T16" fmla="*/ 8269 h 21600"/>
                <a:gd name="T17" fmla="*/ 610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bg1"/>
            </a:solidFill>
            <a:ln w="9525" algn="ctr">
              <a:solidFill>
                <a:schemeClr val="tx1"/>
              </a:solidFill>
              <a:miter lim="800000"/>
              <a:headEnd/>
              <a:tailEnd/>
            </a:ln>
          </p:spPr>
          <p:txBody>
            <a:bodyPr anchor="ctr">
              <a:spAutoFit/>
            </a:bodyPr>
            <a:lstStyle/>
            <a:p>
              <a:endParaRPr lang="en-US"/>
            </a:p>
          </p:txBody>
        </p:sp>
        <p:sp>
          <p:nvSpPr>
            <p:cNvPr id="73745" name="AutoShape 16"/>
            <p:cNvSpPr>
              <a:spLocks noChangeAspect="1" noChangeArrowheads="1"/>
            </p:cNvSpPr>
            <p:nvPr/>
          </p:nvSpPr>
          <p:spPr bwMode="auto">
            <a:xfrm flipH="1" flipV="1">
              <a:off x="3166" y="3163"/>
              <a:ext cx="184" cy="256"/>
            </a:xfrm>
            <a:custGeom>
              <a:avLst/>
              <a:gdLst>
                <a:gd name="T0" fmla="*/ 79 w 21600"/>
                <a:gd name="T1" fmla="*/ 0 h 21600"/>
                <a:gd name="T2" fmla="*/ 26 w 21600"/>
                <a:gd name="T3" fmla="*/ 256 h 21600"/>
                <a:gd name="T4" fmla="*/ 83 w 21600"/>
                <a:gd name="T5" fmla="*/ 98 h 21600"/>
                <a:gd name="T6" fmla="*/ 133 w 21600"/>
                <a:gd name="T7" fmla="*/ 169 h 21600"/>
                <a:gd name="T8" fmla="*/ 184 w 21600"/>
                <a:gd name="T9" fmla="*/ 98 h 21600"/>
                <a:gd name="T10" fmla="*/ 17694720 60000 65536"/>
                <a:gd name="T11" fmla="*/ 5898240 60000 65536"/>
                <a:gd name="T12" fmla="*/ 5898240 60000 65536"/>
                <a:gd name="T13" fmla="*/ 5898240 60000 65536"/>
                <a:gd name="T14" fmla="*/ 0 60000 65536"/>
                <a:gd name="T15" fmla="*/ 0 w 21600"/>
                <a:gd name="T16" fmla="*/ 8269 h 21600"/>
                <a:gd name="T17" fmla="*/ 610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bg1"/>
            </a:solidFill>
            <a:ln w="9525" algn="ctr">
              <a:solidFill>
                <a:schemeClr val="tx1"/>
              </a:solidFill>
              <a:miter lim="800000"/>
              <a:headEnd/>
              <a:tailEnd/>
            </a:ln>
          </p:spPr>
          <p:txBody>
            <a:bodyPr anchor="ctr">
              <a:spAutoFit/>
            </a:bodyPr>
            <a:lstStyle/>
            <a:p>
              <a:endParaRPr lang="en-US"/>
            </a:p>
          </p:txBody>
        </p:sp>
        <p:sp>
          <p:nvSpPr>
            <p:cNvPr id="73746" name="AutoShape 17"/>
            <p:cNvSpPr>
              <a:spLocks noChangeAspect="1" noChangeArrowheads="1"/>
            </p:cNvSpPr>
            <p:nvPr/>
          </p:nvSpPr>
          <p:spPr bwMode="auto">
            <a:xfrm flipH="1" flipV="1">
              <a:off x="2902" y="2908"/>
              <a:ext cx="184" cy="256"/>
            </a:xfrm>
            <a:custGeom>
              <a:avLst/>
              <a:gdLst>
                <a:gd name="T0" fmla="*/ 79 w 21600"/>
                <a:gd name="T1" fmla="*/ 0 h 21600"/>
                <a:gd name="T2" fmla="*/ 26 w 21600"/>
                <a:gd name="T3" fmla="*/ 256 h 21600"/>
                <a:gd name="T4" fmla="*/ 83 w 21600"/>
                <a:gd name="T5" fmla="*/ 98 h 21600"/>
                <a:gd name="T6" fmla="*/ 133 w 21600"/>
                <a:gd name="T7" fmla="*/ 169 h 21600"/>
                <a:gd name="T8" fmla="*/ 184 w 21600"/>
                <a:gd name="T9" fmla="*/ 98 h 21600"/>
                <a:gd name="T10" fmla="*/ 17694720 60000 65536"/>
                <a:gd name="T11" fmla="*/ 5898240 60000 65536"/>
                <a:gd name="T12" fmla="*/ 5898240 60000 65536"/>
                <a:gd name="T13" fmla="*/ 5898240 60000 65536"/>
                <a:gd name="T14" fmla="*/ 0 60000 65536"/>
                <a:gd name="T15" fmla="*/ 0 w 21600"/>
                <a:gd name="T16" fmla="*/ 8269 h 21600"/>
                <a:gd name="T17" fmla="*/ 610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bg1"/>
            </a:solidFill>
            <a:ln w="9525" algn="ctr">
              <a:solidFill>
                <a:schemeClr val="tx1"/>
              </a:solidFill>
              <a:miter lim="800000"/>
              <a:headEnd/>
              <a:tailEnd/>
            </a:ln>
          </p:spPr>
          <p:txBody>
            <a:bodyPr anchor="ctr">
              <a:spAutoFit/>
            </a:bodyPr>
            <a:lstStyle/>
            <a:p>
              <a:endParaRPr lang="en-US"/>
            </a:p>
          </p:txBody>
        </p:sp>
        <p:sp>
          <p:nvSpPr>
            <p:cNvPr id="73747" name="AutoShape 18"/>
            <p:cNvSpPr>
              <a:spLocks noChangeAspect="1" noChangeArrowheads="1"/>
            </p:cNvSpPr>
            <p:nvPr/>
          </p:nvSpPr>
          <p:spPr bwMode="auto">
            <a:xfrm flipH="1" flipV="1">
              <a:off x="3724" y="2660"/>
              <a:ext cx="184" cy="256"/>
            </a:xfrm>
            <a:custGeom>
              <a:avLst/>
              <a:gdLst>
                <a:gd name="T0" fmla="*/ 79 w 21600"/>
                <a:gd name="T1" fmla="*/ 0 h 21600"/>
                <a:gd name="T2" fmla="*/ 26 w 21600"/>
                <a:gd name="T3" fmla="*/ 256 h 21600"/>
                <a:gd name="T4" fmla="*/ 83 w 21600"/>
                <a:gd name="T5" fmla="*/ 98 h 21600"/>
                <a:gd name="T6" fmla="*/ 133 w 21600"/>
                <a:gd name="T7" fmla="*/ 169 h 21600"/>
                <a:gd name="T8" fmla="*/ 184 w 21600"/>
                <a:gd name="T9" fmla="*/ 98 h 21600"/>
                <a:gd name="T10" fmla="*/ 17694720 60000 65536"/>
                <a:gd name="T11" fmla="*/ 5898240 60000 65536"/>
                <a:gd name="T12" fmla="*/ 5898240 60000 65536"/>
                <a:gd name="T13" fmla="*/ 5898240 60000 65536"/>
                <a:gd name="T14" fmla="*/ 0 60000 65536"/>
                <a:gd name="T15" fmla="*/ 0 w 21600"/>
                <a:gd name="T16" fmla="*/ 8269 h 21600"/>
                <a:gd name="T17" fmla="*/ 610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bg1"/>
            </a:solidFill>
            <a:ln w="9525" algn="ctr">
              <a:solidFill>
                <a:schemeClr val="tx1"/>
              </a:solidFill>
              <a:miter lim="800000"/>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2"/>
          <p:cNvSpPr>
            <a:spLocks noGrp="1"/>
          </p:cNvSpPr>
          <p:nvPr>
            <p:ph type="sldNum" sz="quarter" idx="11"/>
          </p:nvPr>
        </p:nvSpPr>
        <p:spPr>
          <a:noFill/>
        </p:spPr>
        <p:txBody>
          <a:bodyPr/>
          <a:lstStyle/>
          <a:p>
            <a:fld id="{9661D0F2-6803-4E78-8EBB-0A4424F3A516}" type="slidenum">
              <a:rPr lang="en-US"/>
              <a:pPr/>
              <a:t>67</a:t>
            </a:fld>
            <a:endParaRPr lang="en-US"/>
          </a:p>
        </p:txBody>
      </p:sp>
      <p:sp>
        <p:nvSpPr>
          <p:cNvPr id="74755" name="Title 6"/>
          <p:cNvSpPr>
            <a:spLocks noGrp="1"/>
          </p:cNvSpPr>
          <p:nvPr>
            <p:ph type="title" idx="4294967295"/>
          </p:nvPr>
        </p:nvSpPr>
        <p:spPr>
          <a:xfrm>
            <a:off x="209550" y="119063"/>
            <a:ext cx="8701088" cy="381000"/>
          </a:xfrm>
        </p:spPr>
        <p:txBody>
          <a:bodyPr/>
          <a:lstStyle/>
          <a:p>
            <a:pPr eaLnBrk="1" hangingPunct="1"/>
            <a:r>
              <a:rPr lang="en-US" smtClean="0"/>
              <a:t>Challenge 2: Choosing QoS Option Values</a:t>
            </a:r>
          </a:p>
        </p:txBody>
      </p:sp>
      <p:sp>
        <p:nvSpPr>
          <p:cNvPr id="74756"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AFEC775B-BDEB-44A5-B6D2-C21AD576D96E}" type="slidenum">
              <a:rPr lang="en-US" sz="1400" b="0"/>
              <a:pPr algn="r" eaLnBrk="1" hangingPunct="1"/>
              <a:t>67</a:t>
            </a:fld>
            <a:endParaRPr lang="en-US" sz="1400" b="0"/>
          </a:p>
        </p:txBody>
      </p:sp>
      <p:pic>
        <p:nvPicPr>
          <p:cNvPr id="74757" name="Picture 300" descr="strings-detailed"/>
          <p:cNvPicPr>
            <a:picLocks noChangeAspect="1" noChangeArrowheads="1"/>
          </p:cNvPicPr>
          <p:nvPr/>
        </p:nvPicPr>
        <p:blipFill>
          <a:blip r:embed="rId3" cstate="print"/>
          <a:srcRect/>
          <a:stretch>
            <a:fillRect/>
          </a:stretch>
        </p:blipFill>
        <p:spPr bwMode="auto">
          <a:xfrm>
            <a:off x="249238" y="671513"/>
            <a:ext cx="8724900" cy="3371850"/>
          </a:xfrm>
          <a:prstGeom prst="rect">
            <a:avLst/>
          </a:prstGeom>
          <a:noFill/>
          <a:ln w="9525">
            <a:noFill/>
            <a:miter lim="800000"/>
            <a:headEnd/>
            <a:tailEnd/>
          </a:ln>
        </p:spPr>
      </p:pic>
      <p:sp>
        <p:nvSpPr>
          <p:cNvPr id="3076" name="Text Placeholder 7"/>
          <p:cNvSpPr>
            <a:spLocks/>
          </p:cNvSpPr>
          <p:nvPr/>
        </p:nvSpPr>
        <p:spPr bwMode="auto">
          <a:xfrm>
            <a:off x="119063" y="4160235"/>
            <a:ext cx="8897937" cy="2039937"/>
          </a:xfrm>
          <a:prstGeom prst="rect">
            <a:avLst/>
          </a:prstGeom>
          <a:noFill/>
          <a:ln w="9525">
            <a:noFill/>
            <a:miter lim="800000"/>
            <a:headEnd/>
            <a:tailEnd/>
          </a:ln>
        </p:spPr>
        <p:txBody>
          <a:bodyPr/>
          <a:lstStyle/>
          <a:p>
            <a:pPr marL="461963" lvl="1" indent="-171450" algn="l" eaLnBrk="1" hangingPunct="1">
              <a:spcBef>
                <a:spcPct val="20000"/>
              </a:spcBef>
              <a:buFontTx/>
              <a:buChar char="•"/>
            </a:pPr>
            <a:r>
              <a:rPr lang="en-US" sz="2400" b="0" dirty="0"/>
              <a:t>Individually configuring component QoS options is tedious &amp; error-prone</a:t>
            </a:r>
          </a:p>
          <a:p>
            <a:pPr marL="738188" lvl="2" indent="-161925" algn="l" eaLnBrk="1" hangingPunct="1">
              <a:spcBef>
                <a:spcPct val="20000"/>
              </a:spcBef>
              <a:buFontTx/>
              <a:buChar char="•"/>
            </a:pPr>
            <a:r>
              <a:rPr lang="en-US" sz="2000" b="0" dirty="0"/>
              <a:t>e.g., ~10 distinct QoS options per component &amp; ~140 total QoS options for entire NASA MMS mission prototype</a:t>
            </a:r>
          </a:p>
          <a:p>
            <a:pPr marL="461963" lvl="1" indent="-171450" algn="l" eaLnBrk="1" hangingPunct="1">
              <a:spcBef>
                <a:spcPct val="20000"/>
              </a:spcBef>
              <a:buFontTx/>
              <a:buChar char="•"/>
            </a:pPr>
            <a:r>
              <a:rPr lang="en-US" sz="2400" b="0" dirty="0"/>
              <a:t>Manually choosing valid values for QoS options does not scale as size &amp; complexity of applications increase</a:t>
            </a:r>
          </a:p>
        </p:txBody>
      </p:sp>
      <p:sp>
        <p:nvSpPr>
          <p:cNvPr id="6" name="Rectangle 13"/>
          <p:cNvSpPr>
            <a:spLocks noChangeArrowheads="1"/>
          </p:cNvSpPr>
          <p:nvPr/>
        </p:nvSpPr>
        <p:spPr bwMode="auto">
          <a:xfrm flipV="1">
            <a:off x="254000" y="676275"/>
            <a:ext cx="2814638" cy="1125538"/>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3438525" y="649288"/>
            <a:ext cx="2801938" cy="10096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3" name="Rectangle 13"/>
          <p:cNvSpPr>
            <a:spLocks noChangeArrowheads="1"/>
          </p:cNvSpPr>
          <p:nvPr/>
        </p:nvSpPr>
        <p:spPr bwMode="auto">
          <a:xfrm flipV="1">
            <a:off x="6346825" y="892175"/>
            <a:ext cx="2611438" cy="12890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1"/>
          </p:nvPr>
        </p:nvSpPr>
        <p:spPr>
          <a:noFill/>
        </p:spPr>
        <p:txBody>
          <a:bodyPr/>
          <a:lstStyle/>
          <a:p>
            <a:fld id="{E5B37360-44A8-46CE-B565-0F4F211DE8E0}" type="slidenum">
              <a:rPr lang="en-US"/>
              <a:pPr/>
              <a:t>68</a:t>
            </a:fld>
            <a:endParaRPr lang="en-US"/>
          </a:p>
        </p:txBody>
      </p:sp>
      <p:grpSp>
        <p:nvGrpSpPr>
          <p:cNvPr id="75779" name="Group 2"/>
          <p:cNvGrpSpPr>
            <a:grpSpLocks/>
          </p:cNvGrpSpPr>
          <p:nvPr/>
        </p:nvGrpSpPr>
        <p:grpSpPr bwMode="auto">
          <a:xfrm>
            <a:off x="2990850" y="1447800"/>
            <a:ext cx="3181350" cy="5029200"/>
            <a:chOff x="1884" y="624"/>
            <a:chExt cx="2004" cy="3168"/>
          </a:xfrm>
        </p:grpSpPr>
        <p:pic>
          <p:nvPicPr>
            <p:cNvPr id="75789" name="Picture 3" descr="RTCORBA_Thread_Pool_with_buffers"/>
            <p:cNvPicPr>
              <a:picLocks noChangeAspect="1" noChangeArrowheads="1"/>
            </p:cNvPicPr>
            <p:nvPr/>
          </p:nvPicPr>
          <p:blipFill>
            <a:blip r:embed="rId3" cstate="print"/>
            <a:srcRect/>
            <a:stretch>
              <a:fillRect/>
            </a:stretch>
          </p:blipFill>
          <p:spPr bwMode="auto">
            <a:xfrm>
              <a:off x="1884" y="624"/>
              <a:ext cx="2004" cy="3168"/>
            </a:xfrm>
            <a:prstGeom prst="rect">
              <a:avLst/>
            </a:prstGeom>
            <a:noFill/>
            <a:ln w="9525">
              <a:noFill/>
              <a:miter lim="800000"/>
              <a:headEnd/>
              <a:tailEnd/>
            </a:ln>
          </p:spPr>
        </p:pic>
        <p:sp>
          <p:nvSpPr>
            <p:cNvPr id="75790" name="AutoShape 4"/>
            <p:cNvSpPr>
              <a:spLocks noChangeArrowheads="1"/>
            </p:cNvSpPr>
            <p:nvPr/>
          </p:nvSpPr>
          <p:spPr bwMode="auto">
            <a:xfrm>
              <a:off x="2256" y="2496"/>
              <a:ext cx="1440" cy="912"/>
            </a:xfrm>
            <a:prstGeom prst="roundRect">
              <a:avLst>
                <a:gd name="adj" fmla="val 16667"/>
              </a:avLst>
            </a:prstGeom>
            <a:solidFill>
              <a:srgbClr val="FFCC99"/>
            </a:solidFill>
            <a:ln w="19050">
              <a:solidFill>
                <a:schemeClr val="tx1"/>
              </a:solidFill>
              <a:round/>
              <a:headEnd/>
              <a:tailEnd/>
            </a:ln>
          </p:spPr>
          <p:txBody>
            <a:bodyPr wrap="none" anchor="ctr"/>
            <a:lstStyle/>
            <a:p>
              <a:pPr eaLnBrk="1" hangingPunct="1"/>
              <a:r>
                <a:rPr lang="en-US" sz="1800"/>
                <a:t>server object </a:t>
              </a:r>
            </a:p>
            <a:p>
              <a:pPr eaLnBrk="1" hangingPunct="1"/>
              <a:r>
                <a:rPr lang="en-US" sz="1800"/>
                <a:t>management </a:t>
              </a:r>
            </a:p>
            <a:p>
              <a:pPr eaLnBrk="1" hangingPunct="1"/>
              <a:r>
                <a:rPr lang="en-US" sz="1800"/>
                <a:t>middleware</a:t>
              </a:r>
            </a:p>
          </p:txBody>
        </p:sp>
      </p:grpSp>
      <p:sp>
        <p:nvSpPr>
          <p:cNvPr id="75780" name="Rectangle 5"/>
          <p:cNvSpPr>
            <a:spLocks noGrp="1" noChangeArrowheads="1"/>
          </p:cNvSpPr>
          <p:nvPr>
            <p:ph type="title"/>
          </p:nvPr>
        </p:nvSpPr>
        <p:spPr>
          <a:xfrm>
            <a:off x="654050" y="128588"/>
            <a:ext cx="7772400" cy="381000"/>
          </a:xfrm>
        </p:spPr>
        <p:txBody>
          <a:bodyPr/>
          <a:lstStyle/>
          <a:p>
            <a:pPr eaLnBrk="1" hangingPunct="1"/>
            <a:r>
              <a:rPr lang="en-US" smtClean="0"/>
              <a:t>Example: Configuring Container Policies</a:t>
            </a:r>
          </a:p>
        </p:txBody>
      </p:sp>
      <p:sp>
        <p:nvSpPr>
          <p:cNvPr id="1680390" name="Rectangle 6"/>
          <p:cNvSpPr>
            <a:spLocks noGrp="1" noChangeArrowheads="1"/>
          </p:cNvSpPr>
          <p:nvPr>
            <p:ph type="body" sz="half" idx="1"/>
          </p:nvPr>
        </p:nvSpPr>
        <p:spPr>
          <a:xfrm>
            <a:off x="6146800" y="4554021"/>
            <a:ext cx="2997200" cy="1600200"/>
          </a:xfrm>
        </p:spPr>
        <p:txBody>
          <a:bodyPr/>
          <a:lstStyle/>
          <a:p>
            <a:pPr marL="109538" indent="-109538" eaLnBrk="1" hangingPunct="1">
              <a:lnSpc>
                <a:spcPct val="90000"/>
              </a:lnSpc>
            </a:pPr>
            <a:r>
              <a:rPr lang="en-US" sz="2000" dirty="0" smtClean="0"/>
              <a:t>Existing techniques for metadata configurations rely on </a:t>
            </a:r>
            <a:r>
              <a:rPr lang="en-US" sz="2000" i="1" dirty="0" smtClean="0"/>
              <a:t>ad hoc</a:t>
            </a:r>
            <a:r>
              <a:rPr lang="en-US" sz="2000" dirty="0" smtClean="0"/>
              <a:t> manual configurations e.g., CORBA server-side programming</a:t>
            </a:r>
          </a:p>
          <a:p>
            <a:pPr marL="109538" indent="-109538" eaLnBrk="1" hangingPunct="1">
              <a:lnSpc>
                <a:spcPct val="90000"/>
              </a:lnSpc>
              <a:buFontTx/>
              <a:buNone/>
            </a:pPr>
            <a:endParaRPr lang="en-US" sz="2000" dirty="0" smtClean="0"/>
          </a:p>
        </p:txBody>
      </p:sp>
      <p:sp>
        <p:nvSpPr>
          <p:cNvPr id="1680391" name="AutoShape 7"/>
          <p:cNvSpPr>
            <a:spLocks noChangeArrowheads="1"/>
          </p:cNvSpPr>
          <p:nvPr/>
        </p:nvSpPr>
        <p:spPr bwMode="auto">
          <a:xfrm>
            <a:off x="5715000" y="3657600"/>
            <a:ext cx="3276600" cy="635000"/>
          </a:xfrm>
          <a:prstGeom prst="wedgeRoundRectCallout">
            <a:avLst>
              <a:gd name="adj1" fmla="val -72722"/>
              <a:gd name="adj2" fmla="val 154250"/>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Determine the server object management policies</a:t>
            </a:r>
          </a:p>
        </p:txBody>
      </p:sp>
      <p:sp>
        <p:nvSpPr>
          <p:cNvPr id="1680392" name="AutoShape 8"/>
          <p:cNvSpPr>
            <a:spLocks noChangeArrowheads="1"/>
          </p:cNvSpPr>
          <p:nvPr/>
        </p:nvSpPr>
        <p:spPr bwMode="auto">
          <a:xfrm>
            <a:off x="5791200" y="2819400"/>
            <a:ext cx="3276600" cy="417513"/>
          </a:xfrm>
          <a:prstGeom prst="wedgeRoundRectCallout">
            <a:avLst>
              <a:gd name="adj1" fmla="val -72722"/>
              <a:gd name="adj2" fmla="val 151139"/>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Determine right buffer sizes</a:t>
            </a:r>
          </a:p>
        </p:txBody>
      </p:sp>
      <p:sp>
        <p:nvSpPr>
          <p:cNvPr id="1680393" name="AutoShape 9"/>
          <p:cNvSpPr>
            <a:spLocks noChangeArrowheads="1"/>
          </p:cNvSpPr>
          <p:nvPr/>
        </p:nvSpPr>
        <p:spPr bwMode="auto">
          <a:xfrm>
            <a:off x="6176963" y="990600"/>
            <a:ext cx="2890837" cy="1447800"/>
          </a:xfrm>
          <a:prstGeom prst="wedgeRoundRectCallout">
            <a:avLst>
              <a:gd name="adj1" fmla="val -89097"/>
              <a:gd name="adj2" fmla="val 8005"/>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Determine thread pool sizes; how are they shared; number of lanes and their priorities; if borrowing is enabled</a:t>
            </a:r>
          </a:p>
        </p:txBody>
      </p:sp>
      <p:sp>
        <p:nvSpPr>
          <p:cNvPr id="1680394" name="AutoShape 10"/>
          <p:cNvSpPr>
            <a:spLocks noChangeArrowheads="1"/>
          </p:cNvSpPr>
          <p:nvPr/>
        </p:nvSpPr>
        <p:spPr bwMode="auto">
          <a:xfrm flipH="1">
            <a:off x="152400" y="990600"/>
            <a:ext cx="2566988" cy="1447800"/>
          </a:xfrm>
          <a:prstGeom prst="wedgeRoundRectCallout">
            <a:avLst>
              <a:gd name="adj1" fmla="val -67194"/>
              <a:gd name="adj2" fmla="val 77301"/>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Determine various middleware policies for server objects e.g., security, lifetime, replication</a:t>
            </a:r>
          </a:p>
        </p:txBody>
      </p:sp>
      <p:sp>
        <p:nvSpPr>
          <p:cNvPr id="1680395" name="Rectangle 11"/>
          <p:cNvSpPr>
            <a:spLocks noChangeArrowheads="1"/>
          </p:cNvSpPr>
          <p:nvPr/>
        </p:nvSpPr>
        <p:spPr bwMode="auto">
          <a:xfrm>
            <a:off x="50800" y="5715000"/>
            <a:ext cx="2997200" cy="685800"/>
          </a:xfrm>
          <a:prstGeom prst="rect">
            <a:avLst/>
          </a:prstGeom>
          <a:noFill/>
          <a:ln w="9525">
            <a:noFill/>
            <a:miter lim="800000"/>
            <a:headEnd/>
            <a:tailEnd/>
          </a:ln>
        </p:spPr>
        <p:txBody>
          <a:bodyPr/>
          <a:lstStyle/>
          <a:p>
            <a:pPr marL="109538" indent="-109538" algn="l" eaLnBrk="1" hangingPunct="1">
              <a:lnSpc>
                <a:spcPct val="90000"/>
              </a:lnSpc>
              <a:spcBef>
                <a:spcPct val="20000"/>
              </a:spcBef>
              <a:buFontTx/>
              <a:buChar char="•"/>
            </a:pPr>
            <a:r>
              <a:rPr lang="en-US" sz="2000" b="0" dirty="0"/>
              <a:t>This “glue code” is traditionally handcrafted</a:t>
            </a:r>
          </a:p>
          <a:p>
            <a:pPr marL="109538" indent="-109538" algn="l" eaLnBrk="1" hangingPunct="1">
              <a:lnSpc>
                <a:spcPct val="90000"/>
              </a:lnSpc>
              <a:spcBef>
                <a:spcPct val="20000"/>
              </a:spcBef>
            </a:pPr>
            <a:endParaRPr lang="en-US" sz="2000" b="0" dirty="0"/>
          </a:p>
        </p:txBody>
      </p:sp>
      <p:sp>
        <p:nvSpPr>
          <p:cNvPr id="1680396" name="AutoShape 12"/>
          <p:cNvSpPr>
            <a:spLocks noChangeArrowheads="1"/>
          </p:cNvSpPr>
          <p:nvPr/>
        </p:nvSpPr>
        <p:spPr bwMode="auto">
          <a:xfrm flipH="1">
            <a:off x="215900" y="4343400"/>
            <a:ext cx="2781300" cy="971550"/>
          </a:xfrm>
          <a:prstGeom prst="wedgeRoundRectCallout">
            <a:avLst>
              <a:gd name="adj1" fmla="val -57079"/>
              <a:gd name="adj2" fmla="val 96894"/>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Ensure semantic compatibility among chosen configurations</a:t>
            </a:r>
          </a:p>
        </p:txBody>
      </p:sp>
      <p:sp>
        <p:nvSpPr>
          <p:cNvPr id="1680397" name="AutoShape 13"/>
          <p:cNvSpPr>
            <a:spLocks noChangeArrowheads="1"/>
          </p:cNvSpPr>
          <p:nvPr/>
        </p:nvSpPr>
        <p:spPr bwMode="auto">
          <a:xfrm flipH="1">
            <a:off x="152400" y="2971800"/>
            <a:ext cx="2532063" cy="990600"/>
          </a:xfrm>
          <a:prstGeom prst="wedgeRoundRectCallout">
            <a:avLst>
              <a:gd name="adj1" fmla="val -70000"/>
              <a:gd name="adj2" fmla="val 81569"/>
              <a:gd name="adj3" fmla="val 16667"/>
            </a:avLst>
          </a:prstGeom>
          <a:solidFill>
            <a:srgbClr val="FFFF99"/>
          </a:solidFill>
          <a:ln w="19050">
            <a:solidFill>
              <a:schemeClr val="tx1"/>
            </a:solidFill>
            <a:miter lim="800000"/>
            <a:headEnd/>
            <a:tailEnd/>
          </a:ln>
        </p:spPr>
        <p:txBody>
          <a:bodyPr/>
          <a:lstStyle/>
          <a:p>
            <a:pPr algn="l" eaLnBrk="1" hangingPunct="1"/>
            <a:r>
              <a:rPr lang="en-US" sz="1600">
                <a:solidFill>
                  <a:srgbClr val="993300"/>
                </a:solidFill>
              </a:rPr>
              <a:t>Determine end-to-end priority propagation model to use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03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0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80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03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803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803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8039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80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0390" grpId="0" build="p"/>
      <p:bldP spid="1680391" grpId="0" animBg="1"/>
      <p:bldP spid="1680392" grpId="0" animBg="1"/>
      <p:bldP spid="1680393" grpId="0" animBg="1"/>
      <p:bldP spid="1680394" grpId="0" animBg="1"/>
      <p:bldP spid="1680395" grpId="0" build="p"/>
      <p:bldP spid="1680396" grpId="0" animBg="1"/>
      <p:bldP spid="168039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2"/>
          <p:cNvSpPr>
            <a:spLocks noGrp="1"/>
          </p:cNvSpPr>
          <p:nvPr>
            <p:ph type="sldNum" sz="quarter" idx="11"/>
          </p:nvPr>
        </p:nvSpPr>
        <p:spPr>
          <a:noFill/>
        </p:spPr>
        <p:txBody>
          <a:bodyPr/>
          <a:lstStyle/>
          <a:p>
            <a:fld id="{9B57C4C2-820B-4CC8-BC2D-BD7C88D815A3}" type="slidenum">
              <a:rPr lang="en-US"/>
              <a:pPr/>
              <a:t>69</a:t>
            </a:fld>
            <a:endParaRPr lang="en-US"/>
          </a:p>
        </p:txBody>
      </p:sp>
      <p:sp>
        <p:nvSpPr>
          <p:cNvPr id="76803" name="Title 6"/>
          <p:cNvSpPr>
            <a:spLocks noGrp="1"/>
          </p:cNvSpPr>
          <p:nvPr>
            <p:ph type="title" idx="4294967295"/>
          </p:nvPr>
        </p:nvSpPr>
        <p:spPr/>
        <p:txBody>
          <a:bodyPr/>
          <a:lstStyle/>
          <a:p>
            <a:pPr eaLnBrk="1" hangingPunct="1"/>
            <a:r>
              <a:rPr lang="en-US" smtClean="0"/>
              <a:t>Challenge 3: Validating QoS Options</a:t>
            </a:r>
          </a:p>
        </p:txBody>
      </p:sp>
      <p:sp>
        <p:nvSpPr>
          <p:cNvPr id="76804"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94EB94E8-DF74-4305-8D65-B15D6066C0FC}" type="slidenum">
              <a:rPr lang="en-US" sz="1400" b="0"/>
              <a:pPr algn="r" eaLnBrk="1" hangingPunct="1"/>
              <a:t>69</a:t>
            </a:fld>
            <a:endParaRPr lang="en-US" sz="1400" b="0"/>
          </a:p>
        </p:txBody>
      </p:sp>
      <p:sp>
        <p:nvSpPr>
          <p:cNvPr id="3076" name="Text Placeholder 7"/>
          <p:cNvSpPr>
            <a:spLocks/>
          </p:cNvSpPr>
          <p:nvPr/>
        </p:nvSpPr>
        <p:spPr bwMode="auto">
          <a:xfrm>
            <a:off x="0" y="4110217"/>
            <a:ext cx="9144000" cy="2039937"/>
          </a:xfrm>
          <a:prstGeom prst="rect">
            <a:avLst/>
          </a:prstGeom>
          <a:noFill/>
          <a:ln w="9525">
            <a:noFill/>
            <a:miter lim="800000"/>
            <a:headEnd/>
            <a:tailEnd/>
          </a:ln>
        </p:spPr>
        <p:txBody>
          <a:bodyPr/>
          <a:lstStyle/>
          <a:p>
            <a:pPr marL="461963" lvl="1" indent="-171450" algn="l" eaLnBrk="1" hangingPunct="1">
              <a:spcBef>
                <a:spcPct val="25000"/>
              </a:spcBef>
              <a:buFontTx/>
              <a:buChar char="•"/>
            </a:pPr>
            <a:r>
              <a:rPr lang="en-US" sz="2400" b="0" dirty="0"/>
              <a:t>Each QoS option value chosen should be validated</a:t>
            </a:r>
          </a:p>
          <a:p>
            <a:pPr marL="738188" lvl="2" indent="-161925" algn="l" eaLnBrk="1" hangingPunct="1">
              <a:spcBef>
                <a:spcPct val="25000"/>
              </a:spcBef>
              <a:buFontTx/>
              <a:buChar char="•"/>
            </a:pPr>
            <a:r>
              <a:rPr lang="en-US" sz="2000" b="0" dirty="0"/>
              <a:t>e.g., Filter priority model is CLIENT_PROPAGATED, whereas </a:t>
            </a:r>
            <a:r>
              <a:rPr lang="en-US" sz="2000" b="0" dirty="0" err="1"/>
              <a:t>Comm</a:t>
            </a:r>
            <a:r>
              <a:rPr lang="en-US" sz="2000" b="0" dirty="0"/>
              <a:t> priority model is SERVER_DECLARED</a:t>
            </a:r>
          </a:p>
          <a:p>
            <a:pPr marL="461963" lvl="1" indent="-171450" algn="l" eaLnBrk="1" hangingPunct="1">
              <a:spcBef>
                <a:spcPct val="25000"/>
              </a:spcBef>
              <a:buFontTx/>
              <a:buChar char="•"/>
            </a:pPr>
            <a:r>
              <a:rPr lang="en-US" sz="2400" b="0" dirty="0"/>
              <a:t>Each system reconfiguration (at design time) should be validated</a:t>
            </a:r>
          </a:p>
          <a:p>
            <a:pPr marL="738188" lvl="2" indent="-161925" algn="l" eaLnBrk="1" hangingPunct="1">
              <a:spcBef>
                <a:spcPct val="25000"/>
              </a:spcBef>
              <a:buFontTx/>
              <a:buChar char="•"/>
            </a:pPr>
            <a:r>
              <a:rPr lang="en-US" sz="2000" b="0" dirty="0"/>
              <a:t>e.g., reconfiguration of </a:t>
            </a:r>
            <a:r>
              <a:rPr lang="en-US" sz="2000" b="0" i="1" dirty="0"/>
              <a:t>bands</a:t>
            </a:r>
            <a:r>
              <a:rPr lang="en-US" sz="2000" b="0" dirty="0"/>
              <a:t> of Analysis should be validated such that the modified value corresponds to (some) </a:t>
            </a:r>
            <a:r>
              <a:rPr lang="en-US" sz="2000" b="0" i="1" dirty="0"/>
              <a:t>lane</a:t>
            </a:r>
            <a:r>
              <a:rPr lang="en-US" sz="2000" b="0" dirty="0"/>
              <a:t> priority of the </a:t>
            </a:r>
            <a:r>
              <a:rPr lang="en-US" sz="2000" b="0" dirty="0" err="1"/>
              <a:t>Comm</a:t>
            </a:r>
            <a:endParaRPr lang="en-US" sz="2000" b="0" dirty="0"/>
          </a:p>
        </p:txBody>
      </p:sp>
      <p:pic>
        <p:nvPicPr>
          <p:cNvPr id="76806" name="Picture 300" descr="strings-detailed"/>
          <p:cNvPicPr>
            <a:picLocks noChangeAspect="1" noChangeArrowheads="1"/>
          </p:cNvPicPr>
          <p:nvPr/>
        </p:nvPicPr>
        <p:blipFill>
          <a:blip r:embed="rId3" cstate="print"/>
          <a:srcRect/>
          <a:stretch>
            <a:fillRect/>
          </a:stretch>
        </p:blipFill>
        <p:spPr bwMode="auto">
          <a:xfrm>
            <a:off x="249238" y="671513"/>
            <a:ext cx="8724900" cy="3371850"/>
          </a:xfrm>
          <a:prstGeom prst="rect">
            <a:avLst/>
          </a:prstGeom>
          <a:noFill/>
          <a:ln w="9525">
            <a:noFill/>
            <a:miter lim="800000"/>
            <a:headEnd/>
            <a:tailEnd/>
          </a:ln>
        </p:spPr>
      </p:pic>
      <p:sp>
        <p:nvSpPr>
          <p:cNvPr id="2" name="Rectangle 13"/>
          <p:cNvSpPr>
            <a:spLocks noChangeArrowheads="1"/>
          </p:cNvSpPr>
          <p:nvPr/>
        </p:nvSpPr>
        <p:spPr bwMode="auto">
          <a:xfrm flipV="1">
            <a:off x="3421063" y="1041400"/>
            <a:ext cx="2659062" cy="246063"/>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9" name="Rectangle 13"/>
          <p:cNvSpPr>
            <a:spLocks noChangeArrowheads="1"/>
          </p:cNvSpPr>
          <p:nvPr/>
        </p:nvSpPr>
        <p:spPr bwMode="auto">
          <a:xfrm flipV="1">
            <a:off x="6316663" y="1239838"/>
            <a:ext cx="2659062" cy="57943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7"/>
          <p:cNvSpPr>
            <a:spLocks noGrp="1"/>
          </p:cNvSpPr>
          <p:nvPr>
            <p:ph type="sldNum" sz="quarter" idx="11"/>
          </p:nvPr>
        </p:nvSpPr>
        <p:spPr>
          <a:noFill/>
        </p:spPr>
        <p:txBody>
          <a:bodyPr/>
          <a:lstStyle/>
          <a:p>
            <a:fld id="{7CC6885A-D37A-4EA0-BFA1-514EDDE4FD01}" type="slidenum">
              <a:rPr lang="en-US"/>
              <a:pPr/>
              <a:t>7</a:t>
            </a:fld>
            <a:endParaRPr lang="en-US"/>
          </a:p>
        </p:txBody>
      </p:sp>
      <p:sp>
        <p:nvSpPr>
          <p:cNvPr id="41987" name="Rectangle 2"/>
          <p:cNvSpPr>
            <a:spLocks noGrp="1" noChangeArrowheads="1"/>
          </p:cNvSpPr>
          <p:nvPr>
            <p:ph type="title" sz="quarter"/>
          </p:nvPr>
        </p:nvSpPr>
        <p:spPr>
          <a:xfrm>
            <a:off x="527050" y="155575"/>
            <a:ext cx="8458200" cy="381000"/>
          </a:xfrm>
        </p:spPr>
        <p:txBody>
          <a:bodyPr/>
          <a:lstStyle/>
          <a:p>
            <a:pPr eaLnBrk="1" hangingPunct="1"/>
            <a:r>
              <a:rPr lang="en-US" dirty="0" smtClean="0"/>
              <a:t>DRE System Example 2: Robot Assembly</a:t>
            </a:r>
          </a:p>
        </p:txBody>
      </p:sp>
      <p:pic>
        <p:nvPicPr>
          <p:cNvPr id="41988" name="Picture 3" descr="nqzh2jq3[1]"/>
          <p:cNvPicPr>
            <a:picLocks noGrp="1" noChangeAspect="1" noChangeArrowheads="1"/>
          </p:cNvPicPr>
          <p:nvPr>
            <p:ph sz="quarter" idx="3"/>
          </p:nvPr>
        </p:nvPicPr>
        <p:blipFill>
          <a:blip r:embed="rId3" cstate="print"/>
          <a:srcRect/>
          <a:stretch>
            <a:fillRect/>
          </a:stretch>
        </p:blipFill>
        <p:spPr>
          <a:xfrm>
            <a:off x="808038" y="2987675"/>
            <a:ext cx="173037" cy="585788"/>
          </a:xfrm>
          <a:noFill/>
        </p:spPr>
      </p:pic>
      <p:sp>
        <p:nvSpPr>
          <p:cNvPr id="41989" name="laptop"/>
          <p:cNvSpPr>
            <a:spLocks noEditPoints="1" noChangeArrowheads="1"/>
          </p:cNvSpPr>
          <p:nvPr/>
        </p:nvSpPr>
        <p:spPr bwMode="auto">
          <a:xfrm>
            <a:off x="769938" y="3921125"/>
            <a:ext cx="523875" cy="511175"/>
          </a:xfrm>
          <a:custGeom>
            <a:avLst/>
            <a:gdLst>
              <a:gd name="T0" fmla="*/ 81540 w 21600"/>
              <a:gd name="T1" fmla="*/ 0 h 21600"/>
              <a:gd name="T2" fmla="*/ 81540 w 21600"/>
              <a:gd name="T3" fmla="*/ 169753 h 21600"/>
              <a:gd name="T4" fmla="*/ 444493 w 21600"/>
              <a:gd name="T5" fmla="*/ 0 h 21600"/>
              <a:gd name="T6" fmla="*/ 444493 w 21600"/>
              <a:gd name="T7" fmla="*/ 169753 h 21600"/>
              <a:gd name="T8" fmla="*/ 261938 w 21600"/>
              <a:gd name="T9" fmla="*/ 0 h 21600"/>
              <a:gd name="T10" fmla="*/ 261938 w 21600"/>
              <a:gd name="T11" fmla="*/ 511175 h 21600"/>
              <a:gd name="T12" fmla="*/ 0 w 21600"/>
              <a:gd name="T13" fmla="*/ 511175 h 21600"/>
              <a:gd name="T14" fmla="*/ 523875 w 21600"/>
              <a:gd name="T15" fmla="*/ 511175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41990" name="Rectangle 5"/>
          <p:cNvSpPr>
            <a:spLocks noChangeArrowheads="1"/>
          </p:cNvSpPr>
          <p:nvPr/>
        </p:nvSpPr>
        <p:spPr bwMode="auto">
          <a:xfrm>
            <a:off x="693738" y="1423988"/>
            <a:ext cx="690562" cy="306387"/>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Radio</a:t>
            </a:r>
          </a:p>
        </p:txBody>
      </p:sp>
      <p:sp>
        <p:nvSpPr>
          <p:cNvPr id="41991" name="Rectangle 6"/>
          <p:cNvSpPr>
            <a:spLocks noChangeArrowheads="1"/>
          </p:cNvSpPr>
          <p:nvPr/>
        </p:nvSpPr>
        <p:spPr bwMode="auto">
          <a:xfrm>
            <a:off x="5570538" y="809625"/>
            <a:ext cx="1036637" cy="498475"/>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Conveyor</a:t>
            </a:r>
          </a:p>
          <a:p>
            <a:pPr eaLnBrk="1" hangingPunct="1"/>
            <a:r>
              <a:rPr lang="en-US" sz="900" b="0"/>
              <a:t>Power Switching</a:t>
            </a:r>
          </a:p>
          <a:p>
            <a:pPr eaLnBrk="1" hangingPunct="1"/>
            <a:r>
              <a:rPr lang="en-US" sz="900" b="0"/>
              <a:t>Unit </a:t>
            </a:r>
          </a:p>
        </p:txBody>
      </p:sp>
      <p:sp>
        <p:nvSpPr>
          <p:cNvPr id="41992" name="Text Box 7"/>
          <p:cNvSpPr txBox="1">
            <a:spLocks noChangeArrowheads="1"/>
          </p:cNvSpPr>
          <p:nvPr/>
        </p:nvSpPr>
        <p:spPr bwMode="auto">
          <a:xfrm>
            <a:off x="347663" y="4421188"/>
            <a:ext cx="1344612" cy="228600"/>
          </a:xfrm>
          <a:prstGeom prst="rect">
            <a:avLst/>
          </a:prstGeom>
          <a:noFill/>
          <a:ln w="9525">
            <a:noFill/>
            <a:miter lim="800000"/>
            <a:headEnd/>
            <a:tailEnd/>
          </a:ln>
        </p:spPr>
        <p:txBody>
          <a:bodyPr>
            <a:spAutoFit/>
          </a:bodyPr>
          <a:lstStyle/>
          <a:p>
            <a:pPr algn="l" eaLnBrk="1" hangingPunct="1">
              <a:spcBef>
                <a:spcPct val="50000"/>
              </a:spcBef>
            </a:pPr>
            <a:r>
              <a:rPr lang="en-US" sz="900" b="0"/>
              <a:t>Control Station</a:t>
            </a:r>
          </a:p>
        </p:txBody>
      </p:sp>
      <p:pic>
        <p:nvPicPr>
          <p:cNvPr id="41993" name="Picture 8" descr="nqzh2jq3[1]"/>
          <p:cNvPicPr>
            <a:picLocks noChangeAspect="1" noChangeArrowheads="1"/>
          </p:cNvPicPr>
          <p:nvPr/>
        </p:nvPicPr>
        <p:blipFill>
          <a:blip r:embed="rId3" cstate="print"/>
          <a:srcRect/>
          <a:stretch>
            <a:fillRect/>
          </a:stretch>
        </p:blipFill>
        <p:spPr bwMode="auto">
          <a:xfrm>
            <a:off x="808038" y="2960688"/>
            <a:ext cx="160337" cy="404812"/>
          </a:xfrm>
          <a:prstGeom prst="rect">
            <a:avLst/>
          </a:prstGeom>
          <a:noFill/>
          <a:ln w="9525">
            <a:noFill/>
            <a:miter lim="800000"/>
            <a:headEnd/>
            <a:tailEnd/>
          </a:ln>
        </p:spPr>
      </p:pic>
      <p:sp>
        <p:nvSpPr>
          <p:cNvPr id="41994" name="Text Box 9"/>
          <p:cNvSpPr txBox="1">
            <a:spLocks noChangeArrowheads="1"/>
          </p:cNvSpPr>
          <p:nvPr/>
        </p:nvSpPr>
        <p:spPr bwMode="auto">
          <a:xfrm>
            <a:off x="577850" y="2730500"/>
            <a:ext cx="728663" cy="228600"/>
          </a:xfrm>
          <a:prstGeom prst="rect">
            <a:avLst/>
          </a:prstGeom>
          <a:noFill/>
          <a:ln w="9525">
            <a:noFill/>
            <a:miter lim="800000"/>
            <a:headEnd/>
            <a:tailEnd/>
          </a:ln>
        </p:spPr>
        <p:txBody>
          <a:bodyPr>
            <a:spAutoFit/>
          </a:bodyPr>
          <a:lstStyle/>
          <a:p>
            <a:pPr algn="l" eaLnBrk="1" hangingPunct="1">
              <a:spcBef>
                <a:spcPct val="50000"/>
              </a:spcBef>
            </a:pPr>
            <a:r>
              <a:rPr lang="en-US" sz="900" b="0"/>
              <a:t>Switches</a:t>
            </a:r>
          </a:p>
        </p:txBody>
      </p:sp>
      <p:sp>
        <p:nvSpPr>
          <p:cNvPr id="41995" name="Line 10"/>
          <p:cNvSpPr>
            <a:spLocks noChangeShapeType="1"/>
          </p:cNvSpPr>
          <p:nvPr/>
        </p:nvSpPr>
        <p:spPr bwMode="auto">
          <a:xfrm>
            <a:off x="1422400" y="2270125"/>
            <a:ext cx="0" cy="0"/>
          </a:xfrm>
          <a:prstGeom prst="line">
            <a:avLst/>
          </a:prstGeom>
          <a:noFill/>
          <a:ln w="9525">
            <a:solidFill>
              <a:schemeClr val="tx1"/>
            </a:solidFill>
            <a:round/>
            <a:headEnd/>
            <a:tailEnd/>
          </a:ln>
        </p:spPr>
        <p:txBody>
          <a:bodyPr/>
          <a:lstStyle/>
          <a:p>
            <a:endParaRPr lang="en-US"/>
          </a:p>
        </p:txBody>
      </p:sp>
      <p:sp>
        <p:nvSpPr>
          <p:cNvPr id="41996" name="Line 11"/>
          <p:cNvSpPr>
            <a:spLocks noChangeShapeType="1"/>
          </p:cNvSpPr>
          <p:nvPr/>
        </p:nvSpPr>
        <p:spPr bwMode="auto">
          <a:xfrm>
            <a:off x="1116013" y="2308225"/>
            <a:ext cx="2073275" cy="922338"/>
          </a:xfrm>
          <a:prstGeom prst="line">
            <a:avLst/>
          </a:prstGeom>
          <a:noFill/>
          <a:ln w="9525" cap="rnd">
            <a:solidFill>
              <a:schemeClr val="tx1"/>
            </a:solidFill>
            <a:prstDash val="sysDot"/>
            <a:round/>
            <a:headEnd/>
            <a:tailEnd/>
          </a:ln>
        </p:spPr>
        <p:txBody>
          <a:bodyPr/>
          <a:lstStyle/>
          <a:p>
            <a:endParaRPr lang="en-US"/>
          </a:p>
        </p:txBody>
      </p:sp>
      <p:sp>
        <p:nvSpPr>
          <p:cNvPr id="41997" name="Line 12"/>
          <p:cNvSpPr>
            <a:spLocks noChangeShapeType="1"/>
          </p:cNvSpPr>
          <p:nvPr/>
        </p:nvSpPr>
        <p:spPr bwMode="auto">
          <a:xfrm>
            <a:off x="962025" y="3152775"/>
            <a:ext cx="2189163" cy="307975"/>
          </a:xfrm>
          <a:prstGeom prst="line">
            <a:avLst/>
          </a:prstGeom>
          <a:noFill/>
          <a:ln w="9525" cap="rnd">
            <a:solidFill>
              <a:schemeClr val="tx1"/>
            </a:solidFill>
            <a:prstDash val="sysDot"/>
            <a:round/>
            <a:headEnd/>
            <a:tailEnd/>
          </a:ln>
        </p:spPr>
        <p:txBody>
          <a:bodyPr/>
          <a:lstStyle/>
          <a:p>
            <a:endParaRPr lang="en-US"/>
          </a:p>
        </p:txBody>
      </p:sp>
      <p:sp>
        <p:nvSpPr>
          <p:cNvPr id="41998" name="Line 13"/>
          <p:cNvSpPr>
            <a:spLocks noChangeShapeType="1"/>
          </p:cNvSpPr>
          <p:nvPr/>
        </p:nvSpPr>
        <p:spPr bwMode="auto">
          <a:xfrm flipV="1">
            <a:off x="962025" y="3460750"/>
            <a:ext cx="2151063" cy="152400"/>
          </a:xfrm>
          <a:prstGeom prst="line">
            <a:avLst/>
          </a:prstGeom>
          <a:noFill/>
          <a:ln w="9525" cap="rnd">
            <a:solidFill>
              <a:schemeClr val="tx1"/>
            </a:solidFill>
            <a:prstDash val="sysDot"/>
            <a:round/>
            <a:headEnd/>
            <a:tailEnd/>
          </a:ln>
        </p:spPr>
        <p:txBody>
          <a:bodyPr/>
          <a:lstStyle/>
          <a:p>
            <a:endParaRPr lang="en-US"/>
          </a:p>
        </p:txBody>
      </p:sp>
      <p:sp>
        <p:nvSpPr>
          <p:cNvPr id="41999" name="Line 14"/>
          <p:cNvSpPr>
            <a:spLocks noChangeShapeType="1"/>
          </p:cNvSpPr>
          <p:nvPr/>
        </p:nvSpPr>
        <p:spPr bwMode="auto">
          <a:xfrm flipV="1">
            <a:off x="1230313" y="3536950"/>
            <a:ext cx="1920875" cy="538163"/>
          </a:xfrm>
          <a:prstGeom prst="line">
            <a:avLst/>
          </a:prstGeom>
          <a:noFill/>
          <a:ln w="9525" cap="rnd">
            <a:solidFill>
              <a:schemeClr val="tx1"/>
            </a:solidFill>
            <a:prstDash val="sysDot"/>
            <a:round/>
            <a:headEnd/>
            <a:tailEnd/>
          </a:ln>
        </p:spPr>
        <p:txBody>
          <a:bodyPr/>
          <a:lstStyle/>
          <a:p>
            <a:endParaRPr lang="en-US"/>
          </a:p>
        </p:txBody>
      </p:sp>
      <p:sp>
        <p:nvSpPr>
          <p:cNvPr id="42000" name="Line 15"/>
          <p:cNvSpPr>
            <a:spLocks noChangeShapeType="1"/>
          </p:cNvSpPr>
          <p:nvPr/>
        </p:nvSpPr>
        <p:spPr bwMode="auto">
          <a:xfrm flipV="1">
            <a:off x="1268413" y="3652838"/>
            <a:ext cx="1882775" cy="690562"/>
          </a:xfrm>
          <a:prstGeom prst="line">
            <a:avLst/>
          </a:prstGeom>
          <a:noFill/>
          <a:ln w="9525" cap="rnd">
            <a:solidFill>
              <a:schemeClr val="tx1"/>
            </a:solidFill>
            <a:prstDash val="sysDot"/>
            <a:round/>
            <a:headEnd/>
            <a:tailEnd/>
          </a:ln>
        </p:spPr>
        <p:txBody>
          <a:bodyPr/>
          <a:lstStyle/>
          <a:p>
            <a:endParaRPr lang="en-US"/>
          </a:p>
        </p:txBody>
      </p:sp>
      <p:sp>
        <p:nvSpPr>
          <p:cNvPr id="42001" name="AutoShape 16"/>
          <p:cNvSpPr>
            <a:spLocks noChangeArrowheads="1"/>
          </p:cNvSpPr>
          <p:nvPr/>
        </p:nvSpPr>
        <p:spPr bwMode="auto">
          <a:xfrm>
            <a:off x="1806575" y="5265738"/>
            <a:ext cx="728663" cy="652462"/>
          </a:xfrm>
          <a:prstGeom prst="roundRect">
            <a:avLst>
              <a:gd name="adj" fmla="val 16667"/>
            </a:avLst>
          </a:prstGeom>
          <a:solidFill>
            <a:schemeClr val="hlink"/>
          </a:solidFill>
          <a:ln w="9525">
            <a:solidFill>
              <a:schemeClr val="tx1"/>
            </a:solidFill>
            <a:round/>
            <a:headEnd/>
            <a:tailEnd/>
          </a:ln>
        </p:spPr>
        <p:txBody>
          <a:bodyPr wrap="none" anchor="ctr" anchorCtr="1"/>
          <a:lstStyle/>
          <a:p>
            <a:r>
              <a:rPr lang="en-GB" sz="900">
                <a:latin typeface="Times New Roman" pitchFamily="18" charset="0"/>
              </a:rPr>
              <a:t>Clock</a:t>
            </a:r>
          </a:p>
          <a:p>
            <a:r>
              <a:rPr lang="en-GB" sz="900">
                <a:latin typeface="Times New Roman" pitchFamily="18" charset="0"/>
              </a:rPr>
              <a:t>Handler</a:t>
            </a:r>
          </a:p>
        </p:txBody>
      </p:sp>
      <p:sp>
        <p:nvSpPr>
          <p:cNvPr id="42002" name="AutoShape 17"/>
          <p:cNvSpPr>
            <a:spLocks noChangeArrowheads="1"/>
          </p:cNvSpPr>
          <p:nvPr/>
        </p:nvSpPr>
        <p:spPr bwMode="auto">
          <a:xfrm>
            <a:off x="3151188" y="3152775"/>
            <a:ext cx="728662" cy="652463"/>
          </a:xfrm>
          <a:prstGeom prst="roundRect">
            <a:avLst>
              <a:gd name="adj" fmla="val 16667"/>
            </a:avLst>
          </a:prstGeom>
          <a:solidFill>
            <a:srgbClr val="66CCFF"/>
          </a:solidFill>
          <a:ln w="9525">
            <a:solidFill>
              <a:schemeClr val="tx1"/>
            </a:solidFill>
            <a:round/>
            <a:headEnd/>
            <a:tailEnd/>
          </a:ln>
        </p:spPr>
        <p:txBody>
          <a:bodyPr wrap="none" anchor="ctr" anchorCtr="1"/>
          <a:lstStyle/>
          <a:p>
            <a:r>
              <a:rPr lang="en-GB" sz="900">
                <a:latin typeface="Times New Roman" pitchFamily="18" charset="0"/>
              </a:rPr>
              <a:t>Human</a:t>
            </a:r>
          </a:p>
          <a:p>
            <a:r>
              <a:rPr lang="en-GB" sz="900">
                <a:latin typeface="Times New Roman" pitchFamily="18" charset="0"/>
              </a:rPr>
              <a:t>Machine</a:t>
            </a:r>
          </a:p>
          <a:p>
            <a:r>
              <a:rPr lang="en-GB" sz="900">
                <a:latin typeface="Times New Roman" pitchFamily="18" charset="0"/>
              </a:rPr>
              <a:t>Interface*</a:t>
            </a:r>
          </a:p>
        </p:txBody>
      </p:sp>
      <p:sp>
        <p:nvSpPr>
          <p:cNvPr id="42003" name="AutoShape 18"/>
          <p:cNvSpPr>
            <a:spLocks noChangeArrowheads="1"/>
          </p:cNvSpPr>
          <p:nvPr/>
        </p:nvSpPr>
        <p:spPr bwMode="auto">
          <a:xfrm>
            <a:off x="4379913" y="1233488"/>
            <a:ext cx="728662" cy="652462"/>
          </a:xfrm>
          <a:prstGeom prst="roundRect">
            <a:avLst>
              <a:gd name="adj" fmla="val 16667"/>
            </a:avLst>
          </a:prstGeom>
          <a:solidFill>
            <a:srgbClr val="66CCFF"/>
          </a:solidFill>
          <a:ln w="9525">
            <a:solidFill>
              <a:schemeClr val="tx1"/>
            </a:solidFill>
            <a:round/>
            <a:headEnd/>
            <a:tailEnd/>
          </a:ln>
        </p:spPr>
        <p:txBody>
          <a:bodyPr wrap="none" anchor="ctr" anchorCtr="1"/>
          <a:lstStyle/>
          <a:p>
            <a:r>
              <a:rPr lang="en-GB" sz="900">
                <a:latin typeface="Times New Roman" pitchFamily="18" charset="0"/>
              </a:rPr>
              <a:t>Management</a:t>
            </a:r>
          </a:p>
          <a:p>
            <a:r>
              <a:rPr lang="en-GB" sz="900">
                <a:latin typeface="Times New Roman" pitchFamily="18" charset="0"/>
              </a:rPr>
              <a:t>Work</a:t>
            </a:r>
          </a:p>
          <a:p>
            <a:r>
              <a:rPr lang="en-GB" sz="900">
                <a:latin typeface="Times New Roman" pitchFamily="18" charset="0"/>
              </a:rPr>
              <a:t>Instructions</a:t>
            </a:r>
          </a:p>
        </p:txBody>
      </p:sp>
      <p:pic>
        <p:nvPicPr>
          <p:cNvPr id="42004" name="Picture 19" descr="uiaomvzd[1]"/>
          <p:cNvPicPr>
            <a:picLocks noChangeAspect="1" noChangeArrowheads="1"/>
          </p:cNvPicPr>
          <p:nvPr/>
        </p:nvPicPr>
        <p:blipFill>
          <a:blip r:embed="rId4" cstate="print"/>
          <a:srcRect/>
          <a:stretch>
            <a:fillRect/>
          </a:stretch>
        </p:blipFill>
        <p:spPr bwMode="auto">
          <a:xfrm>
            <a:off x="923925" y="4765675"/>
            <a:ext cx="307975" cy="255588"/>
          </a:xfrm>
          <a:prstGeom prst="rect">
            <a:avLst/>
          </a:prstGeom>
          <a:noFill/>
          <a:ln w="9525">
            <a:noFill/>
            <a:miter lim="800000"/>
            <a:headEnd/>
            <a:tailEnd/>
          </a:ln>
        </p:spPr>
      </p:pic>
      <p:sp>
        <p:nvSpPr>
          <p:cNvPr id="42005" name="Text Box 20"/>
          <p:cNvSpPr txBox="1">
            <a:spLocks noChangeArrowheads="1"/>
          </p:cNvSpPr>
          <p:nvPr/>
        </p:nvSpPr>
        <p:spPr bwMode="auto">
          <a:xfrm>
            <a:off x="155575" y="4976813"/>
            <a:ext cx="1190625" cy="214312"/>
          </a:xfrm>
          <a:prstGeom prst="rect">
            <a:avLst/>
          </a:prstGeom>
          <a:noFill/>
          <a:ln w="9525">
            <a:noFill/>
            <a:miter lim="800000"/>
            <a:headEnd/>
            <a:tailEnd/>
          </a:ln>
        </p:spPr>
        <p:txBody>
          <a:bodyPr>
            <a:spAutoFit/>
          </a:bodyPr>
          <a:lstStyle/>
          <a:p>
            <a:pPr algn="l" eaLnBrk="1" hangingPunct="1">
              <a:spcBef>
                <a:spcPct val="50000"/>
              </a:spcBef>
            </a:pPr>
            <a:r>
              <a:rPr lang="en-US" sz="800" b="0"/>
              <a:t>Disk  Storage</a:t>
            </a:r>
          </a:p>
        </p:txBody>
      </p:sp>
      <p:sp>
        <p:nvSpPr>
          <p:cNvPr id="42006" name="AutoShape 21"/>
          <p:cNvSpPr>
            <a:spLocks noChangeArrowheads="1"/>
          </p:cNvSpPr>
          <p:nvPr/>
        </p:nvSpPr>
        <p:spPr bwMode="auto">
          <a:xfrm>
            <a:off x="1806575" y="4573588"/>
            <a:ext cx="728663" cy="652462"/>
          </a:xfrm>
          <a:prstGeom prst="roundRect">
            <a:avLst>
              <a:gd name="adj" fmla="val 16667"/>
            </a:avLst>
          </a:prstGeom>
          <a:solidFill>
            <a:srgbClr val="66CCFF"/>
          </a:solidFill>
          <a:ln w="9525">
            <a:solidFill>
              <a:schemeClr val="tx1"/>
            </a:solidFill>
            <a:prstDash val="sysDot"/>
            <a:round/>
            <a:headEnd/>
            <a:tailEnd/>
          </a:ln>
        </p:spPr>
        <p:txBody>
          <a:bodyPr wrap="none" anchor="ctr" anchorCtr="1"/>
          <a:lstStyle/>
          <a:p>
            <a:r>
              <a:rPr lang="en-GB" sz="900">
                <a:latin typeface="Times New Roman" pitchFamily="18" charset="0"/>
              </a:rPr>
              <a:t>Storage</a:t>
            </a:r>
          </a:p>
          <a:p>
            <a:r>
              <a:rPr lang="en-GB" sz="900">
                <a:latin typeface="Times New Roman" pitchFamily="18" charset="0"/>
              </a:rPr>
              <a:t>Device </a:t>
            </a:r>
          </a:p>
          <a:p>
            <a:r>
              <a:rPr lang="en-GB" sz="900">
                <a:latin typeface="Times New Roman" pitchFamily="18" charset="0"/>
              </a:rPr>
              <a:t>Controller</a:t>
            </a:r>
          </a:p>
        </p:txBody>
      </p:sp>
      <p:cxnSp>
        <p:nvCxnSpPr>
          <p:cNvPr id="42007" name="AutoShape 22"/>
          <p:cNvCxnSpPr>
            <a:cxnSpLocks noChangeShapeType="1"/>
            <a:endCxn id="42006" idx="1"/>
          </p:cNvCxnSpPr>
          <p:nvPr/>
        </p:nvCxnSpPr>
        <p:spPr bwMode="auto">
          <a:xfrm>
            <a:off x="1231900" y="4894263"/>
            <a:ext cx="574675" cy="6350"/>
          </a:xfrm>
          <a:prstGeom prst="bentConnector3">
            <a:avLst>
              <a:gd name="adj1" fmla="val 50000"/>
            </a:avLst>
          </a:prstGeom>
          <a:noFill/>
          <a:ln w="9525" cap="rnd">
            <a:solidFill>
              <a:schemeClr val="tx1"/>
            </a:solidFill>
            <a:prstDash val="sysDot"/>
            <a:miter lim="800000"/>
            <a:headEnd/>
            <a:tailEnd/>
          </a:ln>
        </p:spPr>
      </p:cxnSp>
      <p:sp>
        <p:nvSpPr>
          <p:cNvPr id="42008" name="AutoShape 23"/>
          <p:cNvSpPr>
            <a:spLocks noChangeArrowheads="1"/>
          </p:cNvSpPr>
          <p:nvPr/>
        </p:nvSpPr>
        <p:spPr bwMode="auto">
          <a:xfrm>
            <a:off x="4379913" y="3152775"/>
            <a:ext cx="728662" cy="652463"/>
          </a:xfrm>
          <a:prstGeom prst="roundRect">
            <a:avLst>
              <a:gd name="adj" fmla="val 16667"/>
            </a:avLst>
          </a:prstGeom>
          <a:solidFill>
            <a:srgbClr val="66CCFF"/>
          </a:solidFill>
          <a:ln w="9525">
            <a:solidFill>
              <a:schemeClr val="tx1"/>
            </a:solidFill>
            <a:round/>
            <a:headEnd/>
            <a:tailEnd/>
          </a:ln>
        </p:spPr>
        <p:txBody>
          <a:bodyPr wrap="none" anchor="ctr" anchorCtr="1"/>
          <a:lstStyle/>
          <a:p>
            <a:r>
              <a:rPr lang="en-GB" sz="900">
                <a:latin typeface="Times New Roman" pitchFamily="18" charset="0"/>
              </a:rPr>
              <a:t>Watch</a:t>
            </a:r>
          </a:p>
          <a:p>
            <a:r>
              <a:rPr lang="en-GB" sz="900">
                <a:latin typeface="Times New Roman" pitchFamily="18" charset="0"/>
              </a:rPr>
              <a:t>Setting</a:t>
            </a:r>
          </a:p>
          <a:p>
            <a:r>
              <a:rPr lang="en-GB" sz="900">
                <a:latin typeface="Times New Roman" pitchFamily="18" charset="0"/>
              </a:rPr>
              <a:t>Manager*</a:t>
            </a:r>
          </a:p>
        </p:txBody>
      </p:sp>
      <p:cxnSp>
        <p:nvCxnSpPr>
          <p:cNvPr id="42009" name="AutoShape 24"/>
          <p:cNvCxnSpPr>
            <a:cxnSpLocks noChangeShapeType="1"/>
            <a:stCxn id="42002" idx="3"/>
            <a:endCxn id="42008" idx="1"/>
          </p:cNvCxnSpPr>
          <p:nvPr/>
        </p:nvCxnSpPr>
        <p:spPr bwMode="auto">
          <a:xfrm>
            <a:off x="3879850" y="3479800"/>
            <a:ext cx="500063" cy="0"/>
          </a:xfrm>
          <a:prstGeom prst="straightConnector1">
            <a:avLst/>
          </a:prstGeom>
          <a:noFill/>
          <a:ln w="57150">
            <a:solidFill>
              <a:schemeClr val="tx1"/>
            </a:solidFill>
            <a:round/>
            <a:headEnd/>
            <a:tailEnd/>
          </a:ln>
        </p:spPr>
      </p:cxnSp>
      <p:cxnSp>
        <p:nvCxnSpPr>
          <p:cNvPr id="42010" name="AutoShape 25"/>
          <p:cNvCxnSpPr>
            <a:cxnSpLocks noChangeShapeType="1"/>
            <a:stCxn id="42003" idx="2"/>
            <a:endCxn id="42008" idx="0"/>
          </p:cNvCxnSpPr>
          <p:nvPr/>
        </p:nvCxnSpPr>
        <p:spPr bwMode="auto">
          <a:xfrm>
            <a:off x="4745038" y="1885950"/>
            <a:ext cx="0" cy="1266825"/>
          </a:xfrm>
          <a:prstGeom prst="straightConnector1">
            <a:avLst/>
          </a:prstGeom>
          <a:noFill/>
          <a:ln w="57150">
            <a:solidFill>
              <a:schemeClr val="tx1"/>
            </a:solidFill>
            <a:round/>
            <a:headEnd/>
            <a:tailEnd/>
          </a:ln>
        </p:spPr>
      </p:cxnSp>
      <p:sp>
        <p:nvSpPr>
          <p:cNvPr id="42011" name="AutoShape 26"/>
          <p:cNvSpPr>
            <a:spLocks noChangeArrowheads="1"/>
          </p:cNvSpPr>
          <p:nvPr/>
        </p:nvSpPr>
        <p:spPr bwMode="auto">
          <a:xfrm>
            <a:off x="4379913" y="4229100"/>
            <a:ext cx="728662" cy="652463"/>
          </a:xfrm>
          <a:prstGeom prst="roundRect">
            <a:avLst>
              <a:gd name="adj" fmla="val 16667"/>
            </a:avLst>
          </a:prstGeom>
          <a:solidFill>
            <a:srgbClr val="66CCFF"/>
          </a:solidFill>
          <a:ln w="9525">
            <a:solidFill>
              <a:schemeClr val="tx1"/>
            </a:solidFill>
            <a:round/>
            <a:headEnd/>
            <a:tailEnd/>
          </a:ln>
        </p:spPr>
        <p:txBody>
          <a:bodyPr wrap="none" anchor="ctr" anchorCtr="1"/>
          <a:lstStyle/>
          <a:p>
            <a:r>
              <a:rPr lang="en-GB" sz="900">
                <a:latin typeface="Times New Roman" pitchFamily="18" charset="0"/>
              </a:rPr>
              <a:t>Robot</a:t>
            </a:r>
          </a:p>
          <a:p>
            <a:r>
              <a:rPr lang="en-GB" sz="900">
                <a:latin typeface="Times New Roman" pitchFamily="18" charset="0"/>
              </a:rPr>
              <a:t>Manager*</a:t>
            </a:r>
          </a:p>
        </p:txBody>
      </p:sp>
      <p:sp>
        <p:nvSpPr>
          <p:cNvPr id="42012" name="AutoShape 27"/>
          <p:cNvSpPr>
            <a:spLocks noChangeArrowheads="1"/>
          </p:cNvSpPr>
          <p:nvPr/>
        </p:nvSpPr>
        <p:spPr bwMode="auto">
          <a:xfrm>
            <a:off x="5646738" y="3152775"/>
            <a:ext cx="728662" cy="652463"/>
          </a:xfrm>
          <a:prstGeom prst="roundRect">
            <a:avLst>
              <a:gd name="adj" fmla="val 16667"/>
            </a:avLst>
          </a:prstGeom>
          <a:solidFill>
            <a:srgbClr val="66CCFF"/>
          </a:solidFill>
          <a:ln w="9525">
            <a:solidFill>
              <a:schemeClr val="tx1"/>
            </a:solidFill>
            <a:round/>
            <a:headEnd/>
            <a:tailEnd/>
          </a:ln>
        </p:spPr>
        <p:txBody>
          <a:bodyPr wrap="none" anchor="ctr" anchorCtr="1"/>
          <a:lstStyle/>
          <a:p>
            <a:r>
              <a:rPr lang="en-GB" sz="900">
                <a:latin typeface="Times New Roman" pitchFamily="18" charset="0"/>
              </a:rPr>
              <a:t>Pallet</a:t>
            </a:r>
          </a:p>
          <a:p>
            <a:r>
              <a:rPr lang="en-GB" sz="900">
                <a:latin typeface="Times New Roman" pitchFamily="18" charset="0"/>
              </a:rPr>
              <a:t>Conveyor</a:t>
            </a:r>
          </a:p>
          <a:p>
            <a:r>
              <a:rPr lang="en-GB" sz="900">
                <a:latin typeface="Times New Roman" pitchFamily="18" charset="0"/>
              </a:rPr>
              <a:t>Manager</a:t>
            </a:r>
          </a:p>
        </p:txBody>
      </p:sp>
      <p:cxnSp>
        <p:nvCxnSpPr>
          <p:cNvPr id="42013" name="AutoShape 28"/>
          <p:cNvCxnSpPr>
            <a:cxnSpLocks noChangeShapeType="1"/>
            <a:stCxn id="42008" idx="2"/>
            <a:endCxn id="42011" idx="0"/>
          </p:cNvCxnSpPr>
          <p:nvPr/>
        </p:nvCxnSpPr>
        <p:spPr bwMode="auto">
          <a:xfrm>
            <a:off x="4745038" y="3805238"/>
            <a:ext cx="0" cy="423862"/>
          </a:xfrm>
          <a:prstGeom prst="straightConnector1">
            <a:avLst/>
          </a:prstGeom>
          <a:noFill/>
          <a:ln w="57150">
            <a:solidFill>
              <a:schemeClr val="tx1"/>
            </a:solidFill>
            <a:round/>
            <a:headEnd/>
            <a:tailEnd/>
          </a:ln>
        </p:spPr>
      </p:cxnSp>
      <p:cxnSp>
        <p:nvCxnSpPr>
          <p:cNvPr id="42014" name="AutoShape 29"/>
          <p:cNvCxnSpPr>
            <a:cxnSpLocks noChangeShapeType="1"/>
            <a:stCxn id="42011" idx="3"/>
          </p:cNvCxnSpPr>
          <p:nvPr/>
        </p:nvCxnSpPr>
        <p:spPr bwMode="auto">
          <a:xfrm>
            <a:off x="5108575" y="4556125"/>
            <a:ext cx="2149475" cy="1239838"/>
          </a:xfrm>
          <a:prstGeom prst="straightConnector1">
            <a:avLst/>
          </a:prstGeom>
          <a:noFill/>
          <a:ln w="9525" cap="rnd">
            <a:solidFill>
              <a:schemeClr val="tx1"/>
            </a:solidFill>
            <a:prstDash val="sysDot"/>
            <a:round/>
            <a:headEnd/>
            <a:tailEnd/>
          </a:ln>
        </p:spPr>
      </p:cxnSp>
      <p:cxnSp>
        <p:nvCxnSpPr>
          <p:cNvPr id="42015" name="AutoShape 30"/>
          <p:cNvCxnSpPr>
            <a:cxnSpLocks noChangeShapeType="1"/>
            <a:stCxn id="42008" idx="3"/>
            <a:endCxn id="42012" idx="1"/>
          </p:cNvCxnSpPr>
          <p:nvPr/>
        </p:nvCxnSpPr>
        <p:spPr bwMode="auto">
          <a:xfrm>
            <a:off x="5108575" y="3479800"/>
            <a:ext cx="538163" cy="0"/>
          </a:xfrm>
          <a:prstGeom prst="straightConnector1">
            <a:avLst/>
          </a:prstGeom>
          <a:noFill/>
          <a:ln w="57150">
            <a:solidFill>
              <a:schemeClr val="tx1"/>
            </a:solidFill>
            <a:round/>
            <a:headEnd/>
            <a:tailEnd/>
          </a:ln>
        </p:spPr>
      </p:cxnSp>
      <p:sp>
        <p:nvSpPr>
          <p:cNvPr id="42016" name="Rectangle 31"/>
          <p:cNvSpPr>
            <a:spLocks noChangeArrowheads="1"/>
          </p:cNvSpPr>
          <p:nvPr/>
        </p:nvSpPr>
        <p:spPr bwMode="auto">
          <a:xfrm>
            <a:off x="7107238" y="849313"/>
            <a:ext cx="806450" cy="422275"/>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Conveyor</a:t>
            </a:r>
          </a:p>
          <a:p>
            <a:pPr eaLnBrk="1" hangingPunct="1"/>
            <a:r>
              <a:rPr lang="en-US" sz="900" b="0"/>
              <a:t>Drive System</a:t>
            </a:r>
          </a:p>
        </p:txBody>
      </p:sp>
      <p:sp>
        <p:nvSpPr>
          <p:cNvPr id="42017" name="Rectangle 32"/>
          <p:cNvSpPr>
            <a:spLocks noChangeArrowheads="1"/>
          </p:cNvSpPr>
          <p:nvPr/>
        </p:nvSpPr>
        <p:spPr bwMode="auto">
          <a:xfrm>
            <a:off x="7951788" y="2384425"/>
            <a:ext cx="730250" cy="538163"/>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Pallet</a:t>
            </a:r>
          </a:p>
          <a:p>
            <a:pPr eaLnBrk="1" hangingPunct="1"/>
            <a:r>
              <a:rPr lang="en-US" sz="900" b="0"/>
              <a:t>Present</a:t>
            </a:r>
          </a:p>
        </p:txBody>
      </p:sp>
      <p:sp>
        <p:nvSpPr>
          <p:cNvPr id="42018" name="Rectangle 33"/>
          <p:cNvSpPr>
            <a:spLocks noChangeArrowheads="1"/>
          </p:cNvSpPr>
          <p:nvPr/>
        </p:nvSpPr>
        <p:spPr bwMode="auto">
          <a:xfrm>
            <a:off x="7951788" y="3038475"/>
            <a:ext cx="730250" cy="538163"/>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Pallet </a:t>
            </a:r>
          </a:p>
          <a:p>
            <a:pPr eaLnBrk="1" hangingPunct="1"/>
            <a:r>
              <a:rPr lang="en-US" sz="900" b="0"/>
              <a:t>Release</a:t>
            </a:r>
          </a:p>
          <a:p>
            <a:pPr eaLnBrk="1" hangingPunct="1"/>
            <a:r>
              <a:rPr lang="en-US" sz="900" b="0"/>
              <a:t>Switch</a:t>
            </a:r>
          </a:p>
        </p:txBody>
      </p:sp>
      <p:cxnSp>
        <p:nvCxnSpPr>
          <p:cNvPr id="42019" name="AutoShape 34"/>
          <p:cNvCxnSpPr>
            <a:cxnSpLocks noChangeShapeType="1"/>
            <a:stCxn id="42012" idx="0"/>
            <a:endCxn id="41991" idx="2"/>
          </p:cNvCxnSpPr>
          <p:nvPr/>
        </p:nvCxnSpPr>
        <p:spPr bwMode="auto">
          <a:xfrm flipV="1">
            <a:off x="6011863" y="1308100"/>
            <a:ext cx="77787" cy="1844675"/>
          </a:xfrm>
          <a:prstGeom prst="straightConnector1">
            <a:avLst/>
          </a:prstGeom>
          <a:noFill/>
          <a:ln w="9525" cap="rnd">
            <a:solidFill>
              <a:schemeClr val="tx1"/>
            </a:solidFill>
            <a:prstDash val="sysDot"/>
            <a:round/>
            <a:headEnd/>
            <a:tailEnd/>
          </a:ln>
        </p:spPr>
      </p:cxnSp>
      <p:cxnSp>
        <p:nvCxnSpPr>
          <p:cNvPr id="42020" name="AutoShape 35"/>
          <p:cNvCxnSpPr>
            <a:cxnSpLocks noChangeShapeType="1"/>
            <a:stCxn id="42012" idx="0"/>
            <a:endCxn id="42016" idx="2"/>
          </p:cNvCxnSpPr>
          <p:nvPr/>
        </p:nvCxnSpPr>
        <p:spPr bwMode="auto">
          <a:xfrm flipV="1">
            <a:off x="6011863" y="1271588"/>
            <a:ext cx="1498600" cy="1881187"/>
          </a:xfrm>
          <a:prstGeom prst="straightConnector1">
            <a:avLst/>
          </a:prstGeom>
          <a:noFill/>
          <a:ln w="9525" cap="rnd">
            <a:solidFill>
              <a:schemeClr val="tx1"/>
            </a:solidFill>
            <a:prstDash val="sysDot"/>
            <a:round/>
            <a:headEnd/>
            <a:tailEnd/>
          </a:ln>
        </p:spPr>
      </p:cxnSp>
      <p:cxnSp>
        <p:nvCxnSpPr>
          <p:cNvPr id="42021" name="AutoShape 36"/>
          <p:cNvCxnSpPr>
            <a:cxnSpLocks noChangeShapeType="1"/>
            <a:stCxn id="42012" idx="3"/>
            <a:endCxn id="42017" idx="1"/>
          </p:cNvCxnSpPr>
          <p:nvPr/>
        </p:nvCxnSpPr>
        <p:spPr bwMode="auto">
          <a:xfrm flipV="1">
            <a:off x="6375400" y="2654300"/>
            <a:ext cx="1576388" cy="825500"/>
          </a:xfrm>
          <a:prstGeom prst="straightConnector1">
            <a:avLst/>
          </a:prstGeom>
          <a:noFill/>
          <a:ln w="9525" cap="rnd">
            <a:solidFill>
              <a:schemeClr val="tx1"/>
            </a:solidFill>
            <a:prstDash val="sysDot"/>
            <a:round/>
            <a:headEnd/>
            <a:tailEnd/>
          </a:ln>
        </p:spPr>
      </p:cxnSp>
      <p:sp>
        <p:nvSpPr>
          <p:cNvPr id="42022" name="Text Box 37"/>
          <p:cNvSpPr txBox="1">
            <a:spLocks noChangeArrowheads="1"/>
          </p:cNvSpPr>
          <p:nvPr/>
        </p:nvSpPr>
        <p:spPr bwMode="auto">
          <a:xfrm>
            <a:off x="193675" y="3422650"/>
            <a:ext cx="768350" cy="398463"/>
          </a:xfrm>
          <a:prstGeom prst="rect">
            <a:avLst/>
          </a:prstGeom>
          <a:noFill/>
          <a:ln w="9525">
            <a:noFill/>
            <a:miter lim="800000"/>
            <a:headEnd/>
            <a:tailEnd/>
          </a:ln>
        </p:spPr>
        <p:txBody>
          <a:bodyPr>
            <a:spAutoFit/>
          </a:bodyPr>
          <a:lstStyle/>
          <a:p>
            <a:pPr algn="l" eaLnBrk="1" hangingPunct="1">
              <a:spcBef>
                <a:spcPct val="50000"/>
              </a:spcBef>
            </a:pPr>
            <a:r>
              <a:rPr lang="en-US" sz="800" b="0"/>
              <a:t>Off Enable</a:t>
            </a:r>
          </a:p>
          <a:p>
            <a:pPr algn="l" eaLnBrk="1" hangingPunct="1">
              <a:spcBef>
                <a:spcPct val="50000"/>
              </a:spcBef>
            </a:pPr>
            <a:r>
              <a:rPr lang="en-US" sz="800" b="0"/>
              <a:t>Fast</a:t>
            </a:r>
          </a:p>
        </p:txBody>
      </p:sp>
      <p:sp>
        <p:nvSpPr>
          <p:cNvPr id="42023" name="Text Box 38"/>
          <p:cNvSpPr txBox="1">
            <a:spLocks noChangeArrowheads="1"/>
          </p:cNvSpPr>
          <p:nvPr/>
        </p:nvSpPr>
        <p:spPr bwMode="auto">
          <a:xfrm>
            <a:off x="155575" y="3325813"/>
            <a:ext cx="768350" cy="214312"/>
          </a:xfrm>
          <a:prstGeom prst="rect">
            <a:avLst/>
          </a:prstGeom>
          <a:noFill/>
          <a:ln w="9525">
            <a:noFill/>
            <a:miter lim="800000"/>
            <a:headEnd/>
            <a:tailEnd/>
          </a:ln>
        </p:spPr>
        <p:txBody>
          <a:bodyPr>
            <a:spAutoFit/>
          </a:bodyPr>
          <a:lstStyle/>
          <a:p>
            <a:pPr algn="l" eaLnBrk="1" hangingPunct="1">
              <a:spcBef>
                <a:spcPct val="50000"/>
              </a:spcBef>
            </a:pPr>
            <a:r>
              <a:rPr lang="en-US" sz="800" b="0"/>
              <a:t>Off Enable</a:t>
            </a:r>
          </a:p>
        </p:txBody>
      </p:sp>
      <p:pic>
        <p:nvPicPr>
          <p:cNvPr id="42024" name="Picture 39" descr="j0234131"/>
          <p:cNvPicPr>
            <a:picLocks noChangeAspect="1" noChangeArrowheads="1"/>
          </p:cNvPicPr>
          <p:nvPr/>
        </p:nvPicPr>
        <p:blipFill>
          <a:blip r:embed="rId5" cstate="print"/>
          <a:srcRect/>
          <a:stretch>
            <a:fillRect/>
          </a:stretch>
        </p:blipFill>
        <p:spPr bwMode="auto">
          <a:xfrm>
            <a:off x="654050" y="5187950"/>
            <a:ext cx="671513" cy="714375"/>
          </a:xfrm>
          <a:prstGeom prst="rect">
            <a:avLst/>
          </a:prstGeom>
          <a:noFill/>
          <a:ln w="9525">
            <a:noFill/>
            <a:miter lim="800000"/>
            <a:headEnd/>
            <a:tailEnd/>
          </a:ln>
        </p:spPr>
      </p:pic>
      <p:cxnSp>
        <p:nvCxnSpPr>
          <p:cNvPr id="42025" name="AutoShape 40"/>
          <p:cNvCxnSpPr>
            <a:cxnSpLocks noChangeShapeType="1"/>
            <a:endCxn id="42001" idx="1"/>
          </p:cNvCxnSpPr>
          <p:nvPr/>
        </p:nvCxnSpPr>
        <p:spPr bwMode="auto">
          <a:xfrm>
            <a:off x="1325563" y="5545138"/>
            <a:ext cx="481012" cy="47625"/>
          </a:xfrm>
          <a:prstGeom prst="straightConnector1">
            <a:avLst/>
          </a:prstGeom>
          <a:noFill/>
          <a:ln w="9525" cap="rnd">
            <a:solidFill>
              <a:schemeClr val="tx1"/>
            </a:solidFill>
            <a:prstDash val="sysDot"/>
            <a:round/>
            <a:headEnd/>
            <a:tailEnd/>
          </a:ln>
        </p:spPr>
      </p:cxnSp>
      <p:cxnSp>
        <p:nvCxnSpPr>
          <p:cNvPr id="42026" name="AutoShape 41"/>
          <p:cNvCxnSpPr>
            <a:cxnSpLocks noChangeShapeType="1"/>
            <a:stCxn id="42006" idx="3"/>
            <a:endCxn id="42008" idx="2"/>
          </p:cNvCxnSpPr>
          <p:nvPr/>
        </p:nvCxnSpPr>
        <p:spPr bwMode="auto">
          <a:xfrm flipV="1">
            <a:off x="2535238" y="3805238"/>
            <a:ext cx="2209800" cy="1095375"/>
          </a:xfrm>
          <a:prstGeom prst="straightConnector1">
            <a:avLst/>
          </a:prstGeom>
          <a:noFill/>
          <a:ln w="9525">
            <a:solidFill>
              <a:schemeClr val="tx1"/>
            </a:solidFill>
            <a:round/>
            <a:headEnd/>
            <a:tailEnd/>
          </a:ln>
        </p:spPr>
      </p:cxnSp>
      <p:cxnSp>
        <p:nvCxnSpPr>
          <p:cNvPr id="42027" name="AutoShape 42"/>
          <p:cNvCxnSpPr>
            <a:cxnSpLocks noChangeShapeType="1"/>
            <a:stCxn id="41990" idx="3"/>
            <a:endCxn id="42003" idx="1"/>
          </p:cNvCxnSpPr>
          <p:nvPr/>
        </p:nvCxnSpPr>
        <p:spPr bwMode="auto">
          <a:xfrm flipV="1">
            <a:off x="1384300" y="1560513"/>
            <a:ext cx="2995613" cy="17462"/>
          </a:xfrm>
          <a:prstGeom prst="straightConnector1">
            <a:avLst/>
          </a:prstGeom>
          <a:noFill/>
          <a:ln w="9525">
            <a:solidFill>
              <a:schemeClr val="tx1"/>
            </a:solidFill>
            <a:round/>
            <a:headEnd/>
            <a:tailEnd/>
          </a:ln>
        </p:spPr>
      </p:cxnSp>
      <p:sp>
        <p:nvSpPr>
          <p:cNvPr id="42028" name="Text Box 43"/>
          <p:cNvSpPr txBox="1">
            <a:spLocks noChangeArrowheads="1"/>
          </p:cNvSpPr>
          <p:nvPr/>
        </p:nvSpPr>
        <p:spPr bwMode="auto">
          <a:xfrm>
            <a:off x="7875588" y="2078038"/>
            <a:ext cx="844550" cy="274637"/>
          </a:xfrm>
          <a:prstGeom prst="rect">
            <a:avLst/>
          </a:prstGeom>
          <a:noFill/>
          <a:ln w="9525">
            <a:noFill/>
            <a:miter lim="800000"/>
            <a:headEnd/>
            <a:tailEnd/>
          </a:ln>
        </p:spPr>
        <p:txBody>
          <a:bodyPr>
            <a:spAutoFit/>
          </a:bodyPr>
          <a:lstStyle/>
          <a:p>
            <a:pPr algn="l" eaLnBrk="1" hangingPunct="1">
              <a:spcBef>
                <a:spcPct val="50000"/>
              </a:spcBef>
            </a:pPr>
            <a:r>
              <a:rPr lang="en-US" sz="1200" b="0"/>
              <a:t>Discretes</a:t>
            </a:r>
          </a:p>
        </p:txBody>
      </p:sp>
      <p:cxnSp>
        <p:nvCxnSpPr>
          <p:cNvPr id="42029" name="AutoShape 44"/>
          <p:cNvCxnSpPr>
            <a:cxnSpLocks noChangeShapeType="1"/>
            <a:stCxn id="42012" idx="3"/>
            <a:endCxn id="42018" idx="1"/>
          </p:cNvCxnSpPr>
          <p:nvPr/>
        </p:nvCxnSpPr>
        <p:spPr bwMode="auto">
          <a:xfrm flipV="1">
            <a:off x="6375400" y="3308350"/>
            <a:ext cx="1576388" cy="171450"/>
          </a:xfrm>
          <a:prstGeom prst="straightConnector1">
            <a:avLst/>
          </a:prstGeom>
          <a:noFill/>
          <a:ln w="9525" cap="rnd">
            <a:solidFill>
              <a:schemeClr val="tx1"/>
            </a:solidFill>
            <a:prstDash val="sysDot"/>
            <a:round/>
            <a:headEnd/>
            <a:tailEnd/>
          </a:ln>
        </p:spPr>
      </p:cxnSp>
      <p:cxnSp>
        <p:nvCxnSpPr>
          <p:cNvPr id="42030" name="AutoShape 45"/>
          <p:cNvCxnSpPr>
            <a:cxnSpLocks noChangeShapeType="1"/>
            <a:stCxn id="42001" idx="3"/>
            <a:endCxn id="42008" idx="2"/>
          </p:cNvCxnSpPr>
          <p:nvPr/>
        </p:nvCxnSpPr>
        <p:spPr bwMode="auto">
          <a:xfrm flipV="1">
            <a:off x="2535238" y="3805238"/>
            <a:ext cx="2209800" cy="1787525"/>
          </a:xfrm>
          <a:prstGeom prst="straightConnector1">
            <a:avLst/>
          </a:prstGeom>
          <a:noFill/>
          <a:ln w="9525">
            <a:solidFill>
              <a:schemeClr val="tx1"/>
            </a:solidFill>
            <a:round/>
            <a:headEnd/>
            <a:tailEnd/>
          </a:ln>
        </p:spPr>
      </p:cxnSp>
      <p:cxnSp>
        <p:nvCxnSpPr>
          <p:cNvPr id="42031" name="AutoShape 46"/>
          <p:cNvCxnSpPr>
            <a:cxnSpLocks noChangeShapeType="1"/>
            <a:stCxn id="42011" idx="3"/>
            <a:endCxn id="42012" idx="2"/>
          </p:cNvCxnSpPr>
          <p:nvPr/>
        </p:nvCxnSpPr>
        <p:spPr bwMode="auto">
          <a:xfrm flipV="1">
            <a:off x="5108575" y="3805238"/>
            <a:ext cx="903288" cy="750887"/>
          </a:xfrm>
          <a:prstGeom prst="straightConnector1">
            <a:avLst/>
          </a:prstGeom>
          <a:noFill/>
          <a:ln w="57150">
            <a:solidFill>
              <a:schemeClr val="tx1"/>
            </a:solidFill>
            <a:round/>
            <a:headEnd/>
            <a:tailEnd/>
          </a:ln>
        </p:spPr>
      </p:cxnSp>
      <p:cxnSp>
        <p:nvCxnSpPr>
          <p:cNvPr id="42032" name="AutoShape 47"/>
          <p:cNvCxnSpPr>
            <a:cxnSpLocks noChangeShapeType="1"/>
            <a:stCxn id="42012" idx="0"/>
            <a:endCxn id="42002" idx="0"/>
          </p:cNvCxnSpPr>
          <p:nvPr/>
        </p:nvCxnSpPr>
        <p:spPr bwMode="auto">
          <a:xfrm rot="-5400000" flipH="1" flipV="1">
            <a:off x="4763294" y="1905794"/>
            <a:ext cx="1588" cy="2495550"/>
          </a:xfrm>
          <a:prstGeom prst="curvedConnector3">
            <a:avLst>
              <a:gd name="adj1" fmla="val -14400005"/>
            </a:avLst>
          </a:prstGeom>
          <a:noFill/>
          <a:ln w="57150">
            <a:solidFill>
              <a:schemeClr val="tx1"/>
            </a:solidFill>
            <a:round/>
            <a:headEnd/>
            <a:tailEnd type="triangle" w="med" len="med"/>
          </a:ln>
        </p:spPr>
      </p:cxnSp>
      <p:cxnSp>
        <p:nvCxnSpPr>
          <p:cNvPr id="42033" name="AutoShape 48"/>
          <p:cNvCxnSpPr>
            <a:cxnSpLocks noChangeShapeType="1"/>
            <a:stCxn id="42011" idx="1"/>
            <a:endCxn id="42002" idx="2"/>
          </p:cNvCxnSpPr>
          <p:nvPr/>
        </p:nvCxnSpPr>
        <p:spPr bwMode="auto">
          <a:xfrm flipH="1" flipV="1">
            <a:off x="3516313" y="3805238"/>
            <a:ext cx="863600" cy="750887"/>
          </a:xfrm>
          <a:prstGeom prst="straightConnector1">
            <a:avLst/>
          </a:prstGeom>
          <a:noFill/>
          <a:ln w="57150">
            <a:solidFill>
              <a:schemeClr val="tx1"/>
            </a:solidFill>
            <a:round/>
            <a:headEnd/>
            <a:tailEnd/>
          </a:ln>
        </p:spPr>
      </p:cxnSp>
      <p:cxnSp>
        <p:nvCxnSpPr>
          <p:cNvPr id="42034" name="AutoShape 49"/>
          <p:cNvCxnSpPr>
            <a:cxnSpLocks noChangeShapeType="1"/>
            <a:stCxn id="42003" idx="2"/>
            <a:endCxn id="42002" idx="0"/>
          </p:cNvCxnSpPr>
          <p:nvPr/>
        </p:nvCxnSpPr>
        <p:spPr bwMode="auto">
          <a:xfrm flipH="1">
            <a:off x="3516313" y="1885950"/>
            <a:ext cx="1228725" cy="1266825"/>
          </a:xfrm>
          <a:prstGeom prst="straightConnector1">
            <a:avLst/>
          </a:prstGeom>
          <a:noFill/>
          <a:ln w="57150">
            <a:solidFill>
              <a:schemeClr val="tx1"/>
            </a:solidFill>
            <a:round/>
            <a:headEnd/>
            <a:tailEnd/>
          </a:ln>
        </p:spPr>
      </p:cxnSp>
      <p:sp>
        <p:nvSpPr>
          <p:cNvPr id="42035" name="Rectangle 50"/>
          <p:cNvSpPr>
            <a:spLocks noChangeArrowheads="1"/>
          </p:cNvSpPr>
          <p:nvPr/>
        </p:nvSpPr>
        <p:spPr bwMode="auto">
          <a:xfrm>
            <a:off x="7951788" y="3690938"/>
            <a:ext cx="730250" cy="538162"/>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Assembly</a:t>
            </a:r>
          </a:p>
          <a:p>
            <a:pPr eaLnBrk="1" hangingPunct="1"/>
            <a:r>
              <a:rPr lang="en-US" sz="900" b="0"/>
              <a:t>Area </a:t>
            </a:r>
          </a:p>
          <a:p>
            <a:pPr eaLnBrk="1" hangingPunct="1"/>
            <a:r>
              <a:rPr lang="en-US" sz="900" b="0"/>
              <a:t>Intrusion</a:t>
            </a:r>
          </a:p>
        </p:txBody>
      </p:sp>
      <p:cxnSp>
        <p:nvCxnSpPr>
          <p:cNvPr id="42036" name="AutoShape 51"/>
          <p:cNvCxnSpPr>
            <a:cxnSpLocks noChangeShapeType="1"/>
            <a:stCxn id="42012" idx="3"/>
            <a:endCxn id="42035" idx="1"/>
          </p:cNvCxnSpPr>
          <p:nvPr/>
        </p:nvCxnSpPr>
        <p:spPr bwMode="auto">
          <a:xfrm>
            <a:off x="6375400" y="3479800"/>
            <a:ext cx="1576388" cy="481013"/>
          </a:xfrm>
          <a:prstGeom prst="straightConnector1">
            <a:avLst/>
          </a:prstGeom>
          <a:noFill/>
          <a:ln w="9525" cap="rnd">
            <a:solidFill>
              <a:schemeClr val="tx1"/>
            </a:solidFill>
            <a:prstDash val="sysDot"/>
            <a:round/>
            <a:headEnd/>
            <a:tailEnd/>
          </a:ln>
        </p:spPr>
      </p:cxnSp>
      <p:pic>
        <p:nvPicPr>
          <p:cNvPr id="42037" name="Picture 52" descr="qfrcbqf0[1]"/>
          <p:cNvPicPr>
            <a:picLocks noChangeAspect="1" noChangeArrowheads="1"/>
          </p:cNvPicPr>
          <p:nvPr/>
        </p:nvPicPr>
        <p:blipFill>
          <a:blip r:embed="rId6" cstate="print"/>
          <a:srcRect/>
          <a:stretch>
            <a:fillRect/>
          </a:stretch>
        </p:blipFill>
        <p:spPr bwMode="auto">
          <a:xfrm>
            <a:off x="6684963" y="4535488"/>
            <a:ext cx="1144587" cy="1260475"/>
          </a:xfrm>
          <a:prstGeom prst="rect">
            <a:avLst/>
          </a:prstGeom>
          <a:noFill/>
          <a:ln w="9525">
            <a:noFill/>
            <a:miter lim="800000"/>
            <a:headEnd/>
            <a:tailEnd/>
          </a:ln>
        </p:spPr>
      </p:pic>
      <p:pic>
        <p:nvPicPr>
          <p:cNvPr id="42038" name="Picture 53" descr="zs4ymun4[1]"/>
          <p:cNvPicPr>
            <a:picLocks noChangeAspect="1" noChangeArrowheads="1" noCrop="1"/>
          </p:cNvPicPr>
          <p:nvPr/>
        </p:nvPicPr>
        <p:blipFill>
          <a:blip r:embed="rId7" cstate="print"/>
          <a:srcRect/>
          <a:stretch>
            <a:fillRect/>
          </a:stretch>
        </p:blipFill>
        <p:spPr bwMode="auto">
          <a:xfrm>
            <a:off x="577850" y="2000250"/>
            <a:ext cx="609600" cy="609600"/>
          </a:xfrm>
          <a:prstGeom prst="rect">
            <a:avLst/>
          </a:prstGeom>
          <a:noFill/>
          <a:ln w="9525">
            <a:noFill/>
            <a:miter lim="800000"/>
            <a:headEnd/>
            <a:tailEnd/>
          </a:ln>
        </p:spPr>
      </p:pic>
      <p:sp>
        <p:nvSpPr>
          <p:cNvPr id="42039" name="Text Box 54"/>
          <p:cNvSpPr txBox="1">
            <a:spLocks noChangeArrowheads="1"/>
          </p:cNvSpPr>
          <p:nvPr/>
        </p:nvSpPr>
        <p:spPr bwMode="auto">
          <a:xfrm>
            <a:off x="1308100" y="2078038"/>
            <a:ext cx="1266825" cy="228600"/>
          </a:xfrm>
          <a:prstGeom prst="rect">
            <a:avLst/>
          </a:prstGeom>
          <a:noFill/>
          <a:ln w="9525">
            <a:noFill/>
            <a:miter lim="800000"/>
            <a:headEnd/>
            <a:tailEnd/>
          </a:ln>
        </p:spPr>
        <p:txBody>
          <a:bodyPr>
            <a:spAutoFit/>
          </a:bodyPr>
          <a:lstStyle/>
          <a:p>
            <a:pPr algn="l" eaLnBrk="1" hangingPunct="1">
              <a:spcBef>
                <a:spcPct val="50000"/>
              </a:spcBef>
            </a:pPr>
            <a:r>
              <a:rPr lang="en-US" sz="900" b="0"/>
              <a:t>Intrusion Alarm</a:t>
            </a:r>
          </a:p>
        </p:txBody>
      </p:sp>
      <p:pic>
        <p:nvPicPr>
          <p:cNvPr id="42040" name="Picture 55" descr="g1imyfbq[1]"/>
          <p:cNvPicPr>
            <a:picLocks noChangeAspect="1" noChangeArrowheads="1"/>
          </p:cNvPicPr>
          <p:nvPr/>
        </p:nvPicPr>
        <p:blipFill>
          <a:blip r:embed="rId8" cstate="print"/>
          <a:srcRect/>
          <a:stretch>
            <a:fillRect/>
          </a:stretch>
        </p:blipFill>
        <p:spPr bwMode="auto">
          <a:xfrm>
            <a:off x="4897438" y="4832350"/>
            <a:ext cx="998537" cy="1152525"/>
          </a:xfrm>
          <a:prstGeom prst="rect">
            <a:avLst/>
          </a:prstGeom>
          <a:noFill/>
          <a:ln w="9525">
            <a:noFill/>
            <a:miter lim="800000"/>
            <a:headEnd/>
            <a:tailEnd/>
          </a:ln>
        </p:spPr>
      </p:pic>
      <p:sp>
        <p:nvSpPr>
          <p:cNvPr id="42041" name="Rectangle 56"/>
          <p:cNvSpPr>
            <a:spLocks noChangeArrowheads="1"/>
          </p:cNvSpPr>
          <p:nvPr/>
        </p:nvSpPr>
        <p:spPr bwMode="auto">
          <a:xfrm>
            <a:off x="7951788" y="4381500"/>
            <a:ext cx="730250" cy="538163"/>
          </a:xfrm>
          <a:prstGeom prst="rect">
            <a:avLst/>
          </a:prstGeom>
          <a:solidFill>
            <a:schemeClr val="accent1"/>
          </a:solidFill>
          <a:ln w="9525">
            <a:solidFill>
              <a:schemeClr val="tx1"/>
            </a:solidFill>
            <a:miter lim="800000"/>
            <a:headEnd/>
            <a:tailEnd/>
          </a:ln>
        </p:spPr>
        <p:txBody>
          <a:bodyPr wrap="none" anchor="ctr"/>
          <a:lstStyle/>
          <a:p>
            <a:pPr eaLnBrk="1" hangingPunct="1"/>
            <a:r>
              <a:rPr lang="en-US" sz="900" b="0"/>
              <a:t>Robot in</a:t>
            </a:r>
          </a:p>
          <a:p>
            <a:pPr eaLnBrk="1" hangingPunct="1"/>
            <a:r>
              <a:rPr lang="en-US" sz="900" b="0"/>
              <a:t>Work</a:t>
            </a:r>
          </a:p>
          <a:p>
            <a:pPr eaLnBrk="1" hangingPunct="1"/>
            <a:r>
              <a:rPr lang="en-US" sz="900" b="0"/>
              <a:t>Area </a:t>
            </a:r>
          </a:p>
        </p:txBody>
      </p:sp>
      <p:cxnSp>
        <p:nvCxnSpPr>
          <p:cNvPr id="42042" name="AutoShape 57"/>
          <p:cNvCxnSpPr>
            <a:cxnSpLocks noChangeShapeType="1"/>
            <a:stCxn id="42012" idx="3"/>
            <a:endCxn id="42041" idx="1"/>
          </p:cNvCxnSpPr>
          <p:nvPr/>
        </p:nvCxnSpPr>
        <p:spPr bwMode="auto">
          <a:xfrm>
            <a:off x="6375400" y="3479800"/>
            <a:ext cx="1576388" cy="1171575"/>
          </a:xfrm>
          <a:prstGeom prst="straightConnector1">
            <a:avLst/>
          </a:prstGeom>
          <a:noFill/>
          <a:ln w="9525" cap="rnd">
            <a:solidFill>
              <a:schemeClr val="tx1"/>
            </a:solidFill>
            <a:prstDash val="sysDot"/>
            <a:round/>
            <a:headEnd/>
            <a:tailEnd/>
          </a:ln>
        </p:spPr>
      </p:cxn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2"/>
          <p:cNvSpPr>
            <a:spLocks noGrp="1"/>
          </p:cNvSpPr>
          <p:nvPr>
            <p:ph type="sldNum" sz="quarter" idx="11"/>
          </p:nvPr>
        </p:nvSpPr>
        <p:spPr>
          <a:noFill/>
        </p:spPr>
        <p:txBody>
          <a:bodyPr/>
          <a:lstStyle/>
          <a:p>
            <a:fld id="{C75F5CB6-12B5-4EFA-A0E7-1BD9918CFAD5}" type="slidenum">
              <a:rPr lang="en-US"/>
              <a:pPr/>
              <a:t>70</a:t>
            </a:fld>
            <a:endParaRPr lang="en-US"/>
          </a:p>
        </p:txBody>
      </p:sp>
      <p:pic>
        <p:nvPicPr>
          <p:cNvPr id="77827" name="Picture 17" descr="slide 8"/>
          <p:cNvPicPr>
            <a:picLocks noChangeAspect="1" noChangeArrowheads="1"/>
          </p:cNvPicPr>
          <p:nvPr/>
        </p:nvPicPr>
        <p:blipFill>
          <a:blip r:embed="rId3" cstate="print"/>
          <a:srcRect/>
          <a:stretch>
            <a:fillRect/>
          </a:stretch>
        </p:blipFill>
        <p:spPr bwMode="auto">
          <a:xfrm>
            <a:off x="33338" y="779463"/>
            <a:ext cx="9066212" cy="2127250"/>
          </a:xfrm>
          <a:prstGeom prst="rect">
            <a:avLst/>
          </a:prstGeom>
          <a:noFill/>
          <a:ln w="9525">
            <a:noFill/>
            <a:miter lim="800000"/>
            <a:headEnd/>
            <a:tailEnd/>
          </a:ln>
        </p:spPr>
      </p:pic>
      <p:sp>
        <p:nvSpPr>
          <p:cNvPr id="77828" name="Title 6"/>
          <p:cNvSpPr>
            <a:spLocks noGrp="1"/>
          </p:cNvSpPr>
          <p:nvPr>
            <p:ph type="title" idx="4294967295"/>
          </p:nvPr>
        </p:nvSpPr>
        <p:spPr>
          <a:xfrm>
            <a:off x="0" y="68263"/>
            <a:ext cx="9144000" cy="381000"/>
          </a:xfrm>
        </p:spPr>
        <p:txBody>
          <a:bodyPr/>
          <a:lstStyle/>
          <a:p>
            <a:pPr eaLnBrk="1" hangingPunct="1"/>
            <a:r>
              <a:rPr lang="en-US" smtClean="0"/>
              <a:t>Challenge 4: Resolving QoS Option Dependencies</a:t>
            </a:r>
          </a:p>
        </p:txBody>
      </p:sp>
      <p:sp>
        <p:nvSpPr>
          <p:cNvPr id="4100" name="Text Placeholder 7"/>
          <p:cNvSpPr>
            <a:spLocks noGrp="1"/>
          </p:cNvSpPr>
          <p:nvPr>
            <p:ph type="body" sz="half" idx="4294967295"/>
          </p:nvPr>
        </p:nvSpPr>
        <p:spPr>
          <a:xfrm>
            <a:off x="0" y="3006725"/>
            <a:ext cx="9144000" cy="3390900"/>
          </a:xfrm>
        </p:spPr>
        <p:txBody>
          <a:bodyPr/>
          <a:lstStyle/>
          <a:p>
            <a:pPr marL="461963" lvl="1" indent="-171450" eaLnBrk="1" hangingPunct="1">
              <a:spcBef>
                <a:spcPct val="25000"/>
              </a:spcBef>
            </a:pPr>
            <a:r>
              <a:rPr lang="en-US" sz="2400" dirty="0" smtClean="0"/>
              <a:t>“QoS option dependency” is defined as:</a:t>
            </a:r>
          </a:p>
          <a:p>
            <a:pPr marL="920750" lvl="2" indent="-171450" eaLnBrk="1" hangingPunct="1">
              <a:spcBef>
                <a:spcPct val="25000"/>
              </a:spcBef>
            </a:pPr>
            <a:r>
              <a:rPr lang="en-US" dirty="0" smtClean="0"/>
              <a:t>Dependency between QoS options of different components</a:t>
            </a:r>
          </a:p>
          <a:p>
            <a:pPr marL="461963" lvl="1" indent="-171450" eaLnBrk="1" hangingPunct="1">
              <a:spcBef>
                <a:spcPct val="25000"/>
              </a:spcBef>
            </a:pPr>
            <a:r>
              <a:rPr lang="en-US" sz="2400" dirty="0" smtClean="0"/>
              <a:t>Manually tracking dependencies is hard – or in some cases infeasible</a:t>
            </a:r>
          </a:p>
          <a:p>
            <a:pPr marL="920750" lvl="2" indent="-171450" eaLnBrk="1" hangingPunct="1">
              <a:spcBef>
                <a:spcPct val="25000"/>
              </a:spcBef>
            </a:pPr>
            <a:r>
              <a:rPr lang="en-US" dirty="0" smtClean="0"/>
              <a:t>Dependent components may belong to more than one assembly </a:t>
            </a:r>
          </a:p>
          <a:p>
            <a:pPr marL="920750" lvl="2" indent="-171450" eaLnBrk="1" hangingPunct="1">
              <a:spcBef>
                <a:spcPct val="25000"/>
              </a:spcBef>
            </a:pPr>
            <a:r>
              <a:rPr lang="en-US" dirty="0" smtClean="0"/>
              <a:t>Dependency may span beyond immediate neighbors</a:t>
            </a:r>
          </a:p>
          <a:p>
            <a:pPr marL="461963" lvl="1" indent="-171450" eaLnBrk="1" hangingPunct="1">
              <a:spcBef>
                <a:spcPct val="25000"/>
              </a:spcBef>
            </a:pPr>
            <a:r>
              <a:rPr lang="en-US" sz="2400" dirty="0" smtClean="0"/>
              <a:t>Empirically validating configuration changes by hand is tedious, error-prone, &amp; slows down development</a:t>
            </a:r>
          </a:p>
          <a:p>
            <a:pPr marL="920750" lvl="2" indent="-171450" eaLnBrk="1" hangingPunct="1">
              <a:spcBef>
                <a:spcPct val="25000"/>
              </a:spcBef>
            </a:pPr>
            <a:r>
              <a:rPr lang="en-US" dirty="0" smtClean="0"/>
              <a:t>Several iterations before desired QoS is achieved (if at all)</a:t>
            </a:r>
          </a:p>
        </p:txBody>
      </p:sp>
      <p:sp>
        <p:nvSpPr>
          <p:cNvPr id="77830"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0FB28882-087B-46DC-8C36-9D9353496C9F}" type="slidenum">
              <a:rPr lang="en-US" sz="1400" b="0"/>
              <a:pPr algn="r" eaLnBrk="1" hangingPunct="1"/>
              <a:t>70</a:t>
            </a:fld>
            <a:endParaRPr lang="en-US" sz="1400" b="0"/>
          </a:p>
        </p:txBody>
      </p:sp>
      <p:sp>
        <p:nvSpPr>
          <p:cNvPr id="6" name="Rectangle 13"/>
          <p:cNvSpPr>
            <a:spLocks noChangeArrowheads="1"/>
          </p:cNvSpPr>
          <p:nvPr/>
        </p:nvSpPr>
        <p:spPr bwMode="auto">
          <a:xfrm flipV="1">
            <a:off x="6611938" y="1500188"/>
            <a:ext cx="1014412" cy="64293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1620838" y="731838"/>
            <a:ext cx="1090612" cy="218598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7118" name="Rectangle 14"/>
          <p:cNvSpPr>
            <a:spLocks noChangeArrowheads="1"/>
          </p:cNvSpPr>
          <p:nvPr/>
        </p:nvSpPr>
        <p:spPr bwMode="auto">
          <a:xfrm>
            <a:off x="6138863" y="2311400"/>
            <a:ext cx="2616200" cy="1035050"/>
          </a:xfrm>
          <a:prstGeom prst="rect">
            <a:avLst/>
          </a:prstGeom>
          <a:solidFill>
            <a:srgbClr val="FFFF99"/>
          </a:solidFill>
          <a:ln w="9525" algn="ctr">
            <a:solidFill>
              <a:schemeClr val="tx1"/>
            </a:solidFill>
            <a:miter lim="800000"/>
            <a:headEnd/>
            <a:tailEnd/>
          </a:ln>
        </p:spPr>
        <p:txBody>
          <a:bodyPr anchor="ctr">
            <a:spAutoFit/>
          </a:bodyPr>
          <a:lstStyle/>
          <a:p>
            <a:pPr algn="l" eaLnBrk="1" hangingPunct="1">
              <a:lnSpc>
                <a:spcPct val="85000"/>
              </a:lnSpc>
              <a:spcBef>
                <a:spcPct val="50000"/>
              </a:spcBef>
              <a:tabLst>
                <a:tab pos="174625" algn="l"/>
              </a:tabLst>
            </a:pPr>
            <a:r>
              <a:rPr lang="en-US" sz="1800" b="0"/>
              <a:t>ThreadPool priorities of Comm should match priority bands defined at Gizmo</a:t>
            </a:r>
          </a:p>
        </p:txBody>
      </p:sp>
      <p:sp>
        <p:nvSpPr>
          <p:cNvPr id="47120" name="Line 16"/>
          <p:cNvSpPr>
            <a:spLocks noChangeShapeType="1"/>
          </p:cNvSpPr>
          <p:nvPr/>
        </p:nvSpPr>
        <p:spPr bwMode="auto">
          <a:xfrm flipV="1">
            <a:off x="6500813" y="2165350"/>
            <a:ext cx="98425" cy="134938"/>
          </a:xfrm>
          <a:prstGeom prst="line">
            <a:avLst/>
          </a:prstGeom>
          <a:noFill/>
          <a:ln w="38100">
            <a:solidFill>
              <a:schemeClr val="tx1"/>
            </a:solidFill>
            <a:round/>
            <a:headEnd/>
            <a:tailEnd type="triangle" w="med" len="med"/>
          </a:ln>
        </p:spPr>
        <p:txBody>
          <a:bodyPr/>
          <a:lstStyle/>
          <a:p>
            <a:endParaRPr lang="en-US"/>
          </a:p>
        </p:txBody>
      </p:sp>
      <p:sp>
        <p:nvSpPr>
          <p:cNvPr id="47123" name="Line 19"/>
          <p:cNvSpPr>
            <a:spLocks noChangeShapeType="1"/>
          </p:cNvSpPr>
          <p:nvPr/>
        </p:nvSpPr>
        <p:spPr bwMode="auto">
          <a:xfrm flipH="1" flipV="1">
            <a:off x="2743200" y="2089150"/>
            <a:ext cx="3413125" cy="392113"/>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7118" grpId="0" animBg="1"/>
      <p:bldP spid="47120" grpId="0" animBg="1"/>
      <p:bldP spid="4712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2"/>
          <p:cNvSpPr>
            <a:spLocks noGrp="1"/>
          </p:cNvSpPr>
          <p:nvPr>
            <p:ph type="sldNum" sz="quarter" idx="11"/>
          </p:nvPr>
        </p:nvSpPr>
        <p:spPr>
          <a:noFill/>
        </p:spPr>
        <p:txBody>
          <a:bodyPr/>
          <a:lstStyle/>
          <a:p>
            <a:fld id="{076A2A3D-1108-424A-8287-ADAABBBFA563}" type="slidenum">
              <a:rPr lang="en-US"/>
              <a:pPr/>
              <a:t>71</a:t>
            </a:fld>
            <a:endParaRPr lang="en-US"/>
          </a:p>
        </p:txBody>
      </p:sp>
      <p:sp>
        <p:nvSpPr>
          <p:cNvPr id="78851"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77D3C766-767C-4C23-A1CA-0FEEF274F5BB}" type="slidenum">
              <a:rPr lang="en-US" sz="1400" b="0"/>
              <a:pPr algn="r" eaLnBrk="1" hangingPunct="1"/>
              <a:t>71</a:t>
            </a:fld>
            <a:endParaRPr lang="en-US" sz="1400" b="0"/>
          </a:p>
        </p:txBody>
      </p:sp>
      <p:sp>
        <p:nvSpPr>
          <p:cNvPr id="78852" name="Rectangle 2"/>
          <p:cNvSpPr>
            <a:spLocks noGrp="1" noChangeArrowheads="1"/>
          </p:cNvSpPr>
          <p:nvPr>
            <p:ph type="title" idx="4294967295"/>
          </p:nvPr>
        </p:nvSpPr>
        <p:spPr>
          <a:xfrm>
            <a:off x="57150" y="92075"/>
            <a:ext cx="9010650" cy="381000"/>
          </a:xfrm>
        </p:spPr>
        <p:txBody>
          <a:bodyPr/>
          <a:lstStyle/>
          <a:p>
            <a:pPr eaLnBrk="1" hangingPunct="1"/>
            <a:r>
              <a:rPr lang="en-US" smtClean="0"/>
              <a:t>Solution Approach: Model-Driven QoS Mapping</a:t>
            </a:r>
          </a:p>
        </p:txBody>
      </p:sp>
      <p:sp>
        <p:nvSpPr>
          <p:cNvPr id="20484" name="Rectangle 3"/>
          <p:cNvSpPr>
            <a:spLocks noGrp="1" noChangeArrowheads="1"/>
          </p:cNvSpPr>
          <p:nvPr>
            <p:ph type="body" sz="half" idx="4294967295"/>
          </p:nvPr>
        </p:nvSpPr>
        <p:spPr>
          <a:xfrm>
            <a:off x="0" y="565150"/>
            <a:ext cx="2827338" cy="5835650"/>
          </a:xfrm>
          <a:solidFill>
            <a:schemeClr val="bg1"/>
          </a:solidFill>
        </p:spPr>
        <p:txBody>
          <a:bodyPr/>
          <a:lstStyle/>
          <a:p>
            <a:pPr marL="169863" indent="-169863" eaLnBrk="1" hangingPunct="1"/>
            <a:r>
              <a:rPr lang="en-US" sz="2000" dirty="0" err="1" smtClean="0">
                <a:solidFill>
                  <a:srgbClr val="FF0000"/>
                </a:solidFill>
              </a:rPr>
              <a:t>QU</a:t>
            </a:r>
            <a:r>
              <a:rPr lang="en-US" sz="2000" dirty="0" err="1" smtClean="0"/>
              <a:t>ality</a:t>
            </a:r>
            <a:r>
              <a:rPr lang="en-US" sz="2000" dirty="0" smtClean="0"/>
              <a:t> of service </a:t>
            </a:r>
            <a:r>
              <a:rPr lang="en-US" sz="2000" dirty="0" err="1" smtClean="0"/>
              <a:t>p</a:t>
            </a:r>
            <a:r>
              <a:rPr lang="en-US" sz="2000" dirty="0" err="1" smtClean="0">
                <a:solidFill>
                  <a:srgbClr val="FF0000"/>
                </a:solidFill>
              </a:rPr>
              <a:t>ICKER</a:t>
            </a:r>
            <a:r>
              <a:rPr lang="en-US" sz="2000" dirty="0" smtClean="0">
                <a:solidFill>
                  <a:srgbClr val="FF0000"/>
                </a:solidFill>
              </a:rPr>
              <a:t> (QUICKER)</a:t>
            </a:r>
          </a:p>
          <a:p>
            <a:pPr marL="517525" lvl="1" indent="-176213" eaLnBrk="1" hangingPunct="1"/>
            <a:r>
              <a:rPr lang="en-US" sz="2000" dirty="0" smtClean="0"/>
              <a:t>Model-driven engineering (MDE) tools model application QoS policies</a:t>
            </a:r>
          </a:p>
          <a:p>
            <a:pPr marL="517525" lvl="1" indent="-176213" eaLnBrk="1" hangingPunct="1"/>
            <a:r>
              <a:rPr lang="en-US" sz="2000" dirty="0" smtClean="0"/>
              <a:t>Provides automatic mapping of QoS policies to QoS configuration options</a:t>
            </a:r>
          </a:p>
          <a:p>
            <a:pPr marL="517525" lvl="1" indent="-176213" eaLnBrk="1" hangingPunct="1"/>
            <a:r>
              <a:rPr lang="en-US" sz="2000" dirty="0" smtClean="0"/>
              <a:t>Validates the generated QoS options</a:t>
            </a:r>
          </a:p>
        </p:txBody>
      </p:sp>
      <p:pic>
        <p:nvPicPr>
          <p:cNvPr id="78854" name="Picture 8" descr="overall"/>
          <p:cNvPicPr>
            <a:picLocks noChangeAspect="1" noChangeArrowheads="1"/>
          </p:cNvPicPr>
          <p:nvPr/>
        </p:nvPicPr>
        <p:blipFill>
          <a:blip r:embed="rId3" cstate="print"/>
          <a:srcRect/>
          <a:stretch>
            <a:fillRect/>
          </a:stretch>
        </p:blipFill>
        <p:spPr bwMode="auto">
          <a:xfrm>
            <a:off x="2960688" y="571500"/>
            <a:ext cx="6192837" cy="5097463"/>
          </a:xfrm>
          <a:prstGeom prst="rect">
            <a:avLst/>
          </a:prstGeom>
          <a:noFill/>
          <a:ln w="9525">
            <a:noFill/>
            <a:miter lim="800000"/>
            <a:headEnd/>
            <a:tailEnd/>
          </a:ln>
        </p:spPr>
      </p:pic>
      <p:sp>
        <p:nvSpPr>
          <p:cNvPr id="2" name="Rectangle 13"/>
          <p:cNvSpPr>
            <a:spLocks noChangeArrowheads="1"/>
          </p:cNvSpPr>
          <p:nvPr/>
        </p:nvSpPr>
        <p:spPr bwMode="auto">
          <a:xfrm flipV="1">
            <a:off x="3078163" y="588963"/>
            <a:ext cx="2901950" cy="2144712"/>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3" name="Rectangle 13"/>
          <p:cNvSpPr>
            <a:spLocks noChangeArrowheads="1"/>
          </p:cNvSpPr>
          <p:nvPr/>
        </p:nvSpPr>
        <p:spPr bwMode="auto">
          <a:xfrm flipV="1">
            <a:off x="2911475" y="3521075"/>
            <a:ext cx="3114675" cy="21780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 name="Rectangle 13"/>
          <p:cNvSpPr>
            <a:spLocks noChangeArrowheads="1"/>
          </p:cNvSpPr>
          <p:nvPr/>
        </p:nvSpPr>
        <p:spPr bwMode="auto">
          <a:xfrm flipV="1">
            <a:off x="6162675" y="574675"/>
            <a:ext cx="2894013" cy="21240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5" name="Rectangle 13"/>
          <p:cNvSpPr>
            <a:spLocks noChangeArrowheads="1"/>
          </p:cNvSpPr>
          <p:nvPr/>
        </p:nvSpPr>
        <p:spPr bwMode="auto">
          <a:xfrm flipV="1">
            <a:off x="6162675" y="3544888"/>
            <a:ext cx="2894013" cy="21240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6" name="Rectangle 13"/>
          <p:cNvSpPr>
            <a:spLocks noChangeArrowheads="1"/>
          </p:cNvSpPr>
          <p:nvPr/>
        </p:nvSpPr>
        <p:spPr bwMode="auto">
          <a:xfrm flipV="1">
            <a:off x="3074988" y="2933700"/>
            <a:ext cx="1006475" cy="4254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7" name="Rectangle 13"/>
          <p:cNvSpPr>
            <a:spLocks noChangeArrowheads="1"/>
          </p:cNvSpPr>
          <p:nvPr/>
        </p:nvSpPr>
        <p:spPr bwMode="auto">
          <a:xfrm flipV="1">
            <a:off x="4173538" y="2932113"/>
            <a:ext cx="1117600" cy="4254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8" name="Rectangle 13"/>
          <p:cNvSpPr>
            <a:spLocks noChangeArrowheads="1"/>
          </p:cNvSpPr>
          <p:nvPr/>
        </p:nvSpPr>
        <p:spPr bwMode="auto">
          <a:xfrm flipV="1">
            <a:off x="5364163" y="2943225"/>
            <a:ext cx="939800" cy="40322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9" name="Rectangle 13"/>
          <p:cNvSpPr>
            <a:spLocks noChangeArrowheads="1"/>
          </p:cNvSpPr>
          <p:nvPr/>
        </p:nvSpPr>
        <p:spPr bwMode="auto">
          <a:xfrm flipV="1">
            <a:off x="6432550" y="3011488"/>
            <a:ext cx="1073150" cy="31432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10" name="Rectangle 3"/>
          <p:cNvSpPr>
            <a:spLocks noChangeArrowheads="1"/>
          </p:cNvSpPr>
          <p:nvPr/>
        </p:nvSpPr>
        <p:spPr bwMode="auto">
          <a:xfrm>
            <a:off x="0" y="5719763"/>
            <a:ext cx="8851900" cy="811212"/>
          </a:xfrm>
          <a:prstGeom prst="rect">
            <a:avLst/>
          </a:prstGeom>
          <a:noFill/>
          <a:ln w="9525">
            <a:noFill/>
            <a:miter lim="800000"/>
            <a:headEnd/>
            <a:tailEnd/>
          </a:ln>
        </p:spPr>
        <p:txBody>
          <a:bodyPr/>
          <a:lstStyle/>
          <a:p>
            <a:pPr marL="517525" lvl="1" indent="-176213" algn="l">
              <a:spcBef>
                <a:spcPct val="20000"/>
              </a:spcBef>
              <a:buFontTx/>
              <a:buChar char="•"/>
            </a:pPr>
            <a:r>
              <a:rPr lang="en-US" sz="2000" b="0"/>
              <a:t>Automated QoS mapping &amp; validation tools can be used iteratively throughout the development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2"/>
          <p:cNvSpPr>
            <a:spLocks noGrp="1"/>
          </p:cNvSpPr>
          <p:nvPr>
            <p:ph type="sldNum" sz="quarter" idx="11"/>
          </p:nvPr>
        </p:nvSpPr>
        <p:spPr>
          <a:noFill/>
        </p:spPr>
        <p:txBody>
          <a:bodyPr/>
          <a:lstStyle/>
          <a:p>
            <a:fld id="{FA600537-27E6-45C8-B9E9-5982ECB9D6F4}" type="slidenum">
              <a:rPr lang="en-US"/>
              <a:pPr/>
              <a:t>72</a:t>
            </a:fld>
            <a:endParaRPr lang="en-US"/>
          </a:p>
        </p:txBody>
      </p:sp>
      <p:sp>
        <p:nvSpPr>
          <p:cNvPr id="20484" name="Rectangle 3"/>
          <p:cNvSpPr>
            <a:spLocks noChangeArrowheads="1"/>
          </p:cNvSpPr>
          <p:nvPr/>
        </p:nvSpPr>
        <p:spPr bwMode="auto">
          <a:xfrm>
            <a:off x="0" y="544513"/>
            <a:ext cx="3189288" cy="5835650"/>
          </a:xfrm>
          <a:prstGeom prst="rect">
            <a:avLst/>
          </a:prstGeom>
          <a:solidFill>
            <a:schemeClr val="bg1"/>
          </a:solidFill>
          <a:ln w="9525">
            <a:noFill/>
            <a:miter lim="800000"/>
            <a:headEnd/>
            <a:tailEnd/>
          </a:ln>
        </p:spPr>
        <p:txBody>
          <a:bodyPr/>
          <a:lstStyle/>
          <a:p>
            <a:pPr marL="169863" indent="-169863" algn="l">
              <a:spcBef>
                <a:spcPct val="30000"/>
              </a:spcBef>
              <a:buFontTx/>
              <a:buChar char="•"/>
            </a:pPr>
            <a:r>
              <a:rPr lang="en-US" sz="2000" b="0"/>
              <a:t>Enhanced Platform Independent Component Modeling Language (PICML), a DSML for modeling component-based applications</a:t>
            </a:r>
          </a:p>
          <a:p>
            <a:pPr marL="169863" indent="-169863" algn="l">
              <a:spcBef>
                <a:spcPct val="30000"/>
              </a:spcBef>
              <a:buFontTx/>
              <a:buChar char="•"/>
            </a:pPr>
            <a:r>
              <a:rPr lang="en-US" sz="2000" b="0"/>
              <a:t>QoS mapping uses Graph Rewriting &amp; Transformation (GReAT) model transformation tool</a:t>
            </a:r>
          </a:p>
          <a:p>
            <a:pPr marL="169863" indent="-169863" algn="l">
              <a:spcBef>
                <a:spcPct val="30000"/>
              </a:spcBef>
              <a:buFontTx/>
              <a:buChar char="•"/>
            </a:pPr>
            <a:r>
              <a:rPr lang="en-US" sz="2000" b="0"/>
              <a:t>Customized Bogor model-checker used to define new types &amp; primitives to validate QoS options</a:t>
            </a:r>
          </a:p>
        </p:txBody>
      </p:sp>
      <p:pic>
        <p:nvPicPr>
          <p:cNvPr id="79876" name="Picture 12" descr="quicker final"/>
          <p:cNvPicPr>
            <a:picLocks noChangeAspect="1" noChangeArrowheads="1"/>
          </p:cNvPicPr>
          <p:nvPr/>
        </p:nvPicPr>
        <p:blipFill>
          <a:blip r:embed="rId3" cstate="print"/>
          <a:srcRect/>
          <a:stretch>
            <a:fillRect/>
          </a:stretch>
        </p:blipFill>
        <p:spPr bwMode="auto">
          <a:xfrm>
            <a:off x="3044825" y="1125538"/>
            <a:ext cx="6075363" cy="3778250"/>
          </a:xfrm>
          <a:prstGeom prst="rect">
            <a:avLst/>
          </a:prstGeom>
          <a:noFill/>
          <a:ln w="9525">
            <a:noFill/>
            <a:miter lim="800000"/>
            <a:headEnd/>
            <a:tailEnd/>
          </a:ln>
        </p:spPr>
      </p:pic>
      <p:sp>
        <p:nvSpPr>
          <p:cNvPr id="79877"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C1A465A4-B17B-4CD6-A864-5F27A18A4B4D}" type="slidenum">
              <a:rPr lang="en-US" sz="1400" b="0"/>
              <a:pPr algn="r" eaLnBrk="1" hangingPunct="1"/>
              <a:t>72</a:t>
            </a:fld>
            <a:endParaRPr lang="en-US" sz="1400" b="0"/>
          </a:p>
        </p:txBody>
      </p:sp>
      <p:sp>
        <p:nvSpPr>
          <p:cNvPr id="79878" name="Rectangle 2"/>
          <p:cNvSpPr>
            <a:spLocks noGrp="1" noChangeArrowheads="1"/>
          </p:cNvSpPr>
          <p:nvPr>
            <p:ph type="title" idx="4294967295"/>
          </p:nvPr>
        </p:nvSpPr>
        <p:spPr>
          <a:xfrm>
            <a:off x="57150" y="92075"/>
            <a:ext cx="9010650" cy="381000"/>
          </a:xfrm>
        </p:spPr>
        <p:txBody>
          <a:bodyPr/>
          <a:lstStyle/>
          <a:p>
            <a:pPr eaLnBrk="1" hangingPunct="1"/>
            <a:r>
              <a:rPr lang="en-US" smtClean="0"/>
              <a:t>QUICKER Enabling MDE Technologies</a:t>
            </a:r>
          </a:p>
        </p:txBody>
      </p:sp>
      <p:sp>
        <p:nvSpPr>
          <p:cNvPr id="2" name="Rectangle 13"/>
          <p:cNvSpPr>
            <a:spLocks noChangeArrowheads="1"/>
          </p:cNvSpPr>
          <p:nvPr/>
        </p:nvSpPr>
        <p:spPr bwMode="auto">
          <a:xfrm flipV="1">
            <a:off x="4222750" y="2276475"/>
            <a:ext cx="887413" cy="392113"/>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3" name="Rectangle 13"/>
          <p:cNvSpPr>
            <a:spLocks noChangeArrowheads="1"/>
          </p:cNvSpPr>
          <p:nvPr/>
        </p:nvSpPr>
        <p:spPr bwMode="auto">
          <a:xfrm flipV="1">
            <a:off x="5757863" y="2711450"/>
            <a:ext cx="3386137" cy="20351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 name="Rectangle 13"/>
          <p:cNvSpPr>
            <a:spLocks noChangeArrowheads="1"/>
          </p:cNvSpPr>
          <p:nvPr/>
        </p:nvSpPr>
        <p:spPr bwMode="auto">
          <a:xfrm flipV="1">
            <a:off x="3848100" y="4651375"/>
            <a:ext cx="1016000" cy="315913"/>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2"/>
          <p:cNvSpPr>
            <a:spLocks noGrp="1"/>
          </p:cNvSpPr>
          <p:nvPr>
            <p:ph type="sldNum" sz="quarter" idx="11"/>
          </p:nvPr>
        </p:nvSpPr>
        <p:spPr>
          <a:noFill/>
        </p:spPr>
        <p:txBody>
          <a:bodyPr/>
          <a:lstStyle/>
          <a:p>
            <a:fld id="{1A8EC36E-1767-4843-B42D-75A2D518B621}" type="slidenum">
              <a:rPr lang="en-US"/>
              <a:pPr/>
              <a:t>73</a:t>
            </a:fld>
            <a:endParaRPr lang="en-US"/>
          </a:p>
        </p:txBody>
      </p:sp>
      <p:sp>
        <p:nvSpPr>
          <p:cNvPr id="80899" name="Rectangle 3"/>
          <p:cNvSpPr>
            <a:spLocks noChangeArrowheads="1"/>
          </p:cNvSpPr>
          <p:nvPr/>
        </p:nvSpPr>
        <p:spPr bwMode="auto">
          <a:xfrm>
            <a:off x="0" y="544513"/>
            <a:ext cx="3189288" cy="5835650"/>
          </a:xfrm>
          <a:prstGeom prst="rect">
            <a:avLst/>
          </a:prstGeom>
          <a:solidFill>
            <a:schemeClr val="bg1"/>
          </a:solidFill>
          <a:ln w="9525">
            <a:noFill/>
            <a:miter lim="800000"/>
            <a:headEnd/>
            <a:tailEnd/>
          </a:ln>
        </p:spPr>
        <p:txBody>
          <a:bodyPr/>
          <a:lstStyle/>
          <a:p>
            <a:pPr marL="169863" indent="-169863" algn="l">
              <a:spcBef>
                <a:spcPct val="30000"/>
              </a:spcBef>
              <a:buFontTx/>
              <a:buChar char="•"/>
            </a:pPr>
            <a:r>
              <a:rPr lang="en-US" sz="2000" b="0"/>
              <a:t>Enhanced Platform Independent Component Modeling Language (PICML), a DSML for modeling component-based applications</a:t>
            </a:r>
          </a:p>
          <a:p>
            <a:pPr marL="169863" indent="-169863" algn="l">
              <a:spcBef>
                <a:spcPct val="30000"/>
              </a:spcBef>
              <a:buFontTx/>
              <a:buChar char="•"/>
            </a:pPr>
            <a:r>
              <a:rPr lang="en-US" sz="2000" b="0"/>
              <a:t>QoS mapping uses Graph Rewriting &amp; Transformation (GReAT) model transformation tool</a:t>
            </a:r>
          </a:p>
          <a:p>
            <a:pPr marL="169863" indent="-169863" algn="l">
              <a:spcBef>
                <a:spcPct val="30000"/>
              </a:spcBef>
              <a:buFontTx/>
              <a:buChar char="•"/>
            </a:pPr>
            <a:r>
              <a:rPr lang="en-US" sz="2000" b="0"/>
              <a:t>Customized Bogor model-checker used to define new types &amp; primitives to validate QoS options</a:t>
            </a:r>
          </a:p>
        </p:txBody>
      </p:sp>
      <p:pic>
        <p:nvPicPr>
          <p:cNvPr id="80900" name="Picture 12" descr="quicker final"/>
          <p:cNvPicPr>
            <a:picLocks noChangeAspect="1" noChangeArrowheads="1"/>
          </p:cNvPicPr>
          <p:nvPr/>
        </p:nvPicPr>
        <p:blipFill>
          <a:blip r:embed="rId3" cstate="print"/>
          <a:srcRect/>
          <a:stretch>
            <a:fillRect/>
          </a:stretch>
        </p:blipFill>
        <p:spPr bwMode="auto">
          <a:xfrm>
            <a:off x="3044825" y="1125538"/>
            <a:ext cx="6075363" cy="3778250"/>
          </a:xfrm>
          <a:prstGeom prst="rect">
            <a:avLst/>
          </a:prstGeom>
          <a:noFill/>
          <a:ln w="9525">
            <a:noFill/>
            <a:miter lim="800000"/>
            <a:headEnd/>
            <a:tailEnd/>
          </a:ln>
        </p:spPr>
      </p:pic>
      <p:sp>
        <p:nvSpPr>
          <p:cNvPr id="80901" name="Rectangle 4"/>
          <p:cNvSpPr>
            <a:spLocks noChangeArrowheads="1"/>
          </p:cNvSpPr>
          <p:nvPr/>
        </p:nvSpPr>
        <p:spPr bwMode="auto">
          <a:xfrm>
            <a:off x="4803775" y="3228975"/>
            <a:ext cx="420688" cy="892175"/>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0902" name="Rectangle 5"/>
          <p:cNvSpPr>
            <a:spLocks noChangeArrowheads="1"/>
          </p:cNvSpPr>
          <p:nvPr/>
        </p:nvSpPr>
        <p:spPr bwMode="auto">
          <a:xfrm>
            <a:off x="5111750" y="2203450"/>
            <a:ext cx="4032250" cy="3386138"/>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0903"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B7514DDE-ECC9-42CD-ACBA-15A2652221D5}" type="slidenum">
              <a:rPr lang="en-US" sz="1400" b="0"/>
              <a:pPr algn="r" eaLnBrk="1" hangingPunct="1"/>
              <a:t>73</a:t>
            </a:fld>
            <a:endParaRPr lang="en-US" sz="1400" b="0"/>
          </a:p>
        </p:txBody>
      </p:sp>
      <p:sp>
        <p:nvSpPr>
          <p:cNvPr id="80904" name="Rectangle 2"/>
          <p:cNvSpPr>
            <a:spLocks noGrp="1" noChangeArrowheads="1"/>
          </p:cNvSpPr>
          <p:nvPr>
            <p:ph type="title" idx="4294967295"/>
          </p:nvPr>
        </p:nvSpPr>
        <p:spPr>
          <a:xfrm>
            <a:off x="57150" y="92075"/>
            <a:ext cx="9010650" cy="381000"/>
          </a:xfrm>
        </p:spPr>
        <p:txBody>
          <a:bodyPr/>
          <a:lstStyle/>
          <a:p>
            <a:pPr eaLnBrk="1" hangingPunct="1"/>
            <a:r>
              <a:rPr lang="en-US" smtClean="0"/>
              <a:t>QUICKER Enabling MDE Technologies</a:t>
            </a:r>
          </a:p>
        </p:txBody>
      </p:sp>
      <p:sp>
        <p:nvSpPr>
          <p:cNvPr id="80905" name="Rectangle 3"/>
          <p:cNvSpPr>
            <a:spLocks noChangeArrowheads="1"/>
          </p:cNvSpPr>
          <p:nvPr/>
        </p:nvSpPr>
        <p:spPr bwMode="auto">
          <a:xfrm>
            <a:off x="7938" y="5695950"/>
            <a:ext cx="9136062" cy="949325"/>
          </a:xfrm>
          <a:prstGeom prst="rect">
            <a:avLst/>
          </a:prstGeom>
          <a:noFill/>
          <a:ln w="9525">
            <a:noFill/>
            <a:miter lim="800000"/>
            <a:headEnd/>
            <a:tailEnd/>
          </a:ln>
        </p:spPr>
        <p:txBody>
          <a:bodyPr/>
          <a:lstStyle/>
          <a:p>
            <a:pPr marL="169863" indent="-169863" algn="l">
              <a:spcBef>
                <a:spcPct val="20000"/>
              </a:spcBef>
              <a:buFontTx/>
              <a:buChar char="•"/>
            </a:pPr>
            <a:r>
              <a:rPr lang="en-US" sz="2000" b="0"/>
              <a:t>CQML Model interpreter generates Bogor Input Representation (BIR) of DRE system from its CQML model</a:t>
            </a:r>
          </a:p>
        </p:txBody>
      </p:sp>
      <p:sp>
        <p:nvSpPr>
          <p:cNvPr id="80906" name="AutoShape 15"/>
          <p:cNvSpPr>
            <a:spLocks noChangeArrowheads="1"/>
          </p:cNvSpPr>
          <p:nvPr/>
        </p:nvSpPr>
        <p:spPr bwMode="auto">
          <a:xfrm rot="-7634103">
            <a:off x="4930775" y="2940050"/>
            <a:ext cx="484188" cy="1042988"/>
          </a:xfrm>
          <a:prstGeom prst="triangle">
            <a:avLst>
              <a:gd name="adj" fmla="val 50000"/>
            </a:avLst>
          </a:prstGeom>
          <a:solidFill>
            <a:schemeClr val="folHlink"/>
          </a:solidFill>
          <a:ln w="9525" algn="ctr">
            <a:solidFill>
              <a:schemeClr val="tx1"/>
            </a:solidFill>
            <a:miter lim="800000"/>
            <a:headEnd/>
            <a:tailEnd/>
          </a:ln>
        </p:spPr>
        <p:txBody>
          <a:bodyPr vert="eaVert" wrap="none" anchor="ctr"/>
          <a:lstStyle/>
          <a:p>
            <a:pPr eaLnBrk="1" hangingPunct="1">
              <a:lnSpc>
                <a:spcPct val="85000"/>
              </a:lnSpc>
              <a:spcBef>
                <a:spcPct val="50000"/>
              </a:spcBef>
            </a:pPr>
            <a:endParaRPr lang="en-US" sz="1800" b="0"/>
          </a:p>
        </p:txBody>
      </p:sp>
      <p:pic>
        <p:nvPicPr>
          <p:cNvPr id="80907" name="Picture 12" descr="RTOptions"/>
          <p:cNvPicPr>
            <a:picLocks noChangeAspect="1" noChangeArrowheads="1"/>
          </p:cNvPicPr>
          <p:nvPr/>
        </p:nvPicPr>
        <p:blipFill>
          <a:blip r:embed="rId4" cstate="print"/>
          <a:srcRect/>
          <a:stretch>
            <a:fillRect/>
          </a:stretch>
        </p:blipFill>
        <p:spPr bwMode="auto">
          <a:xfrm>
            <a:off x="5392738" y="2030413"/>
            <a:ext cx="2897187" cy="1498600"/>
          </a:xfrm>
          <a:prstGeom prst="rect">
            <a:avLst/>
          </a:prstGeom>
          <a:noFill/>
          <a:ln w="9525">
            <a:solidFill>
              <a:schemeClr val="tx1"/>
            </a:solidFill>
            <a:miter lim="800000"/>
            <a:headEnd/>
            <a:tailEnd/>
          </a:ln>
        </p:spPr>
      </p:pic>
      <p:sp>
        <p:nvSpPr>
          <p:cNvPr id="80908" name="AutoShape 16"/>
          <p:cNvSpPr>
            <a:spLocks noChangeArrowheads="1"/>
          </p:cNvSpPr>
          <p:nvPr/>
        </p:nvSpPr>
        <p:spPr bwMode="auto">
          <a:xfrm rot="-5400000">
            <a:off x="5073650" y="4257675"/>
            <a:ext cx="484188" cy="1042988"/>
          </a:xfrm>
          <a:prstGeom prst="triangle">
            <a:avLst>
              <a:gd name="adj" fmla="val 50000"/>
            </a:avLst>
          </a:prstGeom>
          <a:solidFill>
            <a:schemeClr val="folHlink"/>
          </a:solidFill>
          <a:ln w="9525" algn="ctr">
            <a:solidFill>
              <a:schemeClr val="tx1"/>
            </a:solidFill>
            <a:miter lim="800000"/>
            <a:headEnd/>
            <a:tailEnd/>
          </a:ln>
        </p:spPr>
        <p:txBody>
          <a:bodyPr vert="eaVert" wrap="none" anchor="ctr"/>
          <a:lstStyle/>
          <a:p>
            <a:pPr eaLnBrk="1" hangingPunct="1">
              <a:lnSpc>
                <a:spcPct val="85000"/>
              </a:lnSpc>
              <a:spcBef>
                <a:spcPct val="50000"/>
              </a:spcBef>
            </a:pPr>
            <a:endParaRPr lang="en-US" sz="1800" b="0"/>
          </a:p>
        </p:txBody>
      </p:sp>
      <p:pic>
        <p:nvPicPr>
          <p:cNvPr id="80909" name="Picture 14" descr="bir-rules"/>
          <p:cNvPicPr>
            <a:picLocks noChangeAspect="1" noChangeArrowheads="1"/>
          </p:cNvPicPr>
          <p:nvPr/>
        </p:nvPicPr>
        <p:blipFill>
          <a:blip r:embed="rId5" cstate="print"/>
          <a:srcRect/>
          <a:stretch>
            <a:fillRect/>
          </a:stretch>
        </p:blipFill>
        <p:spPr bwMode="auto">
          <a:xfrm>
            <a:off x="5346700" y="3895725"/>
            <a:ext cx="1549400" cy="1785938"/>
          </a:xfrm>
          <a:prstGeom prst="rect">
            <a:avLst/>
          </a:prstGeom>
          <a:noFill/>
          <a:ln w="9525">
            <a:solidFill>
              <a:schemeClr val="tx1"/>
            </a:solidFill>
            <a:miter lim="800000"/>
            <a:headEnd/>
            <a:tailEnd/>
          </a:ln>
        </p:spPr>
      </p:pic>
      <p:sp>
        <p:nvSpPr>
          <p:cNvPr id="80910" name="Rectangle 14"/>
          <p:cNvSpPr>
            <a:spLocks noChangeArrowheads="1"/>
          </p:cNvSpPr>
          <p:nvPr/>
        </p:nvSpPr>
        <p:spPr bwMode="auto">
          <a:xfrm>
            <a:off x="7008813" y="3703638"/>
            <a:ext cx="1550987" cy="568325"/>
          </a:xfrm>
          <a:prstGeom prst="rect">
            <a:avLst/>
          </a:prstGeom>
          <a:solidFill>
            <a:srgbClr val="FFFF99"/>
          </a:solidFill>
          <a:ln w="9525" algn="ctr">
            <a:solidFill>
              <a:schemeClr val="tx1"/>
            </a:solidFill>
            <a:miter lim="800000"/>
            <a:headEnd/>
            <a:tailEnd/>
          </a:ln>
        </p:spPr>
        <p:txBody>
          <a:bodyPr anchor="ctr">
            <a:spAutoFit/>
          </a:bodyPr>
          <a:lstStyle/>
          <a:p>
            <a:pPr eaLnBrk="1" hangingPunct="1">
              <a:lnSpc>
                <a:spcPct val="85000"/>
              </a:lnSpc>
              <a:spcBef>
                <a:spcPct val="50000"/>
              </a:spcBef>
              <a:tabLst>
                <a:tab pos="174625" algn="l"/>
              </a:tabLst>
            </a:pPr>
            <a:r>
              <a:rPr lang="en-US" sz="1800" b="0"/>
              <a:t>CQML Model Interpreter</a:t>
            </a:r>
          </a:p>
        </p:txBody>
      </p:sp>
      <p:sp>
        <p:nvSpPr>
          <p:cNvPr id="80911" name="AutoShape 23"/>
          <p:cNvSpPr>
            <a:spLocks noChangeArrowheads="1"/>
          </p:cNvSpPr>
          <p:nvPr/>
        </p:nvSpPr>
        <p:spPr bwMode="auto">
          <a:xfrm rot="7315253">
            <a:off x="6583363" y="3457575"/>
            <a:ext cx="698500" cy="457200"/>
          </a:xfrm>
          <a:prstGeom prst="rightArrow">
            <a:avLst>
              <a:gd name="adj1" fmla="val 50000"/>
              <a:gd name="adj2" fmla="val 38194"/>
            </a:avLst>
          </a:prstGeom>
          <a:solidFill>
            <a:srgbClr val="FFCC99"/>
          </a:solidFill>
          <a:ln w="9525">
            <a:solidFill>
              <a:schemeClr val="tx1"/>
            </a:solidFill>
            <a:miter lim="800000"/>
            <a:headEnd/>
            <a:tailEnd/>
          </a:ln>
        </p:spPr>
        <p:txBody>
          <a:bodyPr wrap="none" anchor="ctr"/>
          <a:lstStyle/>
          <a:p>
            <a:pPr eaLnBrk="1" hangingPunct="1">
              <a:lnSpc>
                <a:spcPct val="85000"/>
              </a:lnSpc>
              <a:spcBef>
                <a:spcPct val="50000"/>
              </a:spcBef>
            </a:pPr>
            <a:endParaRPr lang="en-US" sz="1800" b="0"/>
          </a:p>
        </p:txBody>
      </p:sp>
      <p:sp>
        <p:nvSpPr>
          <p:cNvPr id="80912" name="Rectangle 36"/>
          <p:cNvSpPr>
            <a:spLocks noChangeArrowheads="1"/>
          </p:cNvSpPr>
          <p:nvPr/>
        </p:nvSpPr>
        <p:spPr bwMode="auto">
          <a:xfrm>
            <a:off x="6775450" y="5135563"/>
            <a:ext cx="1703388" cy="403225"/>
          </a:xfrm>
          <a:prstGeom prst="rect">
            <a:avLst/>
          </a:prstGeom>
          <a:noFill/>
          <a:ln w="9525" algn="ctr">
            <a:noFill/>
            <a:miter lim="800000"/>
            <a:headEnd/>
            <a:tailEnd/>
          </a:ln>
        </p:spPr>
        <p:txBody>
          <a:bodyPr>
            <a:spAutoFit/>
          </a:bodyPr>
          <a:lstStyle/>
          <a:p>
            <a:pPr eaLnBrk="1" hangingPunct="1">
              <a:lnSpc>
                <a:spcPct val="85000"/>
              </a:lnSpc>
              <a:spcBef>
                <a:spcPct val="50000"/>
              </a:spcBef>
              <a:tabLst>
                <a:tab pos="174625" algn="l"/>
              </a:tabLst>
            </a:pPr>
            <a:r>
              <a:rPr lang="en-US" sz="1200"/>
              <a:t>Bogor Input Representation</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2"/>
          <p:cNvSpPr>
            <a:spLocks noGrp="1"/>
          </p:cNvSpPr>
          <p:nvPr>
            <p:ph type="sldNum" sz="quarter" idx="11"/>
          </p:nvPr>
        </p:nvSpPr>
        <p:spPr>
          <a:noFill/>
        </p:spPr>
        <p:txBody>
          <a:bodyPr/>
          <a:lstStyle/>
          <a:p>
            <a:fld id="{BD3864D8-54E5-4818-9AC7-B6CEDFD2CF67}" type="slidenum">
              <a:rPr lang="en-US"/>
              <a:pPr/>
              <a:t>74</a:t>
            </a:fld>
            <a:endParaRPr lang="en-US"/>
          </a:p>
        </p:txBody>
      </p:sp>
      <p:pic>
        <p:nvPicPr>
          <p:cNvPr id="81923" name="Picture 15" descr="quicker-basic"/>
          <p:cNvPicPr>
            <a:picLocks noChangeAspect="1" noChangeArrowheads="1"/>
          </p:cNvPicPr>
          <p:nvPr/>
        </p:nvPicPr>
        <p:blipFill>
          <a:blip r:embed="rId3" cstate="print"/>
          <a:srcRect/>
          <a:stretch>
            <a:fillRect/>
          </a:stretch>
        </p:blipFill>
        <p:spPr bwMode="auto">
          <a:xfrm>
            <a:off x="3571875" y="5430838"/>
            <a:ext cx="5392738" cy="585787"/>
          </a:xfrm>
          <a:prstGeom prst="rect">
            <a:avLst/>
          </a:prstGeom>
          <a:noFill/>
          <a:ln w="9525">
            <a:noFill/>
            <a:miter lim="800000"/>
            <a:headEnd/>
            <a:tailEnd/>
          </a:ln>
        </p:spPr>
      </p:pic>
      <p:grpSp>
        <p:nvGrpSpPr>
          <p:cNvPr id="2" name="Group 20"/>
          <p:cNvGrpSpPr>
            <a:grpSpLocks/>
          </p:cNvGrpSpPr>
          <p:nvPr/>
        </p:nvGrpSpPr>
        <p:grpSpPr bwMode="auto">
          <a:xfrm>
            <a:off x="3746500" y="922338"/>
            <a:ext cx="5148263" cy="4695825"/>
            <a:chOff x="2360" y="581"/>
            <a:chExt cx="3243" cy="2958"/>
          </a:xfrm>
        </p:grpSpPr>
        <p:sp>
          <p:nvSpPr>
            <p:cNvPr id="81931" name="AutoShape 17"/>
            <p:cNvSpPr>
              <a:spLocks noChangeArrowheads="1"/>
            </p:cNvSpPr>
            <p:nvPr/>
          </p:nvSpPr>
          <p:spPr bwMode="auto">
            <a:xfrm rot="-9398233">
              <a:off x="2360" y="2973"/>
              <a:ext cx="470" cy="566"/>
            </a:xfrm>
            <a:prstGeom prst="triangle">
              <a:avLst>
                <a:gd name="adj" fmla="val 50000"/>
              </a:avLst>
            </a:prstGeom>
            <a:solidFill>
              <a:srgbClr val="969696"/>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pic>
          <p:nvPicPr>
            <p:cNvPr id="81932" name="Picture 16" descr="picml-reqmts"/>
            <p:cNvPicPr>
              <a:picLocks noChangeAspect="1" noChangeArrowheads="1"/>
            </p:cNvPicPr>
            <p:nvPr/>
          </p:nvPicPr>
          <p:blipFill>
            <a:blip r:embed="rId4" cstate="print"/>
            <a:srcRect/>
            <a:stretch>
              <a:fillRect/>
            </a:stretch>
          </p:blipFill>
          <p:spPr bwMode="auto">
            <a:xfrm>
              <a:off x="2417" y="581"/>
              <a:ext cx="3186" cy="2676"/>
            </a:xfrm>
            <a:prstGeom prst="rect">
              <a:avLst/>
            </a:prstGeom>
            <a:noFill/>
            <a:ln w="9525">
              <a:noFill/>
              <a:miter lim="800000"/>
              <a:headEnd/>
              <a:tailEnd/>
            </a:ln>
          </p:spPr>
        </p:pic>
      </p:grpSp>
      <p:sp>
        <p:nvSpPr>
          <p:cNvPr id="81925"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F5E64C88-5EE3-4DDA-AFF9-E9C4C1CF3D93}" type="slidenum">
              <a:rPr lang="en-US" sz="1400" b="0"/>
              <a:pPr algn="r" eaLnBrk="1" hangingPunct="1"/>
              <a:t>74</a:t>
            </a:fld>
            <a:endParaRPr lang="en-US" sz="1400" b="0"/>
          </a:p>
        </p:txBody>
      </p:sp>
      <p:sp>
        <p:nvSpPr>
          <p:cNvPr id="81926" name="Rectangle 2"/>
          <p:cNvSpPr>
            <a:spLocks noGrp="1" noChangeArrowheads="1"/>
          </p:cNvSpPr>
          <p:nvPr>
            <p:ph type="title" idx="4294967295"/>
          </p:nvPr>
        </p:nvSpPr>
        <p:spPr>
          <a:xfrm>
            <a:off x="125413" y="166688"/>
            <a:ext cx="8877300" cy="381000"/>
          </a:xfrm>
        </p:spPr>
        <p:txBody>
          <a:bodyPr/>
          <a:lstStyle/>
          <a:p>
            <a:pPr eaLnBrk="1" hangingPunct="1"/>
            <a:r>
              <a:rPr lang="en-US" smtClean="0"/>
              <a:t>QUICKER: Transformation of QoS policies(1/2)</a:t>
            </a:r>
          </a:p>
        </p:txBody>
      </p:sp>
      <p:sp>
        <p:nvSpPr>
          <p:cNvPr id="4" name="Rectangle 13"/>
          <p:cNvSpPr>
            <a:spLocks noChangeArrowheads="1"/>
          </p:cNvSpPr>
          <p:nvPr/>
        </p:nvSpPr>
        <p:spPr bwMode="auto">
          <a:xfrm flipV="1">
            <a:off x="5494338" y="938213"/>
            <a:ext cx="1360487" cy="68738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7118" name="Rectangle 14"/>
          <p:cNvSpPr>
            <a:spLocks noChangeArrowheads="1"/>
          </p:cNvSpPr>
          <p:nvPr/>
        </p:nvSpPr>
        <p:spPr bwMode="auto">
          <a:xfrm>
            <a:off x="6807200" y="1774825"/>
            <a:ext cx="2303463" cy="946150"/>
          </a:xfrm>
          <a:prstGeom prst="rect">
            <a:avLst/>
          </a:prstGeom>
          <a:solidFill>
            <a:srgbClr val="FFFF99"/>
          </a:solidFill>
          <a:ln w="9525" algn="ctr">
            <a:solidFill>
              <a:schemeClr val="tx1"/>
            </a:solidFill>
            <a:miter lim="800000"/>
            <a:headEnd/>
            <a:tailEnd/>
          </a:ln>
        </p:spPr>
        <p:txBody>
          <a:bodyPr anchor="ctr"/>
          <a:lstStyle/>
          <a:p>
            <a:pPr algn="l" eaLnBrk="1" hangingPunct="1">
              <a:lnSpc>
                <a:spcPct val="85000"/>
              </a:lnSpc>
              <a:spcBef>
                <a:spcPct val="50000"/>
              </a:spcBef>
              <a:tabLst>
                <a:tab pos="174625" algn="l"/>
              </a:tabLst>
            </a:pPr>
            <a:r>
              <a:rPr lang="en-US" sz="1800" b="0"/>
              <a:t>RequirementProxy can be per component or assembly instance</a:t>
            </a:r>
          </a:p>
        </p:txBody>
      </p:sp>
      <p:sp>
        <p:nvSpPr>
          <p:cNvPr id="47120" name="Line 16"/>
          <p:cNvSpPr>
            <a:spLocks noChangeShapeType="1"/>
          </p:cNvSpPr>
          <p:nvPr/>
        </p:nvSpPr>
        <p:spPr bwMode="auto">
          <a:xfrm flipH="1" flipV="1">
            <a:off x="6435725" y="1630363"/>
            <a:ext cx="376238" cy="209550"/>
          </a:xfrm>
          <a:prstGeom prst="line">
            <a:avLst/>
          </a:prstGeom>
          <a:noFill/>
          <a:ln w="38100">
            <a:solidFill>
              <a:schemeClr val="tx1"/>
            </a:solidFill>
            <a:round/>
            <a:headEnd/>
            <a:tailEnd type="triangle" w="med" len="med"/>
          </a:ln>
        </p:spPr>
        <p:txBody>
          <a:bodyPr/>
          <a:lstStyle/>
          <a:p>
            <a:endParaRPr lang="en-US"/>
          </a:p>
        </p:txBody>
      </p:sp>
      <p:sp>
        <p:nvSpPr>
          <p:cNvPr id="20494" name="Rectangle 3"/>
          <p:cNvSpPr>
            <a:spLocks noChangeArrowheads="1"/>
          </p:cNvSpPr>
          <p:nvPr/>
        </p:nvSpPr>
        <p:spPr bwMode="auto">
          <a:xfrm>
            <a:off x="-44450" y="577850"/>
            <a:ext cx="3602038" cy="5894388"/>
          </a:xfrm>
          <a:prstGeom prst="rect">
            <a:avLst/>
          </a:prstGeom>
          <a:noFill/>
          <a:ln w="9525">
            <a:noFill/>
            <a:miter lim="800000"/>
            <a:headEnd/>
            <a:tailEnd/>
          </a:ln>
        </p:spPr>
        <p:txBody>
          <a:bodyPr/>
          <a:lstStyle/>
          <a:p>
            <a:pPr marL="288925" indent="-288925" algn="l" eaLnBrk="1" hangingPunct="1">
              <a:spcBef>
                <a:spcPct val="30000"/>
              </a:spcBef>
              <a:buFontTx/>
              <a:buAutoNum type="arabicPeriod"/>
            </a:pPr>
            <a:r>
              <a:rPr lang="en-US" sz="2000" b="0"/>
              <a:t>Platform-Independent Modeling Language (PICML) represents application QoS policies</a:t>
            </a:r>
          </a:p>
          <a:p>
            <a:pPr marL="573088" lvl="1" indent="-169863" algn="l" eaLnBrk="1" hangingPunct="1">
              <a:spcBef>
                <a:spcPct val="30000"/>
              </a:spcBef>
              <a:buFontTx/>
              <a:buChar char="•"/>
            </a:pPr>
            <a:r>
              <a:rPr lang="en-US" sz="2000" b="0"/>
              <a:t>PICML captures policies in a platform-independent manner</a:t>
            </a:r>
          </a:p>
          <a:p>
            <a:pPr marL="573088" lvl="1" indent="-169863" algn="l" eaLnBrk="1" hangingPunct="1">
              <a:spcBef>
                <a:spcPct val="30000"/>
              </a:spcBef>
              <a:buFontTx/>
              <a:buChar char="•"/>
            </a:pPr>
            <a:r>
              <a:rPr lang="en-US" sz="2000" b="0"/>
              <a:t>Representation at multiple levels</a:t>
            </a:r>
          </a:p>
          <a:p>
            <a:pPr marL="858838" lvl="2" indent="-171450" algn="l" eaLnBrk="1" hangingPunct="1">
              <a:spcBef>
                <a:spcPct val="30000"/>
              </a:spcBef>
              <a:buFontTx/>
              <a:buChar char="•"/>
            </a:pPr>
            <a:r>
              <a:rPr lang="en-US" sz="2000" b="0"/>
              <a:t>e.g., component- or assembly-level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7118" grpId="0" animBg="1"/>
      <p:bldP spid="47120" grpId="0" animBg="1"/>
      <p:bldP spid="20494" grpId="0" build="p" bldLvl="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2"/>
          <p:cNvSpPr>
            <a:spLocks noGrp="1"/>
          </p:cNvSpPr>
          <p:nvPr>
            <p:ph type="sldNum" sz="quarter" idx="11"/>
          </p:nvPr>
        </p:nvSpPr>
        <p:spPr>
          <a:noFill/>
        </p:spPr>
        <p:txBody>
          <a:bodyPr/>
          <a:lstStyle/>
          <a:p>
            <a:fld id="{BC5C5E27-0E4B-48C2-8C2D-A76838F994A2}" type="slidenum">
              <a:rPr lang="en-US"/>
              <a:pPr/>
              <a:t>75</a:t>
            </a:fld>
            <a:endParaRPr lang="en-US"/>
          </a:p>
        </p:txBody>
      </p:sp>
      <p:grpSp>
        <p:nvGrpSpPr>
          <p:cNvPr id="82947" name="Group 22"/>
          <p:cNvGrpSpPr>
            <a:grpSpLocks/>
          </p:cNvGrpSpPr>
          <p:nvPr/>
        </p:nvGrpSpPr>
        <p:grpSpPr bwMode="auto">
          <a:xfrm>
            <a:off x="3336925" y="595313"/>
            <a:ext cx="5819775" cy="4878387"/>
            <a:chOff x="2102" y="529"/>
            <a:chExt cx="3666" cy="3073"/>
          </a:xfrm>
        </p:grpSpPr>
        <p:sp>
          <p:nvSpPr>
            <p:cNvPr id="82952" name="AutoShape 19"/>
            <p:cNvSpPr>
              <a:spLocks noChangeArrowheads="1"/>
            </p:cNvSpPr>
            <p:nvPr/>
          </p:nvSpPr>
          <p:spPr bwMode="auto">
            <a:xfrm rot="8603103">
              <a:off x="3497" y="3036"/>
              <a:ext cx="470" cy="566"/>
            </a:xfrm>
            <a:prstGeom prst="triangle">
              <a:avLst>
                <a:gd name="adj" fmla="val 50000"/>
              </a:avLst>
            </a:prstGeom>
            <a:solidFill>
              <a:srgbClr val="969696"/>
            </a:solidFill>
            <a:ln w="9525" algn="ctr">
              <a:solidFill>
                <a:schemeClr val="tx1"/>
              </a:solidFill>
              <a:miter lim="800000"/>
              <a:headEnd/>
              <a:tailEnd/>
            </a:ln>
          </p:spPr>
          <p:txBody>
            <a:bodyPr rot="10800000" wrap="none" anchor="ctr"/>
            <a:lstStyle/>
            <a:p>
              <a:pPr eaLnBrk="1" hangingPunct="1">
                <a:lnSpc>
                  <a:spcPct val="85000"/>
                </a:lnSpc>
                <a:spcBef>
                  <a:spcPct val="50000"/>
                </a:spcBef>
              </a:pPr>
              <a:endParaRPr lang="en-US" sz="1800" b="0"/>
            </a:p>
          </p:txBody>
        </p:sp>
        <p:pic>
          <p:nvPicPr>
            <p:cNvPr id="82953" name="Picture 21" descr="cqml-options"/>
            <p:cNvPicPr>
              <a:picLocks noChangeAspect="1" noChangeArrowheads="1"/>
            </p:cNvPicPr>
            <p:nvPr/>
          </p:nvPicPr>
          <p:blipFill>
            <a:blip r:embed="rId3" cstate="print"/>
            <a:srcRect/>
            <a:stretch>
              <a:fillRect/>
            </a:stretch>
          </p:blipFill>
          <p:spPr bwMode="auto">
            <a:xfrm>
              <a:off x="2102" y="529"/>
              <a:ext cx="3666" cy="2707"/>
            </a:xfrm>
            <a:prstGeom prst="rect">
              <a:avLst/>
            </a:prstGeom>
            <a:noFill/>
            <a:ln w="9525">
              <a:noFill/>
              <a:miter lim="800000"/>
              <a:headEnd/>
              <a:tailEnd/>
            </a:ln>
          </p:spPr>
        </p:pic>
      </p:grpSp>
      <p:pic>
        <p:nvPicPr>
          <p:cNvPr id="82948" name="Picture 15" descr="quicker-basic"/>
          <p:cNvPicPr>
            <a:picLocks noChangeAspect="1" noChangeArrowheads="1"/>
          </p:cNvPicPr>
          <p:nvPr/>
        </p:nvPicPr>
        <p:blipFill>
          <a:blip r:embed="rId4" cstate="print"/>
          <a:srcRect/>
          <a:stretch>
            <a:fillRect/>
          </a:stretch>
        </p:blipFill>
        <p:spPr bwMode="auto">
          <a:xfrm>
            <a:off x="3571875" y="5430838"/>
            <a:ext cx="5392738" cy="585787"/>
          </a:xfrm>
          <a:prstGeom prst="rect">
            <a:avLst/>
          </a:prstGeom>
          <a:noFill/>
          <a:ln w="9525">
            <a:noFill/>
            <a:miter lim="800000"/>
            <a:headEnd/>
            <a:tailEnd/>
          </a:ln>
        </p:spPr>
      </p:pic>
      <p:sp>
        <p:nvSpPr>
          <p:cNvPr id="82949"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21B57910-36AD-4A74-B084-D73EC76809D3}" type="slidenum">
              <a:rPr lang="en-US" sz="1400" b="0"/>
              <a:pPr algn="r" eaLnBrk="1" hangingPunct="1"/>
              <a:t>75</a:t>
            </a:fld>
            <a:endParaRPr lang="en-US" sz="1400" b="0"/>
          </a:p>
        </p:txBody>
      </p:sp>
      <p:sp>
        <p:nvSpPr>
          <p:cNvPr id="82950" name="Rectangle 2"/>
          <p:cNvSpPr>
            <a:spLocks noGrp="1" noChangeArrowheads="1"/>
          </p:cNvSpPr>
          <p:nvPr>
            <p:ph type="title" idx="4294967295"/>
          </p:nvPr>
        </p:nvSpPr>
        <p:spPr>
          <a:xfrm>
            <a:off x="0" y="166688"/>
            <a:ext cx="9144000" cy="381000"/>
          </a:xfrm>
        </p:spPr>
        <p:txBody>
          <a:bodyPr/>
          <a:lstStyle/>
          <a:p>
            <a:pPr eaLnBrk="1" hangingPunct="1"/>
            <a:r>
              <a:rPr lang="en-US" smtClean="0"/>
              <a:t>QUICKER: Transformation of QoS policies(1/2)</a:t>
            </a:r>
          </a:p>
        </p:txBody>
      </p:sp>
      <p:sp>
        <p:nvSpPr>
          <p:cNvPr id="82951" name="Rectangle 3"/>
          <p:cNvSpPr>
            <a:spLocks noGrp="1" noChangeArrowheads="1"/>
          </p:cNvSpPr>
          <p:nvPr>
            <p:ph type="body" sz="half" idx="4294967295"/>
          </p:nvPr>
        </p:nvSpPr>
        <p:spPr>
          <a:xfrm>
            <a:off x="-44450" y="577850"/>
            <a:ext cx="3602038" cy="5894388"/>
          </a:xfrm>
        </p:spPr>
        <p:txBody>
          <a:bodyPr/>
          <a:lstStyle/>
          <a:p>
            <a:pPr marL="288925" indent="-288925" eaLnBrk="1" hangingPunct="1">
              <a:spcBef>
                <a:spcPct val="30000"/>
              </a:spcBef>
              <a:buFontTx/>
              <a:buAutoNum type="arabicPeriod"/>
            </a:pPr>
            <a:r>
              <a:rPr lang="en-US" sz="2000" smtClean="0"/>
              <a:t>Platform-Independent Modeling Language (PICML) represents application QoS policies</a:t>
            </a:r>
          </a:p>
          <a:p>
            <a:pPr marL="573088" lvl="1" indent="-169863" eaLnBrk="1" hangingPunct="1">
              <a:spcBef>
                <a:spcPct val="30000"/>
              </a:spcBef>
            </a:pPr>
            <a:r>
              <a:rPr lang="en-US" sz="2000" smtClean="0"/>
              <a:t>PICML captures policies in a platform-independent manner</a:t>
            </a:r>
          </a:p>
          <a:p>
            <a:pPr marL="573088" lvl="1" indent="-169863" eaLnBrk="1" hangingPunct="1">
              <a:spcBef>
                <a:spcPct val="30000"/>
              </a:spcBef>
            </a:pPr>
            <a:r>
              <a:rPr lang="en-US" sz="2000" smtClean="0"/>
              <a:t>Representation at multiple levels</a:t>
            </a:r>
          </a:p>
          <a:p>
            <a:pPr marL="858838" lvl="2" indent="-171450" eaLnBrk="1" hangingPunct="1">
              <a:spcBef>
                <a:spcPct val="30000"/>
              </a:spcBef>
            </a:pPr>
            <a:r>
              <a:rPr lang="en-US" sz="1800" smtClean="0"/>
              <a:t>e.g., component- or assembly-level </a:t>
            </a:r>
          </a:p>
          <a:p>
            <a:pPr marL="288925" indent="-288925" eaLnBrk="1" hangingPunct="1">
              <a:spcBef>
                <a:spcPct val="30000"/>
              </a:spcBef>
              <a:buFontTx/>
              <a:buAutoNum type="arabicPeriod"/>
            </a:pPr>
            <a:r>
              <a:rPr lang="en-US" sz="2000" smtClean="0"/>
              <a:t>Component QoS Modeling Language (CQML) represents QoS options</a:t>
            </a:r>
          </a:p>
          <a:p>
            <a:pPr marL="573088" lvl="1" indent="-169863" eaLnBrk="1" hangingPunct="1">
              <a:spcBef>
                <a:spcPct val="30000"/>
              </a:spcBef>
            </a:pPr>
            <a:r>
              <a:rPr lang="en-US" sz="2000" smtClean="0"/>
              <a:t>CQML captures QoS configuration options in a platform-specific manner</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2"/>
          <p:cNvSpPr>
            <a:spLocks noGrp="1"/>
          </p:cNvSpPr>
          <p:nvPr>
            <p:ph type="sldNum" sz="quarter" idx="11"/>
          </p:nvPr>
        </p:nvSpPr>
        <p:spPr>
          <a:noFill/>
        </p:spPr>
        <p:txBody>
          <a:bodyPr/>
          <a:lstStyle/>
          <a:p>
            <a:fld id="{07A7A7FC-0746-4276-9B44-4A7D28BDC167}" type="slidenum">
              <a:rPr lang="en-US"/>
              <a:pPr/>
              <a:t>76</a:t>
            </a:fld>
            <a:endParaRPr lang="en-US"/>
          </a:p>
        </p:txBody>
      </p:sp>
      <p:pic>
        <p:nvPicPr>
          <p:cNvPr id="15364" name="Picture 23" descr="RTOptions"/>
          <p:cNvPicPr>
            <a:picLocks noChangeAspect="1" noChangeArrowheads="1"/>
          </p:cNvPicPr>
          <p:nvPr/>
        </p:nvPicPr>
        <p:blipFill>
          <a:blip r:embed="rId4" cstate="print"/>
          <a:srcRect/>
          <a:stretch>
            <a:fillRect/>
          </a:stretch>
        </p:blipFill>
        <p:spPr bwMode="auto">
          <a:xfrm>
            <a:off x="4373563" y="3227388"/>
            <a:ext cx="2333625" cy="1206500"/>
          </a:xfrm>
          <a:prstGeom prst="rect">
            <a:avLst/>
          </a:prstGeom>
          <a:noFill/>
          <a:ln w="9525">
            <a:noFill/>
            <a:miter lim="800000"/>
            <a:headEnd/>
            <a:tailEnd/>
          </a:ln>
        </p:spPr>
      </p:pic>
      <p:sp>
        <p:nvSpPr>
          <p:cNvPr id="15365" name="AutoShape 42"/>
          <p:cNvSpPr>
            <a:spLocks noChangeArrowheads="1"/>
          </p:cNvSpPr>
          <p:nvPr/>
        </p:nvSpPr>
        <p:spPr bwMode="auto">
          <a:xfrm>
            <a:off x="4371975" y="4267200"/>
            <a:ext cx="1295400" cy="1076325"/>
          </a:xfrm>
          <a:prstGeom prst="triangle">
            <a:avLst>
              <a:gd name="adj" fmla="val 50000"/>
            </a:avLst>
          </a:prstGeom>
          <a:solidFill>
            <a:schemeClr val="hlink"/>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sp>
        <p:nvSpPr>
          <p:cNvPr id="15366" name="Rectangle 41"/>
          <p:cNvSpPr>
            <a:spLocks noChangeArrowheads="1"/>
          </p:cNvSpPr>
          <p:nvPr/>
        </p:nvSpPr>
        <p:spPr bwMode="auto">
          <a:xfrm>
            <a:off x="3743325" y="4441825"/>
            <a:ext cx="4705350" cy="1920875"/>
          </a:xfrm>
          <a:prstGeom prst="rect">
            <a:avLst/>
          </a:prstGeom>
          <a:solidFill>
            <a:srgbClr val="CCFFFF"/>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graphicFrame>
        <p:nvGraphicFramePr>
          <p:cNvPr id="15362" name="Object 35"/>
          <p:cNvGraphicFramePr>
            <a:graphicFrameLocks noChangeAspect="1"/>
          </p:cNvGraphicFramePr>
          <p:nvPr/>
        </p:nvGraphicFramePr>
        <p:xfrm>
          <a:off x="4273550" y="4459288"/>
          <a:ext cx="4111625" cy="1890712"/>
        </p:xfrm>
        <a:graphic>
          <a:graphicData uri="http://schemas.openxmlformats.org/presentationml/2006/ole">
            <p:oleObj spid="_x0000_s15362" name="Visio" r:id="rId5" imgW="8341876" imgH="3836730" progId="Visio.Drawing.11">
              <p:embed/>
            </p:oleObj>
          </a:graphicData>
        </a:graphic>
      </p:graphicFrame>
      <p:sp>
        <p:nvSpPr>
          <p:cNvPr id="15367"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B284FA74-9D67-43E2-B1ED-85EA23337016}" type="slidenum">
              <a:rPr lang="en-US" sz="1400" b="0"/>
              <a:pPr algn="r" eaLnBrk="1" hangingPunct="1"/>
              <a:t>76</a:t>
            </a:fld>
            <a:endParaRPr lang="en-US" sz="1400" b="0"/>
          </a:p>
        </p:txBody>
      </p:sp>
      <p:sp>
        <p:nvSpPr>
          <p:cNvPr id="8197" name="Rectangle 3"/>
          <p:cNvSpPr>
            <a:spLocks noGrp="1" noChangeArrowheads="1"/>
          </p:cNvSpPr>
          <p:nvPr>
            <p:ph type="body" sz="half" idx="4294967295"/>
          </p:nvPr>
        </p:nvSpPr>
        <p:spPr>
          <a:xfrm>
            <a:off x="76200" y="581025"/>
            <a:ext cx="3760788" cy="5894388"/>
          </a:xfrm>
        </p:spPr>
        <p:txBody>
          <a:bodyPr/>
          <a:lstStyle/>
          <a:p>
            <a:pPr marL="285750" indent="-285750" eaLnBrk="1" hangingPunct="1">
              <a:spcBef>
                <a:spcPct val="30000"/>
              </a:spcBef>
              <a:buFontTx/>
              <a:buAutoNum type="arabicPeriod" startAt="3"/>
            </a:pPr>
            <a:r>
              <a:rPr lang="en-US" sz="2000" smtClean="0"/>
              <a:t>Translation of application QoS policies into middleware QoS options</a:t>
            </a:r>
          </a:p>
          <a:p>
            <a:pPr marL="573088" lvl="1" indent="-173038" eaLnBrk="1" hangingPunct="1">
              <a:spcBef>
                <a:spcPct val="30000"/>
              </a:spcBef>
            </a:pPr>
            <a:r>
              <a:rPr lang="en-US" sz="2000" smtClean="0"/>
              <a:t>Semantic translation rules specified in terms of input (PICML) &amp; output (CQML) type graph </a:t>
            </a:r>
          </a:p>
          <a:p>
            <a:pPr marL="858838" lvl="2" indent="-171450" eaLnBrk="1" hangingPunct="1">
              <a:spcBef>
                <a:spcPct val="30000"/>
              </a:spcBef>
            </a:pPr>
            <a:r>
              <a:rPr lang="en-US" sz="1800" smtClean="0"/>
              <a:t>e.g., rules that translate multiple application service requests &amp; service level policies to corresponding middle-ware QoS options</a:t>
            </a:r>
          </a:p>
          <a:p>
            <a:pPr marL="573088" lvl="1" indent="-173038" eaLnBrk="1" hangingPunct="1">
              <a:spcBef>
                <a:spcPct val="30000"/>
              </a:spcBef>
            </a:pPr>
            <a:r>
              <a:rPr lang="en-US" sz="2000" smtClean="0"/>
              <a:t>QUICKER transformation engine maps QoS policies (in PICML) to QoS configuration options (in CQML)</a:t>
            </a:r>
          </a:p>
        </p:txBody>
      </p:sp>
      <p:sp>
        <p:nvSpPr>
          <p:cNvPr id="15369" name="AutoShape 23"/>
          <p:cNvSpPr>
            <a:spLocks noChangeArrowheads="1"/>
          </p:cNvSpPr>
          <p:nvPr/>
        </p:nvSpPr>
        <p:spPr bwMode="auto">
          <a:xfrm rot="5400000">
            <a:off x="5789613" y="3109913"/>
            <a:ext cx="234950" cy="457200"/>
          </a:xfrm>
          <a:prstGeom prst="rightArrow">
            <a:avLst>
              <a:gd name="adj1" fmla="val 50000"/>
              <a:gd name="adj2" fmla="val 25000"/>
            </a:avLst>
          </a:prstGeom>
          <a:solidFill>
            <a:srgbClr val="FFCC99"/>
          </a:solidFill>
          <a:ln w="9525">
            <a:solidFill>
              <a:schemeClr val="tx1"/>
            </a:solidFill>
            <a:miter lim="800000"/>
            <a:headEnd/>
            <a:tailEnd/>
          </a:ln>
        </p:spPr>
        <p:txBody>
          <a:bodyPr wrap="none" anchor="ctr"/>
          <a:lstStyle/>
          <a:p>
            <a:pPr eaLnBrk="1" hangingPunct="1">
              <a:lnSpc>
                <a:spcPct val="85000"/>
              </a:lnSpc>
              <a:spcBef>
                <a:spcPct val="50000"/>
              </a:spcBef>
            </a:pPr>
            <a:endParaRPr lang="en-US" sz="1800" b="0"/>
          </a:p>
        </p:txBody>
      </p:sp>
      <p:pic>
        <p:nvPicPr>
          <p:cNvPr id="15370" name="Picture 9" descr="transformation-2"/>
          <p:cNvPicPr>
            <a:picLocks noChangeAspect="1" noChangeArrowheads="1"/>
          </p:cNvPicPr>
          <p:nvPr/>
        </p:nvPicPr>
        <p:blipFill>
          <a:blip r:embed="rId6" cstate="print"/>
          <a:srcRect/>
          <a:stretch>
            <a:fillRect/>
          </a:stretch>
        </p:blipFill>
        <p:spPr bwMode="auto">
          <a:xfrm>
            <a:off x="3927475" y="563563"/>
            <a:ext cx="4765675" cy="2630487"/>
          </a:xfrm>
          <a:prstGeom prst="rect">
            <a:avLst/>
          </a:prstGeom>
          <a:noFill/>
          <a:ln w="9525">
            <a:solidFill>
              <a:schemeClr val="tx1"/>
            </a:solidFill>
            <a:miter lim="800000"/>
            <a:headEnd/>
            <a:tailEnd/>
          </a:ln>
        </p:spPr>
      </p:pic>
      <p:sp>
        <p:nvSpPr>
          <p:cNvPr id="15371" name="Rectangle 2"/>
          <p:cNvSpPr>
            <a:spLocks noChangeArrowheads="1"/>
          </p:cNvSpPr>
          <p:nvPr/>
        </p:nvSpPr>
        <p:spPr bwMode="auto">
          <a:xfrm>
            <a:off x="103188" y="68263"/>
            <a:ext cx="8921750" cy="381000"/>
          </a:xfrm>
          <a:prstGeom prst="rect">
            <a:avLst/>
          </a:prstGeom>
          <a:noFill/>
          <a:ln w="9525">
            <a:noFill/>
            <a:miter lim="800000"/>
            <a:headEnd/>
            <a:tailEnd/>
          </a:ln>
        </p:spPr>
        <p:txBody>
          <a:bodyPr anchor="ctr"/>
          <a:lstStyle/>
          <a:p>
            <a:pPr eaLnBrk="1" hangingPunct="1"/>
            <a:r>
              <a:rPr lang="en-US" sz="3400">
                <a:solidFill>
                  <a:srgbClr val="FF0000"/>
                </a:solidFill>
                <a:latin typeface="Arial Narrow" pitchFamily="34" charset="0"/>
              </a:rPr>
              <a:t>QUICKER: Transformations of QoS policies(2/2)</a:t>
            </a:r>
          </a:p>
        </p:txBody>
      </p:sp>
      <p:sp>
        <p:nvSpPr>
          <p:cNvPr id="15372" name="Rectangle 22"/>
          <p:cNvSpPr>
            <a:spLocks noChangeArrowheads="1"/>
          </p:cNvSpPr>
          <p:nvPr/>
        </p:nvSpPr>
        <p:spPr bwMode="auto">
          <a:xfrm>
            <a:off x="3933825" y="565150"/>
            <a:ext cx="4752975" cy="1187450"/>
          </a:xfrm>
          <a:prstGeom prst="rect">
            <a:avLst/>
          </a:prstGeom>
          <a:solidFill>
            <a:srgbClr val="CCFFFF"/>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sp>
        <p:nvSpPr>
          <p:cNvPr id="15373" name="Oval 12"/>
          <p:cNvSpPr>
            <a:spLocks noChangeArrowheads="1"/>
          </p:cNvSpPr>
          <p:nvPr/>
        </p:nvSpPr>
        <p:spPr bwMode="auto">
          <a:xfrm rot="-5400000">
            <a:off x="5137150" y="863600"/>
            <a:ext cx="508000" cy="406400"/>
          </a:xfrm>
          <a:prstGeom prst="ellipse">
            <a:avLst/>
          </a:prstGeom>
          <a:solidFill>
            <a:srgbClr val="336699"/>
          </a:solidFill>
          <a:ln w="9525" algn="ctr">
            <a:solidFill>
              <a:schemeClr val="tx1"/>
            </a:solidFill>
            <a:round/>
            <a:headEnd/>
            <a:tailEnd/>
          </a:ln>
        </p:spPr>
        <p:txBody>
          <a:bodyPr wrap="none" anchor="ctr"/>
          <a:lstStyle/>
          <a:p>
            <a:pPr eaLnBrk="1" hangingPunct="1">
              <a:lnSpc>
                <a:spcPct val="85000"/>
              </a:lnSpc>
              <a:spcBef>
                <a:spcPct val="50000"/>
              </a:spcBef>
              <a:tabLst>
                <a:tab pos="174625" algn="l"/>
              </a:tabLst>
            </a:pPr>
            <a:r>
              <a:rPr lang="en-US" sz="800">
                <a:solidFill>
                  <a:schemeClr val="bg1"/>
                </a:solidFill>
              </a:rPr>
              <a:t>Provider</a:t>
            </a:r>
          </a:p>
        </p:txBody>
      </p:sp>
      <p:sp>
        <p:nvSpPr>
          <p:cNvPr id="15374" name="Line 13"/>
          <p:cNvSpPr>
            <a:spLocks noChangeShapeType="1"/>
          </p:cNvSpPr>
          <p:nvPr/>
        </p:nvSpPr>
        <p:spPr bwMode="auto">
          <a:xfrm>
            <a:off x="4864100" y="869950"/>
            <a:ext cx="330200" cy="152400"/>
          </a:xfrm>
          <a:prstGeom prst="line">
            <a:avLst/>
          </a:prstGeom>
          <a:noFill/>
          <a:ln w="9525">
            <a:solidFill>
              <a:schemeClr val="tx1"/>
            </a:solidFill>
            <a:round/>
            <a:headEnd/>
            <a:tailEnd type="triangle" w="med" len="med"/>
          </a:ln>
        </p:spPr>
        <p:txBody>
          <a:bodyPr/>
          <a:lstStyle/>
          <a:p>
            <a:endParaRPr lang="en-US"/>
          </a:p>
        </p:txBody>
      </p:sp>
      <p:sp>
        <p:nvSpPr>
          <p:cNvPr id="15375" name="Line 14"/>
          <p:cNvSpPr>
            <a:spLocks noChangeShapeType="1"/>
          </p:cNvSpPr>
          <p:nvPr/>
        </p:nvSpPr>
        <p:spPr bwMode="auto">
          <a:xfrm>
            <a:off x="4857750" y="1060450"/>
            <a:ext cx="323850" cy="6350"/>
          </a:xfrm>
          <a:prstGeom prst="line">
            <a:avLst/>
          </a:prstGeom>
          <a:noFill/>
          <a:ln w="9525">
            <a:solidFill>
              <a:schemeClr val="tx1"/>
            </a:solidFill>
            <a:round/>
            <a:headEnd/>
            <a:tailEnd type="triangle" w="med" len="med"/>
          </a:ln>
        </p:spPr>
        <p:txBody>
          <a:bodyPr/>
          <a:lstStyle/>
          <a:p>
            <a:endParaRPr lang="en-US"/>
          </a:p>
        </p:txBody>
      </p:sp>
      <p:sp>
        <p:nvSpPr>
          <p:cNvPr id="15376" name="Line 15"/>
          <p:cNvSpPr>
            <a:spLocks noChangeShapeType="1"/>
          </p:cNvSpPr>
          <p:nvPr/>
        </p:nvSpPr>
        <p:spPr bwMode="auto">
          <a:xfrm flipV="1">
            <a:off x="4851400" y="1104900"/>
            <a:ext cx="330200" cy="146050"/>
          </a:xfrm>
          <a:prstGeom prst="line">
            <a:avLst/>
          </a:prstGeom>
          <a:noFill/>
          <a:ln w="9525">
            <a:solidFill>
              <a:schemeClr val="tx1"/>
            </a:solidFill>
            <a:round/>
            <a:headEnd/>
            <a:tailEnd type="triangle" w="med" len="med"/>
          </a:ln>
        </p:spPr>
        <p:txBody>
          <a:bodyPr/>
          <a:lstStyle/>
          <a:p>
            <a:endParaRPr lang="en-US"/>
          </a:p>
        </p:txBody>
      </p:sp>
      <p:sp>
        <p:nvSpPr>
          <p:cNvPr id="15377" name="Rectangle 9"/>
          <p:cNvSpPr>
            <a:spLocks noChangeArrowheads="1"/>
          </p:cNvSpPr>
          <p:nvPr/>
        </p:nvSpPr>
        <p:spPr bwMode="auto">
          <a:xfrm rot="-5400000">
            <a:off x="4324350" y="946150"/>
            <a:ext cx="869950" cy="196850"/>
          </a:xfrm>
          <a:prstGeom prst="rect">
            <a:avLst/>
          </a:prstGeom>
          <a:solidFill>
            <a:srgbClr val="336699"/>
          </a:solidFill>
          <a:ln w="9525" algn="ctr">
            <a:solidFill>
              <a:schemeClr val="tx1"/>
            </a:solidFill>
            <a:miter lim="800000"/>
            <a:headEnd/>
            <a:tailEnd/>
          </a:ln>
        </p:spPr>
        <p:txBody>
          <a:bodyPr wrap="none" anchor="ctr"/>
          <a:lstStyle/>
          <a:p>
            <a:pPr eaLnBrk="1" hangingPunct="1">
              <a:lnSpc>
                <a:spcPct val="85000"/>
              </a:lnSpc>
              <a:spcBef>
                <a:spcPct val="50000"/>
              </a:spcBef>
              <a:tabLst>
                <a:tab pos="174625" algn="l"/>
              </a:tabLst>
            </a:pPr>
            <a:r>
              <a:rPr lang="en-US" sz="800">
                <a:solidFill>
                  <a:schemeClr val="bg1"/>
                </a:solidFill>
              </a:rPr>
              <a:t>Service Request</a:t>
            </a:r>
          </a:p>
        </p:txBody>
      </p:sp>
      <p:sp>
        <p:nvSpPr>
          <p:cNvPr id="15378" name="Rectangle 16"/>
          <p:cNvSpPr>
            <a:spLocks noChangeArrowheads="1"/>
          </p:cNvSpPr>
          <p:nvPr/>
        </p:nvSpPr>
        <p:spPr bwMode="auto">
          <a:xfrm>
            <a:off x="7324725" y="1177925"/>
            <a:ext cx="1276350" cy="215900"/>
          </a:xfrm>
          <a:prstGeom prst="rect">
            <a:avLst/>
          </a:prstGeom>
          <a:solidFill>
            <a:srgbClr val="FFFF99"/>
          </a:solidFill>
          <a:ln w="9525" algn="ctr">
            <a:solidFill>
              <a:schemeClr val="tx1"/>
            </a:solidFill>
            <a:miter lim="800000"/>
            <a:headEnd/>
            <a:tailEnd/>
          </a:ln>
        </p:spPr>
        <p:txBody>
          <a:bodyPr wrap="none" anchor="ctr"/>
          <a:lstStyle/>
          <a:p>
            <a:pPr eaLnBrk="1" hangingPunct="1">
              <a:lnSpc>
                <a:spcPct val="85000"/>
              </a:lnSpc>
              <a:spcBef>
                <a:spcPct val="50000"/>
              </a:spcBef>
              <a:tabLst>
                <a:tab pos="174625" algn="l"/>
              </a:tabLst>
            </a:pPr>
            <a:r>
              <a:rPr lang="en-US" sz="800"/>
              <a:t>Provider Service Levels</a:t>
            </a:r>
          </a:p>
        </p:txBody>
      </p:sp>
      <p:sp>
        <p:nvSpPr>
          <p:cNvPr id="15379" name="Rectangle 17"/>
          <p:cNvSpPr>
            <a:spLocks noChangeArrowheads="1"/>
          </p:cNvSpPr>
          <p:nvPr/>
        </p:nvSpPr>
        <p:spPr bwMode="auto">
          <a:xfrm>
            <a:off x="7546975" y="701675"/>
            <a:ext cx="514350" cy="127000"/>
          </a:xfrm>
          <a:prstGeom prst="rect">
            <a:avLst/>
          </a:prstGeom>
          <a:solidFill>
            <a:srgbClr val="FFFF99"/>
          </a:solidFill>
          <a:ln w="9525" algn="ctr">
            <a:solidFill>
              <a:schemeClr val="tx1"/>
            </a:solidFill>
            <a:miter lim="800000"/>
            <a:headEnd/>
            <a:tailEnd/>
          </a:ln>
        </p:spPr>
        <p:txBody>
          <a:bodyPr wrap="none" anchor="ctr"/>
          <a:lstStyle/>
          <a:p>
            <a:pPr eaLnBrk="1" hangingPunct="1">
              <a:lnSpc>
                <a:spcPct val="85000"/>
              </a:lnSpc>
              <a:spcBef>
                <a:spcPct val="50000"/>
              </a:spcBef>
              <a:tabLst>
                <a:tab pos="174625" algn="l"/>
              </a:tabLst>
            </a:pPr>
            <a:r>
              <a:rPr lang="en-US" sz="800"/>
              <a:t>Level 1</a:t>
            </a:r>
          </a:p>
        </p:txBody>
      </p:sp>
      <p:sp>
        <p:nvSpPr>
          <p:cNvPr id="15380" name="Rectangle 18"/>
          <p:cNvSpPr>
            <a:spLocks noChangeArrowheads="1"/>
          </p:cNvSpPr>
          <p:nvPr/>
        </p:nvSpPr>
        <p:spPr bwMode="auto">
          <a:xfrm>
            <a:off x="7546975" y="854075"/>
            <a:ext cx="514350" cy="127000"/>
          </a:xfrm>
          <a:prstGeom prst="rect">
            <a:avLst/>
          </a:prstGeom>
          <a:solidFill>
            <a:srgbClr val="FFFF99"/>
          </a:solidFill>
          <a:ln w="9525" algn="ctr">
            <a:solidFill>
              <a:schemeClr val="tx1"/>
            </a:solidFill>
            <a:miter lim="800000"/>
            <a:headEnd/>
            <a:tailEnd/>
          </a:ln>
        </p:spPr>
        <p:txBody>
          <a:bodyPr wrap="none" anchor="ctr"/>
          <a:lstStyle/>
          <a:p>
            <a:pPr eaLnBrk="1" hangingPunct="1">
              <a:lnSpc>
                <a:spcPct val="85000"/>
              </a:lnSpc>
              <a:spcBef>
                <a:spcPct val="50000"/>
              </a:spcBef>
              <a:tabLst>
                <a:tab pos="174625" algn="l"/>
              </a:tabLst>
            </a:pPr>
            <a:r>
              <a:rPr lang="en-US" sz="800"/>
              <a:t>Level 2</a:t>
            </a:r>
          </a:p>
        </p:txBody>
      </p:sp>
      <p:sp>
        <p:nvSpPr>
          <p:cNvPr id="15381" name="Rectangle 19"/>
          <p:cNvSpPr>
            <a:spLocks noChangeArrowheads="1"/>
          </p:cNvSpPr>
          <p:nvPr/>
        </p:nvSpPr>
        <p:spPr bwMode="auto">
          <a:xfrm>
            <a:off x="7546975" y="1006475"/>
            <a:ext cx="514350" cy="127000"/>
          </a:xfrm>
          <a:prstGeom prst="rect">
            <a:avLst/>
          </a:prstGeom>
          <a:solidFill>
            <a:srgbClr val="FFFF99"/>
          </a:solidFill>
          <a:ln w="9525" algn="ctr">
            <a:solidFill>
              <a:schemeClr val="tx1"/>
            </a:solidFill>
            <a:miter lim="800000"/>
            <a:headEnd/>
            <a:tailEnd/>
          </a:ln>
        </p:spPr>
        <p:txBody>
          <a:bodyPr wrap="none" anchor="ctr"/>
          <a:lstStyle/>
          <a:p>
            <a:pPr eaLnBrk="1" hangingPunct="1">
              <a:lnSpc>
                <a:spcPct val="85000"/>
              </a:lnSpc>
              <a:spcBef>
                <a:spcPct val="50000"/>
              </a:spcBef>
              <a:tabLst>
                <a:tab pos="174625" algn="l"/>
              </a:tabLst>
            </a:pPr>
            <a:r>
              <a:rPr lang="en-US" sz="800"/>
              <a:t>Level 3</a:t>
            </a:r>
          </a:p>
        </p:txBody>
      </p:sp>
      <p:sp>
        <p:nvSpPr>
          <p:cNvPr id="15382" name="Rectangle 20"/>
          <p:cNvSpPr>
            <a:spLocks noChangeArrowheads="1"/>
          </p:cNvSpPr>
          <p:nvPr/>
        </p:nvSpPr>
        <p:spPr bwMode="auto">
          <a:xfrm>
            <a:off x="4133850" y="1506538"/>
            <a:ext cx="2071688" cy="2476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200"/>
              <a:t>Multiple Service Requests</a:t>
            </a:r>
          </a:p>
        </p:txBody>
      </p:sp>
      <p:sp>
        <p:nvSpPr>
          <p:cNvPr id="15383" name="Rectangle 21"/>
          <p:cNvSpPr>
            <a:spLocks noChangeArrowheads="1"/>
          </p:cNvSpPr>
          <p:nvPr/>
        </p:nvSpPr>
        <p:spPr bwMode="auto">
          <a:xfrm>
            <a:off x="7340600" y="1506538"/>
            <a:ext cx="1239838" cy="2476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200"/>
              <a:t>Service Levels</a:t>
            </a:r>
          </a:p>
        </p:txBody>
      </p:sp>
      <p:sp>
        <p:nvSpPr>
          <p:cNvPr id="15384" name="Rectangle 36"/>
          <p:cNvSpPr>
            <a:spLocks noChangeArrowheads="1"/>
          </p:cNvSpPr>
          <p:nvPr/>
        </p:nvSpPr>
        <p:spPr bwMode="auto">
          <a:xfrm>
            <a:off x="3687763" y="5992813"/>
            <a:ext cx="1693862" cy="2476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200"/>
              <a:t>Priority Model Policy</a:t>
            </a:r>
          </a:p>
        </p:txBody>
      </p:sp>
      <p:sp>
        <p:nvSpPr>
          <p:cNvPr id="15385" name="Rectangle 37"/>
          <p:cNvSpPr>
            <a:spLocks noChangeArrowheads="1"/>
          </p:cNvSpPr>
          <p:nvPr/>
        </p:nvSpPr>
        <p:spPr bwMode="auto">
          <a:xfrm>
            <a:off x="5475288" y="6145213"/>
            <a:ext cx="1066800" cy="2476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200"/>
              <a:t>Thread Pool</a:t>
            </a:r>
          </a:p>
        </p:txBody>
      </p:sp>
      <p:sp>
        <p:nvSpPr>
          <p:cNvPr id="15386" name="Rectangle 38"/>
          <p:cNvSpPr>
            <a:spLocks noChangeArrowheads="1"/>
          </p:cNvSpPr>
          <p:nvPr/>
        </p:nvSpPr>
        <p:spPr bwMode="auto">
          <a:xfrm>
            <a:off x="7321550" y="6078538"/>
            <a:ext cx="623888" cy="2476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200"/>
              <a:t>Lanes</a:t>
            </a:r>
          </a:p>
        </p:txBody>
      </p:sp>
      <p:sp>
        <p:nvSpPr>
          <p:cNvPr id="6" name="Rectangle 13"/>
          <p:cNvSpPr>
            <a:spLocks noChangeArrowheads="1"/>
          </p:cNvSpPr>
          <p:nvPr/>
        </p:nvSpPr>
        <p:spPr bwMode="auto">
          <a:xfrm flipV="1">
            <a:off x="4138613" y="557213"/>
            <a:ext cx="2078037" cy="12223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5367338" y="4481513"/>
            <a:ext cx="1344612" cy="18796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3" name="Rectangle 13"/>
          <p:cNvSpPr>
            <a:spLocks noChangeArrowheads="1"/>
          </p:cNvSpPr>
          <p:nvPr/>
        </p:nvSpPr>
        <p:spPr bwMode="auto">
          <a:xfrm flipV="1">
            <a:off x="6872288" y="4452938"/>
            <a:ext cx="1563687" cy="18796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 name="Rectangle 13"/>
          <p:cNvSpPr>
            <a:spLocks noChangeArrowheads="1"/>
          </p:cNvSpPr>
          <p:nvPr/>
        </p:nvSpPr>
        <p:spPr bwMode="auto">
          <a:xfrm flipV="1">
            <a:off x="7110413" y="595313"/>
            <a:ext cx="1547812" cy="113665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3017" name="Line 9"/>
          <p:cNvSpPr>
            <a:spLocks noChangeShapeType="1"/>
          </p:cNvSpPr>
          <p:nvPr/>
        </p:nvSpPr>
        <p:spPr bwMode="auto">
          <a:xfrm>
            <a:off x="5021263" y="1784350"/>
            <a:ext cx="950912" cy="2660650"/>
          </a:xfrm>
          <a:prstGeom prst="line">
            <a:avLst/>
          </a:prstGeom>
          <a:noFill/>
          <a:ln w="38100">
            <a:solidFill>
              <a:schemeClr val="tx1"/>
            </a:solidFill>
            <a:round/>
            <a:headEnd/>
            <a:tailEnd type="triangle" w="med" len="med"/>
          </a:ln>
        </p:spPr>
        <p:txBody>
          <a:bodyPr/>
          <a:lstStyle/>
          <a:p>
            <a:endParaRPr lang="en-US"/>
          </a:p>
        </p:txBody>
      </p:sp>
      <p:sp>
        <p:nvSpPr>
          <p:cNvPr id="5" name="Line 9"/>
          <p:cNvSpPr>
            <a:spLocks noChangeShapeType="1"/>
          </p:cNvSpPr>
          <p:nvPr/>
        </p:nvSpPr>
        <p:spPr bwMode="auto">
          <a:xfrm flipH="1">
            <a:off x="7658100" y="1746250"/>
            <a:ext cx="125413" cy="2670175"/>
          </a:xfrm>
          <a:prstGeom prst="line">
            <a:avLst/>
          </a:prstGeom>
          <a:noFill/>
          <a:ln w="38100">
            <a:solidFill>
              <a:schemeClr val="tx1"/>
            </a:solidFill>
            <a:round/>
            <a:headEnd/>
            <a:tailEnd type="triangle" w="med" len="med"/>
          </a:ln>
        </p:spPr>
        <p:txBody>
          <a:bodyPr/>
          <a:lstStyle/>
          <a:p>
            <a:endParaRPr lang="en-US"/>
          </a:p>
        </p:txBody>
      </p:sp>
      <p:sp>
        <p:nvSpPr>
          <p:cNvPr id="7" name="Rectangle 13"/>
          <p:cNvSpPr>
            <a:spLocks noChangeArrowheads="1"/>
          </p:cNvSpPr>
          <p:nvPr/>
        </p:nvSpPr>
        <p:spPr bwMode="auto">
          <a:xfrm flipV="1">
            <a:off x="4157663" y="566738"/>
            <a:ext cx="4478337" cy="12223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8" name="Rectangle 13"/>
          <p:cNvSpPr>
            <a:spLocks noChangeArrowheads="1"/>
          </p:cNvSpPr>
          <p:nvPr/>
        </p:nvSpPr>
        <p:spPr bwMode="auto">
          <a:xfrm flipV="1">
            <a:off x="3767138" y="4395788"/>
            <a:ext cx="4687887" cy="19558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0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P spid="43017" grpId="0" animBg="1"/>
      <p:bldP spid="5"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2"/>
          <p:cNvSpPr>
            <a:spLocks noGrp="1"/>
          </p:cNvSpPr>
          <p:nvPr>
            <p:ph type="sldNum" sz="quarter" idx="11"/>
          </p:nvPr>
        </p:nvSpPr>
        <p:spPr>
          <a:noFill/>
        </p:spPr>
        <p:txBody>
          <a:bodyPr/>
          <a:lstStyle/>
          <a:p>
            <a:fld id="{E5151DA8-4253-45B3-8C5C-F99EC01F8380}" type="slidenum">
              <a:rPr lang="en-US"/>
              <a:pPr/>
              <a:t>77</a:t>
            </a:fld>
            <a:endParaRPr lang="en-US"/>
          </a:p>
        </p:txBody>
      </p:sp>
      <p:sp>
        <p:nvSpPr>
          <p:cNvPr id="83971"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BB74A749-8C62-4B25-9658-93F4FEEB8E7A}" type="slidenum">
              <a:rPr lang="en-US" sz="1400" b="0"/>
              <a:pPr algn="r" eaLnBrk="1" hangingPunct="1"/>
              <a:t>77</a:t>
            </a:fld>
            <a:endParaRPr lang="en-US" sz="1400" b="0"/>
          </a:p>
        </p:txBody>
      </p:sp>
      <p:sp>
        <p:nvSpPr>
          <p:cNvPr id="83972" name="Rectangle 2"/>
          <p:cNvSpPr>
            <a:spLocks noGrp="1" noChangeArrowheads="1"/>
          </p:cNvSpPr>
          <p:nvPr>
            <p:ph type="title" idx="4294967295"/>
          </p:nvPr>
        </p:nvSpPr>
        <p:spPr/>
        <p:txBody>
          <a:bodyPr/>
          <a:lstStyle/>
          <a:p>
            <a:pPr eaLnBrk="1" hangingPunct="1"/>
            <a:r>
              <a:rPr lang="en-US" smtClean="0"/>
              <a:t>QUICKER: Validation of QoS Options (1/2)</a:t>
            </a:r>
          </a:p>
        </p:txBody>
      </p:sp>
      <p:sp>
        <p:nvSpPr>
          <p:cNvPr id="9221" name="Rectangle 3"/>
          <p:cNvSpPr>
            <a:spLocks noGrp="1" noChangeArrowheads="1"/>
          </p:cNvSpPr>
          <p:nvPr>
            <p:ph type="body" sz="half" idx="4294967295"/>
          </p:nvPr>
        </p:nvSpPr>
        <p:spPr>
          <a:xfrm>
            <a:off x="152400" y="542925"/>
            <a:ext cx="4722813" cy="5886450"/>
          </a:xfrm>
        </p:spPr>
        <p:txBody>
          <a:bodyPr/>
          <a:lstStyle/>
          <a:p>
            <a:pPr marL="282575" indent="-282575" eaLnBrk="1" hangingPunct="1">
              <a:buFontTx/>
              <a:buAutoNum type="arabicPeriod"/>
              <a:tabLst>
                <a:tab pos="858838" algn="l"/>
              </a:tabLst>
            </a:pPr>
            <a:r>
              <a:rPr lang="en-US" sz="2000" smtClean="0"/>
              <a:t>Representation of middleware QoS options in Bogor model-checker</a:t>
            </a:r>
          </a:p>
          <a:p>
            <a:pPr marL="573088" lvl="1" indent="-176213" eaLnBrk="1" hangingPunct="1">
              <a:tabLst>
                <a:tab pos="858838" algn="l"/>
              </a:tabLst>
            </a:pPr>
            <a:r>
              <a:rPr lang="en-US" sz="2000" smtClean="0"/>
              <a:t>BIR extensions allow representing domain-level concepts in a system model</a:t>
            </a:r>
          </a:p>
          <a:p>
            <a:pPr marL="573088" lvl="1" indent="-176213" eaLnBrk="1" hangingPunct="1">
              <a:tabLst>
                <a:tab pos="858838" algn="l"/>
              </a:tabLst>
            </a:pPr>
            <a:r>
              <a:rPr lang="en-US" sz="2000" smtClean="0"/>
              <a:t>QUICKER defines new BIR extensions for QoS options</a:t>
            </a:r>
          </a:p>
          <a:p>
            <a:pPr marL="858838" lvl="2" indent="-171450" eaLnBrk="1" hangingPunct="1">
              <a:tabLst>
                <a:tab pos="858838" algn="l"/>
              </a:tabLst>
            </a:pPr>
            <a:r>
              <a:rPr lang="en-US" sz="1800" smtClean="0"/>
              <a:t>Allows representing QoS options &amp; domain entities directly in a Bogor input model</a:t>
            </a:r>
          </a:p>
          <a:p>
            <a:pPr marL="1146175" lvl="3" indent="-173038" eaLnBrk="1" hangingPunct="1">
              <a:tabLst>
                <a:tab pos="858838" algn="l"/>
              </a:tabLst>
            </a:pPr>
            <a:r>
              <a:rPr lang="en-US" sz="1800" smtClean="0"/>
              <a:t>e.g., CCM components, Real-time CORBA lanes/bands are first-class Bogor data types</a:t>
            </a:r>
          </a:p>
          <a:p>
            <a:pPr marL="573088" lvl="1" indent="-176213" eaLnBrk="1" hangingPunct="1">
              <a:tabLst>
                <a:tab pos="858838" algn="l"/>
              </a:tabLst>
            </a:pPr>
            <a:r>
              <a:rPr lang="en-US" sz="2000" smtClean="0"/>
              <a:t>Reduces size of system model by avoiding multiple low-level variables to represent domain concepts &amp; QoS options</a:t>
            </a:r>
          </a:p>
        </p:txBody>
      </p:sp>
      <p:pic>
        <p:nvPicPr>
          <p:cNvPr id="83974" name="Picture 7" descr="bir-extensions"/>
          <p:cNvPicPr>
            <a:picLocks noChangeAspect="1" noChangeArrowheads="1"/>
          </p:cNvPicPr>
          <p:nvPr/>
        </p:nvPicPr>
        <p:blipFill>
          <a:blip r:embed="rId3" cstate="print"/>
          <a:srcRect/>
          <a:stretch>
            <a:fillRect/>
          </a:stretch>
        </p:blipFill>
        <p:spPr bwMode="auto">
          <a:xfrm>
            <a:off x="4851400" y="549275"/>
            <a:ext cx="3965575" cy="5805488"/>
          </a:xfrm>
          <a:prstGeom prst="rect">
            <a:avLst/>
          </a:prstGeom>
          <a:noFill/>
          <a:ln w="9525">
            <a:noFill/>
            <a:miter lim="800000"/>
            <a:headEnd/>
            <a:tailEnd/>
          </a:ln>
        </p:spPr>
      </p:pic>
      <p:sp>
        <p:nvSpPr>
          <p:cNvPr id="6" name="Rectangle 13"/>
          <p:cNvSpPr>
            <a:spLocks noChangeArrowheads="1"/>
          </p:cNvSpPr>
          <p:nvPr/>
        </p:nvSpPr>
        <p:spPr bwMode="auto">
          <a:xfrm flipV="1">
            <a:off x="4957763" y="1128713"/>
            <a:ext cx="2049462" cy="766762"/>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5005388" y="1966913"/>
            <a:ext cx="3443287" cy="186213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5" name="Rectangle 13"/>
          <p:cNvSpPr>
            <a:spLocks noChangeArrowheads="1"/>
          </p:cNvSpPr>
          <p:nvPr/>
        </p:nvSpPr>
        <p:spPr bwMode="auto">
          <a:xfrm flipV="1">
            <a:off x="4910138" y="576263"/>
            <a:ext cx="3929062" cy="385762"/>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7" name="Rectangle 13"/>
          <p:cNvSpPr>
            <a:spLocks noChangeArrowheads="1"/>
          </p:cNvSpPr>
          <p:nvPr/>
        </p:nvSpPr>
        <p:spPr bwMode="auto">
          <a:xfrm flipV="1">
            <a:off x="4857750" y="4019550"/>
            <a:ext cx="2549525" cy="3810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21">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2"/>
          <p:cNvSpPr>
            <a:spLocks noGrp="1"/>
          </p:cNvSpPr>
          <p:nvPr>
            <p:ph type="sldNum" sz="quarter" idx="11"/>
          </p:nvPr>
        </p:nvSpPr>
        <p:spPr>
          <a:noFill/>
        </p:spPr>
        <p:txBody>
          <a:bodyPr/>
          <a:lstStyle/>
          <a:p>
            <a:fld id="{267946E2-0D41-4093-A998-D1B0764F9B63}" type="slidenum">
              <a:rPr lang="en-US"/>
              <a:pPr/>
              <a:t>78</a:t>
            </a:fld>
            <a:endParaRPr lang="en-US"/>
          </a:p>
        </p:txBody>
      </p:sp>
      <p:sp>
        <p:nvSpPr>
          <p:cNvPr id="84995" name="Slide Number Placeholder 4"/>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1B0CE7A6-33D7-42A5-8F3B-469B19238DA6}" type="slidenum">
              <a:rPr lang="en-US" sz="1400" b="0"/>
              <a:pPr algn="r" eaLnBrk="1" hangingPunct="1"/>
              <a:t>78</a:t>
            </a:fld>
            <a:endParaRPr lang="en-US" sz="1400" b="0"/>
          </a:p>
        </p:txBody>
      </p:sp>
      <p:sp>
        <p:nvSpPr>
          <p:cNvPr id="43012" name="Rectangle 3"/>
          <p:cNvSpPr>
            <a:spLocks noGrp="1" noChangeArrowheads="1"/>
          </p:cNvSpPr>
          <p:nvPr>
            <p:ph type="body" sz="half" idx="4294967295"/>
          </p:nvPr>
        </p:nvSpPr>
        <p:spPr>
          <a:xfrm>
            <a:off x="152400" y="542925"/>
            <a:ext cx="4448175" cy="5705475"/>
          </a:xfrm>
        </p:spPr>
        <p:txBody>
          <a:bodyPr/>
          <a:lstStyle/>
          <a:p>
            <a:pPr marL="285750" indent="-285750" eaLnBrk="1" hangingPunct="1">
              <a:spcBef>
                <a:spcPct val="30000"/>
              </a:spcBef>
              <a:buFontTx/>
              <a:buAutoNum type="arabicPeriod" startAt="2"/>
            </a:pPr>
            <a:r>
              <a:rPr lang="en-US" sz="2000" smtClean="0"/>
              <a:t>Representation of properties (that a system should satisfy) in Bogor</a:t>
            </a:r>
          </a:p>
          <a:p>
            <a:pPr marL="573088" lvl="1" indent="-173038" eaLnBrk="1" hangingPunct="1">
              <a:spcBef>
                <a:spcPct val="30000"/>
              </a:spcBef>
            </a:pPr>
            <a:r>
              <a:rPr lang="en-US" sz="2000" smtClean="0"/>
              <a:t>BIR primitives define language constructs to access &amp; manipulate domain-level data types, e.g.:</a:t>
            </a:r>
          </a:p>
          <a:p>
            <a:pPr marL="862013" lvl="2" indent="-174625" eaLnBrk="1" hangingPunct="1">
              <a:spcBef>
                <a:spcPct val="30000"/>
              </a:spcBef>
            </a:pPr>
            <a:r>
              <a:rPr lang="en-US" sz="1800" smtClean="0"/>
              <a:t>Used to define rules that validate QoS options &amp; check if property is satisfied</a:t>
            </a:r>
          </a:p>
          <a:p>
            <a:pPr marL="285750" indent="-285750" eaLnBrk="1" hangingPunct="1">
              <a:spcBef>
                <a:spcPct val="30000"/>
              </a:spcBef>
              <a:buFontTx/>
              <a:buAutoNum type="arabicPeriod" startAt="2"/>
            </a:pPr>
            <a:r>
              <a:rPr lang="en-US" sz="2000" smtClean="0"/>
              <a:t>Automatic generation of BIR of DRE system from CQML models</a:t>
            </a:r>
          </a:p>
        </p:txBody>
      </p:sp>
      <p:pic>
        <p:nvPicPr>
          <p:cNvPr id="84997" name="Picture 6" descr="bir-rules"/>
          <p:cNvPicPr>
            <a:picLocks noChangeAspect="1" noChangeArrowheads="1"/>
          </p:cNvPicPr>
          <p:nvPr/>
        </p:nvPicPr>
        <p:blipFill>
          <a:blip r:embed="rId3" cstate="print"/>
          <a:srcRect/>
          <a:stretch>
            <a:fillRect/>
          </a:stretch>
        </p:blipFill>
        <p:spPr bwMode="auto">
          <a:xfrm>
            <a:off x="4703763" y="566738"/>
            <a:ext cx="4381500" cy="5605462"/>
          </a:xfrm>
          <a:prstGeom prst="rect">
            <a:avLst/>
          </a:prstGeom>
          <a:noFill/>
          <a:ln w="9525">
            <a:noFill/>
            <a:miter lim="800000"/>
            <a:headEnd/>
            <a:tailEnd/>
          </a:ln>
        </p:spPr>
      </p:pic>
      <p:sp>
        <p:nvSpPr>
          <p:cNvPr id="6" name="Rectangle 13"/>
          <p:cNvSpPr>
            <a:spLocks noChangeArrowheads="1"/>
          </p:cNvSpPr>
          <p:nvPr/>
        </p:nvSpPr>
        <p:spPr bwMode="auto">
          <a:xfrm flipV="1">
            <a:off x="4748213" y="2339975"/>
            <a:ext cx="4264025" cy="27590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3017" name="Line 9"/>
          <p:cNvSpPr>
            <a:spLocks noChangeShapeType="1"/>
          </p:cNvSpPr>
          <p:nvPr/>
        </p:nvSpPr>
        <p:spPr bwMode="auto">
          <a:xfrm>
            <a:off x="4187825" y="5740400"/>
            <a:ext cx="458788" cy="4763"/>
          </a:xfrm>
          <a:prstGeom prst="line">
            <a:avLst/>
          </a:prstGeom>
          <a:noFill/>
          <a:ln w="38100">
            <a:solidFill>
              <a:schemeClr val="tx1"/>
            </a:solidFill>
            <a:round/>
            <a:headEnd/>
            <a:tailEnd type="triangle" w="med" len="med"/>
          </a:ln>
        </p:spPr>
        <p:txBody>
          <a:bodyPr/>
          <a:lstStyle/>
          <a:p>
            <a:endParaRPr lang="en-US"/>
          </a:p>
        </p:txBody>
      </p:sp>
      <p:sp>
        <p:nvSpPr>
          <p:cNvPr id="85000" name="Rectangle 2"/>
          <p:cNvSpPr>
            <a:spLocks noChangeArrowheads="1"/>
          </p:cNvSpPr>
          <p:nvPr/>
        </p:nvSpPr>
        <p:spPr bwMode="auto">
          <a:xfrm>
            <a:off x="103188" y="68263"/>
            <a:ext cx="8921750" cy="381000"/>
          </a:xfrm>
          <a:prstGeom prst="rect">
            <a:avLst/>
          </a:prstGeom>
          <a:noFill/>
          <a:ln w="9525">
            <a:noFill/>
            <a:miter lim="800000"/>
            <a:headEnd/>
            <a:tailEnd/>
          </a:ln>
        </p:spPr>
        <p:txBody>
          <a:bodyPr anchor="ctr"/>
          <a:lstStyle/>
          <a:p>
            <a:pPr eaLnBrk="1" hangingPunct="1"/>
            <a:r>
              <a:rPr lang="en-US" sz="3400">
                <a:solidFill>
                  <a:srgbClr val="FF0000"/>
                </a:solidFill>
                <a:latin typeface="Arial Narrow" pitchFamily="34" charset="0"/>
              </a:rPr>
              <a:t>QUICKER: Validation of QoS Options (2/2)</a:t>
            </a:r>
          </a:p>
        </p:txBody>
      </p:sp>
      <p:sp>
        <p:nvSpPr>
          <p:cNvPr id="2" name="Rectangle 13"/>
          <p:cNvSpPr>
            <a:spLocks noChangeArrowheads="1"/>
          </p:cNvSpPr>
          <p:nvPr/>
        </p:nvSpPr>
        <p:spPr bwMode="auto">
          <a:xfrm flipV="1">
            <a:off x="4748213" y="1066800"/>
            <a:ext cx="4264025" cy="13208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3" name="Rectangle 13"/>
          <p:cNvSpPr>
            <a:spLocks noChangeArrowheads="1"/>
          </p:cNvSpPr>
          <p:nvPr/>
        </p:nvSpPr>
        <p:spPr bwMode="auto">
          <a:xfrm flipV="1">
            <a:off x="4748213" y="2349500"/>
            <a:ext cx="4264025" cy="9683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 name="Rectangle 13"/>
          <p:cNvSpPr>
            <a:spLocks noChangeArrowheads="1"/>
          </p:cNvSpPr>
          <p:nvPr/>
        </p:nvSpPr>
        <p:spPr bwMode="auto">
          <a:xfrm flipV="1">
            <a:off x="4748213" y="3311525"/>
            <a:ext cx="4264025" cy="9017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5" name="Rectangle 13"/>
          <p:cNvSpPr>
            <a:spLocks noChangeArrowheads="1"/>
          </p:cNvSpPr>
          <p:nvPr/>
        </p:nvSpPr>
        <p:spPr bwMode="auto">
          <a:xfrm flipV="1">
            <a:off x="4738688" y="4197350"/>
            <a:ext cx="4264025" cy="8159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7" name="Rectangle 13"/>
          <p:cNvSpPr>
            <a:spLocks noChangeArrowheads="1"/>
          </p:cNvSpPr>
          <p:nvPr/>
        </p:nvSpPr>
        <p:spPr bwMode="auto">
          <a:xfrm flipV="1">
            <a:off x="4691063" y="549275"/>
            <a:ext cx="4433887" cy="56261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8" name="Line 9"/>
          <p:cNvSpPr>
            <a:spLocks noChangeShapeType="1"/>
          </p:cNvSpPr>
          <p:nvPr/>
        </p:nvSpPr>
        <p:spPr bwMode="auto">
          <a:xfrm flipV="1">
            <a:off x="4033838" y="4229100"/>
            <a:ext cx="636587" cy="265113"/>
          </a:xfrm>
          <a:prstGeom prst="line">
            <a:avLst/>
          </a:prstGeom>
          <a:noFill/>
          <a:ln w="38100">
            <a:solidFill>
              <a:schemeClr val="tx1"/>
            </a:solidFill>
            <a:round/>
            <a:headEnd/>
            <a:tailEnd type="triangle" w="med" len="med"/>
          </a:ln>
        </p:spPr>
        <p:txBody>
          <a:bodyPr/>
          <a:lstStyle/>
          <a:p>
            <a:endParaRPr lang="en-US"/>
          </a:p>
        </p:txBody>
      </p:sp>
      <p:sp>
        <p:nvSpPr>
          <p:cNvPr id="43016" name="Rectangle 8"/>
          <p:cNvSpPr>
            <a:spLocks noChangeArrowheads="1"/>
          </p:cNvSpPr>
          <p:nvPr/>
        </p:nvSpPr>
        <p:spPr bwMode="auto">
          <a:xfrm>
            <a:off x="88900" y="4525963"/>
            <a:ext cx="4418013" cy="568325"/>
          </a:xfrm>
          <a:prstGeom prst="rect">
            <a:avLst/>
          </a:prstGeom>
          <a:solidFill>
            <a:srgbClr val="FFFF99"/>
          </a:solidFill>
          <a:ln w="9525" algn="ctr">
            <a:solidFill>
              <a:schemeClr val="tx1"/>
            </a:solidFill>
            <a:miter lim="800000"/>
            <a:headEnd/>
            <a:tailEnd/>
          </a:ln>
        </p:spPr>
        <p:txBody>
          <a:bodyPr anchor="ctr">
            <a:spAutoFit/>
          </a:bodyPr>
          <a:lstStyle/>
          <a:p>
            <a:pPr algn="l" eaLnBrk="1" hangingPunct="1">
              <a:lnSpc>
                <a:spcPct val="85000"/>
              </a:lnSpc>
              <a:spcBef>
                <a:spcPct val="50000"/>
              </a:spcBef>
              <a:tabLst>
                <a:tab pos="174625" algn="l"/>
              </a:tabLst>
            </a:pPr>
            <a:r>
              <a:rPr lang="en-US" sz="1800" b="0"/>
              <a:t>Rule determines if ThreadPool priorities at Comm match priority bands at Analysis</a:t>
            </a:r>
          </a:p>
        </p:txBody>
      </p:sp>
      <p:sp>
        <p:nvSpPr>
          <p:cNvPr id="9" name="Rectangle 8"/>
          <p:cNvSpPr>
            <a:spLocks noChangeArrowheads="1"/>
          </p:cNvSpPr>
          <p:nvPr/>
        </p:nvSpPr>
        <p:spPr bwMode="auto">
          <a:xfrm>
            <a:off x="630238" y="5410200"/>
            <a:ext cx="3562350" cy="801688"/>
          </a:xfrm>
          <a:prstGeom prst="rect">
            <a:avLst/>
          </a:prstGeom>
          <a:solidFill>
            <a:srgbClr val="FFFF99"/>
          </a:solidFill>
          <a:ln w="9525" algn="ctr">
            <a:solidFill>
              <a:schemeClr val="tx1"/>
            </a:solidFill>
            <a:miter lim="800000"/>
            <a:headEnd/>
            <a:tailEnd/>
          </a:ln>
        </p:spPr>
        <p:txBody>
          <a:bodyPr anchor="ctr">
            <a:spAutoFit/>
          </a:bodyPr>
          <a:lstStyle/>
          <a:p>
            <a:pPr algn="l" eaLnBrk="1" hangingPunct="1">
              <a:lnSpc>
                <a:spcPct val="85000"/>
              </a:lnSpc>
              <a:spcBef>
                <a:spcPct val="50000"/>
              </a:spcBef>
              <a:tabLst>
                <a:tab pos="174625" algn="l"/>
              </a:tabLst>
            </a:pPr>
            <a:r>
              <a:rPr lang="en-US" sz="1800" b="0"/>
              <a:t>Model interpreters auto-generate Bogor Input Representation of a system from its CQML model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43016"/>
                                        </p:tgtEl>
                                        <p:attrNameLst>
                                          <p:attrName>style.visibility</p:attrName>
                                        </p:attrNameLst>
                                      </p:cBhvr>
                                      <p:to>
                                        <p:strVal val="visible"/>
                                      </p:to>
                                    </p:set>
                                  </p:childTnLst>
                                  <p:subTnLst>
                                    <p:set>
                                      <p:cBhvr override="childStyle">
                                        <p:cTn dur="1" fill="hold" display="0" masterRel="nextClick" afterEffect="1"/>
                                        <p:tgtEl>
                                          <p:spTgt spid="4301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01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0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017" grpId="0" animBg="1"/>
      <p:bldP spid="2" grpId="0" animBg="1"/>
      <p:bldP spid="3" grpId="0" animBg="1"/>
      <p:bldP spid="4" grpId="0" animBg="1"/>
      <p:bldP spid="5" grpId="0" animBg="1"/>
      <p:bldP spid="7" grpId="0" animBg="1"/>
      <p:bldP spid="8" grpId="0" animBg="1"/>
      <p:bldP spid="43016"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p:cNvSpPr>
            <a:spLocks noGrp="1"/>
          </p:cNvSpPr>
          <p:nvPr>
            <p:ph type="sldNum" sz="quarter" idx="11"/>
          </p:nvPr>
        </p:nvSpPr>
        <p:spPr>
          <a:noFill/>
        </p:spPr>
        <p:txBody>
          <a:bodyPr/>
          <a:lstStyle/>
          <a:p>
            <a:fld id="{94343829-5369-4CE5-BC31-25120E283F39}" type="slidenum">
              <a:rPr lang="en-US"/>
              <a:pPr/>
              <a:t>79</a:t>
            </a:fld>
            <a:endParaRPr lang="en-US"/>
          </a:p>
        </p:txBody>
      </p:sp>
      <p:sp>
        <p:nvSpPr>
          <p:cNvPr id="86019" name="Title 6"/>
          <p:cNvSpPr>
            <a:spLocks noGrp="1"/>
          </p:cNvSpPr>
          <p:nvPr>
            <p:ph type="title" idx="4294967295"/>
          </p:nvPr>
        </p:nvSpPr>
        <p:spPr>
          <a:xfrm>
            <a:off x="74613" y="68263"/>
            <a:ext cx="9159875" cy="381000"/>
          </a:xfrm>
        </p:spPr>
        <p:txBody>
          <a:bodyPr/>
          <a:lstStyle/>
          <a:p>
            <a:pPr eaLnBrk="1" hangingPunct="1"/>
            <a:r>
              <a:rPr lang="en-US" smtClean="0"/>
              <a:t>Soln: Translating Policies to Options (1/2)</a:t>
            </a:r>
          </a:p>
        </p:txBody>
      </p:sp>
      <p:sp>
        <p:nvSpPr>
          <p:cNvPr id="86020"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0E021A20-D886-45C4-8110-82202A9DE67A}" type="slidenum">
              <a:rPr lang="en-US" sz="1400" b="0"/>
              <a:pPr algn="r" eaLnBrk="1" hangingPunct="1"/>
              <a:t>79</a:t>
            </a:fld>
            <a:endParaRPr lang="en-US" sz="1400" b="0"/>
          </a:p>
        </p:txBody>
      </p:sp>
      <p:sp>
        <p:nvSpPr>
          <p:cNvPr id="11267" name="Text Placeholder 7"/>
          <p:cNvSpPr>
            <a:spLocks/>
          </p:cNvSpPr>
          <p:nvPr/>
        </p:nvSpPr>
        <p:spPr bwMode="auto">
          <a:xfrm>
            <a:off x="128588" y="3994150"/>
            <a:ext cx="8891587" cy="2455863"/>
          </a:xfrm>
          <a:prstGeom prst="rect">
            <a:avLst/>
          </a:prstGeom>
          <a:noFill/>
          <a:ln w="9525">
            <a:noFill/>
            <a:miter lim="800000"/>
            <a:headEnd/>
            <a:tailEnd/>
          </a:ln>
        </p:spPr>
        <p:txBody>
          <a:bodyPr/>
          <a:lstStyle/>
          <a:p>
            <a:pPr marL="176213" indent="-176213" algn="l" eaLnBrk="1" hangingPunct="1">
              <a:spcBef>
                <a:spcPct val="20000"/>
              </a:spcBef>
              <a:buFontTx/>
              <a:buChar char="•"/>
            </a:pPr>
            <a:r>
              <a:rPr lang="en-US" sz="2000" b="0">
                <a:sym typeface="Wingdings" pitchFamily="2" charset="2"/>
              </a:rPr>
              <a:t>Expressing QoS policies</a:t>
            </a:r>
          </a:p>
          <a:p>
            <a:pPr marL="461963" lvl="1" indent="-171450" algn="l" eaLnBrk="1" hangingPunct="1">
              <a:spcBef>
                <a:spcPct val="20000"/>
              </a:spcBef>
              <a:buFontTx/>
              <a:buChar char="•"/>
            </a:pPr>
            <a:r>
              <a:rPr lang="en-US" sz="2000" b="0">
                <a:sym typeface="Wingdings" pitchFamily="2" charset="2"/>
              </a:rPr>
              <a:t>PICML modes application-level QoS policies at high-level of abstraction</a:t>
            </a:r>
          </a:p>
          <a:p>
            <a:pPr marL="738188" lvl="2" indent="-161925" algn="l" eaLnBrk="1" hangingPunct="1">
              <a:spcBef>
                <a:spcPct val="20000"/>
              </a:spcBef>
              <a:buFontTx/>
              <a:buChar char="•"/>
            </a:pPr>
            <a:r>
              <a:rPr lang="en-US" sz="2000" b="0">
                <a:sym typeface="Wingdings" pitchFamily="2" charset="2"/>
              </a:rPr>
              <a:t>e.g., multiple service levels support for Comm component, service execution at varying priority for Analysis component</a:t>
            </a:r>
          </a:p>
          <a:p>
            <a:pPr marL="461963" lvl="1" indent="-171450" algn="l" eaLnBrk="1" hangingPunct="1">
              <a:spcBef>
                <a:spcPct val="20000"/>
              </a:spcBef>
              <a:buFontTx/>
              <a:buChar char="•"/>
            </a:pPr>
            <a:r>
              <a:rPr lang="en-US" sz="2000" b="0">
                <a:sym typeface="Wingdings" pitchFamily="2" charset="2"/>
              </a:rPr>
              <a:t>Reduces modeling effort </a:t>
            </a:r>
          </a:p>
          <a:p>
            <a:pPr marL="738188" lvl="2" indent="-161925" algn="l" eaLnBrk="1" hangingPunct="1">
              <a:spcBef>
                <a:spcPct val="20000"/>
              </a:spcBef>
              <a:buFontTx/>
              <a:buChar char="•"/>
            </a:pPr>
            <a:r>
              <a:rPr lang="en-US" sz="2000" b="0">
                <a:sym typeface="Wingdings" pitchFamily="2" charset="2"/>
              </a:rPr>
              <a:t>e.g., ~25 QoS policy elements for MMS mission vs. ~140 QoS options</a:t>
            </a:r>
          </a:p>
        </p:txBody>
      </p:sp>
      <p:pic>
        <p:nvPicPr>
          <p:cNvPr id="86022" name="Picture 16" descr="slide 15"/>
          <p:cNvPicPr>
            <a:picLocks noChangeAspect="1" noChangeArrowheads="1"/>
          </p:cNvPicPr>
          <p:nvPr/>
        </p:nvPicPr>
        <p:blipFill>
          <a:blip r:embed="rId3" cstate="print"/>
          <a:srcRect/>
          <a:stretch>
            <a:fillRect/>
          </a:stretch>
        </p:blipFill>
        <p:spPr bwMode="auto">
          <a:xfrm>
            <a:off x="152400" y="552450"/>
            <a:ext cx="8623300" cy="3546475"/>
          </a:xfrm>
          <a:prstGeom prst="rect">
            <a:avLst/>
          </a:prstGeom>
          <a:noFill/>
          <a:ln w="9525">
            <a:noFill/>
            <a:miter lim="800000"/>
            <a:headEnd/>
            <a:tailEnd/>
          </a:ln>
        </p:spPr>
      </p:pic>
      <p:sp>
        <p:nvSpPr>
          <p:cNvPr id="6" name="Rectangle 13"/>
          <p:cNvSpPr>
            <a:spLocks noChangeArrowheads="1"/>
          </p:cNvSpPr>
          <p:nvPr/>
        </p:nvSpPr>
        <p:spPr bwMode="auto">
          <a:xfrm flipV="1">
            <a:off x="4445000" y="806450"/>
            <a:ext cx="1657350" cy="6000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6346825" y="3459163"/>
            <a:ext cx="1195388" cy="6508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1"/>
          </p:nvPr>
        </p:nvSpPr>
        <p:spPr>
          <a:noFill/>
        </p:spPr>
        <p:txBody>
          <a:bodyPr/>
          <a:lstStyle/>
          <a:p>
            <a:fld id="{EE1C73BD-2574-42B0-B365-01B41C444374}" type="slidenum">
              <a:rPr lang="en-US"/>
              <a:pPr/>
              <a:t>8</a:t>
            </a:fld>
            <a:endParaRPr lang="en-US"/>
          </a:p>
        </p:txBody>
      </p:sp>
      <p:pic>
        <p:nvPicPr>
          <p:cNvPr id="43011" name="Picture 14" descr="mms spacecraft"/>
          <p:cNvPicPr>
            <a:picLocks noChangeAspect="1" noChangeArrowheads="1"/>
          </p:cNvPicPr>
          <p:nvPr/>
        </p:nvPicPr>
        <p:blipFill>
          <a:blip r:embed="rId3" cstate="print"/>
          <a:srcRect/>
          <a:stretch>
            <a:fillRect/>
          </a:stretch>
        </p:blipFill>
        <p:spPr bwMode="auto">
          <a:xfrm>
            <a:off x="6515100" y="582613"/>
            <a:ext cx="2509838" cy="1889125"/>
          </a:xfrm>
          <a:prstGeom prst="rect">
            <a:avLst/>
          </a:prstGeom>
          <a:noFill/>
          <a:ln w="9525">
            <a:noFill/>
            <a:miter lim="800000"/>
            <a:headEnd/>
            <a:tailEnd/>
          </a:ln>
        </p:spPr>
      </p:pic>
      <p:sp>
        <p:nvSpPr>
          <p:cNvPr id="43012" name="Title 1"/>
          <p:cNvSpPr>
            <a:spLocks noGrp="1"/>
          </p:cNvSpPr>
          <p:nvPr>
            <p:ph type="title" idx="4294967295"/>
          </p:nvPr>
        </p:nvSpPr>
        <p:spPr>
          <a:xfrm>
            <a:off x="654050" y="166688"/>
            <a:ext cx="8291513" cy="381000"/>
          </a:xfrm>
        </p:spPr>
        <p:txBody>
          <a:bodyPr/>
          <a:lstStyle/>
          <a:p>
            <a:pPr eaLnBrk="1" hangingPunct="1"/>
            <a:r>
              <a:rPr lang="en-US" smtClean="0"/>
              <a:t>DRE System Example 3: NASA MMS Mission</a:t>
            </a:r>
          </a:p>
        </p:txBody>
      </p:sp>
      <p:sp>
        <p:nvSpPr>
          <p:cNvPr id="43013" name="Text Placeholder 4"/>
          <p:cNvSpPr>
            <a:spLocks noGrp="1"/>
          </p:cNvSpPr>
          <p:nvPr>
            <p:ph type="body" sz="half" idx="4294967295"/>
          </p:nvPr>
        </p:nvSpPr>
        <p:spPr>
          <a:xfrm>
            <a:off x="88900" y="688975"/>
            <a:ext cx="3962400" cy="2320925"/>
          </a:xfrm>
        </p:spPr>
        <p:txBody>
          <a:bodyPr/>
          <a:lstStyle/>
          <a:p>
            <a:pPr marL="176213" indent="-176213" eaLnBrk="1" hangingPunct="1">
              <a:lnSpc>
                <a:spcPct val="90000"/>
              </a:lnSpc>
              <a:spcBef>
                <a:spcPct val="30000"/>
              </a:spcBef>
            </a:pPr>
            <a:r>
              <a:rPr lang="en-US" sz="1800" smtClean="0"/>
              <a:t>NASA’s Magnetospheric MultiScale (MMS) space mission consists of four identically instrumented spacecraft &amp; a ground control system</a:t>
            </a:r>
          </a:p>
          <a:p>
            <a:pPr marL="461963" lvl="1" indent="-171450" eaLnBrk="1" hangingPunct="1">
              <a:lnSpc>
                <a:spcPct val="90000"/>
              </a:lnSpc>
              <a:spcBef>
                <a:spcPct val="30000"/>
              </a:spcBef>
            </a:pPr>
            <a:r>
              <a:rPr lang="en-US" sz="1800" smtClean="0"/>
              <a:t>Collect mission data</a:t>
            </a:r>
          </a:p>
          <a:p>
            <a:pPr marL="461963" lvl="1" indent="-171450" eaLnBrk="1" hangingPunct="1">
              <a:lnSpc>
                <a:spcPct val="90000"/>
              </a:lnSpc>
              <a:spcBef>
                <a:spcPct val="30000"/>
              </a:spcBef>
            </a:pPr>
            <a:r>
              <a:rPr lang="en-US" sz="1800" smtClean="0"/>
              <a:t>Send it to ground control at appropriate time instances </a:t>
            </a:r>
          </a:p>
        </p:txBody>
      </p:sp>
      <p:pic>
        <p:nvPicPr>
          <p:cNvPr id="43014" name="Picture 13" descr="ground control"/>
          <p:cNvPicPr>
            <a:picLocks noChangeAspect="1" noChangeArrowheads="1"/>
          </p:cNvPicPr>
          <p:nvPr/>
        </p:nvPicPr>
        <p:blipFill>
          <a:blip r:embed="rId4" cstate="print"/>
          <a:srcRect/>
          <a:stretch>
            <a:fillRect/>
          </a:stretch>
        </p:blipFill>
        <p:spPr bwMode="auto">
          <a:xfrm>
            <a:off x="4070350" y="2066925"/>
            <a:ext cx="2338388" cy="1552575"/>
          </a:xfrm>
          <a:prstGeom prst="rect">
            <a:avLst/>
          </a:prstGeom>
          <a:noFill/>
          <a:ln w="9525">
            <a:noFill/>
            <a:miter lim="800000"/>
            <a:headEnd/>
            <a:tailEnd/>
          </a:ln>
        </p:spPr>
      </p:pic>
      <p:pic>
        <p:nvPicPr>
          <p:cNvPr id="43015" name="Picture 10" descr="dish"/>
          <p:cNvPicPr>
            <a:picLocks noChangeAspect="1" noChangeArrowheads="1"/>
          </p:cNvPicPr>
          <p:nvPr/>
        </p:nvPicPr>
        <p:blipFill>
          <a:blip r:embed="rId5" cstate="print"/>
          <a:srcRect/>
          <a:stretch>
            <a:fillRect/>
          </a:stretch>
        </p:blipFill>
        <p:spPr bwMode="auto">
          <a:xfrm>
            <a:off x="5037138" y="919163"/>
            <a:ext cx="623887" cy="873125"/>
          </a:xfrm>
          <a:prstGeom prst="rect">
            <a:avLst/>
          </a:prstGeom>
          <a:noFill/>
          <a:ln w="9525">
            <a:noFill/>
            <a:miter lim="800000"/>
            <a:headEnd/>
            <a:tailEnd/>
          </a:ln>
        </p:spPr>
      </p:pic>
      <p:sp>
        <p:nvSpPr>
          <p:cNvPr id="43016" name="AutoShape 16"/>
          <p:cNvSpPr>
            <a:spLocks noChangeArrowheads="1"/>
          </p:cNvSpPr>
          <p:nvPr/>
        </p:nvSpPr>
        <p:spPr bwMode="auto">
          <a:xfrm rot="-614458">
            <a:off x="5762625" y="793750"/>
            <a:ext cx="739775" cy="290513"/>
          </a:xfrm>
          <a:prstGeom prst="leftArrow">
            <a:avLst>
              <a:gd name="adj1" fmla="val 50000"/>
              <a:gd name="adj2" fmla="val 63661"/>
            </a:avLst>
          </a:prstGeom>
          <a:solidFill>
            <a:srgbClr val="CCFFCC"/>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sp>
        <p:nvSpPr>
          <p:cNvPr id="43017" name="AutoShape 17"/>
          <p:cNvSpPr>
            <a:spLocks noChangeArrowheads="1"/>
          </p:cNvSpPr>
          <p:nvPr/>
        </p:nvSpPr>
        <p:spPr bwMode="auto">
          <a:xfrm rot="-7474655">
            <a:off x="5457031" y="1743869"/>
            <a:ext cx="396875" cy="306388"/>
          </a:xfrm>
          <a:prstGeom prst="leftArrow">
            <a:avLst>
              <a:gd name="adj1" fmla="val 50000"/>
              <a:gd name="adj2" fmla="val 32383"/>
            </a:avLst>
          </a:prstGeom>
          <a:solidFill>
            <a:srgbClr val="CCFFCC"/>
          </a:solidFill>
          <a:ln w="9525" algn="ctr">
            <a:solidFill>
              <a:schemeClr val="tx1"/>
            </a:solidFill>
            <a:miter lim="800000"/>
            <a:headEnd/>
            <a:tailEnd/>
          </a:ln>
        </p:spPr>
        <p:txBody>
          <a:bodyPr vert="eaVert" wrap="none" anchor="ctr"/>
          <a:lstStyle/>
          <a:p>
            <a:pPr eaLnBrk="1" hangingPunct="1">
              <a:lnSpc>
                <a:spcPct val="85000"/>
              </a:lnSpc>
              <a:spcBef>
                <a:spcPct val="50000"/>
              </a:spcBef>
            </a:pPr>
            <a:endParaRPr lang="en-US" sz="1800" b="0"/>
          </a:p>
        </p:txBody>
      </p:sp>
      <p:grpSp>
        <p:nvGrpSpPr>
          <p:cNvPr id="2" name="Group 17"/>
          <p:cNvGrpSpPr>
            <a:grpSpLocks/>
          </p:cNvGrpSpPr>
          <p:nvPr/>
        </p:nvGrpSpPr>
        <p:grpSpPr bwMode="auto">
          <a:xfrm>
            <a:off x="198438" y="3603625"/>
            <a:ext cx="5581650" cy="2805113"/>
            <a:chOff x="64" y="363"/>
            <a:chExt cx="4092" cy="2350"/>
          </a:xfrm>
        </p:grpSpPr>
        <p:sp>
          <p:nvSpPr>
            <p:cNvPr id="43020" name="Rectangle 2"/>
            <p:cNvSpPr>
              <a:spLocks noChangeArrowheads="1"/>
            </p:cNvSpPr>
            <p:nvPr/>
          </p:nvSpPr>
          <p:spPr bwMode="auto">
            <a:xfrm>
              <a:off x="64" y="526"/>
              <a:ext cx="4092" cy="2187"/>
            </a:xfrm>
            <a:prstGeom prst="rect">
              <a:avLst/>
            </a:prstGeom>
            <a:solidFill>
              <a:srgbClr val="EAEAEA"/>
            </a:solidFill>
            <a:ln w="9525">
              <a:solidFill>
                <a:schemeClr val="tx1"/>
              </a:solidFill>
              <a:miter lim="800000"/>
              <a:headEnd/>
              <a:tailEnd/>
            </a:ln>
          </p:spPr>
          <p:txBody>
            <a:bodyPr wrap="none" anchor="ctr"/>
            <a:lstStyle/>
            <a:p>
              <a:endParaRPr lang="en-US" sz="1000" b="0"/>
            </a:p>
          </p:txBody>
        </p:sp>
        <p:sp>
          <p:nvSpPr>
            <p:cNvPr id="43021" name="AutoShape 3"/>
            <p:cNvSpPr>
              <a:spLocks noChangeArrowheads="1"/>
            </p:cNvSpPr>
            <p:nvPr/>
          </p:nvSpPr>
          <p:spPr bwMode="auto">
            <a:xfrm>
              <a:off x="1290" y="863"/>
              <a:ext cx="1675" cy="1462"/>
            </a:xfrm>
            <a:prstGeom prst="roundRect">
              <a:avLst>
                <a:gd name="adj" fmla="val 16667"/>
              </a:avLst>
            </a:prstGeom>
            <a:solidFill>
              <a:schemeClr val="bg1"/>
            </a:solidFill>
            <a:ln w="9525" algn="ctr">
              <a:solidFill>
                <a:schemeClr val="tx1"/>
              </a:solidFill>
              <a:round/>
              <a:headEnd/>
              <a:tailEnd/>
            </a:ln>
          </p:spPr>
          <p:txBody>
            <a:bodyPr wrap="none" anchor="ctr"/>
            <a:lstStyle/>
            <a:p>
              <a:pPr eaLnBrk="1" hangingPunct="1">
                <a:lnSpc>
                  <a:spcPct val="85000"/>
                </a:lnSpc>
                <a:spcBef>
                  <a:spcPct val="50000"/>
                </a:spcBef>
              </a:pPr>
              <a:endParaRPr lang="en-US" sz="1800" b="0"/>
            </a:p>
          </p:txBody>
        </p:sp>
        <p:sp>
          <p:nvSpPr>
            <p:cNvPr id="43022" name="Text Box 8"/>
            <p:cNvSpPr txBox="1">
              <a:spLocks noChangeArrowheads="1"/>
            </p:cNvSpPr>
            <p:nvPr/>
          </p:nvSpPr>
          <p:spPr bwMode="auto">
            <a:xfrm>
              <a:off x="99" y="363"/>
              <a:ext cx="797" cy="230"/>
            </a:xfrm>
            <a:prstGeom prst="rect">
              <a:avLst/>
            </a:prstGeom>
            <a:noFill/>
            <a:ln w="9525">
              <a:noFill/>
              <a:miter lim="800000"/>
              <a:headEnd/>
              <a:tailEnd/>
            </a:ln>
          </p:spPr>
          <p:txBody>
            <a:bodyPr wrap="none">
              <a:spAutoFit/>
            </a:bodyPr>
            <a:lstStyle/>
            <a:p>
              <a:pPr algn="l"/>
              <a:r>
                <a:rPr lang="en-US" sz="1200"/>
                <a:t>Spacecraft 1</a:t>
              </a:r>
            </a:p>
          </p:txBody>
        </p:sp>
        <p:sp>
          <p:nvSpPr>
            <p:cNvPr id="43023" name="Text Box 9"/>
            <p:cNvSpPr txBox="1">
              <a:spLocks noChangeArrowheads="1"/>
            </p:cNvSpPr>
            <p:nvPr/>
          </p:nvSpPr>
          <p:spPr bwMode="auto">
            <a:xfrm>
              <a:off x="360" y="813"/>
              <a:ext cx="680" cy="587"/>
            </a:xfrm>
            <a:prstGeom prst="rect">
              <a:avLst/>
            </a:prstGeom>
            <a:noFill/>
            <a:ln w="9525">
              <a:noFill/>
              <a:miter lim="800000"/>
              <a:headEnd/>
              <a:tailEnd/>
            </a:ln>
          </p:spPr>
          <p:txBody>
            <a:bodyPr>
              <a:spAutoFit/>
            </a:bodyPr>
            <a:lstStyle/>
            <a:p>
              <a:pPr algn="l"/>
              <a:r>
                <a:rPr lang="en-US" sz="1000"/>
                <a:t>Sensor Suite </a:t>
              </a:r>
            </a:p>
            <a:p>
              <a:pPr algn="l"/>
              <a:r>
                <a:rPr lang="en-US" sz="1000"/>
                <a:t>(Linux node)</a:t>
              </a:r>
            </a:p>
          </p:txBody>
        </p:sp>
        <p:sp>
          <p:nvSpPr>
            <p:cNvPr id="43024" name="Text Box 10"/>
            <p:cNvSpPr txBox="1">
              <a:spLocks noChangeArrowheads="1"/>
            </p:cNvSpPr>
            <p:nvPr/>
          </p:nvSpPr>
          <p:spPr bwMode="auto">
            <a:xfrm>
              <a:off x="3237" y="596"/>
              <a:ext cx="732" cy="588"/>
            </a:xfrm>
            <a:prstGeom prst="rect">
              <a:avLst/>
            </a:prstGeom>
            <a:noFill/>
            <a:ln w="9525">
              <a:noFill/>
              <a:miter lim="800000"/>
              <a:headEnd/>
              <a:tailEnd/>
            </a:ln>
          </p:spPr>
          <p:txBody>
            <a:bodyPr>
              <a:spAutoFit/>
            </a:bodyPr>
            <a:lstStyle/>
            <a:p>
              <a:r>
                <a:rPr lang="en-US" sz="1000"/>
                <a:t>Bus Processor</a:t>
              </a:r>
            </a:p>
            <a:p>
              <a:r>
                <a:rPr lang="en-US" sz="1000"/>
                <a:t>(VxWorks Node)</a:t>
              </a:r>
            </a:p>
          </p:txBody>
        </p:sp>
        <p:sp>
          <p:nvSpPr>
            <p:cNvPr id="43025" name="Line 11"/>
            <p:cNvSpPr>
              <a:spLocks noChangeShapeType="1"/>
            </p:cNvSpPr>
            <p:nvPr/>
          </p:nvSpPr>
          <p:spPr bwMode="auto">
            <a:xfrm>
              <a:off x="2256" y="2636"/>
              <a:ext cx="1169" cy="0"/>
            </a:xfrm>
            <a:prstGeom prst="line">
              <a:avLst/>
            </a:prstGeom>
            <a:noFill/>
            <a:ln w="38100">
              <a:solidFill>
                <a:schemeClr val="tx1"/>
              </a:solidFill>
              <a:round/>
              <a:headEnd/>
              <a:tailEnd/>
            </a:ln>
          </p:spPr>
          <p:txBody>
            <a:bodyPr/>
            <a:lstStyle/>
            <a:p>
              <a:endParaRPr lang="en-US"/>
            </a:p>
          </p:txBody>
        </p:sp>
        <p:sp>
          <p:nvSpPr>
            <p:cNvPr id="43026" name="Line 12"/>
            <p:cNvSpPr>
              <a:spLocks noChangeShapeType="1"/>
            </p:cNvSpPr>
            <p:nvPr/>
          </p:nvSpPr>
          <p:spPr bwMode="auto">
            <a:xfrm flipV="1">
              <a:off x="3425" y="2312"/>
              <a:ext cx="0" cy="324"/>
            </a:xfrm>
            <a:prstGeom prst="line">
              <a:avLst/>
            </a:prstGeom>
            <a:noFill/>
            <a:ln w="38100">
              <a:solidFill>
                <a:schemeClr val="tx1"/>
              </a:solidFill>
              <a:round/>
              <a:headEnd/>
              <a:tailEnd/>
            </a:ln>
          </p:spPr>
          <p:txBody>
            <a:bodyPr/>
            <a:lstStyle/>
            <a:p>
              <a:endParaRPr lang="en-US"/>
            </a:p>
          </p:txBody>
        </p:sp>
        <p:sp>
          <p:nvSpPr>
            <p:cNvPr id="43027" name="Text Box 13"/>
            <p:cNvSpPr txBox="1">
              <a:spLocks noChangeArrowheads="1"/>
            </p:cNvSpPr>
            <p:nvPr/>
          </p:nvSpPr>
          <p:spPr bwMode="auto">
            <a:xfrm>
              <a:off x="2475" y="2495"/>
              <a:ext cx="831" cy="205"/>
            </a:xfrm>
            <a:prstGeom prst="rect">
              <a:avLst/>
            </a:prstGeom>
            <a:noFill/>
            <a:ln w="9525">
              <a:noFill/>
              <a:miter lim="800000"/>
              <a:headEnd/>
              <a:tailEnd/>
            </a:ln>
          </p:spPr>
          <p:txBody>
            <a:bodyPr wrap="none">
              <a:spAutoFit/>
            </a:bodyPr>
            <a:lstStyle/>
            <a:p>
              <a:pPr algn="l"/>
              <a:r>
                <a:rPr lang="en-US" sz="1000"/>
                <a:t>Ethernet (802.3)</a:t>
              </a:r>
            </a:p>
          </p:txBody>
        </p:sp>
        <p:sp>
          <p:nvSpPr>
            <p:cNvPr id="43028" name="Text Box 14"/>
            <p:cNvSpPr txBox="1">
              <a:spLocks noChangeArrowheads="1"/>
            </p:cNvSpPr>
            <p:nvPr/>
          </p:nvSpPr>
          <p:spPr bwMode="auto">
            <a:xfrm>
              <a:off x="930" y="2480"/>
              <a:ext cx="831" cy="205"/>
            </a:xfrm>
            <a:prstGeom prst="rect">
              <a:avLst/>
            </a:prstGeom>
            <a:noFill/>
            <a:ln w="9525">
              <a:noFill/>
              <a:miter lim="800000"/>
              <a:headEnd/>
              <a:tailEnd/>
            </a:ln>
          </p:spPr>
          <p:txBody>
            <a:bodyPr wrap="none">
              <a:spAutoFit/>
            </a:bodyPr>
            <a:lstStyle/>
            <a:p>
              <a:pPr algn="l"/>
              <a:r>
                <a:rPr lang="en-US" sz="1000"/>
                <a:t>Ethernet (802.3)</a:t>
              </a:r>
            </a:p>
          </p:txBody>
        </p:sp>
        <p:sp>
          <p:nvSpPr>
            <p:cNvPr id="43029" name="Line 15"/>
            <p:cNvSpPr>
              <a:spLocks noChangeShapeType="1"/>
            </p:cNvSpPr>
            <p:nvPr/>
          </p:nvSpPr>
          <p:spPr bwMode="auto">
            <a:xfrm flipV="1">
              <a:off x="2249" y="2327"/>
              <a:ext cx="0" cy="315"/>
            </a:xfrm>
            <a:prstGeom prst="line">
              <a:avLst/>
            </a:prstGeom>
            <a:noFill/>
            <a:ln w="38100">
              <a:solidFill>
                <a:schemeClr val="tx1"/>
              </a:solidFill>
              <a:round/>
              <a:headEnd/>
              <a:tailEnd/>
            </a:ln>
          </p:spPr>
          <p:txBody>
            <a:bodyPr/>
            <a:lstStyle/>
            <a:p>
              <a:endParaRPr lang="en-US"/>
            </a:p>
          </p:txBody>
        </p:sp>
        <p:sp>
          <p:nvSpPr>
            <p:cNvPr id="43030" name="Line 16"/>
            <p:cNvSpPr>
              <a:spLocks noChangeShapeType="1"/>
            </p:cNvSpPr>
            <p:nvPr/>
          </p:nvSpPr>
          <p:spPr bwMode="auto">
            <a:xfrm flipV="1">
              <a:off x="1904" y="2327"/>
              <a:ext cx="0" cy="315"/>
            </a:xfrm>
            <a:prstGeom prst="line">
              <a:avLst/>
            </a:prstGeom>
            <a:noFill/>
            <a:ln w="38100">
              <a:solidFill>
                <a:schemeClr val="tx1"/>
              </a:solidFill>
              <a:round/>
              <a:headEnd/>
              <a:tailEnd/>
            </a:ln>
          </p:spPr>
          <p:txBody>
            <a:bodyPr/>
            <a:lstStyle/>
            <a:p>
              <a:endParaRPr lang="en-US"/>
            </a:p>
          </p:txBody>
        </p:sp>
        <p:sp>
          <p:nvSpPr>
            <p:cNvPr id="43031" name="Line 17"/>
            <p:cNvSpPr>
              <a:spLocks noChangeShapeType="1"/>
            </p:cNvSpPr>
            <p:nvPr/>
          </p:nvSpPr>
          <p:spPr bwMode="auto">
            <a:xfrm flipV="1">
              <a:off x="696" y="2319"/>
              <a:ext cx="0" cy="323"/>
            </a:xfrm>
            <a:prstGeom prst="line">
              <a:avLst/>
            </a:prstGeom>
            <a:noFill/>
            <a:ln w="38100">
              <a:solidFill>
                <a:schemeClr val="tx1"/>
              </a:solidFill>
              <a:round/>
              <a:headEnd/>
              <a:tailEnd/>
            </a:ln>
          </p:spPr>
          <p:txBody>
            <a:bodyPr/>
            <a:lstStyle/>
            <a:p>
              <a:endParaRPr lang="en-US"/>
            </a:p>
          </p:txBody>
        </p:sp>
        <p:sp>
          <p:nvSpPr>
            <p:cNvPr id="43032" name="Line 18"/>
            <p:cNvSpPr>
              <a:spLocks noChangeShapeType="1"/>
            </p:cNvSpPr>
            <p:nvPr/>
          </p:nvSpPr>
          <p:spPr bwMode="auto">
            <a:xfrm>
              <a:off x="697" y="2642"/>
              <a:ext cx="1213" cy="0"/>
            </a:xfrm>
            <a:prstGeom prst="line">
              <a:avLst/>
            </a:prstGeom>
            <a:noFill/>
            <a:ln w="38100">
              <a:solidFill>
                <a:schemeClr val="tx1"/>
              </a:solidFill>
              <a:round/>
              <a:headEnd/>
              <a:tailEnd/>
            </a:ln>
          </p:spPr>
          <p:txBody>
            <a:bodyPr/>
            <a:lstStyle/>
            <a:p>
              <a:endParaRPr lang="en-US"/>
            </a:p>
          </p:txBody>
        </p:sp>
        <p:sp>
          <p:nvSpPr>
            <p:cNvPr id="43033" name="AutoShape 19"/>
            <p:cNvSpPr>
              <a:spLocks noChangeArrowheads="1"/>
            </p:cNvSpPr>
            <p:nvPr/>
          </p:nvSpPr>
          <p:spPr bwMode="auto">
            <a:xfrm>
              <a:off x="132" y="1088"/>
              <a:ext cx="1090" cy="1258"/>
            </a:xfrm>
            <a:prstGeom prst="roundRect">
              <a:avLst>
                <a:gd name="adj" fmla="val 16667"/>
              </a:avLst>
            </a:prstGeom>
            <a:solidFill>
              <a:srgbClr val="CCFFCC"/>
            </a:solidFill>
            <a:ln w="9525" algn="ctr">
              <a:solidFill>
                <a:schemeClr val="tx1"/>
              </a:solidFill>
              <a:round/>
              <a:headEnd/>
              <a:tailEnd/>
            </a:ln>
          </p:spPr>
          <p:txBody>
            <a:bodyPr wrap="none" anchor="ctr"/>
            <a:lstStyle/>
            <a:p>
              <a:pPr eaLnBrk="1" hangingPunct="1">
                <a:lnSpc>
                  <a:spcPct val="85000"/>
                </a:lnSpc>
                <a:spcBef>
                  <a:spcPct val="50000"/>
                </a:spcBef>
              </a:pPr>
              <a:endParaRPr lang="en-US" sz="1800" b="0"/>
            </a:p>
          </p:txBody>
        </p:sp>
        <p:sp>
          <p:nvSpPr>
            <p:cNvPr id="43034" name="Rectangle 20"/>
            <p:cNvSpPr>
              <a:spLocks noChangeArrowheads="1"/>
            </p:cNvSpPr>
            <p:nvPr/>
          </p:nvSpPr>
          <p:spPr bwMode="auto">
            <a:xfrm>
              <a:off x="245" y="1183"/>
              <a:ext cx="865" cy="189"/>
            </a:xfrm>
            <a:prstGeom prst="rect">
              <a:avLst/>
            </a:prstGeom>
            <a:solidFill>
              <a:srgbClr val="336699"/>
            </a:solidFill>
            <a:ln w="9525">
              <a:solidFill>
                <a:schemeClr val="tx1"/>
              </a:solidFill>
              <a:miter lim="800000"/>
              <a:headEnd/>
              <a:tailEnd/>
            </a:ln>
          </p:spPr>
          <p:txBody>
            <a:bodyPr wrap="none" anchor="ctr"/>
            <a:lstStyle/>
            <a:p>
              <a:r>
                <a:rPr lang="en-US" sz="1000">
                  <a:solidFill>
                    <a:schemeClr val="bg1"/>
                  </a:solidFill>
                </a:rPr>
                <a:t>Sensor 1</a:t>
              </a:r>
            </a:p>
          </p:txBody>
        </p:sp>
        <p:sp>
          <p:nvSpPr>
            <p:cNvPr id="43035" name="Rectangle 21"/>
            <p:cNvSpPr>
              <a:spLocks noChangeArrowheads="1"/>
            </p:cNvSpPr>
            <p:nvPr/>
          </p:nvSpPr>
          <p:spPr bwMode="auto">
            <a:xfrm>
              <a:off x="245" y="1465"/>
              <a:ext cx="865" cy="188"/>
            </a:xfrm>
            <a:prstGeom prst="rect">
              <a:avLst/>
            </a:prstGeom>
            <a:solidFill>
              <a:srgbClr val="336699"/>
            </a:solidFill>
            <a:ln w="9525">
              <a:solidFill>
                <a:schemeClr val="tx1"/>
              </a:solidFill>
              <a:miter lim="800000"/>
              <a:headEnd/>
              <a:tailEnd/>
            </a:ln>
          </p:spPr>
          <p:txBody>
            <a:bodyPr wrap="none" anchor="ctr"/>
            <a:lstStyle/>
            <a:p>
              <a:r>
                <a:rPr lang="en-US" sz="1000">
                  <a:solidFill>
                    <a:schemeClr val="bg1"/>
                  </a:solidFill>
                </a:rPr>
                <a:t>Sensor 2</a:t>
              </a:r>
            </a:p>
          </p:txBody>
        </p:sp>
        <p:sp>
          <p:nvSpPr>
            <p:cNvPr id="43036" name="Rectangle 22"/>
            <p:cNvSpPr>
              <a:spLocks noChangeArrowheads="1"/>
            </p:cNvSpPr>
            <p:nvPr/>
          </p:nvSpPr>
          <p:spPr bwMode="auto">
            <a:xfrm>
              <a:off x="245" y="1749"/>
              <a:ext cx="865" cy="189"/>
            </a:xfrm>
            <a:prstGeom prst="rect">
              <a:avLst/>
            </a:prstGeom>
            <a:solidFill>
              <a:srgbClr val="336699"/>
            </a:solidFill>
            <a:ln w="9525">
              <a:solidFill>
                <a:schemeClr val="tx1"/>
              </a:solidFill>
              <a:miter lim="800000"/>
              <a:headEnd/>
              <a:tailEnd/>
            </a:ln>
          </p:spPr>
          <p:txBody>
            <a:bodyPr wrap="none" anchor="ctr"/>
            <a:lstStyle/>
            <a:p>
              <a:r>
                <a:rPr lang="en-US" sz="1000">
                  <a:solidFill>
                    <a:schemeClr val="bg1"/>
                  </a:solidFill>
                </a:rPr>
                <a:t>Sensor 3</a:t>
              </a:r>
            </a:p>
          </p:txBody>
        </p:sp>
        <p:sp>
          <p:nvSpPr>
            <p:cNvPr id="43037" name="Rectangle 23"/>
            <p:cNvSpPr>
              <a:spLocks noChangeArrowheads="1"/>
            </p:cNvSpPr>
            <p:nvPr/>
          </p:nvSpPr>
          <p:spPr bwMode="auto">
            <a:xfrm>
              <a:off x="245" y="2051"/>
              <a:ext cx="865" cy="188"/>
            </a:xfrm>
            <a:prstGeom prst="rect">
              <a:avLst/>
            </a:prstGeom>
            <a:solidFill>
              <a:srgbClr val="336699"/>
            </a:solidFill>
            <a:ln w="9525">
              <a:solidFill>
                <a:schemeClr val="tx1"/>
              </a:solidFill>
              <a:miter lim="800000"/>
              <a:headEnd/>
              <a:tailEnd/>
            </a:ln>
          </p:spPr>
          <p:txBody>
            <a:bodyPr wrap="none" anchor="ctr"/>
            <a:lstStyle/>
            <a:p>
              <a:r>
                <a:rPr lang="en-US" sz="1000">
                  <a:solidFill>
                    <a:schemeClr val="bg1"/>
                  </a:solidFill>
                </a:rPr>
                <a:t>Sensor 4</a:t>
              </a:r>
            </a:p>
          </p:txBody>
        </p:sp>
        <p:sp>
          <p:nvSpPr>
            <p:cNvPr id="43038" name="AutoShape 24"/>
            <p:cNvSpPr>
              <a:spLocks noChangeArrowheads="1"/>
            </p:cNvSpPr>
            <p:nvPr/>
          </p:nvSpPr>
          <p:spPr bwMode="auto">
            <a:xfrm>
              <a:off x="3053" y="863"/>
              <a:ext cx="1034" cy="1437"/>
            </a:xfrm>
            <a:prstGeom prst="roundRect">
              <a:avLst>
                <a:gd name="adj" fmla="val 16667"/>
              </a:avLst>
            </a:prstGeom>
            <a:solidFill>
              <a:srgbClr val="FFCCCC"/>
            </a:solidFill>
            <a:ln w="9525" algn="ctr">
              <a:solidFill>
                <a:schemeClr val="tx1"/>
              </a:solidFill>
              <a:round/>
              <a:headEnd/>
              <a:tailEnd/>
            </a:ln>
          </p:spPr>
          <p:txBody>
            <a:bodyPr wrap="none" anchor="ctr"/>
            <a:lstStyle/>
            <a:p>
              <a:endParaRPr lang="en-US" sz="1000" b="0"/>
            </a:p>
            <a:p>
              <a:endParaRPr lang="en-US" sz="1000" b="0"/>
            </a:p>
          </p:txBody>
        </p:sp>
        <p:sp>
          <p:nvSpPr>
            <p:cNvPr id="43039" name="Rectangle 25"/>
            <p:cNvSpPr>
              <a:spLocks noChangeArrowheads="1"/>
            </p:cNvSpPr>
            <p:nvPr/>
          </p:nvSpPr>
          <p:spPr bwMode="auto">
            <a:xfrm>
              <a:off x="1550" y="1696"/>
              <a:ext cx="37" cy="35"/>
            </a:xfrm>
            <a:prstGeom prst="rect">
              <a:avLst/>
            </a:prstGeom>
            <a:solidFill>
              <a:schemeClr val="accent1"/>
            </a:solidFill>
            <a:ln w="9525">
              <a:solidFill>
                <a:schemeClr val="tx1"/>
              </a:solidFill>
              <a:miter lim="800000"/>
              <a:headEnd/>
              <a:tailEnd/>
            </a:ln>
          </p:spPr>
          <p:txBody>
            <a:bodyPr wrap="none" anchor="ctr"/>
            <a:lstStyle/>
            <a:p>
              <a:pPr eaLnBrk="1" hangingPunct="1">
                <a:lnSpc>
                  <a:spcPct val="85000"/>
                </a:lnSpc>
                <a:spcBef>
                  <a:spcPct val="50000"/>
                </a:spcBef>
              </a:pPr>
              <a:endParaRPr lang="en-US" sz="1800" b="0"/>
            </a:p>
          </p:txBody>
        </p:sp>
        <p:sp>
          <p:nvSpPr>
            <p:cNvPr id="43040" name="Text Box 26"/>
            <p:cNvSpPr txBox="1">
              <a:spLocks noChangeArrowheads="1"/>
            </p:cNvSpPr>
            <p:nvPr/>
          </p:nvSpPr>
          <p:spPr bwMode="auto">
            <a:xfrm>
              <a:off x="1677" y="602"/>
              <a:ext cx="968" cy="333"/>
            </a:xfrm>
            <a:prstGeom prst="rect">
              <a:avLst/>
            </a:prstGeom>
            <a:noFill/>
            <a:ln w="9525">
              <a:noFill/>
              <a:miter lim="800000"/>
              <a:headEnd/>
              <a:tailEnd/>
            </a:ln>
          </p:spPr>
          <p:txBody>
            <a:bodyPr wrap="none">
              <a:spAutoFit/>
            </a:bodyPr>
            <a:lstStyle/>
            <a:p>
              <a:r>
                <a:rPr lang="en-US" sz="1000"/>
                <a:t>Payload Processor</a:t>
              </a:r>
            </a:p>
            <a:p>
              <a:r>
                <a:rPr lang="en-US" sz="1000"/>
                <a:t>(Linux Node)</a:t>
              </a:r>
            </a:p>
          </p:txBody>
        </p:sp>
        <p:sp>
          <p:nvSpPr>
            <p:cNvPr id="43041" name="Line 27"/>
            <p:cNvSpPr>
              <a:spLocks noChangeShapeType="1"/>
            </p:cNvSpPr>
            <p:nvPr/>
          </p:nvSpPr>
          <p:spPr bwMode="auto">
            <a:xfrm>
              <a:off x="1863" y="1085"/>
              <a:ext cx="0" cy="518"/>
            </a:xfrm>
            <a:prstGeom prst="line">
              <a:avLst/>
            </a:prstGeom>
            <a:noFill/>
            <a:ln w="38100">
              <a:solidFill>
                <a:schemeClr val="tx1"/>
              </a:solidFill>
              <a:round/>
              <a:headEnd/>
              <a:tailEnd/>
            </a:ln>
          </p:spPr>
          <p:txBody>
            <a:bodyPr/>
            <a:lstStyle/>
            <a:p>
              <a:endParaRPr lang="en-US"/>
            </a:p>
          </p:txBody>
        </p:sp>
        <p:sp>
          <p:nvSpPr>
            <p:cNvPr id="43042" name="Line 28"/>
            <p:cNvSpPr>
              <a:spLocks noChangeShapeType="1"/>
            </p:cNvSpPr>
            <p:nvPr/>
          </p:nvSpPr>
          <p:spPr bwMode="auto">
            <a:xfrm>
              <a:off x="1863" y="1347"/>
              <a:ext cx="142" cy="0"/>
            </a:xfrm>
            <a:prstGeom prst="line">
              <a:avLst/>
            </a:prstGeom>
            <a:noFill/>
            <a:ln w="38100">
              <a:solidFill>
                <a:schemeClr val="tx1"/>
              </a:solidFill>
              <a:round/>
              <a:headEnd/>
              <a:tailEnd type="triangle" w="med" len="med"/>
            </a:ln>
          </p:spPr>
          <p:txBody>
            <a:bodyPr/>
            <a:lstStyle/>
            <a:p>
              <a:endParaRPr lang="en-US"/>
            </a:p>
          </p:txBody>
        </p:sp>
        <p:sp>
          <p:nvSpPr>
            <p:cNvPr id="43043" name="Line 29"/>
            <p:cNvSpPr>
              <a:spLocks noChangeShapeType="1"/>
            </p:cNvSpPr>
            <p:nvPr/>
          </p:nvSpPr>
          <p:spPr bwMode="auto">
            <a:xfrm flipH="1">
              <a:off x="1730" y="1482"/>
              <a:ext cx="120" cy="0"/>
            </a:xfrm>
            <a:prstGeom prst="line">
              <a:avLst/>
            </a:prstGeom>
            <a:noFill/>
            <a:ln w="38100">
              <a:solidFill>
                <a:schemeClr val="tx1"/>
              </a:solidFill>
              <a:round/>
              <a:headEnd/>
              <a:tailEnd type="triangle" w="med" len="med"/>
            </a:ln>
          </p:spPr>
          <p:txBody>
            <a:bodyPr/>
            <a:lstStyle/>
            <a:p>
              <a:endParaRPr lang="en-US"/>
            </a:p>
          </p:txBody>
        </p:sp>
        <p:sp>
          <p:nvSpPr>
            <p:cNvPr id="43044" name="Line 30"/>
            <p:cNvSpPr>
              <a:spLocks noChangeShapeType="1"/>
            </p:cNvSpPr>
            <p:nvPr/>
          </p:nvSpPr>
          <p:spPr bwMode="auto">
            <a:xfrm flipH="1">
              <a:off x="1728" y="1603"/>
              <a:ext cx="135" cy="0"/>
            </a:xfrm>
            <a:prstGeom prst="line">
              <a:avLst/>
            </a:prstGeom>
            <a:noFill/>
            <a:ln w="38100">
              <a:solidFill>
                <a:schemeClr val="tx1"/>
              </a:solidFill>
              <a:round/>
              <a:headEnd/>
              <a:tailEnd type="triangle" w="med" len="med"/>
            </a:ln>
          </p:spPr>
          <p:txBody>
            <a:bodyPr/>
            <a:lstStyle/>
            <a:p>
              <a:endParaRPr lang="en-US"/>
            </a:p>
          </p:txBody>
        </p:sp>
        <p:sp>
          <p:nvSpPr>
            <p:cNvPr id="43045" name="Line 31"/>
            <p:cNvSpPr>
              <a:spLocks noChangeShapeType="1"/>
            </p:cNvSpPr>
            <p:nvPr/>
          </p:nvSpPr>
          <p:spPr bwMode="auto">
            <a:xfrm flipV="1">
              <a:off x="2365" y="1384"/>
              <a:ext cx="113" cy="24"/>
            </a:xfrm>
            <a:prstGeom prst="line">
              <a:avLst/>
            </a:prstGeom>
            <a:noFill/>
            <a:ln w="38100">
              <a:solidFill>
                <a:schemeClr val="tx1"/>
              </a:solidFill>
              <a:round/>
              <a:headEnd/>
              <a:tailEnd/>
            </a:ln>
          </p:spPr>
          <p:txBody>
            <a:bodyPr/>
            <a:lstStyle/>
            <a:p>
              <a:endParaRPr lang="en-US"/>
            </a:p>
          </p:txBody>
        </p:sp>
        <p:sp>
          <p:nvSpPr>
            <p:cNvPr id="43046" name="Line 32"/>
            <p:cNvSpPr>
              <a:spLocks noChangeShapeType="1"/>
            </p:cNvSpPr>
            <p:nvPr/>
          </p:nvSpPr>
          <p:spPr bwMode="auto">
            <a:xfrm>
              <a:off x="2308" y="996"/>
              <a:ext cx="170" cy="49"/>
            </a:xfrm>
            <a:prstGeom prst="line">
              <a:avLst/>
            </a:prstGeom>
            <a:noFill/>
            <a:ln w="38100">
              <a:solidFill>
                <a:schemeClr val="tx1"/>
              </a:solidFill>
              <a:round/>
              <a:headEnd/>
              <a:tailEnd/>
            </a:ln>
          </p:spPr>
          <p:txBody>
            <a:bodyPr/>
            <a:lstStyle/>
            <a:p>
              <a:endParaRPr lang="en-US"/>
            </a:p>
          </p:txBody>
        </p:sp>
        <p:sp>
          <p:nvSpPr>
            <p:cNvPr id="43047" name="AutoShape 33"/>
            <p:cNvSpPr>
              <a:spLocks noChangeArrowheads="1"/>
            </p:cNvSpPr>
            <p:nvPr/>
          </p:nvSpPr>
          <p:spPr bwMode="auto">
            <a:xfrm>
              <a:off x="1373" y="980"/>
              <a:ext cx="363" cy="292"/>
            </a:xfrm>
            <a:prstGeom prst="roundRect">
              <a:avLst>
                <a:gd name="adj" fmla="val 16667"/>
              </a:avLst>
            </a:prstGeom>
            <a:solidFill>
              <a:srgbClr val="FFCCCC"/>
            </a:solidFill>
            <a:ln w="9525" algn="ctr">
              <a:solidFill>
                <a:schemeClr val="tx1"/>
              </a:solidFill>
              <a:round/>
              <a:headEnd/>
              <a:tailEnd/>
            </a:ln>
          </p:spPr>
          <p:txBody>
            <a:bodyPr wrap="none" anchor="ctr"/>
            <a:lstStyle/>
            <a:p>
              <a:r>
                <a:rPr lang="en-US" sz="1000"/>
                <a:t>Gizmo</a:t>
              </a:r>
            </a:p>
            <a:p>
              <a:r>
                <a:rPr lang="en-US" sz="1000"/>
                <a:t>Agent</a:t>
              </a:r>
            </a:p>
          </p:txBody>
        </p:sp>
        <p:sp>
          <p:nvSpPr>
            <p:cNvPr id="43048" name="AutoShape 34"/>
            <p:cNvSpPr>
              <a:spLocks noChangeArrowheads="1"/>
            </p:cNvSpPr>
            <p:nvPr/>
          </p:nvSpPr>
          <p:spPr bwMode="auto">
            <a:xfrm>
              <a:off x="1366" y="1138"/>
              <a:ext cx="363" cy="292"/>
            </a:xfrm>
            <a:prstGeom prst="roundRect">
              <a:avLst>
                <a:gd name="adj" fmla="val 16667"/>
              </a:avLst>
            </a:prstGeom>
            <a:solidFill>
              <a:srgbClr val="FFCCCC"/>
            </a:solidFill>
            <a:ln w="9525" algn="ctr">
              <a:solidFill>
                <a:schemeClr val="tx1"/>
              </a:solidFill>
              <a:round/>
              <a:headEnd/>
              <a:tailEnd/>
            </a:ln>
          </p:spPr>
          <p:txBody>
            <a:bodyPr wrap="none" anchor="ctr"/>
            <a:lstStyle/>
            <a:p>
              <a:r>
                <a:rPr lang="en-US" sz="1000"/>
                <a:t>Gizmo</a:t>
              </a:r>
            </a:p>
            <a:p>
              <a:r>
                <a:rPr lang="en-US" sz="1000"/>
                <a:t>Agent</a:t>
              </a:r>
            </a:p>
          </p:txBody>
        </p:sp>
        <p:sp>
          <p:nvSpPr>
            <p:cNvPr id="43049" name="AutoShape 35"/>
            <p:cNvSpPr>
              <a:spLocks noChangeArrowheads="1"/>
            </p:cNvSpPr>
            <p:nvPr/>
          </p:nvSpPr>
          <p:spPr bwMode="auto">
            <a:xfrm>
              <a:off x="1361" y="1300"/>
              <a:ext cx="363" cy="292"/>
            </a:xfrm>
            <a:prstGeom prst="roundRect">
              <a:avLst>
                <a:gd name="adj" fmla="val 16667"/>
              </a:avLst>
            </a:prstGeom>
            <a:solidFill>
              <a:srgbClr val="FFCCCC"/>
            </a:solidFill>
            <a:ln w="9525" algn="ctr">
              <a:solidFill>
                <a:schemeClr val="tx1"/>
              </a:solidFill>
              <a:round/>
              <a:headEnd/>
              <a:tailEnd/>
            </a:ln>
          </p:spPr>
          <p:txBody>
            <a:bodyPr wrap="none" anchor="ctr"/>
            <a:lstStyle/>
            <a:p>
              <a:r>
                <a:rPr lang="en-US" sz="1000"/>
                <a:t>Gizmo</a:t>
              </a:r>
            </a:p>
            <a:p>
              <a:r>
                <a:rPr lang="en-US" sz="1000"/>
                <a:t>Agent</a:t>
              </a:r>
            </a:p>
          </p:txBody>
        </p:sp>
        <p:sp>
          <p:nvSpPr>
            <p:cNvPr id="43050" name="AutoShape 36"/>
            <p:cNvSpPr>
              <a:spLocks noChangeArrowheads="1"/>
            </p:cNvSpPr>
            <p:nvPr/>
          </p:nvSpPr>
          <p:spPr bwMode="auto">
            <a:xfrm>
              <a:off x="1362" y="1450"/>
              <a:ext cx="363" cy="292"/>
            </a:xfrm>
            <a:prstGeom prst="roundRect">
              <a:avLst>
                <a:gd name="adj" fmla="val 16667"/>
              </a:avLst>
            </a:prstGeom>
            <a:solidFill>
              <a:srgbClr val="FFCCCC"/>
            </a:solidFill>
            <a:ln w="9525" algn="ctr">
              <a:solidFill>
                <a:schemeClr val="tx1"/>
              </a:solidFill>
              <a:round/>
              <a:headEnd/>
              <a:tailEnd/>
            </a:ln>
          </p:spPr>
          <p:txBody>
            <a:bodyPr wrap="none" anchor="ctr"/>
            <a:lstStyle/>
            <a:p>
              <a:r>
                <a:rPr lang="en-US" sz="1000"/>
                <a:t>Gizmo</a:t>
              </a:r>
            </a:p>
            <a:p>
              <a:r>
                <a:rPr lang="en-US" sz="1000"/>
                <a:t>Agent</a:t>
              </a:r>
            </a:p>
          </p:txBody>
        </p:sp>
        <p:sp>
          <p:nvSpPr>
            <p:cNvPr id="43051" name="AutoShape 37"/>
            <p:cNvSpPr>
              <a:spLocks noChangeArrowheads="1"/>
            </p:cNvSpPr>
            <p:nvPr/>
          </p:nvSpPr>
          <p:spPr bwMode="auto">
            <a:xfrm>
              <a:off x="2411" y="992"/>
              <a:ext cx="487" cy="256"/>
            </a:xfrm>
            <a:prstGeom prst="roundRect">
              <a:avLst>
                <a:gd name="adj" fmla="val 16667"/>
              </a:avLst>
            </a:prstGeom>
            <a:solidFill>
              <a:srgbClr val="FFFF99"/>
            </a:solidFill>
            <a:ln w="9525" algn="ctr">
              <a:solidFill>
                <a:schemeClr val="tx1"/>
              </a:solidFill>
              <a:round/>
              <a:headEnd/>
              <a:tailEnd/>
            </a:ln>
          </p:spPr>
          <p:txBody>
            <a:bodyPr wrap="none" anchor="ctr"/>
            <a:lstStyle/>
            <a:p>
              <a:r>
                <a:rPr lang="en-US" sz="1000"/>
                <a:t>Algorithm</a:t>
              </a:r>
            </a:p>
          </p:txBody>
        </p:sp>
        <p:sp>
          <p:nvSpPr>
            <p:cNvPr id="43052" name="AutoShape 38"/>
            <p:cNvSpPr>
              <a:spLocks noChangeArrowheads="1"/>
            </p:cNvSpPr>
            <p:nvPr/>
          </p:nvSpPr>
          <p:spPr bwMode="auto">
            <a:xfrm>
              <a:off x="2436" y="1301"/>
              <a:ext cx="487" cy="256"/>
            </a:xfrm>
            <a:prstGeom prst="roundRect">
              <a:avLst>
                <a:gd name="adj" fmla="val 16667"/>
              </a:avLst>
            </a:prstGeom>
            <a:solidFill>
              <a:srgbClr val="FFFF99"/>
            </a:solidFill>
            <a:ln w="9525" algn="ctr">
              <a:solidFill>
                <a:schemeClr val="tx1"/>
              </a:solidFill>
              <a:round/>
              <a:headEnd/>
              <a:tailEnd/>
            </a:ln>
          </p:spPr>
          <p:txBody>
            <a:bodyPr wrap="none" anchor="ctr"/>
            <a:lstStyle/>
            <a:p>
              <a:r>
                <a:rPr lang="en-US" sz="1000"/>
                <a:t>Algorithm</a:t>
              </a:r>
            </a:p>
          </p:txBody>
        </p:sp>
        <p:sp>
          <p:nvSpPr>
            <p:cNvPr id="43053" name="AutoShape 39"/>
            <p:cNvSpPr>
              <a:spLocks noChangeArrowheads="1"/>
            </p:cNvSpPr>
            <p:nvPr/>
          </p:nvSpPr>
          <p:spPr bwMode="auto">
            <a:xfrm>
              <a:off x="1973" y="1734"/>
              <a:ext cx="381" cy="539"/>
            </a:xfrm>
            <a:prstGeom prst="roundRect">
              <a:avLst>
                <a:gd name="adj" fmla="val 16667"/>
              </a:avLst>
            </a:prstGeom>
            <a:solidFill>
              <a:srgbClr val="FF7C80"/>
            </a:solidFill>
            <a:ln w="9525" algn="ctr">
              <a:solidFill>
                <a:schemeClr val="tx1"/>
              </a:solidFill>
              <a:round/>
              <a:headEnd/>
              <a:tailEnd/>
            </a:ln>
          </p:spPr>
          <p:txBody>
            <a:bodyPr wrap="none" anchor="ctr"/>
            <a:lstStyle/>
            <a:p>
              <a:r>
                <a:rPr lang="en-US" sz="1000"/>
                <a:t>Exec</a:t>
              </a:r>
            </a:p>
            <a:p>
              <a:r>
                <a:rPr lang="en-US" sz="1000"/>
                <a:t>Agent</a:t>
              </a:r>
            </a:p>
          </p:txBody>
        </p:sp>
        <p:sp>
          <p:nvSpPr>
            <p:cNvPr id="43054" name="AutoShape 40"/>
            <p:cNvSpPr>
              <a:spLocks noChangeArrowheads="1"/>
            </p:cNvSpPr>
            <p:nvPr/>
          </p:nvSpPr>
          <p:spPr bwMode="auto">
            <a:xfrm>
              <a:off x="2526" y="1744"/>
              <a:ext cx="336" cy="522"/>
            </a:xfrm>
            <a:prstGeom prst="roundRect">
              <a:avLst>
                <a:gd name="adj" fmla="val 16667"/>
              </a:avLst>
            </a:prstGeom>
            <a:solidFill>
              <a:srgbClr val="66CCFF"/>
            </a:solidFill>
            <a:ln w="9525" algn="ctr">
              <a:solidFill>
                <a:schemeClr val="tx1"/>
              </a:solidFill>
              <a:round/>
              <a:headEnd/>
              <a:tailEnd/>
            </a:ln>
          </p:spPr>
          <p:txBody>
            <a:bodyPr wrap="none" anchor="ctr"/>
            <a:lstStyle/>
            <a:p>
              <a:r>
                <a:rPr lang="en-US" sz="1000"/>
                <a:t>Comm</a:t>
              </a:r>
            </a:p>
            <a:p>
              <a:r>
                <a:rPr lang="en-US" sz="1000"/>
                <a:t>Agent</a:t>
              </a:r>
            </a:p>
          </p:txBody>
        </p:sp>
        <p:sp>
          <p:nvSpPr>
            <p:cNvPr id="43055" name="Line 41"/>
            <p:cNvSpPr>
              <a:spLocks noChangeShapeType="1"/>
            </p:cNvSpPr>
            <p:nvPr/>
          </p:nvSpPr>
          <p:spPr bwMode="auto">
            <a:xfrm flipH="1">
              <a:off x="1740" y="1278"/>
              <a:ext cx="120" cy="0"/>
            </a:xfrm>
            <a:prstGeom prst="line">
              <a:avLst/>
            </a:prstGeom>
            <a:noFill/>
            <a:ln w="38100">
              <a:solidFill>
                <a:schemeClr val="tx1"/>
              </a:solidFill>
              <a:round/>
              <a:headEnd/>
              <a:tailEnd type="triangle" w="med" len="med"/>
            </a:ln>
          </p:spPr>
          <p:txBody>
            <a:bodyPr/>
            <a:lstStyle/>
            <a:p>
              <a:endParaRPr lang="en-US"/>
            </a:p>
          </p:txBody>
        </p:sp>
        <p:sp>
          <p:nvSpPr>
            <p:cNvPr id="43056" name="AutoShape 42"/>
            <p:cNvSpPr>
              <a:spLocks noChangeArrowheads="1"/>
            </p:cNvSpPr>
            <p:nvPr/>
          </p:nvSpPr>
          <p:spPr bwMode="auto">
            <a:xfrm>
              <a:off x="2005" y="919"/>
              <a:ext cx="363" cy="646"/>
            </a:xfrm>
            <a:prstGeom prst="roundRect">
              <a:avLst>
                <a:gd name="adj" fmla="val 16667"/>
              </a:avLst>
            </a:prstGeom>
            <a:solidFill>
              <a:srgbClr val="CCFFCC"/>
            </a:solidFill>
            <a:ln w="9525" algn="ctr">
              <a:solidFill>
                <a:schemeClr val="tx1"/>
              </a:solidFill>
              <a:round/>
              <a:headEnd/>
              <a:tailEnd/>
            </a:ln>
          </p:spPr>
          <p:txBody>
            <a:bodyPr wrap="none" anchor="ctr"/>
            <a:lstStyle/>
            <a:p>
              <a:r>
                <a:rPr lang="en-US" sz="1000"/>
                <a:t>Science</a:t>
              </a:r>
            </a:p>
            <a:p>
              <a:r>
                <a:rPr lang="en-US" sz="1000"/>
                <a:t>Agent</a:t>
              </a:r>
            </a:p>
          </p:txBody>
        </p:sp>
        <p:sp>
          <p:nvSpPr>
            <p:cNvPr id="43057" name="Line 43"/>
            <p:cNvSpPr>
              <a:spLocks noChangeShapeType="1"/>
            </p:cNvSpPr>
            <p:nvPr/>
          </p:nvSpPr>
          <p:spPr bwMode="auto">
            <a:xfrm flipH="1">
              <a:off x="1740" y="1086"/>
              <a:ext cx="120" cy="0"/>
            </a:xfrm>
            <a:prstGeom prst="line">
              <a:avLst/>
            </a:prstGeom>
            <a:noFill/>
            <a:ln w="38100">
              <a:solidFill>
                <a:schemeClr val="tx1"/>
              </a:solidFill>
              <a:round/>
              <a:headEnd/>
              <a:tailEnd type="triangle" w="med" len="med"/>
            </a:ln>
          </p:spPr>
          <p:txBody>
            <a:bodyPr/>
            <a:lstStyle/>
            <a:p>
              <a:endParaRPr lang="en-US"/>
            </a:p>
          </p:txBody>
        </p:sp>
        <p:sp>
          <p:nvSpPr>
            <p:cNvPr id="43058" name="AutoShape 44"/>
            <p:cNvSpPr>
              <a:spLocks noChangeArrowheads="1"/>
            </p:cNvSpPr>
            <p:nvPr/>
          </p:nvSpPr>
          <p:spPr bwMode="auto">
            <a:xfrm>
              <a:off x="3659" y="1692"/>
              <a:ext cx="349" cy="539"/>
            </a:xfrm>
            <a:prstGeom prst="roundRect">
              <a:avLst>
                <a:gd name="adj" fmla="val 16667"/>
              </a:avLst>
            </a:prstGeom>
            <a:solidFill>
              <a:srgbClr val="FF7C80"/>
            </a:solidFill>
            <a:ln w="9525" algn="ctr">
              <a:solidFill>
                <a:schemeClr val="tx1"/>
              </a:solidFill>
              <a:round/>
              <a:headEnd/>
              <a:tailEnd/>
            </a:ln>
          </p:spPr>
          <p:txBody>
            <a:bodyPr wrap="none" anchor="ctr"/>
            <a:lstStyle/>
            <a:p>
              <a:r>
                <a:rPr lang="en-US" sz="1000"/>
                <a:t>Exec</a:t>
              </a:r>
            </a:p>
            <a:p>
              <a:r>
                <a:rPr lang="en-US" sz="1000"/>
                <a:t>Agent</a:t>
              </a:r>
            </a:p>
          </p:txBody>
        </p:sp>
        <p:sp>
          <p:nvSpPr>
            <p:cNvPr id="43059" name="AutoShape 45"/>
            <p:cNvSpPr>
              <a:spLocks noChangeArrowheads="1"/>
            </p:cNvSpPr>
            <p:nvPr/>
          </p:nvSpPr>
          <p:spPr bwMode="auto">
            <a:xfrm>
              <a:off x="3672" y="1000"/>
              <a:ext cx="336" cy="522"/>
            </a:xfrm>
            <a:prstGeom prst="roundRect">
              <a:avLst>
                <a:gd name="adj" fmla="val 16667"/>
              </a:avLst>
            </a:prstGeom>
            <a:solidFill>
              <a:srgbClr val="66CCFF"/>
            </a:solidFill>
            <a:ln w="9525" algn="ctr">
              <a:solidFill>
                <a:schemeClr val="tx1"/>
              </a:solidFill>
              <a:round/>
              <a:headEnd/>
              <a:tailEnd/>
            </a:ln>
          </p:spPr>
          <p:txBody>
            <a:bodyPr wrap="none" anchor="ctr"/>
            <a:lstStyle/>
            <a:p>
              <a:r>
                <a:rPr lang="en-US" sz="1000"/>
                <a:t>Comm</a:t>
              </a:r>
            </a:p>
            <a:p>
              <a:r>
                <a:rPr lang="en-US" sz="1000"/>
                <a:t>Agent</a:t>
              </a:r>
            </a:p>
          </p:txBody>
        </p:sp>
        <p:sp>
          <p:nvSpPr>
            <p:cNvPr id="43060" name="AutoShape 46"/>
            <p:cNvSpPr>
              <a:spLocks noChangeArrowheads="1"/>
            </p:cNvSpPr>
            <p:nvPr/>
          </p:nvSpPr>
          <p:spPr bwMode="auto">
            <a:xfrm>
              <a:off x="3156" y="1330"/>
              <a:ext cx="336" cy="522"/>
            </a:xfrm>
            <a:prstGeom prst="roundRect">
              <a:avLst>
                <a:gd name="adj" fmla="val 16667"/>
              </a:avLst>
            </a:prstGeom>
            <a:solidFill>
              <a:srgbClr val="CC99FF"/>
            </a:solidFill>
            <a:ln w="9525" algn="ctr">
              <a:solidFill>
                <a:schemeClr val="tx1"/>
              </a:solidFill>
              <a:round/>
              <a:headEnd/>
              <a:tailEnd/>
            </a:ln>
          </p:spPr>
          <p:txBody>
            <a:bodyPr wrap="none" anchor="ctr"/>
            <a:lstStyle/>
            <a:p>
              <a:r>
                <a:rPr lang="en-US" sz="1000"/>
                <a:t>GNC</a:t>
              </a:r>
            </a:p>
            <a:p>
              <a:r>
                <a:rPr lang="en-US" sz="1000"/>
                <a:t>Agent</a:t>
              </a:r>
            </a:p>
          </p:txBody>
        </p:sp>
        <p:sp>
          <p:nvSpPr>
            <p:cNvPr id="43061" name="Line 47"/>
            <p:cNvSpPr>
              <a:spLocks noChangeShapeType="1"/>
            </p:cNvSpPr>
            <p:nvPr/>
          </p:nvSpPr>
          <p:spPr bwMode="auto">
            <a:xfrm rot="16200000" flipH="1">
              <a:off x="2091" y="1648"/>
              <a:ext cx="166" cy="0"/>
            </a:xfrm>
            <a:prstGeom prst="line">
              <a:avLst/>
            </a:prstGeom>
            <a:noFill/>
            <a:ln w="38100">
              <a:solidFill>
                <a:schemeClr val="tx1"/>
              </a:solidFill>
              <a:round/>
              <a:headEnd type="triangle" w="med" len="med"/>
              <a:tailEnd type="triangle" w="med" len="med"/>
            </a:ln>
          </p:spPr>
          <p:txBody>
            <a:bodyPr/>
            <a:lstStyle/>
            <a:p>
              <a:endParaRPr lang="en-US"/>
            </a:p>
          </p:txBody>
        </p:sp>
        <p:sp>
          <p:nvSpPr>
            <p:cNvPr id="43062" name="Line 48"/>
            <p:cNvSpPr>
              <a:spLocks noChangeShapeType="1"/>
            </p:cNvSpPr>
            <p:nvPr/>
          </p:nvSpPr>
          <p:spPr bwMode="auto">
            <a:xfrm flipH="1">
              <a:off x="2334" y="1987"/>
              <a:ext cx="192" cy="0"/>
            </a:xfrm>
            <a:prstGeom prst="line">
              <a:avLst/>
            </a:prstGeom>
            <a:noFill/>
            <a:ln w="38100">
              <a:solidFill>
                <a:schemeClr val="tx1"/>
              </a:solidFill>
              <a:round/>
              <a:headEnd type="triangle" w="med" len="med"/>
              <a:tailEnd type="triangle" w="med" len="med"/>
            </a:ln>
          </p:spPr>
          <p:txBody>
            <a:bodyPr/>
            <a:lstStyle/>
            <a:p>
              <a:endParaRPr lang="en-US"/>
            </a:p>
          </p:txBody>
        </p:sp>
        <p:sp>
          <p:nvSpPr>
            <p:cNvPr id="43063" name="Line 49"/>
            <p:cNvSpPr>
              <a:spLocks noChangeShapeType="1"/>
            </p:cNvSpPr>
            <p:nvPr/>
          </p:nvSpPr>
          <p:spPr bwMode="auto">
            <a:xfrm>
              <a:off x="2308" y="1565"/>
              <a:ext cx="218" cy="184"/>
            </a:xfrm>
            <a:prstGeom prst="line">
              <a:avLst/>
            </a:prstGeom>
            <a:noFill/>
            <a:ln w="38100">
              <a:solidFill>
                <a:schemeClr val="tx1"/>
              </a:solidFill>
              <a:round/>
              <a:headEnd/>
              <a:tailEnd type="triangle" w="med" len="med"/>
            </a:ln>
          </p:spPr>
          <p:txBody>
            <a:bodyPr/>
            <a:lstStyle/>
            <a:p>
              <a:endParaRPr lang="en-US"/>
            </a:p>
          </p:txBody>
        </p:sp>
        <p:sp>
          <p:nvSpPr>
            <p:cNvPr id="43064" name="Line 50"/>
            <p:cNvSpPr>
              <a:spLocks noChangeShapeType="1"/>
            </p:cNvSpPr>
            <p:nvPr/>
          </p:nvSpPr>
          <p:spPr bwMode="auto">
            <a:xfrm rot="16200000" flipH="1">
              <a:off x="3751" y="1613"/>
              <a:ext cx="166" cy="0"/>
            </a:xfrm>
            <a:prstGeom prst="line">
              <a:avLst/>
            </a:prstGeom>
            <a:noFill/>
            <a:ln w="38100">
              <a:solidFill>
                <a:schemeClr val="tx1"/>
              </a:solidFill>
              <a:round/>
              <a:headEnd type="triangle" w="med" len="med"/>
              <a:tailEnd type="triangle" w="med" len="med"/>
            </a:ln>
          </p:spPr>
          <p:txBody>
            <a:bodyPr/>
            <a:lstStyle/>
            <a:p>
              <a:endParaRPr lang="en-US"/>
            </a:p>
          </p:txBody>
        </p:sp>
        <p:sp>
          <p:nvSpPr>
            <p:cNvPr id="43065" name="Line 51"/>
            <p:cNvSpPr>
              <a:spLocks noChangeShapeType="1"/>
            </p:cNvSpPr>
            <p:nvPr/>
          </p:nvSpPr>
          <p:spPr bwMode="auto">
            <a:xfrm>
              <a:off x="3492" y="1603"/>
              <a:ext cx="167" cy="249"/>
            </a:xfrm>
            <a:prstGeom prst="line">
              <a:avLst/>
            </a:prstGeom>
            <a:noFill/>
            <a:ln w="38100">
              <a:solidFill>
                <a:schemeClr val="tx1"/>
              </a:solidFill>
              <a:round/>
              <a:headEnd type="triangle" w="med" len="med"/>
              <a:tailEnd type="triangle" w="med" len="med"/>
            </a:ln>
          </p:spPr>
          <p:txBody>
            <a:bodyPr/>
            <a:lstStyle/>
            <a:p>
              <a:endParaRPr lang="en-US"/>
            </a:p>
          </p:txBody>
        </p:sp>
        <p:sp>
          <p:nvSpPr>
            <p:cNvPr id="43066" name="Line 52"/>
            <p:cNvSpPr>
              <a:spLocks noChangeShapeType="1"/>
            </p:cNvSpPr>
            <p:nvPr/>
          </p:nvSpPr>
          <p:spPr bwMode="auto">
            <a:xfrm flipV="1">
              <a:off x="3492" y="1330"/>
              <a:ext cx="180" cy="100"/>
            </a:xfrm>
            <a:prstGeom prst="line">
              <a:avLst/>
            </a:prstGeom>
            <a:noFill/>
            <a:ln w="38100">
              <a:solidFill>
                <a:schemeClr val="tx1"/>
              </a:solidFill>
              <a:round/>
              <a:headEnd/>
              <a:tailEnd type="triangle" w="med" len="med"/>
            </a:ln>
          </p:spPr>
          <p:txBody>
            <a:bodyPr/>
            <a:lstStyle/>
            <a:p>
              <a:endParaRPr lang="en-US"/>
            </a:p>
          </p:txBody>
        </p:sp>
      </p:grpSp>
      <p:sp>
        <p:nvSpPr>
          <p:cNvPr id="43019" name="Text Placeholder 4"/>
          <p:cNvSpPr>
            <a:spLocks/>
          </p:cNvSpPr>
          <p:nvPr/>
        </p:nvSpPr>
        <p:spPr bwMode="auto">
          <a:xfrm>
            <a:off x="5861050" y="3744913"/>
            <a:ext cx="3282950" cy="2320925"/>
          </a:xfrm>
          <a:prstGeom prst="rect">
            <a:avLst/>
          </a:prstGeom>
          <a:noFill/>
          <a:ln w="9525">
            <a:noFill/>
            <a:miter lim="800000"/>
            <a:headEnd/>
            <a:tailEnd/>
          </a:ln>
        </p:spPr>
        <p:txBody>
          <a:bodyPr/>
          <a:lstStyle/>
          <a:p>
            <a:pPr marL="176213" indent="-176213" algn="l" eaLnBrk="1" hangingPunct="1">
              <a:spcBef>
                <a:spcPct val="20000"/>
              </a:spcBef>
              <a:buFontTx/>
              <a:buChar char="•"/>
            </a:pPr>
            <a:r>
              <a:rPr lang="en-US" sz="1800" b="0"/>
              <a:t>MMS application components are bundled together into </a:t>
            </a:r>
            <a:r>
              <a:rPr lang="en-US" sz="1800" b="0" i="1"/>
              <a:t>hierarchical</a:t>
            </a:r>
            <a:r>
              <a:rPr lang="en-US" sz="1800" b="0"/>
              <a:t> </a:t>
            </a:r>
            <a:r>
              <a:rPr lang="en-US" sz="1800" b="0" i="1"/>
              <a:t>assemblies</a:t>
            </a:r>
          </a:p>
          <a:p>
            <a:pPr marL="176213" indent="-176213" algn="l" eaLnBrk="1" hangingPunct="1">
              <a:spcBef>
                <a:spcPct val="20000"/>
              </a:spcBef>
              <a:buFontTx/>
              <a:buChar char="•"/>
            </a:pPr>
            <a:r>
              <a:rPr lang="en-US" sz="1800" b="0"/>
              <a:t>Assembly package metadata conveys component interconnections &amp; implementation alternatives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2"/>
          <p:cNvSpPr>
            <a:spLocks noGrp="1"/>
          </p:cNvSpPr>
          <p:nvPr>
            <p:ph type="sldNum" sz="quarter" idx="11"/>
          </p:nvPr>
        </p:nvSpPr>
        <p:spPr>
          <a:noFill/>
        </p:spPr>
        <p:txBody>
          <a:bodyPr/>
          <a:lstStyle/>
          <a:p>
            <a:fld id="{2EFF703F-924B-41D3-A93E-F848242DD0DD}" type="slidenum">
              <a:rPr lang="en-US"/>
              <a:pPr/>
              <a:t>80</a:t>
            </a:fld>
            <a:endParaRPr lang="en-US"/>
          </a:p>
        </p:txBody>
      </p:sp>
      <p:sp>
        <p:nvSpPr>
          <p:cNvPr id="87043" name="Title 6"/>
          <p:cNvSpPr>
            <a:spLocks noGrp="1"/>
          </p:cNvSpPr>
          <p:nvPr>
            <p:ph type="title" idx="4294967295"/>
          </p:nvPr>
        </p:nvSpPr>
        <p:spPr>
          <a:xfrm>
            <a:off x="74613" y="68263"/>
            <a:ext cx="9159875" cy="381000"/>
          </a:xfrm>
        </p:spPr>
        <p:txBody>
          <a:bodyPr/>
          <a:lstStyle/>
          <a:p>
            <a:pPr eaLnBrk="1" hangingPunct="1"/>
            <a:r>
              <a:rPr lang="en-US" smtClean="0"/>
              <a:t>Soln: Translating Policies to Options (2/2)</a:t>
            </a:r>
          </a:p>
        </p:txBody>
      </p:sp>
      <p:sp>
        <p:nvSpPr>
          <p:cNvPr id="11267" name="Text Placeholder 7"/>
          <p:cNvSpPr>
            <a:spLocks noGrp="1"/>
          </p:cNvSpPr>
          <p:nvPr>
            <p:ph type="body" sz="half" idx="4294967295"/>
          </p:nvPr>
        </p:nvSpPr>
        <p:spPr>
          <a:xfrm>
            <a:off x="61913" y="619125"/>
            <a:ext cx="3549650" cy="5791200"/>
          </a:xfrm>
        </p:spPr>
        <p:txBody>
          <a:bodyPr/>
          <a:lstStyle/>
          <a:p>
            <a:pPr marL="176213" indent="-176213" eaLnBrk="1" hangingPunct="1">
              <a:spcBef>
                <a:spcPct val="30000"/>
              </a:spcBef>
            </a:pPr>
            <a:r>
              <a:rPr lang="en-US" sz="2000" smtClean="0"/>
              <a:t>Mapping QoS policies to QoS options</a:t>
            </a:r>
          </a:p>
          <a:p>
            <a:pPr marL="461963" lvl="1" indent="-171450" eaLnBrk="1" hangingPunct="1">
              <a:spcBef>
                <a:spcPct val="30000"/>
              </a:spcBef>
            </a:pPr>
            <a:r>
              <a:rPr lang="en-US" sz="2000" smtClean="0"/>
              <a:t>GReAT model transformations automate the tedious &amp; error-prone translation process</a:t>
            </a:r>
            <a:endParaRPr lang="en-US" sz="2000" smtClean="0">
              <a:sym typeface="Wingdings" pitchFamily="2" charset="2"/>
            </a:endParaRPr>
          </a:p>
          <a:p>
            <a:pPr marL="176213" indent="-176213" eaLnBrk="1" hangingPunct="1">
              <a:spcBef>
                <a:spcPct val="30000"/>
              </a:spcBef>
            </a:pPr>
            <a:r>
              <a:rPr lang="en-US" sz="2000" smtClean="0">
                <a:sym typeface="Wingdings" pitchFamily="2" charset="2"/>
              </a:rPr>
              <a:t>Transformations generate QoS configuration options as CQML models</a:t>
            </a:r>
          </a:p>
          <a:p>
            <a:pPr marL="461963" lvl="1" indent="-171450" eaLnBrk="1" hangingPunct="1">
              <a:spcBef>
                <a:spcPct val="30000"/>
              </a:spcBef>
            </a:pPr>
            <a:r>
              <a:rPr lang="en-US" sz="2000" smtClean="0"/>
              <a:t>Allow further transformation by other tools</a:t>
            </a:r>
          </a:p>
          <a:p>
            <a:pPr marL="746125" lvl="2" indent="-169863" eaLnBrk="1" hangingPunct="1">
              <a:spcBef>
                <a:spcPct val="30000"/>
              </a:spcBef>
            </a:pPr>
            <a:r>
              <a:rPr lang="en-US" sz="1800" smtClean="0"/>
              <a:t>e.g., code optimizers &amp; generators</a:t>
            </a:r>
          </a:p>
          <a:p>
            <a:pPr marL="461963" lvl="1" indent="-171450" eaLnBrk="1" hangingPunct="1">
              <a:spcBef>
                <a:spcPct val="30000"/>
              </a:spcBef>
            </a:pPr>
            <a:r>
              <a:rPr lang="en-US" sz="2000" smtClean="0"/>
              <a:t>Simplifies application development &amp; enhances traceability</a:t>
            </a:r>
          </a:p>
        </p:txBody>
      </p:sp>
      <p:sp>
        <p:nvSpPr>
          <p:cNvPr id="87045"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D936296E-AA2B-4C37-BE71-6872F4336AE5}" type="slidenum">
              <a:rPr lang="en-US" sz="1400" b="0"/>
              <a:pPr algn="r" eaLnBrk="1" hangingPunct="1"/>
              <a:t>80</a:t>
            </a:fld>
            <a:endParaRPr lang="en-US" sz="1400" b="0"/>
          </a:p>
        </p:txBody>
      </p:sp>
      <p:pic>
        <p:nvPicPr>
          <p:cNvPr id="87046" name="Picture 5" descr="strings-general"/>
          <p:cNvPicPr>
            <a:picLocks noChangeAspect="1" noChangeArrowheads="1"/>
          </p:cNvPicPr>
          <p:nvPr/>
        </p:nvPicPr>
        <p:blipFill>
          <a:blip r:embed="rId3" cstate="print"/>
          <a:srcRect/>
          <a:stretch>
            <a:fillRect/>
          </a:stretch>
        </p:blipFill>
        <p:spPr bwMode="auto">
          <a:xfrm>
            <a:off x="3713163" y="836613"/>
            <a:ext cx="5121275" cy="2451100"/>
          </a:xfrm>
          <a:prstGeom prst="rect">
            <a:avLst/>
          </a:prstGeom>
          <a:noFill/>
          <a:ln w="9525">
            <a:solidFill>
              <a:schemeClr val="tx1"/>
            </a:solidFill>
            <a:miter lim="800000"/>
            <a:headEnd/>
            <a:tailEnd/>
          </a:ln>
        </p:spPr>
      </p:pic>
      <p:pic>
        <p:nvPicPr>
          <p:cNvPr id="87047" name="Picture 6" descr="strings-detailed"/>
          <p:cNvPicPr>
            <a:picLocks noChangeAspect="1" noChangeArrowheads="1"/>
          </p:cNvPicPr>
          <p:nvPr/>
        </p:nvPicPr>
        <p:blipFill>
          <a:blip r:embed="rId4" cstate="print"/>
          <a:srcRect/>
          <a:stretch>
            <a:fillRect/>
          </a:stretch>
        </p:blipFill>
        <p:spPr bwMode="auto">
          <a:xfrm>
            <a:off x="3695700" y="3940175"/>
            <a:ext cx="5164138" cy="1995488"/>
          </a:xfrm>
          <a:prstGeom prst="rect">
            <a:avLst/>
          </a:prstGeom>
          <a:noFill/>
          <a:ln w="9525">
            <a:solidFill>
              <a:schemeClr val="tx1"/>
            </a:solidFill>
            <a:miter lim="800000"/>
            <a:headEnd/>
            <a:tailEnd/>
          </a:ln>
        </p:spPr>
      </p:pic>
      <p:sp>
        <p:nvSpPr>
          <p:cNvPr id="87048" name="AutoShape 7"/>
          <p:cNvSpPr>
            <a:spLocks noChangeArrowheads="1"/>
          </p:cNvSpPr>
          <p:nvPr/>
        </p:nvSpPr>
        <p:spPr bwMode="auto">
          <a:xfrm rot="5400000">
            <a:off x="5867400" y="3389313"/>
            <a:ext cx="536575" cy="457200"/>
          </a:xfrm>
          <a:prstGeom prst="rightArrow">
            <a:avLst>
              <a:gd name="adj1" fmla="val 50000"/>
              <a:gd name="adj2" fmla="val 29340"/>
            </a:avLst>
          </a:prstGeom>
          <a:solidFill>
            <a:srgbClr val="FFCC99"/>
          </a:solidFill>
          <a:ln w="9525">
            <a:solidFill>
              <a:schemeClr val="tx1"/>
            </a:solidFill>
            <a:miter lim="800000"/>
            <a:headEnd/>
            <a:tailEnd/>
          </a:ln>
        </p:spPr>
        <p:txBody>
          <a:bodyPr rot="10800000" vert="eaVert" wrap="none" anchor="ctr"/>
          <a:lstStyle/>
          <a:p>
            <a:pPr eaLnBrk="1" hangingPunct="1">
              <a:lnSpc>
                <a:spcPct val="85000"/>
              </a:lnSpc>
              <a:spcBef>
                <a:spcPct val="50000"/>
              </a:spcBef>
            </a:pPr>
            <a:endParaRPr lang="en-US" sz="1800" b="0"/>
          </a:p>
        </p:txBody>
      </p:sp>
      <p:sp>
        <p:nvSpPr>
          <p:cNvPr id="2" name="Rectangle 13"/>
          <p:cNvSpPr>
            <a:spLocks noChangeArrowheads="1"/>
          </p:cNvSpPr>
          <p:nvPr/>
        </p:nvSpPr>
        <p:spPr bwMode="auto">
          <a:xfrm flipV="1">
            <a:off x="4376738" y="831850"/>
            <a:ext cx="1346200" cy="49212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3017" name="Line 9"/>
          <p:cNvSpPr>
            <a:spLocks noChangeShapeType="1"/>
          </p:cNvSpPr>
          <p:nvPr/>
        </p:nvSpPr>
        <p:spPr bwMode="auto">
          <a:xfrm flipH="1">
            <a:off x="4686300" y="1346200"/>
            <a:ext cx="334963" cy="2565400"/>
          </a:xfrm>
          <a:prstGeom prst="line">
            <a:avLst/>
          </a:prstGeom>
          <a:noFill/>
          <a:ln w="38100">
            <a:solidFill>
              <a:schemeClr val="tx1"/>
            </a:solidFill>
            <a:round/>
            <a:headEnd/>
            <a:tailEnd type="triangle" w="med" len="med"/>
          </a:ln>
        </p:spPr>
        <p:txBody>
          <a:bodyPr/>
          <a:lstStyle/>
          <a:p>
            <a:endParaRPr lang="en-US"/>
          </a:p>
        </p:txBody>
      </p:sp>
      <p:sp>
        <p:nvSpPr>
          <p:cNvPr id="3" name="Rectangle 13"/>
          <p:cNvSpPr>
            <a:spLocks noChangeArrowheads="1"/>
          </p:cNvSpPr>
          <p:nvPr/>
        </p:nvSpPr>
        <p:spPr bwMode="auto">
          <a:xfrm flipV="1">
            <a:off x="3703638" y="3930650"/>
            <a:ext cx="1682750" cy="1809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 name="Rectangle 13"/>
          <p:cNvSpPr>
            <a:spLocks noChangeArrowheads="1"/>
          </p:cNvSpPr>
          <p:nvPr/>
        </p:nvSpPr>
        <p:spPr bwMode="auto">
          <a:xfrm flipV="1">
            <a:off x="7351713" y="895350"/>
            <a:ext cx="1185862" cy="49212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5" name="Rectangle 13"/>
          <p:cNvSpPr>
            <a:spLocks noChangeArrowheads="1"/>
          </p:cNvSpPr>
          <p:nvPr/>
        </p:nvSpPr>
        <p:spPr bwMode="auto">
          <a:xfrm flipV="1">
            <a:off x="5548313" y="3922713"/>
            <a:ext cx="1655762" cy="20002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6" name="Rectangle 13"/>
          <p:cNvSpPr>
            <a:spLocks noChangeArrowheads="1"/>
          </p:cNvSpPr>
          <p:nvPr/>
        </p:nvSpPr>
        <p:spPr bwMode="auto">
          <a:xfrm flipV="1">
            <a:off x="5524500" y="4227513"/>
            <a:ext cx="1655763" cy="28733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7" name="Line 9"/>
          <p:cNvSpPr>
            <a:spLocks noChangeShapeType="1"/>
          </p:cNvSpPr>
          <p:nvPr/>
        </p:nvSpPr>
        <p:spPr bwMode="auto">
          <a:xfrm flipH="1">
            <a:off x="6667500" y="1392238"/>
            <a:ext cx="663575" cy="2511425"/>
          </a:xfrm>
          <a:prstGeom prst="line">
            <a:avLst/>
          </a:prstGeom>
          <a:noFill/>
          <a:ln w="38100">
            <a:solidFill>
              <a:schemeClr val="tx1"/>
            </a:solidFill>
            <a:round/>
            <a:headEnd/>
            <a:tailEnd type="triangle" w="med" len="med"/>
          </a:ln>
        </p:spPr>
        <p:txBody>
          <a:bodyPr/>
          <a:lstStyle/>
          <a:p>
            <a:endParaRPr lang="en-US"/>
          </a:p>
        </p:txBody>
      </p:sp>
      <p:sp>
        <p:nvSpPr>
          <p:cNvPr id="8" name="Line 9"/>
          <p:cNvSpPr>
            <a:spLocks noChangeShapeType="1"/>
          </p:cNvSpPr>
          <p:nvPr/>
        </p:nvSpPr>
        <p:spPr bwMode="auto">
          <a:xfrm flipH="1">
            <a:off x="6980238" y="1393825"/>
            <a:ext cx="369887" cy="28321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017" grpId="0" animBg="1"/>
      <p:bldP spid="3" grpId="0" animBg="1"/>
      <p:bldP spid="4" grpId="0" animBg="1"/>
      <p:bldP spid="5"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2"/>
          <p:cNvSpPr>
            <a:spLocks noGrp="1"/>
          </p:cNvSpPr>
          <p:nvPr>
            <p:ph type="sldNum" sz="quarter" idx="11"/>
          </p:nvPr>
        </p:nvSpPr>
        <p:spPr>
          <a:noFill/>
        </p:spPr>
        <p:txBody>
          <a:bodyPr/>
          <a:lstStyle/>
          <a:p>
            <a:fld id="{9DDC9561-25C0-4BCC-BCEC-35901931A27B}" type="slidenum">
              <a:rPr lang="en-US"/>
              <a:pPr/>
              <a:t>81</a:t>
            </a:fld>
            <a:endParaRPr lang="en-US"/>
          </a:p>
        </p:txBody>
      </p:sp>
      <p:sp>
        <p:nvSpPr>
          <p:cNvPr id="88067" name="Title 6"/>
          <p:cNvSpPr>
            <a:spLocks noGrp="1"/>
          </p:cNvSpPr>
          <p:nvPr>
            <p:ph type="title" idx="4294967295"/>
          </p:nvPr>
        </p:nvSpPr>
        <p:spPr>
          <a:xfrm>
            <a:off x="-117475" y="68263"/>
            <a:ext cx="9388475" cy="381000"/>
          </a:xfrm>
        </p:spPr>
        <p:txBody>
          <a:bodyPr/>
          <a:lstStyle/>
          <a:p>
            <a:pPr eaLnBrk="1" hangingPunct="1"/>
            <a:r>
              <a:rPr lang="en-US" smtClean="0"/>
              <a:t>Soln: Ensuring QoS Option Validity</a:t>
            </a:r>
          </a:p>
        </p:txBody>
      </p:sp>
      <p:sp>
        <p:nvSpPr>
          <p:cNvPr id="11268" name="Text Placeholder 7"/>
          <p:cNvSpPr>
            <a:spLocks noGrp="1"/>
          </p:cNvSpPr>
          <p:nvPr>
            <p:ph type="body" sz="half" idx="4294967295"/>
          </p:nvPr>
        </p:nvSpPr>
        <p:spPr>
          <a:xfrm>
            <a:off x="-4763" y="508000"/>
            <a:ext cx="4308476" cy="5902325"/>
          </a:xfrm>
        </p:spPr>
        <p:txBody>
          <a:bodyPr/>
          <a:lstStyle/>
          <a:p>
            <a:pPr marL="176213" indent="-176213" eaLnBrk="1" hangingPunct="1">
              <a:spcBef>
                <a:spcPct val="30000"/>
              </a:spcBef>
            </a:pPr>
            <a:r>
              <a:rPr lang="en-US" sz="2000" smtClean="0">
                <a:sym typeface="Wingdings" pitchFamily="2" charset="2"/>
              </a:rPr>
              <a:t>CQML model                   interpreter                               generates BIR                    specification from                        CQML models</a:t>
            </a:r>
          </a:p>
          <a:p>
            <a:pPr marL="176213" indent="-176213" eaLnBrk="1" hangingPunct="1">
              <a:spcBef>
                <a:spcPct val="30000"/>
              </a:spcBef>
            </a:pPr>
            <a:r>
              <a:rPr lang="en-US" sz="2000" smtClean="0">
                <a:sym typeface="Wingdings" pitchFamily="2" charset="2"/>
              </a:rPr>
              <a:t>BIR primitives                              used to check                           whether a given                                      set of QoS options                   satisfies a system                  property</a:t>
            </a:r>
          </a:p>
          <a:p>
            <a:pPr marL="461963" lvl="1" indent="-171450" eaLnBrk="1" hangingPunct="1">
              <a:spcBef>
                <a:spcPct val="30000"/>
              </a:spcBef>
            </a:pPr>
            <a:r>
              <a:rPr lang="en-US" sz="2000" smtClean="0">
                <a:sym typeface="Wingdings" pitchFamily="2" charset="2"/>
              </a:rPr>
              <a:t>e.g., fixed                                 priority service                           execution, a property of Comm component</a:t>
            </a:r>
          </a:p>
          <a:p>
            <a:pPr marL="176213" indent="-176213" eaLnBrk="1" hangingPunct="1">
              <a:spcBef>
                <a:spcPct val="30000"/>
              </a:spcBef>
            </a:pPr>
            <a:r>
              <a:rPr lang="en-US" sz="2000" smtClean="0">
                <a:sym typeface="Wingdings" pitchFamily="2" charset="2"/>
              </a:rPr>
              <a:t>Supports iterative validation of QoS options during QoS configuration process</a:t>
            </a:r>
          </a:p>
        </p:txBody>
      </p:sp>
      <p:sp>
        <p:nvSpPr>
          <p:cNvPr id="88069"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AEBE7572-A1B5-4940-8F6D-CEEAAE534A7E}" type="slidenum">
              <a:rPr lang="en-US" sz="1400" b="0"/>
              <a:pPr algn="r" eaLnBrk="1" hangingPunct="1"/>
              <a:t>81</a:t>
            </a:fld>
            <a:endParaRPr lang="en-US" sz="1400" b="0"/>
          </a:p>
        </p:txBody>
      </p:sp>
      <p:pic>
        <p:nvPicPr>
          <p:cNvPr id="26629" name="Picture 9" descr="strings-detailed-2"/>
          <p:cNvPicPr>
            <a:picLocks noChangeAspect="1" noChangeArrowheads="1"/>
          </p:cNvPicPr>
          <p:nvPr/>
        </p:nvPicPr>
        <p:blipFill>
          <a:blip r:embed="rId3" cstate="print"/>
          <a:srcRect/>
          <a:stretch>
            <a:fillRect/>
          </a:stretch>
        </p:blipFill>
        <p:spPr bwMode="auto">
          <a:xfrm>
            <a:off x="2436813" y="576263"/>
            <a:ext cx="6675437" cy="4002087"/>
          </a:xfrm>
          <a:prstGeom prst="rect">
            <a:avLst/>
          </a:prstGeom>
          <a:noFill/>
          <a:ln w="9525">
            <a:noFill/>
            <a:miter lim="800000"/>
            <a:headEnd/>
            <a:tailEnd/>
          </a:ln>
        </p:spPr>
      </p:pic>
      <p:sp>
        <p:nvSpPr>
          <p:cNvPr id="11276" name="AutoShape 12"/>
          <p:cNvSpPr>
            <a:spLocks noChangeArrowheads="1"/>
          </p:cNvSpPr>
          <p:nvPr/>
        </p:nvSpPr>
        <p:spPr bwMode="auto">
          <a:xfrm rot="2142034">
            <a:off x="7392988" y="3822700"/>
            <a:ext cx="811212" cy="2833688"/>
          </a:xfrm>
          <a:prstGeom prst="triangle">
            <a:avLst>
              <a:gd name="adj" fmla="val 50000"/>
            </a:avLst>
          </a:prstGeom>
          <a:solidFill>
            <a:srgbClr val="C0C0C0"/>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pic>
        <p:nvPicPr>
          <p:cNvPr id="11275" name="Picture 11" descr="challenge2"/>
          <p:cNvPicPr>
            <a:picLocks noChangeAspect="1" noChangeArrowheads="1"/>
          </p:cNvPicPr>
          <p:nvPr/>
        </p:nvPicPr>
        <p:blipFill>
          <a:blip r:embed="rId4" cstate="print"/>
          <a:srcRect/>
          <a:stretch>
            <a:fillRect/>
          </a:stretch>
        </p:blipFill>
        <p:spPr bwMode="auto">
          <a:xfrm>
            <a:off x="4724400" y="4511675"/>
            <a:ext cx="2981325" cy="2203450"/>
          </a:xfrm>
          <a:prstGeom prst="rect">
            <a:avLst/>
          </a:prstGeom>
          <a:solidFill>
            <a:srgbClr val="DDDDDD"/>
          </a:solidFill>
          <a:ln w="9525">
            <a:solidFill>
              <a:schemeClr val="tx1"/>
            </a:solidFill>
            <a:miter lim="800000"/>
            <a:headEnd/>
            <a:tailEnd/>
          </a:ln>
        </p:spPr>
      </p:pic>
      <p:pic>
        <p:nvPicPr>
          <p:cNvPr id="26634" name="Picture 10" descr="quicker final-2"/>
          <p:cNvPicPr>
            <a:picLocks noChangeAspect="1" noChangeArrowheads="1"/>
          </p:cNvPicPr>
          <p:nvPr/>
        </p:nvPicPr>
        <p:blipFill>
          <a:blip r:embed="rId5" cstate="print"/>
          <a:srcRect/>
          <a:stretch>
            <a:fillRect/>
          </a:stretch>
        </p:blipFill>
        <p:spPr bwMode="auto">
          <a:xfrm>
            <a:off x="2497138" y="1749425"/>
            <a:ext cx="1504950" cy="1809750"/>
          </a:xfrm>
          <a:prstGeom prst="rect">
            <a:avLst/>
          </a:prstGeom>
          <a:noFill/>
          <a:ln w="9525">
            <a:noFill/>
            <a:miter lim="800000"/>
            <a:headEnd/>
            <a:tailEnd/>
          </a:ln>
        </p:spPr>
      </p:pic>
      <p:sp>
        <p:nvSpPr>
          <p:cNvPr id="26637" name="AutoShape 13"/>
          <p:cNvSpPr>
            <a:spLocks noChangeArrowheads="1"/>
          </p:cNvSpPr>
          <p:nvPr/>
        </p:nvSpPr>
        <p:spPr bwMode="auto">
          <a:xfrm rot="-6471124">
            <a:off x="3968750" y="1193801"/>
            <a:ext cx="1195387" cy="1592262"/>
          </a:xfrm>
          <a:prstGeom prst="triangle">
            <a:avLst>
              <a:gd name="adj" fmla="val 50000"/>
            </a:avLst>
          </a:prstGeom>
          <a:solidFill>
            <a:srgbClr val="C4C4C4"/>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pic>
        <p:nvPicPr>
          <p:cNvPr id="26635" name="Picture 11" descr="RTOptions"/>
          <p:cNvPicPr>
            <a:picLocks noChangeAspect="1" noChangeArrowheads="1"/>
          </p:cNvPicPr>
          <p:nvPr/>
        </p:nvPicPr>
        <p:blipFill>
          <a:blip r:embed="rId6" cstate="print"/>
          <a:srcRect/>
          <a:stretch>
            <a:fillRect/>
          </a:stretch>
        </p:blipFill>
        <p:spPr bwMode="auto">
          <a:xfrm>
            <a:off x="4156075" y="549275"/>
            <a:ext cx="5010150" cy="2590800"/>
          </a:xfrm>
          <a:prstGeom prst="rect">
            <a:avLst/>
          </a:prstGeom>
          <a:noFill/>
          <a:ln w="9525">
            <a:solidFill>
              <a:schemeClr val="tx1"/>
            </a:solidFill>
            <a:miter lim="800000"/>
            <a:headEnd/>
            <a:tailEnd/>
          </a:ln>
        </p:spPr>
      </p:pic>
      <p:sp>
        <p:nvSpPr>
          <p:cNvPr id="26638" name="AutoShape 14"/>
          <p:cNvSpPr>
            <a:spLocks noChangeArrowheads="1"/>
          </p:cNvSpPr>
          <p:nvPr/>
        </p:nvSpPr>
        <p:spPr bwMode="auto">
          <a:xfrm rot="-3647487">
            <a:off x="4003675" y="3078163"/>
            <a:ext cx="1195388" cy="1592262"/>
          </a:xfrm>
          <a:prstGeom prst="triangle">
            <a:avLst>
              <a:gd name="adj" fmla="val 50000"/>
            </a:avLst>
          </a:prstGeom>
          <a:solidFill>
            <a:srgbClr val="C4C4C4"/>
          </a:solidFill>
          <a:ln w="9525" algn="ctr">
            <a:solidFill>
              <a:schemeClr val="tx1"/>
            </a:solidFill>
            <a:miter lim="800000"/>
            <a:headEnd/>
            <a:tailEnd/>
          </a:ln>
        </p:spPr>
        <p:txBody>
          <a:bodyPr wrap="none" anchor="ctr"/>
          <a:lstStyle/>
          <a:p>
            <a:pPr eaLnBrk="1" hangingPunct="1">
              <a:lnSpc>
                <a:spcPct val="85000"/>
              </a:lnSpc>
              <a:spcBef>
                <a:spcPct val="50000"/>
              </a:spcBef>
            </a:pPr>
            <a:endParaRPr lang="en-US" sz="1800" b="0"/>
          </a:p>
        </p:txBody>
      </p:sp>
      <p:pic>
        <p:nvPicPr>
          <p:cNvPr id="26636" name="Picture 12" descr="bir-rules"/>
          <p:cNvPicPr>
            <a:picLocks noChangeAspect="1" noChangeArrowheads="1"/>
          </p:cNvPicPr>
          <p:nvPr/>
        </p:nvPicPr>
        <p:blipFill>
          <a:blip r:embed="rId7" cstate="print"/>
          <a:srcRect/>
          <a:stretch>
            <a:fillRect/>
          </a:stretch>
        </p:blipFill>
        <p:spPr bwMode="auto">
          <a:xfrm>
            <a:off x="4843463" y="3286125"/>
            <a:ext cx="2673350" cy="3078163"/>
          </a:xfrm>
          <a:prstGeom prst="rect">
            <a:avLst/>
          </a:prstGeom>
          <a:noFill/>
          <a:ln w="9525">
            <a:solidFill>
              <a:schemeClr val="tx1"/>
            </a:solidFill>
            <a:miter lim="800000"/>
            <a:headEnd/>
            <a:tailEnd/>
          </a:ln>
        </p:spPr>
      </p:pic>
      <p:sp>
        <p:nvSpPr>
          <p:cNvPr id="44039" name="AutoShape 7"/>
          <p:cNvSpPr>
            <a:spLocks noChangeArrowheads="1"/>
          </p:cNvSpPr>
          <p:nvPr/>
        </p:nvSpPr>
        <p:spPr bwMode="auto">
          <a:xfrm rot="5400000">
            <a:off x="5289550" y="3067051"/>
            <a:ext cx="536575" cy="457200"/>
          </a:xfrm>
          <a:prstGeom prst="rightArrow">
            <a:avLst>
              <a:gd name="adj1" fmla="val 50000"/>
              <a:gd name="adj2" fmla="val 29340"/>
            </a:avLst>
          </a:prstGeom>
          <a:solidFill>
            <a:srgbClr val="FFCC99"/>
          </a:solidFill>
          <a:ln w="9525">
            <a:solidFill>
              <a:schemeClr val="tx1"/>
            </a:solidFill>
            <a:miter lim="800000"/>
            <a:headEnd/>
            <a:tailEnd/>
          </a:ln>
        </p:spPr>
        <p:txBody>
          <a:bodyPr wrap="none" anchor="ctr"/>
          <a:lstStyle/>
          <a:p>
            <a:pPr eaLnBrk="1" hangingPunct="1">
              <a:lnSpc>
                <a:spcPct val="85000"/>
              </a:lnSpc>
              <a:spcBef>
                <a:spcPct val="50000"/>
              </a:spcBef>
            </a:pPr>
            <a:endParaRPr lang="en-US" sz="1800" b="0"/>
          </a:p>
        </p:txBody>
      </p:sp>
      <p:sp>
        <p:nvSpPr>
          <p:cNvPr id="26641" name="Rectangle 36"/>
          <p:cNvSpPr>
            <a:spLocks noChangeArrowheads="1"/>
          </p:cNvSpPr>
          <p:nvPr/>
        </p:nvSpPr>
        <p:spPr bwMode="auto">
          <a:xfrm>
            <a:off x="2809875" y="1400175"/>
            <a:ext cx="1004888" cy="2730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400"/>
              <a:t>QUICKER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26638"/>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266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8">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663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663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63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403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663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663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664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66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8">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animBg="1"/>
      <p:bldP spid="26637" grpId="0" animBg="1"/>
      <p:bldP spid="26638" grpId="0" animBg="1"/>
      <p:bldP spid="26638" grpId="1" animBg="1"/>
      <p:bldP spid="44039" grpId="0" animBg="1"/>
      <p:bldP spid="2664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2"/>
          <p:cNvSpPr>
            <a:spLocks noGrp="1"/>
          </p:cNvSpPr>
          <p:nvPr>
            <p:ph type="sldNum" sz="quarter" idx="11"/>
          </p:nvPr>
        </p:nvSpPr>
        <p:spPr>
          <a:noFill/>
        </p:spPr>
        <p:txBody>
          <a:bodyPr/>
          <a:lstStyle/>
          <a:p>
            <a:fld id="{6C366FEC-0212-4112-80EC-A2A27F8E9DC6}" type="slidenum">
              <a:rPr lang="en-US"/>
              <a:pPr/>
              <a:t>82</a:t>
            </a:fld>
            <a:endParaRPr lang="en-US"/>
          </a:p>
        </p:txBody>
      </p:sp>
      <p:pic>
        <p:nvPicPr>
          <p:cNvPr id="27663" name="Picture 15" descr="dependency"/>
          <p:cNvPicPr>
            <a:picLocks noChangeAspect="1" noChangeArrowheads="1"/>
          </p:cNvPicPr>
          <p:nvPr/>
        </p:nvPicPr>
        <p:blipFill>
          <a:blip r:embed="rId3" cstate="print"/>
          <a:srcRect/>
          <a:stretch>
            <a:fillRect/>
          </a:stretch>
        </p:blipFill>
        <p:spPr bwMode="auto">
          <a:xfrm>
            <a:off x="2420938" y="596900"/>
            <a:ext cx="5981700" cy="4029075"/>
          </a:xfrm>
          <a:prstGeom prst="rect">
            <a:avLst/>
          </a:prstGeom>
          <a:noFill/>
          <a:ln w="9525">
            <a:noFill/>
            <a:miter lim="800000"/>
            <a:headEnd/>
            <a:tailEnd/>
          </a:ln>
        </p:spPr>
      </p:pic>
      <p:sp>
        <p:nvSpPr>
          <p:cNvPr id="89092" name="Title 6"/>
          <p:cNvSpPr>
            <a:spLocks noGrp="1"/>
          </p:cNvSpPr>
          <p:nvPr>
            <p:ph type="title" idx="4294967295"/>
          </p:nvPr>
        </p:nvSpPr>
        <p:spPr>
          <a:xfrm>
            <a:off x="-87313" y="68263"/>
            <a:ext cx="9326563" cy="381000"/>
          </a:xfrm>
        </p:spPr>
        <p:txBody>
          <a:bodyPr/>
          <a:lstStyle/>
          <a:p>
            <a:pPr eaLnBrk="1" hangingPunct="1"/>
            <a:r>
              <a:rPr lang="en-US" smtClean="0"/>
              <a:t>Soln: Resolving QoS Option Dependencies</a:t>
            </a:r>
          </a:p>
        </p:txBody>
      </p:sp>
      <p:sp>
        <p:nvSpPr>
          <p:cNvPr id="12292" name="Text Placeholder 7"/>
          <p:cNvSpPr>
            <a:spLocks noGrp="1"/>
          </p:cNvSpPr>
          <p:nvPr>
            <p:ph type="body" sz="half" idx="4294967295"/>
          </p:nvPr>
        </p:nvSpPr>
        <p:spPr>
          <a:xfrm>
            <a:off x="128588" y="5353050"/>
            <a:ext cx="9015412" cy="1484313"/>
          </a:xfrm>
        </p:spPr>
        <p:txBody>
          <a:bodyPr/>
          <a:lstStyle/>
          <a:p>
            <a:pPr marL="176213" indent="-176213" eaLnBrk="1" hangingPunct="1"/>
            <a:r>
              <a:rPr lang="en-US" sz="2000" smtClean="0">
                <a:sym typeface="Wingdings" pitchFamily="2" charset="2"/>
              </a:rPr>
              <a:t>Change(s) in QoS options of dependent component(s) triggers detection of potential mismatches</a:t>
            </a:r>
            <a:endParaRPr lang="en-US" sz="2000" i="1" smtClean="0">
              <a:sym typeface="Wingdings" pitchFamily="2" charset="2"/>
            </a:endParaRPr>
          </a:p>
          <a:p>
            <a:pPr marL="461963" lvl="1" indent="-171450" eaLnBrk="1" hangingPunct="1"/>
            <a:r>
              <a:rPr lang="en-US" sz="2000" smtClean="0">
                <a:sym typeface="Wingdings" pitchFamily="2" charset="2"/>
              </a:rPr>
              <a:t>e.g., dependency between Gizmo invocation priority &amp; Comm lane priority</a:t>
            </a:r>
          </a:p>
        </p:txBody>
      </p:sp>
      <p:sp>
        <p:nvSpPr>
          <p:cNvPr id="89094" name="Slide Number Placeholder 5"/>
          <p:cNvSpPr txBox="1">
            <a:spLocks noGrp="1"/>
          </p:cNvSpPr>
          <p:nvPr/>
        </p:nvSpPr>
        <p:spPr bwMode="auto">
          <a:xfrm>
            <a:off x="7458075" y="6469063"/>
            <a:ext cx="984250" cy="338137"/>
          </a:xfrm>
          <a:prstGeom prst="rect">
            <a:avLst/>
          </a:prstGeom>
          <a:noFill/>
          <a:ln w="9525">
            <a:noFill/>
            <a:miter lim="800000"/>
            <a:headEnd/>
            <a:tailEnd/>
          </a:ln>
        </p:spPr>
        <p:txBody>
          <a:bodyPr/>
          <a:lstStyle/>
          <a:p>
            <a:pPr algn="r" eaLnBrk="1" hangingPunct="1"/>
            <a:fld id="{F8D9FD3D-1FA7-47FE-AE39-D7D4326144D5}" type="slidenum">
              <a:rPr lang="en-US" sz="1400" b="0"/>
              <a:pPr algn="r" eaLnBrk="1" hangingPunct="1"/>
              <a:t>82</a:t>
            </a:fld>
            <a:endParaRPr lang="en-US" sz="1400" b="0"/>
          </a:p>
        </p:txBody>
      </p:sp>
      <p:pic>
        <p:nvPicPr>
          <p:cNvPr id="27653" name="Picture 9" descr="strings-detailed-2"/>
          <p:cNvPicPr>
            <a:picLocks noChangeAspect="1" noChangeArrowheads="1"/>
          </p:cNvPicPr>
          <p:nvPr/>
        </p:nvPicPr>
        <p:blipFill>
          <a:blip r:embed="rId4" cstate="print"/>
          <a:srcRect/>
          <a:stretch>
            <a:fillRect/>
          </a:stretch>
        </p:blipFill>
        <p:spPr bwMode="auto">
          <a:xfrm>
            <a:off x="2414588" y="576263"/>
            <a:ext cx="6675437" cy="4002087"/>
          </a:xfrm>
          <a:prstGeom prst="rect">
            <a:avLst/>
          </a:prstGeom>
          <a:noFill/>
          <a:ln w="9525">
            <a:noFill/>
            <a:miter lim="800000"/>
            <a:headEnd/>
            <a:tailEnd/>
          </a:ln>
        </p:spPr>
      </p:pic>
      <p:sp>
        <p:nvSpPr>
          <p:cNvPr id="27654" name="Text Placeholder 7"/>
          <p:cNvSpPr>
            <a:spLocks/>
          </p:cNvSpPr>
          <p:nvPr/>
        </p:nvSpPr>
        <p:spPr bwMode="auto">
          <a:xfrm>
            <a:off x="133350" y="609600"/>
            <a:ext cx="2430463" cy="3368675"/>
          </a:xfrm>
          <a:prstGeom prst="rect">
            <a:avLst/>
          </a:prstGeom>
          <a:noFill/>
          <a:ln w="9525">
            <a:noFill/>
            <a:miter lim="800000"/>
            <a:headEnd/>
            <a:tailEnd/>
          </a:ln>
        </p:spPr>
        <p:txBody>
          <a:bodyPr/>
          <a:lstStyle/>
          <a:p>
            <a:pPr marL="176213" indent="-176213" algn="l" eaLnBrk="1" hangingPunct="1">
              <a:spcBef>
                <a:spcPct val="20000"/>
              </a:spcBef>
              <a:buFontTx/>
              <a:buChar char="•"/>
            </a:pPr>
            <a:r>
              <a:rPr lang="en-US" sz="2000" b="0">
                <a:sym typeface="Wingdings" pitchFamily="2" charset="2"/>
              </a:rPr>
              <a:t>Dependency structure maintained in Bogor used to track dependencies between QoS options of components, e.g.:</a:t>
            </a:r>
          </a:p>
          <a:p>
            <a:pPr marL="461963" lvl="1" indent="-171450" algn="l" eaLnBrk="1" hangingPunct="1">
              <a:spcBef>
                <a:spcPct val="20000"/>
              </a:spcBef>
              <a:buFontTx/>
              <a:buChar char="•"/>
            </a:pPr>
            <a:r>
              <a:rPr lang="en-US" sz="2000" b="0">
                <a:sym typeface="Wingdings" pitchFamily="2" charset="2"/>
              </a:rPr>
              <a:t>Analysis &amp; Comm are connected</a:t>
            </a:r>
          </a:p>
          <a:p>
            <a:pPr marL="461963" lvl="1" indent="-171450" algn="l" eaLnBrk="1" hangingPunct="1">
              <a:spcBef>
                <a:spcPct val="20000"/>
              </a:spcBef>
              <a:buFontTx/>
              <a:buChar char="•"/>
            </a:pPr>
            <a:r>
              <a:rPr lang="en-US" sz="2000" b="0">
                <a:sym typeface="Wingdings" pitchFamily="2" charset="2"/>
              </a:rPr>
              <a:t>Gizmo &amp; Comm are dependent</a:t>
            </a:r>
          </a:p>
        </p:txBody>
      </p:sp>
      <p:sp>
        <p:nvSpPr>
          <p:cNvPr id="3" name="Rectangle 13"/>
          <p:cNvSpPr>
            <a:spLocks noChangeArrowheads="1"/>
          </p:cNvSpPr>
          <p:nvPr/>
        </p:nvSpPr>
        <p:spPr bwMode="auto">
          <a:xfrm flipV="1">
            <a:off x="2384425" y="3948113"/>
            <a:ext cx="2144713" cy="236537"/>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43017" name="Line 9"/>
          <p:cNvSpPr>
            <a:spLocks noChangeShapeType="1"/>
          </p:cNvSpPr>
          <p:nvPr/>
        </p:nvSpPr>
        <p:spPr bwMode="auto">
          <a:xfrm flipH="1">
            <a:off x="4464050" y="3308350"/>
            <a:ext cx="565150" cy="655638"/>
          </a:xfrm>
          <a:prstGeom prst="line">
            <a:avLst/>
          </a:prstGeom>
          <a:noFill/>
          <a:ln w="38100">
            <a:solidFill>
              <a:schemeClr val="tx1"/>
            </a:solidFill>
            <a:round/>
            <a:headEnd/>
            <a:tailEnd type="triangle" w="med" len="med"/>
          </a:ln>
        </p:spPr>
        <p:txBody>
          <a:bodyPr/>
          <a:lstStyle/>
          <a:p>
            <a:endParaRPr lang="en-US"/>
          </a:p>
        </p:txBody>
      </p:sp>
      <p:sp>
        <p:nvSpPr>
          <p:cNvPr id="4" name="Rectangle 13"/>
          <p:cNvSpPr>
            <a:spLocks noChangeArrowheads="1"/>
          </p:cNvSpPr>
          <p:nvPr/>
        </p:nvSpPr>
        <p:spPr bwMode="auto">
          <a:xfrm flipV="1">
            <a:off x="6915150" y="3470275"/>
            <a:ext cx="2038350" cy="44767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5" name="Line 9"/>
          <p:cNvSpPr>
            <a:spLocks noChangeShapeType="1"/>
          </p:cNvSpPr>
          <p:nvPr/>
        </p:nvSpPr>
        <p:spPr bwMode="auto">
          <a:xfrm>
            <a:off x="4984750" y="3327400"/>
            <a:ext cx="1912938" cy="469900"/>
          </a:xfrm>
          <a:prstGeom prst="line">
            <a:avLst/>
          </a:prstGeom>
          <a:noFill/>
          <a:ln w="38100">
            <a:solidFill>
              <a:schemeClr val="tx1"/>
            </a:solidFill>
            <a:round/>
            <a:headEnd/>
            <a:tailEnd type="triangle" w="med" len="med"/>
          </a:ln>
        </p:spPr>
        <p:txBody>
          <a:bodyPr/>
          <a:lstStyle/>
          <a:p>
            <a:endParaRPr lang="en-US"/>
          </a:p>
        </p:txBody>
      </p:sp>
      <p:sp>
        <p:nvSpPr>
          <p:cNvPr id="43016" name="Rectangle 8"/>
          <p:cNvSpPr>
            <a:spLocks noChangeArrowheads="1"/>
          </p:cNvSpPr>
          <p:nvPr/>
        </p:nvSpPr>
        <p:spPr bwMode="auto">
          <a:xfrm>
            <a:off x="4125913" y="2743200"/>
            <a:ext cx="2316162" cy="568325"/>
          </a:xfrm>
          <a:prstGeom prst="rect">
            <a:avLst/>
          </a:prstGeom>
          <a:solidFill>
            <a:srgbClr val="FFFF99"/>
          </a:solidFill>
          <a:ln w="9525" algn="ctr">
            <a:solidFill>
              <a:schemeClr val="tx1"/>
            </a:solidFill>
            <a:miter lim="800000"/>
            <a:headEnd/>
            <a:tailEnd/>
          </a:ln>
        </p:spPr>
        <p:txBody>
          <a:bodyPr anchor="ctr">
            <a:spAutoFit/>
          </a:bodyPr>
          <a:lstStyle/>
          <a:p>
            <a:pPr algn="l" eaLnBrk="1" hangingPunct="1">
              <a:lnSpc>
                <a:spcPct val="85000"/>
              </a:lnSpc>
              <a:spcBef>
                <a:spcPct val="50000"/>
              </a:spcBef>
              <a:tabLst>
                <a:tab pos="174625" algn="l"/>
              </a:tabLst>
            </a:pPr>
            <a:r>
              <a:rPr lang="en-US" sz="1800" b="0"/>
              <a:t>Detect mismatch if either values change</a:t>
            </a:r>
          </a:p>
        </p:txBody>
      </p:sp>
      <p:sp>
        <p:nvSpPr>
          <p:cNvPr id="2" name="Rectangle 13"/>
          <p:cNvSpPr>
            <a:spLocks noChangeArrowheads="1"/>
          </p:cNvSpPr>
          <p:nvPr/>
        </p:nvSpPr>
        <p:spPr bwMode="auto">
          <a:xfrm flipV="1">
            <a:off x="4232275" y="657225"/>
            <a:ext cx="808038" cy="6858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6" name="Rectangle 13"/>
          <p:cNvSpPr>
            <a:spLocks noChangeArrowheads="1"/>
          </p:cNvSpPr>
          <p:nvPr/>
        </p:nvSpPr>
        <p:spPr bwMode="auto">
          <a:xfrm flipV="1">
            <a:off x="5427663" y="1606550"/>
            <a:ext cx="808037" cy="685800"/>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7" name="Rectangle 13"/>
          <p:cNvSpPr>
            <a:spLocks noChangeArrowheads="1"/>
          </p:cNvSpPr>
          <p:nvPr/>
        </p:nvSpPr>
        <p:spPr bwMode="auto">
          <a:xfrm flipV="1">
            <a:off x="5376863" y="3857625"/>
            <a:ext cx="808037" cy="771525"/>
          </a:xfrm>
          <a:prstGeom prst="rect">
            <a:avLst/>
          </a:prstGeom>
          <a:noFill/>
          <a:ln w="50800" algn="ctr">
            <a:solidFill>
              <a:srgbClr val="990033"/>
            </a:solidFill>
            <a:miter lim="800000"/>
            <a:headEnd/>
            <a:tailEnd/>
          </a:ln>
        </p:spPr>
        <p:txBody>
          <a:bodyPr rot="10800000" wrap="none" anchor="ctr"/>
          <a:lstStyle/>
          <a:p>
            <a:pPr eaLnBrk="1" hangingPunct="1">
              <a:lnSpc>
                <a:spcPct val="85000"/>
              </a:lnSpc>
              <a:spcBef>
                <a:spcPct val="50000"/>
              </a:spcBef>
            </a:pPr>
            <a:endParaRPr lang="en-US" sz="1800" b="0"/>
          </a:p>
        </p:txBody>
      </p:sp>
      <p:sp>
        <p:nvSpPr>
          <p:cNvPr id="27667" name="Rectangle 36"/>
          <p:cNvSpPr>
            <a:spLocks noChangeArrowheads="1"/>
          </p:cNvSpPr>
          <p:nvPr/>
        </p:nvSpPr>
        <p:spPr bwMode="auto">
          <a:xfrm>
            <a:off x="2755900" y="4681538"/>
            <a:ext cx="4594225" cy="273050"/>
          </a:xfrm>
          <a:prstGeom prst="rect">
            <a:avLst/>
          </a:prstGeom>
          <a:noFill/>
          <a:ln w="9525" algn="ctr">
            <a:noFill/>
            <a:miter lim="800000"/>
            <a:headEnd/>
            <a:tailEnd/>
          </a:ln>
        </p:spPr>
        <p:txBody>
          <a:bodyPr wrap="none">
            <a:spAutoFit/>
          </a:bodyPr>
          <a:lstStyle/>
          <a:p>
            <a:pPr eaLnBrk="1" hangingPunct="1">
              <a:lnSpc>
                <a:spcPct val="85000"/>
              </a:lnSpc>
              <a:spcBef>
                <a:spcPct val="50000"/>
              </a:spcBef>
              <a:tabLst>
                <a:tab pos="174625" algn="l"/>
              </a:tabLst>
            </a:pPr>
            <a:r>
              <a:rPr lang="en-US" sz="1400"/>
              <a:t>Dependency Structure of MMS Mission Components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766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766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29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6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292">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0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017" grpId="0" animBg="1"/>
      <p:bldP spid="4" grpId="0" animBg="1"/>
      <p:bldP spid="5" grpId="0" animBg="1"/>
      <p:bldP spid="43016" grpId="0" animBg="1"/>
      <p:bldP spid="2" grpId="0" animBg="1"/>
      <p:bldP spid="2" grpId="1" animBg="1"/>
      <p:bldP spid="6" grpId="0" animBg="1"/>
      <p:bldP spid="6" grpId="1" animBg="1"/>
      <p:bldP spid="7" grpId="0" animBg="1"/>
      <p:bldP spid="7" grpId="1" animBg="1"/>
      <p:bldP spid="2766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685800" y="1066800"/>
            <a:ext cx="7772400" cy="1752600"/>
          </a:xfrm>
        </p:spPr>
        <p:txBody>
          <a:bodyPr/>
          <a:lstStyle/>
          <a:p>
            <a:pPr eaLnBrk="1" hangingPunct="1"/>
            <a:r>
              <a:rPr lang="en-US" sz="3200" dirty="0" smtClean="0"/>
              <a:t>Part 8</a:t>
            </a:r>
            <a:br>
              <a:rPr lang="en-US" sz="3200" dirty="0" smtClean="0"/>
            </a:br>
            <a:r>
              <a:rPr lang="en-US" sz="3200" dirty="0" smtClean="0"/>
              <a:t>Continuous System QoS Validation using “What If” Analysis</a:t>
            </a:r>
          </a:p>
        </p:txBody>
      </p:sp>
      <p:sp>
        <p:nvSpPr>
          <p:cNvPr id="90115" name="Rectangle 3"/>
          <p:cNvSpPr>
            <a:spLocks noGrp="1" noChangeArrowheads="1"/>
          </p:cNvSpPr>
          <p:nvPr>
            <p:ph type="subTitle" idx="4294967295"/>
          </p:nvPr>
        </p:nvSpPr>
        <p:spPr>
          <a:xfrm>
            <a:off x="1371600" y="3886200"/>
            <a:ext cx="6400800" cy="1752600"/>
          </a:xfrm>
          <a:noFill/>
        </p:spPr>
        <p:txBody>
          <a:bodyPr/>
          <a:lstStyle/>
          <a:p>
            <a:pPr marL="0" indent="0" algn="ctr" eaLnBrk="1" hangingPunct="1">
              <a:buFontTx/>
              <a:buNone/>
            </a:pPr>
            <a:r>
              <a:rPr lang="en-US" smtClean="0"/>
              <a:t>MDE for Analysis and Emulation Techniques</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appstring"/>
          <p:cNvPicPr>
            <a:picLocks noChangeAspect="1" noChangeArrowheads="1"/>
          </p:cNvPicPr>
          <p:nvPr/>
        </p:nvPicPr>
        <p:blipFill>
          <a:blip r:embed="rId3" cstate="print"/>
          <a:srcRect/>
          <a:stretch>
            <a:fillRect/>
          </a:stretch>
        </p:blipFill>
        <p:spPr bwMode="auto">
          <a:xfrm>
            <a:off x="5486401" y="685800"/>
            <a:ext cx="3200400" cy="1486870"/>
          </a:xfrm>
          <a:prstGeom prst="rect">
            <a:avLst/>
          </a:prstGeom>
          <a:noFill/>
          <a:ln w="9525">
            <a:noFill/>
            <a:miter lim="800000"/>
            <a:headEnd/>
            <a:tailEnd/>
          </a:ln>
        </p:spPr>
      </p:pic>
      <p:pic>
        <p:nvPicPr>
          <p:cNvPr id="44034" name="Picture 47" descr="SLICE.tiff"/>
          <p:cNvPicPr>
            <a:picLocks noChangeAspect="1"/>
          </p:cNvPicPr>
          <p:nvPr/>
        </p:nvPicPr>
        <p:blipFill>
          <a:blip r:embed="rId4" cstate="print"/>
          <a:srcRect/>
          <a:stretch>
            <a:fillRect/>
          </a:stretch>
        </p:blipFill>
        <p:spPr bwMode="auto">
          <a:xfrm>
            <a:off x="1447800" y="2057400"/>
            <a:ext cx="3733800" cy="1331913"/>
          </a:xfrm>
          <a:prstGeom prst="rect">
            <a:avLst/>
          </a:prstGeom>
          <a:noFill/>
          <a:ln w="9525">
            <a:noFill/>
            <a:miter lim="800000"/>
            <a:headEnd/>
            <a:tailEnd/>
          </a:ln>
        </p:spPr>
      </p:pic>
      <p:pic>
        <p:nvPicPr>
          <p:cNvPr id="44036" name="Picture 11" descr="target-infrastructure"/>
          <p:cNvPicPr>
            <a:picLocks noChangeAspect="1" noChangeArrowheads="1"/>
          </p:cNvPicPr>
          <p:nvPr/>
        </p:nvPicPr>
        <p:blipFill>
          <a:blip r:embed="rId5" cstate="print"/>
          <a:srcRect/>
          <a:stretch>
            <a:fillRect/>
          </a:stretch>
        </p:blipFill>
        <p:spPr bwMode="auto">
          <a:xfrm>
            <a:off x="838200" y="3581400"/>
            <a:ext cx="3027363" cy="1536700"/>
          </a:xfrm>
          <a:prstGeom prst="rect">
            <a:avLst/>
          </a:prstGeom>
          <a:noFill/>
          <a:ln w="9525">
            <a:noFill/>
            <a:miter lim="800000"/>
            <a:headEnd/>
            <a:tailEnd/>
          </a:ln>
        </p:spPr>
      </p:pic>
      <p:cxnSp>
        <p:nvCxnSpPr>
          <p:cNvPr id="44037" name="Straight Arrow Connector 37"/>
          <p:cNvCxnSpPr>
            <a:cxnSpLocks noChangeShapeType="1"/>
          </p:cNvCxnSpPr>
          <p:nvPr/>
        </p:nvCxnSpPr>
        <p:spPr bwMode="auto">
          <a:xfrm>
            <a:off x="609600" y="5181600"/>
            <a:ext cx="8382000" cy="1588"/>
          </a:xfrm>
          <a:prstGeom prst="straightConnector1">
            <a:avLst/>
          </a:prstGeom>
          <a:noFill/>
          <a:ln w="38100">
            <a:solidFill>
              <a:srgbClr val="000000"/>
            </a:solidFill>
            <a:round/>
            <a:headEnd/>
            <a:tailEnd type="arrow" w="med" len="med"/>
          </a:ln>
        </p:spPr>
      </p:cxnSp>
      <p:cxnSp>
        <p:nvCxnSpPr>
          <p:cNvPr id="44039" name="Straight Arrow Connector 40"/>
          <p:cNvCxnSpPr>
            <a:cxnSpLocks noChangeShapeType="1"/>
          </p:cNvCxnSpPr>
          <p:nvPr/>
        </p:nvCxnSpPr>
        <p:spPr bwMode="auto">
          <a:xfrm rot="5400000" flipH="1" flipV="1">
            <a:off x="-1562893" y="3009106"/>
            <a:ext cx="4343400" cy="1587"/>
          </a:xfrm>
          <a:prstGeom prst="straightConnector1">
            <a:avLst/>
          </a:prstGeom>
          <a:noFill/>
          <a:ln w="38100">
            <a:solidFill>
              <a:srgbClr val="000000"/>
            </a:solidFill>
            <a:round/>
            <a:headEnd/>
            <a:tailEnd type="arrow" w="med" len="med"/>
          </a:ln>
        </p:spPr>
      </p:cxnSp>
      <p:sp>
        <p:nvSpPr>
          <p:cNvPr id="44040" name="TextBox 42"/>
          <p:cNvSpPr txBox="1">
            <a:spLocks noChangeArrowheads="1"/>
          </p:cNvSpPr>
          <p:nvPr/>
        </p:nvSpPr>
        <p:spPr bwMode="auto">
          <a:xfrm rot="-5400000">
            <a:off x="-844049" y="2812226"/>
            <a:ext cx="2423109" cy="400110"/>
          </a:xfrm>
          <a:prstGeom prst="rect">
            <a:avLst/>
          </a:prstGeom>
          <a:noFill/>
          <a:ln w="9525">
            <a:noFill/>
            <a:miter lim="800000"/>
            <a:headEnd/>
            <a:tailEnd/>
          </a:ln>
        </p:spPr>
        <p:txBody>
          <a:bodyPr wrap="none">
            <a:spAutoFit/>
          </a:bodyPr>
          <a:lstStyle/>
          <a:p>
            <a:r>
              <a:rPr lang="en-US" sz="2000" b="0"/>
              <a:t>Level of Abstraction</a:t>
            </a:r>
          </a:p>
        </p:txBody>
      </p:sp>
      <p:sp>
        <p:nvSpPr>
          <p:cNvPr id="44041" name="TextBox 80"/>
          <p:cNvSpPr txBox="1">
            <a:spLocks noChangeArrowheads="1"/>
          </p:cNvSpPr>
          <p:nvPr/>
        </p:nvSpPr>
        <p:spPr bwMode="auto">
          <a:xfrm>
            <a:off x="157163" y="5181600"/>
            <a:ext cx="833437" cy="307975"/>
          </a:xfrm>
          <a:prstGeom prst="rect">
            <a:avLst/>
          </a:prstGeom>
          <a:noFill/>
          <a:ln w="9525">
            <a:noFill/>
            <a:miter lim="800000"/>
            <a:headEnd/>
            <a:tailEnd/>
          </a:ln>
        </p:spPr>
        <p:txBody>
          <a:bodyPr wrap="none">
            <a:spAutoFit/>
          </a:bodyPr>
          <a:lstStyle/>
          <a:p>
            <a:r>
              <a:rPr lang="en-US" sz="1400" b="0" dirty="0"/>
              <a:t>(design)</a:t>
            </a:r>
          </a:p>
        </p:txBody>
      </p:sp>
      <p:sp>
        <p:nvSpPr>
          <p:cNvPr id="44042" name="TextBox 82"/>
          <p:cNvSpPr txBox="1">
            <a:spLocks noChangeArrowheads="1"/>
          </p:cNvSpPr>
          <p:nvPr/>
        </p:nvSpPr>
        <p:spPr bwMode="auto">
          <a:xfrm>
            <a:off x="8077200" y="5257800"/>
            <a:ext cx="1143000" cy="307975"/>
          </a:xfrm>
          <a:prstGeom prst="rect">
            <a:avLst/>
          </a:prstGeom>
          <a:noFill/>
          <a:ln w="9525">
            <a:noFill/>
            <a:miter lim="800000"/>
            <a:headEnd/>
            <a:tailEnd/>
          </a:ln>
        </p:spPr>
        <p:txBody>
          <a:bodyPr wrap="none">
            <a:spAutoFit/>
          </a:bodyPr>
          <a:lstStyle/>
          <a:p>
            <a:r>
              <a:rPr lang="en-US" sz="1400" b="0"/>
              <a:t>(production)</a:t>
            </a:r>
          </a:p>
        </p:txBody>
      </p:sp>
      <p:sp>
        <p:nvSpPr>
          <p:cNvPr id="29" name="Rounded Rectangular Callout 28"/>
          <p:cNvSpPr>
            <a:spLocks noChangeArrowheads="1"/>
          </p:cNvSpPr>
          <p:nvPr/>
        </p:nvSpPr>
        <p:spPr bwMode="auto">
          <a:xfrm>
            <a:off x="1143000" y="762000"/>
            <a:ext cx="3352800" cy="1066800"/>
          </a:xfrm>
          <a:prstGeom prst="wedgeRoundRectCallout">
            <a:avLst>
              <a:gd name="adj1" fmla="val 10841"/>
              <a:gd name="adj2" fmla="val 101446"/>
              <a:gd name="adj3" fmla="val 16667"/>
            </a:avLst>
          </a:prstGeom>
          <a:gradFill rotWithShape="1">
            <a:gsLst>
              <a:gs pos="0">
                <a:srgbClr val="FFF4E0"/>
              </a:gs>
              <a:gs pos="64999">
                <a:srgbClr val="FFE3B2"/>
              </a:gs>
              <a:gs pos="100000">
                <a:srgbClr val="FFDA90"/>
              </a:gs>
            </a:gsLst>
            <a:lin ang="5400000" scaled="1"/>
          </a:gradFill>
          <a:ln w="9525">
            <a:solidFill>
              <a:srgbClr val="CC9800"/>
            </a:solidFill>
            <a:miter lim="800000"/>
            <a:headEnd/>
            <a:tailEnd/>
          </a:ln>
          <a:effectLst>
            <a:outerShdw dist="20000" dir="5400000" rotWithShape="0">
              <a:srgbClr val="808080">
                <a:alpha val="37999"/>
              </a:srgbClr>
            </a:outerShdw>
          </a:effectLst>
        </p:spPr>
        <p:txBody>
          <a:bodyPr/>
          <a:lstStyle/>
          <a:p>
            <a:r>
              <a:rPr lang="en-US" sz="2000" b="0" dirty="0"/>
              <a:t>Infrastructure components under </a:t>
            </a:r>
            <a:r>
              <a:rPr lang="en-US" sz="2000" b="0" dirty="0" smtClean="0"/>
              <a:t>development; need applications for testing</a:t>
            </a:r>
            <a:endParaRPr lang="en-US" sz="2000" b="0" dirty="0"/>
          </a:p>
        </p:txBody>
      </p:sp>
      <p:sp>
        <p:nvSpPr>
          <p:cNvPr id="32" name="Rounded Rectangular Callout 31"/>
          <p:cNvSpPr>
            <a:spLocks noChangeArrowheads="1"/>
          </p:cNvSpPr>
          <p:nvPr/>
        </p:nvSpPr>
        <p:spPr bwMode="auto">
          <a:xfrm>
            <a:off x="5943600" y="2514600"/>
            <a:ext cx="3048000" cy="762000"/>
          </a:xfrm>
          <a:prstGeom prst="wedgeRoundRectCallout">
            <a:avLst>
              <a:gd name="adj1" fmla="val -15134"/>
              <a:gd name="adj2" fmla="val -133088"/>
              <a:gd name="adj3" fmla="val 16667"/>
            </a:avLst>
          </a:prstGeom>
          <a:gradFill rotWithShape="1">
            <a:gsLst>
              <a:gs pos="0">
                <a:srgbClr val="FFF4E0"/>
              </a:gs>
              <a:gs pos="64999">
                <a:srgbClr val="FFE3B2"/>
              </a:gs>
              <a:gs pos="100000">
                <a:srgbClr val="FFDA90"/>
              </a:gs>
            </a:gsLst>
            <a:lin ang="5400000" scaled="1"/>
          </a:gradFill>
          <a:ln w="9525">
            <a:solidFill>
              <a:srgbClr val="CC9800"/>
            </a:solidFill>
            <a:miter lim="800000"/>
            <a:headEnd/>
            <a:tailEnd/>
          </a:ln>
          <a:effectLst>
            <a:outerShdw dist="20000" dir="5400000" rotWithShape="0">
              <a:srgbClr val="808080">
                <a:alpha val="37999"/>
              </a:srgbClr>
            </a:outerShdw>
          </a:effectLst>
        </p:spPr>
        <p:txBody>
          <a:bodyPr/>
          <a:lstStyle/>
          <a:p>
            <a:r>
              <a:rPr lang="en-US" sz="2000" b="0" dirty="0"/>
              <a:t>Application components waiting to be developed</a:t>
            </a:r>
          </a:p>
          <a:p>
            <a:endParaRPr b="0" dirty="0"/>
          </a:p>
        </p:txBody>
      </p:sp>
      <p:sp>
        <p:nvSpPr>
          <p:cNvPr id="17" name="TextBox 10"/>
          <p:cNvSpPr txBox="1">
            <a:spLocks noChangeArrowheads="1"/>
          </p:cNvSpPr>
          <p:nvPr/>
        </p:nvSpPr>
        <p:spPr bwMode="auto">
          <a:xfrm>
            <a:off x="2822378" y="5257800"/>
            <a:ext cx="3292237" cy="400110"/>
          </a:xfrm>
          <a:prstGeom prst="rect">
            <a:avLst/>
          </a:prstGeom>
          <a:noFill/>
          <a:ln w="9525">
            <a:noFill/>
            <a:miter lim="800000"/>
            <a:headEnd/>
            <a:tailEnd/>
          </a:ln>
        </p:spPr>
        <p:txBody>
          <a:bodyPr wrap="none">
            <a:spAutoFit/>
          </a:bodyPr>
          <a:lstStyle/>
          <a:p>
            <a:r>
              <a:rPr lang="en-US" sz="2000" b="0" dirty="0" smtClean="0"/>
              <a:t>Software Lifecycle Timeline</a:t>
            </a:r>
            <a:endParaRPr lang="en-US" sz="2000" b="0" dirty="0"/>
          </a:p>
        </p:txBody>
      </p:sp>
      <p:sp>
        <p:nvSpPr>
          <p:cNvPr id="20" name="Title 1"/>
          <p:cNvSpPr>
            <a:spLocks noGrp="1"/>
          </p:cNvSpPr>
          <p:nvPr>
            <p:ph type="title"/>
          </p:nvPr>
        </p:nvSpPr>
        <p:spPr>
          <a:xfrm>
            <a:off x="0" y="0"/>
            <a:ext cx="9144000" cy="554038"/>
          </a:xfrm>
        </p:spPr>
        <p:txBody>
          <a:bodyPr/>
          <a:lstStyle/>
          <a:p>
            <a:r>
              <a:rPr lang="en-US" dirty="0" smtClean="0"/>
              <a:t>Serialized Phasing in Development Problem (1/3)</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appstring"/>
          <p:cNvPicPr>
            <a:picLocks noChangeAspect="1" noChangeArrowheads="1"/>
          </p:cNvPicPr>
          <p:nvPr/>
        </p:nvPicPr>
        <p:blipFill>
          <a:blip r:embed="rId3" cstate="print"/>
          <a:srcRect/>
          <a:stretch>
            <a:fillRect/>
          </a:stretch>
        </p:blipFill>
        <p:spPr bwMode="auto">
          <a:xfrm>
            <a:off x="5486401" y="685800"/>
            <a:ext cx="3200400" cy="1486870"/>
          </a:xfrm>
          <a:prstGeom prst="rect">
            <a:avLst/>
          </a:prstGeom>
          <a:noFill/>
          <a:ln w="9525">
            <a:noFill/>
            <a:miter lim="800000"/>
            <a:headEnd/>
            <a:tailEnd/>
          </a:ln>
        </p:spPr>
      </p:pic>
      <p:sp>
        <p:nvSpPr>
          <p:cNvPr id="45058" name="Title 1"/>
          <p:cNvSpPr>
            <a:spLocks noGrp="1"/>
          </p:cNvSpPr>
          <p:nvPr>
            <p:ph type="title"/>
          </p:nvPr>
        </p:nvSpPr>
        <p:spPr>
          <a:xfrm>
            <a:off x="0" y="0"/>
            <a:ext cx="9144000" cy="554038"/>
          </a:xfrm>
        </p:spPr>
        <p:txBody>
          <a:bodyPr/>
          <a:lstStyle/>
          <a:p>
            <a:r>
              <a:rPr lang="en-US" dirty="0" smtClean="0"/>
              <a:t>Serialized Phasing in Development Problem (2/3)</a:t>
            </a:r>
          </a:p>
        </p:txBody>
      </p:sp>
      <p:pic>
        <p:nvPicPr>
          <p:cNvPr id="45059" name="Picture 47" descr="SLICE.tiff"/>
          <p:cNvPicPr>
            <a:picLocks noChangeAspect="1"/>
          </p:cNvPicPr>
          <p:nvPr/>
        </p:nvPicPr>
        <p:blipFill>
          <a:blip r:embed="rId4" cstate="print"/>
          <a:srcRect/>
          <a:stretch>
            <a:fillRect/>
          </a:stretch>
        </p:blipFill>
        <p:spPr bwMode="auto">
          <a:xfrm>
            <a:off x="1447800" y="2057400"/>
            <a:ext cx="3733800" cy="1331913"/>
          </a:xfrm>
          <a:prstGeom prst="rect">
            <a:avLst/>
          </a:prstGeom>
          <a:noFill/>
          <a:ln w="9525">
            <a:noFill/>
            <a:miter lim="800000"/>
            <a:headEnd/>
            <a:tailEnd/>
          </a:ln>
        </p:spPr>
      </p:pic>
      <p:pic>
        <p:nvPicPr>
          <p:cNvPr id="45061" name="Picture 11" descr="target-infrastructure"/>
          <p:cNvPicPr>
            <a:picLocks noChangeAspect="1" noChangeArrowheads="1"/>
          </p:cNvPicPr>
          <p:nvPr/>
        </p:nvPicPr>
        <p:blipFill>
          <a:blip r:embed="rId5" cstate="print"/>
          <a:srcRect/>
          <a:stretch>
            <a:fillRect/>
          </a:stretch>
        </p:blipFill>
        <p:spPr bwMode="auto">
          <a:xfrm>
            <a:off x="838200" y="3581400"/>
            <a:ext cx="3027363" cy="1536700"/>
          </a:xfrm>
          <a:prstGeom prst="rect">
            <a:avLst/>
          </a:prstGeom>
          <a:noFill/>
          <a:ln w="9525">
            <a:noFill/>
            <a:miter lim="800000"/>
            <a:headEnd/>
            <a:tailEnd/>
          </a:ln>
        </p:spPr>
      </p:pic>
      <p:cxnSp>
        <p:nvCxnSpPr>
          <p:cNvPr id="45062" name="Straight Arrow Connector 37"/>
          <p:cNvCxnSpPr>
            <a:cxnSpLocks noChangeShapeType="1"/>
          </p:cNvCxnSpPr>
          <p:nvPr/>
        </p:nvCxnSpPr>
        <p:spPr bwMode="auto">
          <a:xfrm>
            <a:off x="609600" y="5181600"/>
            <a:ext cx="8382000" cy="1588"/>
          </a:xfrm>
          <a:prstGeom prst="straightConnector1">
            <a:avLst/>
          </a:prstGeom>
          <a:noFill/>
          <a:ln w="38100">
            <a:solidFill>
              <a:srgbClr val="000000"/>
            </a:solidFill>
            <a:round/>
            <a:headEnd/>
            <a:tailEnd type="arrow" w="med" len="med"/>
          </a:ln>
        </p:spPr>
      </p:cxnSp>
      <p:cxnSp>
        <p:nvCxnSpPr>
          <p:cNvPr id="45063" name="Straight Arrow Connector 40"/>
          <p:cNvCxnSpPr>
            <a:cxnSpLocks noChangeShapeType="1"/>
          </p:cNvCxnSpPr>
          <p:nvPr/>
        </p:nvCxnSpPr>
        <p:spPr bwMode="auto">
          <a:xfrm rot="5400000" flipH="1" flipV="1">
            <a:off x="-1562893" y="3009106"/>
            <a:ext cx="4343400" cy="1587"/>
          </a:xfrm>
          <a:prstGeom prst="straightConnector1">
            <a:avLst/>
          </a:prstGeom>
          <a:noFill/>
          <a:ln w="38100">
            <a:solidFill>
              <a:srgbClr val="000000"/>
            </a:solidFill>
            <a:round/>
            <a:headEnd/>
            <a:tailEnd type="arrow" w="med" len="med"/>
          </a:ln>
        </p:spPr>
      </p:cxnSp>
      <p:sp>
        <p:nvSpPr>
          <p:cNvPr id="45064" name="TextBox 42"/>
          <p:cNvSpPr txBox="1">
            <a:spLocks noChangeArrowheads="1"/>
          </p:cNvSpPr>
          <p:nvPr/>
        </p:nvSpPr>
        <p:spPr bwMode="auto">
          <a:xfrm rot="-5400000">
            <a:off x="-844048" y="2812227"/>
            <a:ext cx="2423109" cy="400110"/>
          </a:xfrm>
          <a:prstGeom prst="rect">
            <a:avLst/>
          </a:prstGeom>
          <a:noFill/>
          <a:ln w="9525">
            <a:noFill/>
            <a:miter lim="800000"/>
            <a:headEnd/>
            <a:tailEnd/>
          </a:ln>
        </p:spPr>
        <p:txBody>
          <a:bodyPr wrap="none">
            <a:spAutoFit/>
          </a:bodyPr>
          <a:lstStyle/>
          <a:p>
            <a:r>
              <a:rPr lang="en-US" sz="2000" b="0"/>
              <a:t>Level of Abstraction</a:t>
            </a:r>
          </a:p>
        </p:txBody>
      </p:sp>
      <p:cxnSp>
        <p:nvCxnSpPr>
          <p:cNvPr id="45065" name="Straight Arrow Connector 21"/>
          <p:cNvCxnSpPr>
            <a:cxnSpLocks noChangeShapeType="1"/>
          </p:cNvCxnSpPr>
          <p:nvPr/>
        </p:nvCxnSpPr>
        <p:spPr bwMode="auto">
          <a:xfrm rot="10800000" flipV="1">
            <a:off x="2590800" y="2133600"/>
            <a:ext cx="2971800" cy="2438400"/>
          </a:xfrm>
          <a:prstGeom prst="straightConnector1">
            <a:avLst/>
          </a:prstGeom>
          <a:noFill/>
          <a:ln w="19050">
            <a:solidFill>
              <a:schemeClr val="tx1"/>
            </a:solidFill>
            <a:prstDash val="dash"/>
            <a:round/>
            <a:headEnd/>
            <a:tailEnd type="arrow" w="med" len="med"/>
          </a:ln>
        </p:spPr>
      </p:cxnSp>
      <p:cxnSp>
        <p:nvCxnSpPr>
          <p:cNvPr id="45066" name="Straight Arrow Connector 22"/>
          <p:cNvCxnSpPr>
            <a:cxnSpLocks noChangeShapeType="1"/>
          </p:cNvCxnSpPr>
          <p:nvPr/>
        </p:nvCxnSpPr>
        <p:spPr bwMode="auto">
          <a:xfrm rot="10800000" flipV="1">
            <a:off x="1905000" y="1295400"/>
            <a:ext cx="3657600" cy="2743200"/>
          </a:xfrm>
          <a:prstGeom prst="straightConnector1">
            <a:avLst/>
          </a:prstGeom>
          <a:noFill/>
          <a:ln w="19050">
            <a:solidFill>
              <a:schemeClr val="tx1"/>
            </a:solidFill>
            <a:prstDash val="dash"/>
            <a:round/>
            <a:headEnd/>
            <a:tailEnd type="arrow" w="med" len="med"/>
          </a:ln>
        </p:spPr>
      </p:cxnSp>
      <p:cxnSp>
        <p:nvCxnSpPr>
          <p:cNvPr id="45067" name="Straight Arrow Connector 23"/>
          <p:cNvCxnSpPr>
            <a:cxnSpLocks noChangeShapeType="1"/>
          </p:cNvCxnSpPr>
          <p:nvPr/>
        </p:nvCxnSpPr>
        <p:spPr bwMode="auto">
          <a:xfrm rot="10800000" flipV="1">
            <a:off x="1219200" y="1676400"/>
            <a:ext cx="5181600" cy="2895600"/>
          </a:xfrm>
          <a:prstGeom prst="straightConnector1">
            <a:avLst/>
          </a:prstGeom>
          <a:noFill/>
          <a:ln w="19050">
            <a:solidFill>
              <a:schemeClr val="tx1"/>
            </a:solidFill>
            <a:prstDash val="dash"/>
            <a:round/>
            <a:headEnd/>
            <a:tailEnd type="arrow" w="med" len="med"/>
          </a:ln>
        </p:spPr>
      </p:cxnSp>
      <p:cxnSp>
        <p:nvCxnSpPr>
          <p:cNvPr id="45068" name="Straight Arrow Connector 24"/>
          <p:cNvCxnSpPr>
            <a:cxnSpLocks noChangeShapeType="1"/>
          </p:cNvCxnSpPr>
          <p:nvPr/>
        </p:nvCxnSpPr>
        <p:spPr bwMode="auto">
          <a:xfrm rot="10800000" flipV="1">
            <a:off x="2590800" y="1676400"/>
            <a:ext cx="4495800" cy="2438400"/>
          </a:xfrm>
          <a:prstGeom prst="straightConnector1">
            <a:avLst/>
          </a:prstGeom>
          <a:noFill/>
          <a:ln w="19050">
            <a:solidFill>
              <a:srgbClr val="000000"/>
            </a:solidFill>
            <a:prstDash val="dash"/>
            <a:round/>
            <a:headEnd/>
            <a:tailEnd type="arrow" w="med" len="med"/>
          </a:ln>
        </p:spPr>
      </p:cxnSp>
      <p:cxnSp>
        <p:nvCxnSpPr>
          <p:cNvPr id="45069" name="Straight Arrow Connector 25"/>
          <p:cNvCxnSpPr>
            <a:cxnSpLocks noChangeShapeType="1"/>
          </p:cNvCxnSpPr>
          <p:nvPr/>
        </p:nvCxnSpPr>
        <p:spPr bwMode="auto">
          <a:xfrm rot="10800000" flipV="1">
            <a:off x="3352800" y="1676400"/>
            <a:ext cx="4419600" cy="2895600"/>
          </a:xfrm>
          <a:prstGeom prst="straightConnector1">
            <a:avLst/>
          </a:prstGeom>
          <a:noFill/>
          <a:ln w="19050">
            <a:solidFill>
              <a:schemeClr val="tx1"/>
            </a:solidFill>
            <a:prstDash val="dash"/>
            <a:round/>
            <a:headEnd/>
            <a:tailEnd type="arrow" w="med" len="med"/>
          </a:ln>
        </p:spPr>
      </p:cxnSp>
      <p:cxnSp>
        <p:nvCxnSpPr>
          <p:cNvPr id="45070" name="Straight Arrow Connector 26"/>
          <p:cNvCxnSpPr>
            <a:cxnSpLocks noChangeShapeType="1"/>
          </p:cNvCxnSpPr>
          <p:nvPr/>
        </p:nvCxnSpPr>
        <p:spPr bwMode="auto">
          <a:xfrm rot="10800000" flipV="1">
            <a:off x="1219200" y="1295400"/>
            <a:ext cx="7391400" cy="3048000"/>
          </a:xfrm>
          <a:prstGeom prst="straightConnector1">
            <a:avLst/>
          </a:prstGeom>
          <a:noFill/>
          <a:ln w="19050">
            <a:solidFill>
              <a:srgbClr val="000000"/>
            </a:solidFill>
            <a:prstDash val="dash"/>
            <a:round/>
            <a:headEnd/>
            <a:tailEnd type="arrow" w="med" len="med"/>
          </a:ln>
        </p:spPr>
      </p:cxnSp>
      <p:cxnSp>
        <p:nvCxnSpPr>
          <p:cNvPr id="45071" name="Straight Arrow Connector 27"/>
          <p:cNvCxnSpPr>
            <a:cxnSpLocks noChangeShapeType="1"/>
          </p:cNvCxnSpPr>
          <p:nvPr/>
        </p:nvCxnSpPr>
        <p:spPr bwMode="auto">
          <a:xfrm rot="10800000" flipV="1">
            <a:off x="1219200" y="1981200"/>
            <a:ext cx="7391400" cy="2133600"/>
          </a:xfrm>
          <a:prstGeom prst="straightConnector1">
            <a:avLst/>
          </a:prstGeom>
          <a:noFill/>
          <a:ln w="19050">
            <a:solidFill>
              <a:schemeClr val="tx1"/>
            </a:solidFill>
            <a:prstDash val="dash"/>
            <a:round/>
            <a:headEnd/>
            <a:tailEnd type="arrow" w="med" len="med"/>
          </a:ln>
        </p:spPr>
      </p:cxnSp>
      <p:sp>
        <p:nvSpPr>
          <p:cNvPr id="45072" name="TextBox 80"/>
          <p:cNvSpPr txBox="1">
            <a:spLocks noChangeArrowheads="1"/>
          </p:cNvSpPr>
          <p:nvPr/>
        </p:nvSpPr>
        <p:spPr bwMode="auto">
          <a:xfrm>
            <a:off x="157163" y="5181600"/>
            <a:ext cx="833437" cy="307975"/>
          </a:xfrm>
          <a:prstGeom prst="rect">
            <a:avLst/>
          </a:prstGeom>
          <a:noFill/>
          <a:ln w="9525">
            <a:noFill/>
            <a:miter lim="800000"/>
            <a:headEnd/>
            <a:tailEnd/>
          </a:ln>
        </p:spPr>
        <p:txBody>
          <a:bodyPr wrap="none">
            <a:spAutoFit/>
          </a:bodyPr>
          <a:lstStyle/>
          <a:p>
            <a:r>
              <a:rPr lang="en-US" sz="1400" b="0" dirty="0"/>
              <a:t>(design)</a:t>
            </a:r>
          </a:p>
        </p:txBody>
      </p:sp>
      <p:sp>
        <p:nvSpPr>
          <p:cNvPr id="45073" name="TextBox 82"/>
          <p:cNvSpPr txBox="1">
            <a:spLocks noChangeArrowheads="1"/>
          </p:cNvSpPr>
          <p:nvPr/>
        </p:nvSpPr>
        <p:spPr bwMode="auto">
          <a:xfrm>
            <a:off x="8077200" y="5257800"/>
            <a:ext cx="1143000" cy="307975"/>
          </a:xfrm>
          <a:prstGeom prst="rect">
            <a:avLst/>
          </a:prstGeom>
          <a:noFill/>
          <a:ln w="9525">
            <a:noFill/>
            <a:miter lim="800000"/>
            <a:headEnd/>
            <a:tailEnd/>
          </a:ln>
        </p:spPr>
        <p:txBody>
          <a:bodyPr wrap="none">
            <a:spAutoFit/>
          </a:bodyPr>
          <a:lstStyle/>
          <a:p>
            <a:r>
              <a:rPr lang="en-US" sz="1400" b="0"/>
              <a:t>(production)</a:t>
            </a:r>
          </a:p>
        </p:txBody>
      </p:sp>
      <p:cxnSp>
        <p:nvCxnSpPr>
          <p:cNvPr id="45074" name="Straight Arrow Connector 28"/>
          <p:cNvCxnSpPr>
            <a:cxnSpLocks noChangeShapeType="1"/>
          </p:cNvCxnSpPr>
          <p:nvPr/>
        </p:nvCxnSpPr>
        <p:spPr bwMode="auto">
          <a:xfrm rot="16200000" flipH="1">
            <a:off x="914400" y="3276600"/>
            <a:ext cx="1981200" cy="152400"/>
          </a:xfrm>
          <a:prstGeom prst="straightConnector1">
            <a:avLst/>
          </a:prstGeom>
          <a:noFill/>
          <a:ln w="19050">
            <a:solidFill>
              <a:schemeClr val="tx1"/>
            </a:solidFill>
            <a:prstDash val="dash"/>
            <a:round/>
            <a:headEnd/>
            <a:tailEnd type="arrow" w="med" len="med"/>
          </a:ln>
        </p:spPr>
      </p:cxnSp>
      <p:cxnSp>
        <p:nvCxnSpPr>
          <p:cNvPr id="45075" name="Straight Arrow Connector 34"/>
          <p:cNvCxnSpPr>
            <a:cxnSpLocks noChangeShapeType="1"/>
          </p:cNvCxnSpPr>
          <p:nvPr/>
        </p:nvCxnSpPr>
        <p:spPr bwMode="auto">
          <a:xfrm rot="16200000" flipH="1">
            <a:off x="1562100" y="3314700"/>
            <a:ext cx="1143000" cy="914400"/>
          </a:xfrm>
          <a:prstGeom prst="straightConnector1">
            <a:avLst/>
          </a:prstGeom>
          <a:noFill/>
          <a:ln w="19050">
            <a:solidFill>
              <a:schemeClr val="tx1"/>
            </a:solidFill>
            <a:prstDash val="dash"/>
            <a:round/>
            <a:headEnd/>
            <a:tailEnd type="arrow" w="med" len="med"/>
          </a:ln>
        </p:spPr>
      </p:cxnSp>
      <p:cxnSp>
        <p:nvCxnSpPr>
          <p:cNvPr id="45076" name="Straight Arrow Connector 36"/>
          <p:cNvCxnSpPr>
            <a:cxnSpLocks noChangeShapeType="1"/>
          </p:cNvCxnSpPr>
          <p:nvPr/>
        </p:nvCxnSpPr>
        <p:spPr bwMode="auto">
          <a:xfrm rot="5400000">
            <a:off x="1371600" y="3352800"/>
            <a:ext cx="1752600" cy="685800"/>
          </a:xfrm>
          <a:prstGeom prst="straightConnector1">
            <a:avLst/>
          </a:prstGeom>
          <a:noFill/>
          <a:ln w="19050">
            <a:solidFill>
              <a:schemeClr val="tx1"/>
            </a:solidFill>
            <a:prstDash val="dash"/>
            <a:round/>
            <a:headEnd/>
            <a:tailEnd type="arrow" w="med" len="med"/>
          </a:ln>
        </p:spPr>
      </p:cxnSp>
      <p:cxnSp>
        <p:nvCxnSpPr>
          <p:cNvPr id="45077" name="Straight Arrow Connector 39"/>
          <p:cNvCxnSpPr>
            <a:cxnSpLocks noChangeShapeType="1"/>
          </p:cNvCxnSpPr>
          <p:nvPr/>
        </p:nvCxnSpPr>
        <p:spPr bwMode="auto">
          <a:xfrm rot="10800000" flipV="1">
            <a:off x="1219200" y="2819400"/>
            <a:ext cx="2057400" cy="1066800"/>
          </a:xfrm>
          <a:prstGeom prst="straightConnector1">
            <a:avLst/>
          </a:prstGeom>
          <a:noFill/>
          <a:ln w="19050">
            <a:solidFill>
              <a:schemeClr val="tx1"/>
            </a:solidFill>
            <a:prstDash val="dash"/>
            <a:round/>
            <a:headEnd/>
            <a:tailEnd type="arrow" w="med" len="med"/>
          </a:ln>
        </p:spPr>
      </p:cxnSp>
      <p:cxnSp>
        <p:nvCxnSpPr>
          <p:cNvPr id="45078" name="Straight Arrow Connector 42"/>
          <p:cNvCxnSpPr>
            <a:cxnSpLocks noChangeShapeType="1"/>
          </p:cNvCxnSpPr>
          <p:nvPr/>
        </p:nvCxnSpPr>
        <p:spPr bwMode="auto">
          <a:xfrm rot="5400000">
            <a:off x="2895600" y="3276600"/>
            <a:ext cx="1524000" cy="609600"/>
          </a:xfrm>
          <a:prstGeom prst="straightConnector1">
            <a:avLst/>
          </a:prstGeom>
          <a:noFill/>
          <a:ln w="19050">
            <a:solidFill>
              <a:schemeClr val="tx1"/>
            </a:solidFill>
            <a:prstDash val="dash"/>
            <a:round/>
            <a:headEnd/>
            <a:tailEnd type="arrow" w="med" len="med"/>
          </a:ln>
        </p:spPr>
      </p:cxnSp>
      <p:cxnSp>
        <p:nvCxnSpPr>
          <p:cNvPr id="45079" name="Straight Arrow Connector 45"/>
          <p:cNvCxnSpPr>
            <a:cxnSpLocks noChangeShapeType="1"/>
          </p:cNvCxnSpPr>
          <p:nvPr/>
        </p:nvCxnSpPr>
        <p:spPr bwMode="auto">
          <a:xfrm rot="10800000" flipV="1">
            <a:off x="2590800" y="2438400"/>
            <a:ext cx="2209800" cy="2133600"/>
          </a:xfrm>
          <a:prstGeom prst="straightConnector1">
            <a:avLst/>
          </a:prstGeom>
          <a:noFill/>
          <a:ln w="19050">
            <a:solidFill>
              <a:schemeClr val="tx1"/>
            </a:solidFill>
            <a:prstDash val="dash"/>
            <a:round/>
            <a:headEnd/>
            <a:tailEnd type="arrow" w="med" len="med"/>
          </a:ln>
        </p:spPr>
      </p:cxnSp>
      <p:cxnSp>
        <p:nvCxnSpPr>
          <p:cNvPr id="45080" name="Straight Arrow Connector 48"/>
          <p:cNvCxnSpPr>
            <a:cxnSpLocks noChangeShapeType="1"/>
          </p:cNvCxnSpPr>
          <p:nvPr/>
        </p:nvCxnSpPr>
        <p:spPr bwMode="auto">
          <a:xfrm rot="10800000" flipV="1">
            <a:off x="2667000" y="3048000"/>
            <a:ext cx="2133600" cy="1295400"/>
          </a:xfrm>
          <a:prstGeom prst="straightConnector1">
            <a:avLst/>
          </a:prstGeom>
          <a:noFill/>
          <a:ln w="19050">
            <a:solidFill>
              <a:schemeClr val="tx1"/>
            </a:solidFill>
            <a:prstDash val="dash"/>
            <a:round/>
            <a:headEnd/>
            <a:tailEnd type="arrow" w="med" len="med"/>
          </a:ln>
        </p:spPr>
      </p:cxnSp>
      <p:sp>
        <p:nvSpPr>
          <p:cNvPr id="28" name="Rounded Rectangular Callout 27"/>
          <p:cNvSpPr>
            <a:spLocks noChangeArrowheads="1"/>
          </p:cNvSpPr>
          <p:nvPr/>
        </p:nvSpPr>
        <p:spPr bwMode="auto">
          <a:xfrm>
            <a:off x="5410200" y="3733800"/>
            <a:ext cx="3276600" cy="1066800"/>
          </a:xfrm>
          <a:prstGeom prst="wedgeRoundRectCallout">
            <a:avLst>
              <a:gd name="adj1" fmla="val -40296"/>
              <a:gd name="adj2" fmla="val -97329"/>
              <a:gd name="adj3" fmla="val 16667"/>
            </a:avLst>
          </a:prstGeom>
          <a:gradFill rotWithShape="1">
            <a:gsLst>
              <a:gs pos="0">
                <a:srgbClr val="FFF4E0"/>
              </a:gs>
              <a:gs pos="64999">
                <a:srgbClr val="FFE3B2"/>
              </a:gs>
              <a:gs pos="100000">
                <a:srgbClr val="FFDA90"/>
              </a:gs>
            </a:gsLst>
            <a:lin ang="5400000" scaled="1"/>
          </a:gradFill>
          <a:ln w="9525">
            <a:solidFill>
              <a:srgbClr val="CC9800"/>
            </a:solidFill>
            <a:miter lim="800000"/>
            <a:headEnd/>
            <a:tailEnd/>
          </a:ln>
          <a:effectLst>
            <a:outerShdw dist="20000" dir="5400000" rotWithShape="0">
              <a:srgbClr val="808080">
                <a:alpha val="37999"/>
              </a:srgbClr>
            </a:outerShdw>
          </a:effectLst>
        </p:spPr>
        <p:txBody>
          <a:bodyPr/>
          <a:lstStyle/>
          <a:p>
            <a:r>
              <a:rPr lang="en-US" sz="2000" b="0" dirty="0"/>
              <a:t>Integration testing cannot begin until the system is entirely developed</a:t>
            </a:r>
          </a:p>
        </p:txBody>
      </p:sp>
      <p:sp>
        <p:nvSpPr>
          <p:cNvPr id="30" name="TextBox 10"/>
          <p:cNvSpPr txBox="1">
            <a:spLocks noChangeArrowheads="1"/>
          </p:cNvSpPr>
          <p:nvPr/>
        </p:nvSpPr>
        <p:spPr bwMode="auto">
          <a:xfrm>
            <a:off x="2822378" y="5257800"/>
            <a:ext cx="3292237" cy="400110"/>
          </a:xfrm>
          <a:prstGeom prst="rect">
            <a:avLst/>
          </a:prstGeom>
          <a:noFill/>
          <a:ln w="9525">
            <a:noFill/>
            <a:miter lim="800000"/>
            <a:headEnd/>
            <a:tailEnd/>
          </a:ln>
        </p:spPr>
        <p:txBody>
          <a:bodyPr wrap="none">
            <a:spAutoFit/>
          </a:bodyPr>
          <a:lstStyle/>
          <a:p>
            <a:r>
              <a:rPr lang="en-US" sz="2000" b="0" dirty="0" smtClean="0"/>
              <a:t>Software Lifecycle Timeline</a:t>
            </a:r>
            <a:endParaRPr lang="en-US" sz="2000" b="0"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appstring"/>
          <p:cNvPicPr>
            <a:picLocks noChangeAspect="1" noChangeArrowheads="1"/>
          </p:cNvPicPr>
          <p:nvPr/>
        </p:nvPicPr>
        <p:blipFill>
          <a:blip r:embed="rId3" cstate="print"/>
          <a:srcRect/>
          <a:stretch>
            <a:fillRect/>
          </a:stretch>
        </p:blipFill>
        <p:spPr bwMode="auto">
          <a:xfrm>
            <a:off x="5486401" y="685800"/>
            <a:ext cx="3200400" cy="1486870"/>
          </a:xfrm>
          <a:prstGeom prst="rect">
            <a:avLst/>
          </a:prstGeom>
          <a:noFill/>
          <a:ln w="9525">
            <a:noFill/>
            <a:miter lim="800000"/>
            <a:headEnd/>
            <a:tailEnd/>
          </a:ln>
        </p:spPr>
      </p:pic>
      <p:pic>
        <p:nvPicPr>
          <p:cNvPr id="46083" name="Picture 47" descr="SLICE.tiff"/>
          <p:cNvPicPr>
            <a:picLocks noChangeAspect="1"/>
          </p:cNvPicPr>
          <p:nvPr/>
        </p:nvPicPr>
        <p:blipFill>
          <a:blip r:embed="rId4" cstate="print"/>
          <a:srcRect/>
          <a:stretch>
            <a:fillRect/>
          </a:stretch>
        </p:blipFill>
        <p:spPr bwMode="auto">
          <a:xfrm>
            <a:off x="1447800" y="2057400"/>
            <a:ext cx="3733800" cy="1331913"/>
          </a:xfrm>
          <a:prstGeom prst="rect">
            <a:avLst/>
          </a:prstGeom>
          <a:noFill/>
          <a:ln w="9525">
            <a:noFill/>
            <a:miter lim="800000"/>
            <a:headEnd/>
            <a:tailEnd/>
          </a:ln>
        </p:spPr>
      </p:pic>
      <p:pic>
        <p:nvPicPr>
          <p:cNvPr id="46085" name="Picture 11" descr="target-infrastructure"/>
          <p:cNvPicPr>
            <a:picLocks noChangeAspect="1" noChangeArrowheads="1"/>
          </p:cNvPicPr>
          <p:nvPr/>
        </p:nvPicPr>
        <p:blipFill>
          <a:blip r:embed="rId5" cstate="print"/>
          <a:srcRect/>
          <a:stretch>
            <a:fillRect/>
          </a:stretch>
        </p:blipFill>
        <p:spPr bwMode="auto">
          <a:xfrm>
            <a:off x="838200" y="3581400"/>
            <a:ext cx="3027363" cy="1536700"/>
          </a:xfrm>
          <a:prstGeom prst="rect">
            <a:avLst/>
          </a:prstGeom>
          <a:noFill/>
          <a:ln w="9525">
            <a:noFill/>
            <a:miter lim="800000"/>
            <a:headEnd/>
            <a:tailEnd/>
          </a:ln>
        </p:spPr>
      </p:pic>
      <p:cxnSp>
        <p:nvCxnSpPr>
          <p:cNvPr id="46086" name="Straight Arrow Connector 37"/>
          <p:cNvCxnSpPr>
            <a:cxnSpLocks noChangeShapeType="1"/>
          </p:cNvCxnSpPr>
          <p:nvPr/>
        </p:nvCxnSpPr>
        <p:spPr bwMode="auto">
          <a:xfrm>
            <a:off x="609600" y="5181600"/>
            <a:ext cx="8382000" cy="1588"/>
          </a:xfrm>
          <a:prstGeom prst="straightConnector1">
            <a:avLst/>
          </a:prstGeom>
          <a:noFill/>
          <a:ln w="38100">
            <a:solidFill>
              <a:srgbClr val="000000"/>
            </a:solidFill>
            <a:round/>
            <a:headEnd/>
            <a:tailEnd type="arrow" w="med" len="med"/>
          </a:ln>
        </p:spPr>
      </p:cxnSp>
      <p:cxnSp>
        <p:nvCxnSpPr>
          <p:cNvPr id="46087" name="Straight Arrow Connector 40"/>
          <p:cNvCxnSpPr>
            <a:cxnSpLocks noChangeShapeType="1"/>
          </p:cNvCxnSpPr>
          <p:nvPr/>
        </p:nvCxnSpPr>
        <p:spPr bwMode="auto">
          <a:xfrm rot="5400000" flipH="1" flipV="1">
            <a:off x="-1562893" y="3009106"/>
            <a:ext cx="4343400" cy="1587"/>
          </a:xfrm>
          <a:prstGeom prst="straightConnector1">
            <a:avLst/>
          </a:prstGeom>
          <a:noFill/>
          <a:ln w="38100">
            <a:solidFill>
              <a:srgbClr val="000000"/>
            </a:solidFill>
            <a:round/>
            <a:headEnd/>
            <a:tailEnd type="arrow" w="med" len="med"/>
          </a:ln>
        </p:spPr>
      </p:cxnSp>
      <p:sp>
        <p:nvSpPr>
          <p:cNvPr id="46088" name="TextBox 42"/>
          <p:cNvSpPr txBox="1">
            <a:spLocks noChangeArrowheads="1"/>
          </p:cNvSpPr>
          <p:nvPr/>
        </p:nvSpPr>
        <p:spPr bwMode="auto">
          <a:xfrm rot="-5400000">
            <a:off x="-844049" y="2812226"/>
            <a:ext cx="2423109" cy="400110"/>
          </a:xfrm>
          <a:prstGeom prst="rect">
            <a:avLst/>
          </a:prstGeom>
          <a:noFill/>
          <a:ln w="9525">
            <a:noFill/>
            <a:miter lim="800000"/>
            <a:headEnd/>
            <a:tailEnd/>
          </a:ln>
        </p:spPr>
        <p:txBody>
          <a:bodyPr wrap="none">
            <a:spAutoFit/>
          </a:bodyPr>
          <a:lstStyle/>
          <a:p>
            <a:r>
              <a:rPr lang="en-US" sz="2000" b="0" dirty="0"/>
              <a:t>Level of Abstraction</a:t>
            </a:r>
          </a:p>
        </p:txBody>
      </p:sp>
      <p:cxnSp>
        <p:nvCxnSpPr>
          <p:cNvPr id="46089" name="Straight Arrow Connector 21"/>
          <p:cNvCxnSpPr>
            <a:cxnSpLocks noChangeShapeType="1"/>
          </p:cNvCxnSpPr>
          <p:nvPr/>
        </p:nvCxnSpPr>
        <p:spPr bwMode="auto">
          <a:xfrm rot="10800000" flipV="1">
            <a:off x="2590800" y="2133600"/>
            <a:ext cx="2971800" cy="2438400"/>
          </a:xfrm>
          <a:prstGeom prst="straightConnector1">
            <a:avLst/>
          </a:prstGeom>
          <a:noFill/>
          <a:ln w="19050">
            <a:solidFill>
              <a:schemeClr val="tx1"/>
            </a:solidFill>
            <a:prstDash val="dash"/>
            <a:round/>
            <a:headEnd/>
            <a:tailEnd type="arrow" w="med" len="med"/>
          </a:ln>
        </p:spPr>
      </p:cxnSp>
      <p:cxnSp>
        <p:nvCxnSpPr>
          <p:cNvPr id="46090" name="Straight Arrow Connector 22"/>
          <p:cNvCxnSpPr>
            <a:cxnSpLocks noChangeShapeType="1"/>
          </p:cNvCxnSpPr>
          <p:nvPr/>
        </p:nvCxnSpPr>
        <p:spPr bwMode="auto">
          <a:xfrm rot="10800000" flipV="1">
            <a:off x="1905000" y="1295400"/>
            <a:ext cx="3657600" cy="2743200"/>
          </a:xfrm>
          <a:prstGeom prst="straightConnector1">
            <a:avLst/>
          </a:prstGeom>
          <a:noFill/>
          <a:ln w="19050">
            <a:solidFill>
              <a:schemeClr val="tx1"/>
            </a:solidFill>
            <a:prstDash val="dash"/>
            <a:round/>
            <a:headEnd/>
            <a:tailEnd type="arrow" w="med" len="med"/>
          </a:ln>
        </p:spPr>
      </p:cxnSp>
      <p:cxnSp>
        <p:nvCxnSpPr>
          <p:cNvPr id="46091" name="Straight Arrow Connector 23"/>
          <p:cNvCxnSpPr>
            <a:cxnSpLocks noChangeShapeType="1"/>
          </p:cNvCxnSpPr>
          <p:nvPr/>
        </p:nvCxnSpPr>
        <p:spPr bwMode="auto">
          <a:xfrm rot="10800000" flipV="1">
            <a:off x="1219200" y="1676400"/>
            <a:ext cx="5181600" cy="2895600"/>
          </a:xfrm>
          <a:prstGeom prst="straightConnector1">
            <a:avLst/>
          </a:prstGeom>
          <a:noFill/>
          <a:ln w="19050">
            <a:solidFill>
              <a:schemeClr val="tx1"/>
            </a:solidFill>
            <a:prstDash val="dash"/>
            <a:round/>
            <a:headEnd/>
            <a:tailEnd type="arrow" w="med" len="med"/>
          </a:ln>
        </p:spPr>
      </p:cxnSp>
      <p:cxnSp>
        <p:nvCxnSpPr>
          <p:cNvPr id="46092" name="Straight Arrow Connector 24"/>
          <p:cNvCxnSpPr>
            <a:cxnSpLocks noChangeShapeType="1"/>
          </p:cNvCxnSpPr>
          <p:nvPr/>
        </p:nvCxnSpPr>
        <p:spPr bwMode="auto">
          <a:xfrm rot="10800000" flipV="1">
            <a:off x="2590800" y="1676400"/>
            <a:ext cx="4495800" cy="2438400"/>
          </a:xfrm>
          <a:prstGeom prst="straightConnector1">
            <a:avLst/>
          </a:prstGeom>
          <a:noFill/>
          <a:ln w="19050">
            <a:solidFill>
              <a:srgbClr val="000000"/>
            </a:solidFill>
            <a:prstDash val="dash"/>
            <a:round/>
            <a:headEnd/>
            <a:tailEnd type="arrow" w="med" len="med"/>
          </a:ln>
        </p:spPr>
      </p:cxnSp>
      <p:cxnSp>
        <p:nvCxnSpPr>
          <p:cNvPr id="46093" name="Straight Arrow Connector 25"/>
          <p:cNvCxnSpPr>
            <a:cxnSpLocks noChangeShapeType="1"/>
          </p:cNvCxnSpPr>
          <p:nvPr/>
        </p:nvCxnSpPr>
        <p:spPr bwMode="auto">
          <a:xfrm rot="10800000" flipV="1">
            <a:off x="3352800" y="1676400"/>
            <a:ext cx="4419600" cy="2895600"/>
          </a:xfrm>
          <a:prstGeom prst="straightConnector1">
            <a:avLst/>
          </a:prstGeom>
          <a:noFill/>
          <a:ln w="19050">
            <a:solidFill>
              <a:schemeClr val="tx1"/>
            </a:solidFill>
            <a:prstDash val="dash"/>
            <a:round/>
            <a:headEnd/>
            <a:tailEnd type="arrow" w="med" len="med"/>
          </a:ln>
        </p:spPr>
      </p:cxnSp>
      <p:cxnSp>
        <p:nvCxnSpPr>
          <p:cNvPr id="46094" name="Straight Arrow Connector 26"/>
          <p:cNvCxnSpPr>
            <a:cxnSpLocks noChangeShapeType="1"/>
          </p:cNvCxnSpPr>
          <p:nvPr/>
        </p:nvCxnSpPr>
        <p:spPr bwMode="auto">
          <a:xfrm rot="10800000" flipV="1">
            <a:off x="1219200" y="1295400"/>
            <a:ext cx="7391400" cy="3048000"/>
          </a:xfrm>
          <a:prstGeom prst="straightConnector1">
            <a:avLst/>
          </a:prstGeom>
          <a:noFill/>
          <a:ln w="19050">
            <a:solidFill>
              <a:srgbClr val="000000"/>
            </a:solidFill>
            <a:prstDash val="dash"/>
            <a:round/>
            <a:headEnd/>
            <a:tailEnd type="arrow" w="med" len="med"/>
          </a:ln>
        </p:spPr>
      </p:cxnSp>
      <p:cxnSp>
        <p:nvCxnSpPr>
          <p:cNvPr id="46095" name="Straight Arrow Connector 27"/>
          <p:cNvCxnSpPr>
            <a:cxnSpLocks noChangeShapeType="1"/>
          </p:cNvCxnSpPr>
          <p:nvPr/>
        </p:nvCxnSpPr>
        <p:spPr bwMode="auto">
          <a:xfrm rot="10800000" flipV="1">
            <a:off x="1219200" y="1981200"/>
            <a:ext cx="7391400" cy="2133600"/>
          </a:xfrm>
          <a:prstGeom prst="straightConnector1">
            <a:avLst/>
          </a:prstGeom>
          <a:noFill/>
          <a:ln w="19050">
            <a:solidFill>
              <a:schemeClr val="tx1"/>
            </a:solidFill>
            <a:prstDash val="dash"/>
            <a:round/>
            <a:headEnd/>
            <a:tailEnd type="arrow" w="med" len="med"/>
          </a:ln>
        </p:spPr>
      </p:cxnSp>
      <p:sp>
        <p:nvSpPr>
          <p:cNvPr id="46096" name="TextBox 80"/>
          <p:cNvSpPr txBox="1">
            <a:spLocks noChangeArrowheads="1"/>
          </p:cNvSpPr>
          <p:nvPr/>
        </p:nvSpPr>
        <p:spPr bwMode="auto">
          <a:xfrm>
            <a:off x="157163" y="5181600"/>
            <a:ext cx="833437" cy="307975"/>
          </a:xfrm>
          <a:prstGeom prst="rect">
            <a:avLst/>
          </a:prstGeom>
          <a:noFill/>
          <a:ln w="9525">
            <a:noFill/>
            <a:miter lim="800000"/>
            <a:headEnd/>
            <a:tailEnd/>
          </a:ln>
        </p:spPr>
        <p:txBody>
          <a:bodyPr wrap="none">
            <a:spAutoFit/>
          </a:bodyPr>
          <a:lstStyle/>
          <a:p>
            <a:r>
              <a:rPr lang="en-US" sz="1400" b="0" dirty="0"/>
              <a:t>(design)</a:t>
            </a:r>
          </a:p>
        </p:txBody>
      </p:sp>
      <p:sp>
        <p:nvSpPr>
          <p:cNvPr id="46097" name="TextBox 82"/>
          <p:cNvSpPr txBox="1">
            <a:spLocks noChangeArrowheads="1"/>
          </p:cNvSpPr>
          <p:nvPr/>
        </p:nvSpPr>
        <p:spPr bwMode="auto">
          <a:xfrm>
            <a:off x="8077200" y="5257800"/>
            <a:ext cx="1143000" cy="307975"/>
          </a:xfrm>
          <a:prstGeom prst="rect">
            <a:avLst/>
          </a:prstGeom>
          <a:noFill/>
          <a:ln w="9525">
            <a:noFill/>
            <a:miter lim="800000"/>
            <a:headEnd/>
            <a:tailEnd/>
          </a:ln>
        </p:spPr>
        <p:txBody>
          <a:bodyPr wrap="none">
            <a:spAutoFit/>
          </a:bodyPr>
          <a:lstStyle/>
          <a:p>
            <a:r>
              <a:rPr lang="en-US" sz="1400"/>
              <a:t>(production)</a:t>
            </a:r>
          </a:p>
        </p:txBody>
      </p:sp>
      <p:cxnSp>
        <p:nvCxnSpPr>
          <p:cNvPr id="46098" name="Straight Arrow Connector 28"/>
          <p:cNvCxnSpPr>
            <a:cxnSpLocks noChangeShapeType="1"/>
          </p:cNvCxnSpPr>
          <p:nvPr/>
        </p:nvCxnSpPr>
        <p:spPr bwMode="auto">
          <a:xfrm rot="16200000" flipH="1">
            <a:off x="914400" y="3276600"/>
            <a:ext cx="1981200" cy="152400"/>
          </a:xfrm>
          <a:prstGeom prst="straightConnector1">
            <a:avLst/>
          </a:prstGeom>
          <a:noFill/>
          <a:ln w="19050">
            <a:solidFill>
              <a:schemeClr val="tx1"/>
            </a:solidFill>
            <a:prstDash val="dash"/>
            <a:round/>
            <a:headEnd/>
            <a:tailEnd type="arrow" w="med" len="med"/>
          </a:ln>
        </p:spPr>
      </p:cxnSp>
      <p:cxnSp>
        <p:nvCxnSpPr>
          <p:cNvPr id="46099" name="Straight Arrow Connector 34"/>
          <p:cNvCxnSpPr>
            <a:cxnSpLocks noChangeShapeType="1"/>
          </p:cNvCxnSpPr>
          <p:nvPr/>
        </p:nvCxnSpPr>
        <p:spPr bwMode="auto">
          <a:xfrm rot="16200000" flipH="1">
            <a:off x="1562100" y="3314700"/>
            <a:ext cx="1143000" cy="914400"/>
          </a:xfrm>
          <a:prstGeom prst="straightConnector1">
            <a:avLst/>
          </a:prstGeom>
          <a:noFill/>
          <a:ln w="19050">
            <a:solidFill>
              <a:schemeClr val="tx1"/>
            </a:solidFill>
            <a:prstDash val="dash"/>
            <a:round/>
            <a:headEnd/>
            <a:tailEnd type="arrow" w="med" len="med"/>
          </a:ln>
        </p:spPr>
      </p:cxnSp>
      <p:cxnSp>
        <p:nvCxnSpPr>
          <p:cNvPr id="46100" name="Straight Arrow Connector 36"/>
          <p:cNvCxnSpPr>
            <a:cxnSpLocks noChangeShapeType="1"/>
          </p:cNvCxnSpPr>
          <p:nvPr/>
        </p:nvCxnSpPr>
        <p:spPr bwMode="auto">
          <a:xfrm rot="5400000">
            <a:off x="1371600" y="3352800"/>
            <a:ext cx="1752600" cy="685800"/>
          </a:xfrm>
          <a:prstGeom prst="straightConnector1">
            <a:avLst/>
          </a:prstGeom>
          <a:noFill/>
          <a:ln w="19050">
            <a:solidFill>
              <a:schemeClr val="tx1"/>
            </a:solidFill>
            <a:prstDash val="dash"/>
            <a:round/>
            <a:headEnd/>
            <a:tailEnd type="arrow" w="med" len="med"/>
          </a:ln>
        </p:spPr>
      </p:cxnSp>
      <p:cxnSp>
        <p:nvCxnSpPr>
          <p:cNvPr id="46101" name="Straight Arrow Connector 39"/>
          <p:cNvCxnSpPr>
            <a:cxnSpLocks noChangeShapeType="1"/>
          </p:cNvCxnSpPr>
          <p:nvPr/>
        </p:nvCxnSpPr>
        <p:spPr bwMode="auto">
          <a:xfrm rot="10800000" flipV="1">
            <a:off x="1219200" y="2819400"/>
            <a:ext cx="2057400" cy="1066800"/>
          </a:xfrm>
          <a:prstGeom prst="straightConnector1">
            <a:avLst/>
          </a:prstGeom>
          <a:noFill/>
          <a:ln w="19050">
            <a:solidFill>
              <a:schemeClr val="tx1"/>
            </a:solidFill>
            <a:prstDash val="dash"/>
            <a:round/>
            <a:headEnd/>
            <a:tailEnd type="arrow" w="med" len="med"/>
          </a:ln>
        </p:spPr>
      </p:cxnSp>
      <p:cxnSp>
        <p:nvCxnSpPr>
          <p:cNvPr id="46102" name="Straight Arrow Connector 42"/>
          <p:cNvCxnSpPr>
            <a:cxnSpLocks noChangeShapeType="1"/>
          </p:cNvCxnSpPr>
          <p:nvPr/>
        </p:nvCxnSpPr>
        <p:spPr bwMode="auto">
          <a:xfrm rot="5400000">
            <a:off x="2895600" y="3276600"/>
            <a:ext cx="1524000" cy="609600"/>
          </a:xfrm>
          <a:prstGeom prst="straightConnector1">
            <a:avLst/>
          </a:prstGeom>
          <a:noFill/>
          <a:ln w="19050">
            <a:solidFill>
              <a:schemeClr val="tx1"/>
            </a:solidFill>
            <a:prstDash val="dash"/>
            <a:round/>
            <a:headEnd/>
            <a:tailEnd type="arrow" w="med" len="med"/>
          </a:ln>
        </p:spPr>
      </p:cxnSp>
      <p:cxnSp>
        <p:nvCxnSpPr>
          <p:cNvPr id="46103" name="Straight Arrow Connector 45"/>
          <p:cNvCxnSpPr>
            <a:cxnSpLocks noChangeShapeType="1"/>
          </p:cNvCxnSpPr>
          <p:nvPr/>
        </p:nvCxnSpPr>
        <p:spPr bwMode="auto">
          <a:xfrm rot="10800000" flipV="1">
            <a:off x="2590800" y="2438400"/>
            <a:ext cx="2209800" cy="2133600"/>
          </a:xfrm>
          <a:prstGeom prst="straightConnector1">
            <a:avLst/>
          </a:prstGeom>
          <a:noFill/>
          <a:ln w="19050">
            <a:solidFill>
              <a:schemeClr val="tx1"/>
            </a:solidFill>
            <a:prstDash val="dash"/>
            <a:round/>
            <a:headEnd/>
            <a:tailEnd type="arrow" w="med" len="med"/>
          </a:ln>
        </p:spPr>
      </p:cxnSp>
      <p:cxnSp>
        <p:nvCxnSpPr>
          <p:cNvPr id="46104" name="Straight Arrow Connector 48"/>
          <p:cNvCxnSpPr>
            <a:cxnSpLocks noChangeShapeType="1"/>
          </p:cNvCxnSpPr>
          <p:nvPr/>
        </p:nvCxnSpPr>
        <p:spPr bwMode="auto">
          <a:xfrm rot="10800000" flipV="1">
            <a:off x="2667000" y="3048000"/>
            <a:ext cx="2133600" cy="1295400"/>
          </a:xfrm>
          <a:prstGeom prst="straightConnector1">
            <a:avLst/>
          </a:prstGeom>
          <a:noFill/>
          <a:ln w="19050">
            <a:solidFill>
              <a:schemeClr val="tx1"/>
            </a:solidFill>
            <a:prstDash val="dash"/>
            <a:round/>
            <a:headEnd/>
            <a:tailEnd type="arrow" w="med" len="med"/>
          </a:ln>
        </p:spPr>
      </p:cxnSp>
      <p:sp>
        <p:nvSpPr>
          <p:cNvPr id="27" name="Slide Number Placeholder 26"/>
          <p:cNvSpPr>
            <a:spLocks noGrp="1"/>
          </p:cNvSpPr>
          <p:nvPr>
            <p:ph type="sldNum" sz="quarter" idx="4294967295"/>
          </p:nvPr>
        </p:nvSpPr>
        <p:spPr>
          <a:xfrm>
            <a:off x="7010400" y="6400800"/>
            <a:ext cx="2133600" cy="457200"/>
          </a:xfrm>
          <a:prstGeom prst="rect">
            <a:avLst/>
          </a:prstGeom>
        </p:spPr>
        <p:txBody>
          <a:bodyPr/>
          <a:lstStyle/>
          <a:p>
            <a:fld id="{B3BACCD6-92EE-4C22-A79D-30E964B4A159}" type="slidenum">
              <a:rPr lang="en-US" smtClean="0"/>
              <a:pPr/>
              <a:t>86</a:t>
            </a:fld>
            <a:endParaRPr lang="en-US"/>
          </a:p>
        </p:txBody>
      </p:sp>
      <p:grpSp>
        <p:nvGrpSpPr>
          <p:cNvPr id="2" name="Group 89"/>
          <p:cNvGrpSpPr>
            <a:grpSpLocks/>
          </p:cNvGrpSpPr>
          <p:nvPr/>
        </p:nvGrpSpPr>
        <p:grpSpPr bwMode="auto">
          <a:xfrm>
            <a:off x="6318250" y="3419475"/>
            <a:ext cx="2825750" cy="3438525"/>
            <a:chOff x="424" y="850"/>
            <a:chExt cx="1780" cy="1748"/>
          </a:xfrm>
        </p:grpSpPr>
        <p:pic>
          <p:nvPicPr>
            <p:cNvPr id="30" name="Picture 90" descr="scream"/>
            <p:cNvPicPr>
              <a:picLocks noChangeAspect="1" noChangeArrowheads="1"/>
            </p:cNvPicPr>
            <p:nvPr/>
          </p:nvPicPr>
          <p:blipFill>
            <a:blip r:embed="rId6" cstate="print"/>
            <a:srcRect/>
            <a:stretch>
              <a:fillRect/>
            </a:stretch>
          </p:blipFill>
          <p:spPr bwMode="auto">
            <a:xfrm>
              <a:off x="424" y="850"/>
              <a:ext cx="1780" cy="1736"/>
            </a:xfrm>
            <a:prstGeom prst="rect">
              <a:avLst/>
            </a:prstGeom>
            <a:noFill/>
            <a:ln w="9525">
              <a:solidFill>
                <a:srgbClr val="F8F8F8"/>
              </a:solidFill>
              <a:miter lim="800000"/>
              <a:headEnd/>
              <a:tailEnd/>
            </a:ln>
          </p:spPr>
        </p:pic>
        <p:sp>
          <p:nvSpPr>
            <p:cNvPr id="31" name="Rectangle 91"/>
            <p:cNvSpPr>
              <a:spLocks noChangeArrowheads="1"/>
            </p:cNvSpPr>
            <p:nvPr/>
          </p:nvSpPr>
          <p:spPr bwMode="auto">
            <a:xfrm>
              <a:off x="432" y="870"/>
              <a:ext cx="1772" cy="1728"/>
            </a:xfrm>
            <a:prstGeom prst="rect">
              <a:avLst/>
            </a:prstGeom>
            <a:noFill/>
            <a:ln w="76200" algn="ctr">
              <a:solidFill>
                <a:schemeClr val="bg1"/>
              </a:solidFill>
              <a:miter lim="800000"/>
              <a:headEnd/>
              <a:tailEnd/>
            </a:ln>
            <a:effectLst/>
          </p:spPr>
          <p:txBody>
            <a:bodyPr wrap="none" anchor="ctr"/>
            <a:lstStyle/>
            <a:p>
              <a:endParaRPr lang="en-US"/>
            </a:p>
          </p:txBody>
        </p:sp>
      </p:grpSp>
      <p:sp>
        <p:nvSpPr>
          <p:cNvPr id="29" name="AutoShape 11"/>
          <p:cNvSpPr>
            <a:spLocks noChangeArrowheads="1"/>
          </p:cNvSpPr>
          <p:nvPr/>
        </p:nvSpPr>
        <p:spPr bwMode="auto">
          <a:xfrm>
            <a:off x="5410200" y="2438400"/>
            <a:ext cx="3429000" cy="2590800"/>
          </a:xfrm>
          <a:prstGeom prst="irregularSeal2">
            <a:avLst/>
          </a:prstGeom>
          <a:gradFill rotWithShape="1">
            <a:gsLst>
              <a:gs pos="0">
                <a:srgbClr val="800000"/>
              </a:gs>
              <a:gs pos="100000">
                <a:srgbClr val="3B0000"/>
              </a:gs>
            </a:gsLst>
            <a:path path="shape">
              <a:fillToRect l="50000" t="50000" r="50000" b="50000"/>
            </a:path>
          </a:gradFill>
          <a:ln w="9525">
            <a:noFill/>
            <a:miter lim="800000"/>
            <a:headEnd/>
            <a:tailEnd/>
          </a:ln>
        </p:spPr>
        <p:txBody>
          <a:bodyPr anchor="ctr"/>
          <a:lstStyle/>
          <a:p>
            <a:pPr>
              <a:spcBef>
                <a:spcPct val="50000"/>
              </a:spcBef>
            </a:pPr>
            <a:r>
              <a:rPr lang="en-US" sz="2000" b="0" dirty="0">
                <a:solidFill>
                  <a:schemeClr val="bg1"/>
                </a:solidFill>
              </a:rPr>
              <a:t>Integration Surprises</a:t>
            </a:r>
          </a:p>
        </p:txBody>
      </p:sp>
      <p:sp>
        <p:nvSpPr>
          <p:cNvPr id="32" name="TextBox 10"/>
          <p:cNvSpPr txBox="1">
            <a:spLocks noChangeArrowheads="1"/>
          </p:cNvSpPr>
          <p:nvPr/>
        </p:nvSpPr>
        <p:spPr bwMode="auto">
          <a:xfrm>
            <a:off x="2822378" y="5257800"/>
            <a:ext cx="3292237" cy="400110"/>
          </a:xfrm>
          <a:prstGeom prst="rect">
            <a:avLst/>
          </a:prstGeom>
          <a:noFill/>
          <a:ln w="9525">
            <a:noFill/>
            <a:miter lim="800000"/>
            <a:headEnd/>
            <a:tailEnd/>
          </a:ln>
        </p:spPr>
        <p:txBody>
          <a:bodyPr wrap="none">
            <a:spAutoFit/>
          </a:bodyPr>
          <a:lstStyle/>
          <a:p>
            <a:r>
              <a:rPr lang="en-US" sz="2000" b="0" dirty="0" smtClean="0"/>
              <a:t>Software Lifecycle Timeline</a:t>
            </a:r>
            <a:endParaRPr lang="en-US" sz="2000" b="0" dirty="0"/>
          </a:p>
        </p:txBody>
      </p:sp>
      <p:sp>
        <p:nvSpPr>
          <p:cNvPr id="34" name="Title 1"/>
          <p:cNvSpPr>
            <a:spLocks noGrp="1"/>
          </p:cNvSpPr>
          <p:nvPr>
            <p:ph type="title"/>
          </p:nvPr>
        </p:nvSpPr>
        <p:spPr>
          <a:xfrm>
            <a:off x="0" y="0"/>
            <a:ext cx="9144000" cy="554038"/>
          </a:xfrm>
        </p:spPr>
        <p:txBody>
          <a:bodyPr/>
          <a:lstStyle/>
          <a:p>
            <a:r>
              <a:rPr lang="en-US" dirty="0" smtClean="0"/>
              <a:t>Serialized Phasing in Development Problem (3/3)</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a:spLocks noGrp="1" noChangeArrowheads="1"/>
          </p:cNvSpPr>
          <p:nvPr>
            <p:ph type="title"/>
          </p:nvPr>
        </p:nvSpPr>
        <p:spPr>
          <a:xfrm>
            <a:off x="76200" y="23947"/>
            <a:ext cx="9067800" cy="381000"/>
          </a:xfrm>
          <a:solidFill>
            <a:schemeClr val="bg1"/>
          </a:solidFill>
        </p:spPr>
        <p:txBody>
          <a:bodyPr/>
          <a:lstStyle/>
          <a:p>
            <a:r>
              <a:rPr lang="en-US" sz="3200" dirty="0" smtClean="0"/>
              <a:t>Solution Approach: System Execution Modeling Tools</a:t>
            </a:r>
            <a:endParaRPr lang="en-US" sz="3200" dirty="0"/>
          </a:p>
        </p:txBody>
      </p:sp>
      <p:sp>
        <p:nvSpPr>
          <p:cNvPr id="22" name="Rectangle 4"/>
          <p:cNvSpPr>
            <a:spLocks noGrp="1" noChangeArrowheads="1"/>
          </p:cNvSpPr>
          <p:nvPr>
            <p:ph type="body" sz="half" idx="1"/>
          </p:nvPr>
        </p:nvSpPr>
        <p:spPr>
          <a:xfrm>
            <a:off x="176825" y="791815"/>
            <a:ext cx="4419600" cy="4343400"/>
          </a:xfrm>
          <a:noFill/>
        </p:spPr>
        <p:txBody>
          <a:bodyPr/>
          <a:lstStyle/>
          <a:p>
            <a:pPr marL="0" indent="0">
              <a:lnSpc>
                <a:spcPct val="90000"/>
              </a:lnSpc>
              <a:spcBef>
                <a:spcPts val="1200"/>
              </a:spcBef>
              <a:buFont typeface="Wingdings" charset="2"/>
              <a:buNone/>
            </a:pPr>
            <a:r>
              <a:rPr lang="en-US" sz="2000" i="1" dirty="0" smtClean="0"/>
              <a:t>System execution modeling </a:t>
            </a:r>
            <a:r>
              <a:rPr lang="en-US" sz="2000" dirty="0" smtClean="0"/>
              <a:t>(SEM) tools help developers &amp; testers understand concerns for a system under development via:</a:t>
            </a:r>
          </a:p>
          <a:p>
            <a:pPr marL="401638" lvl="1" indent="-287338">
              <a:lnSpc>
                <a:spcPct val="90000"/>
              </a:lnSpc>
              <a:spcBef>
                <a:spcPts val="1200"/>
              </a:spcBef>
            </a:pPr>
            <a:r>
              <a:rPr lang="en-US" sz="2000" dirty="0" smtClean="0"/>
              <a:t>Techniques for validating system specifications </a:t>
            </a:r>
            <a:r>
              <a:rPr lang="en-US" sz="2000" dirty="0"/>
              <a:t>&amp; </a:t>
            </a:r>
            <a:r>
              <a:rPr lang="en-US" sz="2000" dirty="0" smtClean="0"/>
              <a:t>requirements</a:t>
            </a:r>
          </a:p>
          <a:p>
            <a:pPr marL="401638" lvl="1" indent="-287338">
              <a:lnSpc>
                <a:spcPct val="90000"/>
              </a:lnSpc>
              <a:spcBef>
                <a:spcPts val="1200"/>
              </a:spcBef>
            </a:pPr>
            <a:r>
              <a:rPr lang="en-US" sz="2000" dirty="0" smtClean="0"/>
              <a:t>Techniques for validating system conforms to specification &amp; requirements</a:t>
            </a:r>
          </a:p>
          <a:p>
            <a:pPr marL="401638" lvl="1" indent="-287338">
              <a:lnSpc>
                <a:spcPct val="90000"/>
              </a:lnSpc>
              <a:spcBef>
                <a:spcPts val="1200"/>
              </a:spcBef>
            </a:pPr>
            <a:r>
              <a:rPr lang="en-US" sz="2000" dirty="0" smtClean="0"/>
              <a:t>Techniques for evaluating concerns of the system under development</a:t>
            </a:r>
          </a:p>
          <a:p>
            <a:pPr marL="687388" lvl="2" indent="-287338">
              <a:lnSpc>
                <a:spcPct val="90000"/>
              </a:lnSpc>
              <a:spcBef>
                <a:spcPts val="1200"/>
              </a:spcBef>
            </a:pPr>
            <a:r>
              <a:rPr lang="en-US" i="1" dirty="0" smtClean="0"/>
              <a:t>e.g.</a:t>
            </a:r>
            <a:r>
              <a:rPr lang="en-US" dirty="0" smtClean="0"/>
              <a:t>, “what if” scenarios</a:t>
            </a:r>
          </a:p>
        </p:txBody>
      </p:sp>
      <p:graphicFrame>
        <p:nvGraphicFramePr>
          <p:cNvPr id="23" name="Object 7"/>
          <p:cNvGraphicFramePr>
            <a:graphicFrameLocks noChangeAspect="1"/>
          </p:cNvGraphicFramePr>
          <p:nvPr/>
        </p:nvGraphicFramePr>
        <p:xfrm>
          <a:off x="5715000" y="1100151"/>
          <a:ext cx="2997200" cy="1852613"/>
        </p:xfrm>
        <a:graphic>
          <a:graphicData uri="http://schemas.openxmlformats.org/presentationml/2006/ole">
            <p:oleObj spid="_x0000_s604162" name="Visio" r:id="rId4" imgW="3055010" imgH="2032406" progId="Visio.Drawing.11">
              <p:embed/>
            </p:oleObj>
          </a:graphicData>
        </a:graphic>
      </p:graphicFrame>
      <p:graphicFrame>
        <p:nvGraphicFramePr>
          <p:cNvPr id="24" name="Object 8"/>
          <p:cNvGraphicFramePr>
            <a:graphicFrameLocks noChangeAspect="1"/>
          </p:cNvGraphicFramePr>
          <p:nvPr>
            <p:ph sz="quarter" idx="2"/>
          </p:nvPr>
        </p:nvGraphicFramePr>
        <p:xfrm>
          <a:off x="4673600" y="1404951"/>
          <a:ext cx="1954212" cy="3240087"/>
        </p:xfrm>
        <a:graphic>
          <a:graphicData uri="http://schemas.openxmlformats.org/presentationml/2006/ole">
            <p:oleObj spid="_x0000_s604163" name="Visio" r:id="rId5" imgW="2020519" imgH="3454298" progId="Visio.Drawing.11">
              <p:embed/>
            </p:oleObj>
          </a:graphicData>
        </a:graphic>
      </p:graphicFrame>
      <p:graphicFrame>
        <p:nvGraphicFramePr>
          <p:cNvPr id="25" name="Object 9"/>
          <p:cNvGraphicFramePr>
            <a:graphicFrameLocks noChangeAspect="1"/>
          </p:cNvGraphicFramePr>
          <p:nvPr>
            <p:ph sz="quarter" idx="3"/>
          </p:nvPr>
        </p:nvGraphicFramePr>
        <p:xfrm>
          <a:off x="5740400" y="3005151"/>
          <a:ext cx="2944813" cy="2011363"/>
        </p:xfrm>
        <a:graphic>
          <a:graphicData uri="http://schemas.openxmlformats.org/presentationml/2006/ole">
            <p:oleObj spid="_x0000_s604164" name="Visio" r:id="rId6" imgW="3052882" imgH="2050673" progId="Visio.Drawing.11">
              <p:embed/>
            </p:oleObj>
          </a:graphicData>
        </a:graphic>
      </p:graphicFrame>
      <p:sp>
        <p:nvSpPr>
          <p:cNvPr id="26" name="Slide Number Placeholder 7"/>
          <p:cNvSpPr>
            <a:spLocks noGrp="1"/>
          </p:cNvSpPr>
          <p:nvPr>
            <p:ph type="sldNum" sz="quarter" idx="11"/>
          </p:nvPr>
        </p:nvSpPr>
        <p:spPr>
          <a:xfrm>
            <a:off x="7239000" y="6400800"/>
            <a:ext cx="1905000" cy="457200"/>
          </a:xfrm>
        </p:spPr>
        <p:txBody>
          <a:bodyPr/>
          <a:lstStyle/>
          <a:p>
            <a:fld id="{8D951154-04DC-614C-BE71-FED71EEB8C3A}" type="slidenum">
              <a:rPr lang="en-US" smtClean="0"/>
              <a:pPr/>
              <a:t>87</a:t>
            </a:fld>
            <a:endParaRPr lang="en-US"/>
          </a:p>
        </p:txBody>
      </p:sp>
      <p:sp>
        <p:nvSpPr>
          <p:cNvPr id="27" name="Rectangle 4"/>
          <p:cNvSpPr txBox="1">
            <a:spLocks noChangeArrowheads="1"/>
          </p:cNvSpPr>
          <p:nvPr/>
        </p:nvSpPr>
        <p:spPr bwMode="auto">
          <a:xfrm>
            <a:off x="201249" y="5296892"/>
            <a:ext cx="8686800" cy="1066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spcBef>
                <a:spcPts val="600"/>
              </a:spcBef>
              <a:spcAft>
                <a:spcPct val="0"/>
              </a:spcAft>
              <a:buClr>
                <a:schemeClr val="tx1"/>
              </a:buClr>
              <a:buSzTx/>
              <a:buFont typeface="Wingdings" charset="2"/>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Conventional</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SEM tools are </a:t>
            </a:r>
            <a:r>
              <a:rPr lang="en-US" sz="2000" b="0" kern="0" dirty="0" smtClean="0">
                <a:latin typeface="+mn-lt"/>
                <a:cs typeface="+mn-cs"/>
              </a:rPr>
              <a:t>analytical and/or simulation model based that cannot account for all complexities of large-scale DRE systems</a:t>
            </a:r>
            <a:endParaRPr lang="en-US" sz="2000" b="0" kern="0" dirty="0" smtClean="0"/>
          </a:p>
          <a:p>
            <a:pPr marL="0" marR="0" lvl="0" indent="0" algn="l" defTabSz="914400" rtl="0" eaLnBrk="0" fontAlgn="base" latinLnBrk="0" hangingPunct="0">
              <a:spcBef>
                <a:spcPts val="600"/>
              </a:spcBef>
              <a:spcAft>
                <a:spcPct val="0"/>
              </a:spcAft>
              <a:buClr>
                <a:schemeClr val="tx1"/>
              </a:buClr>
              <a:buSzTx/>
              <a:buFont typeface="Arial" pitchFamily="34" charset="0"/>
              <a:buChar char="•"/>
              <a:tabLst/>
              <a:defRPr/>
            </a:pPr>
            <a:r>
              <a:rPr lang="en-US" sz="2000" b="0" kern="0" dirty="0" smtClean="0">
                <a:latin typeface="+mn-lt"/>
                <a:cs typeface="+mn-cs"/>
              </a:rPr>
              <a:t> </a:t>
            </a:r>
            <a:r>
              <a:rPr lang="en-US" sz="2000" b="0" i="1" kern="0" dirty="0" smtClean="0">
                <a:latin typeface="+mn-lt"/>
                <a:cs typeface="+mn-cs"/>
              </a:rPr>
              <a:t>e.g.</a:t>
            </a:r>
            <a:r>
              <a:rPr lang="en-US" sz="2000" b="0" kern="0" dirty="0" smtClean="0">
                <a:latin typeface="+mn-lt"/>
                <a:cs typeface="+mn-cs"/>
              </a:rPr>
              <a:t>, target architecture &amp; environment</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401638" marR="0" lvl="1" indent="-287338" algn="l" defTabSz="914400" rtl="0" eaLnBrk="0" fontAlgn="base" latinLnBrk="0" hangingPunct="0">
              <a:spcBef>
                <a:spcPts val="600"/>
              </a:spcBef>
              <a:spcAft>
                <a:spcPct val="0"/>
              </a:spcAft>
              <a:buClr>
                <a:schemeClr val="tx1"/>
              </a:buClr>
              <a:buSzTx/>
              <a:buFontTx/>
              <a:buNone/>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54037"/>
          </a:xfrm>
        </p:spPr>
        <p:txBody>
          <a:bodyPr/>
          <a:lstStyle/>
          <a:p>
            <a:r>
              <a:rPr lang="en-US" dirty="0" smtClean="0"/>
              <a:t>CUTS System Execution Modeling Tool</a:t>
            </a:r>
            <a:endParaRPr lang="en-US" dirty="0"/>
          </a:p>
        </p:txBody>
      </p:sp>
      <p:sp>
        <p:nvSpPr>
          <p:cNvPr id="7" name="Rectangle 12"/>
          <p:cNvSpPr>
            <a:spLocks noChangeArrowheads="1"/>
          </p:cNvSpPr>
          <p:nvPr/>
        </p:nvSpPr>
        <p:spPr bwMode="auto">
          <a:xfrm>
            <a:off x="0" y="1371600"/>
            <a:ext cx="4343400" cy="5093702"/>
          </a:xfrm>
          <a:prstGeom prst="rect">
            <a:avLst/>
          </a:prstGeom>
          <a:noFill/>
          <a:ln w="12700">
            <a:noFill/>
            <a:miter lim="800000"/>
            <a:headEnd/>
            <a:tailEnd/>
          </a:ln>
        </p:spPr>
        <p:txBody>
          <a:bodyPr wrap="square">
            <a:spAutoFit/>
          </a:bodyPr>
          <a:lstStyle/>
          <a:p>
            <a:pPr marL="457200" lvl="2" indent="-457200" algn="l">
              <a:spcBef>
                <a:spcPts val="600"/>
              </a:spcBef>
            </a:pPr>
            <a:r>
              <a:rPr lang="en-US" sz="2000" b="0" dirty="0" smtClean="0"/>
              <a:t>Developers &amp; testers use CUTS by:</a:t>
            </a:r>
          </a:p>
          <a:p>
            <a:pPr marL="457200" lvl="2" indent="-457200" algn="l">
              <a:spcBef>
                <a:spcPts val="600"/>
              </a:spcBef>
              <a:buFont typeface="+mj-lt"/>
              <a:buAutoNum type="arabicPeriod"/>
            </a:pPr>
            <a:r>
              <a:rPr lang="en-US" sz="2000" b="0" dirty="0" smtClean="0"/>
              <a:t>Use </a:t>
            </a:r>
            <a:r>
              <a:rPr lang="en-US" sz="2000" b="0" dirty="0" err="1" smtClean="0"/>
              <a:t>DSMLs</a:t>
            </a:r>
            <a:r>
              <a:rPr lang="en-US" sz="2000" b="0" dirty="0" smtClean="0"/>
              <a:t> to model behavior &amp; workload, respectively</a:t>
            </a:r>
          </a:p>
          <a:p>
            <a:pPr marL="457200" lvl="2" indent="-457200" algn="l">
              <a:spcBef>
                <a:spcPts val="600"/>
              </a:spcBef>
              <a:buFont typeface="+mj-lt"/>
              <a:buAutoNum type="arabicPeriod"/>
            </a:pPr>
            <a:r>
              <a:rPr lang="en-US" sz="2000" b="0" dirty="0" smtClean="0"/>
              <a:t>Use generative programming techniques transform models into source code</a:t>
            </a:r>
          </a:p>
          <a:p>
            <a:pPr marL="457200" lvl="2" indent="-457200" algn="l">
              <a:spcBef>
                <a:spcPts val="600"/>
              </a:spcBef>
              <a:buFont typeface="+mj-lt"/>
              <a:buAutoNum type="arabicPeriod"/>
            </a:pPr>
            <a:r>
              <a:rPr lang="en-US" sz="2000" b="0" dirty="0" smtClean="0"/>
              <a:t>Use </a:t>
            </a:r>
            <a:r>
              <a:rPr lang="en-US" sz="2000" b="0" dirty="0" err="1" smtClean="0"/>
              <a:t>DSMLs</a:t>
            </a:r>
            <a:r>
              <a:rPr lang="en-US" sz="2000" b="0" dirty="0" smtClean="0"/>
              <a:t> to analyze QoS metrics collected during test runs</a:t>
            </a:r>
          </a:p>
          <a:p>
            <a:pPr marL="457200" lvl="2" indent="-457200" algn="l">
              <a:spcBef>
                <a:spcPts val="600"/>
              </a:spcBef>
              <a:buFont typeface="+mj-lt"/>
              <a:buAutoNum type="arabicPeriod"/>
            </a:pPr>
            <a:r>
              <a:rPr lang="en-US" sz="2000" b="0" dirty="0" smtClean="0"/>
              <a:t>Determine action plans based on auto-generated QoS graphs</a:t>
            </a:r>
          </a:p>
          <a:p>
            <a:pPr marL="457200" lvl="2" indent="-457200" algn="l">
              <a:spcBef>
                <a:spcPts val="600"/>
              </a:spcBef>
              <a:buFont typeface="+mj-lt"/>
              <a:buAutoNum type="arabicPeriod"/>
            </a:pPr>
            <a:r>
              <a:rPr lang="en-US" sz="2000" b="0" dirty="0" smtClean="0"/>
              <a:t>Use continuous integration environments to manage CUTS process &amp; facilitate continuous system integration testing</a:t>
            </a:r>
          </a:p>
        </p:txBody>
      </p:sp>
      <p:sp>
        <p:nvSpPr>
          <p:cNvPr id="9" name="Rectangle 8"/>
          <p:cNvSpPr/>
          <p:nvPr/>
        </p:nvSpPr>
        <p:spPr>
          <a:xfrm>
            <a:off x="0" y="609600"/>
            <a:ext cx="9144000" cy="707886"/>
          </a:xfrm>
          <a:prstGeom prst="rect">
            <a:avLst/>
          </a:prstGeom>
        </p:spPr>
        <p:txBody>
          <a:bodyPr wrap="square">
            <a:spAutoFit/>
          </a:bodyPr>
          <a:lstStyle/>
          <a:p>
            <a:pPr marL="0" lvl="1" algn="l">
              <a:spcBef>
                <a:spcPts val="1200"/>
              </a:spcBef>
            </a:pPr>
            <a:r>
              <a:rPr lang="en-US" sz="2000" b="1" dirty="0" smtClean="0"/>
              <a:t>Our solution approach is realized in a SEM tool named the </a:t>
            </a:r>
            <a:r>
              <a:rPr lang="en-US" sz="2000" b="1" i="1" dirty="0" smtClean="0"/>
              <a:t>Component Workload Emulation (</a:t>
            </a:r>
            <a:r>
              <a:rPr lang="en-US" sz="2000" b="1" i="1" dirty="0" err="1" smtClean="0"/>
              <a:t>CoWorkEr</a:t>
            </a:r>
            <a:r>
              <a:rPr lang="en-US" sz="2000" b="1" i="1" dirty="0" smtClean="0"/>
              <a:t>) Utilization Test Suite (CUTS)</a:t>
            </a:r>
            <a:endParaRPr lang="en-US" sz="2000" b="1" dirty="0" smtClean="0"/>
          </a:p>
        </p:txBody>
      </p:sp>
      <p:sp>
        <p:nvSpPr>
          <p:cNvPr id="11" name="Rectangle 10"/>
          <p:cNvSpPr/>
          <p:nvPr/>
        </p:nvSpPr>
        <p:spPr>
          <a:xfrm>
            <a:off x="1795221" y="6457890"/>
            <a:ext cx="571538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lvl="2">
              <a:spcBef>
                <a:spcPts val="1200"/>
              </a:spcBef>
            </a:pPr>
            <a:r>
              <a:rPr lang="en-US" sz="2000" b="0" dirty="0" smtClean="0"/>
              <a:t>http://</a:t>
            </a:r>
            <a:r>
              <a:rPr lang="en-US" sz="2000" b="0" dirty="0" err="1" smtClean="0"/>
              <a:t>www.cs.iupui.edu</a:t>
            </a:r>
            <a:r>
              <a:rPr lang="en-US" sz="2000" b="0" dirty="0" smtClean="0"/>
              <a:t>/CUTS</a:t>
            </a:r>
          </a:p>
        </p:txBody>
      </p:sp>
      <p:pic>
        <p:nvPicPr>
          <p:cNvPr id="52" name="Picture 51" descr="legend.pdf"/>
          <p:cNvPicPr>
            <a:picLocks noChangeAspect="1"/>
          </p:cNvPicPr>
          <p:nvPr/>
        </p:nvPicPr>
        <p:blipFill>
          <a:blip r:embed="rId3" cstate="print"/>
          <a:stretch>
            <a:fillRect/>
          </a:stretch>
        </p:blipFill>
        <p:spPr>
          <a:xfrm>
            <a:off x="4191000" y="4374715"/>
            <a:ext cx="2057400" cy="1568885"/>
          </a:xfrm>
          <a:prstGeom prst="rect">
            <a:avLst/>
          </a:prstGeom>
        </p:spPr>
      </p:pic>
      <p:pic>
        <p:nvPicPr>
          <p:cNvPr id="53" name="Picture 52" descr="person.jpg"/>
          <p:cNvPicPr>
            <a:picLocks noChangeAspect="1"/>
          </p:cNvPicPr>
          <p:nvPr/>
        </p:nvPicPr>
        <p:blipFill>
          <a:blip r:embed="rId4" cstate="print"/>
          <a:stretch>
            <a:fillRect/>
          </a:stretch>
        </p:blipFill>
        <p:spPr>
          <a:xfrm>
            <a:off x="6172200" y="3047999"/>
            <a:ext cx="475054" cy="929453"/>
          </a:xfrm>
          <a:prstGeom prst="rect">
            <a:avLst/>
          </a:prstGeom>
        </p:spPr>
      </p:pic>
      <p:grpSp>
        <p:nvGrpSpPr>
          <p:cNvPr id="3" name="Group 93"/>
          <p:cNvGrpSpPr/>
          <p:nvPr/>
        </p:nvGrpSpPr>
        <p:grpSpPr>
          <a:xfrm>
            <a:off x="4114800" y="2438400"/>
            <a:ext cx="2057400" cy="1524000"/>
            <a:chOff x="4114800" y="2438400"/>
            <a:chExt cx="2057400" cy="1524000"/>
          </a:xfrm>
        </p:grpSpPr>
        <p:grpSp>
          <p:nvGrpSpPr>
            <p:cNvPr id="4" name="Group 92"/>
            <p:cNvGrpSpPr/>
            <p:nvPr/>
          </p:nvGrpSpPr>
          <p:grpSpPr>
            <a:xfrm>
              <a:off x="4114800" y="2438400"/>
              <a:ext cx="2057400" cy="1074326"/>
              <a:chOff x="4114800" y="2438400"/>
              <a:chExt cx="2057400" cy="1074326"/>
            </a:xfrm>
          </p:grpSpPr>
          <p:sp>
            <p:nvSpPr>
              <p:cNvPr id="60" name="Rounded Rectangle 59"/>
              <p:cNvSpPr/>
              <p:nvPr/>
            </p:nvSpPr>
            <p:spPr bwMode="auto">
              <a:xfrm>
                <a:off x="4114800" y="2438400"/>
                <a:ext cx="1219200" cy="60960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65" charset="0"/>
                    <a:ea typeface="Arial" pitchFamily="-65" charset="0"/>
                    <a:cs typeface="Arial" pitchFamily="-65" charset="0"/>
                  </a:rPr>
                  <a:t>Behavior/workload</a:t>
                </a:r>
                <a:endParaRPr kumimoji="0" lang="en-US" sz="16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cxnSp>
            <p:nvCxnSpPr>
              <p:cNvPr id="64" name="Shape 63"/>
              <p:cNvCxnSpPr>
                <a:stCxn id="53" idx="1"/>
                <a:endCxn id="60" idx="2"/>
              </p:cNvCxnSpPr>
              <p:nvPr/>
            </p:nvCxnSpPr>
            <p:spPr bwMode="auto">
              <a:xfrm rot="10800000">
                <a:off x="4724400" y="3048000"/>
                <a:ext cx="1447800" cy="464726"/>
              </a:xfrm>
              <a:prstGeom prst="curvedConnector2">
                <a:avLst/>
              </a:prstGeom>
              <a:solidFill>
                <a:schemeClr val="accent1"/>
              </a:solidFill>
              <a:ln w="12700" cap="flat" cmpd="sng" algn="ctr">
                <a:solidFill>
                  <a:schemeClr val="tx1"/>
                </a:solidFill>
                <a:prstDash val="solid"/>
                <a:round/>
                <a:headEnd type="none" w="med" len="med"/>
                <a:tailEnd type="triangle" w="med" len="med"/>
              </a:ln>
              <a:effectLst/>
            </p:spPr>
          </p:cxnSp>
        </p:grpSp>
        <p:sp>
          <p:nvSpPr>
            <p:cNvPr id="89" name="Oval 88"/>
            <p:cNvSpPr/>
            <p:nvPr/>
          </p:nvSpPr>
          <p:spPr bwMode="auto">
            <a:xfrm>
              <a:off x="5105400" y="3505200"/>
              <a:ext cx="457200" cy="457200"/>
            </a:xfrm>
            <a:prstGeom prst="ellipse">
              <a:avLst/>
            </a:prstGeom>
            <a:solidFill>
              <a:schemeClr val="bg1">
                <a:lumMod val="65000"/>
              </a:schemeClr>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65" charset="0"/>
                  <a:ea typeface="Arial" pitchFamily="-65" charset="0"/>
                  <a:cs typeface="Arial" pitchFamily="-65" charset="0"/>
                </a:rPr>
                <a:t>1</a:t>
              </a:r>
              <a:endParaRPr kumimoji="0" lang="en-US" sz="16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grpSp>
      <p:grpSp>
        <p:nvGrpSpPr>
          <p:cNvPr id="5" name="Group 94"/>
          <p:cNvGrpSpPr/>
          <p:nvPr/>
        </p:nvGrpSpPr>
        <p:grpSpPr>
          <a:xfrm>
            <a:off x="4724400" y="1219200"/>
            <a:ext cx="4191000" cy="1681232"/>
            <a:chOff x="4724400" y="1219200"/>
            <a:chExt cx="4191000" cy="1681232"/>
          </a:xfrm>
        </p:grpSpPr>
        <p:sp>
          <p:nvSpPr>
            <p:cNvPr id="54" name="Can 53"/>
            <p:cNvSpPr/>
            <p:nvPr/>
          </p:nvSpPr>
          <p:spPr>
            <a:xfrm>
              <a:off x="7620000" y="1219200"/>
              <a:ext cx="1295400" cy="838200"/>
            </a:xfrm>
            <a:prstGeom prst="can">
              <a:avLst/>
            </a:prstGeom>
            <a:solidFill>
              <a:srgbClr val="0CBCFF"/>
            </a:solidFill>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Results</a:t>
              </a:r>
            </a:p>
            <a:p>
              <a:pPr algn="ctr"/>
              <a:r>
                <a:rPr lang="en-US" sz="1600" dirty="0" smtClean="0"/>
                <a:t>(database)</a:t>
              </a:r>
              <a:endParaRPr lang="en-US" sz="1600" dirty="0"/>
            </a:p>
          </p:txBody>
        </p:sp>
        <p:grpSp>
          <p:nvGrpSpPr>
            <p:cNvPr id="6" name="Group 54"/>
            <p:cNvGrpSpPr/>
            <p:nvPr/>
          </p:nvGrpSpPr>
          <p:grpSpPr>
            <a:xfrm>
              <a:off x="5410200" y="1447800"/>
              <a:ext cx="1600200" cy="1452632"/>
              <a:chOff x="2554090" y="211050"/>
              <a:chExt cx="2016315" cy="1815004"/>
            </a:xfrm>
          </p:grpSpPr>
          <p:sp>
            <p:nvSpPr>
              <p:cNvPr id="56" name="Folded Corner 55"/>
              <p:cNvSpPr/>
              <p:nvPr/>
            </p:nvSpPr>
            <p:spPr>
              <a:xfrm>
                <a:off x="2992419" y="211050"/>
                <a:ext cx="609600" cy="914400"/>
              </a:xfrm>
              <a:prstGeom prst="foldedCorner">
                <a:avLst/>
              </a:prstGeom>
              <a:solidFill>
                <a:srgbClr val="E8E8E8"/>
              </a:solidFill>
              <a:ln>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t>.</a:t>
                </a:r>
                <a:r>
                  <a:rPr lang="en-US" sz="1100" dirty="0" err="1" smtClean="0"/>
                  <a:t>cs</a:t>
                </a:r>
                <a:endParaRPr lang="en-US" sz="1100" dirty="0"/>
              </a:p>
            </p:txBody>
          </p:sp>
          <p:sp>
            <p:nvSpPr>
              <p:cNvPr id="57" name="Folded Corner 56"/>
              <p:cNvSpPr/>
              <p:nvPr/>
            </p:nvSpPr>
            <p:spPr>
              <a:xfrm>
                <a:off x="3297219" y="439650"/>
                <a:ext cx="609600" cy="914400"/>
              </a:xfrm>
              <a:prstGeom prst="foldedCorner">
                <a:avLst/>
              </a:prstGeom>
              <a:solidFill>
                <a:srgbClr val="E8E8E8"/>
              </a:solidFill>
              <a:ln>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t>.</a:t>
                </a:r>
                <a:r>
                  <a:rPr lang="en-US" sz="1100" dirty="0" err="1" smtClean="0"/>
                  <a:t>cpp</a:t>
                </a:r>
                <a:endParaRPr lang="en-US" sz="1100" dirty="0"/>
              </a:p>
            </p:txBody>
          </p:sp>
          <p:sp>
            <p:nvSpPr>
              <p:cNvPr id="58" name="Folded Corner 57"/>
              <p:cNvSpPr/>
              <p:nvPr/>
            </p:nvSpPr>
            <p:spPr>
              <a:xfrm>
                <a:off x="3678218" y="211050"/>
                <a:ext cx="609600" cy="914400"/>
              </a:xfrm>
              <a:prstGeom prst="foldedCorner">
                <a:avLst/>
              </a:prstGeom>
              <a:solidFill>
                <a:srgbClr val="E8E8E8"/>
              </a:solidFill>
              <a:ln>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t>.java</a:t>
                </a:r>
                <a:endParaRPr lang="en-US" sz="1100" dirty="0"/>
              </a:p>
            </p:txBody>
          </p:sp>
          <p:sp>
            <p:nvSpPr>
              <p:cNvPr id="59" name="TextBox 58"/>
              <p:cNvSpPr txBox="1"/>
              <p:nvPr/>
            </p:nvSpPr>
            <p:spPr>
              <a:xfrm>
                <a:off x="2554090" y="1295400"/>
                <a:ext cx="2016315" cy="730654"/>
              </a:xfrm>
              <a:prstGeom prst="rect">
                <a:avLst/>
              </a:prstGeom>
              <a:noFill/>
            </p:spPr>
            <p:txBody>
              <a:bodyPr wrap="square" rtlCol="0">
                <a:spAutoFit/>
              </a:bodyPr>
              <a:lstStyle/>
              <a:p>
                <a:r>
                  <a:rPr lang="en-US" sz="1600" b="0" dirty="0" smtClean="0"/>
                  <a:t>Source Files </a:t>
                </a:r>
              </a:p>
              <a:p>
                <a:r>
                  <a:rPr lang="en-US" sz="1600" b="0" dirty="0" err="1" smtClean="0">
                    <a:latin typeface="Wingdings"/>
                    <a:ea typeface="Wingdings"/>
                    <a:cs typeface="Wingdings"/>
                  </a:rPr>
                  <a:t></a:t>
                </a:r>
                <a:r>
                  <a:rPr lang="en-US" sz="1600" b="0" dirty="0" smtClean="0"/>
                  <a:t> Executables</a:t>
                </a:r>
                <a:endParaRPr lang="en-US" sz="1600" b="0" dirty="0"/>
              </a:p>
            </p:txBody>
          </p:sp>
        </p:grpSp>
        <p:cxnSp>
          <p:nvCxnSpPr>
            <p:cNvPr id="70" name="Shape 69"/>
            <p:cNvCxnSpPr>
              <a:stCxn id="60" idx="0"/>
              <a:endCxn id="56" idx="1"/>
            </p:cNvCxnSpPr>
            <p:nvPr/>
          </p:nvCxnSpPr>
          <p:spPr bwMode="auto">
            <a:xfrm rot="5400000" flipH="1" flipV="1">
              <a:off x="4928894" y="1609226"/>
              <a:ext cx="624681" cy="1033669"/>
            </a:xfrm>
            <a:prstGeom prst="curvedConnector2">
              <a:avLst/>
            </a:prstGeom>
            <a:solidFill>
              <a:schemeClr val="accent1"/>
            </a:solidFill>
            <a:ln w="12700" cap="flat" cmpd="sng" algn="ctr">
              <a:solidFill>
                <a:srgbClr val="000000"/>
              </a:solidFill>
              <a:prstDash val="dash"/>
              <a:round/>
              <a:headEnd type="none" w="med" len="med"/>
              <a:tailEnd type="triangle" w="med" len="med"/>
            </a:ln>
            <a:effectLst/>
          </p:spPr>
        </p:cxnSp>
        <p:cxnSp>
          <p:nvCxnSpPr>
            <p:cNvPr id="76" name="Curved Connector 75"/>
            <p:cNvCxnSpPr>
              <a:stCxn id="58" idx="3"/>
              <a:endCxn id="54" idx="2"/>
            </p:cNvCxnSpPr>
            <p:nvPr/>
          </p:nvCxnSpPr>
          <p:spPr bwMode="auto">
            <a:xfrm flipV="1">
              <a:off x="6786131" y="1638300"/>
              <a:ext cx="833869" cy="175419"/>
            </a:xfrm>
            <a:prstGeom prst="curvedConnector3">
              <a:avLst>
                <a:gd name="adj1" fmla="val 50000"/>
              </a:avLst>
            </a:prstGeom>
            <a:solidFill>
              <a:schemeClr val="accent1"/>
            </a:solidFill>
            <a:ln w="12700" cap="flat" cmpd="sng" algn="ctr">
              <a:solidFill>
                <a:srgbClr val="000000"/>
              </a:solidFill>
              <a:prstDash val="dash"/>
              <a:round/>
              <a:headEnd type="none" w="med" len="med"/>
              <a:tailEnd type="triangle" w="med" len="med"/>
            </a:ln>
            <a:effectLst/>
          </p:spPr>
        </p:cxnSp>
        <p:sp>
          <p:nvSpPr>
            <p:cNvPr id="90" name="Oval 89"/>
            <p:cNvSpPr/>
            <p:nvPr/>
          </p:nvSpPr>
          <p:spPr bwMode="auto">
            <a:xfrm>
              <a:off x="5029200" y="1371600"/>
              <a:ext cx="457200" cy="457200"/>
            </a:xfrm>
            <a:prstGeom prst="ellipse">
              <a:avLst/>
            </a:prstGeom>
            <a:solidFill>
              <a:schemeClr val="bg1">
                <a:lumMod val="65000"/>
              </a:schemeClr>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Arial" pitchFamily="-65" charset="0"/>
                  <a:ea typeface="Arial" pitchFamily="-65" charset="0"/>
                  <a:cs typeface="Arial" pitchFamily="-65" charset="0"/>
                </a:rPr>
                <a:t>2</a:t>
              </a:r>
              <a:endParaRPr kumimoji="0" lang="en-US" sz="16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grpSp>
      <p:grpSp>
        <p:nvGrpSpPr>
          <p:cNvPr id="8" name="Group 95"/>
          <p:cNvGrpSpPr/>
          <p:nvPr/>
        </p:nvGrpSpPr>
        <p:grpSpPr>
          <a:xfrm>
            <a:off x="6629400" y="2057400"/>
            <a:ext cx="2514600" cy="3352800"/>
            <a:chOff x="6629400" y="2057400"/>
            <a:chExt cx="2514600" cy="3352800"/>
          </a:xfrm>
        </p:grpSpPr>
        <p:grpSp>
          <p:nvGrpSpPr>
            <p:cNvPr id="10" name="Group 61"/>
            <p:cNvGrpSpPr/>
            <p:nvPr/>
          </p:nvGrpSpPr>
          <p:grpSpPr>
            <a:xfrm>
              <a:off x="6629400" y="3897868"/>
              <a:ext cx="2514600" cy="1512332"/>
              <a:chOff x="4191000" y="4038600"/>
              <a:chExt cx="2514600" cy="1512332"/>
            </a:xfrm>
          </p:grpSpPr>
          <p:pic>
            <p:nvPicPr>
              <p:cNvPr id="49" name="Picture 48"/>
              <p:cNvPicPr>
                <a:picLocks noChangeAspect="1"/>
              </p:cNvPicPr>
              <p:nvPr/>
            </p:nvPicPr>
            <p:blipFill>
              <a:blip r:embed="rId5" cstate="print"/>
              <a:srcRect/>
              <a:stretch>
                <a:fillRect/>
              </a:stretch>
            </p:blipFill>
            <p:spPr bwMode="auto">
              <a:xfrm>
                <a:off x="4495800" y="4038600"/>
                <a:ext cx="1927642" cy="1132001"/>
              </a:xfrm>
              <a:prstGeom prst="rect">
                <a:avLst/>
              </a:prstGeom>
              <a:noFill/>
              <a:ln w="9525">
                <a:noFill/>
                <a:miter lim="800000"/>
                <a:headEnd/>
                <a:tailEnd/>
              </a:ln>
              <a:effectLst>
                <a:outerShdw dist="38100" dir="2700000" rotWithShape="0">
                  <a:srgbClr val="808080">
                    <a:alpha val="42999"/>
                  </a:srgbClr>
                </a:outerShdw>
              </a:effectLst>
            </p:spPr>
          </p:pic>
          <p:sp>
            <p:nvSpPr>
              <p:cNvPr id="50" name="TextBox 49"/>
              <p:cNvSpPr txBox="1"/>
              <p:nvPr/>
            </p:nvSpPr>
            <p:spPr>
              <a:xfrm>
                <a:off x="4191000" y="5181600"/>
                <a:ext cx="2514600" cy="369332"/>
              </a:xfrm>
              <a:prstGeom prst="rect">
                <a:avLst/>
              </a:prstGeom>
              <a:noFill/>
            </p:spPr>
            <p:txBody>
              <a:bodyPr wrap="square" rtlCol="0">
                <a:spAutoFit/>
              </a:bodyPr>
              <a:lstStyle/>
              <a:p>
                <a:r>
                  <a:rPr lang="en-US" sz="1800" dirty="0" err="1" smtClean="0"/>
                  <a:t>QoS</a:t>
                </a:r>
                <a:r>
                  <a:rPr lang="en-US" sz="1800" dirty="0" smtClean="0"/>
                  <a:t> Unit Test Graph</a:t>
                </a:r>
                <a:endParaRPr lang="en-US" sz="1800" dirty="0"/>
              </a:p>
            </p:txBody>
          </p:sp>
        </p:grpSp>
        <p:sp>
          <p:nvSpPr>
            <p:cNvPr id="61" name="Rounded Rectangle 60"/>
            <p:cNvSpPr/>
            <p:nvPr/>
          </p:nvSpPr>
          <p:spPr bwMode="auto">
            <a:xfrm>
              <a:off x="7467600" y="2819400"/>
              <a:ext cx="1219200" cy="60960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65" charset="0"/>
                  <a:ea typeface="Arial" pitchFamily="-65" charset="0"/>
                  <a:cs typeface="Arial" pitchFamily="-65" charset="0"/>
                </a:rPr>
                <a:t>Analytics</a:t>
              </a:r>
              <a:endParaRPr kumimoji="0" lang="en-US" sz="16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cxnSp>
          <p:nvCxnSpPr>
            <p:cNvPr id="80" name="Curved Connector 79"/>
            <p:cNvCxnSpPr>
              <a:stCxn id="61" idx="0"/>
              <a:endCxn id="54" idx="3"/>
            </p:cNvCxnSpPr>
            <p:nvPr/>
          </p:nvCxnSpPr>
          <p:spPr bwMode="auto">
            <a:xfrm rot="5400000" flipH="1" flipV="1">
              <a:off x="7791450" y="2343150"/>
              <a:ext cx="762000" cy="190500"/>
            </a:xfrm>
            <a:prstGeom prst="curvedConnector3">
              <a:avLst>
                <a:gd name="adj1" fmla="val 50000"/>
              </a:avLst>
            </a:prstGeom>
            <a:solidFill>
              <a:schemeClr val="accent1"/>
            </a:solidFill>
            <a:ln w="12700" cap="flat" cmpd="sng" algn="ctr">
              <a:solidFill>
                <a:srgbClr val="000000"/>
              </a:solidFill>
              <a:prstDash val="dash"/>
              <a:round/>
              <a:headEnd type="none" w="med" len="med"/>
              <a:tailEnd type="triangle" w="med" len="med"/>
            </a:ln>
            <a:effectLst/>
          </p:spPr>
        </p:cxnSp>
        <p:cxnSp>
          <p:nvCxnSpPr>
            <p:cNvPr id="82" name="Curved Connector 81"/>
            <p:cNvCxnSpPr>
              <a:stCxn id="53" idx="3"/>
              <a:endCxn id="61" idx="1"/>
            </p:cNvCxnSpPr>
            <p:nvPr/>
          </p:nvCxnSpPr>
          <p:spPr bwMode="auto">
            <a:xfrm flipV="1">
              <a:off x="6647254" y="3124200"/>
              <a:ext cx="820346" cy="388526"/>
            </a:xfrm>
            <a:prstGeom prst="curvedConnector3">
              <a:avLst>
                <a:gd name="adj1" fmla="val 50000"/>
              </a:avLst>
            </a:prstGeom>
            <a:solidFill>
              <a:schemeClr val="accent1"/>
            </a:solidFill>
            <a:ln w="12700" cap="flat" cmpd="sng" algn="ctr">
              <a:solidFill>
                <a:srgbClr val="000000"/>
              </a:solidFill>
              <a:prstDash val="solid"/>
              <a:round/>
              <a:headEnd type="none" w="med" len="med"/>
              <a:tailEnd type="triangle" w="med" len="med"/>
            </a:ln>
            <a:effectLst/>
          </p:spPr>
        </p:cxnSp>
        <p:cxnSp>
          <p:nvCxnSpPr>
            <p:cNvPr id="86" name="Curved Connector 85"/>
            <p:cNvCxnSpPr>
              <a:stCxn id="61" idx="2"/>
              <a:endCxn id="49" idx="0"/>
            </p:cNvCxnSpPr>
            <p:nvPr/>
          </p:nvCxnSpPr>
          <p:spPr bwMode="auto">
            <a:xfrm rot="5400000">
              <a:off x="7753177" y="3573845"/>
              <a:ext cx="468868" cy="179179"/>
            </a:xfrm>
            <a:prstGeom prst="curvedConnector3">
              <a:avLst>
                <a:gd name="adj1" fmla="val 50000"/>
              </a:avLst>
            </a:prstGeom>
            <a:solidFill>
              <a:schemeClr val="accent1"/>
            </a:solidFill>
            <a:ln w="12700" cap="flat" cmpd="sng" algn="ctr">
              <a:solidFill>
                <a:srgbClr val="000000"/>
              </a:solidFill>
              <a:prstDash val="dash"/>
              <a:round/>
              <a:headEnd type="none" w="med" len="med"/>
              <a:tailEnd type="triangle" w="med" len="med"/>
            </a:ln>
            <a:effectLst/>
          </p:spPr>
        </p:cxnSp>
        <p:sp>
          <p:nvSpPr>
            <p:cNvPr id="91" name="Oval 90"/>
            <p:cNvSpPr/>
            <p:nvPr/>
          </p:nvSpPr>
          <p:spPr bwMode="auto">
            <a:xfrm>
              <a:off x="7315200" y="2286000"/>
              <a:ext cx="457200" cy="457200"/>
            </a:xfrm>
            <a:prstGeom prst="ellipse">
              <a:avLst/>
            </a:prstGeom>
            <a:solidFill>
              <a:schemeClr val="bg1">
                <a:lumMod val="65000"/>
              </a:schemeClr>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Arial" pitchFamily="-65" charset="0"/>
                  <a:ea typeface="Arial" pitchFamily="-65" charset="0"/>
                  <a:cs typeface="Arial" pitchFamily="-65" charset="0"/>
                </a:rPr>
                <a:t>3</a:t>
              </a:r>
              <a:endParaRPr kumimoji="0" lang="en-US" sz="16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grpSp>
      <p:grpSp>
        <p:nvGrpSpPr>
          <p:cNvPr id="12" name="Group 96"/>
          <p:cNvGrpSpPr/>
          <p:nvPr/>
        </p:nvGrpSpPr>
        <p:grpSpPr>
          <a:xfrm>
            <a:off x="6409727" y="3977451"/>
            <a:ext cx="1819873" cy="1889949"/>
            <a:chOff x="6409727" y="3977451"/>
            <a:chExt cx="1819873" cy="1889949"/>
          </a:xfrm>
        </p:grpSpPr>
        <p:cxnSp>
          <p:nvCxnSpPr>
            <p:cNvPr id="88" name="Shape 87"/>
            <p:cNvCxnSpPr>
              <a:stCxn id="53" idx="2"/>
              <a:endCxn id="49" idx="1"/>
            </p:cNvCxnSpPr>
            <p:nvPr/>
          </p:nvCxnSpPr>
          <p:spPr bwMode="auto">
            <a:xfrm rot="16200000" flipH="1">
              <a:off x="6428755" y="3958423"/>
              <a:ext cx="486417" cy="524473"/>
            </a:xfrm>
            <a:prstGeom prst="curvedConnector2">
              <a:avLst/>
            </a:prstGeom>
            <a:solidFill>
              <a:schemeClr val="accent1"/>
            </a:solidFill>
            <a:ln w="12700" cap="flat" cmpd="sng" algn="ctr">
              <a:solidFill>
                <a:srgbClr val="000000"/>
              </a:solidFill>
              <a:prstDash val="solid"/>
              <a:round/>
              <a:headEnd type="none" w="med" len="med"/>
              <a:tailEnd type="triangle" w="med" len="med"/>
            </a:ln>
            <a:effectLst/>
          </p:spPr>
        </p:cxnSp>
        <p:sp>
          <p:nvSpPr>
            <p:cNvPr id="92" name="Oval 91"/>
            <p:cNvSpPr/>
            <p:nvPr/>
          </p:nvSpPr>
          <p:spPr bwMode="auto">
            <a:xfrm>
              <a:off x="7772400" y="5410200"/>
              <a:ext cx="457200" cy="457200"/>
            </a:xfrm>
            <a:prstGeom prst="ellipse">
              <a:avLst/>
            </a:prstGeom>
            <a:solidFill>
              <a:schemeClr val="bg1">
                <a:lumMod val="65000"/>
              </a:schemeClr>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Arial" pitchFamily="-65" charset="0"/>
                  <a:ea typeface="Arial" pitchFamily="-65" charset="0"/>
                  <a:cs typeface="Arial" pitchFamily="-65" charset="0"/>
                </a:rPr>
                <a:t>4</a:t>
              </a:r>
              <a:endParaRPr kumimoji="0" lang="en-US" sz="1600" b="0"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MLRM"/>
          <p:cNvPicPr>
            <a:picLocks noChangeAspect="1" noChangeArrowheads="1"/>
          </p:cNvPicPr>
          <p:nvPr/>
        </p:nvPicPr>
        <p:blipFill>
          <a:blip r:embed="rId3" cstate="print"/>
          <a:srcRect/>
          <a:stretch>
            <a:fillRect/>
          </a:stretch>
        </p:blipFill>
        <p:spPr bwMode="auto">
          <a:xfrm>
            <a:off x="4572000" y="2362200"/>
            <a:ext cx="4041739" cy="2286000"/>
          </a:xfrm>
          <a:prstGeom prst="rect">
            <a:avLst/>
          </a:prstGeom>
          <a:noFill/>
          <a:ln w="9525">
            <a:noFill/>
            <a:miter lim="800000"/>
            <a:headEnd/>
            <a:tailEnd/>
          </a:ln>
        </p:spPr>
      </p:pic>
      <p:sp>
        <p:nvSpPr>
          <p:cNvPr id="2276357" name="Text Box 5"/>
          <p:cNvSpPr txBox="1">
            <a:spLocks noChangeArrowheads="1"/>
          </p:cNvSpPr>
          <p:nvPr/>
        </p:nvSpPr>
        <p:spPr bwMode="auto">
          <a:xfrm>
            <a:off x="0" y="1625292"/>
            <a:ext cx="4343400" cy="3708708"/>
          </a:xfrm>
          <a:prstGeom prst="rect">
            <a:avLst/>
          </a:prstGeom>
          <a:noFill/>
          <a:ln w="9525">
            <a:noFill/>
            <a:miter lim="800000"/>
            <a:headEnd/>
            <a:tailEnd/>
          </a:ln>
        </p:spPr>
        <p:txBody>
          <a:bodyPr wrap="square">
            <a:spAutoFit/>
          </a:bodyPr>
          <a:lstStyle/>
          <a:p>
            <a:pPr marL="236538" indent="-236538" algn="l">
              <a:spcBef>
                <a:spcPts val="600"/>
              </a:spcBef>
              <a:buFontTx/>
              <a:buChar char="•"/>
            </a:pPr>
            <a:r>
              <a:rPr lang="en-US" sz="2000" b="0" dirty="0" smtClean="0"/>
              <a:t>RACE </a:t>
            </a:r>
            <a:r>
              <a:rPr lang="en-US" sz="2000" b="0" dirty="0"/>
              <a:t>supports two types</a:t>
            </a:r>
            <a:r>
              <a:rPr lang="en-US" sz="2000" b="0" dirty="0" smtClean="0"/>
              <a:t> of application-level deployments</a:t>
            </a:r>
          </a:p>
          <a:p>
            <a:pPr marL="574675" lvl="1" indent="-223838" algn="l">
              <a:spcBef>
                <a:spcPts val="600"/>
              </a:spcBef>
              <a:buFontTx/>
              <a:buChar char="•"/>
            </a:pPr>
            <a:r>
              <a:rPr lang="en-US" sz="2000" b="0" dirty="0"/>
              <a:t>Static – deployments created offline where components are </a:t>
            </a:r>
            <a:r>
              <a:rPr lang="en-US" sz="2000" b="0" dirty="0" smtClean="0"/>
              <a:t>    pre-assigned </a:t>
            </a:r>
            <a:r>
              <a:rPr lang="en-US" sz="2000" b="0" dirty="0"/>
              <a:t>to hosts</a:t>
            </a:r>
          </a:p>
          <a:p>
            <a:pPr marL="574675" lvl="1" indent="-223838" algn="l">
              <a:spcBef>
                <a:spcPts val="600"/>
              </a:spcBef>
              <a:buFontTx/>
              <a:buChar char="•"/>
            </a:pPr>
            <a:r>
              <a:rPr lang="en-US" sz="2000" b="0" dirty="0"/>
              <a:t>Dynamic – deployments created </a:t>
            </a:r>
            <a:r>
              <a:rPr lang="en-US" sz="2000" b="0" dirty="0" smtClean="0"/>
              <a:t>online such that components are assigned at runtime</a:t>
            </a:r>
          </a:p>
          <a:p>
            <a:pPr marL="1031875" lvl="2" indent="-223838" algn="l">
              <a:spcBef>
                <a:spcPts val="600"/>
              </a:spcBef>
              <a:buFontTx/>
              <a:buChar char="•"/>
            </a:pPr>
            <a:r>
              <a:rPr lang="en-US" sz="2000" b="0" dirty="0" smtClean="0"/>
              <a:t>e.g., based on operating conditions</a:t>
            </a:r>
            <a:endParaRPr lang="en-US" sz="2000" b="0" dirty="0"/>
          </a:p>
        </p:txBody>
      </p:sp>
      <p:sp>
        <p:nvSpPr>
          <p:cNvPr id="110596" name="Title 4"/>
          <p:cNvSpPr>
            <a:spLocks noGrp="1"/>
          </p:cNvSpPr>
          <p:nvPr>
            <p:ph type="title" idx="4294967295"/>
          </p:nvPr>
        </p:nvSpPr>
        <p:spPr>
          <a:xfrm>
            <a:off x="0" y="76200"/>
            <a:ext cx="9144000" cy="457200"/>
          </a:xfrm>
        </p:spPr>
        <p:txBody>
          <a:bodyPr/>
          <a:lstStyle/>
          <a:p>
            <a:pPr eaLnBrk="1" hangingPunct="1">
              <a:tabLst>
                <a:tab pos="2168525" algn="l"/>
              </a:tabLst>
            </a:pPr>
            <a:r>
              <a:rPr lang="en-US" dirty="0" smtClean="0">
                <a:cs typeface="Arial Narrow"/>
              </a:rPr>
              <a:t>Example: RACE Baseline Scenario</a:t>
            </a:r>
          </a:p>
        </p:txBody>
      </p:sp>
      <p:sp>
        <p:nvSpPr>
          <p:cNvPr id="5" name="Text Box 5"/>
          <p:cNvSpPr txBox="1">
            <a:spLocks noChangeArrowheads="1"/>
          </p:cNvSpPr>
          <p:nvPr/>
        </p:nvSpPr>
        <p:spPr bwMode="auto">
          <a:xfrm>
            <a:off x="0" y="5334000"/>
            <a:ext cx="7924800" cy="1092607"/>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l">
              <a:spcBef>
                <a:spcPts val="600"/>
              </a:spcBef>
            </a:pPr>
            <a:r>
              <a:rPr lang="en-US" sz="2000" dirty="0" smtClean="0"/>
              <a:t>Baseline </a:t>
            </a:r>
            <a:r>
              <a:rPr lang="en-US" sz="2000" dirty="0"/>
              <a:t>S</a:t>
            </a:r>
            <a:r>
              <a:rPr lang="en-US" sz="2000" dirty="0" smtClean="0"/>
              <a:t>cenario Requirement </a:t>
            </a:r>
            <a:r>
              <a:rPr lang="en-US" sz="2000" b="0" dirty="0" smtClean="0"/>
              <a:t>- </a:t>
            </a:r>
            <a:r>
              <a:rPr lang="en-US" sz="2000" b="0" dirty="0"/>
              <a:t>higher priority</a:t>
            </a:r>
            <a:r>
              <a:rPr lang="en-US" sz="2000" b="0" dirty="0" smtClean="0"/>
              <a:t> application-level assemblies must </a:t>
            </a:r>
            <a:r>
              <a:rPr lang="en-US" sz="2000" b="0" dirty="0"/>
              <a:t>have longer lifetime than lower</a:t>
            </a:r>
            <a:r>
              <a:rPr lang="en-US" sz="2000" b="0" dirty="0" smtClean="0"/>
              <a:t> priority ones</a:t>
            </a:r>
          </a:p>
          <a:p>
            <a:pPr marL="574675" lvl="1" indent="-223838" algn="l">
              <a:spcBef>
                <a:spcPts val="600"/>
              </a:spcBef>
              <a:buFontTx/>
              <a:buChar char="•"/>
            </a:pPr>
            <a:r>
              <a:rPr lang="en-US" sz="2000" b="0" dirty="0"/>
              <a:t>e.g., under low resource availability</a:t>
            </a:r>
          </a:p>
        </p:txBody>
      </p:sp>
      <p:sp>
        <p:nvSpPr>
          <p:cNvPr id="6" name="Rectangle 5"/>
          <p:cNvSpPr/>
          <p:nvPr/>
        </p:nvSpPr>
        <p:spPr>
          <a:xfrm>
            <a:off x="76200" y="838200"/>
            <a:ext cx="89916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spcBef>
                <a:spcPts val="600"/>
              </a:spcBef>
            </a:pPr>
            <a:r>
              <a:rPr lang="en-US" sz="2000" b="0" dirty="0" smtClean="0"/>
              <a:t>The </a:t>
            </a:r>
            <a:r>
              <a:rPr lang="en-US" sz="2000" b="0" i="1" dirty="0" smtClean="0"/>
              <a:t>Resource Allocation &amp; Control Engine (RACE) </a:t>
            </a:r>
            <a:r>
              <a:rPr lang="en-US" sz="2000" b="0" dirty="0" smtClean="0"/>
              <a:t>is an infrastructure-level component-based DRE system that manages application-level assemblies</a:t>
            </a:r>
          </a:p>
        </p:txBody>
      </p:sp>
      <p:pic>
        <p:nvPicPr>
          <p:cNvPr id="7" name="Picture 2" descr="http://www.nswc.navy.mil/ET/DDG/ddg1000_logo.jpg"/>
          <p:cNvPicPr>
            <a:picLocks noChangeAspect="1" noChangeArrowheads="1"/>
          </p:cNvPicPr>
          <p:nvPr/>
        </p:nvPicPr>
        <p:blipFill>
          <a:blip r:embed="rId4" cstate="print"/>
          <a:srcRect/>
          <a:stretch>
            <a:fillRect/>
          </a:stretch>
        </p:blipFill>
        <p:spPr bwMode="auto">
          <a:xfrm>
            <a:off x="7994650" y="5146301"/>
            <a:ext cx="1149350" cy="1186626"/>
          </a:xfrm>
          <a:prstGeom prst="rect">
            <a:avLst/>
          </a:prstGeom>
          <a:noFill/>
        </p:spPr>
      </p:pic>
      <p:pic>
        <p:nvPicPr>
          <p:cNvPr id="8" name="Picture 8" descr="ARMS_Logo_r2_small"/>
          <p:cNvPicPr>
            <a:picLocks noChangeAspect="1" noChangeArrowheads="1"/>
          </p:cNvPicPr>
          <p:nvPr/>
        </p:nvPicPr>
        <p:blipFill>
          <a:blip r:embed="rId5" cstate="print"/>
          <a:srcRect/>
          <a:stretch>
            <a:fillRect/>
          </a:stretch>
        </p:blipFill>
        <p:spPr bwMode="auto">
          <a:xfrm>
            <a:off x="5287682" y="6243070"/>
            <a:ext cx="838200" cy="614930"/>
          </a:xfrm>
          <a:prstGeom prst="rect">
            <a:avLst/>
          </a:prstGeom>
          <a:noFill/>
        </p:spPr>
      </p:pic>
      <p:pic>
        <p:nvPicPr>
          <p:cNvPr id="9" name="Picture 93" descr="darpa"/>
          <p:cNvPicPr>
            <a:picLocks noChangeAspect="1" noChangeArrowheads="1"/>
          </p:cNvPicPr>
          <p:nvPr/>
        </p:nvPicPr>
        <p:blipFill>
          <a:blip r:embed="rId6" cstate="print"/>
          <a:srcRect/>
          <a:stretch>
            <a:fillRect/>
          </a:stretch>
        </p:blipFill>
        <p:spPr bwMode="auto">
          <a:xfrm>
            <a:off x="6339229" y="6127750"/>
            <a:ext cx="1316038" cy="7302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63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635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7635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63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4"/>
          <p:cNvSpPr>
            <a:spLocks noGrp="1"/>
          </p:cNvSpPr>
          <p:nvPr>
            <p:ph type="sldNum" sz="quarter" idx="11"/>
          </p:nvPr>
        </p:nvSpPr>
        <p:spPr>
          <a:noFill/>
        </p:spPr>
        <p:txBody>
          <a:bodyPr/>
          <a:lstStyle/>
          <a:p>
            <a:fld id="{947017C6-B9BD-4950-9973-FAE13F07FA32}" type="slidenum">
              <a:rPr lang="en-US"/>
              <a:pPr/>
              <a:t>9</a:t>
            </a:fld>
            <a:endParaRPr lang="en-US"/>
          </a:p>
        </p:txBody>
      </p:sp>
      <p:sp>
        <p:nvSpPr>
          <p:cNvPr id="44035" name="Rectangle 2"/>
          <p:cNvSpPr>
            <a:spLocks noGrp="1" noChangeArrowheads="1"/>
          </p:cNvSpPr>
          <p:nvPr>
            <p:ph type="title"/>
          </p:nvPr>
        </p:nvSpPr>
        <p:spPr>
          <a:xfrm>
            <a:off x="382588" y="166688"/>
            <a:ext cx="8551862" cy="381000"/>
          </a:xfrm>
        </p:spPr>
        <p:txBody>
          <a:bodyPr/>
          <a:lstStyle/>
          <a:p>
            <a:pPr eaLnBrk="1" hangingPunct="1"/>
            <a:r>
              <a:rPr lang="en-US" smtClean="0"/>
              <a:t>DRE System Example 4: Shipboard Computing</a:t>
            </a:r>
          </a:p>
        </p:txBody>
      </p:sp>
      <p:sp>
        <p:nvSpPr>
          <p:cNvPr id="44036" name="Rectangle 3"/>
          <p:cNvSpPr>
            <a:spLocks noGrp="1" noChangeArrowheads="1"/>
          </p:cNvSpPr>
          <p:nvPr>
            <p:ph type="body" idx="1"/>
          </p:nvPr>
        </p:nvSpPr>
        <p:spPr>
          <a:xfrm>
            <a:off x="5411788" y="3849688"/>
            <a:ext cx="3470275" cy="2551112"/>
          </a:xfrm>
        </p:spPr>
        <p:txBody>
          <a:bodyPr/>
          <a:lstStyle/>
          <a:p>
            <a:pPr eaLnBrk="1" hangingPunct="1"/>
            <a:r>
              <a:rPr lang="en-US" smtClean="0"/>
              <a:t>SLICE scenario depicts an application workflow</a:t>
            </a:r>
          </a:p>
          <a:p>
            <a:pPr eaLnBrk="1" hangingPunct="1"/>
            <a:endParaRPr lang="en-US" smtClean="0"/>
          </a:p>
        </p:txBody>
      </p:sp>
      <p:pic>
        <p:nvPicPr>
          <p:cNvPr id="44037" name="Picture 4" descr="slice-abstract"/>
          <p:cNvPicPr>
            <a:picLocks noChangeAspect="1" noChangeArrowheads="1"/>
          </p:cNvPicPr>
          <p:nvPr/>
        </p:nvPicPr>
        <p:blipFill>
          <a:blip r:embed="rId2" cstate="print"/>
          <a:srcRect/>
          <a:stretch>
            <a:fillRect/>
          </a:stretch>
        </p:blipFill>
        <p:spPr bwMode="auto">
          <a:xfrm>
            <a:off x="0" y="4183063"/>
            <a:ext cx="5105400" cy="1371600"/>
          </a:xfrm>
          <a:prstGeom prst="rect">
            <a:avLst/>
          </a:prstGeom>
          <a:noFill/>
          <a:ln w="9525">
            <a:noFill/>
            <a:miter lim="800000"/>
            <a:headEnd/>
            <a:tailEnd/>
          </a:ln>
        </p:spPr>
      </p:pic>
      <p:sp>
        <p:nvSpPr>
          <p:cNvPr id="44038" name="Rectangle 5"/>
          <p:cNvSpPr>
            <a:spLocks noChangeArrowheads="1"/>
          </p:cNvSpPr>
          <p:nvPr/>
        </p:nvSpPr>
        <p:spPr bwMode="auto">
          <a:xfrm>
            <a:off x="636588" y="963613"/>
            <a:ext cx="4211637" cy="2551112"/>
          </a:xfrm>
          <a:prstGeom prst="rect">
            <a:avLst/>
          </a:prstGeom>
          <a:noFill/>
          <a:ln w="9525">
            <a:noFill/>
            <a:miter lim="800000"/>
            <a:headEnd/>
            <a:tailEnd/>
          </a:ln>
        </p:spPr>
        <p:txBody>
          <a:bodyPr/>
          <a:lstStyle/>
          <a:p>
            <a:pPr marL="342900" indent="-342900" algn="l" eaLnBrk="1" hangingPunct="1">
              <a:spcBef>
                <a:spcPct val="20000"/>
              </a:spcBef>
              <a:buFontTx/>
              <a:buChar char="•"/>
            </a:pPr>
            <a:r>
              <a:rPr lang="en-US" sz="2000" b="0"/>
              <a:t>Use case drawn from DARPA ARMS program</a:t>
            </a:r>
          </a:p>
          <a:p>
            <a:pPr marL="342900" indent="-342900" algn="l" eaLnBrk="1" hangingPunct="1">
              <a:spcBef>
                <a:spcPct val="20000"/>
              </a:spcBef>
              <a:buFontTx/>
              <a:buChar char="•"/>
            </a:pPr>
            <a:r>
              <a:rPr lang="en-US" sz="2000" b="0"/>
              <a:t>Dynamic resource management for mission critical applications</a:t>
            </a:r>
          </a:p>
          <a:p>
            <a:pPr marL="342900" indent="-342900" algn="l" eaLnBrk="1" hangingPunct="1">
              <a:spcBef>
                <a:spcPct val="20000"/>
              </a:spcBef>
              <a:buFontTx/>
              <a:buChar char="•"/>
            </a:pPr>
            <a:r>
              <a:rPr lang="en-US" sz="2000" b="0"/>
              <a:t>Multiple application workflows replicated in multiple data centers</a:t>
            </a:r>
          </a:p>
        </p:txBody>
      </p:sp>
      <p:pic>
        <p:nvPicPr>
          <p:cNvPr id="44039" name="Picture 6" descr="x"/>
          <p:cNvPicPr>
            <a:picLocks noChangeAspect="1" noChangeArrowheads="1"/>
          </p:cNvPicPr>
          <p:nvPr/>
        </p:nvPicPr>
        <p:blipFill>
          <a:blip r:embed="rId3" cstate="print"/>
          <a:srcRect/>
          <a:stretch>
            <a:fillRect/>
          </a:stretch>
        </p:blipFill>
        <p:spPr bwMode="auto">
          <a:xfrm>
            <a:off x="4772025" y="1022350"/>
            <a:ext cx="4194175" cy="2374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2"/>
          <p:cNvSpPr txBox="1">
            <a:spLocks noChangeArrowheads="1"/>
          </p:cNvSpPr>
          <p:nvPr/>
        </p:nvSpPr>
        <p:spPr bwMode="auto">
          <a:xfrm>
            <a:off x="0" y="0"/>
            <a:ext cx="9144000" cy="584776"/>
          </a:xfrm>
          <a:prstGeom prst="rect">
            <a:avLst/>
          </a:prstGeom>
          <a:noFill/>
          <a:ln w="9525" algn="ctr">
            <a:noFill/>
            <a:miter lim="800000"/>
            <a:headEnd/>
            <a:tailEnd/>
          </a:ln>
        </p:spPr>
        <p:txBody>
          <a:bodyPr wrap="square">
            <a:spAutoFit/>
          </a:bodyPr>
          <a:lstStyle/>
          <a:p>
            <a:r>
              <a:rPr lang="en-US" sz="3200" dirty="0" smtClean="0">
                <a:solidFill>
                  <a:srgbClr val="FF0000"/>
                </a:solidFill>
                <a:latin typeface="+mj-lt"/>
              </a:rPr>
              <a:t>Realistic Behavior &amp; Workload Modeling</a:t>
            </a:r>
            <a:endParaRPr lang="en-US" sz="3200" dirty="0">
              <a:solidFill>
                <a:srgbClr val="FF0000"/>
              </a:solidFill>
              <a:latin typeface="+mj-lt"/>
            </a:endParaRPr>
          </a:p>
        </p:txBody>
      </p:sp>
      <p:pic>
        <p:nvPicPr>
          <p:cNvPr id="30" name="Picture 29" descr="serialized-phasing.pdf"/>
          <p:cNvPicPr>
            <a:picLocks noChangeAspect="1"/>
          </p:cNvPicPr>
          <p:nvPr/>
        </p:nvPicPr>
        <p:blipFill>
          <a:blip r:embed="rId3" cstate="print"/>
          <a:stretch>
            <a:fillRect/>
          </a:stretch>
        </p:blipFill>
        <p:spPr>
          <a:xfrm>
            <a:off x="136236" y="737578"/>
            <a:ext cx="7026564" cy="3886200"/>
          </a:xfrm>
          <a:prstGeom prst="rect">
            <a:avLst/>
          </a:prstGeom>
        </p:spPr>
      </p:pic>
      <p:sp>
        <p:nvSpPr>
          <p:cNvPr id="31" name="Rounded Rectangular Callout 30"/>
          <p:cNvSpPr>
            <a:spLocks noChangeArrowheads="1"/>
          </p:cNvSpPr>
          <p:nvPr/>
        </p:nvSpPr>
        <p:spPr bwMode="auto">
          <a:xfrm>
            <a:off x="7086600" y="685800"/>
            <a:ext cx="1981200" cy="762000"/>
          </a:xfrm>
          <a:prstGeom prst="wedgeRoundRectCallout">
            <a:avLst>
              <a:gd name="adj1" fmla="val -69361"/>
              <a:gd name="adj2" fmla="val 61709"/>
              <a:gd name="adj3" fmla="val 16667"/>
            </a:avLst>
          </a:prstGeom>
          <a:gradFill rotWithShape="1">
            <a:gsLst>
              <a:gs pos="0">
                <a:srgbClr val="FFF4E0"/>
              </a:gs>
              <a:gs pos="64999">
                <a:srgbClr val="FFE3B2"/>
              </a:gs>
              <a:gs pos="100000">
                <a:srgbClr val="FFDA90"/>
              </a:gs>
            </a:gsLst>
            <a:lin ang="5400000" scaled="1"/>
          </a:gradFill>
          <a:ln w="9525">
            <a:solidFill>
              <a:srgbClr val="CC9800"/>
            </a:solidFill>
            <a:miter lim="800000"/>
            <a:headEnd/>
            <a:tailEnd/>
          </a:ln>
          <a:effectLst>
            <a:outerShdw dist="20000" dir="5400000" rotWithShape="0">
              <a:srgbClr val="808080">
                <a:alpha val="37999"/>
              </a:srgbClr>
            </a:outerShdw>
          </a:effectLst>
        </p:spPr>
        <p:txBody>
          <a:bodyPr/>
          <a:lstStyle/>
          <a:p>
            <a:r>
              <a:rPr lang="en-US" sz="2000" b="0" dirty="0" smtClean="0"/>
              <a:t>How to model its behavior?</a:t>
            </a:r>
            <a:endParaRPr lang="en-US" sz="2000" b="0" dirty="0"/>
          </a:p>
        </p:txBody>
      </p:sp>
      <p:sp>
        <p:nvSpPr>
          <p:cNvPr id="32" name="Rounded Rectangular Callout 31"/>
          <p:cNvSpPr>
            <a:spLocks noChangeArrowheads="1"/>
          </p:cNvSpPr>
          <p:nvPr/>
        </p:nvSpPr>
        <p:spPr bwMode="auto">
          <a:xfrm>
            <a:off x="1143000" y="762000"/>
            <a:ext cx="2590800" cy="762000"/>
          </a:xfrm>
          <a:prstGeom prst="wedgeRoundRectCallout">
            <a:avLst>
              <a:gd name="adj1" fmla="val 68872"/>
              <a:gd name="adj2" fmla="val 52241"/>
              <a:gd name="adj3" fmla="val 16667"/>
            </a:avLst>
          </a:prstGeom>
          <a:gradFill rotWithShape="1">
            <a:gsLst>
              <a:gs pos="0">
                <a:srgbClr val="FFF4E0"/>
              </a:gs>
              <a:gs pos="64999">
                <a:srgbClr val="FFE3B2"/>
              </a:gs>
              <a:gs pos="100000">
                <a:srgbClr val="FFDA90"/>
              </a:gs>
            </a:gsLst>
            <a:lin ang="5400000" scaled="1"/>
          </a:gradFill>
          <a:ln w="9525">
            <a:solidFill>
              <a:srgbClr val="CC9800"/>
            </a:solidFill>
            <a:miter lim="800000"/>
            <a:headEnd/>
            <a:tailEnd/>
          </a:ln>
          <a:effectLst>
            <a:outerShdw dist="20000" dir="5400000" rotWithShape="0">
              <a:srgbClr val="808080">
                <a:alpha val="37999"/>
              </a:srgbClr>
            </a:outerShdw>
          </a:effectLst>
        </p:spPr>
        <p:txBody>
          <a:bodyPr/>
          <a:lstStyle/>
          <a:p>
            <a:r>
              <a:rPr lang="en-US" sz="2000" b="0" dirty="0" smtClean="0"/>
              <a:t>Behavior &amp; workload may change</a:t>
            </a:r>
            <a:endParaRPr lang="en-US" sz="2000" b="0" dirty="0"/>
          </a:p>
        </p:txBody>
      </p:sp>
      <p:sp>
        <p:nvSpPr>
          <p:cNvPr id="33" name="TextBox 32"/>
          <p:cNvSpPr txBox="1"/>
          <p:nvPr/>
        </p:nvSpPr>
        <p:spPr>
          <a:xfrm>
            <a:off x="0" y="4516045"/>
            <a:ext cx="9144000" cy="1938992"/>
          </a:xfrm>
          <a:prstGeom prst="rect">
            <a:avLst/>
          </a:prstGeom>
          <a:noFill/>
        </p:spPr>
        <p:txBody>
          <a:bodyPr wrap="square" rtlCol="0">
            <a:spAutoFit/>
          </a:bodyPr>
          <a:lstStyle/>
          <a:p>
            <a:pPr marL="228600" indent="-228600" algn="l"/>
            <a:r>
              <a:rPr lang="en-US" sz="2000" b="1" dirty="0" smtClean="0"/>
              <a:t>Limitations of Existing Work</a:t>
            </a:r>
          </a:p>
          <a:p>
            <a:pPr marL="228600" indent="-228600" algn="l">
              <a:buFont typeface="Arial"/>
              <a:buChar char="•"/>
            </a:pPr>
            <a:r>
              <a:rPr lang="en-US" sz="2000" b="0" dirty="0" smtClean="0"/>
              <a:t>Behavior &amp; structure of system are separate models</a:t>
            </a:r>
          </a:p>
          <a:p>
            <a:pPr marL="228600" indent="-228600" algn="l">
              <a:buFont typeface="Arial"/>
              <a:buChar char="•"/>
            </a:pPr>
            <a:r>
              <a:rPr lang="en-US" sz="2000" b="0" dirty="0" smtClean="0"/>
              <a:t>Do not capture first-class concerns of component-based distributed systems</a:t>
            </a:r>
          </a:p>
          <a:p>
            <a:pPr marL="685800" lvl="1" indent="-228600" algn="l">
              <a:buFont typeface="Arial"/>
              <a:buChar char="•"/>
            </a:pPr>
            <a:r>
              <a:rPr lang="en-US" sz="2000" b="0" i="1" dirty="0" smtClean="0"/>
              <a:t>e.g.</a:t>
            </a:r>
            <a:r>
              <a:rPr lang="en-US" sz="2000" b="0" dirty="0" smtClean="0"/>
              <a:t>, environment, composition, packaging, etc.</a:t>
            </a:r>
          </a:p>
          <a:p>
            <a:pPr marL="228600" indent="-228600" algn="l">
              <a:buFont typeface="Arial"/>
              <a:buChar char="•"/>
            </a:pPr>
            <a:r>
              <a:rPr lang="en-US" sz="2000" b="0" dirty="0" smtClean="0"/>
              <a:t>Do not have well-defined behavior/workload modeling semantics</a:t>
            </a:r>
          </a:p>
          <a:p>
            <a:pPr marL="685800" lvl="1" indent="-228600" algn="l">
              <a:buFont typeface="Arial"/>
              <a:buChar char="•"/>
            </a:pPr>
            <a:r>
              <a:rPr lang="en-US" sz="2000" b="0" i="1" dirty="0" smtClean="0"/>
              <a:t>e.g.</a:t>
            </a:r>
            <a:r>
              <a:rPr lang="en-US" sz="2000" b="0" dirty="0" smtClean="0"/>
              <a:t>, the Action Language</a:t>
            </a:r>
            <a:endParaRPr lang="en-US" sz="2000" dirty="0" smtClean="0"/>
          </a:p>
        </p:txBody>
      </p:sp>
      <p:sp>
        <p:nvSpPr>
          <p:cNvPr id="23" name="TextBox 22"/>
          <p:cNvSpPr txBox="1"/>
          <p:nvPr/>
        </p:nvSpPr>
        <p:spPr>
          <a:xfrm>
            <a:off x="4343400" y="1981200"/>
            <a:ext cx="4800600" cy="2169825"/>
          </a:xfrm>
          <a:prstGeom prst="rect">
            <a:avLst/>
          </a:prstGeom>
          <a:noFill/>
        </p:spPr>
        <p:txBody>
          <a:bodyPr wrap="square" rtlCol="0">
            <a:spAutoFit/>
          </a:bodyPr>
          <a:lstStyle/>
          <a:p>
            <a:pPr marL="228600" indent="-228600" algn="l">
              <a:spcBef>
                <a:spcPts val="600"/>
              </a:spcBef>
            </a:pPr>
            <a:r>
              <a:rPr lang="en-US" sz="2000" dirty="0" smtClean="0"/>
              <a:t>Characteristics of Requirement</a:t>
            </a:r>
          </a:p>
          <a:p>
            <a:pPr marL="228600" indent="-228600" algn="l">
              <a:spcBef>
                <a:spcPts val="600"/>
              </a:spcBef>
              <a:buFont typeface="Arial"/>
              <a:buChar char="•"/>
            </a:pPr>
            <a:r>
              <a:rPr lang="en-US" sz="2000" b="0" dirty="0" smtClean="0"/>
              <a:t>Realistic behavior &amp; workload for components currently under development</a:t>
            </a:r>
          </a:p>
          <a:p>
            <a:pPr marL="228600" indent="-228600" algn="l">
              <a:spcBef>
                <a:spcPts val="600"/>
              </a:spcBef>
              <a:buFont typeface="Arial"/>
              <a:buChar char="•"/>
            </a:pPr>
            <a:r>
              <a:rPr lang="en-US" sz="2000" b="0" dirty="0" smtClean="0"/>
              <a:t>Need to be lightweight &amp; adaptable</a:t>
            </a:r>
          </a:p>
          <a:p>
            <a:pPr marL="685800" lvl="1" indent="-228600" algn="l">
              <a:spcBef>
                <a:spcPts val="600"/>
              </a:spcBef>
              <a:buFont typeface="Arial"/>
              <a:buChar char="•"/>
            </a:pPr>
            <a:r>
              <a:rPr lang="en-US" sz="2000" b="0" dirty="0" smtClean="0"/>
              <a:t>e.g., agile development principles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23" grpId="0" build="allAtOnce"/>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45297" y="838200"/>
            <a:ext cx="4698702" cy="4278094"/>
          </a:xfrm>
          <a:prstGeom prst="rect">
            <a:avLst/>
          </a:prstGeom>
          <a:noFill/>
        </p:spPr>
        <p:txBody>
          <a:bodyPr wrap="square" rtlCol="0">
            <a:spAutoFit/>
          </a:bodyPr>
          <a:lstStyle/>
          <a:p>
            <a:pPr algn="l"/>
            <a:r>
              <a:rPr lang="en-US" sz="1600" dirty="0" smtClean="0">
                <a:solidFill>
                  <a:srgbClr val="0000FF"/>
                </a:solidFill>
                <a:latin typeface="Courier New"/>
                <a:cs typeface="Courier New"/>
              </a:rPr>
              <a:t>public class </a:t>
            </a:r>
            <a:r>
              <a:rPr lang="en-US" sz="1600" dirty="0" err="1" smtClean="0">
                <a:latin typeface="Courier New"/>
                <a:cs typeface="Courier New"/>
              </a:rPr>
              <a:t>ConfigOp</a:t>
            </a:r>
            <a:r>
              <a:rPr lang="en-US" sz="1600" dirty="0" smtClean="0">
                <a:latin typeface="Courier New"/>
                <a:cs typeface="Courier New"/>
              </a:rPr>
              <a:t> {</a:t>
            </a:r>
          </a:p>
          <a:p>
            <a:pPr algn="l"/>
            <a:r>
              <a:rPr lang="en-US" sz="1600" dirty="0" smtClean="0">
                <a:latin typeface="Courier New"/>
                <a:cs typeface="Courier New"/>
              </a:rPr>
              <a:t>  </a:t>
            </a:r>
            <a:r>
              <a:rPr lang="en-US" sz="1600" dirty="0" smtClean="0">
                <a:solidFill>
                  <a:srgbClr val="008000"/>
                </a:solidFill>
                <a:latin typeface="Courier New"/>
                <a:cs typeface="Courier New"/>
              </a:rPr>
              <a:t>// ...</a:t>
            </a:r>
          </a:p>
          <a:p>
            <a:pPr algn="l"/>
            <a:r>
              <a:rPr lang="en-US" sz="1600" dirty="0" smtClean="0">
                <a:latin typeface="Courier New"/>
                <a:cs typeface="Courier New"/>
              </a:rPr>
              <a:t>  </a:t>
            </a:r>
            <a:r>
              <a:rPr lang="en-US" sz="1600" dirty="0" smtClean="0">
                <a:solidFill>
                  <a:srgbClr val="0000FF"/>
                </a:solidFill>
                <a:latin typeface="Courier New"/>
                <a:cs typeface="Courier New"/>
              </a:rPr>
              <a:t>public void </a:t>
            </a:r>
          </a:p>
          <a:p>
            <a:pPr algn="l"/>
            <a:r>
              <a:rPr lang="en-US" sz="1600" dirty="0" smtClean="0">
                <a:latin typeface="Courier New"/>
                <a:cs typeface="Courier New"/>
              </a:rPr>
              <a:t>  </a:t>
            </a:r>
            <a:r>
              <a:rPr lang="en-US" sz="1600" dirty="0" err="1" smtClean="0">
                <a:latin typeface="Courier New"/>
                <a:cs typeface="Courier New"/>
              </a:rPr>
              <a:t>receiveTarget</a:t>
            </a:r>
            <a:r>
              <a:rPr lang="en-US" sz="1600" dirty="0" smtClean="0">
                <a:latin typeface="Courier New"/>
                <a:cs typeface="Courier New"/>
              </a:rPr>
              <a:t> (Event </a:t>
            </a:r>
            <a:r>
              <a:rPr lang="en-US" sz="1600" dirty="0" err="1" smtClean="0">
                <a:latin typeface="Courier New"/>
                <a:cs typeface="Courier New"/>
              </a:rPr>
              <a:t>ev</a:t>
            </a:r>
            <a:r>
              <a:rPr lang="en-US" sz="1600" dirty="0" smtClean="0">
                <a:latin typeface="Courier New"/>
                <a:cs typeface="Courier New"/>
              </a:rPr>
              <a:t>) {</a:t>
            </a:r>
          </a:p>
          <a:p>
            <a:pPr algn="l"/>
            <a:r>
              <a:rPr lang="en-US" sz="1600" dirty="0" smtClean="0">
                <a:latin typeface="Courier New"/>
                <a:cs typeface="Courier New"/>
              </a:rPr>
              <a:t>    ++ </a:t>
            </a:r>
            <a:r>
              <a:rPr lang="en-US" sz="1600" dirty="0" err="1" smtClean="0">
                <a:latin typeface="Courier New"/>
                <a:cs typeface="Courier New"/>
              </a:rPr>
              <a:t>this.eventCount</a:t>
            </a:r>
            <a:r>
              <a:rPr lang="en-US" sz="1600" dirty="0" smtClean="0">
                <a:latin typeface="Courier New"/>
                <a:cs typeface="Courier New"/>
              </a:rPr>
              <a:t>_;</a:t>
            </a:r>
          </a:p>
          <a:p>
            <a:pPr algn="l"/>
            <a:r>
              <a:rPr lang="en-US" sz="1600" dirty="0" smtClean="0">
                <a:latin typeface="Courier New"/>
                <a:cs typeface="Courier New"/>
              </a:rPr>
              <a:t>    </a:t>
            </a:r>
            <a:r>
              <a:rPr lang="en-US" sz="1600" dirty="0" smtClean="0">
                <a:solidFill>
                  <a:srgbClr val="008000"/>
                </a:solidFill>
                <a:latin typeface="Courier New"/>
                <a:cs typeface="Courier New"/>
              </a:rPr>
              <a:t>//...</a:t>
            </a:r>
          </a:p>
          <a:p>
            <a:pPr algn="l"/>
            <a:r>
              <a:rPr lang="en-US" sz="1600" dirty="0" smtClean="0">
                <a:latin typeface="Courier New"/>
                <a:cs typeface="Courier New"/>
              </a:rPr>
              <a:t>    </a:t>
            </a:r>
            <a:r>
              <a:rPr lang="en-US" sz="1600" dirty="0" err="1" smtClean="0">
                <a:solidFill>
                  <a:srgbClr val="1621FF"/>
                </a:solidFill>
                <a:latin typeface="Courier New"/>
                <a:cs typeface="Courier New"/>
              </a:rPr>
              <a:t>this</a:t>
            </a:r>
            <a:r>
              <a:rPr lang="en-US" sz="1600" dirty="0" err="1" smtClean="0">
                <a:latin typeface="Courier New"/>
                <a:cs typeface="Courier New"/>
              </a:rPr>
              <a:t>.logger_.log</a:t>
            </a:r>
            <a:r>
              <a:rPr lang="en-US" sz="1600" dirty="0" smtClean="0">
                <a:latin typeface="Courier New"/>
                <a:cs typeface="Courier New"/>
              </a:rPr>
              <a:t> (INFO, “Hello”);</a:t>
            </a:r>
          </a:p>
          <a:p>
            <a:pPr algn="l"/>
            <a:r>
              <a:rPr lang="en-US" sz="1600" dirty="0" smtClean="0">
                <a:latin typeface="Courier New"/>
                <a:cs typeface="Courier New"/>
              </a:rPr>
              <a:t>    </a:t>
            </a:r>
            <a:r>
              <a:rPr lang="en-US" sz="1600" dirty="0" smtClean="0">
                <a:solidFill>
                  <a:srgbClr val="008000"/>
                </a:solidFill>
                <a:latin typeface="Courier New"/>
                <a:cs typeface="Courier New"/>
              </a:rPr>
              <a:t>// ...</a:t>
            </a:r>
          </a:p>
          <a:p>
            <a:pPr algn="l"/>
            <a:r>
              <a:rPr lang="en-US" sz="1600" dirty="0" smtClean="0">
                <a:latin typeface="Courier New"/>
                <a:cs typeface="Courier New"/>
              </a:rPr>
              <a:t>  }</a:t>
            </a:r>
          </a:p>
          <a:p>
            <a:pPr algn="l"/>
            <a:endParaRPr lang="en-US" sz="1600" dirty="0" smtClean="0">
              <a:latin typeface="Courier New"/>
              <a:cs typeface="Courier New"/>
            </a:endParaRPr>
          </a:p>
          <a:p>
            <a:pPr algn="l"/>
            <a:r>
              <a:rPr lang="en-US" sz="1600" dirty="0" smtClean="0">
                <a:latin typeface="Courier New"/>
                <a:cs typeface="Courier New"/>
              </a:rPr>
              <a:t>  </a:t>
            </a:r>
            <a:r>
              <a:rPr lang="en-US" sz="1600" dirty="0" smtClean="0">
                <a:solidFill>
                  <a:srgbClr val="008000"/>
                </a:solidFill>
                <a:latin typeface="Courier New"/>
                <a:cs typeface="Courier New"/>
              </a:rPr>
              <a:t>// ...</a:t>
            </a:r>
          </a:p>
          <a:p>
            <a:pPr algn="l"/>
            <a:r>
              <a:rPr lang="en-US" sz="1600" dirty="0" smtClean="0">
                <a:solidFill>
                  <a:srgbClr val="008000"/>
                </a:solidFill>
                <a:latin typeface="Courier New"/>
                <a:cs typeface="Courier New"/>
              </a:rPr>
              <a:t>  // logging utility</a:t>
            </a:r>
          </a:p>
          <a:p>
            <a:pPr algn="l"/>
            <a:r>
              <a:rPr lang="en-US" sz="1600" dirty="0" smtClean="0">
                <a:latin typeface="Courier New"/>
                <a:cs typeface="Courier New"/>
              </a:rPr>
              <a:t>  private Logger logger_;</a:t>
            </a:r>
          </a:p>
          <a:p>
            <a:pPr algn="l"/>
            <a:endParaRPr lang="en-US" sz="1600" dirty="0" smtClean="0">
              <a:latin typeface="Courier New"/>
              <a:cs typeface="Courier New"/>
            </a:endParaRPr>
          </a:p>
          <a:p>
            <a:pPr algn="l"/>
            <a:r>
              <a:rPr lang="en-US" sz="1600" dirty="0" smtClean="0">
                <a:latin typeface="Courier New"/>
                <a:cs typeface="Courier New"/>
              </a:rPr>
              <a:t>  </a:t>
            </a:r>
            <a:r>
              <a:rPr lang="en-US" sz="1600" dirty="0" smtClean="0">
                <a:solidFill>
                  <a:srgbClr val="008000"/>
                </a:solidFill>
                <a:latin typeface="Courier New"/>
                <a:cs typeface="Courier New"/>
              </a:rPr>
              <a:t>// counter (state variable)</a:t>
            </a:r>
          </a:p>
          <a:p>
            <a:pPr algn="l"/>
            <a:r>
              <a:rPr lang="en-US" sz="1600" dirty="0" smtClean="0">
                <a:latin typeface="Courier New"/>
                <a:cs typeface="Courier New"/>
              </a:rPr>
              <a:t>  private </a:t>
            </a:r>
            <a:r>
              <a:rPr lang="en-US" sz="1600" dirty="0" err="1" smtClean="0">
                <a:solidFill>
                  <a:srgbClr val="0000FF"/>
                </a:solidFill>
                <a:latin typeface="Courier New"/>
                <a:cs typeface="Courier New"/>
              </a:rPr>
              <a:t>int</a:t>
            </a:r>
            <a:r>
              <a:rPr lang="en-US" sz="1600" dirty="0" smtClean="0">
                <a:solidFill>
                  <a:srgbClr val="0000FF"/>
                </a:solidFill>
                <a:latin typeface="Courier New"/>
                <a:cs typeface="Courier New"/>
              </a:rPr>
              <a:t> </a:t>
            </a:r>
            <a:r>
              <a:rPr lang="en-US" sz="1600" dirty="0" err="1" smtClean="0">
                <a:latin typeface="Courier New"/>
                <a:cs typeface="Courier New"/>
              </a:rPr>
              <a:t>eventCount</a:t>
            </a:r>
            <a:r>
              <a:rPr lang="en-US" sz="1600" dirty="0" smtClean="0">
                <a:latin typeface="Courier New"/>
                <a:cs typeface="Courier New"/>
              </a:rPr>
              <a:t>_;</a:t>
            </a:r>
          </a:p>
          <a:p>
            <a:pPr algn="l"/>
            <a:r>
              <a:rPr lang="en-US" sz="1600" dirty="0" smtClean="0">
                <a:latin typeface="Courier New"/>
                <a:cs typeface="Courier New"/>
              </a:rPr>
              <a:t>}</a:t>
            </a:r>
            <a:endParaRPr lang="en-US" sz="1600" dirty="0">
              <a:latin typeface="Courier New"/>
              <a:cs typeface="Courier New"/>
            </a:endParaRPr>
          </a:p>
        </p:txBody>
      </p:sp>
      <p:sp>
        <p:nvSpPr>
          <p:cNvPr id="2" name="Title 1"/>
          <p:cNvSpPr>
            <a:spLocks noGrp="1"/>
          </p:cNvSpPr>
          <p:nvPr>
            <p:ph type="title"/>
          </p:nvPr>
        </p:nvSpPr>
        <p:spPr>
          <a:xfrm>
            <a:off x="0" y="0"/>
            <a:ext cx="9144000" cy="554037"/>
          </a:xfrm>
        </p:spPr>
        <p:txBody>
          <a:bodyPr/>
          <a:lstStyle/>
          <a:p>
            <a:r>
              <a:rPr lang="en-US" dirty="0" smtClean="0">
                <a:cs typeface="Arial Narrow"/>
              </a:rPr>
              <a:t>DSML-based SEM Tools</a:t>
            </a:r>
            <a:endParaRPr lang="en-US" dirty="0">
              <a:cs typeface="Arial Narrow"/>
            </a:endParaRPr>
          </a:p>
        </p:txBody>
      </p:sp>
      <p:sp>
        <p:nvSpPr>
          <p:cNvPr id="7" name="TextBox 6"/>
          <p:cNvSpPr txBox="1"/>
          <p:nvPr/>
        </p:nvSpPr>
        <p:spPr>
          <a:xfrm>
            <a:off x="0" y="578360"/>
            <a:ext cx="4469722" cy="2862322"/>
          </a:xfrm>
          <a:prstGeom prst="rect">
            <a:avLst/>
          </a:prstGeom>
          <a:noFill/>
        </p:spPr>
        <p:txBody>
          <a:bodyPr wrap="square" rtlCol="0">
            <a:spAutoFit/>
          </a:bodyPr>
          <a:lstStyle/>
          <a:p>
            <a:pPr marL="223838" indent="-223838" algn="l">
              <a:buFont typeface="Arial"/>
              <a:buChar char="•"/>
            </a:pPr>
            <a:r>
              <a:rPr lang="en-US" sz="2000" b="0" dirty="0" smtClean="0"/>
              <a:t>Used </a:t>
            </a:r>
            <a:r>
              <a:rPr lang="en-US" sz="2000" b="0" i="1" dirty="0" smtClean="0"/>
              <a:t>domain-specific modeling languages (</a:t>
            </a:r>
            <a:r>
              <a:rPr lang="en-US" sz="2000" b="0" i="1" dirty="0" err="1" smtClean="0"/>
              <a:t>DSMLs</a:t>
            </a:r>
            <a:r>
              <a:rPr lang="en-US" sz="2000" b="0" i="1" dirty="0" smtClean="0"/>
              <a:t>) </a:t>
            </a:r>
            <a:r>
              <a:rPr lang="en-US" sz="2000" b="0" dirty="0" smtClean="0"/>
              <a:t>to model behavior &amp; workload of component-based DRE systems</a:t>
            </a:r>
          </a:p>
          <a:p>
            <a:pPr marL="223838" indent="-223838" algn="l">
              <a:buFont typeface="Arial"/>
              <a:buChar char="•"/>
            </a:pPr>
            <a:r>
              <a:rPr lang="en-US" sz="2000" b="0" dirty="0" smtClean="0"/>
              <a:t>Underlying semantics defined by Timed Input/Output Automata (TIOA) </a:t>
            </a:r>
          </a:p>
          <a:p>
            <a:pPr marL="681038" lvl="1" indent="-223838" algn="l">
              <a:buFont typeface="Arial"/>
              <a:buChar char="•"/>
            </a:pPr>
            <a:r>
              <a:rPr lang="en-US" sz="2000" b="0" dirty="0" smtClean="0"/>
              <a:t>Extended to support action/state sequencing</a:t>
            </a:r>
            <a:endParaRPr lang="en-US" sz="2000" b="0" dirty="0"/>
          </a:p>
        </p:txBody>
      </p:sp>
      <p:sp>
        <p:nvSpPr>
          <p:cNvPr id="18" name="TextBox 17"/>
          <p:cNvSpPr txBox="1"/>
          <p:nvPr/>
        </p:nvSpPr>
        <p:spPr>
          <a:xfrm>
            <a:off x="4114800" y="5485925"/>
            <a:ext cx="5029200" cy="830997"/>
          </a:xfrm>
          <a:prstGeom prst="rect">
            <a:avLst/>
          </a:prstGeom>
          <a:noFill/>
        </p:spPr>
        <p:txBody>
          <a:bodyPr wrap="square" rtlCol="0">
            <a:spAutoFit/>
          </a:bodyPr>
          <a:lstStyle/>
          <a:p>
            <a:pPr algn="r"/>
            <a:r>
              <a:rPr lang="en-US" sz="1600" b="0" i="1" dirty="0" smtClean="0"/>
              <a:t>Hill, J. H., et. al (2007). </a:t>
            </a:r>
            <a:r>
              <a:rPr lang="en-US" sz="1600" b="0" i="1" u="sng" dirty="0" smtClean="0"/>
              <a:t>Model-driven engineering for early </a:t>
            </a:r>
            <a:r>
              <a:rPr lang="en-US" sz="1600" b="0" i="1" u="sng" dirty="0" err="1" smtClean="0"/>
              <a:t>QoS</a:t>
            </a:r>
            <a:r>
              <a:rPr lang="en-US" sz="1600" b="0" i="1" u="sng" dirty="0" smtClean="0"/>
              <a:t> validation of component-based software systems</a:t>
            </a:r>
            <a:r>
              <a:rPr lang="en-US" sz="1600" b="0" i="1" dirty="0" smtClean="0"/>
              <a:t>. Journal of Software (2).</a:t>
            </a:r>
            <a:endParaRPr lang="en-US" sz="1600" b="0" i="1" dirty="0"/>
          </a:p>
        </p:txBody>
      </p:sp>
      <p:sp>
        <p:nvSpPr>
          <p:cNvPr id="13" name="Rectangle 12"/>
          <p:cNvSpPr/>
          <p:nvPr/>
        </p:nvSpPr>
        <p:spPr>
          <a:xfrm>
            <a:off x="189037" y="3397383"/>
            <a:ext cx="3886200" cy="286232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l"/>
            <a:r>
              <a:rPr lang="en-US" sz="1800" b="0" i="1" dirty="0" smtClean="0"/>
              <a:t>BM = (V, S, </a:t>
            </a:r>
            <a:r>
              <a:rPr lang="en-US" sz="1800" b="0" i="1" dirty="0" err="1" smtClean="0"/>
              <a:t>Θ</a:t>
            </a:r>
            <a:r>
              <a:rPr lang="en-US" sz="1800" b="0" i="1" dirty="0" smtClean="0"/>
              <a:t>, I , O, A, E, T)</a:t>
            </a:r>
          </a:p>
          <a:p>
            <a:pPr algn="l"/>
            <a:r>
              <a:rPr lang="en-US" sz="1800" b="0" i="1" dirty="0" smtClean="0"/>
              <a:t>Standard TIOA…</a:t>
            </a:r>
          </a:p>
          <a:p>
            <a:pPr marL="228600" indent="-228600" algn="l">
              <a:buFont typeface="Arial"/>
              <a:buChar char="•"/>
            </a:pPr>
            <a:r>
              <a:rPr lang="en-US" sz="1800" b="0" dirty="0" smtClean="0"/>
              <a:t>Set of interval variables V</a:t>
            </a:r>
          </a:p>
          <a:p>
            <a:pPr marL="228600" indent="-228600" algn="l">
              <a:buFont typeface="Arial"/>
              <a:buChar char="•"/>
            </a:pPr>
            <a:r>
              <a:rPr lang="en-US" sz="1800" b="0" dirty="0" smtClean="0"/>
              <a:t>Set of states S</a:t>
            </a:r>
          </a:p>
          <a:p>
            <a:pPr marL="228600" indent="-228600" algn="l">
              <a:buFont typeface="Arial"/>
              <a:buChar char="•"/>
            </a:pPr>
            <a:r>
              <a:rPr lang="en-US" sz="1800" b="0" dirty="0" smtClean="0"/>
              <a:t>Starting state </a:t>
            </a:r>
            <a:r>
              <a:rPr lang="en-US" sz="1800" b="0" i="1" dirty="0" err="1" smtClean="0"/>
              <a:t>Θ</a:t>
            </a:r>
            <a:endParaRPr lang="en-US" sz="1800" b="0" i="1" dirty="0" smtClean="0"/>
          </a:p>
          <a:p>
            <a:pPr marL="228600" indent="-228600" algn="l">
              <a:buFont typeface="Arial"/>
              <a:buChar char="•"/>
            </a:pPr>
            <a:r>
              <a:rPr lang="en-US" sz="1800" b="0" dirty="0" smtClean="0"/>
              <a:t>Set of input </a:t>
            </a:r>
            <a:r>
              <a:rPr lang="en-US" sz="1800" b="0" i="1" dirty="0" smtClean="0"/>
              <a:t>I</a:t>
            </a:r>
            <a:r>
              <a:rPr lang="en-US" sz="1800" b="0" dirty="0" smtClean="0"/>
              <a:t>, output O, &amp; internal actions </a:t>
            </a:r>
            <a:r>
              <a:rPr lang="en-US" sz="1800" b="0" i="1" dirty="0" smtClean="0"/>
              <a:t>A</a:t>
            </a:r>
          </a:p>
          <a:p>
            <a:pPr marL="228600" indent="-228600" algn="l">
              <a:buFont typeface="Arial"/>
              <a:buChar char="•"/>
            </a:pPr>
            <a:r>
              <a:rPr lang="en-US" sz="1800" b="0" dirty="0" smtClean="0"/>
              <a:t>Set of effects </a:t>
            </a:r>
            <a:r>
              <a:rPr lang="en-US" sz="1800" b="0" i="1" dirty="0" smtClean="0"/>
              <a:t>E </a:t>
            </a:r>
          </a:p>
          <a:p>
            <a:pPr marL="228600" indent="-228600" algn="l"/>
            <a:r>
              <a:rPr lang="en-US" sz="1800" b="0" i="1" dirty="0" smtClean="0"/>
              <a:t>Our addition…</a:t>
            </a:r>
            <a:endParaRPr lang="en-US" sz="1800" b="0" dirty="0" smtClean="0"/>
          </a:p>
          <a:p>
            <a:pPr marL="228600" indent="-228600" algn="l">
              <a:buFont typeface="Arial"/>
              <a:buChar char="•"/>
            </a:pPr>
            <a:r>
              <a:rPr lang="en-US" sz="1800" b="0" dirty="0" smtClean="0"/>
              <a:t>Set of of transitions </a:t>
            </a:r>
            <a:r>
              <a:rPr lang="en-US" sz="1800" b="0" i="1" dirty="0" smtClean="0"/>
              <a:t>T</a:t>
            </a:r>
            <a:endParaRPr lang="en-US" sz="1800" b="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54037"/>
          </a:xfrm>
        </p:spPr>
        <p:txBody>
          <a:bodyPr/>
          <a:lstStyle/>
          <a:p>
            <a:r>
              <a:rPr lang="en-US" dirty="0" smtClean="0">
                <a:cs typeface="Arial Narrow"/>
              </a:rPr>
              <a:t>DSML-based SEM Tools</a:t>
            </a:r>
            <a:endParaRPr lang="en-US" dirty="0">
              <a:cs typeface="Arial Narrow"/>
            </a:endParaRPr>
          </a:p>
        </p:txBody>
      </p:sp>
      <p:pic>
        <p:nvPicPr>
          <p:cNvPr id="14" name="Picture 20" descr="TDDE.tiff"/>
          <p:cNvPicPr>
            <a:picLocks noChangeAspect="1"/>
          </p:cNvPicPr>
          <p:nvPr/>
        </p:nvPicPr>
        <p:blipFill>
          <a:blip r:embed="rId3" cstate="print"/>
          <a:srcRect/>
          <a:stretch>
            <a:fillRect/>
          </a:stretch>
        </p:blipFill>
        <p:spPr bwMode="auto">
          <a:xfrm>
            <a:off x="2536101" y="990600"/>
            <a:ext cx="6531699" cy="2209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bwMode="auto">
          <a:xfrm>
            <a:off x="2895600" y="3200400"/>
            <a:ext cx="5638800" cy="685800"/>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65" charset="0"/>
                <a:ea typeface="Arial" pitchFamily="-65" charset="0"/>
                <a:cs typeface="Arial" pitchFamily="-65" charset="0"/>
              </a:rPr>
              <a:t>Component</a:t>
            </a:r>
            <a:r>
              <a:rPr kumimoji="0" lang="en-US" sz="1600" b="1" i="0" u="none" strike="noStrike" cap="none" normalizeH="0" dirty="0" smtClean="0">
                <a:ln>
                  <a:noFill/>
                </a:ln>
                <a:solidFill>
                  <a:schemeClr val="tx1"/>
                </a:solidFill>
                <a:effectLst/>
                <a:latin typeface="Arial" pitchFamily="-65" charset="0"/>
                <a:ea typeface="Arial" pitchFamily="-65" charset="0"/>
                <a:cs typeface="Arial" pitchFamily="-65" charset="0"/>
              </a:rPr>
              <a:t> Behavior Modeling Language (CBML) &amp; Workload Modeling Language (WML)</a:t>
            </a:r>
            <a:endParaRPr kumimoji="0" lang="en-US" sz="16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
        <p:nvSpPr>
          <p:cNvPr id="17" name="Bent-Up Arrow 16"/>
          <p:cNvSpPr/>
          <p:nvPr/>
        </p:nvSpPr>
        <p:spPr bwMode="auto">
          <a:xfrm rot="5400000" flipH="1">
            <a:off x="775770" y="2281511"/>
            <a:ext cx="1403655" cy="1485900"/>
          </a:xfrm>
          <a:prstGeom prst="ben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20" name="TextBox 19"/>
          <p:cNvSpPr txBox="1"/>
          <p:nvPr/>
        </p:nvSpPr>
        <p:spPr>
          <a:xfrm>
            <a:off x="201248" y="2094033"/>
            <a:ext cx="1531789" cy="369332"/>
          </a:xfrm>
          <a:prstGeom prst="rect">
            <a:avLst/>
          </a:prstGeom>
          <a:noFill/>
        </p:spPr>
        <p:txBody>
          <a:bodyPr wrap="none" rtlCol="0">
            <a:spAutoFit/>
          </a:bodyPr>
          <a:lstStyle/>
          <a:p>
            <a:r>
              <a:rPr lang="en-US" sz="1800" b="0" dirty="0" smtClean="0"/>
              <a:t>(modeled as)</a:t>
            </a:r>
            <a:endParaRPr lang="en-US" sz="1800" b="0" dirty="0"/>
          </a:p>
        </p:txBody>
      </p:sp>
      <p:sp>
        <p:nvSpPr>
          <p:cNvPr id="10" name="TextBox 9"/>
          <p:cNvSpPr txBox="1"/>
          <p:nvPr/>
        </p:nvSpPr>
        <p:spPr>
          <a:xfrm>
            <a:off x="4114800" y="5583613"/>
            <a:ext cx="5029200" cy="830997"/>
          </a:xfrm>
          <a:prstGeom prst="rect">
            <a:avLst/>
          </a:prstGeom>
          <a:noFill/>
        </p:spPr>
        <p:txBody>
          <a:bodyPr wrap="square" rtlCol="0">
            <a:spAutoFit/>
          </a:bodyPr>
          <a:lstStyle/>
          <a:p>
            <a:pPr algn="r"/>
            <a:r>
              <a:rPr lang="en-US" sz="1600" b="0" i="1" dirty="0" smtClean="0"/>
              <a:t>Hill, J. H., et. al (2007). </a:t>
            </a:r>
            <a:r>
              <a:rPr lang="en-US" sz="1600" b="0" i="1" u="sng" dirty="0" smtClean="0"/>
              <a:t>Model-driven engineering for early </a:t>
            </a:r>
            <a:r>
              <a:rPr lang="en-US" sz="1600" b="0" i="1" u="sng" dirty="0" err="1" smtClean="0"/>
              <a:t>QoS</a:t>
            </a:r>
            <a:r>
              <a:rPr lang="en-US" sz="1600" b="0" i="1" u="sng" dirty="0" smtClean="0"/>
              <a:t> validation of component-based software systems</a:t>
            </a:r>
            <a:r>
              <a:rPr lang="en-US" sz="1600" b="0" i="1" dirty="0" smtClean="0"/>
              <a:t>. Journal of Software (2).</a:t>
            </a:r>
            <a:endParaRPr lang="en-US" sz="1600" b="0" i="1" dirty="0"/>
          </a:p>
        </p:txBody>
      </p:sp>
      <p:sp>
        <p:nvSpPr>
          <p:cNvPr id="12" name="Rectangle 11"/>
          <p:cNvSpPr/>
          <p:nvPr/>
        </p:nvSpPr>
        <p:spPr>
          <a:xfrm>
            <a:off x="152400" y="3922455"/>
            <a:ext cx="3886200" cy="286232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l"/>
            <a:r>
              <a:rPr lang="en-US" sz="1800" b="0" i="1" dirty="0" smtClean="0"/>
              <a:t>BM = (V, S, </a:t>
            </a:r>
            <a:r>
              <a:rPr lang="en-US" sz="1800" b="0" i="1" dirty="0" err="1" smtClean="0"/>
              <a:t>Θ</a:t>
            </a:r>
            <a:r>
              <a:rPr lang="en-US" sz="1800" b="0" i="1" dirty="0" smtClean="0"/>
              <a:t>, I , O, A, E, T)</a:t>
            </a:r>
          </a:p>
          <a:p>
            <a:pPr algn="l"/>
            <a:r>
              <a:rPr lang="en-US" sz="1800" b="0" i="1" dirty="0" smtClean="0"/>
              <a:t>Standard TIOA…</a:t>
            </a:r>
          </a:p>
          <a:p>
            <a:pPr marL="228600" indent="-228600" algn="l">
              <a:buFont typeface="Arial"/>
              <a:buChar char="•"/>
            </a:pPr>
            <a:r>
              <a:rPr lang="en-US" sz="1800" b="0" dirty="0" smtClean="0"/>
              <a:t>Set of interval variables V</a:t>
            </a:r>
          </a:p>
          <a:p>
            <a:pPr marL="228600" indent="-228600" algn="l">
              <a:buFont typeface="Arial"/>
              <a:buChar char="•"/>
            </a:pPr>
            <a:r>
              <a:rPr lang="en-US" sz="1800" b="0" dirty="0" smtClean="0"/>
              <a:t>Set of states S</a:t>
            </a:r>
          </a:p>
          <a:p>
            <a:pPr marL="228600" indent="-228600" algn="l">
              <a:buFont typeface="Arial"/>
              <a:buChar char="•"/>
            </a:pPr>
            <a:r>
              <a:rPr lang="en-US" sz="1800" b="0" dirty="0" smtClean="0"/>
              <a:t>Starting state </a:t>
            </a:r>
            <a:r>
              <a:rPr lang="en-US" sz="1800" b="0" i="1" dirty="0" err="1" smtClean="0"/>
              <a:t>Θ</a:t>
            </a:r>
            <a:endParaRPr lang="en-US" sz="1800" b="0" i="1" dirty="0" smtClean="0"/>
          </a:p>
          <a:p>
            <a:pPr marL="228600" indent="-228600" algn="l">
              <a:buFont typeface="Arial"/>
              <a:buChar char="•"/>
            </a:pPr>
            <a:r>
              <a:rPr lang="en-US" sz="1800" b="0" dirty="0" smtClean="0"/>
              <a:t>Set of input </a:t>
            </a:r>
            <a:r>
              <a:rPr lang="en-US" sz="1800" b="0" i="1" dirty="0" smtClean="0"/>
              <a:t>I</a:t>
            </a:r>
            <a:r>
              <a:rPr lang="en-US" sz="1800" b="0" dirty="0" smtClean="0"/>
              <a:t>, output O, &amp; internal actions </a:t>
            </a:r>
            <a:r>
              <a:rPr lang="en-US" sz="1800" b="0" i="1" dirty="0" smtClean="0"/>
              <a:t>A</a:t>
            </a:r>
          </a:p>
          <a:p>
            <a:pPr marL="228600" indent="-228600" algn="l">
              <a:buFont typeface="Arial"/>
              <a:buChar char="•"/>
            </a:pPr>
            <a:r>
              <a:rPr lang="en-US" sz="1800" b="0" dirty="0" smtClean="0"/>
              <a:t>Set of effects </a:t>
            </a:r>
            <a:r>
              <a:rPr lang="en-US" sz="1800" b="0" i="1" dirty="0" smtClean="0"/>
              <a:t>E </a:t>
            </a:r>
          </a:p>
          <a:p>
            <a:pPr marL="228600" indent="-228600" algn="l"/>
            <a:r>
              <a:rPr lang="en-US" sz="1800" b="0" i="1" dirty="0" smtClean="0"/>
              <a:t>Our addition…</a:t>
            </a:r>
            <a:endParaRPr lang="en-US" sz="1800" b="0" dirty="0" smtClean="0"/>
          </a:p>
          <a:p>
            <a:pPr marL="228600" indent="-228600" algn="l">
              <a:buFont typeface="Arial"/>
              <a:buChar char="•"/>
            </a:pPr>
            <a:r>
              <a:rPr lang="en-US" sz="1800" b="0" dirty="0" smtClean="0"/>
              <a:t>Set of of transitions </a:t>
            </a:r>
            <a:r>
              <a:rPr lang="en-US" sz="1800" b="0" i="1" dirty="0" smtClean="0"/>
              <a:t>T</a:t>
            </a:r>
            <a:endParaRPr lang="en-US" sz="1800" b="0" dirty="0" smtClean="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405" name="Text Box 5"/>
          <p:cNvSpPr txBox="1">
            <a:spLocks noChangeArrowheads="1"/>
          </p:cNvSpPr>
          <p:nvPr/>
        </p:nvSpPr>
        <p:spPr bwMode="auto">
          <a:xfrm>
            <a:off x="0" y="3962400"/>
            <a:ext cx="9144000" cy="1862048"/>
          </a:xfrm>
          <a:prstGeom prst="rect">
            <a:avLst/>
          </a:prstGeom>
          <a:noFill/>
          <a:ln w="9525">
            <a:noFill/>
            <a:miter lim="800000"/>
            <a:headEnd/>
            <a:tailEnd/>
          </a:ln>
        </p:spPr>
        <p:txBody>
          <a:bodyPr wrap="square">
            <a:spAutoFit/>
          </a:bodyPr>
          <a:lstStyle/>
          <a:p>
            <a:pPr marL="236538" indent="-236538" algn="l">
              <a:spcBef>
                <a:spcPts val="600"/>
              </a:spcBef>
            </a:pPr>
            <a:r>
              <a:rPr lang="en-US" sz="2000" dirty="0"/>
              <a:t>Experiment Design</a:t>
            </a:r>
          </a:p>
          <a:p>
            <a:pPr marL="236538" indent="-236538" algn="l">
              <a:spcBef>
                <a:spcPts val="600"/>
              </a:spcBef>
              <a:buFontTx/>
              <a:buChar char="•"/>
            </a:pPr>
            <a:r>
              <a:rPr lang="en-US" sz="2000" b="0" dirty="0"/>
              <a:t>Constructed 10 identical</a:t>
            </a:r>
            <a:r>
              <a:rPr lang="en-US" sz="2000" b="0" dirty="0" smtClean="0"/>
              <a:t> application-level assemblies with </a:t>
            </a:r>
            <a:r>
              <a:rPr lang="en-US" sz="2000" b="0" dirty="0"/>
              <a:t>different importance values</a:t>
            </a:r>
            <a:r>
              <a:rPr lang="en-US" sz="2000" b="0" dirty="0" smtClean="0"/>
              <a:t> using CBML &amp; WML</a:t>
            </a:r>
          </a:p>
          <a:p>
            <a:pPr marL="579438" lvl="1" indent="-228600" algn="l">
              <a:spcBef>
                <a:spcPts val="600"/>
              </a:spcBef>
              <a:buFontTx/>
              <a:buChar char="•"/>
            </a:pPr>
            <a:r>
              <a:rPr lang="en-US" sz="2000" b="0" dirty="0" smtClean="0"/>
              <a:t>Assemblies A </a:t>
            </a:r>
            <a:r>
              <a:rPr lang="en-US" sz="2000" b="0" dirty="0"/>
              <a:t>– </a:t>
            </a:r>
            <a:r>
              <a:rPr lang="en-US" sz="2000" b="0" dirty="0" smtClean="0"/>
              <a:t>H: Importance 90; Assemblies I </a:t>
            </a:r>
            <a:r>
              <a:rPr lang="en-US" sz="2000" b="0" dirty="0"/>
              <a:t>– </a:t>
            </a:r>
            <a:r>
              <a:rPr lang="en-US" sz="2000" b="0" dirty="0" smtClean="0"/>
              <a:t>J: Importance 2</a:t>
            </a:r>
          </a:p>
          <a:p>
            <a:pPr marL="236538" indent="-236538" algn="l">
              <a:spcBef>
                <a:spcPts val="600"/>
              </a:spcBef>
              <a:buFontTx/>
              <a:buChar char="•"/>
            </a:pPr>
            <a:r>
              <a:rPr lang="en-US" sz="2000" b="0" dirty="0" smtClean="0"/>
              <a:t>Generated source code for components in each application-level assembly</a:t>
            </a:r>
            <a:endParaRPr lang="en-US" sz="2000" b="0" dirty="0"/>
          </a:p>
        </p:txBody>
      </p:sp>
      <p:sp>
        <p:nvSpPr>
          <p:cNvPr id="111620" name="Title 6"/>
          <p:cNvSpPr>
            <a:spLocks noGrp="1"/>
          </p:cNvSpPr>
          <p:nvPr>
            <p:ph type="title" idx="4294967295"/>
          </p:nvPr>
        </p:nvSpPr>
        <p:spPr>
          <a:xfrm>
            <a:off x="0" y="76200"/>
            <a:ext cx="9144000" cy="457200"/>
          </a:xfrm>
        </p:spPr>
        <p:txBody>
          <a:bodyPr/>
          <a:lstStyle/>
          <a:p>
            <a:r>
              <a:rPr lang="en-US" dirty="0" smtClean="0">
                <a:cs typeface="Arial Narrow"/>
              </a:rPr>
              <a:t>Modeling RACE Baseline Scenario</a:t>
            </a:r>
          </a:p>
        </p:txBody>
      </p:sp>
      <p:grpSp>
        <p:nvGrpSpPr>
          <p:cNvPr id="2" name="Group 22"/>
          <p:cNvGrpSpPr/>
          <p:nvPr/>
        </p:nvGrpSpPr>
        <p:grpSpPr>
          <a:xfrm>
            <a:off x="476282" y="723653"/>
            <a:ext cx="8286718" cy="3314947"/>
            <a:chOff x="476282" y="723653"/>
            <a:chExt cx="8286718" cy="3314947"/>
          </a:xfrm>
        </p:grpSpPr>
        <p:pic>
          <p:nvPicPr>
            <p:cNvPr id="111618" name="Picture 4" descr="appstring"/>
            <p:cNvPicPr>
              <a:picLocks noChangeAspect="1" noChangeArrowheads="1"/>
            </p:cNvPicPr>
            <p:nvPr/>
          </p:nvPicPr>
          <p:blipFill>
            <a:blip r:embed="rId3" cstate="print"/>
            <a:srcRect/>
            <a:stretch>
              <a:fillRect/>
            </a:stretch>
          </p:blipFill>
          <p:spPr bwMode="auto">
            <a:xfrm>
              <a:off x="1752600" y="723653"/>
              <a:ext cx="5870825" cy="2933947"/>
            </a:xfrm>
            <a:prstGeom prst="rect">
              <a:avLst/>
            </a:prstGeom>
            <a:noFill/>
            <a:ln w="9525">
              <a:noFill/>
              <a:miter lim="800000"/>
              <a:headEnd/>
              <a:tailEnd/>
            </a:ln>
          </p:spPr>
        </p:pic>
        <p:sp>
          <p:nvSpPr>
            <p:cNvPr id="6" name="Rectangle 5"/>
            <p:cNvSpPr/>
            <p:nvPr/>
          </p:nvSpPr>
          <p:spPr>
            <a:xfrm>
              <a:off x="476282" y="3669268"/>
              <a:ext cx="8286718" cy="369332"/>
            </a:xfrm>
            <a:prstGeom prst="rect">
              <a:avLst/>
            </a:prstGeom>
          </p:spPr>
          <p:txBody>
            <a:bodyPr wrap="square">
              <a:spAutoFit/>
            </a:bodyPr>
            <a:lstStyle/>
            <a:p>
              <a:r>
                <a:rPr lang="en-US" sz="1800" dirty="0" smtClean="0"/>
                <a:t>Representative Model of Application-Level Assembly Managed by RACE</a:t>
              </a:r>
              <a:endParaRPr lang="en-US" sz="1800" dirty="0"/>
            </a:p>
          </p:txBody>
        </p:sp>
      </p:grpSp>
      <p:sp>
        <p:nvSpPr>
          <p:cNvPr id="7" name="TextBox 6"/>
          <p:cNvSpPr txBox="1"/>
          <p:nvPr/>
        </p:nvSpPr>
        <p:spPr>
          <a:xfrm>
            <a:off x="304800" y="5867400"/>
            <a:ext cx="85344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0" dirty="0" smtClean="0"/>
              <a:t>DSML-based SEM tool required substantially less amount of time &amp; effort than manually implementing each application-level assembly</a:t>
            </a:r>
            <a:endParaRPr lang="en-US" sz="2000" b="0" dirty="0"/>
          </a:p>
        </p:txBody>
      </p:sp>
      <p:grpSp>
        <p:nvGrpSpPr>
          <p:cNvPr id="3" name="Group 21"/>
          <p:cNvGrpSpPr/>
          <p:nvPr/>
        </p:nvGrpSpPr>
        <p:grpSpPr>
          <a:xfrm>
            <a:off x="4191000" y="838200"/>
            <a:ext cx="4193082" cy="1752600"/>
            <a:chOff x="4191000" y="838200"/>
            <a:chExt cx="4193082" cy="1752600"/>
          </a:xfrm>
        </p:grpSpPr>
        <p:cxnSp>
          <p:nvCxnSpPr>
            <p:cNvPr id="10" name="Straight Connector 9"/>
            <p:cNvCxnSpPr/>
            <p:nvPr/>
          </p:nvCxnSpPr>
          <p:spPr bwMode="auto">
            <a:xfrm rot="5400000">
              <a:off x="3733800" y="1295400"/>
              <a:ext cx="1447800" cy="53340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5400000">
              <a:off x="4191000" y="2057400"/>
              <a:ext cx="533400" cy="53340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6" name="Straight Connector 15"/>
            <p:cNvCxnSpPr/>
            <p:nvPr/>
          </p:nvCxnSpPr>
          <p:spPr bwMode="auto">
            <a:xfrm rot="10800000" flipV="1">
              <a:off x="4800600" y="2133600"/>
              <a:ext cx="3505200" cy="457200"/>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19" name="Straight Connector 18"/>
            <p:cNvCxnSpPr/>
            <p:nvPr/>
          </p:nvCxnSpPr>
          <p:spPr bwMode="auto">
            <a:xfrm rot="10800000" flipV="1">
              <a:off x="4724400" y="838200"/>
              <a:ext cx="3581400" cy="1447800"/>
            </a:xfrm>
            <a:prstGeom prst="line">
              <a:avLst/>
            </a:prstGeom>
            <a:solidFill>
              <a:schemeClr val="accent1"/>
            </a:solidFill>
            <a:ln w="12700" cap="flat" cmpd="sng" algn="ctr">
              <a:solidFill>
                <a:schemeClr val="tx1"/>
              </a:solidFill>
              <a:prstDash val="dash"/>
              <a:round/>
              <a:headEnd type="none" w="med" len="med"/>
              <a:tailEnd type="none" w="med" len="med"/>
            </a:ln>
            <a:effectLst/>
          </p:spPr>
        </p:cxnSp>
        <p:pic>
          <p:nvPicPr>
            <p:cNvPr id="8" name="Picture 20" descr="TDDE.tiff"/>
            <p:cNvPicPr>
              <a:picLocks noChangeAspect="1"/>
            </p:cNvPicPr>
            <p:nvPr/>
          </p:nvPicPr>
          <p:blipFill>
            <a:blip r:embed="rId4" cstate="print"/>
            <a:srcRect/>
            <a:stretch>
              <a:fillRect/>
            </a:stretch>
          </p:blipFill>
          <p:spPr bwMode="auto">
            <a:xfrm>
              <a:off x="4724400" y="838200"/>
              <a:ext cx="3659682" cy="1238141"/>
            </a:xfrm>
            <a:prstGeom prst="rect">
              <a:avLst/>
            </a:prstGeom>
            <a:solidFill>
              <a:srgbClr val="FFFFFF">
                <a:shade val="85000"/>
              </a:srgbClr>
            </a:solidFill>
            <a:ln w="12700" cap="sq" cmpd="sng" algn="ctr">
              <a:solidFill>
                <a:schemeClr val="tx1"/>
              </a:solidFill>
              <a:prstDash val="dash"/>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7840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7840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7840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7840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405" grpId="0" build="allAtOnce"/>
      <p:bldP spid="2278405" grpId="1" build="allAtOnce"/>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2277" name="Group 101"/>
          <p:cNvGraphicFramePr>
            <a:graphicFrameLocks noGrp="1"/>
          </p:cNvGraphicFramePr>
          <p:nvPr/>
        </p:nvGraphicFramePr>
        <p:xfrm>
          <a:off x="228600" y="990600"/>
          <a:ext cx="8610600" cy="1621790"/>
        </p:xfrm>
        <a:graphic>
          <a:graphicData uri="http://schemas.openxmlformats.org/drawingml/2006/table">
            <a:tbl>
              <a:tblPr/>
              <a:tblGrid>
                <a:gridCol w="2819400"/>
                <a:gridCol w="5791200"/>
              </a:tblGrid>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cs typeface="Arial" charset="0"/>
                        </a:rPr>
                        <a:t>Evaluation Criteria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Description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99"/>
                    </a:solidFill>
                  </a:tcPr>
                </a:tc>
              </a:tr>
              <a:tr h="615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660066"/>
                          </a:solidFill>
                          <a:effectLst/>
                          <a:latin typeface="Arial" charset="0"/>
                          <a:cs typeface="Arial" charset="0"/>
                        </a:rPr>
                        <a:t>Evaluating RACE </a:t>
                      </a:r>
                      <a:r>
                        <a:rPr kumimoji="0" lang="en-US" sz="2000" b="1" i="0" u="none" strike="noStrike" cap="none" normalizeH="0" baseline="0" dirty="0" err="1" smtClean="0">
                          <a:ln>
                            <a:noFill/>
                          </a:ln>
                          <a:solidFill>
                            <a:srgbClr val="660066"/>
                          </a:solidFill>
                          <a:effectLst/>
                          <a:latin typeface="Arial" charset="0"/>
                          <a:cs typeface="Arial" charset="0"/>
                        </a:rPr>
                        <a:t>QoS</a:t>
                      </a:r>
                      <a:r>
                        <a:rPr kumimoji="0" lang="en-US" sz="2000" b="1" i="0" u="none" strike="noStrike" cap="none" normalizeH="0" baseline="0" dirty="0" smtClean="0">
                          <a:ln>
                            <a:noFill/>
                          </a:ln>
                          <a:solidFill>
                            <a:srgbClr val="660066"/>
                          </a:solidFill>
                          <a:effectLst/>
                          <a:latin typeface="Arial" charset="0"/>
                          <a:cs typeface="Arial" charset="0"/>
                        </a:rPr>
                        <a:t> Requirements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Hypothesize that UNITE can ensure RACE is improving </a:t>
                      </a:r>
                      <a:r>
                        <a:rPr kumimoji="0" lang="en-US" sz="2000" b="0" i="1" u="none" strike="noStrike" cap="none" normalizeH="0" baseline="0" dirty="0" smtClean="0">
                          <a:ln>
                            <a:noFill/>
                          </a:ln>
                          <a:solidFill>
                            <a:schemeClr val="tx1"/>
                          </a:solidFill>
                          <a:effectLst/>
                          <a:latin typeface="Arial" charset="0"/>
                          <a:cs typeface="Arial" charset="0"/>
                        </a:rPr>
                        <a:t>lifetime</a:t>
                      </a:r>
                      <a:r>
                        <a:rPr kumimoji="0" lang="en-US" sz="2000" b="0" i="0" u="none" strike="noStrike" cap="none" normalizeH="0" baseline="0" dirty="0" smtClean="0">
                          <a:ln>
                            <a:noFill/>
                          </a:ln>
                          <a:solidFill>
                            <a:schemeClr val="tx1"/>
                          </a:solidFill>
                          <a:effectLst/>
                          <a:latin typeface="Arial" charset="0"/>
                          <a:cs typeface="Arial" charset="0"/>
                        </a:rPr>
                        <a:t> of dynamically deployed applications by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FBFBF"/>
                    </a:solidFill>
                  </a:tcPr>
                </a:tc>
              </a:tr>
            </a:tbl>
          </a:graphicData>
        </a:graphic>
      </p:graphicFrame>
      <p:sp>
        <p:nvSpPr>
          <p:cNvPr id="4" name="Title 6"/>
          <p:cNvSpPr>
            <a:spLocks noGrp="1"/>
          </p:cNvSpPr>
          <p:nvPr>
            <p:ph type="title"/>
          </p:nvPr>
        </p:nvSpPr>
        <p:spPr>
          <a:xfrm>
            <a:off x="0" y="76200"/>
            <a:ext cx="9144000" cy="457200"/>
          </a:xfrm>
        </p:spPr>
        <p:txBody>
          <a:bodyPr/>
          <a:lstStyle/>
          <a:p>
            <a:r>
              <a:rPr lang="en-US" dirty="0" smtClean="0">
                <a:latin typeface="Arial Narrow"/>
                <a:cs typeface="Arial Narrow"/>
              </a:rPr>
              <a:t>Validating RACE Baseline Scenario QoS</a:t>
            </a:r>
          </a:p>
        </p:txBody>
      </p:sp>
      <p:pic>
        <p:nvPicPr>
          <p:cNvPr id="5" name="Picture 4"/>
          <p:cNvPicPr>
            <a:picLocks noChangeAspect="1"/>
          </p:cNvPicPr>
          <p:nvPr/>
        </p:nvPicPr>
        <p:blipFill>
          <a:blip r:embed="rId3" cstate="print"/>
          <a:srcRect/>
          <a:stretch>
            <a:fillRect/>
          </a:stretch>
        </p:blipFill>
        <p:spPr bwMode="auto">
          <a:xfrm>
            <a:off x="6019800" y="3124200"/>
            <a:ext cx="2738437" cy="1608138"/>
          </a:xfrm>
          <a:prstGeom prst="rect">
            <a:avLst/>
          </a:prstGeom>
          <a:noFill/>
          <a:ln w="9525">
            <a:noFill/>
            <a:miter lim="800000"/>
            <a:headEnd/>
            <a:tailEnd/>
          </a:ln>
          <a:effectLst>
            <a:outerShdw dist="38100" dir="2700000" rotWithShape="0">
              <a:srgbClr val="808080">
                <a:alpha val="42999"/>
              </a:srgbClr>
            </a:outerShdw>
          </a:effectLst>
        </p:spPr>
      </p:pic>
      <p:pic>
        <p:nvPicPr>
          <p:cNvPr id="6" name="Picture 4" descr="MLRM"/>
          <p:cNvPicPr>
            <a:picLocks noChangeAspect="1" noChangeArrowheads="1"/>
          </p:cNvPicPr>
          <p:nvPr/>
        </p:nvPicPr>
        <p:blipFill>
          <a:blip r:embed="rId4" cstate="print"/>
          <a:srcRect/>
          <a:stretch>
            <a:fillRect/>
          </a:stretch>
        </p:blipFill>
        <p:spPr bwMode="auto">
          <a:xfrm>
            <a:off x="255951" y="3236082"/>
            <a:ext cx="5388987" cy="3048001"/>
          </a:xfrm>
          <a:prstGeom prst="rect">
            <a:avLst/>
          </a:prstGeom>
          <a:noFill/>
          <a:ln w="9525">
            <a:noFill/>
            <a:miter lim="800000"/>
            <a:headEnd/>
            <a:tailEnd/>
          </a:ln>
        </p:spPr>
      </p:pic>
      <p:sp>
        <p:nvSpPr>
          <p:cNvPr id="7" name="Freeform 6"/>
          <p:cNvSpPr/>
          <p:nvPr/>
        </p:nvSpPr>
        <p:spPr bwMode="auto">
          <a:xfrm>
            <a:off x="5495558" y="3352800"/>
            <a:ext cx="2429241" cy="652406"/>
          </a:xfrm>
          <a:custGeom>
            <a:avLst/>
            <a:gdLst>
              <a:gd name="connsiteX0" fmla="*/ 0 w 2886250"/>
              <a:gd name="connsiteY0" fmla="*/ 582021 h 582021"/>
              <a:gd name="connsiteX1" fmla="*/ 822582 w 2886250"/>
              <a:gd name="connsiteY1" fmla="*/ 76961 h 582021"/>
              <a:gd name="connsiteX2" fmla="*/ 2886250 w 2886250"/>
              <a:gd name="connsiteY2" fmla="*/ 120252 h 582021"/>
              <a:gd name="connsiteX3" fmla="*/ 2886250 w 2886250"/>
              <a:gd name="connsiteY3" fmla="*/ 120252 h 582021"/>
            </a:gdLst>
            <a:ahLst/>
            <a:cxnLst>
              <a:cxn ang="0">
                <a:pos x="connsiteX0" y="connsiteY0"/>
              </a:cxn>
              <a:cxn ang="0">
                <a:pos x="connsiteX1" y="connsiteY1"/>
              </a:cxn>
              <a:cxn ang="0">
                <a:pos x="connsiteX2" y="connsiteY2"/>
              </a:cxn>
              <a:cxn ang="0">
                <a:pos x="connsiteX3" y="connsiteY3"/>
              </a:cxn>
            </a:cxnLst>
            <a:rect l="l" t="t" r="r" b="b"/>
            <a:pathLst>
              <a:path w="2886250" h="582021">
                <a:moveTo>
                  <a:pt x="0" y="582021"/>
                </a:moveTo>
                <a:cubicBezTo>
                  <a:pt x="170770" y="367971"/>
                  <a:pt x="341540" y="153922"/>
                  <a:pt x="822582" y="76961"/>
                </a:cubicBezTo>
                <a:cubicBezTo>
                  <a:pt x="1303624" y="0"/>
                  <a:pt x="2886250" y="120252"/>
                  <a:pt x="2886250" y="120252"/>
                </a:cubicBezTo>
                <a:lnTo>
                  <a:pt x="2886250" y="120252"/>
                </a:lnTo>
              </a:path>
            </a:pathLst>
          </a:custGeom>
          <a:noFill/>
          <a:ln w="25400" cap="flat" cmpd="sng" algn="ctr">
            <a:solidFill>
              <a:srgbClr val="00000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pic>
        <p:nvPicPr>
          <p:cNvPr id="9" name="Picture 8" descr="person.png"/>
          <p:cNvPicPr>
            <a:picLocks noChangeAspect="1"/>
          </p:cNvPicPr>
          <p:nvPr/>
        </p:nvPicPr>
        <p:blipFill>
          <a:blip r:embed="rId5" cstate="print"/>
          <a:stretch>
            <a:fillRect/>
          </a:stretch>
        </p:blipFill>
        <p:spPr>
          <a:xfrm>
            <a:off x="6858000" y="4724400"/>
            <a:ext cx="838200" cy="1257300"/>
          </a:xfrm>
          <a:prstGeom prst="rect">
            <a:avLst/>
          </a:prstGeom>
        </p:spPr>
      </p:pic>
      <p:sp>
        <p:nvSpPr>
          <p:cNvPr id="10" name="Freeform 9"/>
          <p:cNvSpPr/>
          <p:nvPr/>
        </p:nvSpPr>
        <p:spPr bwMode="auto">
          <a:xfrm rot="8456644">
            <a:off x="7472206" y="4530945"/>
            <a:ext cx="914990" cy="901348"/>
          </a:xfrm>
          <a:custGeom>
            <a:avLst/>
            <a:gdLst>
              <a:gd name="connsiteX0" fmla="*/ 0 w 2886250"/>
              <a:gd name="connsiteY0" fmla="*/ 582021 h 582021"/>
              <a:gd name="connsiteX1" fmla="*/ 822582 w 2886250"/>
              <a:gd name="connsiteY1" fmla="*/ 76961 h 582021"/>
              <a:gd name="connsiteX2" fmla="*/ 2886250 w 2886250"/>
              <a:gd name="connsiteY2" fmla="*/ 120252 h 582021"/>
              <a:gd name="connsiteX3" fmla="*/ 2886250 w 2886250"/>
              <a:gd name="connsiteY3" fmla="*/ 120252 h 582021"/>
            </a:gdLst>
            <a:ahLst/>
            <a:cxnLst>
              <a:cxn ang="0">
                <a:pos x="connsiteX0" y="connsiteY0"/>
              </a:cxn>
              <a:cxn ang="0">
                <a:pos x="connsiteX1" y="connsiteY1"/>
              </a:cxn>
              <a:cxn ang="0">
                <a:pos x="connsiteX2" y="connsiteY2"/>
              </a:cxn>
              <a:cxn ang="0">
                <a:pos x="connsiteX3" y="connsiteY3"/>
              </a:cxn>
            </a:cxnLst>
            <a:rect l="l" t="t" r="r" b="b"/>
            <a:pathLst>
              <a:path w="2886250" h="582021">
                <a:moveTo>
                  <a:pt x="0" y="582021"/>
                </a:moveTo>
                <a:cubicBezTo>
                  <a:pt x="170770" y="367971"/>
                  <a:pt x="341540" y="153922"/>
                  <a:pt x="822582" y="76961"/>
                </a:cubicBezTo>
                <a:cubicBezTo>
                  <a:pt x="1303624" y="0"/>
                  <a:pt x="2886250" y="120252"/>
                  <a:pt x="2886250" y="120252"/>
                </a:cubicBezTo>
                <a:lnTo>
                  <a:pt x="2886250" y="120252"/>
                </a:lnTo>
              </a:path>
            </a:pathLst>
          </a:custGeom>
          <a:noFill/>
          <a:ln w="25400" cap="flat" cmpd="sng" algn="ctr">
            <a:solidFill>
              <a:srgbClr val="000000"/>
            </a:solidFill>
            <a:prstDash val="dash"/>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Arial" pitchFamily="-65" charset="0"/>
              <a:ea typeface="Arial" pitchFamily="-65" charset="0"/>
              <a:cs typeface="Arial" pitchFamily="-65" charset="0"/>
            </a:endParaRPr>
          </a:p>
        </p:txBody>
      </p:sp>
      <p:sp>
        <p:nvSpPr>
          <p:cNvPr id="12" name="Rectangle 11"/>
          <p:cNvSpPr/>
          <p:nvPr/>
        </p:nvSpPr>
        <p:spPr bwMode="auto">
          <a:xfrm>
            <a:off x="6019800" y="2819400"/>
            <a:ext cx="2895600" cy="381000"/>
          </a:xfrm>
          <a:prstGeom prst="rect">
            <a:avLst/>
          </a:prstGeom>
          <a:solidFill>
            <a:schemeClr val="bg1"/>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smtClean="0">
                <a:solidFill>
                  <a:schemeClr val="tx1"/>
                </a:solidFill>
                <a:latin typeface="Arial" pitchFamily="-65" charset="0"/>
                <a:ea typeface="Arial" pitchFamily="-65" charset="0"/>
                <a:cs typeface="Arial" pitchFamily="-65" charset="0"/>
              </a:rPr>
              <a:t>Application Lifetime Graph</a:t>
            </a:r>
            <a:endParaRPr kumimoji="0" lang="en-US" sz="1600" b="1" i="0" u="none" strike="noStrike" cap="none" normalizeH="0" baseline="0" dirty="0">
              <a:ln>
                <a:noFill/>
              </a:ln>
              <a:solidFill>
                <a:schemeClr val="tx1"/>
              </a:solidFill>
              <a:effectLst/>
              <a:latin typeface="Arial" pitchFamily="-65" charset="0"/>
              <a:ea typeface="Arial" pitchFamily="-65" charset="0"/>
              <a:cs typeface="Arial" pitchFamily="-65"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7" name="Title 7"/>
          <p:cNvSpPr>
            <a:spLocks noGrp="1"/>
          </p:cNvSpPr>
          <p:nvPr>
            <p:ph type="title"/>
          </p:nvPr>
        </p:nvSpPr>
        <p:spPr>
          <a:xfrm>
            <a:off x="0" y="76200"/>
            <a:ext cx="9144000" cy="457200"/>
          </a:xfrm>
        </p:spPr>
        <p:txBody>
          <a:bodyPr/>
          <a:lstStyle/>
          <a:p>
            <a:r>
              <a:rPr lang="en-US" dirty="0" smtClean="0">
                <a:latin typeface="Arial Narrow"/>
                <a:cs typeface="Arial Narrow"/>
              </a:rPr>
              <a:t>Validating RACE Baseline Scenario QoS</a:t>
            </a:r>
            <a:endParaRPr lang="en-US" dirty="0" smtClean="0"/>
          </a:p>
        </p:txBody>
      </p:sp>
      <p:grpSp>
        <p:nvGrpSpPr>
          <p:cNvPr id="2" name="Group 7"/>
          <p:cNvGrpSpPr/>
          <p:nvPr/>
        </p:nvGrpSpPr>
        <p:grpSpPr>
          <a:xfrm>
            <a:off x="0" y="2252246"/>
            <a:ext cx="9164782" cy="3081754"/>
            <a:chOff x="0" y="2252246"/>
            <a:chExt cx="9164782" cy="3081754"/>
          </a:xfrm>
        </p:grpSpPr>
        <p:sp>
          <p:nvSpPr>
            <p:cNvPr id="7" name="Text Box 8"/>
            <p:cNvSpPr txBox="1">
              <a:spLocks noChangeArrowheads="1"/>
            </p:cNvSpPr>
            <p:nvPr/>
          </p:nvSpPr>
          <p:spPr bwMode="auto">
            <a:xfrm>
              <a:off x="0" y="2252246"/>
              <a:ext cx="9144000" cy="338554"/>
            </a:xfrm>
            <a:prstGeom prst="rect">
              <a:avLst/>
            </a:prstGeom>
            <a:noFill/>
            <a:ln w="9525">
              <a:noFill/>
              <a:miter lim="800000"/>
              <a:headEnd/>
              <a:tailEnd/>
            </a:ln>
          </p:spPr>
          <p:txBody>
            <a:bodyPr wrap="square">
              <a:spAutoFit/>
            </a:bodyPr>
            <a:lstStyle/>
            <a:p>
              <a:r>
                <a:rPr lang="en-US" sz="1600" b="1" dirty="0" smtClean="0"/>
                <a:t>System Trace Reconstruction for a Static Deployment of the RACE Baseline Scenario</a:t>
              </a:r>
              <a:endParaRPr lang="en-US" sz="1600" b="1" dirty="0"/>
            </a:p>
          </p:txBody>
        </p:sp>
        <p:pic>
          <p:nvPicPr>
            <p:cNvPr id="5" name="Picture 4" descr="static-deployment.pdf"/>
            <p:cNvPicPr>
              <a:picLocks noChangeAspect="1"/>
            </p:cNvPicPr>
            <p:nvPr/>
          </p:nvPicPr>
          <p:blipFill>
            <a:blip r:embed="rId3" cstate="print"/>
            <a:stretch>
              <a:fillRect/>
            </a:stretch>
          </p:blipFill>
          <p:spPr>
            <a:xfrm>
              <a:off x="0" y="2590800"/>
              <a:ext cx="9164782" cy="2743200"/>
            </a:xfrm>
            <a:prstGeom prst="rect">
              <a:avLst/>
            </a:prstGeom>
          </p:spPr>
        </p:pic>
      </p:gr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7" name="Title 7"/>
          <p:cNvSpPr>
            <a:spLocks noGrp="1"/>
          </p:cNvSpPr>
          <p:nvPr>
            <p:ph type="title"/>
          </p:nvPr>
        </p:nvSpPr>
        <p:spPr>
          <a:xfrm>
            <a:off x="0" y="76200"/>
            <a:ext cx="9144000" cy="457200"/>
          </a:xfrm>
        </p:spPr>
        <p:txBody>
          <a:bodyPr/>
          <a:lstStyle/>
          <a:p>
            <a:r>
              <a:rPr lang="en-US" dirty="0" smtClean="0">
                <a:latin typeface="Arial Narrow"/>
                <a:cs typeface="Arial Narrow"/>
              </a:rPr>
              <a:t>Validating RACE Baseline Scenario QoS</a:t>
            </a:r>
            <a:endParaRPr lang="en-US" dirty="0" smtClean="0"/>
          </a:p>
        </p:txBody>
      </p:sp>
      <p:pic>
        <p:nvPicPr>
          <p:cNvPr id="6" name="Picture 5" descr="dynamic-deployment.pdf"/>
          <p:cNvPicPr>
            <a:picLocks noChangeAspect="1"/>
          </p:cNvPicPr>
          <p:nvPr/>
        </p:nvPicPr>
        <p:blipFill>
          <a:blip r:embed="rId3" cstate="print"/>
          <a:stretch>
            <a:fillRect/>
          </a:stretch>
        </p:blipFill>
        <p:spPr>
          <a:xfrm>
            <a:off x="0" y="2586143"/>
            <a:ext cx="9144000" cy="2747857"/>
          </a:xfrm>
          <a:prstGeom prst="rect">
            <a:avLst/>
          </a:prstGeom>
        </p:spPr>
      </p:pic>
      <p:sp>
        <p:nvSpPr>
          <p:cNvPr id="7" name="Text Box 8"/>
          <p:cNvSpPr txBox="1">
            <a:spLocks noChangeArrowheads="1"/>
          </p:cNvSpPr>
          <p:nvPr/>
        </p:nvSpPr>
        <p:spPr bwMode="auto">
          <a:xfrm>
            <a:off x="0" y="2286000"/>
            <a:ext cx="9144000" cy="338554"/>
          </a:xfrm>
          <a:prstGeom prst="rect">
            <a:avLst/>
          </a:prstGeom>
          <a:noFill/>
          <a:ln w="9525">
            <a:noFill/>
            <a:miter lim="800000"/>
            <a:headEnd/>
            <a:tailEnd/>
          </a:ln>
        </p:spPr>
        <p:txBody>
          <a:bodyPr wrap="square">
            <a:spAutoFit/>
          </a:bodyPr>
          <a:lstStyle/>
          <a:p>
            <a:r>
              <a:rPr lang="en-US" sz="1600" b="1" dirty="0" smtClean="0"/>
              <a:t>System Trace Reconstruction for a Dynamic Deployment of the RACE Baseline Scenario</a:t>
            </a:r>
            <a:endParaRPr lang="en-US" sz="1600" b="1"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7" name="Title 7"/>
          <p:cNvSpPr>
            <a:spLocks noGrp="1"/>
          </p:cNvSpPr>
          <p:nvPr>
            <p:ph type="title"/>
          </p:nvPr>
        </p:nvSpPr>
        <p:spPr>
          <a:xfrm>
            <a:off x="0" y="76200"/>
            <a:ext cx="9144000" cy="457200"/>
          </a:xfrm>
        </p:spPr>
        <p:txBody>
          <a:bodyPr/>
          <a:lstStyle/>
          <a:p>
            <a:r>
              <a:rPr lang="en-US" dirty="0" smtClean="0">
                <a:latin typeface="Arial Narrow"/>
                <a:cs typeface="Arial Narrow"/>
              </a:rPr>
              <a:t>Validating RACE Baseline Scenario QoS</a:t>
            </a:r>
            <a:endParaRPr lang="en-US" dirty="0" smtClean="0"/>
          </a:p>
        </p:txBody>
      </p:sp>
      <p:pic>
        <p:nvPicPr>
          <p:cNvPr id="6" name="Picture 5" descr="dynamic-deployment.pdf"/>
          <p:cNvPicPr>
            <a:picLocks noChangeAspect="1"/>
          </p:cNvPicPr>
          <p:nvPr/>
        </p:nvPicPr>
        <p:blipFill>
          <a:blip r:embed="rId3" cstate="print"/>
          <a:stretch>
            <a:fillRect/>
          </a:stretch>
        </p:blipFill>
        <p:spPr>
          <a:xfrm>
            <a:off x="2760013" y="1600200"/>
            <a:ext cx="6383987" cy="1828800"/>
          </a:xfrm>
          <a:prstGeom prst="rect">
            <a:avLst/>
          </a:prstGeom>
        </p:spPr>
      </p:pic>
      <p:sp>
        <p:nvSpPr>
          <p:cNvPr id="7" name="Text Box 8"/>
          <p:cNvSpPr txBox="1">
            <a:spLocks noChangeArrowheads="1"/>
          </p:cNvSpPr>
          <p:nvPr/>
        </p:nvSpPr>
        <p:spPr bwMode="auto">
          <a:xfrm>
            <a:off x="0" y="1752600"/>
            <a:ext cx="2819400" cy="1323439"/>
          </a:xfrm>
          <a:prstGeom prst="rect">
            <a:avLst/>
          </a:prstGeom>
          <a:noFill/>
          <a:ln w="9525">
            <a:noFill/>
            <a:miter lim="800000"/>
            <a:headEnd/>
            <a:tailEnd/>
          </a:ln>
        </p:spPr>
        <p:txBody>
          <a:bodyPr wrap="square">
            <a:spAutoFit/>
          </a:bodyPr>
          <a:lstStyle/>
          <a:p>
            <a:pPr algn="l"/>
            <a:r>
              <a:rPr lang="en-US" sz="1600" b="1" dirty="0" smtClean="0"/>
              <a:t>System Trace Reconstruction for a Dynamic Deployment of the RACE Baseline Scenario</a:t>
            </a:r>
            <a:endParaRPr lang="en-US" sz="1600" b="1" dirty="0"/>
          </a:p>
        </p:txBody>
      </p:sp>
      <p:sp>
        <p:nvSpPr>
          <p:cNvPr id="10" name="Text Box 8"/>
          <p:cNvSpPr txBox="1">
            <a:spLocks noChangeArrowheads="1"/>
          </p:cNvSpPr>
          <p:nvPr/>
        </p:nvSpPr>
        <p:spPr bwMode="auto">
          <a:xfrm>
            <a:off x="0" y="3776246"/>
            <a:ext cx="2819400" cy="1077218"/>
          </a:xfrm>
          <a:prstGeom prst="rect">
            <a:avLst/>
          </a:prstGeom>
          <a:noFill/>
          <a:ln w="9525">
            <a:noFill/>
            <a:miter lim="800000"/>
            <a:headEnd/>
            <a:tailEnd/>
          </a:ln>
        </p:spPr>
        <p:txBody>
          <a:bodyPr wrap="square">
            <a:spAutoFit/>
          </a:bodyPr>
          <a:lstStyle/>
          <a:p>
            <a:pPr algn="l"/>
            <a:r>
              <a:rPr lang="en-US" sz="1600" b="1" dirty="0" smtClean="0"/>
              <a:t>System Trace Reconstruction for a Static Deployment of the RACE Baseline Scenario</a:t>
            </a:r>
            <a:endParaRPr lang="en-US" sz="1600" b="1" dirty="0"/>
          </a:p>
        </p:txBody>
      </p:sp>
      <p:pic>
        <p:nvPicPr>
          <p:cNvPr id="11" name="Picture 10" descr="static-deployment.pdf"/>
          <p:cNvPicPr>
            <a:picLocks noChangeAspect="1"/>
          </p:cNvPicPr>
          <p:nvPr/>
        </p:nvPicPr>
        <p:blipFill>
          <a:blip r:embed="rId4" cstate="print"/>
          <a:stretch>
            <a:fillRect/>
          </a:stretch>
        </p:blipFill>
        <p:spPr>
          <a:xfrm>
            <a:off x="2800351" y="3657600"/>
            <a:ext cx="6364431" cy="1905000"/>
          </a:xfrm>
          <a:prstGeom prst="rect">
            <a:avLst/>
          </a:prstGeom>
        </p:spPr>
      </p:pic>
      <p:sp>
        <p:nvSpPr>
          <p:cNvPr id="12" name="TextBox 11"/>
          <p:cNvSpPr txBox="1"/>
          <p:nvPr/>
        </p:nvSpPr>
        <p:spPr>
          <a:xfrm>
            <a:off x="381000" y="762000"/>
            <a:ext cx="83820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latin typeface="+mj-lt"/>
              </a:rPr>
              <a:t>QoS validation result was a 10.051% improvement between static vs. dynamic deployment using equations provided in the project specification</a:t>
            </a:r>
            <a:endParaRPr lang="en-US" sz="2000" dirty="0">
              <a:latin typeface="+mj-lt"/>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16"/>
          <p:cNvSpPr txBox="1">
            <a:spLocks noChangeArrowheads="1"/>
          </p:cNvSpPr>
          <p:nvPr/>
        </p:nvSpPr>
        <p:spPr bwMode="auto">
          <a:xfrm>
            <a:off x="2057400" y="3581401"/>
            <a:ext cx="5418138" cy="584200"/>
          </a:xfrm>
          <a:prstGeom prst="rect">
            <a:avLst/>
          </a:prstGeom>
          <a:noFill/>
          <a:ln w="9525">
            <a:noFill/>
            <a:miter lim="800000"/>
            <a:headEnd/>
            <a:tailEnd/>
          </a:ln>
        </p:spPr>
        <p:txBody>
          <a:bodyPr wrap="none">
            <a:spAutoFit/>
          </a:bodyPr>
          <a:lstStyle/>
          <a:p>
            <a:r>
              <a:rPr lang="en-US" sz="1600" dirty="0" smtClean="0"/>
              <a:t>Continuous Testing of a Single </a:t>
            </a:r>
            <a:r>
              <a:rPr lang="en-US" sz="1600" dirty="0" err="1" smtClean="0"/>
              <a:t>QoS</a:t>
            </a:r>
            <a:r>
              <a:rPr lang="en-US" sz="1600" dirty="0" smtClean="0"/>
              <a:t> Unit Test </a:t>
            </a:r>
          </a:p>
          <a:p>
            <a:r>
              <a:rPr lang="en-US" sz="1600" dirty="0" smtClean="0"/>
              <a:t>Performed after a Commit within 30 Minute Time Intervals</a:t>
            </a:r>
            <a:endParaRPr lang="en-US" sz="1600" dirty="0"/>
          </a:p>
        </p:txBody>
      </p:sp>
      <p:pic>
        <p:nvPicPr>
          <p:cNvPr id="117763" name="Picture 3" descr="2190To4035Crop"/>
          <p:cNvPicPr>
            <a:picLocks noChangeAspect="1" noChangeArrowheads="1"/>
          </p:cNvPicPr>
          <p:nvPr/>
        </p:nvPicPr>
        <p:blipFill>
          <a:blip r:embed="rId3" cstate="print"/>
          <a:srcRect/>
          <a:stretch>
            <a:fillRect/>
          </a:stretch>
        </p:blipFill>
        <p:spPr bwMode="auto">
          <a:xfrm>
            <a:off x="677863" y="4078289"/>
            <a:ext cx="7932737" cy="1724025"/>
          </a:xfrm>
          <a:prstGeom prst="rect">
            <a:avLst/>
          </a:prstGeom>
          <a:noFill/>
          <a:ln w="9525">
            <a:noFill/>
            <a:miter lim="800000"/>
            <a:headEnd/>
            <a:tailEnd/>
          </a:ln>
        </p:spPr>
      </p:pic>
      <p:sp>
        <p:nvSpPr>
          <p:cNvPr id="117764" name="TextBox 14"/>
          <p:cNvSpPr txBox="1">
            <a:spLocks noChangeArrowheads="1"/>
          </p:cNvSpPr>
          <p:nvPr/>
        </p:nvSpPr>
        <p:spPr bwMode="auto">
          <a:xfrm>
            <a:off x="3733800" y="5754689"/>
            <a:ext cx="1519238" cy="338137"/>
          </a:xfrm>
          <a:prstGeom prst="rect">
            <a:avLst/>
          </a:prstGeom>
          <a:noFill/>
          <a:ln w="9525">
            <a:noFill/>
            <a:miter lim="800000"/>
            <a:headEnd/>
            <a:tailEnd/>
          </a:ln>
        </p:spPr>
        <p:txBody>
          <a:bodyPr wrap="none">
            <a:spAutoFit/>
          </a:bodyPr>
          <a:lstStyle/>
          <a:p>
            <a:r>
              <a:rPr lang="en-US" sz="1600"/>
              <a:t>Test Execution</a:t>
            </a:r>
          </a:p>
        </p:txBody>
      </p:sp>
      <p:sp>
        <p:nvSpPr>
          <p:cNvPr id="117765" name="TextBox 15"/>
          <p:cNvSpPr txBox="1">
            <a:spLocks noChangeArrowheads="1"/>
          </p:cNvSpPr>
          <p:nvPr/>
        </p:nvSpPr>
        <p:spPr bwMode="auto">
          <a:xfrm rot="-5400000">
            <a:off x="-892175" y="4635501"/>
            <a:ext cx="2489200" cy="584200"/>
          </a:xfrm>
          <a:prstGeom prst="rect">
            <a:avLst/>
          </a:prstGeom>
          <a:noFill/>
          <a:ln w="9525">
            <a:noFill/>
            <a:miter lim="800000"/>
            <a:headEnd/>
            <a:tailEnd/>
          </a:ln>
        </p:spPr>
        <p:txBody>
          <a:bodyPr wrap="none">
            <a:spAutoFit/>
          </a:bodyPr>
          <a:lstStyle/>
          <a:p>
            <a:r>
              <a:rPr lang="en-US" sz="1600"/>
              <a:t>Percentage Improvement</a:t>
            </a:r>
          </a:p>
          <a:p>
            <a:r>
              <a:rPr lang="en-US" sz="1600"/>
              <a:t>In Lifetime using RACE</a:t>
            </a:r>
          </a:p>
        </p:txBody>
      </p:sp>
      <p:sp>
        <p:nvSpPr>
          <p:cNvPr id="117770" name="Line 8"/>
          <p:cNvSpPr>
            <a:spLocks noChangeShapeType="1"/>
          </p:cNvSpPr>
          <p:nvPr/>
        </p:nvSpPr>
        <p:spPr bwMode="auto">
          <a:xfrm flipH="1">
            <a:off x="3598862" y="762000"/>
            <a:ext cx="592137" cy="3581401"/>
          </a:xfrm>
          <a:prstGeom prst="line">
            <a:avLst/>
          </a:prstGeom>
          <a:noFill/>
          <a:ln w="9525">
            <a:solidFill>
              <a:schemeClr val="tx1"/>
            </a:solidFill>
            <a:round/>
            <a:headEnd/>
            <a:tailEnd/>
          </a:ln>
        </p:spPr>
        <p:txBody>
          <a:bodyPr anchor="ctr"/>
          <a:lstStyle/>
          <a:p>
            <a:endParaRPr lang="en-US"/>
          </a:p>
        </p:txBody>
      </p:sp>
      <p:sp>
        <p:nvSpPr>
          <p:cNvPr id="117771" name="Line 9"/>
          <p:cNvSpPr>
            <a:spLocks noChangeShapeType="1"/>
          </p:cNvSpPr>
          <p:nvPr/>
        </p:nvSpPr>
        <p:spPr bwMode="auto">
          <a:xfrm flipV="1">
            <a:off x="3584575" y="3733800"/>
            <a:ext cx="606425" cy="609600"/>
          </a:xfrm>
          <a:prstGeom prst="line">
            <a:avLst/>
          </a:prstGeom>
          <a:noFill/>
          <a:ln w="9525">
            <a:solidFill>
              <a:schemeClr val="tx1"/>
            </a:solidFill>
            <a:round/>
            <a:headEnd/>
            <a:tailEnd/>
          </a:ln>
        </p:spPr>
        <p:txBody>
          <a:bodyPr anchor="ctr"/>
          <a:lstStyle/>
          <a:p>
            <a:endParaRPr lang="en-US"/>
          </a:p>
        </p:txBody>
      </p:sp>
      <p:sp>
        <p:nvSpPr>
          <p:cNvPr id="117772" name="Line 10"/>
          <p:cNvSpPr>
            <a:spLocks noChangeShapeType="1"/>
          </p:cNvSpPr>
          <p:nvPr/>
        </p:nvSpPr>
        <p:spPr bwMode="auto">
          <a:xfrm flipV="1">
            <a:off x="3598862" y="3733801"/>
            <a:ext cx="5545137" cy="623888"/>
          </a:xfrm>
          <a:prstGeom prst="line">
            <a:avLst/>
          </a:prstGeom>
          <a:noFill/>
          <a:ln w="9525">
            <a:solidFill>
              <a:schemeClr val="tx1"/>
            </a:solidFill>
            <a:round/>
            <a:headEnd/>
            <a:tailEnd/>
          </a:ln>
        </p:spPr>
        <p:txBody>
          <a:bodyPr anchor="ctr"/>
          <a:lstStyle/>
          <a:p>
            <a:endParaRPr lang="en-US"/>
          </a:p>
        </p:txBody>
      </p:sp>
      <p:sp>
        <p:nvSpPr>
          <p:cNvPr id="117773" name="Line 11"/>
          <p:cNvSpPr>
            <a:spLocks noChangeShapeType="1"/>
          </p:cNvSpPr>
          <p:nvPr/>
        </p:nvSpPr>
        <p:spPr bwMode="auto">
          <a:xfrm flipV="1">
            <a:off x="3598863" y="762001"/>
            <a:ext cx="5545137" cy="3595688"/>
          </a:xfrm>
          <a:prstGeom prst="line">
            <a:avLst/>
          </a:prstGeom>
          <a:noFill/>
          <a:ln w="9525">
            <a:solidFill>
              <a:schemeClr val="tx1"/>
            </a:solidFill>
            <a:round/>
            <a:headEnd/>
            <a:tailEnd/>
          </a:ln>
        </p:spPr>
        <p:txBody>
          <a:bodyPr anchor="ctr"/>
          <a:lstStyle/>
          <a:p>
            <a:endParaRPr lang="en-US"/>
          </a:p>
        </p:txBody>
      </p:sp>
      <p:sp>
        <p:nvSpPr>
          <p:cNvPr id="117769" name="Title 7"/>
          <p:cNvSpPr>
            <a:spLocks noGrp="1"/>
          </p:cNvSpPr>
          <p:nvPr>
            <p:ph type="title"/>
          </p:nvPr>
        </p:nvSpPr>
        <p:spPr>
          <a:xfrm>
            <a:off x="0" y="76200"/>
            <a:ext cx="9144000" cy="457200"/>
          </a:xfrm>
        </p:spPr>
        <p:txBody>
          <a:bodyPr/>
          <a:lstStyle/>
          <a:p>
            <a:r>
              <a:rPr lang="en-US" dirty="0" smtClean="0">
                <a:latin typeface="Arial Narrow"/>
                <a:cs typeface="Arial Narrow"/>
              </a:rPr>
              <a:t>Continuous Validation of RACE QoS</a:t>
            </a:r>
          </a:p>
        </p:txBody>
      </p:sp>
      <p:grpSp>
        <p:nvGrpSpPr>
          <p:cNvPr id="2" name="Group 16"/>
          <p:cNvGrpSpPr/>
          <p:nvPr/>
        </p:nvGrpSpPr>
        <p:grpSpPr>
          <a:xfrm>
            <a:off x="4191000" y="762001"/>
            <a:ext cx="4973782" cy="2971800"/>
            <a:chOff x="2800351" y="1981200"/>
            <a:chExt cx="6364431" cy="3733800"/>
          </a:xfrm>
        </p:grpSpPr>
        <p:pic>
          <p:nvPicPr>
            <p:cNvPr id="15" name="Picture 14" descr="dynamic-deployment.pdf"/>
            <p:cNvPicPr>
              <a:picLocks noChangeAspect="1"/>
            </p:cNvPicPr>
            <p:nvPr/>
          </p:nvPicPr>
          <p:blipFill>
            <a:blip r:embed="rId4" cstate="print"/>
            <a:stretch>
              <a:fillRect/>
            </a:stretch>
          </p:blipFill>
          <p:spPr>
            <a:xfrm>
              <a:off x="2819400" y="1981200"/>
              <a:ext cx="6324600" cy="1828800"/>
            </a:xfrm>
            <a:prstGeom prst="rect">
              <a:avLst/>
            </a:prstGeom>
          </p:spPr>
        </p:pic>
        <p:pic>
          <p:nvPicPr>
            <p:cNvPr id="16" name="Picture 15" descr="static-deployment.pdf"/>
            <p:cNvPicPr>
              <a:picLocks noChangeAspect="1"/>
            </p:cNvPicPr>
            <p:nvPr/>
          </p:nvPicPr>
          <p:blipFill>
            <a:blip r:embed="rId5" cstate="print"/>
            <a:stretch>
              <a:fillRect/>
            </a:stretch>
          </p:blipFill>
          <p:spPr>
            <a:xfrm>
              <a:off x="2800351" y="3810000"/>
              <a:ext cx="6364431" cy="1905000"/>
            </a:xfrm>
            <a:prstGeom prst="rect">
              <a:avLst/>
            </a:prstGeom>
          </p:spPr>
        </p:pic>
      </p:grpSp>
      <p:sp>
        <p:nvSpPr>
          <p:cNvPr id="41989" name="AutoShape 19"/>
          <p:cNvSpPr>
            <a:spLocks noChangeArrowheads="1"/>
          </p:cNvSpPr>
          <p:nvPr/>
        </p:nvSpPr>
        <p:spPr bwMode="auto">
          <a:xfrm>
            <a:off x="1831853" y="1125539"/>
            <a:ext cx="2392485" cy="649287"/>
          </a:xfrm>
          <a:prstGeom prst="wedgeRoundRectCallout">
            <a:avLst>
              <a:gd name="adj1" fmla="val 68574"/>
              <a:gd name="adj2" fmla="val 129949"/>
              <a:gd name="adj3" fmla="val 16667"/>
            </a:avLst>
          </a:prstGeom>
          <a:gradFill rotWithShape="1">
            <a:gsLst>
              <a:gs pos="0">
                <a:srgbClr val="FFECD7"/>
              </a:gs>
              <a:gs pos="64999">
                <a:srgbClr val="FFD2A1"/>
              </a:gs>
              <a:gs pos="100000">
                <a:srgbClr val="FFC278"/>
              </a:gs>
            </a:gsLst>
            <a:lin ang="5400000" scaled="1"/>
          </a:gradFill>
          <a:ln w="9525">
            <a:solidFill>
              <a:srgbClr val="FF9700"/>
            </a:solidFill>
            <a:miter lim="800000"/>
            <a:headEnd/>
            <a:tailEnd/>
          </a:ln>
          <a:effectLst>
            <a:outerShdw dist="20000" dir="5400000" rotWithShape="0">
              <a:srgbClr val="808080">
                <a:alpha val="37999"/>
              </a:srgbClr>
            </a:outerShdw>
          </a:effectLst>
        </p:spPr>
        <p:txBody>
          <a:bodyPr anchor="ctr"/>
          <a:lstStyle/>
          <a:p>
            <a:r>
              <a:rPr lang="en-US" sz="2000" b="0" dirty="0">
                <a:solidFill>
                  <a:srgbClr val="000000"/>
                </a:solidFill>
              </a:rPr>
              <a:t>Single</a:t>
            </a:r>
            <a:r>
              <a:rPr lang="en-US" sz="2000" b="0" dirty="0" smtClean="0">
                <a:solidFill>
                  <a:srgbClr val="000000"/>
                </a:solidFill>
              </a:rPr>
              <a:t> validation of RACE QoS</a:t>
            </a:r>
            <a:endParaRPr lang="en-US" sz="2000" b="0" dirty="0">
              <a:solidFill>
                <a:srgbClr val="000000"/>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6"/>
          <p:cNvSpPr txBox="1">
            <a:spLocks noChangeArrowheads="1"/>
          </p:cNvSpPr>
          <p:nvPr/>
        </p:nvSpPr>
        <p:spPr bwMode="auto">
          <a:xfrm>
            <a:off x="2057400" y="3581400"/>
            <a:ext cx="5418138" cy="584200"/>
          </a:xfrm>
          <a:prstGeom prst="rect">
            <a:avLst/>
          </a:prstGeom>
          <a:noFill/>
          <a:ln w="9525">
            <a:noFill/>
            <a:miter lim="800000"/>
            <a:headEnd/>
            <a:tailEnd/>
          </a:ln>
        </p:spPr>
        <p:txBody>
          <a:bodyPr wrap="none">
            <a:spAutoFit/>
          </a:bodyPr>
          <a:lstStyle/>
          <a:p>
            <a:r>
              <a:rPr lang="en-US" sz="1600" dirty="0" smtClean="0"/>
              <a:t>Continuous Testing of a Single </a:t>
            </a:r>
            <a:r>
              <a:rPr lang="en-US" sz="1600" dirty="0" err="1" smtClean="0"/>
              <a:t>QoS</a:t>
            </a:r>
            <a:r>
              <a:rPr lang="en-US" sz="1600" dirty="0" smtClean="0"/>
              <a:t> Unit Test </a:t>
            </a:r>
          </a:p>
          <a:p>
            <a:r>
              <a:rPr lang="en-US" sz="1600" dirty="0" smtClean="0"/>
              <a:t>Performed after a Commit within 30 Minute Time Intervals</a:t>
            </a:r>
            <a:endParaRPr lang="en-US" sz="1600" dirty="0"/>
          </a:p>
        </p:txBody>
      </p:sp>
      <p:pic>
        <p:nvPicPr>
          <p:cNvPr id="118787" name="Picture 3" descr="2190To4035Crop"/>
          <p:cNvPicPr>
            <a:picLocks noChangeAspect="1" noChangeArrowheads="1"/>
          </p:cNvPicPr>
          <p:nvPr/>
        </p:nvPicPr>
        <p:blipFill>
          <a:blip r:embed="rId3" cstate="print"/>
          <a:srcRect/>
          <a:stretch>
            <a:fillRect/>
          </a:stretch>
        </p:blipFill>
        <p:spPr bwMode="auto">
          <a:xfrm>
            <a:off x="677863" y="4078288"/>
            <a:ext cx="7932737" cy="1724025"/>
          </a:xfrm>
          <a:prstGeom prst="rect">
            <a:avLst/>
          </a:prstGeom>
          <a:noFill/>
          <a:ln w="9525">
            <a:noFill/>
            <a:miter lim="800000"/>
            <a:headEnd/>
            <a:tailEnd/>
          </a:ln>
        </p:spPr>
      </p:pic>
      <p:sp>
        <p:nvSpPr>
          <p:cNvPr id="118788" name="TextBox 18"/>
          <p:cNvSpPr txBox="1">
            <a:spLocks noChangeArrowheads="1"/>
          </p:cNvSpPr>
          <p:nvPr/>
        </p:nvSpPr>
        <p:spPr bwMode="auto">
          <a:xfrm>
            <a:off x="3733800" y="5754688"/>
            <a:ext cx="1519238" cy="338137"/>
          </a:xfrm>
          <a:prstGeom prst="rect">
            <a:avLst/>
          </a:prstGeom>
          <a:noFill/>
          <a:ln w="9525">
            <a:noFill/>
            <a:miter lim="800000"/>
            <a:headEnd/>
            <a:tailEnd/>
          </a:ln>
        </p:spPr>
        <p:txBody>
          <a:bodyPr wrap="none">
            <a:spAutoFit/>
          </a:bodyPr>
          <a:lstStyle/>
          <a:p>
            <a:r>
              <a:rPr lang="en-US" sz="1600"/>
              <a:t>Test Execution</a:t>
            </a:r>
          </a:p>
        </p:txBody>
      </p:sp>
      <p:sp>
        <p:nvSpPr>
          <p:cNvPr id="118789" name="TextBox 19"/>
          <p:cNvSpPr txBox="1">
            <a:spLocks noChangeArrowheads="1"/>
          </p:cNvSpPr>
          <p:nvPr/>
        </p:nvSpPr>
        <p:spPr bwMode="auto">
          <a:xfrm rot="-5400000">
            <a:off x="-892175" y="4635500"/>
            <a:ext cx="2489200" cy="584200"/>
          </a:xfrm>
          <a:prstGeom prst="rect">
            <a:avLst/>
          </a:prstGeom>
          <a:noFill/>
          <a:ln w="9525">
            <a:noFill/>
            <a:miter lim="800000"/>
            <a:headEnd/>
            <a:tailEnd/>
          </a:ln>
        </p:spPr>
        <p:txBody>
          <a:bodyPr wrap="none">
            <a:spAutoFit/>
          </a:bodyPr>
          <a:lstStyle/>
          <a:p>
            <a:r>
              <a:rPr lang="en-US" sz="1600"/>
              <a:t>Percentage Improvement</a:t>
            </a:r>
          </a:p>
          <a:p>
            <a:r>
              <a:rPr lang="en-US" sz="1600"/>
              <a:t>In Lifetime using RACE</a:t>
            </a:r>
          </a:p>
        </p:txBody>
      </p:sp>
      <p:sp>
        <p:nvSpPr>
          <p:cNvPr id="43014" name="AutoShape 14"/>
          <p:cNvSpPr>
            <a:spLocks noChangeArrowheads="1"/>
          </p:cNvSpPr>
          <p:nvPr/>
        </p:nvSpPr>
        <p:spPr bwMode="auto">
          <a:xfrm>
            <a:off x="1752600" y="2057400"/>
            <a:ext cx="4343400" cy="838200"/>
          </a:xfrm>
          <a:prstGeom prst="wedgeRoundRectCallout">
            <a:avLst>
              <a:gd name="adj1" fmla="val -48727"/>
              <a:gd name="adj2" fmla="val 274799"/>
              <a:gd name="adj3" fmla="val 16667"/>
            </a:avLst>
          </a:prstGeom>
          <a:gradFill rotWithShape="1">
            <a:gsLst>
              <a:gs pos="0">
                <a:srgbClr val="FFECD7"/>
              </a:gs>
              <a:gs pos="64999">
                <a:srgbClr val="FFD2A1"/>
              </a:gs>
              <a:gs pos="100000">
                <a:srgbClr val="FFC278"/>
              </a:gs>
            </a:gsLst>
            <a:lin ang="5400000" scaled="1"/>
          </a:gradFill>
          <a:ln w="9525">
            <a:solidFill>
              <a:srgbClr val="FF9700"/>
            </a:solidFill>
            <a:miter lim="800000"/>
            <a:headEnd/>
            <a:tailEnd/>
          </a:ln>
          <a:effectLst>
            <a:outerShdw dist="20000" dir="5400000" rotWithShape="0">
              <a:srgbClr val="808080">
                <a:alpha val="37999"/>
              </a:srgbClr>
            </a:outerShdw>
          </a:effectLst>
        </p:spPr>
        <p:txBody>
          <a:bodyPr anchor="ctr"/>
          <a:lstStyle/>
          <a:p>
            <a:r>
              <a:rPr lang="en-US" sz="2000" b="0" dirty="0" smtClean="0">
                <a:solidFill>
                  <a:srgbClr val="000000"/>
                </a:solidFill>
              </a:rPr>
              <a:t>Located error in evaluation equation proposed in project specification</a:t>
            </a:r>
            <a:endParaRPr lang="en-US" sz="2000" b="0" dirty="0">
              <a:solidFill>
                <a:srgbClr val="000000"/>
              </a:solidFill>
            </a:endParaRPr>
          </a:p>
        </p:txBody>
      </p:sp>
      <p:sp>
        <p:nvSpPr>
          <p:cNvPr id="118793" name="Title 7"/>
          <p:cNvSpPr>
            <a:spLocks noGrp="1"/>
          </p:cNvSpPr>
          <p:nvPr>
            <p:ph type="title"/>
          </p:nvPr>
        </p:nvSpPr>
        <p:spPr>
          <a:xfrm>
            <a:off x="0" y="76200"/>
            <a:ext cx="9144000" cy="457200"/>
          </a:xfrm>
        </p:spPr>
        <p:txBody>
          <a:bodyPr/>
          <a:lstStyle/>
          <a:p>
            <a:r>
              <a:rPr lang="en-US" dirty="0" smtClean="0">
                <a:latin typeface="Arial Narrow"/>
                <a:cs typeface="Arial Narrow"/>
              </a:rPr>
              <a:t>Continuous Validation of RACE QoS</a:t>
            </a:r>
            <a:endParaRPr lang="en-US" dirty="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OC-Traditional">
  <a:themeElements>
    <a:clrScheme name="DOC-Traditio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OC-Traditional">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OC-Traditio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OC-Traditio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OC-Traditio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OC-Traditio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OC-Tradit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OC-Tradit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OC-Tradit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C:\TEMP\DOC-Traditional.pot</Template>
  <TotalTime>37843</TotalTime>
  <Words>8211</Words>
  <Application>Microsoft Office PowerPoint</Application>
  <PresentationFormat>On-screen Show (4:3)</PresentationFormat>
  <Paragraphs>1595</Paragraphs>
  <Slides>119</Slides>
  <Notes>94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119</vt:i4>
      </vt:variant>
    </vt:vector>
  </HeadingPairs>
  <TitlesOfParts>
    <vt:vector size="124" baseType="lpstr">
      <vt:lpstr>DOC-Traditional</vt:lpstr>
      <vt:lpstr>Visio</vt:lpstr>
      <vt:lpstr>Bitmap Image</vt:lpstr>
      <vt:lpstr>Canvas Drawing</vt:lpstr>
      <vt:lpstr>Chart</vt:lpstr>
      <vt:lpstr>MDE4DRE: Model Driven Engineering for Distributed Real-time &amp; Embedded Systems</vt:lpstr>
      <vt:lpstr>Tutorial Outline</vt:lpstr>
      <vt:lpstr>Distributed Real-time &amp; Embedded (DRE) Systems</vt:lpstr>
      <vt:lpstr>Part 1 Examples of DRE Systems</vt:lpstr>
      <vt:lpstr>DRE System Example 1: Boeing Bold Stroke</vt:lpstr>
      <vt:lpstr>DRE System Example 1: Boeing Bold Stroke</vt:lpstr>
      <vt:lpstr>DRE System Example 2: Robot Assembly</vt:lpstr>
      <vt:lpstr>DRE System Example 3: NASA MMS Mission</vt:lpstr>
      <vt:lpstr>DRE System Example 4: Shipboard Computing</vt:lpstr>
      <vt:lpstr>DRE System Example 5: Modern Office</vt:lpstr>
      <vt:lpstr>DRE System Example 6: RACE Baseline Scenario</vt:lpstr>
      <vt:lpstr>Part 2 Design &amp; Operationalization Challenges</vt:lpstr>
      <vt:lpstr>Slide 13</vt:lpstr>
      <vt:lpstr>Overview of DRE Systems Development Lifecycle</vt:lpstr>
      <vt:lpstr>Challenges in Realizing DRE Systems</vt:lpstr>
      <vt:lpstr>Challenges in DRE Lifecycle (1/6)</vt:lpstr>
      <vt:lpstr>Challenges in DRE Lifecycle (2/6)</vt:lpstr>
      <vt:lpstr>Challenges in DRE Lifecycle (3/6)</vt:lpstr>
      <vt:lpstr>Challenges in DRE Lifecycle (4/6)</vt:lpstr>
      <vt:lpstr>Challenges in DRE Lifecycle (5/6)</vt:lpstr>
      <vt:lpstr>Challenges in DRE Lifecycle (6/6)</vt:lpstr>
      <vt:lpstr>A Single Perspective: Tangling of Lifecycle Issues</vt:lpstr>
      <vt:lpstr>Requirements of a Solution Approach</vt:lpstr>
      <vt:lpstr>Solution Approach: Model Driven Engineering (MDE) </vt:lpstr>
      <vt:lpstr>Leveraging Standards: OMG D&amp;C Specification</vt:lpstr>
      <vt:lpstr>Our MDE Solution: CoSMIC Tool chain</vt:lpstr>
      <vt:lpstr>Part 3 The Basics</vt:lpstr>
      <vt:lpstr>Technology Enabler: Generic Modeling Environment (GME)</vt:lpstr>
      <vt:lpstr>MDE Tool Development in GME</vt:lpstr>
      <vt:lpstr>MDE Tool Development in GME</vt:lpstr>
      <vt:lpstr>MDE Tool Development in GME</vt:lpstr>
      <vt:lpstr>MDE Tool Development in GME</vt:lpstr>
      <vt:lpstr>MDE Application Development with GME</vt:lpstr>
      <vt:lpstr>MDE Application Development with GME</vt:lpstr>
      <vt:lpstr>MDE Application Development with GME</vt:lpstr>
      <vt:lpstr>Part 4 Modeling DRE Application Workflows</vt:lpstr>
      <vt:lpstr>Assembly &amp; Packaging Problem </vt:lpstr>
      <vt:lpstr>Assembly &amp; Packaging Challenges (1/2)</vt:lpstr>
      <vt:lpstr>Assembly &amp; Packaging Challenges (2/2)</vt:lpstr>
      <vt:lpstr>CoSMIC MDE Solution for Assembly &amp; Packaging</vt:lpstr>
      <vt:lpstr>Example Metadata Generated by PICML</vt:lpstr>
      <vt:lpstr>Example Output from PICML</vt:lpstr>
      <vt:lpstr>Part 5 DRE System QoS Management</vt:lpstr>
      <vt:lpstr>Component QoS Modeling Language (CQML)</vt:lpstr>
      <vt:lpstr>Example of Group Failover Intent</vt:lpstr>
      <vt:lpstr>CQML FT Modeling Abstractions</vt:lpstr>
      <vt:lpstr>CQML RT &amp; NetQoS Modeling Abstractions</vt:lpstr>
      <vt:lpstr>CQML Security Modeling Abstractions</vt:lpstr>
      <vt:lpstr>Modeling &amp; Generative Steps in CQML</vt:lpstr>
      <vt:lpstr>Example: FT Requirements Modeling in CQML</vt:lpstr>
      <vt:lpstr>Automated Sample FT QoS Provisioning</vt:lpstr>
      <vt:lpstr>Automated Heartbeat Component Injection</vt:lpstr>
      <vt:lpstr>Example: NetQoS Modeling in CQML</vt:lpstr>
      <vt:lpstr>QoS Analysis Challenges</vt:lpstr>
      <vt:lpstr>CQML QoS Unification &amp; Tradeoff Analysis</vt:lpstr>
      <vt:lpstr>Example: QoS Tradeoff Analysis using TIMES tool</vt:lpstr>
      <vt:lpstr>Part 6 DRE System Deployment Planning</vt:lpstr>
      <vt:lpstr>Deployment Planning Problem</vt:lpstr>
      <vt:lpstr> Example of Shared Risk Group Intent</vt:lpstr>
      <vt:lpstr>Example Replica Placement Algorithm</vt:lpstr>
      <vt:lpstr>Example: Automated Component Placement</vt:lpstr>
      <vt:lpstr>Part 6 Configuring Middleware for DRE Systems</vt:lpstr>
      <vt:lpstr>Translating QoS Policies to QoS Options</vt:lpstr>
      <vt:lpstr>Challenge 1: Mapping QoS Policies to QoS Options</vt:lpstr>
      <vt:lpstr>The Multilayer Configuration Problem</vt:lpstr>
      <vt:lpstr>Example: The M/W Bus Configuration</vt:lpstr>
      <vt:lpstr>Challenge 2: Choosing QoS Option Values</vt:lpstr>
      <vt:lpstr>Example: Configuring Container Policies</vt:lpstr>
      <vt:lpstr>Challenge 3: Validating QoS Options</vt:lpstr>
      <vt:lpstr>Challenge 4: Resolving QoS Option Dependencies</vt:lpstr>
      <vt:lpstr>Solution Approach: Model-Driven QoS Mapping</vt:lpstr>
      <vt:lpstr>QUICKER Enabling MDE Technologies</vt:lpstr>
      <vt:lpstr>QUICKER Enabling MDE Technologies</vt:lpstr>
      <vt:lpstr>QUICKER: Transformation of QoS policies(1/2)</vt:lpstr>
      <vt:lpstr>QUICKER: Transformation of QoS policies(1/2)</vt:lpstr>
      <vt:lpstr>Slide 76</vt:lpstr>
      <vt:lpstr>QUICKER: Validation of QoS Options (1/2)</vt:lpstr>
      <vt:lpstr>Slide 78</vt:lpstr>
      <vt:lpstr>Soln: Translating Policies to Options (1/2)</vt:lpstr>
      <vt:lpstr>Soln: Translating Policies to Options (2/2)</vt:lpstr>
      <vt:lpstr>Soln: Ensuring QoS Option Validity</vt:lpstr>
      <vt:lpstr>Soln: Resolving QoS Option Dependencies</vt:lpstr>
      <vt:lpstr>Part 8 Continuous System QoS Validation using “What If” Analysis</vt:lpstr>
      <vt:lpstr>Serialized Phasing in Development Problem (1/3)</vt:lpstr>
      <vt:lpstr>Serialized Phasing in Development Problem (2/3)</vt:lpstr>
      <vt:lpstr>Serialized Phasing in Development Problem (3/3)</vt:lpstr>
      <vt:lpstr>Solution Approach: System Execution Modeling Tools</vt:lpstr>
      <vt:lpstr>CUTS System Execution Modeling Tool</vt:lpstr>
      <vt:lpstr>Example: RACE Baseline Scenario</vt:lpstr>
      <vt:lpstr>Slide 90</vt:lpstr>
      <vt:lpstr>DSML-based SEM Tools</vt:lpstr>
      <vt:lpstr>DSML-based SEM Tools</vt:lpstr>
      <vt:lpstr>Modeling RACE Baseline Scenario</vt:lpstr>
      <vt:lpstr>Validating RACE Baseline Scenario QoS</vt:lpstr>
      <vt:lpstr>Validating RACE Baseline Scenario QoS</vt:lpstr>
      <vt:lpstr>Validating RACE Baseline Scenario QoS</vt:lpstr>
      <vt:lpstr>Validating RACE Baseline Scenario QoS</vt:lpstr>
      <vt:lpstr>Continuous Validation of RACE QoS</vt:lpstr>
      <vt:lpstr>Continuous Validation of RACE QoS</vt:lpstr>
      <vt:lpstr>Continuous Validation of RACE QoS</vt:lpstr>
      <vt:lpstr>Part 9 Usecase-driven Middleware Optimizations</vt:lpstr>
      <vt:lpstr>Slide 102</vt:lpstr>
      <vt:lpstr>Middleware Structure &amp; Functionality</vt:lpstr>
      <vt:lpstr>Technology Gaps in Middleware for PLAs</vt:lpstr>
      <vt:lpstr>Technology Gaps in Middleware for PLAs</vt:lpstr>
      <vt:lpstr>Middleware Specialization Catalog</vt:lpstr>
      <vt:lpstr>Feature Oriented CUStomizer (FOCUS)</vt:lpstr>
      <vt:lpstr>FOCUS Specialization Language (FSL)</vt:lpstr>
      <vt:lpstr>Cumulative Specialization Results</vt:lpstr>
      <vt:lpstr>Automation Tool Requirements (1/2)</vt:lpstr>
      <vt:lpstr>Automation Tool Requirements (2/2)</vt:lpstr>
      <vt:lpstr>POSAML: A Visual Provisioning Tool</vt:lpstr>
      <vt:lpstr>POSAML Unified Framework</vt:lpstr>
      <vt:lpstr>POSAML Separation of Concerns</vt:lpstr>
      <vt:lpstr>Part 10 Closing Remarks</vt:lpstr>
      <vt:lpstr>Research Impact &amp; Future Work</vt:lpstr>
      <vt:lpstr>Acknowledgments</vt:lpstr>
      <vt:lpstr>DOC Group Research on DRE Systems</vt:lpstr>
      <vt:lpstr>Concluding Remarks</vt:lpstr>
    </vt:vector>
  </TitlesOfParts>
  <Company>ISIS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recruitment talk</dc:title>
  <dc:creator>Aniruddha Gokhale</dc:creator>
  <cp:lastModifiedBy>Aniruddha Gokhale</cp:lastModifiedBy>
  <cp:revision>2672</cp:revision>
  <dcterms:created xsi:type="dcterms:W3CDTF">2009-09-25T03:07:31Z</dcterms:created>
  <dcterms:modified xsi:type="dcterms:W3CDTF">2009-11-18T04:09:46Z</dcterms:modified>
</cp:coreProperties>
</file>